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6"/>
  </p:notesMasterIdLst>
  <p:sldIdLst>
    <p:sldId id="257" r:id="rId2"/>
    <p:sldId id="352" r:id="rId3"/>
    <p:sldId id="353" r:id="rId4"/>
    <p:sldId id="354" r:id="rId5"/>
    <p:sldId id="355" r:id="rId6"/>
    <p:sldId id="356" r:id="rId7"/>
    <p:sldId id="357" r:id="rId8"/>
    <p:sldId id="358" r:id="rId9"/>
    <p:sldId id="359" r:id="rId10"/>
    <p:sldId id="360" r:id="rId11"/>
    <p:sldId id="361" r:id="rId12"/>
    <p:sldId id="362" r:id="rId13"/>
    <p:sldId id="363" r:id="rId14"/>
    <p:sldId id="364" r:id="rId15"/>
    <p:sldId id="365" r:id="rId16"/>
    <p:sldId id="366" r:id="rId17"/>
    <p:sldId id="367" r:id="rId18"/>
    <p:sldId id="368" r:id="rId19"/>
    <p:sldId id="369" r:id="rId20"/>
    <p:sldId id="370" r:id="rId21"/>
    <p:sldId id="371" r:id="rId22"/>
    <p:sldId id="372" r:id="rId23"/>
    <p:sldId id="373" r:id="rId24"/>
    <p:sldId id="374" r:id="rId25"/>
    <p:sldId id="375" r:id="rId26"/>
    <p:sldId id="376" r:id="rId27"/>
    <p:sldId id="377" r:id="rId28"/>
    <p:sldId id="378" r:id="rId29"/>
    <p:sldId id="379" r:id="rId30"/>
    <p:sldId id="380" r:id="rId31"/>
    <p:sldId id="381" r:id="rId32"/>
    <p:sldId id="382" r:id="rId33"/>
    <p:sldId id="383" r:id="rId34"/>
    <p:sldId id="384" r:id="rId35"/>
    <p:sldId id="385" r:id="rId36"/>
    <p:sldId id="386" r:id="rId37"/>
    <p:sldId id="387" r:id="rId38"/>
    <p:sldId id="388" r:id="rId39"/>
    <p:sldId id="389" r:id="rId40"/>
    <p:sldId id="390" r:id="rId41"/>
    <p:sldId id="391" r:id="rId42"/>
    <p:sldId id="392" r:id="rId43"/>
    <p:sldId id="393" r:id="rId44"/>
    <p:sldId id="394" r:id="rId45"/>
    <p:sldId id="395" r:id="rId46"/>
    <p:sldId id="396" r:id="rId47"/>
    <p:sldId id="397" r:id="rId48"/>
    <p:sldId id="398" r:id="rId49"/>
    <p:sldId id="399" r:id="rId50"/>
    <p:sldId id="400" r:id="rId51"/>
    <p:sldId id="401" r:id="rId52"/>
    <p:sldId id="402" r:id="rId53"/>
    <p:sldId id="403" r:id="rId54"/>
    <p:sldId id="404" r:id="rId55"/>
    <p:sldId id="405" r:id="rId56"/>
    <p:sldId id="406" r:id="rId57"/>
    <p:sldId id="407" r:id="rId58"/>
    <p:sldId id="408" r:id="rId59"/>
    <p:sldId id="409" r:id="rId60"/>
    <p:sldId id="410" r:id="rId61"/>
    <p:sldId id="411" r:id="rId62"/>
    <p:sldId id="424" r:id="rId63"/>
    <p:sldId id="412" r:id="rId64"/>
    <p:sldId id="413" r:id="rId65"/>
    <p:sldId id="414" r:id="rId66"/>
    <p:sldId id="415" r:id="rId67"/>
    <p:sldId id="416" r:id="rId68"/>
    <p:sldId id="417" r:id="rId69"/>
    <p:sldId id="418" r:id="rId70"/>
    <p:sldId id="419" r:id="rId71"/>
    <p:sldId id="420" r:id="rId72"/>
    <p:sldId id="421" r:id="rId73"/>
    <p:sldId id="422" r:id="rId74"/>
    <p:sldId id="423" r:id="rId7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371602"/>
            <a:ext cx="8712968" cy="1927225"/>
          </a:xfrm>
        </p:spPr>
        <p:txBody>
          <a:bodyPr>
            <a:noAutofit/>
          </a:bodyPr>
          <a:lstStyle/>
          <a:p>
            <a:r>
              <a:rPr lang="el-GR" sz="4400" dirty="0"/>
              <a:t>ΤΕΧΝΙΚΕΣ </a:t>
            </a:r>
            <a:r>
              <a:rPr lang="el-GR" sz="4400" dirty="0" err="1"/>
              <a:t>Αντικειμενοστραφουσ</a:t>
            </a:r>
            <a:r>
              <a:rPr lang="el-GR" sz="4400" dirty="0"/>
              <a:t> </a:t>
            </a:r>
            <a:r>
              <a:rPr lang="el-GR" sz="4400" dirty="0" err="1"/>
              <a:t>προγραμματισμου</a:t>
            </a:r>
            <a:endParaRPr lang="el-GR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237207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l-GR" dirty="0" smtClean="0"/>
              <a:t>Αναφορές</a:t>
            </a:r>
            <a:endParaRPr lang="en-US" dirty="0" smtClean="0"/>
          </a:p>
          <a:p>
            <a:pPr algn="ctr"/>
            <a:r>
              <a:rPr lang="el-GR" dirty="0" smtClean="0"/>
              <a:t>Αντικείμενα ως επιστρεφόμενες τιμές </a:t>
            </a: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>Πίνακες με αντικείμενα</a:t>
            </a:r>
          </a:p>
          <a:p>
            <a:pPr algn="ctr"/>
            <a:r>
              <a:rPr lang="el-GR" dirty="0" smtClean="0"/>
              <a:t>Βαθιά και ρηχά αντίγραφα</a:t>
            </a:r>
          </a:p>
          <a:p>
            <a:pPr algn="ctr"/>
            <a:r>
              <a:rPr lang="en-US" dirty="0" smtClean="0"/>
              <a:t>Copy Constructor</a:t>
            </a:r>
            <a:endParaRPr lang="el-GR" dirty="0" smtClean="0"/>
          </a:p>
          <a:p>
            <a:pPr algn="ctr"/>
            <a:r>
              <a:rPr lang="el-GR" dirty="0" smtClean="0"/>
              <a:t>Η αναφορά </a:t>
            </a:r>
            <a:r>
              <a:rPr lang="en-US" dirty="0" smtClean="0"/>
              <a:t>this</a:t>
            </a:r>
            <a:endParaRPr lang="el-GR" dirty="0" smtClean="0"/>
          </a:p>
          <a:p>
            <a:pPr algn="ctr"/>
            <a:r>
              <a:rPr lang="el-GR" dirty="0"/>
              <a:t>Σύνθεση και αναφορές</a:t>
            </a:r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5" y="5305733"/>
            <a:ext cx="5904656" cy="9291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9512" y="356582"/>
            <a:ext cx="8534400" cy="6480720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class Date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private int day = 1;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private int month = 1;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private int year = 2014;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private String[]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monthStrings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{"Jan", "Feb", "Mar", "Apr", "May", "Jun",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"Jul", "Aug", "Sep", "Oct", "Nov", "Dec"};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public Date(int day, int month, int year){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this.day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day;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this.month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month;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this.year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year;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return day + " " +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monthNames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[month-1] + " " + year;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l-GR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nextYear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Date(day,month,year+1);</a:t>
            </a:r>
          </a:p>
          <a:p>
            <a:pPr marL="0" indent="0"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2160" y="620688"/>
            <a:ext cx="2071529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400" dirty="0" smtClean="0"/>
              <a:t>Η κλάση </a:t>
            </a:r>
            <a:r>
              <a:rPr lang="en-US" sz="2400" dirty="0" smtClean="0"/>
              <a:t>Date</a:t>
            </a:r>
            <a:endParaRPr lang="en-US" sz="2400" dirty="0"/>
          </a:p>
        </p:txBody>
      </p:sp>
      <p:sp>
        <p:nvSpPr>
          <p:cNvPr id="6" name="Rectangular Callout 5"/>
          <p:cNvSpPr/>
          <p:nvPr/>
        </p:nvSpPr>
        <p:spPr>
          <a:xfrm>
            <a:off x="1514803" y="6158617"/>
            <a:ext cx="7629197" cy="678685"/>
          </a:xfrm>
          <a:prstGeom prst="wedgeRectCallout">
            <a:avLst>
              <a:gd name="adj1" fmla="val -25279"/>
              <a:gd name="adj2" fmla="val -76651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Μπορούμε να επιστρέψουμε το αντικείμενο που δημιουργούμε κατευθείαν ως επιστρεφόμενη τιμή (παρομοίως και ως όρισμα σε μέθοδο)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75013" y="5044534"/>
            <a:ext cx="400237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γίνεται αν η ημερομηνία είναι 29/2?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605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4941168"/>
            <a:ext cx="5364088" cy="1800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7130" y="24190"/>
            <a:ext cx="8534400" cy="7005210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class Date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private int day = 1;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private int month = 1;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private int year = 2014;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private String[]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monthStrings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{"Jan", "Feb", "Mar", "Apr", "May", "Jun",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"Jul", "Aug", "Sep", "Oct", "Nov", "Dec"};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public Date(int day, int month, int year){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this.day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day;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this.month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month;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this.year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year;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return day + " " +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monthNames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[month-1] + " " + year;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l-GR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nextYear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 (day == 29 &amp;&amp; month == 2){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Date(day,month,year+1);</a:t>
            </a:r>
          </a:p>
          <a:p>
            <a:pPr marL="0" indent="0"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2160" y="620688"/>
            <a:ext cx="2071529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400" dirty="0" smtClean="0"/>
              <a:t>Η κλάση </a:t>
            </a:r>
            <a:r>
              <a:rPr lang="en-US" sz="2400" dirty="0" smtClean="0"/>
              <a:t>Date</a:t>
            </a:r>
            <a:endParaRPr lang="en-US" sz="2400" dirty="0"/>
          </a:p>
        </p:txBody>
      </p:sp>
      <p:sp>
        <p:nvSpPr>
          <p:cNvPr id="8" name="Rectangular Callout 7"/>
          <p:cNvSpPr/>
          <p:nvPr/>
        </p:nvSpPr>
        <p:spPr>
          <a:xfrm>
            <a:off x="5743059" y="4666638"/>
            <a:ext cx="3380725" cy="2160240"/>
          </a:xfrm>
          <a:prstGeom prst="wedgeRectCallout">
            <a:avLst>
              <a:gd name="adj1" fmla="val -104856"/>
              <a:gd name="adj2" fmla="val 1076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rgbClr val="FF0000"/>
                </a:solidFill>
              </a:rPr>
              <a:t>Η τιμή </a:t>
            </a:r>
            <a:r>
              <a:rPr lang="en-US" dirty="0" smtClean="0">
                <a:solidFill>
                  <a:srgbClr val="FF0000"/>
                </a:solidFill>
              </a:rPr>
              <a:t>null</a:t>
            </a:r>
            <a:r>
              <a:rPr lang="el-GR" dirty="0" smtClean="0">
                <a:solidFill>
                  <a:schemeClr val="tx1"/>
                </a:solidFill>
              </a:rPr>
              <a:t>: Μία κενή αναφορά. Η τιμή μπορεί να χρησιμοποιηθεί σαν μια </a:t>
            </a:r>
            <a:r>
              <a:rPr lang="en-US" dirty="0" smtClean="0">
                <a:solidFill>
                  <a:schemeClr val="tx1"/>
                </a:solidFill>
              </a:rPr>
              <a:t>default </a:t>
            </a:r>
            <a:r>
              <a:rPr lang="el-GR" dirty="0" smtClean="0">
                <a:solidFill>
                  <a:schemeClr val="tx1"/>
                </a:solidFill>
              </a:rPr>
              <a:t>τιμή, ή σαν ένδειξη λάθους (στην περίπτωση αυτή ότι δεν μπορούμε να δημιουργήσουμε το αντικείμενο)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63218" y="3574286"/>
            <a:ext cx="400237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γίνεται αν η ημερομηνία είναι 29/2?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021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548680"/>
            <a:ext cx="8534400" cy="4896544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DateExample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public static void main(String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Date today = new Date(3,4,2014);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(today);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todayNextYear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today.nextYear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	if(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todayNextYear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!= null)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todayNextYear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79713" y="5589240"/>
            <a:ext cx="7056784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b="1" dirty="0" smtClean="0"/>
              <a:t>Προσοχή</a:t>
            </a:r>
            <a:r>
              <a:rPr lang="el-GR" dirty="0" smtClean="0"/>
              <a:t>: Η χρήση του </a:t>
            </a:r>
            <a:r>
              <a:rPr lang="en-US" dirty="0" smtClean="0"/>
              <a:t>null </a:t>
            </a:r>
            <a:r>
              <a:rPr lang="el-GR" dirty="0" smtClean="0"/>
              <a:t>για έλεγχο λάθους σημαίνει ότι όποτε χρησιμοποιούμε την μέθοδο θα πρέπει να προσέχουμε αν η επιστρεφόμενη τιμή είναι </a:t>
            </a:r>
            <a:r>
              <a:rPr lang="en-US" dirty="0" smtClean="0"/>
              <a:t>null. </a:t>
            </a:r>
            <a:r>
              <a:rPr lang="el-GR" dirty="0" smtClean="0"/>
              <a:t>Δεν είναι καλή λύση, και αργότερα θα μάθουμε για εξαιρέσεις για να χειριζόμαστε τέτοια προβλήματα.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599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ΠΙΝΑΚΕΣ ΑΠΟ ΑΝΤΙΚΕΙΜΕΝΑ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584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Πίνακες από αντικείμενα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Όπως ορίζουμε πίνακες από πρωταρχικούς τύπους μπορούμε να ορίσουμε και </a:t>
            </a:r>
            <a:r>
              <a:rPr lang="el-GR" dirty="0" smtClean="0">
                <a:solidFill>
                  <a:srgbClr val="0070C0"/>
                </a:solidFill>
              </a:rPr>
              <a:t>πίνακες από αντικείμενα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Person[]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[3];</a:t>
            </a:r>
          </a:p>
          <a:p>
            <a:pPr lvl="1"/>
            <a:r>
              <a:rPr lang="el-GR" dirty="0" smtClean="0"/>
              <a:t>Ορίζει ένα πίνακα με τρία αντικείμενα τύπου </a:t>
            </a:r>
            <a:r>
              <a:rPr lang="en-US" dirty="0" smtClean="0"/>
              <a:t>Person</a:t>
            </a:r>
          </a:p>
          <a:p>
            <a:pPr lvl="1"/>
            <a:r>
              <a:rPr lang="el-GR" dirty="0" smtClean="0"/>
              <a:t>Ουσιαστικά ένα πίνακα με </a:t>
            </a:r>
            <a:r>
              <a:rPr lang="el-GR" dirty="0" smtClean="0">
                <a:solidFill>
                  <a:srgbClr val="0070C0"/>
                </a:solidFill>
              </a:rPr>
              <a:t>αναφορές</a:t>
            </a:r>
            <a:r>
              <a:rPr lang="el-GR" dirty="0" smtClean="0"/>
              <a:t>.</a:t>
            </a:r>
          </a:p>
          <a:p>
            <a:pPr lvl="1"/>
            <a:endParaRPr lang="el-GR" dirty="0"/>
          </a:p>
          <a:p>
            <a:r>
              <a:rPr lang="el-GR" dirty="0" smtClean="0"/>
              <a:t>Όταν ορίζουμε ένα πίνακα από αντικείμενα πρέπει να είμαστε προσεκτικοί να δεσμεύουμε σωστά τη μνήμη.</a:t>
            </a:r>
          </a:p>
        </p:txBody>
      </p:sp>
    </p:spTree>
    <p:extLst>
      <p:ext uri="{BB962C8B-B14F-4D97-AF65-F5344CB8AC3E}">
        <p14:creationId xmlns:p14="http://schemas.microsoft.com/office/powerpoint/2010/main" val="3682397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Person[]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array;</a:t>
            </a:r>
          </a:p>
          <a:p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 </a:t>
            </a:r>
            <a:r>
              <a:rPr lang="el-GR" dirty="0"/>
              <a:t>εντολή αυτή θα δημιουργήσει μια μεταβλητή με το όνομα </a:t>
            </a:r>
            <a:r>
              <a:rPr lang="en-US" dirty="0">
                <a:solidFill>
                  <a:srgbClr val="0070C0"/>
                </a:solidFill>
              </a:rPr>
              <a:t>array</a:t>
            </a:r>
            <a:r>
              <a:rPr lang="en-US" dirty="0"/>
              <a:t> </a:t>
            </a:r>
            <a:r>
              <a:rPr lang="el-GR" dirty="0"/>
              <a:t>η οποία κάποια στιγμή θα δείχνει σε ένα πίνακα με </a:t>
            </a:r>
            <a:r>
              <a:rPr lang="en-US" dirty="0"/>
              <a:t>Person. </a:t>
            </a:r>
            <a:r>
              <a:rPr lang="el-GR" dirty="0"/>
              <a:t>Για την ώρα είναι </a:t>
            </a:r>
            <a:r>
              <a:rPr lang="en-US" dirty="0"/>
              <a:t>null.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39552" y="3140968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9503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Person[]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[2]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 </a:t>
            </a:r>
            <a:r>
              <a:rPr lang="el-GR" dirty="0"/>
              <a:t>εντολή </a:t>
            </a:r>
            <a:r>
              <a:rPr lang="en-US" dirty="0" smtClean="0"/>
              <a:t>new</a:t>
            </a:r>
            <a:r>
              <a:rPr lang="el-GR" dirty="0" smtClean="0"/>
              <a:t> </a:t>
            </a:r>
            <a:r>
              <a:rPr lang="el-GR" dirty="0"/>
              <a:t>θα </a:t>
            </a:r>
            <a:r>
              <a:rPr lang="el-GR" dirty="0" smtClean="0"/>
              <a:t>δεσμεύσει δύο θέσεις μνήμης στο </a:t>
            </a:r>
            <a:r>
              <a:rPr lang="en-US" dirty="0" smtClean="0"/>
              <a:t>heap </a:t>
            </a:r>
            <a:r>
              <a:rPr lang="el-GR" dirty="0" smtClean="0"/>
              <a:t>για να κρατήσουν δύο αναφορές τύπου </a:t>
            </a:r>
            <a:r>
              <a:rPr lang="en-US" dirty="0" smtClean="0"/>
              <a:t>Person. </a:t>
            </a:r>
            <a:r>
              <a:rPr lang="el-GR" dirty="0" smtClean="0"/>
              <a:t>Εφόσον δεν έχουμε δημιουργήσει τις μεταβλητές ακόμη, αυτές θα είναι </a:t>
            </a:r>
            <a:r>
              <a:rPr lang="en-US" dirty="0" smtClean="0">
                <a:solidFill>
                  <a:srgbClr val="FF0000"/>
                </a:solidFill>
              </a:rPr>
              <a:t>null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39552" y="3140968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0x0010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3635896" y="3356992"/>
            <a:ext cx="86409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499992" y="3140968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8987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Person[]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[2];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array[0]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”, 1);</a:t>
            </a:r>
          </a:p>
          <a:p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 </a:t>
            </a:r>
            <a:r>
              <a:rPr lang="el-GR" dirty="0" smtClean="0"/>
              <a:t>νέα εντολή </a:t>
            </a:r>
            <a:r>
              <a:rPr lang="en-US" dirty="0" smtClean="0"/>
              <a:t>new</a:t>
            </a:r>
            <a:r>
              <a:rPr lang="el-GR" dirty="0" smtClean="0"/>
              <a:t> </a:t>
            </a:r>
            <a:r>
              <a:rPr lang="el-GR" dirty="0"/>
              <a:t>θα </a:t>
            </a:r>
            <a:r>
              <a:rPr lang="el-GR" dirty="0" smtClean="0"/>
              <a:t>δεσμεύσει χώρο για ένα </a:t>
            </a:r>
            <a:r>
              <a:rPr lang="en-US" dirty="0" smtClean="0"/>
              <a:t>Person. </a:t>
            </a:r>
            <a:r>
              <a:rPr lang="el-GR" dirty="0" smtClean="0"/>
              <a:t>Δημιουργείται το αντικείμενο και η αναφορά αποθηκεύεται στην πρώτη θέση του πίνακα </a:t>
            </a:r>
            <a:r>
              <a:rPr lang="en-US" dirty="0" smtClean="0"/>
              <a:t>array.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39552" y="3587074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0x0010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3635896" y="3803098"/>
            <a:ext cx="864096" cy="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499992" y="3587074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5796136" y="3443058"/>
            <a:ext cx="792088" cy="33981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6588224" y="3227034"/>
          <a:ext cx="1260140" cy="655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6559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alice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6961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Person[]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[2];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array[0]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”, 1);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array[1]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(“bob”,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1);</a:t>
            </a:r>
          </a:p>
          <a:p>
            <a:pPr marL="0" indent="0">
              <a:buNone/>
            </a:pP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 </a:t>
            </a:r>
            <a:r>
              <a:rPr lang="el-GR" dirty="0" smtClean="0"/>
              <a:t>νέα εντολή </a:t>
            </a:r>
            <a:r>
              <a:rPr lang="en-US" dirty="0" smtClean="0"/>
              <a:t>new</a:t>
            </a:r>
            <a:r>
              <a:rPr lang="el-GR" dirty="0" smtClean="0"/>
              <a:t> </a:t>
            </a:r>
            <a:r>
              <a:rPr lang="el-GR" dirty="0"/>
              <a:t>θα </a:t>
            </a:r>
            <a:r>
              <a:rPr lang="el-GR" dirty="0" smtClean="0"/>
              <a:t>δεσμεύσει χώρο για άλλο ένα </a:t>
            </a:r>
            <a:r>
              <a:rPr lang="en-US" dirty="0" smtClean="0"/>
              <a:t>Person. </a:t>
            </a:r>
            <a:r>
              <a:rPr lang="el-GR" dirty="0" smtClean="0"/>
              <a:t>Δημιουργείται το αντικείμενο και η αναφορά αποθηκεύεται στην δεύτερη θέση του πίνακα </a:t>
            </a:r>
            <a:r>
              <a:rPr lang="en-US" dirty="0" smtClean="0"/>
              <a:t>array.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39552" y="3888245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0x0010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3635896" y="4104269"/>
            <a:ext cx="864096" cy="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499992" y="3888245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0x0300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5796136" y="3744229"/>
            <a:ext cx="792088" cy="339818"/>
          </a:xfrm>
          <a:prstGeom prst="bentConnector3">
            <a:avLst>
              <a:gd name="adj1" fmla="val 50000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6588224" y="3528205"/>
          <a:ext cx="1260140" cy="655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6559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alice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Elbow Connector 8"/>
          <p:cNvCxnSpPr>
            <a:endCxn id="10" idx="1"/>
          </p:cNvCxnSpPr>
          <p:nvPr/>
        </p:nvCxnSpPr>
        <p:spPr>
          <a:xfrm>
            <a:off x="5796136" y="4450251"/>
            <a:ext cx="810344" cy="306953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6606480" y="4429224"/>
          <a:ext cx="1260140" cy="655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6559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897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Πίνακες από πίνακες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Οι δισδιάστατοι πίνακες είναι ουσιαστικά πίνακες από αντικείμενα, όπου τα αντικείμενα είναι πάλι πίνακες</a:t>
            </a:r>
          </a:p>
          <a:p>
            <a:r>
              <a:rPr lang="el-GR" dirty="0" smtClean="0"/>
              <a:t>Π.χ., έτσι δεσμεύουμε πίνακα </a:t>
            </a:r>
            <a:r>
              <a:rPr lang="el-GR" dirty="0" smtClean="0">
                <a:sym typeface="Symbol"/>
              </a:rPr>
              <a:t>ακεραίων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5</a:t>
            </a:r>
            <a:r>
              <a:rPr lang="el-GR" dirty="0" smtClean="0"/>
              <a:t> </a:t>
            </a:r>
            <a:r>
              <a:rPr lang="el-GR" dirty="0" smtClean="0">
                <a:sym typeface="Symbol"/>
              </a:rPr>
              <a:t> </a:t>
            </a:r>
            <a:r>
              <a:rPr lang="en-US" dirty="0">
                <a:sym typeface="Symbol"/>
              </a:rPr>
              <a:t>5</a:t>
            </a:r>
            <a:endParaRPr lang="en-US" dirty="0" smtClean="0">
              <a:sym typeface="Symbol"/>
            </a:endParaRPr>
          </a:p>
          <a:p>
            <a:endParaRPr lang="el-GR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int[][]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[5]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(int i=0;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&lt;5; i++){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array[i]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[5];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258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ΑΝΤΙΚΕΙΜΕΝΑ ΩΣ ΕΠΙΣΤΡΕΦΟΜΕΝΕΣ ΤΙΜΕΣ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887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[][]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323528" y="4408512"/>
          <a:ext cx="201622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100811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205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[][]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[5]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23528" y="4408512"/>
          <a:ext cx="201622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100811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0x0010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2339752" y="4624536"/>
            <a:ext cx="86409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203848" y="4408512"/>
          <a:ext cx="1008112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6567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03648" y="3140968"/>
            <a:ext cx="4896544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[][]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[5]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&lt;5;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array[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[5];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23528" y="4408512"/>
          <a:ext cx="201622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100811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00B0F0"/>
                          </a:solidFill>
                        </a:rPr>
                        <a:t>0x0010</a:t>
                      </a:r>
                      <a:endParaRPr lang="en-US" dirty="0" smtClean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2339752" y="4624536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203848" y="4408512"/>
          <a:ext cx="1008112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0x0020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null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42390" y="4293096"/>
            <a:ext cx="774571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i</a:t>
            </a:r>
            <a:r>
              <a:rPr lang="en-US" sz="2400" dirty="0" smtClean="0"/>
              <a:t> = 0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191998" y="4570385"/>
            <a:ext cx="86409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067744" y="4359384"/>
          <a:ext cx="291200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2563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03648" y="3140968"/>
            <a:ext cx="4896544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[][]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[5]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&lt;5;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array[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[5];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23528" y="4408512"/>
          <a:ext cx="201622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100811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00B0F0"/>
                          </a:solidFill>
                        </a:rPr>
                        <a:t>0x0010</a:t>
                      </a:r>
                      <a:endParaRPr lang="en-US" dirty="0" smtClean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2339752" y="4624536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203848" y="4408512"/>
          <a:ext cx="1008112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0x0020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0x0030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null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299514" y="4730121"/>
            <a:ext cx="774571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i</a:t>
            </a:r>
            <a:r>
              <a:rPr lang="en-US" sz="2400" dirty="0" smtClean="0"/>
              <a:t> = 1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191998" y="4570385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067744" y="4359384"/>
          <a:ext cx="291200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4191998" y="4960954"/>
            <a:ext cx="86409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67744" y="4749953"/>
          <a:ext cx="291200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4772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03648" y="3140968"/>
            <a:ext cx="4896544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[][]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[5]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&lt;5;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array[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[5];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23528" y="4408512"/>
          <a:ext cx="201622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100811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00B0F0"/>
                          </a:solidFill>
                        </a:rPr>
                        <a:t>0x0010</a:t>
                      </a:r>
                      <a:endParaRPr lang="en-US" dirty="0" smtClean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2339752" y="4624536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203848" y="4408512"/>
          <a:ext cx="1008112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0x0020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0x0030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0x0040</a:t>
                      </a:r>
                      <a:endParaRPr lang="en-US" sz="1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null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4191998" y="4570385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067744" y="4359384"/>
          <a:ext cx="291200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4191998" y="4960954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067744" y="4749953"/>
          <a:ext cx="291200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>
            <a:stCxn id="6" idx="3"/>
            <a:endCxn id="17" idx="1"/>
          </p:cNvCxnSpPr>
          <p:nvPr/>
        </p:nvCxnSpPr>
        <p:spPr>
          <a:xfrm>
            <a:off x="4211960" y="5322912"/>
            <a:ext cx="864096" cy="73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5076056" y="5147407"/>
          <a:ext cx="291200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8286506" y="5092079"/>
            <a:ext cx="774571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i</a:t>
            </a:r>
            <a:r>
              <a:rPr lang="en-US" sz="2400" dirty="0" smtClean="0"/>
              <a:t> = 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9869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03648" y="3140968"/>
            <a:ext cx="4896544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[][]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[5]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&lt;5;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array[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[5];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23528" y="4408512"/>
          <a:ext cx="201622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100811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00B0F0"/>
                          </a:solidFill>
                        </a:rPr>
                        <a:t>0x0010</a:t>
                      </a:r>
                      <a:endParaRPr lang="en-US" dirty="0" smtClean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2339752" y="4624536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203848" y="4408512"/>
          <a:ext cx="1008112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0x0020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0x0030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0x0040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0x0050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null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4191998" y="4570385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067744" y="4359384"/>
          <a:ext cx="291200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4191998" y="4960954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067744" y="4749953"/>
          <a:ext cx="291200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>
            <a:stCxn id="6" idx="3"/>
            <a:endCxn id="17" idx="1"/>
          </p:cNvCxnSpPr>
          <p:nvPr/>
        </p:nvCxnSpPr>
        <p:spPr>
          <a:xfrm>
            <a:off x="4211960" y="5322912"/>
            <a:ext cx="864096" cy="73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5076056" y="5147407"/>
          <a:ext cx="291200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8299514" y="5469279"/>
            <a:ext cx="774571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i</a:t>
            </a:r>
            <a:r>
              <a:rPr lang="en-US" sz="2400" dirty="0" smtClean="0"/>
              <a:t> = 3</a:t>
            </a:r>
            <a:endParaRPr lang="en-US" sz="2400" dirty="0"/>
          </a:p>
        </p:txBody>
      </p:sp>
      <p:cxnSp>
        <p:nvCxnSpPr>
          <p:cNvPr id="20" name="Straight Arrow Connector 19"/>
          <p:cNvCxnSpPr>
            <a:endCxn id="21" idx="1"/>
          </p:cNvCxnSpPr>
          <p:nvPr/>
        </p:nvCxnSpPr>
        <p:spPr>
          <a:xfrm>
            <a:off x="4211960" y="5692737"/>
            <a:ext cx="864096" cy="73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20"/>
          <p:cNvGraphicFramePr>
            <a:graphicFrameLocks noGrp="1"/>
          </p:cNvGraphicFramePr>
          <p:nvPr>
            <p:extLst/>
          </p:nvPr>
        </p:nvGraphicFramePr>
        <p:xfrm>
          <a:off x="5076056" y="5517232"/>
          <a:ext cx="291200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2357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03648" y="3140968"/>
            <a:ext cx="4896544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[][]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[5]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&lt;5;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array[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[5];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23528" y="4408512"/>
          <a:ext cx="201622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100811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00B0F0"/>
                          </a:solidFill>
                        </a:rPr>
                        <a:t>0x0010</a:t>
                      </a:r>
                      <a:endParaRPr lang="en-US" dirty="0" smtClean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2339752" y="4624536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203848" y="4408512"/>
          <a:ext cx="1008112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0x0020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0x0030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0x0040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0x0050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0x0060</a:t>
                      </a:r>
                      <a:endParaRPr lang="en-US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4191998" y="4570385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067744" y="4359384"/>
          <a:ext cx="291200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4191998" y="4960954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067744" y="4749953"/>
          <a:ext cx="291200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>
            <a:stCxn id="6" idx="3"/>
            <a:endCxn id="17" idx="1"/>
          </p:cNvCxnSpPr>
          <p:nvPr/>
        </p:nvCxnSpPr>
        <p:spPr>
          <a:xfrm>
            <a:off x="4211960" y="5322912"/>
            <a:ext cx="864096" cy="73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5076056" y="5147407"/>
          <a:ext cx="291200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0" name="Straight Arrow Connector 19"/>
          <p:cNvCxnSpPr>
            <a:endCxn id="21" idx="1"/>
          </p:cNvCxnSpPr>
          <p:nvPr/>
        </p:nvCxnSpPr>
        <p:spPr>
          <a:xfrm>
            <a:off x="4211960" y="5692737"/>
            <a:ext cx="864096" cy="73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5076056" y="5517232"/>
          <a:ext cx="291200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8299514" y="5842105"/>
            <a:ext cx="774571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i</a:t>
            </a:r>
            <a:r>
              <a:rPr lang="en-US" sz="2400" dirty="0" smtClean="0"/>
              <a:t> = 4</a:t>
            </a:r>
            <a:endParaRPr lang="en-US" sz="2400" dirty="0"/>
          </a:p>
        </p:txBody>
      </p:sp>
      <p:cxnSp>
        <p:nvCxnSpPr>
          <p:cNvPr id="23" name="Straight Arrow Connector 22"/>
          <p:cNvCxnSpPr>
            <a:endCxn id="24" idx="1"/>
          </p:cNvCxnSpPr>
          <p:nvPr/>
        </p:nvCxnSpPr>
        <p:spPr>
          <a:xfrm>
            <a:off x="4211960" y="6065563"/>
            <a:ext cx="864096" cy="73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e 23"/>
          <p:cNvGraphicFramePr>
            <a:graphicFrameLocks noGrp="1"/>
          </p:cNvGraphicFramePr>
          <p:nvPr>
            <p:extLst/>
          </p:nvPr>
        </p:nvGraphicFramePr>
        <p:xfrm>
          <a:off x="5076056" y="5890058"/>
          <a:ext cx="291200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7701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Πίνακες από πίνακες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ym typeface="Symbol"/>
              </a:rPr>
              <a:t>Μπορεί ο δισδιάστατος μας πίνακας να είναι ασύμμετρος. </a:t>
            </a:r>
            <a:endParaRPr lang="el-GR" dirty="0">
              <a:sym typeface="Symbol"/>
            </a:endParaRPr>
          </a:p>
          <a:p>
            <a:r>
              <a:rPr lang="el-GR" dirty="0" smtClean="0">
                <a:sym typeface="Symbol"/>
              </a:rPr>
              <a:t>Π.χ., έτσι ορίζουμε ένα διαγώνιο πίνακα.</a:t>
            </a:r>
            <a:endParaRPr lang="en-US" dirty="0" smtClean="0">
              <a:sym typeface="Symbol"/>
            </a:endParaRPr>
          </a:p>
          <a:p>
            <a:endParaRPr lang="el-GR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int[][]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[5]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(int i=0;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&lt;5; i++){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array[i]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+1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650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[][]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[5]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&lt;5;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array[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+1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23528" y="4408512"/>
          <a:ext cx="201622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100811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00B0F0"/>
                          </a:solidFill>
                        </a:rPr>
                        <a:t>0x0010</a:t>
                      </a:r>
                      <a:endParaRPr lang="en-US" dirty="0" smtClean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2339752" y="4624536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203848" y="4408512"/>
          <a:ext cx="1008112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0x0020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0x0030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0x0040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0x0050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0x0060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4191998" y="4570385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067744" y="4359384"/>
          <a:ext cx="582401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4191998" y="4960954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67744" y="4749953"/>
          <a:ext cx="1164802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>
            <a:stCxn id="6" idx="3"/>
            <a:endCxn id="17" idx="1"/>
          </p:cNvCxnSpPr>
          <p:nvPr/>
        </p:nvCxnSpPr>
        <p:spPr>
          <a:xfrm>
            <a:off x="4211960" y="5322912"/>
            <a:ext cx="864096" cy="73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5076056" y="5147407"/>
          <a:ext cx="1747203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0" name="Straight Arrow Connector 19"/>
          <p:cNvCxnSpPr>
            <a:endCxn id="21" idx="1"/>
          </p:cNvCxnSpPr>
          <p:nvPr/>
        </p:nvCxnSpPr>
        <p:spPr>
          <a:xfrm>
            <a:off x="4211960" y="5692737"/>
            <a:ext cx="864096" cy="73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20"/>
          <p:cNvGraphicFramePr>
            <a:graphicFrameLocks noGrp="1"/>
          </p:cNvGraphicFramePr>
          <p:nvPr>
            <p:extLst/>
          </p:nvPr>
        </p:nvGraphicFramePr>
        <p:xfrm>
          <a:off x="5076056" y="5517232"/>
          <a:ext cx="2329604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3" name="Straight Arrow Connector 22"/>
          <p:cNvCxnSpPr>
            <a:endCxn id="24" idx="1"/>
          </p:cNvCxnSpPr>
          <p:nvPr/>
        </p:nvCxnSpPr>
        <p:spPr>
          <a:xfrm>
            <a:off x="4211960" y="6065563"/>
            <a:ext cx="864096" cy="73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5076056" y="5890058"/>
          <a:ext cx="291200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401"/>
                <a:gridCol w="582401"/>
                <a:gridCol w="582401"/>
                <a:gridCol w="582401"/>
                <a:gridCol w="582401"/>
              </a:tblGrid>
              <a:tr h="336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7037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ΒΑΘΕΙΑ ΚΑΙ ΡΗΧΑ</a:t>
            </a:r>
            <a:r>
              <a:rPr lang="en-US" dirty="0" smtClean="0"/>
              <a:t> </a:t>
            </a:r>
            <a:r>
              <a:rPr lang="el-GR" dirty="0" smtClean="0"/>
              <a:t>ΑΝΤΙΓΡΑΦΑ</a:t>
            </a:r>
            <a:br>
              <a:rPr lang="el-GR" dirty="0" smtClean="0"/>
            </a:br>
            <a:r>
              <a:rPr lang="en-US" dirty="0" smtClean="0"/>
              <a:t>COPY CONSTRUCTOR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72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Επιστροφή αντικειμένων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 smtClean="0"/>
              <a:t> που δημιουργούμε </a:t>
            </a:r>
            <a:r>
              <a:rPr lang="el-GR" dirty="0" smtClean="0">
                <a:solidFill>
                  <a:srgbClr val="0070C0"/>
                </a:solidFill>
              </a:rPr>
              <a:t>μέσα σε μία μέθοδο</a:t>
            </a:r>
            <a:r>
              <a:rPr lang="el-GR" dirty="0" smtClean="0"/>
              <a:t> μπορούμε να το διατηρήσουμε και μετά το τέλος της μεθόδου 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κρατήσουμε μια αναφορά </a:t>
            </a:r>
            <a:r>
              <a:rPr lang="el-GR" dirty="0" smtClean="0"/>
              <a:t>σε αυτό.</a:t>
            </a:r>
          </a:p>
          <a:p>
            <a:r>
              <a:rPr lang="el-GR" dirty="0" smtClean="0"/>
              <a:t>Ένας τρόπος να γίνει αυτό είναι αν η μέθοδος </a:t>
            </a:r>
            <a:r>
              <a:rPr lang="el-GR" dirty="0" smtClean="0">
                <a:solidFill>
                  <a:srgbClr val="FF0000"/>
                </a:solidFill>
              </a:rPr>
              <a:t>επιστρέφει</a:t>
            </a:r>
            <a:r>
              <a:rPr lang="el-GR" dirty="0" smtClean="0"/>
              <a:t> το αντικείμενο (δηλαδή την </a:t>
            </a:r>
            <a:r>
              <a:rPr lang="el-GR" dirty="0" smtClean="0">
                <a:solidFill>
                  <a:srgbClr val="00B0F0"/>
                </a:solidFill>
              </a:rPr>
              <a:t>αναφορά</a:t>
            </a:r>
            <a:r>
              <a:rPr lang="el-GR" dirty="0" smtClean="0"/>
              <a:t> σε αυτό) που δημιουργήσαμε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930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941168"/>
            <a:ext cx="7884368" cy="10801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3" y="404664"/>
            <a:ext cx="9036496" cy="6453336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9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endParaRPr lang="en-US" sz="2900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sz="2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name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sz="2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number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2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29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sz="2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9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initName</a:t>
            </a:r>
            <a:r>
              <a:rPr lang="en-US" sz="2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int </a:t>
            </a:r>
            <a:r>
              <a:rPr lang="en-US" sz="29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sz="29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initName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       number = 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sz="2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sz="29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set(</a:t>
            </a:r>
            <a:r>
              <a:rPr lang="en-US" sz="2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sz="2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sz="29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       number =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9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9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29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 )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       return (name + " " + number);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2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	Person </a:t>
            </a:r>
            <a:r>
              <a:rPr lang="en-US" sz="29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sz="2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9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Person(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this.name,this.number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9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sz="29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589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7010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ClassParameterDemo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“Bob",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Person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“Ann", 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 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28184" y="5589240"/>
            <a:ext cx="2602828" cy="52322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800" dirty="0" smtClean="0"/>
              <a:t>Τι θα τυπώσει?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40489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3602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581128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68349" y="4992953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595713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68349" y="407707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87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5241974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733084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953942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68349" y="5365767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968527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68349" y="4449886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2852936"/>
            <a:ext cx="3312368" cy="3842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3568" y="3788868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791580" y="43058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newPerson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0x0020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6" name="Elbow Connector 15"/>
          <p:cNvCxnSpPr/>
          <p:nvPr/>
        </p:nvCxnSpPr>
        <p:spPr>
          <a:xfrm>
            <a:off x="3851922" y="4953944"/>
            <a:ext cx="1216427" cy="720078"/>
          </a:xfrm>
          <a:prstGeom prst="bentConnector3">
            <a:avLst>
              <a:gd name="adj1" fmla="val 26733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43608" y="1406203"/>
            <a:ext cx="7920880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Person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Person(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this.name,this.number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87624" y="2853184"/>
            <a:ext cx="252825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 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572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31640" y="1700808"/>
            <a:ext cx="7632848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83568" y="5241974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733084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51920" y="4953942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68349" y="5365767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968527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68349" y="4449886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2852936"/>
            <a:ext cx="3312368" cy="3842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3568" y="3788868"/>
            <a:ext cx="3312368" cy="1453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copier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791580" y="430587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newPerson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0x0030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0x0020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6" name="Elbow Connector 15"/>
          <p:cNvCxnSpPr/>
          <p:nvPr/>
        </p:nvCxnSpPr>
        <p:spPr>
          <a:xfrm>
            <a:off x="3851922" y="4953944"/>
            <a:ext cx="1216427" cy="720078"/>
          </a:xfrm>
          <a:prstGeom prst="bentConnector3">
            <a:avLst>
              <a:gd name="adj1" fmla="val 26733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115616" y="1406203"/>
            <a:ext cx="7848872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Person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Person(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this.name,this.number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87624" y="2853184"/>
            <a:ext cx="252825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 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5068349" y="3284984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9" name="Elbow Connector 18"/>
          <p:cNvCxnSpPr/>
          <p:nvPr/>
        </p:nvCxnSpPr>
        <p:spPr>
          <a:xfrm flipV="1">
            <a:off x="3866729" y="3599540"/>
            <a:ext cx="1224136" cy="915881"/>
          </a:xfrm>
          <a:prstGeom prst="bentConnector3">
            <a:avLst>
              <a:gd name="adj1" fmla="val 35772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085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5241974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733084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0x0030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44821" y="3520328"/>
            <a:ext cx="1216429" cy="2507359"/>
          </a:xfrm>
          <a:prstGeom prst="bentConnector3">
            <a:avLst>
              <a:gd name="adj1" fmla="val 39378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68349" y="5365767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968527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68349" y="4449886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2852936"/>
            <a:ext cx="3312368" cy="3842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187624" y="2853184"/>
            <a:ext cx="252825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 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5068349" y="3284984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1331640" y="2006367"/>
            <a:ext cx="2664296" cy="27050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043608" y="1406203"/>
            <a:ext cx="7920880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Person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Person(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this.name,this.number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61047" y="6151224"/>
            <a:ext cx="262276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H main </a:t>
            </a:r>
            <a:r>
              <a:rPr lang="el-GR" dirty="0" smtClean="0"/>
              <a:t>τυπώνει </a:t>
            </a:r>
            <a:r>
              <a:rPr lang="en-US" dirty="0" smtClean="0"/>
              <a:t>“</a:t>
            </a:r>
            <a:r>
              <a:rPr lang="en-US" dirty="0" smtClean="0">
                <a:solidFill>
                  <a:srgbClr val="0070C0"/>
                </a:solidFill>
              </a:rPr>
              <a:t>Ann 2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04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3568" y="5241974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5576" y="5733084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0x0030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3844821" y="3520328"/>
            <a:ext cx="1216429" cy="2507359"/>
          </a:xfrm>
          <a:prstGeom prst="bentConnector3">
            <a:avLst>
              <a:gd name="adj1" fmla="val 39378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68349" y="5365767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/>
          <p:nvPr/>
        </p:nvCxnSpPr>
        <p:spPr>
          <a:xfrm flipV="1">
            <a:off x="3851920" y="5968527"/>
            <a:ext cx="1216429" cy="353568"/>
          </a:xfrm>
          <a:prstGeom prst="bentConnector3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068349" y="4449886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83568" y="2852936"/>
            <a:ext cx="3312368" cy="3842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187624" y="2853184"/>
            <a:ext cx="252825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 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5068349" y="3284984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1331640" y="2006367"/>
            <a:ext cx="2664296" cy="27050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043608" y="1406203"/>
            <a:ext cx="7920880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Person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Person(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this.name,this.number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53035" y="6335890"/>
            <a:ext cx="468423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To </a:t>
            </a:r>
            <a:r>
              <a:rPr lang="el-GR" dirty="0" smtClean="0"/>
              <a:t>προηγούμενο αντικείμενο αποδεσμεύεται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5796136" y="4263719"/>
            <a:ext cx="1080120" cy="1020578"/>
            <a:chOff x="6084168" y="3356992"/>
            <a:chExt cx="1512168" cy="1446393"/>
          </a:xfrm>
        </p:grpSpPr>
        <p:cxnSp>
          <p:nvCxnSpPr>
            <p:cNvPr id="19" name="Straight Connector 18"/>
            <p:cNvCxnSpPr/>
            <p:nvPr/>
          </p:nvCxnSpPr>
          <p:spPr>
            <a:xfrm flipH="1">
              <a:off x="6084168" y="3356992"/>
              <a:ext cx="1512168" cy="144639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084168" y="3356992"/>
              <a:ext cx="1512168" cy="138061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18713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Δημιουργία αντιγράφων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μέθοδος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copier</a:t>
            </a:r>
            <a:r>
              <a:rPr lang="en-US" dirty="0" smtClean="0"/>
              <a:t> </a:t>
            </a:r>
            <a:r>
              <a:rPr lang="el-GR" dirty="0" smtClean="0"/>
              <a:t>όπως την ορίσαμε πριν δημιουργεί ένα </a:t>
            </a:r>
            <a:r>
              <a:rPr lang="el-GR" dirty="0" smtClean="0">
                <a:solidFill>
                  <a:srgbClr val="0070C0"/>
                </a:solidFill>
              </a:rPr>
              <a:t>καινούριο αντικείμενο </a:t>
            </a:r>
            <a:r>
              <a:rPr lang="el-GR" dirty="0" smtClean="0"/>
              <a:t>που είναι </a:t>
            </a:r>
            <a:r>
              <a:rPr lang="el-GR" dirty="0" smtClean="0">
                <a:solidFill>
                  <a:srgbClr val="0070C0"/>
                </a:solidFill>
              </a:rPr>
              <a:t>αντίγραφο</a:t>
            </a:r>
            <a:r>
              <a:rPr lang="el-GR" dirty="0" smtClean="0"/>
              <a:t> αυτού που έκανε την κλήση.</a:t>
            </a:r>
          </a:p>
          <a:p>
            <a:r>
              <a:rPr lang="el-GR" dirty="0" smtClean="0"/>
              <a:t>Στην περίπτωση μας το αντικείμενο έχει μόνο πεδία που είναι </a:t>
            </a:r>
            <a:r>
              <a:rPr lang="el-GR" dirty="0" smtClean="0">
                <a:solidFill>
                  <a:srgbClr val="0070C0"/>
                </a:solidFill>
              </a:rPr>
              <a:t>πρωταρχικού τύπου </a:t>
            </a:r>
            <a:r>
              <a:rPr lang="el-GR" dirty="0" smtClean="0"/>
              <a:t>ή </a:t>
            </a:r>
            <a:r>
              <a:rPr lang="el-GR" dirty="0" smtClean="0">
                <a:solidFill>
                  <a:srgbClr val="0070C0"/>
                </a:solidFill>
              </a:rPr>
              <a:t>μη </a:t>
            </a:r>
            <a:r>
              <a:rPr lang="el-GR" dirty="0" err="1" smtClean="0">
                <a:solidFill>
                  <a:srgbClr val="0070C0"/>
                </a:solidFill>
              </a:rPr>
              <a:t>μεταλλάξιμα</a:t>
            </a:r>
            <a:r>
              <a:rPr lang="el-GR" dirty="0" smtClean="0">
                <a:solidFill>
                  <a:srgbClr val="0070C0"/>
                </a:solidFill>
              </a:rPr>
              <a:t> αντικείμενα</a:t>
            </a:r>
            <a:r>
              <a:rPr lang="el-GR" dirty="0" smtClean="0"/>
              <a:t>. Γενικά ένα αντικείμενο μπορεί να έχει ως πεδία άλλα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</a:t>
            </a:r>
            <a:r>
              <a:rPr lang="el-GR" dirty="0" smtClean="0"/>
              <a:t> (δηλαδή αναφορές).</a:t>
            </a:r>
          </a:p>
          <a:p>
            <a:r>
              <a:rPr lang="el-GR" dirty="0" smtClean="0"/>
              <a:t>Στην περίπτωση αυτή η </a:t>
            </a:r>
            <a:r>
              <a:rPr lang="el-GR" dirty="0" smtClean="0">
                <a:solidFill>
                  <a:srgbClr val="0070C0"/>
                </a:solidFill>
              </a:rPr>
              <a:t>δημιουργία αντιγράφου </a:t>
            </a:r>
            <a:r>
              <a:rPr lang="el-GR" dirty="0" smtClean="0"/>
              <a:t>θα πρέπει να γίνεται με πολύ </a:t>
            </a:r>
            <a:r>
              <a:rPr lang="el-GR" dirty="0" smtClean="0">
                <a:solidFill>
                  <a:srgbClr val="FF0000"/>
                </a:solidFill>
              </a:rPr>
              <a:t>προσοχή</a:t>
            </a:r>
            <a:r>
              <a:rPr lang="el-GR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712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2886118"/>
            <a:ext cx="8568952" cy="10801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421196" y="332026"/>
            <a:ext cx="8722804" cy="6741368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[d];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dim;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++){position[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++;}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Car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copy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this.dim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newCar.position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output = "";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dim;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++){output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output + position[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 "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";}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output;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Car car1 = new Car(2);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car1.move();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Car car2 = car1.copy();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car2.move();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(car1);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51651" y="6021288"/>
            <a:ext cx="249234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θα τυπώσει η </a:t>
            </a:r>
            <a:r>
              <a:rPr lang="en-US" dirty="0" smtClean="0"/>
              <a:t>main?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310241" y="2701452"/>
            <a:ext cx="4833759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H copy </a:t>
            </a:r>
            <a:r>
              <a:rPr lang="el-GR" dirty="0" smtClean="0"/>
              <a:t>δημιουργεί και επιστρέφει ένα νέο </a:t>
            </a:r>
            <a:r>
              <a:rPr lang="en-US" dirty="0" smtClean="0"/>
              <a:t>Car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70984" y="704431"/>
            <a:ext cx="4492833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To Car </a:t>
            </a:r>
            <a:r>
              <a:rPr lang="el-GR" dirty="0" smtClean="0"/>
              <a:t>κινείται σε 1 ή 2 διαστάσεις</a:t>
            </a:r>
          </a:p>
          <a:p>
            <a:r>
              <a:rPr lang="el-GR" dirty="0" smtClean="0"/>
              <a:t>Χρειαζόμαστε ένα πίνακα για την θέση του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474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Ρηχά Αντίγραφα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n-US" dirty="0" smtClean="0"/>
              <a:t>copy </a:t>
            </a:r>
            <a:r>
              <a:rPr lang="el-GR" dirty="0" smtClean="0"/>
              <a:t>όπως την έχουμε ορίσει δημιουργεί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ρηχό αντίγραφο </a:t>
            </a:r>
            <a:r>
              <a:rPr lang="el-GR" dirty="0" smtClean="0"/>
              <a:t>του αντικειμένου</a:t>
            </a:r>
          </a:p>
          <a:p>
            <a:pPr lvl="1"/>
            <a:r>
              <a:rPr lang="el-GR" dirty="0" smtClean="0"/>
              <a:t>Αντιγράφει τις </a:t>
            </a:r>
            <a:r>
              <a:rPr lang="el-GR" dirty="0" smtClean="0">
                <a:solidFill>
                  <a:srgbClr val="0070C0"/>
                </a:solidFill>
              </a:rPr>
              <a:t>αναφορές</a:t>
            </a:r>
            <a:r>
              <a:rPr lang="el-GR" dirty="0" smtClean="0"/>
              <a:t> στα αντικείμενα και όχι τα </a:t>
            </a:r>
            <a:r>
              <a:rPr lang="el-GR" dirty="0" smtClean="0">
                <a:solidFill>
                  <a:srgbClr val="0070C0"/>
                </a:solidFill>
              </a:rPr>
              <a:t>περιεχόμενα</a:t>
            </a:r>
            <a:r>
              <a:rPr lang="el-GR" dirty="0" smtClean="0"/>
              <a:t> των αντικειμένων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03548" y="393305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Elbow Connector 5"/>
          <p:cNvCxnSpPr/>
          <p:nvPr/>
        </p:nvCxnSpPr>
        <p:spPr>
          <a:xfrm flipV="1">
            <a:off x="6948264" y="4077072"/>
            <a:ext cx="792088" cy="33981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4427984" y="386104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7740352" y="3861048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3563888" y="4075247"/>
            <a:ext cx="86409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440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332656"/>
            <a:ext cx="8784976" cy="6525344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class Date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private int day = 1;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private int month = 1;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private int year = 201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private String[]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monthStrings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 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{"Jan", "Feb", "Mar", "Apr", "May", "Jun",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	  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"Jul", "Aug", "Sep", "Oct", "Nov", "Dec"};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public Date(int day, int month, int year){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this.day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day;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this.month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month;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this.year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year;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public String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return day + " "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monthNames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[month-1] + " " + year;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52120" y="457200"/>
            <a:ext cx="2071529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400" dirty="0" smtClean="0"/>
              <a:t>Η κλάση </a:t>
            </a:r>
            <a:r>
              <a:rPr lang="en-US" sz="2400" dirty="0" smtClean="0"/>
              <a:t>Date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633537" y="4077072"/>
            <a:ext cx="3491880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Θέλω η κλάση να μπορεί να μου επιστρέφει μια νέα ημερομηνία αλλά ένα χρόνο μετά. Πως μπορώ να το κάνω?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178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Ρηχά Αντίγραφα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n-US" dirty="0" smtClean="0"/>
              <a:t>copy </a:t>
            </a:r>
            <a:r>
              <a:rPr lang="el-GR" dirty="0" smtClean="0"/>
              <a:t>όπως την έχουμε ορίσει δημιουργεί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ρηχό αντίγραφο </a:t>
            </a:r>
            <a:r>
              <a:rPr lang="el-GR" dirty="0" smtClean="0"/>
              <a:t>του αντικειμένου</a:t>
            </a:r>
          </a:p>
          <a:p>
            <a:pPr lvl="1"/>
            <a:r>
              <a:rPr lang="el-GR" dirty="0" smtClean="0"/>
              <a:t>Αντιγράφει τις </a:t>
            </a:r>
            <a:r>
              <a:rPr lang="el-GR" dirty="0" smtClean="0">
                <a:solidFill>
                  <a:srgbClr val="0070C0"/>
                </a:solidFill>
              </a:rPr>
              <a:t>αναφορές</a:t>
            </a:r>
            <a:r>
              <a:rPr lang="el-GR" dirty="0" smtClean="0"/>
              <a:t> στα αντικείμενα και όχι τα </a:t>
            </a:r>
            <a:r>
              <a:rPr lang="el-GR" dirty="0" smtClean="0">
                <a:solidFill>
                  <a:srgbClr val="0070C0"/>
                </a:solidFill>
              </a:rPr>
              <a:t>περιεχόμενα</a:t>
            </a:r>
            <a:r>
              <a:rPr lang="el-GR" dirty="0" smtClean="0"/>
              <a:t> των αντικειμένων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03548" y="393305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Elbow Connector 5"/>
          <p:cNvCxnSpPr/>
          <p:nvPr/>
        </p:nvCxnSpPr>
        <p:spPr>
          <a:xfrm flipV="1">
            <a:off x="6948264" y="4077072"/>
            <a:ext cx="792088" cy="33981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endCxn id="11" idx="1"/>
          </p:cNvCxnSpPr>
          <p:nvPr/>
        </p:nvCxnSpPr>
        <p:spPr>
          <a:xfrm>
            <a:off x="3347864" y="4592568"/>
            <a:ext cx="1080120" cy="1002392"/>
          </a:xfrm>
          <a:prstGeom prst="bentConnector3">
            <a:avLst>
              <a:gd name="adj1" fmla="val 50000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4427984" y="386104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7740352" y="3861048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3563888" y="4075247"/>
            <a:ext cx="86409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4427984" y="5229200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1" name="Elbow Connector 30"/>
          <p:cNvCxnSpPr/>
          <p:nvPr/>
        </p:nvCxnSpPr>
        <p:spPr>
          <a:xfrm flipV="1">
            <a:off x="6732240" y="4592568"/>
            <a:ext cx="1566174" cy="1140688"/>
          </a:xfrm>
          <a:prstGeom prst="bentConnector2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971600" y="5713340"/>
            <a:ext cx="205056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car2 = car1.copy()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854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Ρηχά Αντίγραφα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n-US" dirty="0" smtClean="0"/>
              <a:t>copy </a:t>
            </a:r>
            <a:r>
              <a:rPr lang="el-GR" dirty="0" smtClean="0"/>
              <a:t>όπως την έχουμε ορίσει δημιουργεί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ρηχό αντίγραφο </a:t>
            </a:r>
            <a:r>
              <a:rPr lang="el-GR" dirty="0" smtClean="0"/>
              <a:t>του αντικειμένου</a:t>
            </a:r>
          </a:p>
          <a:p>
            <a:pPr lvl="1"/>
            <a:r>
              <a:rPr lang="el-GR" dirty="0" smtClean="0"/>
              <a:t>Αντιγράφει τις </a:t>
            </a:r>
            <a:r>
              <a:rPr lang="el-GR" dirty="0" smtClean="0">
                <a:solidFill>
                  <a:srgbClr val="0070C0"/>
                </a:solidFill>
              </a:rPr>
              <a:t>αναφορές</a:t>
            </a:r>
            <a:r>
              <a:rPr lang="el-GR" dirty="0" smtClean="0"/>
              <a:t> στα αντικείμενα και όχι τα </a:t>
            </a:r>
            <a:r>
              <a:rPr lang="el-GR" dirty="0" smtClean="0">
                <a:solidFill>
                  <a:srgbClr val="0070C0"/>
                </a:solidFill>
              </a:rPr>
              <a:t>περιεχόμενα</a:t>
            </a:r>
            <a:r>
              <a:rPr lang="el-GR" dirty="0" smtClean="0"/>
              <a:t> των αντικειμένων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03548" y="393305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Elbow Connector 5"/>
          <p:cNvCxnSpPr/>
          <p:nvPr/>
        </p:nvCxnSpPr>
        <p:spPr>
          <a:xfrm flipV="1">
            <a:off x="6948264" y="4077072"/>
            <a:ext cx="792088" cy="33981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endCxn id="11" idx="1"/>
          </p:cNvCxnSpPr>
          <p:nvPr/>
        </p:nvCxnSpPr>
        <p:spPr>
          <a:xfrm>
            <a:off x="3347864" y="4592568"/>
            <a:ext cx="1080120" cy="1002392"/>
          </a:xfrm>
          <a:prstGeom prst="bentConnector3">
            <a:avLst>
              <a:gd name="adj1" fmla="val 50000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4427984" y="386104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7740352" y="3861048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3563888" y="4075247"/>
            <a:ext cx="86409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4427984" y="5229200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1" name="Elbow Connector 30"/>
          <p:cNvCxnSpPr/>
          <p:nvPr/>
        </p:nvCxnSpPr>
        <p:spPr>
          <a:xfrm flipV="1">
            <a:off x="6732240" y="4592568"/>
            <a:ext cx="1566174" cy="1140688"/>
          </a:xfrm>
          <a:prstGeom prst="bentConnector2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971600" y="5713340"/>
            <a:ext cx="146706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car2.move()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6381328"/>
            <a:ext cx="577427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Μετακινείται και το </a:t>
            </a:r>
            <a:r>
              <a:rPr lang="en-US" dirty="0" err="1" smtClean="0"/>
              <a:t>car1</a:t>
            </a:r>
            <a:r>
              <a:rPr lang="en-US" dirty="0" smtClean="0"/>
              <a:t> </a:t>
            </a:r>
            <a:r>
              <a:rPr lang="el-GR" dirty="0" smtClean="0"/>
              <a:t>αλλά αυτό δεν είναι επιθυμητό.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13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22077" y="3047784"/>
            <a:ext cx="6618275" cy="864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22077" y="2488966"/>
            <a:ext cx="6624736" cy="203132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this.dim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for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&lt;dim;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newCar.position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Βαθύ αντίγραφο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820688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Τις περισσότερες φορές θέλουμε να κάνουμε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βαθύ αντίγραφο </a:t>
            </a:r>
            <a:r>
              <a:rPr lang="el-GR" dirty="0" smtClean="0"/>
              <a:t>του αντικειμένου, όπου για κάθε αντικείμενο μέσα στο αντίγραφο δεσμεύουμε νέα μνήμη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03548" y="5013176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6948264" y="5157192"/>
            <a:ext cx="792088" cy="33981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endCxn id="12" idx="1"/>
          </p:cNvCxnSpPr>
          <p:nvPr/>
        </p:nvCxnSpPr>
        <p:spPr>
          <a:xfrm>
            <a:off x="3563888" y="5568506"/>
            <a:ext cx="864096" cy="740814"/>
          </a:xfrm>
          <a:prstGeom prst="bentConnector3">
            <a:avLst>
              <a:gd name="adj1" fmla="val 50000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4427984" y="494116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7740352" y="4941168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3563888" y="5155367"/>
            <a:ext cx="86409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4427984" y="5943560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0x0300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" name="Elbow Connector 12"/>
          <p:cNvCxnSpPr/>
          <p:nvPr/>
        </p:nvCxnSpPr>
        <p:spPr>
          <a:xfrm flipV="1">
            <a:off x="6948264" y="6119750"/>
            <a:ext cx="792088" cy="447062"/>
          </a:xfrm>
          <a:prstGeom prst="bentConnector3">
            <a:avLst>
              <a:gd name="adj1" fmla="val 50000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71600" y="6382146"/>
            <a:ext cx="205056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car2 = car1.copy()</a:t>
            </a:r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/>
          </p:nvPr>
        </p:nvGraphicFramePr>
        <p:xfrm>
          <a:off x="7750292" y="5971976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3961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Βαθύ αντίγραφο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88840"/>
          </a:xfrm>
        </p:spPr>
        <p:txBody>
          <a:bodyPr>
            <a:normAutofit/>
          </a:bodyPr>
          <a:lstStyle/>
          <a:p>
            <a:r>
              <a:rPr lang="el-GR" dirty="0" smtClean="0"/>
              <a:t>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βαθύ αντίγραφο </a:t>
            </a:r>
            <a:r>
              <a:rPr lang="el-GR" dirty="0" smtClean="0"/>
              <a:t>του </a:t>
            </a:r>
            <a:r>
              <a:rPr lang="en-US" dirty="0" err="1" smtClean="0"/>
              <a:t>car1</a:t>
            </a:r>
            <a:r>
              <a:rPr lang="en-US" dirty="0" smtClean="0"/>
              <a:t> </a:t>
            </a:r>
            <a:r>
              <a:rPr lang="el-GR" dirty="0" smtClean="0"/>
              <a:t>είναι πλέον ένα ανεξάρτητο αντικείμενο. 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03548" y="341889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</a:t>
                      </a:r>
                      <a:r>
                        <a:rPr lang="el-GR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car2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6948264" y="3562906"/>
            <a:ext cx="792088" cy="33981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endCxn id="12" idx="1"/>
          </p:cNvCxnSpPr>
          <p:nvPr/>
        </p:nvCxnSpPr>
        <p:spPr>
          <a:xfrm>
            <a:off x="3563888" y="3974220"/>
            <a:ext cx="864096" cy="740814"/>
          </a:xfrm>
          <a:prstGeom prst="bentConnector3">
            <a:avLst>
              <a:gd name="adj1" fmla="val 50000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4427984" y="3346882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7740352" y="3346882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3563888" y="3561081"/>
            <a:ext cx="86409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4427984" y="4349274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0x0300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" name="Elbow Connector 12"/>
          <p:cNvCxnSpPr/>
          <p:nvPr/>
        </p:nvCxnSpPr>
        <p:spPr>
          <a:xfrm flipV="1">
            <a:off x="6948264" y="4525464"/>
            <a:ext cx="792088" cy="447062"/>
          </a:xfrm>
          <a:prstGeom prst="bentConnector3">
            <a:avLst>
              <a:gd name="adj1" fmla="val 50000"/>
            </a:avLst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71600" y="4787860"/>
            <a:ext cx="146706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car2.move</a:t>
            </a:r>
            <a:r>
              <a:rPr lang="en-US" dirty="0" smtClean="0"/>
              <a:t>()</a:t>
            </a:r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/>
          </p:nvPr>
        </p:nvGraphicFramePr>
        <p:xfrm>
          <a:off x="7750292" y="4377690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39552" y="5733256"/>
            <a:ext cx="475303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H </a:t>
            </a:r>
            <a:r>
              <a:rPr lang="el-GR" dirty="0" smtClean="0"/>
              <a:t>μετακίνηση του </a:t>
            </a:r>
            <a:r>
              <a:rPr lang="en-US" dirty="0" err="1" smtClean="0"/>
              <a:t>car2</a:t>
            </a:r>
            <a:r>
              <a:rPr lang="en-US" dirty="0" smtClean="0"/>
              <a:t> </a:t>
            </a:r>
            <a:r>
              <a:rPr lang="el-GR" dirty="0" smtClean="0"/>
              <a:t>δεν επηρεάζει το </a:t>
            </a:r>
            <a:r>
              <a:rPr lang="en-US" dirty="0" err="1" smtClean="0"/>
              <a:t>car1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863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Ένας </a:t>
            </a:r>
            <a:r>
              <a:rPr lang="en-US" dirty="0" smtClean="0"/>
              <a:t>Constructor</a:t>
            </a:r>
            <a:r>
              <a:rPr lang="el-GR" dirty="0" smtClean="0"/>
              <a:t> που παίρνει σαν όρισμα ένα αντικείμενο του ίδιου τύπου και δημιουργεί ένα αντίγραφο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public Car(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 other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l-GR" b="1" dirty="0" smtClean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endParaRPr lang="el-GR" dirty="0" smtClean="0"/>
          </a:p>
          <a:p>
            <a:r>
              <a:rPr lang="el-GR" dirty="0" smtClean="0"/>
              <a:t>Ο </a:t>
            </a:r>
            <a:r>
              <a:rPr lang="en-US" dirty="0" smtClean="0">
                <a:solidFill>
                  <a:srgbClr val="00B0F0"/>
                </a:solidFill>
              </a:rPr>
              <a:t>copy constructor </a:t>
            </a:r>
            <a:r>
              <a:rPr lang="el-GR" dirty="0" smtClean="0"/>
              <a:t>έχει δύο λειτουργίες: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Δεσμεύει </a:t>
            </a:r>
            <a:r>
              <a:rPr lang="el-GR" dirty="0" smtClean="0"/>
              <a:t>τη μνήμη για το αντικείμενο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Αντιγράφει</a:t>
            </a:r>
            <a:r>
              <a:rPr lang="el-GR" dirty="0" smtClean="0"/>
              <a:t> τις τιμές του αντικειμένου-ορίσματος.</a:t>
            </a:r>
            <a:endParaRPr lang="en-US" dirty="0" smtClean="0"/>
          </a:p>
          <a:p>
            <a:r>
              <a:rPr lang="el-GR" dirty="0" smtClean="0">
                <a:solidFill>
                  <a:srgbClr val="FF0000"/>
                </a:solidFill>
              </a:rPr>
              <a:t>Πάντα</a:t>
            </a:r>
            <a:r>
              <a:rPr lang="el-GR" dirty="0" smtClean="0"/>
              <a:t> πρέπει να δημιουργούμε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βαθύ αντίγραφο</a:t>
            </a:r>
            <a:r>
              <a:rPr lang="el-GR" dirty="0" smtClean="0"/>
              <a:t> του αντικειμένου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44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852936"/>
            <a:ext cx="9144000" cy="1800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Constructor </a:t>
            </a:r>
            <a:r>
              <a:rPr lang="el-GR" dirty="0" smtClean="0"/>
              <a:t>για την </a:t>
            </a:r>
            <a:r>
              <a:rPr lang="en-US" dirty="0" smtClean="0"/>
              <a:t>Car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37010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 other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this.dim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other.dim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position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int[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this.dim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(int i = 0; i &lt;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this.dim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other.position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7744" y="4798893"/>
            <a:ext cx="6716454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Δημιουργεί </a:t>
            </a:r>
            <a:r>
              <a:rPr lang="el-GR" dirty="0" smtClean="0">
                <a:solidFill>
                  <a:srgbClr val="FF0000"/>
                </a:solidFill>
              </a:rPr>
              <a:t>βαθύ αντίγραφο</a:t>
            </a:r>
            <a:r>
              <a:rPr lang="el-GR" dirty="0" smtClean="0"/>
              <a:t>:</a:t>
            </a:r>
          </a:p>
          <a:p>
            <a:r>
              <a:rPr lang="el-GR" dirty="0" smtClean="0"/>
              <a:t>Δεσμεύουμε καινούριο πίνακα και αντιγράφουμε μία-μία τις τιμές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5589240"/>
            <a:ext cx="4793300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2400" dirty="0" smtClean="0"/>
              <a:t>Κλήση: </a:t>
            </a:r>
            <a:endParaRPr lang="en-US" sz="2400" dirty="0" smtClean="0"/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car1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new Car(2);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car2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Car(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car1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76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Φωλιασμένος </a:t>
            </a:r>
            <a:r>
              <a:rPr lang="en-US" dirty="0" smtClean="0"/>
              <a:t>Copy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 μια κλάση έχει </a:t>
            </a:r>
            <a:r>
              <a:rPr lang="el-GR" dirty="0" smtClean="0">
                <a:solidFill>
                  <a:srgbClr val="0070C0"/>
                </a:solidFill>
              </a:rPr>
              <a:t>πεδία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</a:t>
            </a:r>
            <a:r>
              <a:rPr lang="el-GR" dirty="0" smtClean="0"/>
              <a:t> από μία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άλλη κλάση</a:t>
            </a:r>
            <a:r>
              <a:rPr lang="el-GR" dirty="0" smtClean="0"/>
              <a:t>, τότε όταν καλούμε τον </a:t>
            </a:r>
            <a:r>
              <a:rPr lang="en-US" dirty="0" smtClean="0"/>
              <a:t>copy constructor </a:t>
            </a:r>
            <a:r>
              <a:rPr lang="el-GR" dirty="0" smtClean="0"/>
              <a:t>θα πρέπει να έχουμε ορίσει </a:t>
            </a:r>
            <a:r>
              <a:rPr lang="en-US" dirty="0" smtClean="0">
                <a:solidFill>
                  <a:srgbClr val="0070C0"/>
                </a:solidFill>
              </a:rPr>
              <a:t>copy constructor </a:t>
            </a:r>
            <a:r>
              <a:rPr lang="el-GR" dirty="0" smtClean="0"/>
              <a:t>και για τις κλάσεις των αντικειμένων-πεδίων.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163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4653136"/>
            <a:ext cx="8568952" cy="46805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CarDriver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private int position;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driver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CarDriver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CarDriver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other.position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driver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other.driver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4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94482" y="6021288"/>
            <a:ext cx="408355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Καλεί την </a:t>
            </a:r>
            <a:r>
              <a:rPr lang="en-US" dirty="0" smtClean="0">
                <a:solidFill>
                  <a:srgbClr val="FF0000"/>
                </a:solidFill>
              </a:rPr>
              <a:t>copy constructor </a:t>
            </a:r>
            <a:r>
              <a:rPr lang="el-GR" dirty="0" smtClean="0"/>
              <a:t>της </a:t>
            </a:r>
            <a:r>
              <a:rPr lang="en-US" dirty="0" smtClean="0">
                <a:solidFill>
                  <a:srgbClr val="FF0000"/>
                </a:solidFill>
              </a:rPr>
              <a:t>Person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68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886" y="2348880"/>
            <a:ext cx="9263406" cy="10801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404664"/>
            <a:ext cx="9036496" cy="638132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int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initName;number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this.name = other.name;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number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 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(name + " " + number);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this.name.equals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(other.name) &amp;&amp;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other.number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506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ΑΝΑΦΟΡΑ </a:t>
            </a:r>
            <a:r>
              <a:rPr lang="en-US" dirty="0" smtClean="0"/>
              <a:t>this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0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5308" y="5117890"/>
            <a:ext cx="6770948" cy="147946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3211" y="377280"/>
            <a:ext cx="8534400" cy="6480720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class Date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private int day = 1;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private int month = 1;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private int year = 2014;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private String[]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monthStrings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{"Jan", "Feb", "Mar", "Apr", "May", "Jun",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"Jul", "Aug", "Sep", "Oct", "Nov", "Dec"};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public Date(int day, int month, int year){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this.day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day;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this.month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month;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this.year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year;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return day + " " +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monthNames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[month-1] + " " + year;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l-GR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nextYear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nextYearDate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Date(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day,month,year+1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nextYearDate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40491" y="620688"/>
            <a:ext cx="2071529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400" dirty="0" smtClean="0"/>
              <a:t>Η κλάση </a:t>
            </a:r>
            <a:r>
              <a:rPr lang="en-US" sz="2400" dirty="0" smtClean="0"/>
              <a:t>Date</a:t>
            </a:r>
            <a:endParaRPr lang="en-US" sz="2400" dirty="0"/>
          </a:p>
        </p:txBody>
      </p:sp>
      <p:sp>
        <p:nvSpPr>
          <p:cNvPr id="2" name="Rectangular Callout 1"/>
          <p:cNvSpPr/>
          <p:nvPr/>
        </p:nvSpPr>
        <p:spPr>
          <a:xfrm>
            <a:off x="3786735" y="6297952"/>
            <a:ext cx="5328592" cy="560048"/>
          </a:xfrm>
          <a:prstGeom prst="wedgeRectCallout">
            <a:avLst>
              <a:gd name="adj1" fmla="val 8501"/>
              <a:gd name="adj2" fmla="val -71935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>
                <a:solidFill>
                  <a:schemeClr val="tx1"/>
                </a:solidFill>
              </a:rPr>
              <a:t>Η κλάση </a:t>
            </a:r>
            <a:r>
              <a:rPr lang="en-US" dirty="0" err="1">
                <a:solidFill>
                  <a:schemeClr val="tx1"/>
                </a:solidFill>
              </a:rPr>
              <a:t>nextYear</a:t>
            </a:r>
            <a:r>
              <a:rPr lang="en-US" dirty="0">
                <a:solidFill>
                  <a:schemeClr val="tx1"/>
                </a:solidFill>
              </a:rPr>
              <a:t>() </a:t>
            </a:r>
            <a:r>
              <a:rPr lang="el-GR" dirty="0">
                <a:solidFill>
                  <a:schemeClr val="tx1"/>
                </a:solidFill>
              </a:rPr>
              <a:t>επιστρέφει ένα νέο αντικείμενο </a:t>
            </a:r>
            <a:r>
              <a:rPr lang="en-US" dirty="0">
                <a:solidFill>
                  <a:schemeClr val="tx1"/>
                </a:solidFill>
              </a:rPr>
              <a:t>Date </a:t>
            </a:r>
            <a:r>
              <a:rPr lang="el-GR" dirty="0">
                <a:solidFill>
                  <a:schemeClr val="tx1"/>
                </a:solidFill>
              </a:rPr>
              <a:t>με την ημερομηνία ένα χρόνο </a:t>
            </a:r>
            <a:r>
              <a:rPr lang="el-GR" dirty="0" smtClean="0">
                <a:solidFill>
                  <a:schemeClr val="tx1"/>
                </a:solidFill>
              </a:rPr>
              <a:t>μετά.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643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μεταβλητή </a:t>
            </a:r>
            <a:r>
              <a:rPr lang="en-US" dirty="0" smtClean="0">
                <a:solidFill>
                  <a:srgbClr val="FF0000"/>
                </a:solidFill>
              </a:rPr>
              <a:t>this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60848"/>
          </a:xfrm>
        </p:spPr>
        <p:txBody>
          <a:bodyPr>
            <a:normAutofit fontScale="85000" lnSpcReduction="10000"/>
          </a:bodyPr>
          <a:lstStyle/>
          <a:p>
            <a:r>
              <a:rPr lang="el-GR" dirty="0" smtClean="0"/>
              <a:t>Η μεταβλητή (παράμετρος) </a:t>
            </a:r>
            <a:r>
              <a:rPr lang="en-US" dirty="0" smtClean="0">
                <a:solidFill>
                  <a:srgbClr val="FF0000"/>
                </a:solidFill>
              </a:rPr>
              <a:t>this </a:t>
            </a:r>
            <a:endParaRPr lang="el-GR" dirty="0" smtClean="0">
              <a:solidFill>
                <a:srgbClr val="FF0000"/>
              </a:solidFill>
            </a:endParaRPr>
          </a:p>
          <a:p>
            <a:pPr lvl="1"/>
            <a:r>
              <a:rPr lang="el-GR" dirty="0" smtClean="0"/>
              <a:t>Μια </a:t>
            </a:r>
            <a:r>
              <a:rPr lang="el-GR" dirty="0" smtClean="0">
                <a:solidFill>
                  <a:srgbClr val="0070C0"/>
                </a:solidFill>
              </a:rPr>
              <a:t>κρυφή παράμετρος </a:t>
            </a:r>
            <a:r>
              <a:rPr lang="el-GR" dirty="0" smtClean="0"/>
              <a:t>η οποία περνάει σε κάθε μέθοδο και κρατάει μια αναφορά στο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 κλήσης </a:t>
            </a:r>
            <a:r>
              <a:rPr lang="el-GR" dirty="0" smtClean="0"/>
              <a:t>(το αντικείμενο που καλεί την μέθοδο). </a:t>
            </a:r>
          </a:p>
          <a:p>
            <a:r>
              <a:rPr lang="el-GR" dirty="0" smtClean="0"/>
              <a:t>Την χρησιμοποιήσαμε για να διαφοροποιήσουμε τα πεδία του αντικειμένου από παραμέτρους με το ίδιο όνομα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3831961"/>
            <a:ext cx="6070893" cy="2862322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Person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private String name;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private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age;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Person(String name,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age){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.name = name;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.age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age;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17645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μεταβλητή </a:t>
            </a:r>
            <a:r>
              <a:rPr lang="en-US" dirty="0">
                <a:solidFill>
                  <a:srgbClr val="FF0000"/>
                </a:solidFill>
              </a:rPr>
              <a:t>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Εκτός από αυτή την χρήση, μπορούμε να χρησιμοποιήσουμε την μεταβλητή </a:t>
            </a:r>
            <a:r>
              <a:rPr lang="en-US" dirty="0" smtClean="0"/>
              <a:t>this </a:t>
            </a:r>
            <a:r>
              <a:rPr lang="el-GR" dirty="0" smtClean="0"/>
              <a:t>σαν οποιαδήποτε άλλη μεταβλητή</a:t>
            </a:r>
          </a:p>
          <a:p>
            <a:pPr lvl="1"/>
            <a:r>
              <a:rPr lang="el-GR" dirty="0"/>
              <a:t>Μπορούμε να την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επιστρέψουμε</a:t>
            </a:r>
            <a:r>
              <a:rPr lang="el-GR" dirty="0"/>
              <a:t> σε κάποια μέθοδο.</a:t>
            </a:r>
          </a:p>
          <a:p>
            <a:pPr lvl="1"/>
            <a:r>
              <a:rPr lang="el-GR" dirty="0" smtClean="0"/>
              <a:t>Μπορούμε να την </a:t>
            </a:r>
            <a:r>
              <a:rPr lang="el-GR" dirty="0" smtClean="0">
                <a:solidFill>
                  <a:srgbClr val="0070C0"/>
                </a:solidFill>
              </a:rPr>
              <a:t>αναθέσουμε</a:t>
            </a:r>
            <a:r>
              <a:rPr lang="el-GR" dirty="0" smtClean="0"/>
              <a:t> σε κάποια μεταβλητή</a:t>
            </a:r>
          </a:p>
          <a:p>
            <a:pPr lvl="1"/>
            <a:r>
              <a:rPr lang="el-GR" dirty="0" smtClean="0"/>
              <a:t>Μπορούμε </a:t>
            </a:r>
            <a:r>
              <a:rPr lang="el-GR" dirty="0"/>
              <a:t>να την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περάσουμε σαν παράμετρο </a:t>
            </a:r>
            <a:r>
              <a:rPr lang="el-GR" dirty="0"/>
              <a:t>σε κάποια μέθοδο</a:t>
            </a:r>
          </a:p>
          <a:p>
            <a:pPr lvl="1"/>
            <a:endParaRPr lang="el-GR" dirty="0"/>
          </a:p>
          <a:p>
            <a:r>
              <a:rPr lang="el-GR" dirty="0" smtClean="0"/>
              <a:t>Αυτό είναι χρήσιμο όταν χρειαζόμαστε μια αναφορά στο αντικείμενο κλήσης.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2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64886" y="5901985"/>
            <a:ext cx="2743017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03648" y="4000596"/>
            <a:ext cx="1656184" cy="21602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829" y="358541"/>
            <a:ext cx="6526146" cy="6463308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Person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private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 name;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private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age;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private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 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spouce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Person(String name,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age){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this.name = name;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this.age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age;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public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 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getOlderPerson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(Person other)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this.age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other.age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this;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other;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public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marry(Person other)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this.spouce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other;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other.spouce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this;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Rectangular Callout 1"/>
          <p:cNvSpPr/>
          <p:nvPr/>
        </p:nvSpPr>
        <p:spPr>
          <a:xfrm>
            <a:off x="4644008" y="3789040"/>
            <a:ext cx="4499992" cy="1476600"/>
          </a:xfrm>
          <a:prstGeom prst="wedgeRectCallout">
            <a:avLst>
              <a:gd name="adj1" fmla="val -83312"/>
              <a:gd name="adj2" fmla="val -27785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600" dirty="0">
                <a:solidFill>
                  <a:schemeClr val="tx1"/>
                </a:solidFill>
              </a:rPr>
              <a:t>Η μέθοδος μας επιστρέφει μια αναφορά σε αντικείμενο </a:t>
            </a:r>
            <a:r>
              <a:rPr lang="en-US" sz="1600" dirty="0">
                <a:solidFill>
                  <a:schemeClr val="tx1"/>
                </a:solidFill>
              </a:rPr>
              <a:t>Person</a:t>
            </a:r>
          </a:p>
          <a:p>
            <a:r>
              <a:rPr lang="el-GR" sz="1600" dirty="0" smtClean="0">
                <a:solidFill>
                  <a:schemeClr val="tx1"/>
                </a:solidFill>
              </a:rPr>
              <a:t>Αν </a:t>
            </a:r>
            <a:r>
              <a:rPr lang="el-GR" sz="1600" dirty="0">
                <a:solidFill>
                  <a:schemeClr val="tx1"/>
                </a:solidFill>
              </a:rPr>
              <a:t>η ηλικία του ατόμου που καλεί την μέθοδο είναι μεγαλύτερη αυτού που περνάμε σαν όρισμα επιστρέφουμε την αναφορά </a:t>
            </a:r>
            <a:r>
              <a:rPr lang="en-US" sz="1600" dirty="0">
                <a:solidFill>
                  <a:srgbClr val="FF0000"/>
                </a:solidFill>
              </a:rPr>
              <a:t>this</a:t>
            </a:r>
          </a:p>
          <a:p>
            <a:r>
              <a:rPr lang="el-GR" sz="1600" dirty="0" smtClean="0">
                <a:solidFill>
                  <a:schemeClr val="tx1"/>
                </a:solidFill>
              </a:rPr>
              <a:t>Αλλιώς </a:t>
            </a:r>
            <a:r>
              <a:rPr lang="el-GR" sz="1600" dirty="0">
                <a:solidFill>
                  <a:schemeClr val="tx1"/>
                </a:solidFill>
              </a:rPr>
              <a:t>επιστρέφουμε την αναφορά </a:t>
            </a:r>
            <a:r>
              <a:rPr lang="en-US" sz="1600" dirty="0">
                <a:solidFill>
                  <a:srgbClr val="FF0000"/>
                </a:solidFill>
              </a:rPr>
              <a:t>other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5148064" y="5878337"/>
            <a:ext cx="3995936" cy="623359"/>
          </a:xfrm>
          <a:prstGeom prst="wedgeRectCallout">
            <a:avLst>
              <a:gd name="adj1" fmla="val -83312"/>
              <a:gd name="adj2" fmla="val -27785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600" dirty="0" smtClean="0">
                <a:solidFill>
                  <a:schemeClr val="tx1"/>
                </a:solidFill>
              </a:rPr>
              <a:t>Θέτουμε τον</a:t>
            </a:r>
            <a:r>
              <a:rPr lang="en-US" sz="1600" dirty="0" smtClean="0">
                <a:solidFill>
                  <a:schemeClr val="tx1"/>
                </a:solidFill>
              </a:rPr>
              <a:t>/</a:t>
            </a:r>
            <a:r>
              <a:rPr lang="el-GR" sz="1600" dirty="0" smtClean="0">
                <a:solidFill>
                  <a:schemeClr val="tx1"/>
                </a:solidFill>
              </a:rPr>
              <a:t>την σύζυγο του </a:t>
            </a:r>
            <a:r>
              <a:rPr lang="en-US" sz="1600" dirty="0" smtClean="0">
                <a:solidFill>
                  <a:schemeClr val="tx1"/>
                </a:solidFill>
              </a:rPr>
              <a:t>other</a:t>
            </a:r>
            <a:r>
              <a:rPr lang="el-GR" sz="1600" dirty="0" smtClean="0">
                <a:solidFill>
                  <a:schemeClr val="tx1"/>
                </a:solidFill>
              </a:rPr>
              <a:t> να δείχνει στο αντικείμενο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this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977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2" grpId="0" animBg="1"/>
      <p:bldP spid="8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4913" y="1918866"/>
            <a:ext cx="7683514" cy="2585323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MarriageTest1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Person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Person("Alice", 30);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Person bob = new Person("Bob", 35);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Person older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bob.getOlderPerson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bob.marry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alice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87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1512" y="4149419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71227" y="4667533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alice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0x0100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bob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0x0200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Elbow Connector 5"/>
          <p:cNvCxnSpPr>
            <a:endCxn id="7" idx="1"/>
          </p:cNvCxnSpPr>
          <p:nvPr/>
        </p:nvCxnSpPr>
        <p:spPr>
          <a:xfrm flipV="1">
            <a:off x="3476889" y="4327332"/>
            <a:ext cx="1927191" cy="54864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404080" y="3778692"/>
          <a:ext cx="252028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“Alice”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spouce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>
            <a:endCxn id="17" idx="1"/>
          </p:cNvCxnSpPr>
          <p:nvPr/>
        </p:nvCxnSpPr>
        <p:spPr>
          <a:xfrm>
            <a:off x="3476889" y="5249385"/>
            <a:ext cx="1927191" cy="620648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79646" y="4166089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main</a:t>
            </a:r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5404080" y="5321393"/>
          <a:ext cx="252028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“Bob”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spouce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945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1512" y="4149419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71227" y="4667533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alice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0x0100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bob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Elbow Connector 5"/>
          <p:cNvCxnSpPr>
            <a:endCxn id="7" idx="1"/>
          </p:cNvCxnSpPr>
          <p:nvPr/>
        </p:nvCxnSpPr>
        <p:spPr>
          <a:xfrm flipV="1">
            <a:off x="3476889" y="4327332"/>
            <a:ext cx="1927191" cy="548640"/>
          </a:xfrm>
          <a:prstGeom prst="bentConnector3">
            <a:avLst>
              <a:gd name="adj1" fmla="val 50000"/>
            </a:avLst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404080" y="3778692"/>
          <a:ext cx="252028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“Alice”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spouce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>
            <a:endCxn id="17" idx="1"/>
          </p:cNvCxnSpPr>
          <p:nvPr/>
        </p:nvCxnSpPr>
        <p:spPr>
          <a:xfrm>
            <a:off x="3476889" y="5249385"/>
            <a:ext cx="1927191" cy="62064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79646" y="4166089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main</a:t>
            </a:r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5404080" y="5321393"/>
          <a:ext cx="252028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“Bob”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spouce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83568" y="1052736"/>
            <a:ext cx="2528256" cy="369332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bob.marry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alice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91512" y="2675552"/>
            <a:ext cx="3312368" cy="145310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578686" y="2705204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marry</a:t>
            </a:r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/>
          </p:nvPr>
        </p:nvGraphicFramePr>
        <p:xfrm>
          <a:off x="380545" y="3140968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0x0100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this</a:t>
                      </a:r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26" name="Elbow Connector 25"/>
          <p:cNvCxnSpPr/>
          <p:nvPr/>
        </p:nvCxnSpPr>
        <p:spPr>
          <a:xfrm>
            <a:off x="3476889" y="3402105"/>
            <a:ext cx="1927191" cy="763984"/>
          </a:xfrm>
          <a:prstGeom prst="bentConnector3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/>
          <p:nvPr/>
        </p:nvCxnSpPr>
        <p:spPr>
          <a:xfrm>
            <a:off x="3476889" y="3766320"/>
            <a:ext cx="1927191" cy="1775612"/>
          </a:xfrm>
          <a:prstGeom prst="bentConnector3">
            <a:avLst>
              <a:gd name="adj1" fmla="val 36896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295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32040" y="980728"/>
            <a:ext cx="2808312" cy="3121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1512" y="4149419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71227" y="4667533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alice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0x0100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bob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Elbow Connector 5"/>
          <p:cNvCxnSpPr>
            <a:endCxn id="7" idx="1"/>
          </p:cNvCxnSpPr>
          <p:nvPr/>
        </p:nvCxnSpPr>
        <p:spPr>
          <a:xfrm flipV="1">
            <a:off x="3476889" y="4327332"/>
            <a:ext cx="1927191" cy="548640"/>
          </a:xfrm>
          <a:prstGeom prst="bentConnector3">
            <a:avLst>
              <a:gd name="adj1" fmla="val 50000"/>
            </a:avLst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404080" y="3778692"/>
          <a:ext cx="252028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“Alice”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spouce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null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>
            <a:endCxn id="17" idx="1"/>
          </p:cNvCxnSpPr>
          <p:nvPr/>
        </p:nvCxnSpPr>
        <p:spPr>
          <a:xfrm>
            <a:off x="3476889" y="5249385"/>
            <a:ext cx="1927191" cy="62064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79646" y="4166089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main</a:t>
            </a:r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5404080" y="5321393"/>
          <a:ext cx="252028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“Bob”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spouce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0x0100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291512" y="2675552"/>
            <a:ext cx="3312368" cy="145310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578686" y="2705204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marry</a:t>
            </a:r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/>
          </p:nvPr>
        </p:nvGraphicFramePr>
        <p:xfrm>
          <a:off x="380545" y="3140968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0x0100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this</a:t>
                      </a:r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26" name="Elbow Connector 25"/>
          <p:cNvCxnSpPr/>
          <p:nvPr/>
        </p:nvCxnSpPr>
        <p:spPr>
          <a:xfrm>
            <a:off x="3476889" y="3402105"/>
            <a:ext cx="1927191" cy="763984"/>
          </a:xfrm>
          <a:prstGeom prst="bentConnector3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/>
          <p:nvPr/>
        </p:nvCxnSpPr>
        <p:spPr>
          <a:xfrm>
            <a:off x="3476889" y="3766320"/>
            <a:ext cx="1927191" cy="1775612"/>
          </a:xfrm>
          <a:prstGeom prst="bentConnector3">
            <a:avLst>
              <a:gd name="adj1" fmla="val 36896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995936" y="692696"/>
            <a:ext cx="4596130" cy="1200329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marry(Person other){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this.spouce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other;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other.spouce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this;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9" name="Elbow Connector 8"/>
          <p:cNvCxnSpPr>
            <a:endCxn id="7" idx="3"/>
          </p:cNvCxnSpPr>
          <p:nvPr/>
        </p:nvCxnSpPr>
        <p:spPr>
          <a:xfrm rot="16200000" flipV="1">
            <a:off x="7217411" y="5034281"/>
            <a:ext cx="1909980" cy="496081"/>
          </a:xfrm>
          <a:prstGeom prst="bentConnector2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924360" y="6237312"/>
            <a:ext cx="496082" cy="0"/>
          </a:xfrm>
          <a:prstGeom prst="line">
            <a:avLst/>
          </a:prstGeom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3763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32040" y="1287829"/>
            <a:ext cx="2808312" cy="3121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995936" y="692696"/>
            <a:ext cx="4596130" cy="1200329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marry(Person other){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this.spouce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other;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other.spouce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this;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1512" y="4149419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71227" y="4667533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alice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0x0100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bob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Elbow Connector 5"/>
          <p:cNvCxnSpPr>
            <a:endCxn id="7" idx="1"/>
          </p:cNvCxnSpPr>
          <p:nvPr/>
        </p:nvCxnSpPr>
        <p:spPr>
          <a:xfrm flipV="1">
            <a:off x="3476889" y="4327332"/>
            <a:ext cx="1927191" cy="548640"/>
          </a:xfrm>
          <a:prstGeom prst="bentConnector3">
            <a:avLst>
              <a:gd name="adj1" fmla="val 50000"/>
            </a:avLst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404080" y="3778692"/>
          <a:ext cx="252028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“Alice”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spouce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>
            <a:endCxn id="17" idx="1"/>
          </p:cNvCxnSpPr>
          <p:nvPr/>
        </p:nvCxnSpPr>
        <p:spPr>
          <a:xfrm>
            <a:off x="3476889" y="5249385"/>
            <a:ext cx="1927191" cy="62064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79646" y="4166089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main</a:t>
            </a:r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5404080" y="5321393"/>
          <a:ext cx="252028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“Bob”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spouce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0x0100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291512" y="2675552"/>
            <a:ext cx="3312368" cy="145310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578686" y="2705204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marry</a:t>
            </a:r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/>
          </p:nvPr>
        </p:nvGraphicFramePr>
        <p:xfrm>
          <a:off x="380545" y="3140968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0x0100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this</a:t>
                      </a:r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26" name="Elbow Connector 25"/>
          <p:cNvCxnSpPr/>
          <p:nvPr/>
        </p:nvCxnSpPr>
        <p:spPr>
          <a:xfrm>
            <a:off x="3476889" y="3402105"/>
            <a:ext cx="1927191" cy="763984"/>
          </a:xfrm>
          <a:prstGeom prst="bentConnector3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/>
          <p:nvPr/>
        </p:nvCxnSpPr>
        <p:spPr>
          <a:xfrm>
            <a:off x="3476889" y="3766320"/>
            <a:ext cx="1927191" cy="1775612"/>
          </a:xfrm>
          <a:prstGeom prst="bentConnector3">
            <a:avLst>
              <a:gd name="adj1" fmla="val 36896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>
            <a:endCxn id="7" idx="3"/>
          </p:cNvCxnSpPr>
          <p:nvPr/>
        </p:nvCxnSpPr>
        <p:spPr>
          <a:xfrm rot="16200000" flipV="1">
            <a:off x="7217411" y="5034281"/>
            <a:ext cx="1909980" cy="496081"/>
          </a:xfrm>
          <a:prstGeom prst="bentConnector2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924360" y="6237312"/>
            <a:ext cx="496082" cy="0"/>
          </a:xfrm>
          <a:prstGeom prst="line">
            <a:avLst/>
          </a:prstGeom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164288" y="4875972"/>
            <a:ext cx="0" cy="40634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944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4913" y="1918866"/>
            <a:ext cx="7035900" cy="3693319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Registry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&lt;Person[]&gt;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marriages =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new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&lt;Person[]&gt;();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public void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addMariage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(Person A, Person B){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Person[] couple = new Person[2];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couple[0] = A;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couple[1] = B;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marriages.add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(couple);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ular Callout 2"/>
          <p:cNvSpPr/>
          <p:nvPr/>
        </p:nvSpPr>
        <p:spPr>
          <a:xfrm>
            <a:off x="2267744" y="476672"/>
            <a:ext cx="5184576" cy="1080120"/>
          </a:xfrm>
          <a:prstGeom prst="wedgeRectCallout">
            <a:avLst>
              <a:gd name="adj1" fmla="val -7356"/>
              <a:gd name="adj2" fmla="val 14318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Παρένθεση: Τα περιεχόμενα ενός </a:t>
            </a:r>
            <a:r>
              <a:rPr lang="en-US" dirty="0" err="1" smtClean="0">
                <a:solidFill>
                  <a:schemeClr val="tx1"/>
                </a:solidFill>
              </a:rPr>
              <a:t>ArrayList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μπορεί να είναι οτιδήποτε, π.χ., στην περίπτωση αυτή πίνακες από αντικείμενα </a:t>
            </a:r>
            <a:r>
              <a:rPr lang="en-US" dirty="0" smtClean="0">
                <a:solidFill>
                  <a:schemeClr val="tx1"/>
                </a:solidFill>
              </a:rPr>
              <a:t>Person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71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71600" y="5925662"/>
            <a:ext cx="3744416" cy="31165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207" y="147219"/>
            <a:ext cx="6939720" cy="6740307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Person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private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 name;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private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age;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private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 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spouce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Person(String name,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age){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this.name = name;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this.age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age;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public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 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getOlderPerson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(Person other)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this.age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other.age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this;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other;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public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marry(Person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other, Registry 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this.spouce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other;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other.spouce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this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reg.addMarriage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this,other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5146322" y="5517232"/>
            <a:ext cx="3995936" cy="623359"/>
          </a:xfrm>
          <a:prstGeom prst="wedgeRectCallout">
            <a:avLst>
              <a:gd name="adj1" fmla="val -58962"/>
              <a:gd name="adj2" fmla="val 30514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Προσθέτουμε ένα νέο ζευγάρι με τα  αντικείμενα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this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>
                <a:solidFill>
                  <a:schemeClr val="tx1"/>
                </a:solidFill>
              </a:rPr>
              <a:t>και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other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76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340768"/>
            <a:ext cx="7109639" cy="2862322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DateExample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public static void main(String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	Date today = new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Date(16,4,2018);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l-GR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(today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todayNextYear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today.nextYear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 </a:t>
            </a:r>
            <a:endParaRPr lang="el-GR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todayNextYear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5127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4913" y="1918866"/>
            <a:ext cx="7683514" cy="2862322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MarriageTest2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Person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Person("Alice", 30);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Person bob = new Person("Bob", 35);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Registry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cityReg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Registry();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Person older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bob.getOlderPerson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bob.marry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alice,cityReg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47302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ΣΥΝΘΕΣΗ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508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Σύνθεση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Μια κλάση μπορεί να χρησιμοποιεί αντικείμενα άλλων κλάσεων.</a:t>
            </a:r>
          </a:p>
          <a:p>
            <a:pPr lvl="1"/>
            <a:r>
              <a:rPr lang="el-GR" dirty="0" smtClean="0"/>
              <a:t>Αυτή η διαδικασία ονομάζεται </a:t>
            </a:r>
            <a:r>
              <a:rPr lang="el-GR" dirty="0" smtClean="0">
                <a:solidFill>
                  <a:srgbClr val="FF0000"/>
                </a:solidFill>
              </a:rPr>
              <a:t>σύνθεση</a:t>
            </a:r>
            <a:r>
              <a:rPr lang="el-GR" dirty="0" smtClean="0"/>
              <a:t>.</a:t>
            </a:r>
          </a:p>
          <a:p>
            <a:pPr lvl="1"/>
            <a:endParaRPr lang="el-GR" dirty="0"/>
          </a:p>
          <a:p>
            <a:r>
              <a:rPr lang="el-GR" dirty="0" smtClean="0"/>
              <a:t>Όταν έχουμε σύνθεση κλάσεων πρέπει να είμαστε προσεκτικοί για το πώς μεταβάλλονται τα περιεχόμενα αντικειμένων στα οποία δείχνουν πολλαπλές αναφορές.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96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Παραδείγματα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γίνεται αν έχουμε ένα </a:t>
            </a:r>
            <a:r>
              <a:rPr lang="en-US" dirty="0" smtClean="0"/>
              <a:t>constructor </a:t>
            </a:r>
            <a:r>
              <a:rPr lang="el-GR" dirty="0" smtClean="0"/>
              <a:t>που παίρνει όρισμα ένα πίνακα?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public Car(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int[] position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l-GR" b="1" dirty="0" smtClean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l-GR" dirty="0" smtClean="0"/>
              <a:t>Αν ο πίνακας αλλάξει μέσα στην </a:t>
            </a:r>
            <a:r>
              <a:rPr lang="en-US" dirty="0" smtClean="0"/>
              <a:t>main </a:t>
            </a:r>
            <a:r>
              <a:rPr lang="el-GR" dirty="0" smtClean="0"/>
              <a:t>θα αλλάξει και στο αντικείμενο.</a:t>
            </a:r>
          </a:p>
          <a:p>
            <a:endParaRPr lang="el-GR" dirty="0" smtClean="0"/>
          </a:p>
          <a:p>
            <a:r>
              <a:rPr lang="el-GR" dirty="0" smtClean="0"/>
              <a:t>Τι γίνεται αν στο κάνουμε τον πίνακα </a:t>
            </a:r>
            <a:r>
              <a:rPr lang="en-US" dirty="0" smtClean="0"/>
              <a:t>null </a:t>
            </a:r>
            <a:r>
              <a:rPr lang="el-GR" dirty="0" smtClean="0"/>
              <a:t>στην </a:t>
            </a:r>
            <a:r>
              <a:rPr lang="en-US" dirty="0" smtClean="0"/>
              <a:t>main? </a:t>
            </a:r>
            <a:r>
              <a:rPr lang="el-GR" dirty="0" smtClean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707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699792" y="5733256"/>
            <a:ext cx="4176464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694366" y="5949280"/>
            <a:ext cx="2597714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699792" y="6107125"/>
            <a:ext cx="2597714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421196" y="364463"/>
            <a:ext cx="8722804" cy="648072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CarArray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position;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dim;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CarArray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array){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dim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array;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void move(){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dim;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position[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++;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String output = "";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dim;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output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output + position[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 " 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output;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	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{1,2};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CarArray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CarArray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[0]+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 " 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[0] ++ ;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null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68144" y="764704"/>
            <a:ext cx="173573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θα τυπώσει?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4863802" y="4509120"/>
            <a:ext cx="3812654" cy="792088"/>
          </a:xfrm>
          <a:prstGeom prst="wedgeRectCallout">
            <a:avLst>
              <a:gd name="adj1" fmla="val -45547"/>
              <a:gd name="adj2" fmla="val 947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600" dirty="0" smtClean="0"/>
              <a:t>Η αλλαγή στα περιεχόμενα του πίνακα στο αντικείμενο </a:t>
            </a:r>
            <a:r>
              <a:rPr lang="en-US" sz="1600" dirty="0" err="1" smtClean="0"/>
              <a:t>myCar</a:t>
            </a:r>
            <a:r>
              <a:rPr lang="en-US" sz="1600" dirty="0" smtClean="0"/>
              <a:t> </a:t>
            </a:r>
            <a:r>
              <a:rPr lang="el-GR" sz="1600" dirty="0" smtClean="0"/>
              <a:t>αλλάζει και τα περιεχόμενα του </a:t>
            </a:r>
            <a:r>
              <a:rPr lang="en-US" sz="1600" dirty="0" err="1" smtClean="0"/>
              <a:t>pos</a:t>
            </a:r>
            <a:endParaRPr lang="en-US" sz="1600" dirty="0"/>
          </a:p>
        </p:txBody>
      </p:sp>
      <p:sp>
        <p:nvSpPr>
          <p:cNvPr id="8" name="Rectangular Callout 7"/>
          <p:cNvSpPr/>
          <p:nvPr/>
        </p:nvSpPr>
        <p:spPr>
          <a:xfrm>
            <a:off x="5436096" y="5967763"/>
            <a:ext cx="3812654" cy="792088"/>
          </a:xfrm>
          <a:prstGeom prst="wedgeRectCallout">
            <a:avLst>
              <a:gd name="adj1" fmla="val -56306"/>
              <a:gd name="adj2" fmla="val -401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600" dirty="0" smtClean="0"/>
              <a:t>Η αλλαγή στα περιεχόμενα του </a:t>
            </a:r>
            <a:r>
              <a:rPr lang="en-US" sz="1600" dirty="0" err="1" smtClean="0"/>
              <a:t>pos</a:t>
            </a:r>
            <a:r>
              <a:rPr lang="en-US" sz="1600" dirty="0" smtClean="0"/>
              <a:t> </a:t>
            </a:r>
            <a:r>
              <a:rPr lang="el-GR" sz="1600" dirty="0" smtClean="0"/>
              <a:t> αλλάζει και τα περιεχόμενα του</a:t>
            </a:r>
            <a:r>
              <a:rPr lang="en-US" sz="1600" dirty="0" smtClean="0"/>
              <a:t> </a:t>
            </a:r>
            <a:r>
              <a:rPr lang="el-GR" sz="1600" dirty="0" smtClean="0"/>
              <a:t>πίνακα</a:t>
            </a:r>
            <a:r>
              <a:rPr lang="en-US" sz="1600" dirty="0" smtClean="0"/>
              <a:t> </a:t>
            </a:r>
            <a:r>
              <a:rPr lang="el-GR" sz="1600" dirty="0"/>
              <a:t>στο αντικείμενο </a:t>
            </a:r>
            <a:r>
              <a:rPr lang="en-US" sz="1600" dirty="0" err="1" smtClean="0"/>
              <a:t>myCar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12" name="Rectangular Callout 11"/>
          <p:cNvSpPr/>
          <p:nvPr/>
        </p:nvSpPr>
        <p:spPr>
          <a:xfrm>
            <a:off x="1043608" y="6323149"/>
            <a:ext cx="4253898" cy="522034"/>
          </a:xfrm>
          <a:prstGeom prst="wedgeRectCallout">
            <a:avLst>
              <a:gd name="adj1" fmla="val -23560"/>
              <a:gd name="adj2" fmla="val -564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600" dirty="0" smtClean="0"/>
              <a:t>Η αλλαγή στην τιμή του </a:t>
            </a:r>
            <a:r>
              <a:rPr lang="en-US" sz="1600" dirty="0" err="1" smtClean="0"/>
              <a:t>pos</a:t>
            </a:r>
            <a:r>
              <a:rPr lang="en-US" sz="1600" dirty="0" smtClean="0"/>
              <a:t> </a:t>
            </a:r>
            <a:r>
              <a:rPr lang="el-GR" sz="1600" dirty="0" smtClean="0"/>
              <a:t> </a:t>
            </a:r>
            <a:r>
              <a:rPr lang="el-GR" sz="1600" dirty="0" smtClean="0">
                <a:solidFill>
                  <a:srgbClr val="FF0000"/>
                </a:solidFill>
              </a:rPr>
              <a:t>δεν</a:t>
            </a:r>
            <a:r>
              <a:rPr lang="el-GR" sz="1600" dirty="0" smtClean="0"/>
              <a:t> αλλάζει τα περιεχόμενα το πεδίο στο </a:t>
            </a:r>
            <a:r>
              <a:rPr lang="el-GR" sz="1600" dirty="0"/>
              <a:t>αντικείμενο </a:t>
            </a:r>
            <a:r>
              <a:rPr lang="en-US" sz="1600" dirty="0" err="1" smtClean="0"/>
              <a:t>myCar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91372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7" grpId="0" animBg="1"/>
      <p:bldP spid="8" grpId="0" animBg="1"/>
      <p:bldP spid="12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19872" y="1556792"/>
            <a:ext cx="2528256" cy="3693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07504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Εκτέλεση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87219" y="5184445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pos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07504" y="2780928"/>
            <a:ext cx="3312368" cy="35413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419872" y="1556792"/>
            <a:ext cx="2528256" cy="369332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{1,2}</a:t>
            </a:r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6212756" y="4455027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0" name="Elbow Connector 19"/>
          <p:cNvCxnSpPr/>
          <p:nvPr/>
        </p:nvCxnSpPr>
        <p:spPr>
          <a:xfrm flipV="1">
            <a:off x="3275856" y="4820787"/>
            <a:ext cx="2936900" cy="571733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7497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3429679" y="1633791"/>
            <a:ext cx="4999897" cy="3693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07504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Εκτέλεση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87219" y="5184445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pos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myCar</a:t>
                      </a:r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0x0020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07504" y="2780928"/>
            <a:ext cx="3312368" cy="35413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Elbow Connector 15"/>
          <p:cNvCxnSpPr>
            <a:endCxn id="19" idx="1"/>
          </p:cNvCxnSpPr>
          <p:nvPr/>
        </p:nvCxnSpPr>
        <p:spPr>
          <a:xfrm>
            <a:off x="3275856" y="5877272"/>
            <a:ext cx="1205698" cy="40638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4481554" y="591789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3419872" y="1340768"/>
            <a:ext cx="5009705" cy="646331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{1,2}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CarArray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CarArray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cxnSp>
        <p:nvCxnSpPr>
          <p:cNvPr id="11" name="Elbow Connector 10"/>
          <p:cNvCxnSpPr/>
          <p:nvPr/>
        </p:nvCxnSpPr>
        <p:spPr>
          <a:xfrm rot="5400000" flipH="1" flipV="1">
            <a:off x="6203584" y="5333577"/>
            <a:ext cx="747694" cy="453634"/>
          </a:xfrm>
          <a:prstGeom prst="bentConnector3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6212756" y="4455027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5" name="Elbow Connector 14"/>
          <p:cNvCxnSpPr>
            <a:endCxn id="12" idx="1"/>
          </p:cNvCxnSpPr>
          <p:nvPr/>
        </p:nvCxnSpPr>
        <p:spPr>
          <a:xfrm flipV="1">
            <a:off x="3275856" y="4820787"/>
            <a:ext cx="2936900" cy="571733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340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441575" y="1940931"/>
            <a:ext cx="5401577" cy="6001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07504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Εκτέλεση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87219" y="5184445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pos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myCar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0x0020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07504" y="2780928"/>
            <a:ext cx="3312368" cy="35413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Elbow Connector 15"/>
          <p:cNvCxnSpPr>
            <a:endCxn id="19" idx="1"/>
          </p:cNvCxnSpPr>
          <p:nvPr/>
        </p:nvCxnSpPr>
        <p:spPr>
          <a:xfrm>
            <a:off x="3275856" y="5877272"/>
            <a:ext cx="1205698" cy="406386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4481554" y="591789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3419872" y="1340768"/>
            <a:ext cx="5423280" cy="1200329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{1,2}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CarArray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CarArray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[0]+" "+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[1]);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Elbow Connector 10"/>
          <p:cNvCxnSpPr/>
          <p:nvPr/>
        </p:nvCxnSpPr>
        <p:spPr>
          <a:xfrm rot="5400000" flipH="1" flipV="1">
            <a:off x="6203584" y="5333577"/>
            <a:ext cx="747694" cy="453634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6212756" y="4455027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5" name="Elbow Connector 14"/>
          <p:cNvCxnSpPr>
            <a:endCxn id="12" idx="1"/>
          </p:cNvCxnSpPr>
          <p:nvPr/>
        </p:nvCxnSpPr>
        <p:spPr>
          <a:xfrm flipV="1">
            <a:off x="3275856" y="4820787"/>
            <a:ext cx="2936900" cy="571733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7284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415792" y="2480845"/>
            <a:ext cx="5401577" cy="6001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07504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Εκτέλεση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87219" y="5184445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pos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myCar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0x0020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07504" y="2780928"/>
            <a:ext cx="3312368" cy="35413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Elbow Connector 15"/>
          <p:cNvCxnSpPr>
            <a:endCxn id="19" idx="1"/>
          </p:cNvCxnSpPr>
          <p:nvPr/>
        </p:nvCxnSpPr>
        <p:spPr>
          <a:xfrm>
            <a:off x="3275856" y="5877272"/>
            <a:ext cx="1205698" cy="40638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4481554" y="591789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0x0010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3419872" y="1340768"/>
            <a:ext cx="5423280" cy="1754326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{1,2}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CarArray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CarArray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[0]+" "+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[1]);</a:t>
            </a:r>
          </a:p>
          <a:p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[0] ++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Elbow Connector 10"/>
          <p:cNvCxnSpPr/>
          <p:nvPr/>
        </p:nvCxnSpPr>
        <p:spPr>
          <a:xfrm rot="5400000" flipH="1" flipV="1">
            <a:off x="6203584" y="5333577"/>
            <a:ext cx="747694" cy="453634"/>
          </a:xfrm>
          <a:prstGeom prst="bentConnector3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6212756" y="4455027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5" name="Elbow Connector 14"/>
          <p:cNvCxnSpPr>
            <a:endCxn id="12" idx="1"/>
          </p:cNvCxnSpPr>
          <p:nvPr/>
        </p:nvCxnSpPr>
        <p:spPr>
          <a:xfrm flipV="1">
            <a:off x="3275856" y="4820787"/>
            <a:ext cx="2936900" cy="571733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77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448567" y="3048927"/>
            <a:ext cx="5401577" cy="6001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07504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Εκτέλεση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87219" y="5184445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pos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myCar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0x0020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07504" y="2780928"/>
            <a:ext cx="3312368" cy="35413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Elbow Connector 15"/>
          <p:cNvCxnSpPr>
            <a:endCxn id="19" idx="1"/>
          </p:cNvCxnSpPr>
          <p:nvPr/>
        </p:nvCxnSpPr>
        <p:spPr>
          <a:xfrm>
            <a:off x="3275856" y="5877272"/>
            <a:ext cx="1205698" cy="40638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4481554" y="591789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0x0010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3419872" y="1340768"/>
            <a:ext cx="5423280" cy="2308324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{1,2}</a:t>
            </a:r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CarArray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CarArray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[0]+" "+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[1]);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[0] ++ ;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null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Elbow Connector 10"/>
          <p:cNvCxnSpPr/>
          <p:nvPr/>
        </p:nvCxnSpPr>
        <p:spPr>
          <a:xfrm rot="5400000" flipH="1" flipV="1">
            <a:off x="6203584" y="5333577"/>
            <a:ext cx="747694" cy="453634"/>
          </a:xfrm>
          <a:prstGeom prst="bentConnector3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6212756" y="4455027"/>
          <a:ext cx="126014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178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4139952" y="2132856"/>
            <a:ext cx="4392488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51520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352" y="445377"/>
            <a:ext cx="8229600" cy="990600"/>
          </a:xfrm>
        </p:spPr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59532" y="5767289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today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>
            <a:endCxn id="13" idx="1"/>
          </p:cNvCxnSpPr>
          <p:nvPr/>
        </p:nvCxnSpPr>
        <p:spPr>
          <a:xfrm flipV="1">
            <a:off x="3455876" y="6023857"/>
            <a:ext cx="1332848" cy="2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4788724" y="5292337"/>
          <a:ext cx="323966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9830"/>
                <a:gridCol w="161983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2018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monthStrings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0x0050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251520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Elbow Connector 16"/>
          <p:cNvCxnSpPr/>
          <p:nvPr/>
        </p:nvCxnSpPr>
        <p:spPr>
          <a:xfrm flipV="1">
            <a:off x="8028384" y="6453336"/>
            <a:ext cx="360040" cy="72008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662222" y="1372824"/>
            <a:ext cx="5374274" cy="2308324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DateExample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Date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today = new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Date(16,4,2018);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(today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todayNextYear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today.nextYear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 </a:t>
            </a:r>
            <a:endParaRPr lang="el-GR" sz="16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todayNextYear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/>
          </a:p>
        </p:txBody>
      </p:sp>
      <p:sp>
        <p:nvSpPr>
          <p:cNvPr id="25" name="Rectangle 24"/>
          <p:cNvSpPr/>
          <p:nvPr/>
        </p:nvSpPr>
        <p:spPr>
          <a:xfrm>
            <a:off x="8388424" y="6322266"/>
            <a:ext cx="755576" cy="3470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8604448" y="6322266"/>
            <a:ext cx="0" cy="347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892480" y="6294410"/>
            <a:ext cx="0" cy="347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0662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6107" y="505766"/>
            <a:ext cx="4862264" cy="3516086"/>
          </a:xfr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Car</a:t>
            </a:r>
            <a:endParaRPr lang="el-GR" sz="1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int position = 0;</a:t>
            </a: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Car(int position,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position;</a:t>
            </a: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this.driver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driver;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getDriver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driver;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4267200"/>
            <a:ext cx="7054552" cy="2590800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class </a:t>
            </a:r>
            <a:r>
              <a:rPr lang="en-US" dirty="0" smtClean="0">
                <a:solidFill>
                  <a:srgbClr val="00B050"/>
                </a:solidFill>
              </a:rPr>
              <a:t>MovingCarDriver3</a:t>
            </a:r>
            <a:endParaRPr lang="el-GR" dirty="0">
              <a:solidFill>
                <a:srgbClr val="00B05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public static void main(String </a:t>
            </a:r>
            <a:r>
              <a:rPr lang="en-US" dirty="0" err="1"/>
              <a:t>args</a:t>
            </a:r>
            <a:r>
              <a:rPr lang="en-US" dirty="0" smtClean="0"/>
              <a:t>[]){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>
                <a:solidFill>
                  <a:srgbClr val="FF0000"/>
                </a:solidFill>
              </a:rPr>
              <a:t>Person</a:t>
            </a:r>
            <a:r>
              <a:rPr lang="en-US" dirty="0"/>
              <a:t> </a:t>
            </a:r>
            <a:r>
              <a:rPr lang="en-US" dirty="0" err="1"/>
              <a:t>alice</a:t>
            </a:r>
            <a:r>
              <a:rPr lang="en-US" dirty="0"/>
              <a:t> = new </a:t>
            </a:r>
            <a:r>
              <a:rPr lang="en-US" dirty="0">
                <a:solidFill>
                  <a:srgbClr val="FF0000"/>
                </a:solidFill>
              </a:rPr>
              <a:t>Person</a:t>
            </a:r>
            <a:r>
              <a:rPr lang="en-US" dirty="0"/>
              <a:t>("</a:t>
            </a:r>
            <a:r>
              <a:rPr lang="en-US" dirty="0" smtClean="0">
                <a:solidFill>
                  <a:srgbClr val="00B050"/>
                </a:solidFill>
              </a:rPr>
              <a:t>Alice 1</a:t>
            </a:r>
            <a:r>
              <a:rPr lang="en-US" dirty="0" smtClean="0"/>
              <a:t>");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 </a:t>
            </a:r>
            <a:r>
              <a:rPr lang="en-US" dirty="0" err="1"/>
              <a:t>myCar</a:t>
            </a:r>
            <a:r>
              <a:rPr lang="en-US" dirty="0"/>
              <a:t> = new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(1, </a:t>
            </a:r>
            <a:r>
              <a:rPr lang="en-US" dirty="0" err="1">
                <a:solidFill>
                  <a:srgbClr val="FF0000"/>
                </a:solidFill>
              </a:rPr>
              <a:t>alice</a:t>
            </a:r>
            <a:r>
              <a:rPr lang="en-US" dirty="0" smtClean="0"/>
              <a:t>);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alice.setName</a:t>
            </a:r>
            <a:r>
              <a:rPr lang="en-US" dirty="0" smtClean="0"/>
              <a:t>(“</a:t>
            </a:r>
            <a:r>
              <a:rPr lang="en-US" dirty="0" smtClean="0">
                <a:solidFill>
                  <a:srgbClr val="00B050"/>
                </a:solidFill>
              </a:rPr>
              <a:t>Alice 2</a:t>
            </a:r>
            <a:r>
              <a:rPr lang="en-US" dirty="0" smtClean="0"/>
              <a:t>”);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myCar.getDriver</a:t>
            </a:r>
            <a:r>
              <a:rPr lang="en-US" dirty="0" smtClean="0"/>
              <a:t>().</a:t>
            </a:r>
            <a:r>
              <a:rPr lang="en-US" dirty="0" err="1" smtClean="0"/>
              <a:t>getName</a:t>
            </a:r>
            <a:r>
              <a:rPr lang="en-US" dirty="0" smtClean="0"/>
              <a:t>());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alice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 Person(“</a:t>
            </a:r>
            <a:r>
              <a:rPr lang="en-US" dirty="0">
                <a:solidFill>
                  <a:srgbClr val="00B050"/>
                </a:solidFill>
              </a:rPr>
              <a:t>Alice </a:t>
            </a:r>
            <a:r>
              <a:rPr lang="en-US" dirty="0" smtClean="0">
                <a:solidFill>
                  <a:srgbClr val="00B050"/>
                </a:solidFill>
              </a:rPr>
              <a:t>3</a:t>
            </a:r>
            <a:r>
              <a:rPr lang="en-US" dirty="0" smtClean="0"/>
              <a:t>”);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myCar.getDriver</a:t>
            </a:r>
            <a:r>
              <a:rPr lang="en-US" dirty="0"/>
              <a:t>().</a:t>
            </a:r>
            <a:r>
              <a:rPr lang="en-US" dirty="0" err="1"/>
              <a:t>getName</a:t>
            </a:r>
            <a:r>
              <a:rPr lang="en-US" dirty="0"/>
              <a:t>());</a:t>
            </a:r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3644" y="505766"/>
            <a:ext cx="4119432" cy="373380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>
                <a:solidFill>
                  <a:srgbClr val="FF0000"/>
                </a:solidFill>
              </a:rPr>
              <a:t>class Person</a:t>
            </a:r>
            <a:endParaRPr lang="el-GR" dirty="0">
              <a:solidFill>
                <a:srgbClr val="FF000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private String name;</a:t>
            </a:r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Person(String name){</a:t>
            </a:r>
          </a:p>
          <a:p>
            <a:r>
              <a:rPr lang="el-GR" dirty="0"/>
              <a:t>    </a:t>
            </a:r>
            <a:r>
              <a:rPr lang="en-US" dirty="0"/>
              <a:t>this.name = name;</a:t>
            </a:r>
            <a:endParaRPr lang="el-GR" dirty="0"/>
          </a:p>
          <a:p>
            <a:r>
              <a:rPr lang="el-GR" dirty="0"/>
              <a:t>  </a:t>
            </a:r>
            <a:r>
              <a:rPr lang="en-US" dirty="0"/>
              <a:t>}</a:t>
            </a:r>
            <a:endParaRPr lang="el-GR" dirty="0"/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String </a:t>
            </a:r>
            <a:r>
              <a:rPr lang="en-US" dirty="0" err="1">
                <a:solidFill>
                  <a:srgbClr val="FF0000"/>
                </a:solidFill>
              </a:rPr>
              <a:t>getName</a:t>
            </a:r>
            <a:r>
              <a:rPr lang="en-US" dirty="0"/>
              <a:t>(){</a:t>
            </a:r>
          </a:p>
          <a:p>
            <a:r>
              <a:rPr lang="el-GR" dirty="0"/>
              <a:t>    </a:t>
            </a:r>
            <a:r>
              <a:rPr lang="en-US" dirty="0"/>
              <a:t>return name;</a:t>
            </a:r>
          </a:p>
          <a:p>
            <a:r>
              <a:rPr lang="el-GR" dirty="0"/>
              <a:t>  </a:t>
            </a:r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public void </a:t>
            </a:r>
            <a:r>
              <a:rPr lang="en-US" dirty="0" err="1" smtClean="0">
                <a:solidFill>
                  <a:srgbClr val="FF0000"/>
                </a:solidFill>
              </a:rPr>
              <a:t>setName</a:t>
            </a:r>
            <a:r>
              <a:rPr lang="en-US" dirty="0" smtClean="0"/>
              <a:t>(String name)</a:t>
            </a:r>
          </a:p>
          <a:p>
            <a:r>
              <a:rPr lang="en-US" dirty="0"/>
              <a:t> </a:t>
            </a:r>
            <a:r>
              <a:rPr lang="en-US" dirty="0" smtClean="0"/>
              <a:t> {</a:t>
            </a:r>
          </a:p>
          <a:p>
            <a:r>
              <a:rPr lang="en-US" dirty="0" smtClean="0"/>
              <a:t>    this.name = name;</a:t>
            </a:r>
          </a:p>
          <a:p>
            <a:r>
              <a:rPr lang="en-US" dirty="0"/>
              <a:t> </a:t>
            </a:r>
            <a:r>
              <a:rPr lang="en-US" dirty="0" smtClean="0"/>
              <a:t> }</a:t>
            </a:r>
            <a:endParaRPr lang="en-US" dirty="0"/>
          </a:p>
          <a:p>
            <a:r>
              <a:rPr lang="en-US" dirty="0"/>
              <a:t>}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948264" y="4725144"/>
            <a:ext cx="173573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θα τυπώσει?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93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7504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Εκτέλεση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87219" y="5184445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alice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myCar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>
            <a:endCxn id="13" idx="1"/>
          </p:cNvCxnSpPr>
          <p:nvPr/>
        </p:nvCxnSpPr>
        <p:spPr>
          <a:xfrm flipV="1">
            <a:off x="3311860" y="4999878"/>
            <a:ext cx="3296725" cy="373338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6608585" y="481699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Alice 1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07504" y="2780928"/>
            <a:ext cx="3312368" cy="35413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Elbow Connector 15"/>
          <p:cNvCxnSpPr>
            <a:endCxn id="19" idx="1"/>
          </p:cNvCxnSpPr>
          <p:nvPr/>
        </p:nvCxnSpPr>
        <p:spPr>
          <a:xfrm>
            <a:off x="3203848" y="5877272"/>
            <a:ext cx="1277706" cy="40638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4481554" y="591789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3707904" y="2060848"/>
            <a:ext cx="5285421" cy="646331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Alice 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(1, 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cxnSp>
        <p:nvCxnSpPr>
          <p:cNvPr id="11" name="Elbow Connector 10"/>
          <p:cNvCxnSpPr/>
          <p:nvPr/>
        </p:nvCxnSpPr>
        <p:spPr>
          <a:xfrm rot="5400000" flipH="1" flipV="1">
            <a:off x="6203584" y="5333577"/>
            <a:ext cx="747694" cy="453634"/>
          </a:xfrm>
          <a:prstGeom prst="bentConnector3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441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7504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Εκτέλεση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87219" y="5184445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alice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myCar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07504" y="2924944"/>
            <a:ext cx="3312368" cy="33973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Elbow Connector 15"/>
          <p:cNvCxnSpPr>
            <a:endCxn id="19" idx="1"/>
          </p:cNvCxnSpPr>
          <p:nvPr/>
        </p:nvCxnSpPr>
        <p:spPr>
          <a:xfrm>
            <a:off x="3203848" y="5877272"/>
            <a:ext cx="1277706" cy="406386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4481554" y="591789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2318583" y="2153334"/>
            <a:ext cx="6801862" cy="646331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alice.setName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Alice 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myCar.getDriver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4048" y="3429000"/>
            <a:ext cx="195213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Τυπώνει </a:t>
            </a:r>
            <a:r>
              <a:rPr lang="en-US" dirty="0" smtClean="0"/>
              <a:t>“Alice 2”</a:t>
            </a:r>
            <a:endParaRPr lang="en-US" dirty="0"/>
          </a:p>
        </p:txBody>
      </p:sp>
      <p:cxnSp>
        <p:nvCxnSpPr>
          <p:cNvPr id="15" name="Elbow Connector 14"/>
          <p:cNvCxnSpPr>
            <a:endCxn id="17" idx="1"/>
          </p:cNvCxnSpPr>
          <p:nvPr/>
        </p:nvCxnSpPr>
        <p:spPr>
          <a:xfrm flipV="1">
            <a:off x="3311860" y="4999878"/>
            <a:ext cx="3296725" cy="373338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6608585" y="481699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Alice 2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0" name="Elbow Connector 19"/>
          <p:cNvCxnSpPr/>
          <p:nvPr/>
        </p:nvCxnSpPr>
        <p:spPr>
          <a:xfrm rot="5400000" flipH="1" flipV="1">
            <a:off x="6203584" y="5333577"/>
            <a:ext cx="747694" cy="453634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871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7504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Εκτέλεση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87219" y="5184445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alice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0x0030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myCar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>
            <a:endCxn id="17" idx="1"/>
          </p:cNvCxnSpPr>
          <p:nvPr/>
        </p:nvCxnSpPr>
        <p:spPr>
          <a:xfrm flipV="1">
            <a:off x="3252458" y="4043928"/>
            <a:ext cx="3371262" cy="1329288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07504" y="2924944"/>
            <a:ext cx="3312368" cy="33973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Elbow Connector 15"/>
          <p:cNvCxnSpPr>
            <a:endCxn id="19" idx="1"/>
          </p:cNvCxnSpPr>
          <p:nvPr/>
        </p:nvCxnSpPr>
        <p:spPr>
          <a:xfrm>
            <a:off x="3203848" y="5877272"/>
            <a:ext cx="1277706" cy="406386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4481554" y="5917898"/>
          <a:ext cx="252028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6608585" y="481699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Alice 2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5" name="Elbow Connector 14"/>
          <p:cNvCxnSpPr/>
          <p:nvPr/>
        </p:nvCxnSpPr>
        <p:spPr>
          <a:xfrm rot="5400000" flipH="1" flipV="1">
            <a:off x="6203584" y="5333577"/>
            <a:ext cx="747694" cy="453634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6623720" y="3861048"/>
          <a:ext cx="25202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Alice 3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671583" y="3066597"/>
            <a:ext cx="195213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Τυπώνει </a:t>
            </a:r>
            <a:r>
              <a:rPr lang="en-US" dirty="0" smtClean="0"/>
              <a:t>“Alice 2”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318583" y="2153334"/>
            <a:ext cx="6801862" cy="646331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lice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Person("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Alice 3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myCar.getDriver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772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Αντικείμενα μέσα σε αντικείμενα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Ορίζουμε κλάσεις για να ορίσουμε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τύπους δεδομένων </a:t>
            </a:r>
            <a:r>
              <a:rPr lang="el-GR" dirty="0" smtClean="0"/>
              <a:t>τους οποίους χρειαζόμαστε</a:t>
            </a:r>
          </a:p>
          <a:p>
            <a:pPr lvl="1"/>
            <a:r>
              <a:rPr lang="el-GR" dirty="0" smtClean="0"/>
              <a:t>Π.χ., ο τύπος δεδομένων </a:t>
            </a:r>
            <a:r>
              <a:rPr lang="en-US" dirty="0" smtClean="0">
                <a:solidFill>
                  <a:srgbClr val="FF0000"/>
                </a:solidFill>
              </a:rPr>
              <a:t>Person </a:t>
            </a:r>
            <a:r>
              <a:rPr lang="el-GR" dirty="0" smtClean="0"/>
              <a:t>για να μπορούμε να χειριζόμαστε πληροφορίες για ένα άτομο, και ο τύπος δεδομένων </a:t>
            </a:r>
            <a:r>
              <a:rPr lang="en-US" dirty="0" smtClean="0">
                <a:solidFill>
                  <a:srgbClr val="FF0000"/>
                </a:solidFill>
              </a:rPr>
              <a:t>Car </a:t>
            </a:r>
            <a:r>
              <a:rPr lang="el-GR" dirty="0" smtClean="0"/>
              <a:t>που κρατάει πληροφορία για το αυτοκίνητο.</a:t>
            </a:r>
          </a:p>
          <a:p>
            <a:r>
              <a:rPr lang="el-GR" dirty="0" smtClean="0"/>
              <a:t>Τους τύπους δεδομένων που ορίζουμε τους χρησιμοποιούμε για να δημιουργήσουμε </a:t>
            </a:r>
            <a:r>
              <a:rPr lang="el-GR" dirty="0" smtClean="0">
                <a:solidFill>
                  <a:srgbClr val="0070C0"/>
                </a:solidFill>
              </a:rPr>
              <a:t>μεταβλητές</a:t>
            </a:r>
            <a:r>
              <a:rPr lang="el-GR" dirty="0" smtClean="0"/>
              <a:t> (αντικείμενα).</a:t>
            </a:r>
          </a:p>
          <a:p>
            <a:r>
              <a:rPr lang="el-GR" dirty="0" smtClean="0"/>
              <a:t>Τα αντικείμενα μπορεί να είναι </a:t>
            </a:r>
            <a:r>
              <a:rPr lang="el-GR" dirty="0" smtClean="0">
                <a:solidFill>
                  <a:srgbClr val="0070C0"/>
                </a:solidFill>
              </a:rPr>
              <a:t>πεδία</a:t>
            </a:r>
            <a:r>
              <a:rPr lang="el-GR" dirty="0" smtClean="0"/>
              <a:t> άλλων κλάσεων</a:t>
            </a:r>
          </a:p>
          <a:p>
            <a:pPr lvl="1"/>
            <a:r>
              <a:rPr lang="el-GR" dirty="0" smtClean="0"/>
              <a:t>Π.χ., η κλάση </a:t>
            </a:r>
            <a:r>
              <a:rPr lang="en-US" dirty="0" smtClean="0"/>
              <a:t>Car </a:t>
            </a:r>
            <a:r>
              <a:rPr lang="el-GR" dirty="0" smtClean="0"/>
              <a:t>έχει ένα πεδίο τύπου </a:t>
            </a:r>
            <a:r>
              <a:rPr lang="en-US" dirty="0" smtClean="0"/>
              <a:t>Person</a:t>
            </a:r>
          </a:p>
          <a:p>
            <a:r>
              <a:rPr lang="el-GR" dirty="0" smtClean="0"/>
              <a:t>Μία κλάση χρησιμοποιεί αντικείμενα άλλων κλάσεων και έτσι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συνθέτουμε</a:t>
            </a:r>
            <a:r>
              <a:rPr lang="el-GR" dirty="0" smtClean="0"/>
              <a:t> πιο περίπλοκους τύπους δεδομένων.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83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3995936" y="1663653"/>
            <a:ext cx="4464496" cy="50384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1520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352" y="445377"/>
            <a:ext cx="8229600" cy="990600"/>
          </a:xfrm>
        </p:spPr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59532" y="5767289"/>
          <a:ext cx="3096344" cy="425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today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>
            <a:endCxn id="13" idx="1"/>
          </p:cNvCxnSpPr>
          <p:nvPr/>
        </p:nvCxnSpPr>
        <p:spPr>
          <a:xfrm flipV="1">
            <a:off x="3455876" y="6023857"/>
            <a:ext cx="1332848" cy="2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4788724" y="5292337"/>
          <a:ext cx="323966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9830"/>
                <a:gridCol w="161983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monthStrings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0x0050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251520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1520" y="3248832"/>
            <a:ext cx="3312368" cy="16203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today.nextYear</a:t>
            </a:r>
            <a:r>
              <a:rPr lang="en-US" dirty="0" smtClean="0">
                <a:solidFill>
                  <a:schemeClr val="tx1"/>
                </a:solidFill>
              </a:rPr>
              <a:t>()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328151" y="3813998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7585"/>
                <a:gridCol w="1228759"/>
              </a:tblGrid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Courier New" pitchFamily="49" charset="0"/>
                        </a:rPr>
                        <a:t>nextYearDate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Courier New" pitchFamily="49" charset="0"/>
                        </a:rPr>
                        <a:t>this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0x0010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7" name="Elbow Connector 16"/>
          <p:cNvCxnSpPr/>
          <p:nvPr/>
        </p:nvCxnSpPr>
        <p:spPr>
          <a:xfrm flipV="1">
            <a:off x="8028384" y="6453336"/>
            <a:ext cx="360040" cy="72008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662222" y="1372824"/>
            <a:ext cx="5374274" cy="1323439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Date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nextYear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Date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nextYearDate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new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Date(day,month,year+1);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nextYearDate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388424" y="6322266"/>
            <a:ext cx="755576" cy="3470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8604448" y="6322266"/>
            <a:ext cx="0" cy="347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892480" y="6294410"/>
            <a:ext cx="0" cy="347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/>
          <p:nvPr/>
        </p:nvCxnSpPr>
        <p:spPr>
          <a:xfrm>
            <a:off x="3424495" y="4509119"/>
            <a:ext cx="1364231" cy="1258172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Table 32"/>
          <p:cNvGraphicFramePr>
            <a:graphicFrameLocks noGrp="1"/>
          </p:cNvGraphicFramePr>
          <p:nvPr>
            <p:extLst/>
          </p:nvPr>
        </p:nvGraphicFramePr>
        <p:xfrm>
          <a:off x="4788724" y="3254514"/>
          <a:ext cx="323966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9830"/>
                <a:gridCol w="161983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2019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monthStrings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0x0250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7" name="Elbow Connector 36"/>
          <p:cNvCxnSpPr/>
          <p:nvPr/>
        </p:nvCxnSpPr>
        <p:spPr>
          <a:xfrm flipV="1">
            <a:off x="8028384" y="4452859"/>
            <a:ext cx="360040" cy="72008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8388424" y="4321789"/>
            <a:ext cx="755576" cy="3470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8604448" y="4321789"/>
            <a:ext cx="0" cy="347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8892480" y="4293933"/>
            <a:ext cx="0" cy="347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endCxn id="33" idx="1"/>
          </p:cNvCxnSpPr>
          <p:nvPr/>
        </p:nvCxnSpPr>
        <p:spPr>
          <a:xfrm flipV="1">
            <a:off x="3397248" y="3986034"/>
            <a:ext cx="1391476" cy="61507"/>
          </a:xfrm>
          <a:prstGeom prst="bentConnector3">
            <a:avLst>
              <a:gd name="adj1" fmla="val 50000"/>
            </a:avLst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82352" y="1663653"/>
            <a:ext cx="3081536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 </a:t>
            </a:r>
            <a:r>
              <a:rPr lang="el-GR" dirty="0" smtClean="0"/>
              <a:t>πρόσβαση στα πεδία </a:t>
            </a:r>
            <a:r>
              <a:rPr lang="en-US" dirty="0" smtClean="0"/>
              <a:t>day, month, year </a:t>
            </a:r>
            <a:r>
              <a:rPr lang="el-GR" dirty="0" smtClean="0"/>
              <a:t>είναι μέσω της μεταβλητής </a:t>
            </a:r>
            <a:r>
              <a:rPr lang="en-US" dirty="0" smtClean="0"/>
              <a:t>this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621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4155800" y="2575318"/>
            <a:ext cx="4667382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51520" y="4869160"/>
            <a:ext cx="3312368" cy="14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352" y="445377"/>
            <a:ext cx="8229600" cy="990600"/>
          </a:xfrm>
        </p:spPr>
        <p:txBody>
          <a:bodyPr>
            <a:normAutofit/>
          </a:bodyPr>
          <a:lstStyle/>
          <a:p>
            <a:r>
              <a:rPr lang="el-GR" dirty="0"/>
              <a:t>Εξέλιξη του προγράμματος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59532" y="5403980"/>
          <a:ext cx="3096344" cy="85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04"/>
                <a:gridCol w="1260140"/>
              </a:tblGrid>
              <a:tr h="42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cs typeface="Courier New" pitchFamily="49" charset="0"/>
                        </a:rPr>
                        <a:t>nextYearDate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0x0200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today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Elbow Connector 6"/>
          <p:cNvCxnSpPr>
            <a:endCxn id="13" idx="1"/>
          </p:cNvCxnSpPr>
          <p:nvPr/>
        </p:nvCxnSpPr>
        <p:spPr>
          <a:xfrm flipV="1">
            <a:off x="3455876" y="6023857"/>
            <a:ext cx="1332848" cy="2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4788724" y="5292337"/>
          <a:ext cx="323966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9830"/>
                <a:gridCol w="161983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2018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monthStrings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0x0050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251520" y="1772816"/>
            <a:ext cx="3312368" cy="4549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Elbow Connector 16"/>
          <p:cNvCxnSpPr/>
          <p:nvPr/>
        </p:nvCxnSpPr>
        <p:spPr>
          <a:xfrm flipV="1">
            <a:off x="8028384" y="6453336"/>
            <a:ext cx="360040" cy="72008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662222" y="1372824"/>
            <a:ext cx="5374274" cy="2308324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DateExample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Date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today = new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Date(16,4,2018);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(today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todayNextYear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today.nextYear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 </a:t>
            </a:r>
            <a:endParaRPr lang="el-GR" sz="16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todayNextYear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/>
          </a:p>
        </p:txBody>
      </p:sp>
      <p:sp>
        <p:nvSpPr>
          <p:cNvPr id="25" name="Rectangle 24"/>
          <p:cNvSpPr/>
          <p:nvPr/>
        </p:nvSpPr>
        <p:spPr>
          <a:xfrm>
            <a:off x="8388424" y="6322266"/>
            <a:ext cx="755576" cy="3470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8604448" y="6322266"/>
            <a:ext cx="0" cy="347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892480" y="6294410"/>
            <a:ext cx="0" cy="347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4788724" y="3766160"/>
          <a:ext cx="323966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9830"/>
                <a:gridCol w="1619830"/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2019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monthStrings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0x0250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0" name="Elbow Connector 19"/>
          <p:cNvCxnSpPr/>
          <p:nvPr/>
        </p:nvCxnSpPr>
        <p:spPr>
          <a:xfrm flipV="1">
            <a:off x="8028384" y="4964505"/>
            <a:ext cx="360040" cy="72008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388424" y="4833435"/>
            <a:ext cx="755576" cy="3470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8604448" y="4833435"/>
            <a:ext cx="0" cy="347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892480" y="4805579"/>
            <a:ext cx="0" cy="347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endCxn id="16" idx="1"/>
          </p:cNvCxnSpPr>
          <p:nvPr/>
        </p:nvCxnSpPr>
        <p:spPr>
          <a:xfrm flipV="1">
            <a:off x="3501124" y="4497680"/>
            <a:ext cx="1287600" cy="1127684"/>
          </a:xfrm>
          <a:prstGeom prst="bentConnector3">
            <a:avLst>
              <a:gd name="adj1" fmla="val 50000"/>
            </a:avLst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8218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10115</TotalTime>
  <Words>2992</Words>
  <Application>Microsoft Office PowerPoint</Application>
  <PresentationFormat>On-screen Show (4:3)</PresentationFormat>
  <Paragraphs>1335</Paragraphs>
  <Slides>74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9" baseType="lpstr">
      <vt:lpstr>Arial</vt:lpstr>
      <vt:lpstr>Calibri</vt:lpstr>
      <vt:lpstr>Courier New</vt:lpstr>
      <vt:lpstr>Symbol</vt:lpstr>
      <vt:lpstr>Clarity</vt:lpstr>
      <vt:lpstr>ΤΕΧΝΙΚΕΣ Αντικειμενοστραφουσ προγραμματισμου</vt:lpstr>
      <vt:lpstr>ΑΝΤΙΚΕΙΜΕΝΑ ΩΣ ΕΠΙΣΤΡΕΦΟΜΕΝΕΣ ΤΙΜΕΣ</vt:lpstr>
      <vt:lpstr>Επιστροφή αντικειμένων</vt:lpstr>
      <vt:lpstr>PowerPoint Presentation</vt:lpstr>
      <vt:lpstr>PowerPoint Presentation</vt:lpstr>
      <vt:lpstr>PowerPoint Presentation</vt:lpstr>
      <vt:lpstr>Εξέλιξη του προγράμματος</vt:lpstr>
      <vt:lpstr>Εξέλιξη του προγράμματος</vt:lpstr>
      <vt:lpstr>Εξέλιξη του προγράμματος</vt:lpstr>
      <vt:lpstr>PowerPoint Presentation</vt:lpstr>
      <vt:lpstr>PowerPoint Presentation</vt:lpstr>
      <vt:lpstr>PowerPoint Presentation</vt:lpstr>
      <vt:lpstr>ΠΙΝΑΚΕΣ ΑΠΟ ΑΝΤΙΚΕΙΜΕΝΑ</vt:lpstr>
      <vt:lpstr>Πίνακες από αντικείμενα</vt:lpstr>
      <vt:lpstr>Παράδειγμα</vt:lpstr>
      <vt:lpstr>Παράδειγμα</vt:lpstr>
      <vt:lpstr>Παράδειγμα</vt:lpstr>
      <vt:lpstr>Παράδειγμα</vt:lpstr>
      <vt:lpstr>Πίνακες από πίνακες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Πίνακες από πίνακες</vt:lpstr>
      <vt:lpstr>Παράδειγμα</vt:lpstr>
      <vt:lpstr>ΒΑΘΕΙΑ ΚΑΙ ΡΗΧΑ ΑΝΤΙΓΡΑΦΑ COPY CONSTRUCTOR</vt:lpstr>
      <vt:lpstr>PowerPoint Presentation</vt:lpstr>
      <vt:lpstr>Παράδειγμα</vt:lpstr>
      <vt:lpstr>Εξέλιξη του προγράμματος</vt:lpstr>
      <vt:lpstr>Εξέλιξη του προγράμματος</vt:lpstr>
      <vt:lpstr>Εξέλιξη του προγράμματος</vt:lpstr>
      <vt:lpstr>Εξέλιξη του προγράμματος</vt:lpstr>
      <vt:lpstr>Εξέλιξη του προγράμματος</vt:lpstr>
      <vt:lpstr>Δημιουργία αντιγράφων</vt:lpstr>
      <vt:lpstr>PowerPoint Presentation</vt:lpstr>
      <vt:lpstr>Ρηχά Αντίγραφα</vt:lpstr>
      <vt:lpstr>Ρηχά Αντίγραφα</vt:lpstr>
      <vt:lpstr>Ρηχά Αντίγραφα</vt:lpstr>
      <vt:lpstr>Βαθύ αντίγραφο</vt:lpstr>
      <vt:lpstr>Βαθύ αντίγραφο</vt:lpstr>
      <vt:lpstr>Copy Constructor</vt:lpstr>
      <vt:lpstr>Copy Constructor για την Car</vt:lpstr>
      <vt:lpstr>Φωλιασμένος Copy Constructor</vt:lpstr>
      <vt:lpstr>Παράδειγμα</vt:lpstr>
      <vt:lpstr>PowerPoint Presentation</vt:lpstr>
      <vt:lpstr>Η ΑΝΑΦΟΡΑ this</vt:lpstr>
      <vt:lpstr>Η μεταβλητή this</vt:lpstr>
      <vt:lpstr>Η μεταβλητή this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ΣΥΝΘΕΣΗ </vt:lpstr>
      <vt:lpstr>Σύνθεση</vt:lpstr>
      <vt:lpstr>Παραδείγματα</vt:lpstr>
      <vt:lpstr>PowerPoint Presentation</vt:lpstr>
      <vt:lpstr>Εκτέλεση</vt:lpstr>
      <vt:lpstr>Εκτέλεση</vt:lpstr>
      <vt:lpstr>Εκτέλεση</vt:lpstr>
      <vt:lpstr>Εκτέλεση</vt:lpstr>
      <vt:lpstr>Εκτέλεση</vt:lpstr>
      <vt:lpstr>PowerPoint Presentation</vt:lpstr>
      <vt:lpstr>Εκτέλεση</vt:lpstr>
      <vt:lpstr>Εκτέλεση</vt:lpstr>
      <vt:lpstr>Εκτέλεση</vt:lpstr>
      <vt:lpstr>Αντικείμενα μέσα σε αντικείμενα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Panayiotis Tsaparas</cp:lastModifiedBy>
  <cp:revision>463</cp:revision>
  <dcterms:created xsi:type="dcterms:W3CDTF">2013-02-10T16:19:38Z</dcterms:created>
  <dcterms:modified xsi:type="dcterms:W3CDTF">2018-04-20T14:13:16Z</dcterms:modified>
</cp:coreProperties>
</file>