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371602"/>
            <a:ext cx="8712968" cy="1927225"/>
          </a:xfrm>
        </p:spPr>
        <p:txBody>
          <a:bodyPr>
            <a:noAutofit/>
          </a:bodyPr>
          <a:lstStyle/>
          <a:p>
            <a:r>
              <a:rPr lang="el-GR" sz="4400" dirty="0"/>
              <a:t>ΤΕΧΝΙΚΕΣ </a:t>
            </a:r>
            <a:r>
              <a:rPr lang="el-GR" sz="4400" dirty="0" err="1"/>
              <a:t>Αντικειμενοστραφουσ</a:t>
            </a:r>
            <a:r>
              <a:rPr lang="el-GR" sz="4400" dirty="0"/>
              <a:t> </a:t>
            </a:r>
            <a:r>
              <a:rPr lang="el-GR" sz="4400" dirty="0" err="1"/>
              <a:t>προγραμματισμου</a:t>
            </a:r>
            <a:endParaRPr lang="el-GR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l-GR" dirty="0" smtClean="0"/>
              <a:t>Αναφορές </a:t>
            </a: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>Στοίβα και Σωρός</a:t>
            </a: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>Αναφορές-Παράμετροι</a:t>
            </a:r>
            <a:r>
              <a:rPr lang="el-GR" dirty="0"/>
              <a:t/>
            </a:r>
            <a:br>
              <a:rPr lang="el-GR" dirty="0"/>
            </a:b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Παράδειγμα</a:t>
            </a:r>
            <a:r>
              <a:rPr lang="en-US" dirty="0"/>
              <a:t> - </a:t>
            </a:r>
            <a:r>
              <a:rPr lang="el-GR" dirty="0"/>
              <a:t>πινάκες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420888"/>
            <a:ext cx="5040560" cy="16994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A;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[2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spcBef>
                <a:spcPts val="0"/>
              </a:spcBef>
              <a:buClrTx/>
              <a:buSzTx/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A[0] = 10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[3];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940152" y="2564904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0011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</a:t>
                      </a:r>
                    </a:p>
                    <a:p>
                      <a:pPr algn="ctr"/>
                      <a:r>
                        <a:rPr lang="el-GR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537427" y="3095382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en-US" dirty="0"/>
          </a:p>
        </p:txBody>
      </p:sp>
      <p:cxnSp>
        <p:nvCxnSpPr>
          <p:cNvPr id="8" name="Elbow Connector 7"/>
          <p:cNvCxnSpPr/>
          <p:nvPr/>
        </p:nvCxnSpPr>
        <p:spPr>
          <a:xfrm rot="5400000">
            <a:off x="7151078" y="3631814"/>
            <a:ext cx="890518" cy="864094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23527" y="4509120"/>
            <a:ext cx="4464497" cy="156966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Με την εντολή </a:t>
            </a:r>
            <a:r>
              <a:rPr lang="en-US" sz="2400" dirty="0" smtClean="0">
                <a:solidFill>
                  <a:srgbClr val="FF0000"/>
                </a:solidFill>
              </a:rPr>
              <a:t>new</a:t>
            </a:r>
            <a:r>
              <a:rPr lang="en-US" sz="2400" dirty="0" smtClean="0"/>
              <a:t> </a:t>
            </a:r>
            <a:r>
              <a:rPr lang="el-GR" sz="2400" dirty="0" smtClean="0">
                <a:solidFill>
                  <a:srgbClr val="FF0000"/>
                </a:solidFill>
              </a:rPr>
              <a:t>δεσμεύουμε </a:t>
            </a:r>
            <a:r>
              <a:rPr lang="el-GR" sz="2400" dirty="0" smtClean="0"/>
              <a:t>δύο θέσεις ακεραίων και η αναφορά του Α δείχνει σε αυτό το χώρο που δεσμεύσαμε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87386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Παράδειγμα</a:t>
            </a:r>
            <a:r>
              <a:rPr lang="en-US" dirty="0"/>
              <a:t> - </a:t>
            </a:r>
            <a:r>
              <a:rPr lang="el-GR" dirty="0"/>
              <a:t>πινάκες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420888"/>
            <a:ext cx="5040560" cy="16994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A;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[2];</a:t>
            </a:r>
          </a:p>
          <a:p>
            <a:pPr marL="0" indent="0">
              <a:spcBef>
                <a:spcPts val="0"/>
              </a:spcBef>
              <a:buClrTx/>
              <a:buSzTx/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A[0] = 10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[3];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940152" y="2564904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0011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l-GR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l-GR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537427" y="3095382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en-US" dirty="0"/>
          </a:p>
        </p:txBody>
      </p:sp>
      <p:cxnSp>
        <p:nvCxnSpPr>
          <p:cNvPr id="8" name="Elbow Connector 7"/>
          <p:cNvCxnSpPr/>
          <p:nvPr/>
        </p:nvCxnSpPr>
        <p:spPr>
          <a:xfrm rot="5400000">
            <a:off x="7151078" y="3631814"/>
            <a:ext cx="890518" cy="864094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23527" y="4509120"/>
            <a:ext cx="4464497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 τελεστής [] για τον πίνακα μας πάει στην αντίστοιχη θέση του χώρου που κρατήσαμε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2509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Παράδειγμα</a:t>
            </a:r>
            <a:r>
              <a:rPr lang="en-US" dirty="0"/>
              <a:t> - </a:t>
            </a:r>
            <a:r>
              <a:rPr lang="el-GR" dirty="0"/>
              <a:t>πινάκες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915" y="2245661"/>
            <a:ext cx="5040560" cy="16994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A;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spcBef>
                <a:spcPts val="0"/>
              </a:spcBef>
              <a:buClrTx/>
              <a:buSzTx/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A[0] = 10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[3];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940152" y="2564904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0101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</a:t>
                      </a:r>
                      <a:endParaRPr lang="en-US" dirty="0"/>
                    </a:p>
                    <a:p>
                      <a:pPr algn="ctr"/>
                      <a:r>
                        <a:rPr lang="el-GR" dirty="0" smtClean="0"/>
                        <a:t>0</a:t>
                      </a:r>
                      <a:endParaRPr lang="en-US" dirty="0"/>
                    </a:p>
                    <a:p>
                      <a:pPr algn="ctr"/>
                      <a:r>
                        <a:rPr lang="el-GR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537427" y="3095382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en-US" dirty="0"/>
          </a:p>
        </p:txBody>
      </p:sp>
      <p:cxnSp>
        <p:nvCxnSpPr>
          <p:cNvPr id="8" name="Elbow Connector 7"/>
          <p:cNvCxnSpPr/>
          <p:nvPr/>
        </p:nvCxnSpPr>
        <p:spPr>
          <a:xfrm rot="5400000">
            <a:off x="6833593" y="3955143"/>
            <a:ext cx="1675348" cy="1002266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55910" y="4077072"/>
            <a:ext cx="5112569" cy="267765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Με νέα κλήση της </a:t>
            </a:r>
            <a:r>
              <a:rPr lang="en-US" sz="2400" dirty="0" smtClean="0">
                <a:solidFill>
                  <a:srgbClr val="FF0000"/>
                </a:solidFill>
              </a:rPr>
              <a:t>new</a:t>
            </a:r>
            <a:r>
              <a:rPr lang="en-US" sz="2400" dirty="0" smtClean="0"/>
              <a:t> </a:t>
            </a:r>
            <a:r>
              <a:rPr lang="el-GR" sz="2400" dirty="0"/>
              <a:t>δεσμεύουμε</a:t>
            </a:r>
            <a:r>
              <a:rPr lang="el-GR" sz="2400" dirty="0" smtClean="0">
                <a:solidFill>
                  <a:srgbClr val="FF0000"/>
                </a:solidFill>
              </a:rPr>
              <a:t> </a:t>
            </a:r>
            <a:r>
              <a:rPr lang="el-GR" sz="2400" dirty="0" smtClean="0"/>
              <a:t>νέο χώρο για το Α, και αν δεν έχουμε κρατήσει την προηγούμενη αναφορά σε κάποια άλλη μεταβλητή τότε χάνεται (</a:t>
            </a:r>
            <a:r>
              <a:rPr lang="en-US" sz="2400" dirty="0" smtClean="0"/>
              <a:t>garbage collection)</a:t>
            </a:r>
            <a:r>
              <a:rPr lang="el-GR" sz="2400" dirty="0" smtClean="0"/>
              <a:t>, όπως και οι τιμές που είχαμε αποθηκεύσει στον πίνακα.</a:t>
            </a:r>
          </a:p>
        </p:txBody>
      </p:sp>
    </p:spTree>
    <p:extLst>
      <p:ext uri="{BB962C8B-B14F-4D97-AF65-F5344CB8AC3E}">
        <p14:creationId xmlns:p14="http://schemas.microsoft.com/office/powerpoint/2010/main" val="4207898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Αντικείμενα κλάσεων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 γίνεται με τα αντικείμενα κλάσεων που ορίσαμε εμείς?</a:t>
            </a:r>
          </a:p>
          <a:p>
            <a:r>
              <a:rPr lang="el-GR" dirty="0" smtClean="0"/>
              <a:t>Παράδειγμα: Η κλάση </a:t>
            </a:r>
            <a:r>
              <a:rPr lang="en-US" dirty="0" smtClean="0"/>
              <a:t>Person (</a:t>
            </a:r>
            <a:r>
              <a:rPr lang="en-US" dirty="0" err="1" smtClean="0"/>
              <a:t>ToyClass</a:t>
            </a:r>
            <a:r>
              <a:rPr lang="en-US" dirty="0" smtClean="0"/>
              <a:t> </a:t>
            </a:r>
            <a:r>
              <a:rPr lang="el-GR" dirty="0" smtClean="0"/>
              <a:t>από το βιβλίο</a:t>
            </a:r>
            <a:r>
              <a:rPr lang="en-US" dirty="0" smtClean="0"/>
              <a:t>)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715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03" y="548680"/>
            <a:ext cx="9036496" cy="6048672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initName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int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initNumber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initName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number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initNumber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newNumber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number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 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(name + " " + number);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20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8352928" cy="792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Person(“Bob”, 1);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724128" y="2636912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“Bob”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27984" y="3212976"/>
            <a:ext cx="1043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varP</a:t>
            </a:r>
            <a:endParaRPr lang="en-US" dirty="0"/>
          </a:p>
        </p:txBody>
      </p:sp>
      <p:cxnSp>
        <p:nvCxnSpPr>
          <p:cNvPr id="7" name="Elbow Connector 6"/>
          <p:cNvCxnSpPr/>
          <p:nvPr/>
        </p:nvCxnSpPr>
        <p:spPr>
          <a:xfrm rot="5400000">
            <a:off x="6912260" y="3609020"/>
            <a:ext cx="720080" cy="648072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5536" y="3748390"/>
            <a:ext cx="4824536" cy="230832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 </a:t>
            </a:r>
            <a:r>
              <a:rPr lang="el-GR" dirty="0" smtClean="0"/>
              <a:t>κλήση της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 </a:t>
            </a:r>
            <a:r>
              <a:rPr lang="el-GR" dirty="0" smtClean="0"/>
              <a:t>δημιουργεί ένα χώρο μνήμης για την αποθήκευση του αντικειμένου τύπου </a:t>
            </a:r>
            <a:r>
              <a:rPr lang="en-US" dirty="0" smtClean="0"/>
              <a:t>Person </a:t>
            </a:r>
            <a:r>
              <a:rPr lang="el-GR" dirty="0" smtClean="0"/>
              <a:t>το οποίο κρατάει ένα </a:t>
            </a:r>
            <a:r>
              <a:rPr lang="en-US" dirty="0" smtClean="0"/>
              <a:t>string </a:t>
            </a:r>
            <a:r>
              <a:rPr lang="el-GR" dirty="0" smtClean="0"/>
              <a:t>και ένα ακέραιο (δεσμεύεται χώρος και γι αυτά).</a:t>
            </a:r>
          </a:p>
          <a:p>
            <a:endParaRPr lang="el-GR" dirty="0"/>
          </a:p>
          <a:p>
            <a:r>
              <a:rPr lang="el-GR" dirty="0" smtClean="0"/>
              <a:t>Η μεταβλητή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varP</a:t>
            </a:r>
            <a:r>
              <a:rPr lang="en-US" dirty="0" smtClean="0"/>
              <a:t> </a:t>
            </a:r>
            <a:r>
              <a:rPr lang="el-GR" dirty="0" smtClean="0"/>
              <a:t>κρατάει την διεύθυνση του χώρου στην μνήμη όπου αποθηκεύσαμε αυτό το αντικείμενο.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308304" y="4149080"/>
            <a:ext cx="1512168" cy="17281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52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Αναθέσεις μεταξύ αντικειμένων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72" y="3933056"/>
            <a:ext cx="5796136" cy="187220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varP1 = new Person(“Bob”, 1);</a:t>
            </a:r>
            <a:endParaRPr lang="el-GR" sz="18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 = varP1;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varP2.set(“Ann”,2);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(varP1);</a:t>
            </a:r>
          </a:p>
          <a:p>
            <a:pPr marL="0" indent="0">
              <a:buNone/>
            </a:pPr>
            <a:endParaRPr lang="en-US" sz="1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5868144" y="1844824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99592" y="2420888"/>
            <a:ext cx="440813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θα τυπώσει το παρακάτω πρόγραμμα?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941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Αναθέσεις μεταξύ αντικειμένων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50" y="4149080"/>
            <a:ext cx="5796136" cy="187220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varP1 = new Person(“Bob”, 1);</a:t>
            </a:r>
            <a:endParaRPr lang="el-GR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 = varP1;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varP2.set(“Ann”,2);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(varP1);</a:t>
            </a:r>
          </a:p>
          <a:p>
            <a:pPr marL="0" indent="0">
              <a:buNone/>
            </a:pPr>
            <a:endParaRPr lang="en-US" sz="1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940152" y="1700808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“Bob”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88024" y="234888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varP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sz="1400" dirty="0"/>
          </a:p>
        </p:txBody>
      </p:sp>
      <p:cxnSp>
        <p:nvCxnSpPr>
          <p:cNvPr id="7" name="Elbow Connector 6"/>
          <p:cNvCxnSpPr/>
          <p:nvPr/>
        </p:nvCxnSpPr>
        <p:spPr>
          <a:xfrm rot="5400000">
            <a:off x="7128284" y="2672916"/>
            <a:ext cx="720080" cy="648072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7524328" y="3212976"/>
            <a:ext cx="1512168" cy="17281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716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Αναθέσεις μεταξύ αντικειμένων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50" y="4149080"/>
            <a:ext cx="5796136" cy="187220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varP1 = new Person(“Bob”, 1);</a:t>
            </a:r>
            <a:endParaRPr lang="el-GR" sz="18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varP2;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 = varP1;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varP2.set(“Ann”,2);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(varP1);</a:t>
            </a:r>
          </a:p>
          <a:p>
            <a:pPr marL="0" indent="0">
              <a:buNone/>
            </a:pPr>
            <a:endParaRPr lang="en-US" sz="1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940152" y="1700808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“Bob”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88024" y="234888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varP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sz="1400" dirty="0"/>
          </a:p>
        </p:txBody>
      </p:sp>
      <p:cxnSp>
        <p:nvCxnSpPr>
          <p:cNvPr id="7" name="Elbow Connector 6"/>
          <p:cNvCxnSpPr/>
          <p:nvPr/>
        </p:nvCxnSpPr>
        <p:spPr>
          <a:xfrm rot="5400000">
            <a:off x="7128284" y="2672916"/>
            <a:ext cx="720080" cy="648072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788024" y="2767843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varP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7488324" y="3212976"/>
            <a:ext cx="1512168" cy="17281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67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Αναθέσεις μεταξύ αντικειμένων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50" y="4149080"/>
            <a:ext cx="5796136" cy="187220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varP1 = new Person(“Bob”, 1);</a:t>
            </a:r>
            <a:endParaRPr lang="el-GR" sz="18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varP2 = varP1;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varP2.set(“Ann”,2);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(varP1);</a:t>
            </a:r>
          </a:p>
          <a:p>
            <a:pPr marL="0" indent="0">
              <a:buNone/>
            </a:pPr>
            <a:endParaRPr lang="en-US" sz="1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940152" y="1700808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“Bob”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88024" y="234888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varP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sz="1400" dirty="0"/>
          </a:p>
        </p:txBody>
      </p:sp>
      <p:cxnSp>
        <p:nvCxnSpPr>
          <p:cNvPr id="7" name="Elbow Connector 6"/>
          <p:cNvCxnSpPr/>
          <p:nvPr/>
        </p:nvCxnSpPr>
        <p:spPr>
          <a:xfrm rot="5400000">
            <a:off x="7128284" y="2672916"/>
            <a:ext cx="720080" cy="648072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788024" y="2767843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varP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1400" dirty="0"/>
          </a:p>
        </p:txBody>
      </p:sp>
      <p:cxnSp>
        <p:nvCxnSpPr>
          <p:cNvPr id="9" name="Elbow Connector 8"/>
          <p:cNvCxnSpPr/>
          <p:nvPr/>
        </p:nvCxnSpPr>
        <p:spPr>
          <a:xfrm rot="10800000" flipV="1">
            <a:off x="7316688" y="3149352"/>
            <a:ext cx="855712" cy="360040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23528" y="2348880"/>
            <a:ext cx="4464496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ανάθεση του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varP1</a:t>
            </a:r>
            <a:r>
              <a:rPr lang="en-US" dirty="0" smtClean="0"/>
              <a:t> </a:t>
            </a:r>
            <a:r>
              <a:rPr lang="el-GR" dirty="0" smtClean="0"/>
              <a:t>στο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varP2</a:t>
            </a:r>
            <a:r>
              <a:rPr lang="en-US" dirty="0" smtClean="0"/>
              <a:t> </a:t>
            </a:r>
            <a:r>
              <a:rPr lang="el-GR" dirty="0" smtClean="0"/>
              <a:t>έχει αποτέλεσμα η μεταβλητή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varP2</a:t>
            </a:r>
            <a:r>
              <a:rPr lang="en-US" dirty="0" smtClean="0"/>
              <a:t> </a:t>
            </a:r>
            <a:r>
              <a:rPr lang="el-GR" dirty="0" smtClean="0"/>
              <a:t>να δείχνει στην ίδια θέση μνήμης όπως και η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varP1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24328" y="3200617"/>
            <a:ext cx="1512168" cy="17281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45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Όπως είδαμε για να δημιουργήσουμε ένα αντικείμενο χρειάζεται να καλέσουμε τη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new</a:t>
            </a:r>
            <a:r>
              <a:rPr lang="en-US" dirty="0" smtClean="0"/>
              <a:t>. </a:t>
            </a:r>
          </a:p>
          <a:p>
            <a:pPr lvl="1"/>
            <a:r>
              <a:rPr lang="el-GR" dirty="0" smtClean="0"/>
              <a:t>Για τον πίνακα είπαμε ότι έτσι δίνουμε χώρο στον πίνακα και δεσμεύουμε την απαιτούμενη μνήμη.</a:t>
            </a:r>
            <a:endParaRPr lang="en-US" dirty="0" smtClean="0"/>
          </a:p>
          <a:p>
            <a:pPr lvl="1"/>
            <a:r>
              <a:rPr lang="el-GR" dirty="0" smtClean="0"/>
              <a:t>Για τα αντικείμενα δεσμεύουμε τον απαραίτητο χώρο για το αντικείμενο.</a:t>
            </a:r>
          </a:p>
          <a:p>
            <a:pPr lvl="1"/>
            <a:endParaRPr lang="el-GR" dirty="0"/>
          </a:p>
          <a:p>
            <a:r>
              <a:rPr lang="el-GR" dirty="0" smtClean="0"/>
              <a:t>Τι ακριβώς συμβαίνει όταν καλούμε την </a:t>
            </a:r>
            <a:r>
              <a:rPr lang="en-US" dirty="0" smtClean="0"/>
              <a:t>new?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1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Αναθέσεις μεταξύ αντικειμένων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50" y="4149080"/>
            <a:ext cx="5796136" cy="187220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varP1 = new Person(“Bob”, 1);</a:t>
            </a:r>
            <a:endParaRPr lang="el-GR" sz="18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 = varP1;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varP2.set(“Ann”,2);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(varP1);</a:t>
            </a:r>
          </a:p>
          <a:p>
            <a:pPr marL="0" indent="0">
              <a:buNone/>
            </a:pPr>
            <a:endParaRPr lang="en-US" sz="1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940152" y="1700808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“Ann”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88024" y="234888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varP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sz="1400" dirty="0"/>
          </a:p>
        </p:txBody>
      </p:sp>
      <p:cxnSp>
        <p:nvCxnSpPr>
          <p:cNvPr id="7" name="Elbow Connector 6"/>
          <p:cNvCxnSpPr/>
          <p:nvPr/>
        </p:nvCxnSpPr>
        <p:spPr>
          <a:xfrm rot="5400000">
            <a:off x="7128284" y="2672916"/>
            <a:ext cx="720080" cy="648072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788024" y="2767843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varP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1400" dirty="0"/>
          </a:p>
        </p:txBody>
      </p:sp>
      <p:cxnSp>
        <p:nvCxnSpPr>
          <p:cNvPr id="9" name="Elbow Connector 8"/>
          <p:cNvCxnSpPr/>
          <p:nvPr/>
        </p:nvCxnSpPr>
        <p:spPr>
          <a:xfrm rot="10800000" flipV="1">
            <a:off x="7316688" y="3149352"/>
            <a:ext cx="855712" cy="360040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1560" y="2180112"/>
            <a:ext cx="396044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αλλαγή θα γίνει στο χώρο μνήμης που δείχνει ο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varP2</a:t>
            </a:r>
          </a:p>
          <a:p>
            <a:r>
              <a:rPr lang="el-GR" dirty="0" smtClean="0"/>
              <a:t>Αυτός είναι ο ίδιος όπως αυτός που δείχνει και ο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varP1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502334" y="3212976"/>
            <a:ext cx="1512168" cy="17281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34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Αναθέσεις μεταξύ αντικειμένων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50" y="4149080"/>
            <a:ext cx="5796136" cy="187220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varP1 = new Person(“Bob”, 1);</a:t>
            </a:r>
            <a:endParaRPr lang="el-GR" sz="18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 = varP1;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varP2.set(“Ann”,2);</a:t>
            </a: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(varP1);</a:t>
            </a:r>
          </a:p>
          <a:p>
            <a:pPr marL="0" indent="0">
              <a:buNone/>
            </a:pPr>
            <a:endParaRPr lang="en-US" sz="1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940152" y="1700808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“Ann”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88024" y="234888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varP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sz="1400" dirty="0"/>
          </a:p>
        </p:txBody>
      </p:sp>
      <p:cxnSp>
        <p:nvCxnSpPr>
          <p:cNvPr id="7" name="Elbow Connector 6"/>
          <p:cNvCxnSpPr/>
          <p:nvPr/>
        </p:nvCxnSpPr>
        <p:spPr>
          <a:xfrm rot="5400000">
            <a:off x="7128284" y="2672916"/>
            <a:ext cx="720080" cy="648072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788024" y="2767843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varP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1400" dirty="0"/>
          </a:p>
        </p:txBody>
      </p:sp>
      <p:cxnSp>
        <p:nvCxnSpPr>
          <p:cNvPr id="9" name="Elbow Connector 8"/>
          <p:cNvCxnSpPr/>
          <p:nvPr/>
        </p:nvCxnSpPr>
        <p:spPr>
          <a:xfrm rot="10800000" flipV="1">
            <a:off x="7316688" y="3149352"/>
            <a:ext cx="855712" cy="360040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03648" y="1844824"/>
            <a:ext cx="186236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Τυπώνει </a:t>
            </a:r>
            <a:r>
              <a:rPr lang="en-US" dirty="0" smtClean="0"/>
              <a:t>“Ann 2”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2767843"/>
            <a:ext cx="432048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Αλλάζοντας </a:t>
            </a:r>
            <a:r>
              <a:rPr lang="el-GR" dirty="0" smtClean="0">
                <a:solidFill>
                  <a:srgbClr val="FF0000"/>
                </a:solidFill>
              </a:rPr>
              <a:t>τα περιεχόμενα </a:t>
            </a:r>
            <a:r>
              <a:rPr lang="el-GR" dirty="0" smtClean="0"/>
              <a:t>της θέσης μνήμης στην </a:t>
            </a:r>
            <a:r>
              <a:rPr lang="el-GR" dirty="0" err="1" smtClean="0"/>
              <a:t>οποια</a:t>
            </a:r>
            <a:r>
              <a:rPr lang="el-GR" dirty="0" smtClean="0"/>
              <a:t> δείχνει ο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varP2</a:t>
            </a:r>
            <a:r>
              <a:rPr lang="en-US" dirty="0" smtClean="0"/>
              <a:t> </a:t>
            </a:r>
            <a:r>
              <a:rPr lang="el-GR" dirty="0" smtClean="0"/>
              <a:t>αλλάζουμε και το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varP1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498160" y="3193793"/>
            <a:ext cx="1512168" cy="17281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337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ΣΤΟΙΒΑ ΚΑΙ ΣΩΡΟΣ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574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Διαχείριση μνήμης από το </a:t>
            </a:r>
            <a:r>
              <a:rPr lang="en-US" dirty="0" smtClean="0"/>
              <a:t>JVM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μνήμη χωρίζεται σε δύο τμήματα</a:t>
            </a:r>
          </a:p>
          <a:p>
            <a:pPr lvl="1"/>
            <a:r>
              <a:rPr lang="el-GR" dirty="0" smtClean="0"/>
              <a:t>Τη στοίβα (</a:t>
            </a:r>
            <a:r>
              <a:rPr lang="en-US" dirty="0" smtClean="0">
                <a:solidFill>
                  <a:srgbClr val="0070C0"/>
                </a:solidFill>
              </a:rPr>
              <a:t>stack</a:t>
            </a:r>
            <a:r>
              <a:rPr lang="en-US" dirty="0" smtClean="0"/>
              <a:t>) </a:t>
            </a:r>
            <a:r>
              <a:rPr lang="el-GR" dirty="0" smtClean="0"/>
              <a:t>που χρησιμοποιείται για να κρατάει πληροφορία για τις </a:t>
            </a:r>
            <a:r>
              <a:rPr lang="el-GR" dirty="0" smtClean="0">
                <a:solidFill>
                  <a:srgbClr val="0070C0"/>
                </a:solidFill>
              </a:rPr>
              <a:t>τοπικές μεταβλητές </a:t>
            </a:r>
            <a:r>
              <a:rPr lang="el-GR" dirty="0" smtClean="0"/>
              <a:t>κάθε μεθόδου/</a:t>
            </a:r>
            <a:r>
              <a:rPr lang="en-US" dirty="0" smtClean="0"/>
              <a:t>block.</a:t>
            </a:r>
          </a:p>
          <a:p>
            <a:pPr lvl="1"/>
            <a:r>
              <a:rPr lang="el-GR" dirty="0" smtClean="0"/>
              <a:t>Το σωρό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heap</a:t>
            </a:r>
            <a:r>
              <a:rPr lang="en-US" dirty="0" smtClean="0"/>
              <a:t>) </a:t>
            </a:r>
            <a:r>
              <a:rPr lang="el-GR" dirty="0" smtClean="0"/>
              <a:t>που χρησιμοποιείται για να δεσμεύουμε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μνήμη για τα αντικείμενα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Cloud 3"/>
          <p:cNvSpPr/>
          <p:nvPr/>
        </p:nvSpPr>
        <p:spPr>
          <a:xfrm>
            <a:off x="5004048" y="4384171"/>
            <a:ext cx="3024336" cy="2160240"/>
          </a:xfrm>
          <a:prstGeom prst="cloud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63688" y="4240155"/>
            <a:ext cx="2160240" cy="24482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763688" y="5877272"/>
            <a:ext cx="21602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462934" y="4275953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Stack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00192" y="4613019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Heap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63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Κάθε φορά που καλείται μία μέθοδος, δημιουργείται ένα «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πλαίσιο</a:t>
            </a:r>
            <a:r>
              <a:rPr lang="el-GR" dirty="0" smtClean="0"/>
              <a:t>»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frame</a:t>
            </a:r>
            <a:r>
              <a:rPr lang="en-US" dirty="0" smtClean="0"/>
              <a:t>) </a:t>
            </a:r>
            <a:r>
              <a:rPr lang="el-GR" dirty="0" smtClean="0"/>
              <a:t>για την μέθοδο στη στοίβα </a:t>
            </a:r>
          </a:p>
          <a:p>
            <a:pPr lvl="1"/>
            <a:r>
              <a:rPr lang="el-GR" dirty="0" smtClean="0"/>
              <a:t>Δημιουργείται ένας </a:t>
            </a:r>
            <a:r>
              <a:rPr lang="el-GR" dirty="0" smtClean="0">
                <a:solidFill>
                  <a:srgbClr val="0070C0"/>
                </a:solidFill>
              </a:rPr>
              <a:t>χώρος μνήμης </a:t>
            </a:r>
            <a:r>
              <a:rPr lang="el-GR" dirty="0" smtClean="0"/>
              <a:t>που αποθηκεύει τις </a:t>
            </a:r>
            <a:r>
              <a:rPr lang="el-GR" dirty="0" smtClean="0">
                <a:solidFill>
                  <a:srgbClr val="0070C0"/>
                </a:solidFill>
              </a:rPr>
              <a:t>παραμέτρους</a:t>
            </a:r>
            <a:r>
              <a:rPr lang="el-GR" dirty="0" smtClean="0"/>
              <a:t> και τις </a:t>
            </a:r>
            <a:r>
              <a:rPr lang="el-GR" dirty="0" smtClean="0">
                <a:solidFill>
                  <a:srgbClr val="0070C0"/>
                </a:solidFill>
              </a:rPr>
              <a:t>τοπικές μεταβλητές </a:t>
            </a:r>
            <a:r>
              <a:rPr lang="el-GR" dirty="0" smtClean="0"/>
              <a:t>της μεθόδου.</a:t>
            </a:r>
          </a:p>
          <a:p>
            <a:r>
              <a:rPr lang="el-GR" dirty="0" smtClean="0"/>
              <a:t>Αν η μέθοδος καλέσει μία άλλη μέθοδο θα δημιουργηθεί ένα νέο πλαίσιο και θα τοποθετηθεί</a:t>
            </a:r>
            <a:r>
              <a:rPr lang="en-US" dirty="0" smtClean="0"/>
              <a:t> (push)</a:t>
            </a:r>
            <a:r>
              <a:rPr lang="el-GR" dirty="0" smtClean="0"/>
              <a:t> στην </a:t>
            </a:r>
            <a:r>
              <a:rPr lang="el-GR" dirty="0" smtClean="0">
                <a:solidFill>
                  <a:srgbClr val="0070C0"/>
                </a:solidFill>
              </a:rPr>
              <a:t>κορυφή της στοίβας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Όταν βγούμε από την μέθοδο το πλαίσιο </a:t>
            </a:r>
            <a:r>
              <a:rPr lang="el-GR" dirty="0" smtClean="0">
                <a:solidFill>
                  <a:srgbClr val="0070C0"/>
                </a:solidFill>
              </a:rPr>
              <a:t>αφαιρείται</a:t>
            </a:r>
            <a:r>
              <a:rPr lang="el-GR" dirty="0" smtClean="0"/>
              <a:t> </a:t>
            </a:r>
            <a:r>
              <a:rPr lang="en-US" dirty="0" smtClean="0"/>
              <a:t>(pop) </a:t>
            </a:r>
            <a:r>
              <a:rPr lang="el-GR" dirty="0" smtClean="0"/>
              <a:t>από την κορυφή της στοίβας και επιστρέφουμε στην προηγούμενη μέθοδο</a:t>
            </a:r>
          </a:p>
          <a:p>
            <a:r>
              <a:rPr lang="el-GR" dirty="0" smtClean="0"/>
              <a:t>Στη βάση της στοίβας είναι η μέθοδος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main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969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8321" y="1826818"/>
            <a:ext cx="321754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method1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int x = 10;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(x);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08104" y="764704"/>
            <a:ext cx="2664296" cy="53285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08104" y="4149080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method1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5702263" y="4689140"/>
            <a:ext cx="2275978" cy="387368"/>
            <a:chOff x="2358962" y="5273880"/>
            <a:chExt cx="2275978" cy="387368"/>
          </a:xfrm>
        </p:grpSpPr>
        <p:sp>
          <p:nvSpPr>
            <p:cNvPr id="7" name="Rectangle 6"/>
            <p:cNvSpPr/>
            <p:nvPr/>
          </p:nvSpPr>
          <p:spPr>
            <a:xfrm>
              <a:off x="235896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0202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4624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8321" y="1826818"/>
            <a:ext cx="390683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method1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int x = 10;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(x);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method2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(int b){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x = true;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method3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08104" y="764704"/>
            <a:ext cx="2664296" cy="53285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08104" y="4149080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method1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5702263" y="4689140"/>
            <a:ext cx="2275978" cy="387368"/>
            <a:chOff x="2358962" y="5273880"/>
            <a:chExt cx="2275978" cy="387368"/>
          </a:xfrm>
        </p:grpSpPr>
        <p:sp>
          <p:nvSpPr>
            <p:cNvPr id="7" name="Rectangle 6"/>
            <p:cNvSpPr/>
            <p:nvPr/>
          </p:nvSpPr>
          <p:spPr>
            <a:xfrm>
              <a:off x="235896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0202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5515542" y="2780928"/>
            <a:ext cx="2664296" cy="136815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method2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5719977" y="3308569"/>
            <a:ext cx="2275978" cy="774736"/>
            <a:chOff x="2368030" y="4841832"/>
            <a:chExt cx="2275978" cy="774736"/>
          </a:xfrm>
        </p:grpSpPr>
        <p:sp>
          <p:nvSpPr>
            <p:cNvPr id="14" name="Rectangle 13"/>
            <p:cNvSpPr/>
            <p:nvPr/>
          </p:nvSpPr>
          <p:spPr>
            <a:xfrm>
              <a:off x="236803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1109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true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36803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70C0"/>
                  </a:solidFill>
                </a:rPr>
                <a:t>b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51109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646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826818"/>
            <a:ext cx="390683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method1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int x = 10;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(x);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method2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(int b){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x = true;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method3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method3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08104" y="764704"/>
            <a:ext cx="2664296" cy="53285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08104" y="4149080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method1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5702263" y="4689140"/>
            <a:ext cx="2275978" cy="387368"/>
            <a:chOff x="2358962" y="5273880"/>
            <a:chExt cx="2275978" cy="387368"/>
          </a:xfrm>
        </p:grpSpPr>
        <p:sp>
          <p:nvSpPr>
            <p:cNvPr id="7" name="Rectangle 6"/>
            <p:cNvSpPr/>
            <p:nvPr/>
          </p:nvSpPr>
          <p:spPr>
            <a:xfrm>
              <a:off x="235896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0202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5515542" y="2780928"/>
            <a:ext cx="2664296" cy="136815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method2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5719977" y="3308569"/>
            <a:ext cx="2275978" cy="774736"/>
            <a:chOff x="2368030" y="4841832"/>
            <a:chExt cx="2275978" cy="774736"/>
          </a:xfrm>
        </p:grpSpPr>
        <p:sp>
          <p:nvSpPr>
            <p:cNvPr id="14" name="Rectangle 13"/>
            <p:cNvSpPr/>
            <p:nvPr/>
          </p:nvSpPr>
          <p:spPr>
            <a:xfrm>
              <a:off x="236803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1109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true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36803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70C0"/>
                  </a:solidFill>
                </a:rPr>
                <a:t>b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51109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20" name="Rectangle 19"/>
          <p:cNvSpPr/>
          <p:nvPr/>
        </p:nvSpPr>
        <p:spPr>
          <a:xfrm>
            <a:off x="5508104" y="1772816"/>
            <a:ext cx="2664296" cy="100811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method3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921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8321" y="1826818"/>
            <a:ext cx="321754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method1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int x = 10;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method2(x);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method3();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08104" y="764704"/>
            <a:ext cx="2664296" cy="53285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08104" y="4149080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method1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5702263" y="4689140"/>
            <a:ext cx="2275978" cy="387368"/>
            <a:chOff x="2358962" y="5273880"/>
            <a:chExt cx="2275978" cy="387368"/>
          </a:xfrm>
        </p:grpSpPr>
        <p:sp>
          <p:nvSpPr>
            <p:cNvPr id="7" name="Rectangle 6"/>
            <p:cNvSpPr/>
            <p:nvPr/>
          </p:nvSpPr>
          <p:spPr>
            <a:xfrm>
              <a:off x="235896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0202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8200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8321" y="1826818"/>
            <a:ext cx="390683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method1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int x = 10;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method2(x);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method3()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method2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(int b){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x = (b==10);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08104" y="764704"/>
            <a:ext cx="2664296" cy="53285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08104" y="4149080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method1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5702263" y="4689140"/>
            <a:ext cx="2275978" cy="387368"/>
            <a:chOff x="2358962" y="5273880"/>
            <a:chExt cx="2275978" cy="387368"/>
          </a:xfrm>
        </p:grpSpPr>
        <p:sp>
          <p:nvSpPr>
            <p:cNvPr id="7" name="Rectangle 6"/>
            <p:cNvSpPr/>
            <p:nvPr/>
          </p:nvSpPr>
          <p:spPr>
            <a:xfrm>
              <a:off x="235896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0202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5515542" y="2780928"/>
            <a:ext cx="2664296" cy="136815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method2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5719977" y="3308569"/>
            <a:ext cx="2275978" cy="774736"/>
            <a:chOff x="2368030" y="4841832"/>
            <a:chExt cx="2275978" cy="774736"/>
          </a:xfrm>
        </p:grpSpPr>
        <p:sp>
          <p:nvSpPr>
            <p:cNvPr id="14" name="Rectangle 13"/>
            <p:cNvSpPr/>
            <p:nvPr/>
          </p:nvSpPr>
          <p:spPr>
            <a:xfrm>
              <a:off x="236803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1109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true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36803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70C0"/>
                  </a:solidFill>
                </a:rPr>
                <a:t>b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51109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637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μνήμη του υπολογιστή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54960" cy="4876800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Η </a:t>
            </a:r>
            <a:r>
              <a:rPr lang="el-GR" dirty="0" smtClean="0">
                <a:solidFill>
                  <a:srgbClr val="0070C0"/>
                </a:solidFill>
              </a:rPr>
              <a:t>κύρια μνήμη </a:t>
            </a:r>
            <a:r>
              <a:rPr lang="en-US" dirty="0" smtClean="0"/>
              <a:t>(main memory) </a:t>
            </a:r>
            <a:r>
              <a:rPr lang="el-GR" dirty="0" smtClean="0"/>
              <a:t>του υπολογιστή κρατάει 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δεδομένα</a:t>
            </a:r>
            <a:r>
              <a:rPr lang="el-GR" dirty="0" smtClean="0"/>
              <a:t> (και τις εντολές) για την εκτέλεση των προγραμμάτων.</a:t>
            </a:r>
            <a:endParaRPr lang="en-US" dirty="0" smtClean="0"/>
          </a:p>
          <a:p>
            <a:pPr lvl="1"/>
            <a:r>
              <a:rPr lang="en-US" dirty="0" smtClean="0"/>
              <a:t>H </a:t>
            </a:r>
            <a:r>
              <a:rPr lang="el-GR" dirty="0" smtClean="0"/>
              <a:t>μνήμη είναι προσωρινή, τα δεδομένα χάνονται όταν ολοκληρωθεί το πρόγραμμα.</a:t>
            </a:r>
          </a:p>
          <a:p>
            <a:r>
              <a:rPr lang="el-GR" dirty="0" smtClean="0"/>
              <a:t>Η μνήμη είναι χωρισμένη σε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bytes</a:t>
            </a:r>
            <a:r>
              <a:rPr lang="en-US" dirty="0" smtClean="0"/>
              <a:t> (8 bits)</a:t>
            </a:r>
          </a:p>
          <a:p>
            <a:pPr lvl="1"/>
            <a:r>
              <a:rPr lang="el-GR" dirty="0" smtClean="0"/>
              <a:t>Ο χώρος που χρειάζεται για ένα </a:t>
            </a:r>
            <a:r>
              <a:rPr lang="el-GR" dirty="0" smtClean="0">
                <a:solidFill>
                  <a:srgbClr val="0070C0"/>
                </a:solidFill>
              </a:rPr>
              <a:t>χαρακτήρα</a:t>
            </a:r>
            <a:r>
              <a:rPr lang="el-GR" dirty="0" smtClean="0"/>
              <a:t> </a:t>
            </a:r>
            <a:r>
              <a:rPr lang="en-US" dirty="0" smtClean="0"/>
              <a:t>ASCII.</a:t>
            </a:r>
            <a:endParaRPr lang="el-GR" dirty="0" smtClean="0"/>
          </a:p>
          <a:p>
            <a:r>
              <a:rPr lang="el-GR" dirty="0" smtClean="0"/>
              <a:t>Το κάθε </a:t>
            </a:r>
            <a:r>
              <a:rPr lang="en-US" dirty="0" smtClean="0"/>
              <a:t>byte </a:t>
            </a:r>
            <a:r>
              <a:rPr lang="el-GR" dirty="0" smtClean="0"/>
              <a:t>έχει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διεύθυνση</a:t>
            </a:r>
            <a:r>
              <a:rPr lang="el-GR" dirty="0" smtClean="0"/>
              <a:t>, με την οποία μπορούμε να προσπελάσουμε τη συγκεκριμένη θέση μνήμης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Random Access Memory (RAM)</a:t>
            </a:r>
          </a:p>
          <a:p>
            <a:pPr lvl="1"/>
            <a:r>
              <a:rPr lang="el-GR" dirty="0" smtClean="0"/>
              <a:t>Σε 32-</a:t>
            </a:r>
            <a:r>
              <a:rPr lang="en-US" dirty="0" smtClean="0"/>
              <a:t>bit </a:t>
            </a:r>
            <a:r>
              <a:rPr lang="el-GR" dirty="0" smtClean="0"/>
              <a:t>συστήματα μια διεύθυνση είναι 32 </a:t>
            </a:r>
            <a:r>
              <a:rPr lang="en-US" dirty="0" smtClean="0"/>
              <a:t>bits, </a:t>
            </a:r>
            <a:r>
              <a:rPr lang="el-GR" dirty="0" smtClean="0"/>
              <a:t>σε 64-</a:t>
            </a:r>
            <a:r>
              <a:rPr lang="en-US" dirty="0" smtClean="0"/>
              <a:t>bit </a:t>
            </a:r>
            <a:r>
              <a:rPr lang="el-GR" dirty="0" smtClean="0"/>
              <a:t>συστήματα μια διεύθυνση είναι 64 </a:t>
            </a:r>
            <a:r>
              <a:rPr lang="en-US" dirty="0" smtClean="0"/>
              <a:t>bits.</a:t>
            </a:r>
            <a:endParaRPr lang="el-GR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047656" y="1988840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‘a’</a:t>
                      </a:r>
                      <a:endParaRPr lang="el-GR" dirty="0" smtClean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‘b’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‘c’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‘d’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‘e’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‘f’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‘g’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‘</a:t>
                      </a:r>
                      <a:r>
                        <a:rPr lang="en-US" dirty="0" smtClean="0"/>
                        <a:t>h’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9284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826818"/>
            <a:ext cx="321754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method1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int x = 10;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(x);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method3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08104" y="764704"/>
            <a:ext cx="2664296" cy="53285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08104" y="4149080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method1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5702263" y="4689140"/>
            <a:ext cx="2275978" cy="387368"/>
            <a:chOff x="2358962" y="5273880"/>
            <a:chExt cx="2275978" cy="387368"/>
          </a:xfrm>
        </p:grpSpPr>
        <p:sp>
          <p:nvSpPr>
            <p:cNvPr id="7" name="Rectangle 6"/>
            <p:cNvSpPr/>
            <p:nvPr/>
          </p:nvSpPr>
          <p:spPr>
            <a:xfrm>
              <a:off x="235896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0202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20" name="Rectangle 19"/>
          <p:cNvSpPr/>
          <p:nvPr/>
        </p:nvSpPr>
        <p:spPr>
          <a:xfrm>
            <a:off x="5503033" y="3140968"/>
            <a:ext cx="2664296" cy="100811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method3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738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Όταν μέσα σε μία μέθοδο δημιουργούμε ένα αντικείμενο με την </a:t>
            </a:r>
            <a:r>
              <a:rPr lang="en-US" dirty="0" smtClean="0">
                <a:solidFill>
                  <a:srgbClr val="FF0000"/>
                </a:solidFill>
              </a:rPr>
              <a:t>new </a:t>
            </a:r>
            <a:r>
              <a:rPr lang="el-GR" dirty="0" smtClean="0"/>
              <a:t>γίνονται τα εξής</a:t>
            </a:r>
          </a:p>
          <a:p>
            <a:pPr lvl="1"/>
            <a:r>
              <a:rPr lang="el-GR" dirty="0" smtClean="0"/>
              <a:t>στο πλαίσιο (</a:t>
            </a:r>
            <a:r>
              <a:rPr lang="en-US" dirty="0" smtClean="0"/>
              <a:t>frame)</a:t>
            </a:r>
            <a:r>
              <a:rPr lang="el-GR" dirty="0" smtClean="0"/>
              <a:t> της μεθόδου (στη στοίβα) υπάρχει μια </a:t>
            </a:r>
            <a:r>
              <a:rPr lang="el-GR" dirty="0" smtClean="0">
                <a:solidFill>
                  <a:srgbClr val="0070C0"/>
                </a:solidFill>
              </a:rPr>
              <a:t>τοπική μεταβλητή</a:t>
            </a:r>
            <a:r>
              <a:rPr lang="el-GR" dirty="0" smtClean="0"/>
              <a:t> που κρατάει την </a:t>
            </a:r>
            <a:r>
              <a:rPr lang="el-GR" dirty="0" smtClean="0">
                <a:solidFill>
                  <a:srgbClr val="0070C0"/>
                </a:solidFill>
              </a:rPr>
              <a:t>αναφορά</a:t>
            </a:r>
            <a:r>
              <a:rPr lang="el-GR" dirty="0" smtClean="0"/>
              <a:t> στο αντικείμενο</a:t>
            </a:r>
          </a:p>
          <a:p>
            <a:pPr lvl="1"/>
            <a:r>
              <a:rPr lang="el-GR" dirty="0" smtClean="0"/>
              <a:t>Η κλήση της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δεσμεύει χώρο μνήμης </a:t>
            </a:r>
            <a:r>
              <a:rPr lang="el-GR" dirty="0" smtClean="0"/>
              <a:t>στο σωρό</a:t>
            </a:r>
            <a:r>
              <a:rPr lang="en-US" dirty="0" smtClean="0"/>
              <a:t> (heap)</a:t>
            </a:r>
            <a:r>
              <a:rPr lang="el-GR" dirty="0" smtClean="0"/>
              <a:t> για να κρατήσει τα πεδία του αντικειμένου.</a:t>
            </a:r>
            <a:endParaRPr lang="en-US" dirty="0" smtClean="0"/>
          </a:p>
          <a:p>
            <a:pPr lvl="1"/>
            <a:r>
              <a:rPr lang="en-US" dirty="0" smtClean="0"/>
              <a:t>H </a:t>
            </a:r>
            <a:r>
              <a:rPr lang="el-GR" dirty="0" smtClean="0">
                <a:solidFill>
                  <a:srgbClr val="0070C0"/>
                </a:solidFill>
              </a:rPr>
              <a:t>αναφορά</a:t>
            </a:r>
            <a:r>
              <a:rPr lang="el-GR" dirty="0" smtClean="0"/>
              <a:t> δείχνει στη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θέση μνήμης </a:t>
            </a:r>
            <a:r>
              <a:rPr lang="el-GR" dirty="0" smtClean="0"/>
              <a:t>που δεσμεύτηκε.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55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03" y="548680"/>
            <a:ext cx="9036496" cy="6048672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initName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int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initNumber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initName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number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initNumber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name,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this.name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 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(name + " " + number);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330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51920" y="818844"/>
            <a:ext cx="47339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method3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Person x = new Person(“bob”,1);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3608" y="1419009"/>
            <a:ext cx="2664296" cy="53285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608" y="4803385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method1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1237767" y="5343445"/>
            <a:ext cx="2275978" cy="387368"/>
            <a:chOff x="2358962" y="5273880"/>
            <a:chExt cx="2275978" cy="387368"/>
          </a:xfrm>
        </p:grpSpPr>
        <p:sp>
          <p:nvSpPr>
            <p:cNvPr id="7" name="Rectangle 6"/>
            <p:cNvSpPr/>
            <p:nvPr/>
          </p:nvSpPr>
          <p:spPr>
            <a:xfrm>
              <a:off x="235896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0202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051046" y="3435233"/>
            <a:ext cx="2664296" cy="136815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method2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1255481" y="3962874"/>
            <a:ext cx="2275978" cy="774736"/>
            <a:chOff x="2368030" y="4841832"/>
            <a:chExt cx="2275978" cy="774736"/>
          </a:xfrm>
        </p:grpSpPr>
        <p:sp>
          <p:nvSpPr>
            <p:cNvPr id="14" name="Rectangle 13"/>
            <p:cNvSpPr/>
            <p:nvPr/>
          </p:nvSpPr>
          <p:spPr>
            <a:xfrm>
              <a:off x="236803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1109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true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36803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70C0"/>
                  </a:solidFill>
                </a:rPr>
                <a:t>b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51109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20" name="Rectangle 19"/>
          <p:cNvSpPr/>
          <p:nvPr/>
        </p:nvSpPr>
        <p:spPr>
          <a:xfrm>
            <a:off x="1043608" y="2427121"/>
            <a:ext cx="2664296" cy="100811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method3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22" name="Cloud 21"/>
          <p:cNvSpPr/>
          <p:nvPr/>
        </p:nvSpPr>
        <p:spPr>
          <a:xfrm>
            <a:off x="4860032" y="2849515"/>
            <a:ext cx="3816424" cy="2539588"/>
          </a:xfrm>
          <a:prstGeom prst="cloud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5312914" y="3627106"/>
          <a:ext cx="291066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5330"/>
                <a:gridCol w="1455330"/>
              </a:tblGrid>
              <a:tr h="3512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name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“bob”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512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number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1350308" y="2931177"/>
            <a:ext cx="2275978" cy="387368"/>
            <a:chOff x="2358962" y="5273880"/>
            <a:chExt cx="2275978" cy="387368"/>
          </a:xfrm>
        </p:grpSpPr>
        <p:sp>
          <p:nvSpPr>
            <p:cNvPr id="24" name="Rectangle 23"/>
            <p:cNvSpPr/>
            <p:nvPr/>
          </p:nvSpPr>
          <p:spPr>
            <a:xfrm>
              <a:off x="235896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0202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70C0"/>
                  </a:solidFill>
                </a:rPr>
                <a:t>0x0010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cxnSp>
        <p:nvCxnSpPr>
          <p:cNvPr id="9" name="Elbow Connector 8"/>
          <p:cNvCxnSpPr>
            <a:stCxn id="25" idx="3"/>
            <a:endCxn id="3" idx="1"/>
          </p:cNvCxnSpPr>
          <p:nvPr/>
        </p:nvCxnSpPr>
        <p:spPr>
          <a:xfrm>
            <a:off x="3626286" y="3124861"/>
            <a:ext cx="1686628" cy="868005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4931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43608" y="1419009"/>
            <a:ext cx="2664296" cy="53285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608" y="4803385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method1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1237767" y="5343445"/>
            <a:ext cx="2275978" cy="387368"/>
            <a:chOff x="2358962" y="5273880"/>
            <a:chExt cx="2275978" cy="387368"/>
          </a:xfrm>
        </p:grpSpPr>
        <p:sp>
          <p:nvSpPr>
            <p:cNvPr id="7" name="Rectangle 6"/>
            <p:cNvSpPr/>
            <p:nvPr/>
          </p:nvSpPr>
          <p:spPr>
            <a:xfrm>
              <a:off x="235896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0202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051046" y="3435233"/>
            <a:ext cx="2664296" cy="136815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method2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1255481" y="3962874"/>
            <a:ext cx="2275978" cy="774736"/>
            <a:chOff x="2368030" y="4841832"/>
            <a:chExt cx="2275978" cy="774736"/>
          </a:xfrm>
        </p:grpSpPr>
        <p:sp>
          <p:nvSpPr>
            <p:cNvPr id="14" name="Rectangle 13"/>
            <p:cNvSpPr/>
            <p:nvPr/>
          </p:nvSpPr>
          <p:spPr>
            <a:xfrm>
              <a:off x="236803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1109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true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36803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70C0"/>
                  </a:solidFill>
                </a:rPr>
                <a:t>b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51109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22" name="Cloud 21"/>
          <p:cNvSpPr/>
          <p:nvPr/>
        </p:nvSpPr>
        <p:spPr>
          <a:xfrm>
            <a:off x="4860032" y="2849515"/>
            <a:ext cx="3816424" cy="2539588"/>
          </a:xfrm>
          <a:prstGeom prst="cloud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5312914" y="3627106"/>
          <a:ext cx="291066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5330"/>
                <a:gridCol w="1455330"/>
              </a:tblGrid>
              <a:tr h="3512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name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“bob”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512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number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334137" y="1268760"/>
            <a:ext cx="4788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Όταν επιστρέφουμε από την μέθοδο </a:t>
            </a:r>
            <a:r>
              <a:rPr lang="en-US" dirty="0" err="1" smtClean="0"/>
              <a:t>method3</a:t>
            </a:r>
            <a:r>
              <a:rPr lang="en-US" dirty="0" smtClean="0"/>
              <a:t> </a:t>
            </a:r>
            <a:r>
              <a:rPr lang="el-GR" dirty="0" smtClean="0"/>
              <a:t>η αναφορά προς το αντικείμενο </a:t>
            </a:r>
            <a:r>
              <a:rPr lang="en-US" dirty="0" smtClean="0"/>
              <a:t>Person </a:t>
            </a:r>
            <a:r>
              <a:rPr lang="el-GR" dirty="0" smtClean="0"/>
              <a:t>παύει να υπάρχει.</a:t>
            </a:r>
          </a:p>
          <a:p>
            <a:endParaRPr lang="el-GR" dirty="0"/>
          </a:p>
        </p:txBody>
      </p:sp>
      <p:sp>
        <p:nvSpPr>
          <p:cNvPr id="26" name="TextBox 25"/>
          <p:cNvSpPr txBox="1"/>
          <p:nvPr/>
        </p:nvSpPr>
        <p:spPr>
          <a:xfrm>
            <a:off x="4374232" y="5661248"/>
            <a:ext cx="4788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Αν δεν υπάρχουν άλλες αναφορές στο αντικείμενο τότε ο </a:t>
            </a:r>
            <a:r>
              <a:rPr lang="en-US" dirty="0" smtClean="0"/>
              <a:t>garbage collector</a:t>
            </a:r>
            <a:r>
              <a:rPr lang="el-GR" dirty="0" smtClean="0"/>
              <a:t> αποδεσμεύει τη μνήμη του αντικειμένου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6084168" y="3212976"/>
            <a:ext cx="1512168" cy="1590409"/>
            <a:chOff x="6084168" y="3212976"/>
            <a:chExt cx="1512168" cy="1590409"/>
          </a:xfrm>
        </p:grpSpPr>
        <p:cxnSp>
          <p:nvCxnSpPr>
            <p:cNvPr id="11" name="Straight Connector 10"/>
            <p:cNvCxnSpPr/>
            <p:nvPr/>
          </p:nvCxnSpPr>
          <p:spPr>
            <a:xfrm flipH="1">
              <a:off x="6084168" y="3212976"/>
              <a:ext cx="1512168" cy="159040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084168" y="3356992"/>
              <a:ext cx="1512168" cy="138061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7848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51920" y="818844"/>
            <a:ext cx="473398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public Person method3()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Person x = new Person(“bob”,1);</a:t>
            </a:r>
          </a:p>
          <a:p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return x;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3608" y="1419009"/>
            <a:ext cx="2664296" cy="53285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608" y="4803385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method1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1237767" y="5343445"/>
            <a:ext cx="2275978" cy="387368"/>
            <a:chOff x="2358962" y="5273880"/>
            <a:chExt cx="2275978" cy="387368"/>
          </a:xfrm>
        </p:grpSpPr>
        <p:sp>
          <p:nvSpPr>
            <p:cNvPr id="7" name="Rectangle 6"/>
            <p:cNvSpPr/>
            <p:nvPr/>
          </p:nvSpPr>
          <p:spPr>
            <a:xfrm>
              <a:off x="235896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0202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051046" y="3435233"/>
            <a:ext cx="2664296" cy="136815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method2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1255481" y="3962874"/>
            <a:ext cx="2275978" cy="774736"/>
            <a:chOff x="2368030" y="4841832"/>
            <a:chExt cx="2275978" cy="774736"/>
          </a:xfrm>
        </p:grpSpPr>
        <p:sp>
          <p:nvSpPr>
            <p:cNvPr id="14" name="Rectangle 13"/>
            <p:cNvSpPr/>
            <p:nvPr/>
          </p:nvSpPr>
          <p:spPr>
            <a:xfrm>
              <a:off x="236803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1109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null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36803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70C0"/>
                  </a:solidFill>
                </a:rPr>
                <a:t>b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51109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20" name="Rectangle 19"/>
          <p:cNvSpPr/>
          <p:nvPr/>
        </p:nvSpPr>
        <p:spPr>
          <a:xfrm>
            <a:off x="1043608" y="2427121"/>
            <a:ext cx="2664296" cy="100811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method3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22" name="Cloud 21"/>
          <p:cNvSpPr/>
          <p:nvPr/>
        </p:nvSpPr>
        <p:spPr>
          <a:xfrm>
            <a:off x="4860032" y="2849515"/>
            <a:ext cx="3816424" cy="2539588"/>
          </a:xfrm>
          <a:prstGeom prst="cloud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5312914" y="3627106"/>
          <a:ext cx="291066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5330"/>
                <a:gridCol w="1455330"/>
              </a:tblGrid>
              <a:tr h="3512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name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“bob”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512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number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1350308" y="2931177"/>
            <a:ext cx="2275978" cy="387368"/>
            <a:chOff x="2358962" y="5273880"/>
            <a:chExt cx="2275978" cy="387368"/>
          </a:xfrm>
        </p:grpSpPr>
        <p:sp>
          <p:nvSpPr>
            <p:cNvPr id="24" name="Rectangle 23"/>
            <p:cNvSpPr/>
            <p:nvPr/>
          </p:nvSpPr>
          <p:spPr>
            <a:xfrm>
              <a:off x="235896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0202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70C0"/>
                  </a:solidFill>
                </a:rPr>
                <a:t>0x0010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cxnSp>
        <p:nvCxnSpPr>
          <p:cNvPr id="9" name="Elbow Connector 8"/>
          <p:cNvCxnSpPr>
            <a:stCxn id="25" idx="3"/>
            <a:endCxn id="3" idx="1"/>
          </p:cNvCxnSpPr>
          <p:nvPr/>
        </p:nvCxnSpPr>
        <p:spPr>
          <a:xfrm>
            <a:off x="3626286" y="3124861"/>
            <a:ext cx="1686628" cy="868005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540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43608" y="1419009"/>
            <a:ext cx="2664296" cy="53285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608" y="4803385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method1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1237767" y="5343445"/>
            <a:ext cx="2275978" cy="387368"/>
            <a:chOff x="2358962" y="5273880"/>
            <a:chExt cx="2275978" cy="387368"/>
          </a:xfrm>
        </p:grpSpPr>
        <p:sp>
          <p:nvSpPr>
            <p:cNvPr id="7" name="Rectangle 6"/>
            <p:cNvSpPr/>
            <p:nvPr/>
          </p:nvSpPr>
          <p:spPr>
            <a:xfrm>
              <a:off x="235896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0202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051046" y="3435233"/>
            <a:ext cx="2664296" cy="136815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method2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1255481" y="3962874"/>
            <a:ext cx="2275978" cy="774736"/>
            <a:chOff x="2368030" y="4841832"/>
            <a:chExt cx="2275978" cy="774736"/>
          </a:xfrm>
        </p:grpSpPr>
        <p:sp>
          <p:nvSpPr>
            <p:cNvPr id="14" name="Rectangle 13"/>
            <p:cNvSpPr/>
            <p:nvPr/>
          </p:nvSpPr>
          <p:spPr>
            <a:xfrm>
              <a:off x="236803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1109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70C0"/>
                  </a:solidFill>
                </a:rPr>
                <a:t>0x0010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36803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70C0"/>
                  </a:solidFill>
                </a:rPr>
                <a:t>b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51109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22" name="Cloud 21"/>
          <p:cNvSpPr/>
          <p:nvPr/>
        </p:nvSpPr>
        <p:spPr>
          <a:xfrm>
            <a:off x="4860032" y="2849515"/>
            <a:ext cx="3816424" cy="2539588"/>
          </a:xfrm>
          <a:prstGeom prst="cloud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5312914" y="3627106"/>
          <a:ext cx="291066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5330"/>
                <a:gridCol w="1455330"/>
              </a:tblGrid>
              <a:tr h="3512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name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“bob”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512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number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193606" y="1649186"/>
            <a:ext cx="4788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Στην περίπτωση αυτή η αναφορά στο αντικείμενο επιστρέφεται και αποθηκεύεται στην μεταβλητή </a:t>
            </a:r>
            <a:r>
              <a:rPr lang="en-US" dirty="0" smtClean="0"/>
              <a:t>x </a:t>
            </a:r>
            <a:r>
              <a:rPr lang="el-GR" dirty="0" smtClean="0"/>
              <a:t>μέθοδο </a:t>
            </a:r>
            <a:r>
              <a:rPr lang="en-US" dirty="0" smtClean="0"/>
              <a:t>method2</a:t>
            </a:r>
            <a:endParaRPr lang="el-GR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4374232" y="5661248"/>
            <a:ext cx="4788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αναφορά δεν χάνεται και το αντικείμενο διατηρείται όσο υπάρχει αναφορά σε αυτό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951160" y="404664"/>
            <a:ext cx="32175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public void method2()</a:t>
            </a:r>
          </a:p>
          <a:p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Person x = method3()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4" name="Elbow Connector 23"/>
          <p:cNvCxnSpPr/>
          <p:nvPr/>
        </p:nvCxnSpPr>
        <p:spPr>
          <a:xfrm flipV="1">
            <a:off x="3531459" y="3992866"/>
            <a:ext cx="1781455" cy="551060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729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</a:t>
            </a:r>
            <a:r>
              <a:rPr lang="el-GR" dirty="0" smtClean="0"/>
              <a:t>λήση μεθόδου από αντικείμενο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70100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ObjectMethodCallDemo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“Bob",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“Alice”,2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136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475656" y="5229200"/>
            <a:ext cx="2592288" cy="109306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547664" y="5723144"/>
          <a:ext cx="2448272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4136"/>
                <a:gridCol w="1224136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>
            <a:stCxn id="5" idx="3"/>
            <a:endCxn id="13" idx="1"/>
          </p:cNvCxnSpPr>
          <p:nvPr/>
        </p:nvCxnSpPr>
        <p:spPr>
          <a:xfrm flipV="1">
            <a:off x="3995936" y="5594960"/>
            <a:ext cx="1944216" cy="340693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940152" y="5229200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475656" y="1772816"/>
            <a:ext cx="259228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52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475656" y="5229200"/>
            <a:ext cx="2592288" cy="109306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547664" y="5723144"/>
          <a:ext cx="2448272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4136"/>
                <a:gridCol w="1224136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>
            <a:stCxn id="5" idx="3"/>
            <a:endCxn id="13" idx="1"/>
          </p:cNvCxnSpPr>
          <p:nvPr/>
        </p:nvCxnSpPr>
        <p:spPr>
          <a:xfrm flipV="1">
            <a:off x="3995936" y="5594960"/>
            <a:ext cx="1944216" cy="340693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940152" y="5229200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475656" y="1772816"/>
            <a:ext cx="259228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76183" y="3356992"/>
            <a:ext cx="2592288" cy="18722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set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1548191" y="3789040"/>
          <a:ext cx="2448272" cy="12750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4136"/>
                <a:gridCol w="1224136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name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“Alice”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number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this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0" name="Elbow Connector 9"/>
          <p:cNvCxnSpPr>
            <a:endCxn id="13" idx="1"/>
          </p:cNvCxnSpPr>
          <p:nvPr/>
        </p:nvCxnSpPr>
        <p:spPr>
          <a:xfrm>
            <a:off x="3995936" y="4797152"/>
            <a:ext cx="1944216" cy="79780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716016" y="1772816"/>
            <a:ext cx="4175956" cy="286232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Όταν καλείται μια μέθοδος ενός αντικειμένου αυτόματα δημιουργείται στο </a:t>
            </a:r>
            <a:r>
              <a:rPr lang="en-US" dirty="0" smtClean="0"/>
              <a:t>frame </a:t>
            </a:r>
            <a:r>
              <a:rPr lang="el-GR" dirty="0" smtClean="0"/>
              <a:t>της μεθόδου και η μεταβλητή </a:t>
            </a:r>
            <a:r>
              <a:rPr lang="en-US" dirty="0" smtClean="0">
                <a:solidFill>
                  <a:srgbClr val="FF0000"/>
                </a:solidFill>
              </a:rPr>
              <a:t>this</a:t>
            </a:r>
            <a:r>
              <a:rPr lang="en-US" dirty="0" smtClean="0"/>
              <a:t> </a:t>
            </a:r>
            <a:r>
              <a:rPr lang="el-GR" dirty="0" smtClean="0"/>
              <a:t>η οποία κρατάει μια αναφορά στο αρχικό αντικείμενο που κάλεσε την μέθοδο.</a:t>
            </a:r>
          </a:p>
          <a:p>
            <a:endParaRPr lang="el-GR" dirty="0"/>
          </a:p>
          <a:p>
            <a:r>
              <a:rPr lang="el-GR" dirty="0" smtClean="0"/>
              <a:t>Την μεταβλητή αυτή μπορούμε να την χρησιμοποιήσουμε σαν οποιαδήποτε άλλη μεταβλητή.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07672" y="2060848"/>
            <a:ext cx="252825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“Alice”,2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883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Αποθήκευση μεταβλητών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2952" cy="4876800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Η </a:t>
            </a:r>
            <a:r>
              <a:rPr lang="el-GR" dirty="0" smtClean="0">
                <a:solidFill>
                  <a:srgbClr val="0070C0"/>
                </a:solidFill>
              </a:rPr>
              <a:t>κύρια μνήμη </a:t>
            </a:r>
            <a:r>
              <a:rPr lang="en-US" dirty="0" smtClean="0"/>
              <a:t>(main memory) </a:t>
            </a:r>
            <a:r>
              <a:rPr lang="el-GR" dirty="0" smtClean="0"/>
              <a:t>του υπολογιστή κρατάει 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μεταβλητές</a:t>
            </a:r>
            <a:r>
              <a:rPr lang="el-GR" dirty="0" smtClean="0"/>
              <a:t> ενός προγράμματος</a:t>
            </a:r>
            <a:endParaRPr lang="en-US" dirty="0" smtClean="0"/>
          </a:p>
          <a:p>
            <a:r>
              <a:rPr lang="el-GR" dirty="0" smtClean="0"/>
              <a:t>Μια μεταβλητή μπορεί να απαιτεί χώρο περισσότερο από 1 </a:t>
            </a:r>
            <a:r>
              <a:rPr lang="en-US" dirty="0" smtClean="0"/>
              <a:t>byte.</a:t>
            </a:r>
          </a:p>
          <a:p>
            <a:pPr lvl="1"/>
            <a:r>
              <a:rPr lang="el-GR" dirty="0" smtClean="0"/>
              <a:t>Π.χ., οι μεταβλητές τύπου </a:t>
            </a:r>
            <a:r>
              <a:rPr lang="en-US" dirty="0" smtClean="0"/>
              <a:t>double </a:t>
            </a:r>
            <a:r>
              <a:rPr lang="el-GR" dirty="0" smtClean="0"/>
              <a:t>χρειάζονται 8 </a:t>
            </a:r>
            <a:r>
              <a:rPr lang="en-US" dirty="0" smtClean="0"/>
              <a:t>bytes.</a:t>
            </a:r>
          </a:p>
          <a:p>
            <a:pPr lvl="1"/>
            <a:r>
              <a:rPr lang="en-US" dirty="0" smtClean="0"/>
              <a:t>H </a:t>
            </a:r>
            <a:r>
              <a:rPr lang="el-GR" dirty="0" smtClean="0"/>
              <a:t>μεταβλητή τότε αποθηκεύεται σε συνεχόμενα </a:t>
            </a:r>
            <a:r>
              <a:rPr lang="en-US" dirty="0" smtClean="0"/>
              <a:t>bytes </a:t>
            </a:r>
            <a:r>
              <a:rPr lang="el-GR" dirty="0" smtClean="0"/>
              <a:t>στη μνήμη.</a:t>
            </a:r>
          </a:p>
          <a:p>
            <a:r>
              <a:rPr lang="en-US" dirty="0" smtClean="0"/>
              <a:t>H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θέση μνήμης </a:t>
            </a:r>
            <a:r>
              <a:rPr lang="el-GR" dirty="0" smtClean="0"/>
              <a:t>(διεύθυνση) της μεταβλητής θεωρείται το </a:t>
            </a:r>
            <a:r>
              <a:rPr lang="el-GR" dirty="0" smtClean="0">
                <a:solidFill>
                  <a:srgbClr val="0070C0"/>
                </a:solidFill>
              </a:rPr>
              <a:t>πρώτο </a:t>
            </a:r>
            <a:r>
              <a:rPr lang="en-US" dirty="0" smtClean="0">
                <a:solidFill>
                  <a:srgbClr val="0070C0"/>
                </a:solidFill>
              </a:rPr>
              <a:t>byte</a:t>
            </a:r>
            <a:r>
              <a:rPr lang="en-US" dirty="0" smtClean="0"/>
              <a:t> </a:t>
            </a:r>
            <a:r>
              <a:rPr lang="el-GR" dirty="0" smtClean="0"/>
              <a:t>από το οποίο ξεκινάει η αποθήκευση του της μεταβλητής.</a:t>
            </a:r>
          </a:p>
          <a:p>
            <a:pPr lvl="1"/>
            <a:r>
              <a:rPr lang="el-GR" dirty="0" smtClean="0"/>
              <a:t>Στο παράδειγμα μας η μεταβλητή βρίσκεται στη θέση 0000</a:t>
            </a:r>
          </a:p>
          <a:p>
            <a:pPr lvl="1"/>
            <a:r>
              <a:rPr lang="el-GR" dirty="0" smtClean="0"/>
              <a:t>Αν ξέρουμε την αρχή και το μέγεθος της μεταβλητής μπορούμε να τη διαβάσουμε.</a:t>
            </a:r>
          </a:p>
          <a:p>
            <a:r>
              <a:rPr lang="el-GR" dirty="0" smtClean="0"/>
              <a:t>Άρα μία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θέση μνήμης </a:t>
            </a:r>
            <a:r>
              <a:rPr lang="el-GR" dirty="0" smtClean="0"/>
              <a:t>αποτελείται από μία </a:t>
            </a:r>
            <a:r>
              <a:rPr lang="el-GR" dirty="0" smtClean="0">
                <a:solidFill>
                  <a:srgbClr val="0070C0"/>
                </a:solidFill>
              </a:rPr>
              <a:t>διεύθυνση</a:t>
            </a:r>
            <a:r>
              <a:rPr lang="el-GR" dirty="0" smtClean="0"/>
              <a:t> και το </a:t>
            </a:r>
            <a:r>
              <a:rPr lang="el-GR" dirty="0" smtClean="0">
                <a:solidFill>
                  <a:srgbClr val="0070C0"/>
                </a:solidFill>
              </a:rPr>
              <a:t>μέγεθος</a:t>
            </a:r>
            <a:r>
              <a:rPr lang="el-GR" dirty="0" smtClean="0"/>
              <a:t>. 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940152" y="1988840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0000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8.5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0001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0100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0101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0110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0111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824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475656" y="5229200"/>
            <a:ext cx="2592288" cy="109306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547664" y="5723144"/>
          <a:ext cx="2448272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4136"/>
                <a:gridCol w="1224136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>
            <a:stCxn id="5" idx="3"/>
            <a:endCxn id="13" idx="1"/>
          </p:cNvCxnSpPr>
          <p:nvPr/>
        </p:nvCxnSpPr>
        <p:spPr>
          <a:xfrm flipV="1">
            <a:off x="3995936" y="5594960"/>
            <a:ext cx="1944216" cy="340693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940152" y="5229200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“Alice”</a:t>
                      </a: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475656" y="1772816"/>
            <a:ext cx="259228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76183" y="3356992"/>
            <a:ext cx="2592288" cy="18722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set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1548191" y="3789040"/>
          <a:ext cx="2448272" cy="12750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4136"/>
                <a:gridCol w="1224136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name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“Alice”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number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this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0" name="Elbow Connector 9"/>
          <p:cNvCxnSpPr>
            <a:endCxn id="13" idx="1"/>
          </p:cNvCxnSpPr>
          <p:nvPr/>
        </p:nvCxnSpPr>
        <p:spPr>
          <a:xfrm>
            <a:off x="3995936" y="4797152"/>
            <a:ext cx="1944216" cy="79780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817788" y="2939535"/>
            <a:ext cx="4175956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Τα </a:t>
            </a:r>
            <a:r>
              <a:rPr lang="en-US" dirty="0" smtClean="0"/>
              <a:t>this.name</a:t>
            </a:r>
            <a:r>
              <a:rPr lang="el-GR" dirty="0" smtClean="0"/>
              <a:t>, </a:t>
            </a:r>
            <a:r>
              <a:rPr lang="en-US" dirty="0" err="1" smtClean="0"/>
              <a:t>this.number</a:t>
            </a:r>
            <a:r>
              <a:rPr lang="en-US" dirty="0" smtClean="0"/>
              <a:t> </a:t>
            </a:r>
            <a:r>
              <a:rPr lang="el-GR" dirty="0" smtClean="0"/>
              <a:t>αναφέρονται στα πεδία του αντικειμένου ενώ τα </a:t>
            </a:r>
            <a:r>
              <a:rPr lang="en-US" dirty="0" smtClean="0"/>
              <a:t>name, number </a:t>
            </a:r>
            <a:r>
              <a:rPr lang="el-GR" dirty="0" smtClean="0"/>
              <a:t>στις τοπικές μεταβλητές.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07781" y="1860808"/>
            <a:ext cx="3217547" cy="646331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this.name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507672" y="2060848"/>
            <a:ext cx="252825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“Alice”,2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586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475656" y="5229200"/>
            <a:ext cx="2592288" cy="109306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547664" y="5723144"/>
          <a:ext cx="2448272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4136"/>
                <a:gridCol w="1224136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>
            <a:stCxn id="5" idx="3"/>
            <a:endCxn id="13" idx="1"/>
          </p:cNvCxnSpPr>
          <p:nvPr/>
        </p:nvCxnSpPr>
        <p:spPr>
          <a:xfrm flipV="1">
            <a:off x="3995936" y="5594960"/>
            <a:ext cx="1944216" cy="340693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940152" y="5229200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“Alice”</a:t>
                      </a: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475656" y="1772816"/>
            <a:ext cx="259228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17788" y="2939535"/>
            <a:ext cx="4175956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Επιστρέφοντας οι αλλαγές που κάναμε στα πεδία του αντικειμένου </a:t>
            </a:r>
            <a:r>
              <a:rPr lang="en-US" dirty="0" smtClean="0"/>
              <a:t>this </a:t>
            </a:r>
            <a:r>
              <a:rPr lang="el-GR" dirty="0" smtClean="0"/>
              <a:t>διατηρούνται στο χώρο μνήμης του </a:t>
            </a:r>
            <a:r>
              <a:rPr lang="en-US" dirty="0" smtClean="0"/>
              <a:t>p.</a:t>
            </a:r>
          </a:p>
          <a:p>
            <a:endParaRPr lang="en-US" dirty="0"/>
          </a:p>
          <a:p>
            <a:r>
              <a:rPr lang="el-GR" dirty="0" smtClean="0"/>
              <a:t>Τυπώνει </a:t>
            </a:r>
            <a:r>
              <a:rPr lang="en-US" dirty="0" smtClean="0"/>
              <a:t>“Alice 2”</a:t>
            </a:r>
            <a:endParaRPr lang="el-GR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1321723" y="2041790"/>
            <a:ext cx="2900153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864724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ANTIKEIMENA </a:t>
            </a:r>
            <a:r>
              <a:rPr lang="el-GR" dirty="0" smtClean="0"/>
              <a:t>ΩΣ ΠΑΡΑΜΕΤΡΟΙ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00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Αντικείμενα ως παράμετροι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Όταν περνάμε παραμέτρους σε μία μέθοδο το πέρασμα γίνεται πάντα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 τιμής </a:t>
            </a:r>
            <a:r>
              <a:rPr lang="el-GR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call-by-value</a:t>
            </a:r>
            <a:r>
              <a:rPr lang="en-US" dirty="0" smtClean="0"/>
              <a:t>)</a:t>
            </a:r>
          </a:p>
          <a:p>
            <a:pPr lvl="1"/>
            <a:r>
              <a:rPr lang="el-GR" dirty="0" smtClean="0"/>
              <a:t>Δηλαδή απλά περνάμε τα </a:t>
            </a:r>
            <a:r>
              <a:rPr lang="el-GR" dirty="0" smtClean="0">
                <a:solidFill>
                  <a:srgbClr val="0070C0"/>
                </a:solidFill>
              </a:rPr>
              <a:t>περιεχόμενα της θέσης μνήμης </a:t>
            </a:r>
            <a:r>
              <a:rPr lang="el-GR" dirty="0" smtClean="0"/>
              <a:t>της συγκεκριμένης μεταβλητής.</a:t>
            </a:r>
          </a:p>
          <a:p>
            <a:pPr lvl="1"/>
            <a:r>
              <a:rPr lang="el-GR" dirty="0" smtClean="0"/>
              <a:t>Για μεταβλητές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πρωταρχικού</a:t>
            </a:r>
            <a:r>
              <a:rPr lang="el-GR" dirty="0" smtClean="0"/>
              <a:t> τύπου, αλλαγές στην τιμή της παραμέτρου </a:t>
            </a:r>
            <a:r>
              <a:rPr lang="el-GR" dirty="0" smtClean="0">
                <a:solidFill>
                  <a:srgbClr val="0070C0"/>
                </a:solidFill>
              </a:rPr>
              <a:t>δεν αλλάζουν </a:t>
            </a:r>
            <a:r>
              <a:rPr lang="el-GR" dirty="0" smtClean="0"/>
              <a:t>την μεταβλητή που περάσαμε σαν όρισμα.</a:t>
            </a:r>
          </a:p>
          <a:p>
            <a:pPr lvl="1"/>
            <a:endParaRPr lang="el-GR" dirty="0"/>
          </a:p>
          <a:p>
            <a:r>
              <a:rPr lang="el-GR" dirty="0" smtClean="0"/>
              <a:t>Τι γίνεται όμως αν η παράμετρος είναι ένα αντικείμενο?</a:t>
            </a:r>
          </a:p>
          <a:p>
            <a:pPr lvl="1"/>
            <a:r>
              <a:rPr lang="el-GR" dirty="0" smtClean="0"/>
              <a:t>Τα </a:t>
            </a:r>
            <a:r>
              <a:rPr lang="el-GR" dirty="0">
                <a:solidFill>
                  <a:srgbClr val="0070C0"/>
                </a:solidFill>
              </a:rPr>
              <a:t>περιεχόμενα της θέσης μνήμης </a:t>
            </a:r>
            <a:r>
              <a:rPr lang="el-GR" dirty="0" smtClean="0"/>
              <a:t>μιας μεταβλητής-αντικείμενο είναι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αναφορά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Αν</a:t>
            </a:r>
            <a:r>
              <a:rPr lang="el-GR" dirty="0" smtClean="0"/>
              <a:t> μέσα στην μέθοδο </a:t>
            </a:r>
            <a:r>
              <a:rPr lang="el-GR" dirty="0" smtClean="0">
                <a:solidFill>
                  <a:srgbClr val="0070C0"/>
                </a:solidFill>
              </a:rPr>
              <a:t>αλλάξουν τα </a:t>
            </a:r>
            <a:r>
              <a:rPr lang="el-GR" dirty="0" smtClean="0">
                <a:solidFill>
                  <a:srgbClr val="FF0000"/>
                </a:solidFill>
              </a:rPr>
              <a:t>περιεχόμενα</a:t>
            </a:r>
            <a:r>
              <a:rPr lang="el-GR" dirty="0" smtClean="0">
                <a:solidFill>
                  <a:srgbClr val="0070C0"/>
                </a:solidFill>
              </a:rPr>
              <a:t> του αντικειμένου </a:t>
            </a:r>
            <a:r>
              <a:rPr lang="el-GR" dirty="0" smtClean="0"/>
              <a:t>(εκεί που δείχνει η αναφορά) τότε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αλλάζει και η μεταβλητή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αντικείμενο</a:t>
            </a:r>
            <a:r>
              <a:rPr lang="el-GR" dirty="0" smtClean="0"/>
              <a:t> που περάσαμε.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370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496" y="3933056"/>
            <a:ext cx="4680520" cy="100811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03" y="548680"/>
            <a:ext cx="9036496" cy="6048672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initName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int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initNumber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initName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number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initNumber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newNumber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number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other.name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this.name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 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(name + " " + number);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925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70100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ClassParameterDemo</a:t>
            </a:r>
            <a:r>
              <a:rPr lang="el-GR" b="1" smtClean="0">
                <a:latin typeface="Courier New" pitchFamily="49" charset="0"/>
                <a:cs typeface="Courier New" pitchFamily="49" charset="0"/>
              </a:rPr>
              <a:t>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“Bob",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Person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“Ann", 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6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475656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547664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4644008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860437" y="5131249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>
            <a:endCxn id="9" idx="1"/>
          </p:cNvCxnSpPr>
          <p:nvPr/>
        </p:nvCxnSpPr>
        <p:spPr>
          <a:xfrm flipV="1">
            <a:off x="4644008" y="5497009"/>
            <a:ext cx="1216429" cy="452271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860437" y="421536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475656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4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68349" y="4992953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68349" y="407707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3568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copier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791580" y="393305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0x0020</a:t>
                      </a: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2" name="Elbow Connector 11"/>
          <p:cNvCxnSpPr/>
          <p:nvPr/>
        </p:nvCxnSpPr>
        <p:spPr>
          <a:xfrm>
            <a:off x="3851920" y="4142607"/>
            <a:ext cx="1224136" cy="154820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3851922" y="4581130"/>
            <a:ext cx="1216427" cy="720078"/>
          </a:xfrm>
          <a:prstGeom prst="bentConnector3">
            <a:avLst>
              <a:gd name="adj1" fmla="val 26733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098798" y="2204864"/>
            <a:ext cx="5009705" cy="1477328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other.name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.name;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other.number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82411" y="1835005"/>
            <a:ext cx="211468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63377" y="5937718"/>
            <a:ext cx="4576679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παράμετρος </a:t>
            </a:r>
            <a:r>
              <a:rPr lang="en-US" dirty="0" smtClean="0">
                <a:solidFill>
                  <a:srgbClr val="0070C0"/>
                </a:solidFill>
              </a:rPr>
              <a:t>this </a:t>
            </a:r>
            <a:r>
              <a:rPr lang="el-GR" dirty="0" smtClean="0"/>
              <a:t>περνιέται αυτόματα σε κάθε κλήση μεθόδου του αντικειμένου</a:t>
            </a:r>
            <a:r>
              <a:rPr lang="en-US" dirty="0" smtClean="0"/>
              <a:t>.</a:t>
            </a:r>
          </a:p>
          <a:p>
            <a:r>
              <a:rPr lang="en-US" dirty="0" smtClean="0"/>
              <a:t>H </a:t>
            </a:r>
            <a:r>
              <a:rPr lang="en-US" dirty="0" smtClean="0">
                <a:solidFill>
                  <a:srgbClr val="FF0000"/>
                </a:solidFill>
              </a:rPr>
              <a:t>other</a:t>
            </a:r>
            <a:r>
              <a:rPr lang="en-US" dirty="0" smtClean="0"/>
              <a:t> </a:t>
            </a:r>
            <a:r>
              <a:rPr lang="el-GR" dirty="0" smtClean="0"/>
              <a:t>κρατάει την αναφορά του </a:t>
            </a:r>
            <a:r>
              <a:rPr lang="en-US" dirty="0" smtClean="0">
                <a:solidFill>
                  <a:srgbClr val="FF0000"/>
                </a:solidFill>
              </a:rPr>
              <a:t>p1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47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68349" y="4992953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68349" y="407707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3568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copier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791580" y="393305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0x0020</a:t>
                      </a: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2" name="Elbow Connector 11"/>
          <p:cNvCxnSpPr/>
          <p:nvPr/>
        </p:nvCxnSpPr>
        <p:spPr>
          <a:xfrm>
            <a:off x="3851920" y="4142607"/>
            <a:ext cx="1224136" cy="154820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3851922" y="4581130"/>
            <a:ext cx="1216427" cy="720078"/>
          </a:xfrm>
          <a:prstGeom prst="bentConnector3">
            <a:avLst>
              <a:gd name="adj1" fmla="val 26733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111780" y="2204864"/>
            <a:ext cx="5009705" cy="1477328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other.name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this.name;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other.number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282411" y="1835005"/>
            <a:ext cx="211468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16016" y="5860601"/>
            <a:ext cx="4427984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παράμετρος </a:t>
            </a:r>
            <a:r>
              <a:rPr lang="en-US" dirty="0" smtClean="0">
                <a:solidFill>
                  <a:srgbClr val="FF0000"/>
                </a:solidFill>
              </a:rPr>
              <a:t>other </a:t>
            </a:r>
            <a:r>
              <a:rPr lang="el-GR" dirty="0"/>
              <a:t>έχει την αναφορά </a:t>
            </a:r>
            <a:r>
              <a:rPr lang="en-US" dirty="0" smtClean="0">
                <a:solidFill>
                  <a:srgbClr val="FF0000"/>
                </a:solidFill>
              </a:rPr>
              <a:t>p1. </a:t>
            </a:r>
            <a:r>
              <a:rPr lang="el-GR" dirty="0" smtClean="0"/>
              <a:t>Οι αλλαγές στα περιεχόμενα της </a:t>
            </a:r>
            <a:r>
              <a:rPr lang="en-US" dirty="0" smtClean="0"/>
              <a:t>other </a:t>
            </a:r>
            <a:r>
              <a:rPr lang="el-GR" dirty="0" smtClean="0"/>
              <a:t>αλλάζουν και τα περιεχόμενα της </a:t>
            </a:r>
            <a:r>
              <a:rPr lang="en-US" dirty="0" smtClean="0"/>
              <a:t>p1.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158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68349" y="4992953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68349" y="407707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788024" y="2276872"/>
            <a:ext cx="39851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 main </a:t>
            </a:r>
            <a:r>
              <a:rPr lang="el-GR" sz="2800" dirty="0" smtClean="0"/>
              <a:t>τυπώνει </a:t>
            </a:r>
            <a:r>
              <a:rPr lang="en-US" sz="2800" dirty="0" smtClean="0"/>
              <a:t>“</a:t>
            </a:r>
            <a:r>
              <a:rPr lang="en-US" sz="2800" dirty="0" smtClean="0">
                <a:solidFill>
                  <a:srgbClr val="0070C0"/>
                </a:solidFill>
              </a:rPr>
              <a:t>Ann 2</a:t>
            </a:r>
            <a:r>
              <a:rPr lang="en-US" sz="2800" dirty="0" smtClean="0"/>
              <a:t>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18275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Αποθήκευση μεταβλητών</a:t>
            </a:r>
            <a:r>
              <a:rPr lang="en-US" dirty="0" smtClean="0"/>
              <a:t> </a:t>
            </a:r>
            <a:r>
              <a:rPr lang="el-GR" dirty="0" smtClean="0"/>
              <a:t>πρωταρχικού τύπου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57550"/>
            <a:ext cx="5040560" cy="4876800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Για τις μεταβλητές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πρωταρχικού</a:t>
            </a:r>
            <a:r>
              <a:rPr lang="el-GR" dirty="0" smtClean="0"/>
              <a:t> τύπου (</a:t>
            </a:r>
            <a:r>
              <a:rPr lang="en-US" dirty="0" smtClean="0"/>
              <a:t>char, </a:t>
            </a:r>
            <a:r>
              <a:rPr lang="en-US" dirty="0" err="1" smtClean="0"/>
              <a:t>int</a:t>
            </a:r>
            <a:r>
              <a:rPr lang="en-US" dirty="0" smtClean="0"/>
              <a:t>, double,…) </a:t>
            </a:r>
            <a:r>
              <a:rPr lang="el-GR" dirty="0" smtClean="0"/>
              <a:t>ξέρουμε εκ των προτέρων το μέγεθος της μνήμης που χρειαζόμαστε.</a:t>
            </a:r>
          </a:p>
          <a:p>
            <a:r>
              <a:rPr lang="el-GR" dirty="0" smtClean="0"/>
              <a:t>Όταν ο μεταγλωττιστής δει τη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δήλωση</a:t>
            </a:r>
            <a:r>
              <a:rPr lang="el-GR" dirty="0" smtClean="0"/>
              <a:t> μιας μεταβλητής πρωταρχικού τύπου </a:t>
            </a:r>
            <a:r>
              <a:rPr lang="el-GR" dirty="0" smtClean="0">
                <a:solidFill>
                  <a:srgbClr val="0070C0"/>
                </a:solidFill>
              </a:rPr>
              <a:t>δεσμεύει </a:t>
            </a:r>
            <a:r>
              <a:rPr lang="el-GR" dirty="0" smtClean="0"/>
              <a:t>μια θέση μνήμης αντίστοιχου μεγέθους</a:t>
            </a:r>
          </a:p>
          <a:p>
            <a:pPr lvl="1"/>
            <a:r>
              <a:rPr lang="el-GR" dirty="0" smtClean="0"/>
              <a:t>Η δήλωση μιας μεταβλητής ουσιαστικά </a:t>
            </a:r>
            <a:r>
              <a:rPr lang="el-GR" dirty="0" smtClean="0">
                <a:solidFill>
                  <a:srgbClr val="0070C0"/>
                </a:solidFill>
              </a:rPr>
              <a:t>δίνει ένα όνομα </a:t>
            </a:r>
            <a:r>
              <a:rPr lang="el-GR" dirty="0" smtClean="0"/>
              <a:t>σε μία θέση μνήμης</a:t>
            </a:r>
          </a:p>
          <a:p>
            <a:pPr lvl="1"/>
            <a:r>
              <a:rPr lang="el-GR" dirty="0" smtClean="0"/>
              <a:t>Συχνά λέμε 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θέση μνήμης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x </a:t>
            </a:r>
            <a:r>
              <a:rPr lang="el-GR" dirty="0" smtClean="0"/>
              <a:t>για τη μεταβλητή </a:t>
            </a:r>
            <a:r>
              <a:rPr lang="en-US" dirty="0" smtClean="0">
                <a:solidFill>
                  <a:srgbClr val="0070C0"/>
                </a:solidFill>
              </a:rPr>
              <a:t>x</a:t>
            </a:r>
            <a:r>
              <a:rPr lang="en-US" dirty="0" smtClean="0"/>
              <a:t>.</a:t>
            </a:r>
            <a:endParaRPr lang="el-GR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940152" y="2564904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0000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0001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0070C0"/>
                          </a:solidFill>
                        </a:rPr>
                        <a:t>0100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0101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0110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0111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660232" y="1628800"/>
            <a:ext cx="15632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5;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3;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89078" y="3212976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89078" y="4972526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61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Μια άλλη υλοποίηση της </a:t>
            </a:r>
            <a:r>
              <a:rPr lang="en-US" dirty="0" smtClean="0"/>
              <a:t>copier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844824"/>
            <a:ext cx="7200800" cy="1200329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other = this;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55576" y="3212976"/>
            <a:ext cx="7200800" cy="2880320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ClassParameterDemo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“Bob",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Person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“Ann", 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41172" y="5373216"/>
            <a:ext cx="2602828" cy="52322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800" dirty="0" smtClean="0"/>
              <a:t>Τι θα τυπώσει?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44523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68349" y="4992953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68349" y="407707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3568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copier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791580" y="393305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0x0020</a:t>
                      </a: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2" name="Elbow Connector 11"/>
          <p:cNvCxnSpPr/>
          <p:nvPr/>
        </p:nvCxnSpPr>
        <p:spPr>
          <a:xfrm>
            <a:off x="3851920" y="4142607"/>
            <a:ext cx="1224136" cy="154820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3851922" y="4581130"/>
            <a:ext cx="1216427" cy="720078"/>
          </a:xfrm>
          <a:prstGeom prst="bentConnector3">
            <a:avLst>
              <a:gd name="adj1" fmla="val 26733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098799" y="1964197"/>
            <a:ext cx="5009705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other = this;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282411" y="1835005"/>
            <a:ext cx="211468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348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98798" y="2276329"/>
            <a:ext cx="5009705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68349" y="4992953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68349" y="407707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3568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copier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791580" y="393305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0x0020</a:t>
                      </a: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2" name="Elbow Connector 11"/>
          <p:cNvCxnSpPr/>
          <p:nvPr/>
        </p:nvCxnSpPr>
        <p:spPr>
          <a:xfrm>
            <a:off x="3851920" y="4142607"/>
            <a:ext cx="1216429" cy="1014585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3851922" y="4581130"/>
            <a:ext cx="1216427" cy="720078"/>
          </a:xfrm>
          <a:prstGeom prst="bentConnector3">
            <a:avLst>
              <a:gd name="adj1" fmla="val 26733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098799" y="1964197"/>
            <a:ext cx="5009705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other = this;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282411" y="1835005"/>
            <a:ext cx="211468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522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68349" y="4992953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68349" y="407707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460134" y="2538482"/>
            <a:ext cx="39851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 main </a:t>
            </a:r>
            <a:r>
              <a:rPr lang="el-GR" sz="2800" dirty="0" smtClean="0"/>
              <a:t>τυπώνει </a:t>
            </a:r>
            <a:r>
              <a:rPr lang="en-US" sz="2800" dirty="0" smtClean="0"/>
              <a:t>“</a:t>
            </a:r>
            <a:r>
              <a:rPr lang="en-US" sz="2800" dirty="0" smtClean="0">
                <a:solidFill>
                  <a:srgbClr val="FF0000"/>
                </a:solidFill>
              </a:rPr>
              <a:t>Bob 1</a:t>
            </a:r>
            <a:r>
              <a:rPr lang="en-US" sz="2800" dirty="0" smtClean="0"/>
              <a:t>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43070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Μια ακόμη υλοποίηση της </a:t>
            </a:r>
            <a:r>
              <a:rPr lang="en-US" dirty="0" smtClean="0"/>
              <a:t>copier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844824"/>
            <a:ext cx="7200800" cy="1200329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other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Person(this.name,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55576" y="3212976"/>
            <a:ext cx="7200800" cy="2880320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ClassParameterDemo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“Bob",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Person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“Ann", 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41172" y="5373216"/>
            <a:ext cx="2602828" cy="52322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800" dirty="0" smtClean="0"/>
              <a:t>Τι θα τυπώσει?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3298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68349" y="4992953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68349" y="407707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2480122"/>
            <a:ext cx="3312368" cy="3842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3568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copier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791580" y="393305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0x0020</a:t>
                      </a: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2" name="Elbow Connector 11"/>
          <p:cNvCxnSpPr/>
          <p:nvPr/>
        </p:nvCxnSpPr>
        <p:spPr>
          <a:xfrm>
            <a:off x="3851920" y="4142607"/>
            <a:ext cx="1224136" cy="154820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3851922" y="4581130"/>
            <a:ext cx="1216427" cy="720078"/>
          </a:xfrm>
          <a:prstGeom prst="bentConnector3">
            <a:avLst>
              <a:gd name="adj1" fmla="val 26733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898574" y="1556792"/>
            <a:ext cx="6388287" cy="92333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other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Person(this.name,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2411" y="1835005"/>
            <a:ext cx="211468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15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8574" y="1844824"/>
            <a:ext cx="6250429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68349" y="4992953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68349" y="407707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2480122"/>
            <a:ext cx="3312368" cy="3842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3568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copier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791580" y="393305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</a:t>
                      </a:r>
                      <a:r>
                        <a:rPr lang="el-GR" dirty="0" smtClean="0"/>
                        <a:t>3</a:t>
                      </a:r>
                      <a:r>
                        <a:rPr lang="en-US" dirty="0" smtClean="0"/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0x0020</a:t>
                      </a: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2" name="Elbow Connector 11"/>
          <p:cNvCxnSpPr/>
          <p:nvPr/>
        </p:nvCxnSpPr>
        <p:spPr>
          <a:xfrm flipV="1">
            <a:off x="3851920" y="3416054"/>
            <a:ext cx="1216429" cy="726553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3851922" y="4581130"/>
            <a:ext cx="1216427" cy="720078"/>
          </a:xfrm>
          <a:prstGeom prst="bentConnector3">
            <a:avLst>
              <a:gd name="adj1" fmla="val 26733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898574" y="1556792"/>
            <a:ext cx="6388287" cy="92333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other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Person(this.name,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5108646" y="3050294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72411" y="1835005"/>
            <a:ext cx="211468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506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68349" y="4992953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68349" y="407707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460134" y="2538482"/>
            <a:ext cx="39851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 main </a:t>
            </a:r>
            <a:r>
              <a:rPr lang="el-GR" sz="2800" dirty="0" smtClean="0"/>
              <a:t>τυπώνει </a:t>
            </a:r>
            <a:r>
              <a:rPr lang="en-US" sz="2800" dirty="0" smtClean="0"/>
              <a:t>“</a:t>
            </a:r>
            <a:r>
              <a:rPr lang="en-US" sz="2800" dirty="0" smtClean="0">
                <a:solidFill>
                  <a:srgbClr val="FF0000"/>
                </a:solidFill>
              </a:rPr>
              <a:t>Bob 1</a:t>
            </a:r>
            <a:r>
              <a:rPr lang="en-US" sz="2800" dirty="0" smtClean="0"/>
              <a:t>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25845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Αλλαγή παραμέτρων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Στο πρόγραμμα που είδαμε η νέα τιμή του </a:t>
            </a:r>
            <a:r>
              <a:rPr lang="en-US" dirty="0" smtClean="0">
                <a:solidFill>
                  <a:srgbClr val="0070C0"/>
                </a:solidFill>
              </a:rPr>
              <a:t>other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χάνεται</a:t>
            </a:r>
            <a:r>
              <a:rPr lang="el-GR" dirty="0" smtClean="0"/>
              <a:t> όταν επιστρέφουμε από την συνάρτηση και η </a:t>
            </a:r>
            <a:r>
              <a:rPr lang="en-US" dirty="0" err="1" smtClean="0">
                <a:solidFill>
                  <a:srgbClr val="0070C0"/>
                </a:solidFill>
              </a:rPr>
              <a:t>p1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παραμένει αμετάβλητη.</a:t>
            </a:r>
          </a:p>
          <a:p>
            <a:r>
              <a:rPr lang="el-GR" dirty="0" smtClean="0"/>
              <a:t>Αυτό γιατί το πέρασμα των παραμέτρων γίνεται κατά τιμή, και η μεταβλητή </a:t>
            </a:r>
            <a:r>
              <a:rPr lang="en-US" dirty="0" smtClean="0">
                <a:solidFill>
                  <a:srgbClr val="0070C0"/>
                </a:solidFill>
              </a:rPr>
              <a:t>other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τοπική</a:t>
            </a:r>
            <a:r>
              <a:rPr lang="el-GR" dirty="0" smtClean="0"/>
              <a:t>. Ότι αλλαγή κάνουμε στην τιμή της θα έχει εμβέλεια μόνο μέσα στην </a:t>
            </a:r>
            <a:r>
              <a:rPr lang="en-US" dirty="0" smtClean="0">
                <a:solidFill>
                  <a:srgbClr val="0070C0"/>
                </a:solidFill>
              </a:rPr>
              <a:t>copier</a:t>
            </a:r>
            <a:r>
              <a:rPr lang="en-US" dirty="0" smtClean="0"/>
              <a:t>.</a:t>
            </a:r>
          </a:p>
          <a:p>
            <a:pPr lvl="1"/>
            <a:r>
              <a:rPr lang="el-GR" dirty="0" smtClean="0"/>
              <a:t>Το νέο αντικείμενο που δημιουργήσαμε στην περίπτωση αυτή θα χαθεί άμα φύγουμε από τη μέθοδο</a:t>
            </a:r>
            <a:r>
              <a:rPr lang="en-US" dirty="0" smtClean="0"/>
              <a:t> </a:t>
            </a:r>
            <a:r>
              <a:rPr lang="el-GR" dirty="0" smtClean="0"/>
              <a:t>εφόσον δεν υπάρχει κάποια αναφορά σε αυτό.</a:t>
            </a:r>
          </a:p>
          <a:p>
            <a:r>
              <a:rPr lang="el-GR" dirty="0" smtClean="0"/>
              <a:t>Η αλλαγή στην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τιμή</a:t>
            </a:r>
            <a:r>
              <a:rPr lang="el-GR" dirty="0" smtClean="0"/>
              <a:t> της </a:t>
            </a:r>
            <a:r>
              <a:rPr lang="en-US" dirty="0" smtClean="0"/>
              <a:t>other </a:t>
            </a:r>
            <a:r>
              <a:rPr lang="el-GR" dirty="0" smtClean="0"/>
              <a:t>είναι διαφορετική από την αλλαγή στα </a:t>
            </a:r>
            <a:r>
              <a:rPr lang="el-GR" dirty="0" smtClean="0">
                <a:solidFill>
                  <a:srgbClr val="0070C0"/>
                </a:solidFill>
              </a:rPr>
              <a:t>περιεχόμενα</a:t>
            </a:r>
            <a:r>
              <a:rPr lang="el-GR" dirty="0" smtClean="0"/>
              <a:t> της διεύθυνσης στην οποία δείχνει η </a:t>
            </a:r>
            <a:r>
              <a:rPr lang="en-US" dirty="0" smtClean="0"/>
              <a:t>other</a:t>
            </a:r>
          </a:p>
          <a:p>
            <a:pPr lvl="1"/>
            <a:r>
              <a:rPr lang="el-GR" dirty="0" smtClean="0"/>
              <a:t>Οι αλλαγές στα περιεχόμενα  αλλάζουν τον χώρο μνήμης στο σωρό (</a:t>
            </a:r>
            <a:r>
              <a:rPr lang="en-US" dirty="0" smtClean="0"/>
              <a:t>heap)</a:t>
            </a:r>
            <a:r>
              <a:rPr lang="el-GR" dirty="0" smtClean="0"/>
              <a:t>. Οι αλλαγές επηρεάζουν όλες τις αναφορές στο αντικείμενο.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861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504" y="352474"/>
            <a:ext cx="8229600" cy="6494402"/>
          </a:xfrm>
          <a:ln w="28575">
            <a:solidFill>
              <a:srgbClr val="FF0000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ArrayVar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sz="13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(String[] 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[] array = {1,2,3};</a:t>
            </a: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x = 5;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3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(int i = 0; i &lt; 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++){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(array[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] + "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");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3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("x: 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" +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x);</a:t>
            </a:r>
          </a:p>
          <a:p>
            <a:pPr marL="0" indent="0">
              <a:buNone/>
            </a:pP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increment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(array[0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(“array[0] = " + array[0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]);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3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3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int[] array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(int i = 0; i &lt; 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; i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marL="0" indent="0"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   array[i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] ++;</a:t>
            </a:r>
          </a:p>
          <a:p>
            <a:pPr marL="0" indent="0"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(array[i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] + " ");</a:t>
            </a:r>
          </a:p>
          <a:p>
            <a:pPr marL="0" indent="0"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sz="13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3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x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 x 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++ ;</a:t>
            </a:r>
          </a:p>
          <a:p>
            <a:pPr marL="0" indent="0"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("x: " + x);</a:t>
            </a:r>
          </a:p>
          <a:p>
            <a:pPr marL="0" indent="0"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41172" y="2852936"/>
            <a:ext cx="2602828" cy="52322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800" dirty="0" smtClean="0"/>
              <a:t>Τι θα τυπώσει?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3475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Αποθήκευση αντικειμένων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57550"/>
            <a:ext cx="8208912" cy="1051370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Για τα αντικείμενα δεν </a:t>
            </a:r>
            <a:r>
              <a:rPr lang="el-GR" dirty="0"/>
              <a:t>ξέρουμε πάντα εκ των προτέρων το </a:t>
            </a:r>
            <a:r>
              <a:rPr lang="el-GR" dirty="0" smtClean="0"/>
              <a:t>μέγεθος της μνήμης που θα πρέπει να δεσμεύσουμε.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48342" y="4237632"/>
            <a:ext cx="8212090" cy="214369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/>
              <a:t>Παρομοίως αν δηλώσουμε</a:t>
            </a:r>
          </a:p>
          <a:p>
            <a:pPr marL="0" indent="0">
              <a:buFont typeface="Arial" pitchFamily="34" charset="0"/>
              <a:buNone/>
            </a:pPr>
            <a:r>
              <a:rPr lang="el-GR" dirty="0" smtClean="0"/>
              <a:t>	</a:t>
            </a: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A;</a:t>
            </a:r>
          </a:p>
          <a:p>
            <a:pPr marL="0" indent="0">
              <a:buFont typeface="Arial" pitchFamily="34" charset="0"/>
              <a:buNone/>
            </a:pPr>
            <a:r>
              <a:rPr lang="el-GR" dirty="0" smtClean="0"/>
              <a:t>μας λέει ότι έχουμε ένα πίνακα από ακέραιους αλλά δεν μας λέει πόσο μεγάλος θα είναι αυτός ο πίνακας.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l-GR" dirty="0" smtClean="0"/>
              <a:t>	</a:t>
            </a:r>
            <a:r>
              <a:rPr lang="en-US" sz="2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l-GR" sz="2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2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[2];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 = new </a:t>
            </a:r>
            <a:r>
              <a:rPr lang="en-US" sz="22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[3];</a:t>
            </a:r>
            <a:endParaRPr lang="en-US" sz="22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l-GR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934007" y="2924944"/>
            <a:ext cx="6840760" cy="1015663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000" dirty="0" smtClean="0"/>
              <a:t> </a:t>
            </a:r>
            <a:r>
              <a:rPr lang="el-GR" sz="2000" dirty="0" smtClean="0"/>
              <a:t>δεν </a:t>
            </a:r>
            <a:r>
              <a:rPr lang="el-GR" sz="2000" dirty="0" err="1" smtClean="0"/>
              <a:t>ξερουμε</a:t>
            </a:r>
            <a:r>
              <a:rPr lang="el-GR" sz="2000" dirty="0" smtClean="0"/>
              <a:t> το μέγεθος του </a:t>
            </a:r>
            <a:r>
              <a:rPr lang="en-US" sz="2000" dirty="0" smtClean="0">
                <a:solidFill>
                  <a:srgbClr val="0070C0"/>
                </a:solidFill>
              </a:rPr>
              <a:t>s</a:t>
            </a:r>
          </a:p>
          <a:p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 = “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”;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000" dirty="0" smtClean="0"/>
              <a:t> </a:t>
            </a:r>
            <a:r>
              <a:rPr lang="el-GR" sz="2000" dirty="0" smtClean="0"/>
              <a:t>το </a:t>
            </a:r>
            <a:r>
              <a:rPr lang="en-US" sz="2000" dirty="0" smtClean="0">
                <a:solidFill>
                  <a:srgbClr val="0070C0"/>
                </a:solidFill>
              </a:rPr>
              <a:t>s </a:t>
            </a:r>
            <a:r>
              <a:rPr lang="el-GR" sz="2000" dirty="0" smtClean="0"/>
              <a:t>έχει μέγεθος 2 χαρακτήρες</a:t>
            </a:r>
          </a:p>
          <a:p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 = “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”;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l-GR" sz="2000" dirty="0" smtClean="0"/>
              <a:t>το </a:t>
            </a:r>
            <a:r>
              <a:rPr lang="en-US" sz="2000" dirty="0" smtClean="0">
                <a:solidFill>
                  <a:srgbClr val="0070C0"/>
                </a:solidFill>
              </a:rPr>
              <a:t>s </a:t>
            </a:r>
            <a:r>
              <a:rPr lang="el-GR" sz="2000" dirty="0"/>
              <a:t>έχει μέγεθος </a:t>
            </a:r>
            <a:r>
              <a:rPr lang="el-GR" sz="2000" dirty="0" smtClean="0"/>
              <a:t>3 </a:t>
            </a:r>
            <a:r>
              <a:rPr lang="el-GR" sz="2000" dirty="0"/>
              <a:t>χαρακτήρες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1278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Πέρασμα παραμέτρων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97760" y="4437112"/>
          <a:ext cx="126014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705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51520" y="4869160"/>
            <a:ext cx="3312368" cy="14531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Πέρασμα παραμέτρων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23528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419872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4665712" y="4437112"/>
          <a:ext cx="126014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251520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1520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increment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59532" y="3933056"/>
          <a:ext cx="3096344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1" name="Elbow Connector 10"/>
          <p:cNvCxnSpPr/>
          <p:nvPr/>
        </p:nvCxnSpPr>
        <p:spPr>
          <a:xfrm>
            <a:off x="3419872" y="4142607"/>
            <a:ext cx="1224136" cy="294505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12505" y="1988840"/>
            <a:ext cx="239039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increment(array)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10709" y="1541110"/>
            <a:ext cx="5497796" cy="181588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int[] array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(int i = 0; i &lt;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array[i] ++;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(array[i] + " 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("");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4966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51520" y="4869160"/>
            <a:ext cx="3312368" cy="14531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Πέρασμα παραμέτρων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23528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419872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4665712" y="4437112"/>
          <a:ext cx="126014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251520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1520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increment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59532" y="3933056"/>
          <a:ext cx="3096344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1" name="Elbow Connector 10"/>
          <p:cNvCxnSpPr/>
          <p:nvPr/>
        </p:nvCxnSpPr>
        <p:spPr>
          <a:xfrm>
            <a:off x="3419872" y="4142607"/>
            <a:ext cx="1224136" cy="294505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0709" y="1507839"/>
            <a:ext cx="5497796" cy="181588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int[] array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(int i = 0; i &lt;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array[i] ++;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(array[i] + " 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("");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712505" y="1988840"/>
            <a:ext cx="239039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increment(array)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076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Πέρασμα παραμέτρων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97760" y="4437112"/>
          <a:ext cx="126014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463988" y="2298976"/>
            <a:ext cx="4283968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fontAlgn="t"/>
            <a:r>
              <a:rPr lang="el-GR" dirty="0" smtClean="0"/>
              <a:t>Επιστρέφοντας από την μέθοδο </a:t>
            </a:r>
            <a:r>
              <a:rPr lang="en-US" dirty="0" smtClean="0"/>
              <a:t>increment </a:t>
            </a:r>
            <a:r>
              <a:rPr lang="el-GR" dirty="0" smtClean="0"/>
              <a:t>οι αλλαγές στον πίνακα παραμένουν.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608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51520" y="4869160"/>
            <a:ext cx="3312368" cy="14531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Πέρασμα παραμέτρων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23528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4665712" y="4437112"/>
          <a:ext cx="126014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251520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1520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increment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59532" y="3933056"/>
          <a:ext cx="3096344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923928" y="1804174"/>
            <a:ext cx="4766048" cy="1107996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(“x: “ + x);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1988840"/>
            <a:ext cx="1838965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increment(x)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3" name="Elbow Connector 12"/>
          <p:cNvCxnSpPr/>
          <p:nvPr/>
        </p:nvCxnSpPr>
        <p:spPr>
          <a:xfrm flipV="1">
            <a:off x="3419872" y="4690441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5803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51520" y="4869160"/>
            <a:ext cx="3312368" cy="14531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Πέρασμα παραμέτρων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23528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4665712" y="4437112"/>
          <a:ext cx="126014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251520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1520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increment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59532" y="3933056"/>
          <a:ext cx="3096344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923928" y="1804174"/>
            <a:ext cx="4766048" cy="1107996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(“x: “ + x);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1988840"/>
            <a:ext cx="1838965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increment(x)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Elbow Connector 10"/>
          <p:cNvCxnSpPr/>
          <p:nvPr/>
        </p:nvCxnSpPr>
        <p:spPr>
          <a:xfrm flipV="1">
            <a:off x="3419872" y="4679832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2173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Πέρασμα παραμέτρων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97760" y="4437112"/>
          <a:ext cx="126014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463988" y="2298976"/>
            <a:ext cx="4283968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fontAlgn="t"/>
            <a:r>
              <a:rPr lang="el-GR" dirty="0" smtClean="0"/>
              <a:t>Επιστρέφοντας από την μέθοδο </a:t>
            </a:r>
            <a:r>
              <a:rPr lang="en-US" dirty="0" smtClean="0"/>
              <a:t>increment </a:t>
            </a:r>
            <a:r>
              <a:rPr lang="el-GR" dirty="0" smtClean="0"/>
              <a:t>δεν υπάρχουν αλλαγές στη μεταβλητή </a:t>
            </a:r>
            <a:r>
              <a:rPr lang="en-US" dirty="0" smtClean="0"/>
              <a:t>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233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51520" y="4869160"/>
            <a:ext cx="3312368" cy="14531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Πέρασμα παραμέτρων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23528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4665712" y="4437112"/>
          <a:ext cx="126014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251520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1520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increment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59532" y="3933056"/>
          <a:ext cx="3096344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923928" y="1804174"/>
            <a:ext cx="4766048" cy="1107996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(“x: “ + x);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621532" y="1988840"/>
            <a:ext cx="280397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increment(array[0])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3" name="Elbow Connector 12"/>
          <p:cNvCxnSpPr/>
          <p:nvPr/>
        </p:nvCxnSpPr>
        <p:spPr>
          <a:xfrm flipV="1">
            <a:off x="3419872" y="4690441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1122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51520" y="4869160"/>
            <a:ext cx="3312368" cy="14531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Πέρασμα παραμέτρων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23528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4665712" y="4437112"/>
          <a:ext cx="126014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251520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1520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increment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59532" y="3933056"/>
          <a:ext cx="3096344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923928" y="1804174"/>
            <a:ext cx="4766048" cy="1107996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(“x: “ + x);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505717" y="1986989"/>
            <a:ext cx="280397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increment(array[0])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Elbow Connector 10"/>
          <p:cNvCxnSpPr/>
          <p:nvPr/>
        </p:nvCxnSpPr>
        <p:spPr>
          <a:xfrm flipV="1">
            <a:off x="3419872" y="4679832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457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Πέρασμα παραμέτρων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97760" y="4437112"/>
          <a:ext cx="126014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463988" y="2298976"/>
            <a:ext cx="4283968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fontAlgn="t"/>
            <a:r>
              <a:rPr lang="el-GR" dirty="0" smtClean="0"/>
              <a:t>Επιστρέφοντας από την μέθοδο </a:t>
            </a:r>
            <a:r>
              <a:rPr lang="en-US" dirty="0" smtClean="0"/>
              <a:t>increment </a:t>
            </a:r>
            <a:r>
              <a:rPr lang="el-GR" dirty="0" smtClean="0"/>
              <a:t>δεν υπάρχουν αλλαγές στη στον πίνακα </a:t>
            </a:r>
            <a:r>
              <a:rPr lang="en-US" dirty="0" smtClean="0"/>
              <a:t>array.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5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Αποθήκευση αντικειμένων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57550"/>
            <a:ext cx="5040560" cy="4939802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Οι </a:t>
            </a:r>
            <a:r>
              <a:rPr lang="el-GR" dirty="0" smtClean="0">
                <a:solidFill>
                  <a:srgbClr val="0070C0"/>
                </a:solidFill>
              </a:rPr>
              <a:t>θέσεις μνήμης των αντικειμένων </a:t>
            </a:r>
            <a:r>
              <a:rPr lang="el-GR" dirty="0" smtClean="0"/>
              <a:t>κρατάνε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διεύθυνση</a:t>
            </a:r>
            <a:r>
              <a:rPr lang="el-GR" dirty="0" smtClean="0"/>
              <a:t> στο χώρο στον οποίο αποθηκεύεται το αντικείμενο</a:t>
            </a:r>
            <a:endParaRPr lang="en-US" dirty="0" smtClean="0"/>
          </a:p>
          <a:p>
            <a:r>
              <a:rPr lang="en-US" dirty="0" smtClean="0"/>
              <a:t>H </a:t>
            </a:r>
            <a:r>
              <a:rPr lang="el-GR" dirty="0" smtClean="0"/>
              <a:t>διεύθυνση αυτή λέγεται </a:t>
            </a:r>
            <a:r>
              <a:rPr lang="el-GR" dirty="0" smtClean="0">
                <a:solidFill>
                  <a:srgbClr val="FF0000"/>
                </a:solidFill>
              </a:rPr>
              <a:t>αναφορά</a:t>
            </a:r>
            <a:r>
              <a:rPr lang="el-GR" dirty="0" smtClean="0"/>
              <a:t>.</a:t>
            </a:r>
          </a:p>
          <a:p>
            <a:r>
              <a:rPr lang="el-GR" dirty="0" smtClean="0"/>
              <a:t>Οι αναφορές είναι παρόμοιες με τους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δείκτες</a:t>
            </a:r>
            <a:r>
              <a:rPr lang="el-GR" dirty="0" smtClean="0"/>
              <a:t> σε άλλες γλώσσες προγραμματισμού με τη διαφορά ότι η </a:t>
            </a:r>
            <a:r>
              <a:rPr lang="en-US" dirty="0" smtClean="0"/>
              <a:t>Java </a:t>
            </a:r>
            <a:r>
              <a:rPr lang="el-GR" dirty="0" smtClean="0"/>
              <a:t>δεν μας αφήνει να πειράξουμε τις διευθύνσεις.</a:t>
            </a:r>
          </a:p>
          <a:p>
            <a:pPr lvl="1"/>
            <a:r>
              <a:rPr lang="el-GR" dirty="0" smtClean="0"/>
              <a:t>Εμείς χρησιμοποιούμε μόνο τη μεταβλητή του αντικειμένου, όχι το την διεύθυνση που περιέχει</a:t>
            </a:r>
          </a:p>
          <a:p>
            <a:r>
              <a:rPr lang="el-GR" dirty="0" smtClean="0"/>
              <a:t>Το </a:t>
            </a:r>
            <a:r>
              <a:rPr lang="en-US" dirty="0" smtClean="0">
                <a:solidFill>
                  <a:srgbClr val="FF0000"/>
                </a:solidFill>
              </a:rPr>
              <a:t>dereferencing </a:t>
            </a:r>
            <a:r>
              <a:rPr lang="el-GR" dirty="0" smtClean="0"/>
              <a:t>το κάνει η  </a:t>
            </a:r>
            <a:r>
              <a:rPr lang="en-US" dirty="0" smtClean="0"/>
              <a:t>Java </a:t>
            </a:r>
            <a:r>
              <a:rPr lang="el-GR" dirty="0" smtClean="0"/>
              <a:t>αυτόματα.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940152" y="2564904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0000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0070C0"/>
                          </a:solidFill>
                        </a:rPr>
                        <a:t>0100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0070C0"/>
                          </a:solidFill>
                        </a:rPr>
                        <a:t>0100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0101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660232" y="1628800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“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”;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89078" y="3212976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</a:t>
            </a:r>
            <a:endParaRPr lang="en-US" dirty="0"/>
          </a:p>
        </p:txBody>
      </p:sp>
      <p:cxnSp>
        <p:nvCxnSpPr>
          <p:cNvPr id="11" name="Elbow Connector 10"/>
          <p:cNvCxnSpPr/>
          <p:nvPr/>
        </p:nvCxnSpPr>
        <p:spPr>
          <a:xfrm rot="5400000">
            <a:off x="6952910" y="3721678"/>
            <a:ext cx="1358860" cy="1080120"/>
          </a:xfrm>
          <a:prstGeom prst="bentConnector3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5748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Άλλο ένα παράδειγμα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9552" y="1628800"/>
            <a:ext cx="8208912" cy="4968552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StringParameterDemo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static void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(String[]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String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“Bob“;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changeString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changeString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“ + Ann”;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24337" y="5877272"/>
            <a:ext cx="2602828" cy="52322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800" dirty="0" smtClean="0"/>
              <a:t>Τι θα τυπώσει?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9643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5157192"/>
            <a:ext cx="3312368" cy="116507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91580" y="5809083"/>
          <a:ext cx="3096344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851920" y="6021288"/>
            <a:ext cx="115212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04048" y="5739729"/>
            <a:ext cx="1872208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B050"/>
                </a:solidFill>
              </a:rPr>
              <a:t>“Bob”</a:t>
            </a:r>
            <a:endParaRPr 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490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5157192"/>
            <a:ext cx="3312368" cy="116507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91580" y="5809083"/>
          <a:ext cx="3096344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851920" y="6021288"/>
            <a:ext cx="115212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04048" y="5739729"/>
            <a:ext cx="1872208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B050"/>
                </a:solidFill>
              </a:rPr>
              <a:t>“Bob”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3568" y="4077072"/>
            <a:ext cx="3312368" cy="10801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copier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791580" y="4617132"/>
          <a:ext cx="3096344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param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9" name="Elbow Connector 18"/>
          <p:cNvCxnSpPr>
            <a:stCxn id="17" idx="3"/>
          </p:cNvCxnSpPr>
          <p:nvPr/>
        </p:nvCxnSpPr>
        <p:spPr>
          <a:xfrm>
            <a:off x="3887924" y="4829641"/>
            <a:ext cx="1116124" cy="1047631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004048" y="19168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67944" y="1785070"/>
            <a:ext cx="6388287" cy="203132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changeString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	  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“ + Ann”;</a:t>
            </a:r>
          </a:p>
          <a:p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134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067944" y="2636912"/>
            <a:ext cx="5040560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83568" y="5157192"/>
            <a:ext cx="3312368" cy="116507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91580" y="5658594"/>
          <a:ext cx="3096344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851920" y="5870799"/>
            <a:ext cx="115212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04048" y="5589240"/>
            <a:ext cx="1872208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B050"/>
                </a:solidFill>
              </a:rPr>
              <a:t>“Bob”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3568" y="4077072"/>
            <a:ext cx="3312368" cy="10801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copier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791580" y="4617132"/>
          <a:ext cx="3096344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param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</a:t>
                      </a:r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04048" y="19168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67944" y="1785070"/>
            <a:ext cx="6388287" cy="203132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changeString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	  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“ + Ann”;</a:t>
            </a:r>
          </a:p>
          <a:p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023115" y="4698773"/>
            <a:ext cx="1872208" cy="46166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B050"/>
                </a:solidFill>
              </a:rPr>
              <a:t>“Bob + Ann”</a:t>
            </a:r>
            <a:endParaRPr lang="en-US" sz="2400" dirty="0">
              <a:solidFill>
                <a:srgbClr val="00B05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900061" y="4911215"/>
            <a:ext cx="1152128" cy="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355976" y="3972830"/>
            <a:ext cx="4632379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Τα </a:t>
            </a:r>
            <a:r>
              <a:rPr lang="en-US" dirty="0" smtClean="0"/>
              <a:t>Strings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rgbClr val="FF0000"/>
                </a:solidFill>
              </a:rPr>
              <a:t>μη </a:t>
            </a:r>
            <a:r>
              <a:rPr lang="el-GR" dirty="0" err="1" smtClean="0">
                <a:solidFill>
                  <a:srgbClr val="FF0000"/>
                </a:solidFill>
              </a:rPr>
              <a:t>μεταλλάξιμα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αντικείμενα</a:t>
            </a:r>
            <a:r>
              <a:rPr lang="en-US" dirty="0" smtClean="0"/>
              <a:t> </a:t>
            </a:r>
            <a:r>
              <a:rPr lang="el-GR" dirty="0"/>
              <a:t>(</a:t>
            </a:r>
            <a:r>
              <a:rPr lang="en-US" dirty="0" smtClean="0">
                <a:solidFill>
                  <a:srgbClr val="FF0000"/>
                </a:solidFill>
              </a:rPr>
              <a:t>immutable objects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124161" y="6201394"/>
            <a:ext cx="4984343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 </a:t>
            </a:r>
            <a:r>
              <a:rPr lang="el-GR" dirty="0" smtClean="0">
                <a:solidFill>
                  <a:srgbClr val="FF0000"/>
                </a:solidFill>
              </a:rPr>
              <a:t>αλλαγή</a:t>
            </a:r>
            <a:r>
              <a:rPr lang="el-GR" dirty="0" smtClean="0"/>
              <a:t> σε ένα </a:t>
            </a:r>
            <a:r>
              <a:rPr lang="en-US" dirty="0" smtClean="0"/>
              <a:t>String </a:t>
            </a:r>
            <a:r>
              <a:rPr lang="el-GR" dirty="0" smtClean="0"/>
              <a:t>έχει ως αποτέλεσμα τη </a:t>
            </a:r>
            <a:r>
              <a:rPr lang="el-GR" dirty="0" smtClean="0">
                <a:solidFill>
                  <a:srgbClr val="FF0000"/>
                </a:solidFill>
              </a:rPr>
              <a:t>δημιουργία ενός καινούριου αντικειμένου </a:t>
            </a:r>
            <a:r>
              <a:rPr lang="en-US" dirty="0" smtClean="0">
                <a:solidFill>
                  <a:srgbClr val="FF0000"/>
                </a:solidFill>
              </a:rPr>
              <a:t>String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22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Παράδειγμα</a:t>
            </a:r>
            <a:r>
              <a:rPr lang="en-US" dirty="0" smtClean="0"/>
              <a:t> - </a:t>
            </a:r>
            <a:r>
              <a:rPr lang="el-GR" dirty="0" smtClean="0"/>
              <a:t>πινάκες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420888"/>
            <a:ext cx="5040560" cy="16994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A;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A[0] = 10;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[3];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940152" y="2564904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0179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Παράδειγμα</a:t>
            </a:r>
            <a:r>
              <a:rPr lang="en-US" dirty="0"/>
              <a:t> - </a:t>
            </a:r>
            <a:r>
              <a:rPr lang="el-GR" dirty="0"/>
              <a:t>πινάκες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420888"/>
            <a:ext cx="5040560" cy="16994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[] A;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spcBef>
                <a:spcPts val="0"/>
              </a:spcBef>
              <a:buClrTx/>
              <a:buSzTx/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A[0] = 10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[3];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940152" y="2564904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0000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537427" y="3095382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539552" y="4293096"/>
            <a:ext cx="4536504" cy="1728192"/>
          </a:xfrm>
          <a:prstGeom prst="wedgeRoundRectCallout">
            <a:avLst>
              <a:gd name="adj1" fmla="val 108689"/>
              <a:gd name="adj2" fmla="val -90768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 </a:t>
            </a:r>
            <a:r>
              <a:rPr lang="el-GR" sz="2400" dirty="0" smtClean="0">
                <a:solidFill>
                  <a:schemeClr val="tx1"/>
                </a:solidFill>
              </a:rPr>
              <a:t>δεσμευμένη λέξη </a:t>
            </a:r>
            <a:r>
              <a:rPr lang="en-US" sz="2400" dirty="0" smtClean="0">
                <a:solidFill>
                  <a:srgbClr val="FF0000"/>
                </a:solidFill>
              </a:rPr>
              <a:t>null</a:t>
            </a:r>
            <a:r>
              <a:rPr lang="en-US" sz="2400" dirty="0" smtClean="0"/>
              <a:t> </a:t>
            </a:r>
            <a:r>
              <a:rPr lang="el-GR" sz="2400" dirty="0" smtClean="0">
                <a:solidFill>
                  <a:schemeClr val="tx1"/>
                </a:solidFill>
              </a:rPr>
              <a:t>σημαίνει μια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κενή αναφορά </a:t>
            </a:r>
            <a:r>
              <a:rPr lang="el-GR" sz="2400" dirty="0" smtClean="0">
                <a:solidFill>
                  <a:schemeClr val="tx1"/>
                </a:solidFill>
              </a:rPr>
              <a:t>(μια διεύθυνση που δεν </a:t>
            </a:r>
            <a:r>
              <a:rPr lang="el-GR" sz="2400" dirty="0">
                <a:solidFill>
                  <a:schemeClr val="tx1"/>
                </a:solidFill>
              </a:rPr>
              <a:t>δείχνει πουθενά)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979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10098</TotalTime>
  <Words>3573</Words>
  <Application>Microsoft Office PowerPoint</Application>
  <PresentationFormat>On-screen Show (4:3)</PresentationFormat>
  <Paragraphs>1242</Paragraphs>
  <Slides>73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77" baseType="lpstr">
      <vt:lpstr>Arial</vt:lpstr>
      <vt:lpstr>Calibri</vt:lpstr>
      <vt:lpstr>Courier New</vt:lpstr>
      <vt:lpstr>Clarity</vt:lpstr>
      <vt:lpstr>ΤΕΧΝΙΚΕΣ Αντικειμενοστραφουσ προγραμματισμου</vt:lpstr>
      <vt:lpstr>new</vt:lpstr>
      <vt:lpstr>Η μνήμη του υπολογιστή</vt:lpstr>
      <vt:lpstr>Αποθήκευση μεταβλητών</vt:lpstr>
      <vt:lpstr>Αποθήκευση μεταβλητών πρωταρχικού τύπου</vt:lpstr>
      <vt:lpstr>Αποθήκευση αντικειμένων</vt:lpstr>
      <vt:lpstr>Αποθήκευση αντικειμένων</vt:lpstr>
      <vt:lpstr>Παράδειγμα - πινάκες</vt:lpstr>
      <vt:lpstr>Παράδειγμα - πινάκες</vt:lpstr>
      <vt:lpstr>Παράδειγμα - πινάκες</vt:lpstr>
      <vt:lpstr>Παράδειγμα - πινάκες</vt:lpstr>
      <vt:lpstr>Παράδειγμα - πινάκες</vt:lpstr>
      <vt:lpstr>Αντικείμενα κλάσεων</vt:lpstr>
      <vt:lpstr>PowerPoint Presentation</vt:lpstr>
      <vt:lpstr>Παράδειγμα</vt:lpstr>
      <vt:lpstr>Αναθέσεις μεταξύ αντικειμένων</vt:lpstr>
      <vt:lpstr>Αναθέσεις μεταξύ αντικειμένων</vt:lpstr>
      <vt:lpstr>Αναθέσεις μεταξύ αντικειμένων</vt:lpstr>
      <vt:lpstr>Αναθέσεις μεταξύ αντικειμένων</vt:lpstr>
      <vt:lpstr>Αναθέσεις μεταξύ αντικειμένων</vt:lpstr>
      <vt:lpstr>Αναθέσεις μεταξύ αντικειμένων</vt:lpstr>
      <vt:lpstr>ΣΤΟΙΒΑ ΚΑΙ ΣΩΡΟΣ</vt:lpstr>
      <vt:lpstr>Διαχείριση μνήμης από το JVM</vt:lpstr>
      <vt:lpstr>Stack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  <vt:lpstr>Heap</vt:lpstr>
      <vt:lpstr>PowerPoint Presentation</vt:lpstr>
      <vt:lpstr>Παράδειγμα</vt:lpstr>
      <vt:lpstr>Παράδειγμα</vt:lpstr>
      <vt:lpstr>Παράδειγμα</vt:lpstr>
      <vt:lpstr>Παράδειγμα</vt:lpstr>
      <vt:lpstr>Κλήση μεθόδου από αντικείμενο</vt:lpstr>
      <vt:lpstr>Εξέλιξη του προγράμματος</vt:lpstr>
      <vt:lpstr>Εξέλιξη του προγράμματος</vt:lpstr>
      <vt:lpstr>Εξέλιξη του προγράμματος</vt:lpstr>
      <vt:lpstr>Εξέλιξη του προγράμματος</vt:lpstr>
      <vt:lpstr>ANTIKEIMENA ΩΣ ΠΑΡΑΜΕΤΡΟΙ</vt:lpstr>
      <vt:lpstr>Αντικείμενα ως παράμετροι</vt:lpstr>
      <vt:lpstr>PowerPoint Presentation</vt:lpstr>
      <vt:lpstr>Παράδειγμα</vt:lpstr>
      <vt:lpstr>Εξέλιξη του προγράμματος</vt:lpstr>
      <vt:lpstr>Εξέλιξη του προγράμματος</vt:lpstr>
      <vt:lpstr>Εξέλιξη του προγράμματος</vt:lpstr>
      <vt:lpstr>Εξέλιξη του προγράμματος</vt:lpstr>
      <vt:lpstr>Μια άλλη υλοποίηση της copier</vt:lpstr>
      <vt:lpstr>Εξέλιξη του προγράμματος</vt:lpstr>
      <vt:lpstr>Εξέλιξη του προγράμματος</vt:lpstr>
      <vt:lpstr>Εξέλιξη του προγράμματος</vt:lpstr>
      <vt:lpstr>Μια ακόμη υλοποίηση της copier</vt:lpstr>
      <vt:lpstr>Εξέλιξη του προγράμματος</vt:lpstr>
      <vt:lpstr>Εξέλιξη του προγράμματος</vt:lpstr>
      <vt:lpstr>Εξέλιξη του προγράμματος</vt:lpstr>
      <vt:lpstr>Αλλαγή παραμέτρων</vt:lpstr>
      <vt:lpstr>PowerPoint Presentation</vt:lpstr>
      <vt:lpstr>Πέρασμα παραμέτρων</vt:lpstr>
      <vt:lpstr>Πέρασμα παραμέτρων</vt:lpstr>
      <vt:lpstr>Πέρασμα παραμέτρων</vt:lpstr>
      <vt:lpstr>Πέρασμα παραμέτρων</vt:lpstr>
      <vt:lpstr>Πέρασμα παραμέτρων</vt:lpstr>
      <vt:lpstr>Πέρασμα παραμέτρων</vt:lpstr>
      <vt:lpstr>Πέρασμα παραμέτρων</vt:lpstr>
      <vt:lpstr>Πέρασμα παραμέτρων</vt:lpstr>
      <vt:lpstr>Πέρασμα παραμέτρων</vt:lpstr>
      <vt:lpstr>Πέρασμα παραμέτρων</vt:lpstr>
      <vt:lpstr>Άλλο ένα παράδειγμα</vt:lpstr>
      <vt:lpstr>Εξέλιξη του προγράμματος</vt:lpstr>
      <vt:lpstr>Εξέλιξη του προγράμματος</vt:lpstr>
      <vt:lpstr>Εξέλιξη του προγράμματος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Panayiotis Tsaparas</cp:lastModifiedBy>
  <cp:revision>460</cp:revision>
  <dcterms:created xsi:type="dcterms:W3CDTF">2013-02-10T16:19:38Z</dcterms:created>
  <dcterms:modified xsi:type="dcterms:W3CDTF">2018-04-20T14:04:20Z</dcterms:modified>
</cp:coreProperties>
</file>