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9"/>
  </p:notesMasterIdLst>
  <p:sldIdLst>
    <p:sldId id="369" r:id="rId2"/>
    <p:sldId id="550" r:id="rId3"/>
    <p:sldId id="551" r:id="rId4"/>
    <p:sldId id="566" r:id="rId5"/>
    <p:sldId id="749" r:id="rId6"/>
    <p:sldId id="750" r:id="rId7"/>
    <p:sldId id="751" r:id="rId8"/>
    <p:sldId id="752" r:id="rId9"/>
    <p:sldId id="753" r:id="rId10"/>
    <p:sldId id="754" r:id="rId11"/>
    <p:sldId id="755" r:id="rId12"/>
    <p:sldId id="756" r:id="rId13"/>
    <p:sldId id="757" r:id="rId14"/>
    <p:sldId id="758" r:id="rId15"/>
    <p:sldId id="759" r:id="rId16"/>
    <p:sldId id="760" r:id="rId17"/>
    <p:sldId id="761" r:id="rId18"/>
    <p:sldId id="762" r:id="rId19"/>
    <p:sldId id="763" r:id="rId20"/>
    <p:sldId id="764" r:id="rId21"/>
    <p:sldId id="765" r:id="rId22"/>
    <p:sldId id="766" r:id="rId23"/>
    <p:sldId id="767" r:id="rId24"/>
    <p:sldId id="768" r:id="rId25"/>
    <p:sldId id="769" r:id="rId26"/>
    <p:sldId id="770" r:id="rId27"/>
    <p:sldId id="771" r:id="rId28"/>
    <p:sldId id="772" r:id="rId29"/>
    <p:sldId id="773" r:id="rId30"/>
    <p:sldId id="774" r:id="rId31"/>
    <p:sldId id="775" r:id="rId32"/>
    <p:sldId id="776" r:id="rId33"/>
    <p:sldId id="777" r:id="rId34"/>
    <p:sldId id="778" r:id="rId35"/>
    <p:sldId id="779" r:id="rId36"/>
    <p:sldId id="780" r:id="rId37"/>
    <p:sldId id="781" r:id="rId38"/>
    <p:sldId id="642" r:id="rId39"/>
    <p:sldId id="643" r:id="rId40"/>
    <p:sldId id="644" r:id="rId41"/>
    <p:sldId id="645" r:id="rId42"/>
    <p:sldId id="646" r:id="rId43"/>
    <p:sldId id="748" r:id="rId44"/>
    <p:sldId id="647" r:id="rId45"/>
    <p:sldId id="648" r:id="rId46"/>
    <p:sldId id="649" r:id="rId47"/>
    <p:sldId id="650" r:id="rId48"/>
    <p:sldId id="651" r:id="rId49"/>
    <p:sldId id="652" r:id="rId50"/>
    <p:sldId id="653" r:id="rId51"/>
    <p:sldId id="745" r:id="rId52"/>
    <p:sldId id="654" r:id="rId53"/>
    <p:sldId id="655" r:id="rId54"/>
    <p:sldId id="656" r:id="rId55"/>
    <p:sldId id="657" r:id="rId56"/>
    <p:sldId id="658" r:id="rId57"/>
    <p:sldId id="65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F8511"/>
    <a:srgbClr val="0D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76" autoAdjust="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4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.png"/><Relationship Id="rId7" Type="http://schemas.openxmlformats.org/officeDocument/2006/relationships/image" Target="../media/image2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1.png"/><Relationship Id="rId9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/>
          <a:lstStyle/>
          <a:p>
            <a:r>
              <a:rPr lang="en-US" dirty="0" smtClean="0"/>
              <a:t>Clustering Evaluation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EM </a:t>
            </a:r>
            <a:r>
              <a:rPr lang="en-US" dirty="0" smtClean="0"/>
              <a:t>Algorithm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093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95400"/>
                <a:ext cx="84582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Two matrices </a:t>
                </a:r>
                <a:endParaRPr lang="en-US" sz="24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Similarity</a:t>
                </a:r>
                <a:r>
                  <a:rPr lang="en-US" sz="1900" dirty="0" smtClean="0"/>
                  <a:t> or </a:t>
                </a:r>
                <a:r>
                  <a:rPr lang="en-US" sz="1900" dirty="0" smtClean="0">
                    <a:solidFill>
                      <a:srgbClr val="00B0F0"/>
                    </a:solidFill>
                  </a:rPr>
                  <a:t>Distance</a:t>
                </a:r>
                <a:r>
                  <a:rPr lang="en-US" sz="1900" dirty="0" smtClean="0"/>
                  <a:t> Matrix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One </a:t>
                </a:r>
                <a:r>
                  <a:rPr lang="en-US" sz="1700" dirty="0"/>
                  <a:t>row and one column for each data </a:t>
                </a:r>
                <a:r>
                  <a:rPr lang="en-US" sz="1700" dirty="0" smtClean="0"/>
                  <a:t>point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An </a:t>
                </a:r>
                <a:r>
                  <a:rPr lang="en-US" sz="1700" dirty="0"/>
                  <a:t>entry is </a:t>
                </a:r>
                <a:r>
                  <a:rPr lang="en-US" sz="1700" dirty="0" smtClean="0"/>
                  <a:t>the similarity or distance of the associated </a:t>
                </a:r>
                <a:r>
                  <a:rPr lang="en-US" sz="1700" dirty="0"/>
                  <a:t>pair of </a:t>
                </a:r>
                <a:r>
                  <a:rPr lang="en-US" sz="1700" dirty="0" smtClean="0"/>
                  <a:t>points</a:t>
                </a:r>
                <a:endParaRPr lang="en-US" sz="17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“Incidence</a:t>
                </a:r>
                <a:r>
                  <a:rPr lang="en-US" sz="1900" dirty="0">
                    <a:solidFill>
                      <a:schemeClr val="accent6">
                        <a:lumMod val="75000"/>
                      </a:schemeClr>
                    </a:solidFill>
                  </a:rPr>
                  <a:t>” </a:t>
                </a:r>
                <a:r>
                  <a:rPr lang="en-US" sz="1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Matrix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One </a:t>
                </a:r>
                <a:r>
                  <a:rPr lang="en-US" sz="1700" dirty="0"/>
                  <a:t>row and one column for each data </a:t>
                </a:r>
                <a:r>
                  <a:rPr lang="en-US" sz="1700" dirty="0" smtClean="0"/>
                  <a:t>point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An </a:t>
                </a:r>
                <a:r>
                  <a:rPr lang="en-US" sz="1700" dirty="0"/>
                  <a:t>entry is 1 if the associated pair of points belong to the same </a:t>
                </a:r>
                <a:r>
                  <a:rPr lang="en-US" sz="1700" dirty="0" smtClean="0"/>
                  <a:t>cluster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1700" dirty="0" smtClean="0"/>
                  <a:t>An </a:t>
                </a:r>
                <a:r>
                  <a:rPr lang="en-US" sz="1700" dirty="0"/>
                  <a:t>entry is 0 if the associated pair of points belongs to different clusters</a:t>
                </a:r>
                <a:endParaRPr lang="en-US" sz="15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Compute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correlation </a:t>
                </a:r>
                <a:r>
                  <a:rPr lang="en-US" sz="2400" dirty="0"/>
                  <a:t>between the two </a:t>
                </a:r>
                <a:r>
                  <a:rPr lang="en-US" sz="2400" dirty="0" smtClean="0"/>
                  <a:t>matrices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900" dirty="0" smtClean="0"/>
                  <a:t>Since the </a:t>
                </a:r>
                <a:r>
                  <a:rPr lang="en-US" sz="1900" dirty="0"/>
                  <a:t>matrices are symmetric, only the correlation between </a:t>
                </a:r>
                <a:br>
                  <a:rPr lang="en-US" sz="1900" dirty="0"/>
                </a:br>
                <a:r>
                  <a:rPr lang="en-US" sz="1900" dirty="0"/>
                  <a:t>n(n-1) / 2 entries needs to be calculated</a:t>
                </a:r>
                <a:r>
                  <a:rPr lang="en-US" sz="1900" dirty="0" smtClean="0"/>
                  <a:t>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9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9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9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FF0000"/>
                    </a:solidFill>
                  </a:rPr>
                  <a:t>High </a:t>
                </a:r>
                <a:r>
                  <a:rPr lang="en-US" sz="2400" dirty="0" smtClean="0"/>
                  <a:t>correlation (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positive</a:t>
                </a:r>
                <a:r>
                  <a:rPr lang="en-US" sz="2400" dirty="0" smtClean="0"/>
                  <a:t> for similarity,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negative</a:t>
                </a:r>
                <a:r>
                  <a:rPr lang="en-US" sz="2400" dirty="0" smtClean="0"/>
                  <a:t> for distance) indicates </a:t>
                </a:r>
                <a:r>
                  <a:rPr lang="en-US" sz="2400" dirty="0"/>
                  <a:t>that points that belong to the same cluster are close to each other.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Not a good measure for some density or contiguity based clusters.</a:t>
                </a:r>
                <a:endParaRPr lang="en-US" sz="2000" dirty="0"/>
              </a:p>
            </p:txBody>
          </p:sp>
        </mc:Choice>
        <mc:Fallback xmlns="">
          <p:sp>
            <p:nvSpPr>
              <p:cNvPr id="1660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95400"/>
                <a:ext cx="8458200" cy="5334000"/>
              </a:xfrm>
              <a:blipFill rotWithShape="0">
                <a:blip r:embed="rId2"/>
                <a:stretch>
                  <a:fillRect l="-505" t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8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1295400" y="5998029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5030788" y="594360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31828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922" y="1550020"/>
            <a:ext cx="84582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231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2" y="27432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25146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6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3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3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3505200" y="58213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3505200" y="55927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36023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81200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3429000" y="49530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24431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technique can only be used for small datasets since it requires a quadratic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Internal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Index</a:t>
            </a:r>
            <a:r>
              <a:rPr lang="en-US" sz="2400" dirty="0"/>
              <a:t>:  Used to measure the goodness of a clustering structure without </a:t>
            </a:r>
            <a:r>
              <a:rPr lang="en-US" sz="2400" dirty="0" smtClean="0"/>
              <a:t>reference to </a:t>
            </a:r>
            <a:r>
              <a:rPr lang="en-US" sz="2400" dirty="0"/>
              <a:t>external information</a:t>
            </a:r>
          </a:p>
          <a:p>
            <a:pPr marL="742950" lvl="1" indent="-285750"/>
            <a:r>
              <a:rPr lang="en-US" sz="2000" dirty="0" smtClean="0"/>
              <a:t>Example: SSE</a:t>
            </a:r>
            <a:endParaRPr lang="en-US" sz="2000" dirty="0"/>
          </a:p>
          <a:p>
            <a:pPr marL="342900" indent="-342900"/>
            <a:r>
              <a:rPr lang="en-US" sz="2400" dirty="0"/>
              <a:t>SSE is good for comparing two </a:t>
            </a:r>
            <a:r>
              <a:rPr lang="en-US" sz="2400" dirty="0" err="1"/>
              <a:t>clusterings</a:t>
            </a:r>
            <a:r>
              <a:rPr lang="en-US" sz="2400" dirty="0"/>
              <a:t> or two clusters (average SSE).</a:t>
            </a:r>
          </a:p>
          <a:p>
            <a:pPr marL="342900" indent="-342900"/>
            <a:r>
              <a:rPr lang="en-US" sz="2400" dirty="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dirty="0"/>
          </a:p>
          <a:p>
            <a:pPr marL="342900" indent="-342900"/>
            <a:endParaRPr lang="en-US" sz="2400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800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839787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0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3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69741"/>
                <a:ext cx="8458200" cy="548640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dirty="0"/>
                  <a:t> Measures how closely related are objects in a cluster</a:t>
                </a:r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Cluster </a:t>
                </a:r>
                <a:r>
                  <a:rPr lang="en-US" dirty="0">
                    <a:solidFill>
                      <a:srgbClr val="FF0000"/>
                    </a:solidFill>
                  </a:rPr>
                  <a:t>Separation</a:t>
                </a:r>
                <a:r>
                  <a:rPr lang="en-US" dirty="0"/>
                  <a:t>: Measure how distinct or well-separated a cluster is from other clusters</a:t>
                </a:r>
              </a:p>
              <a:p>
                <a:pPr marL="342900" indent="-342900"/>
                <a:r>
                  <a:rPr lang="en-US" sz="2400" dirty="0"/>
                  <a:t>Example: Squared Error</a:t>
                </a:r>
              </a:p>
              <a:p>
                <a:pPr marL="742950" lvl="1" indent="-285750"/>
                <a:r>
                  <a:rPr lang="en-US" sz="2000" dirty="0"/>
                  <a:t>Cohesion is measured by the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within cluster sum of squares </a:t>
                </a:r>
                <a:r>
                  <a:rPr lang="en-US" sz="2000" dirty="0"/>
                  <a:t>(SSE)</a:t>
                </a:r>
              </a:p>
              <a:p>
                <a:pPr marL="742950" lvl="1" indent="-285750"/>
                <a:endParaRPr lang="en-US" sz="2000" dirty="0"/>
              </a:p>
              <a:p>
                <a:pPr marL="742950" lvl="1" indent="-285750"/>
                <a:endParaRPr lang="en-US" sz="2000" dirty="0"/>
              </a:p>
              <a:p>
                <a:pPr marL="742950" lvl="1" indent="-285750"/>
                <a:r>
                  <a:rPr lang="en-US" sz="2000" dirty="0"/>
                  <a:t>Separation is measured by the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between cluster sum of squares</a:t>
                </a:r>
              </a:p>
              <a:p>
                <a:pPr marL="742950" lvl="1" indent="-285750"/>
                <a:endParaRPr lang="en-US" sz="2000" dirty="0"/>
              </a:p>
              <a:p>
                <a:pPr marL="822960" lvl="3" indent="0">
                  <a:buNone/>
                </a:pPr>
                <a:endParaRPr lang="en-US" dirty="0"/>
              </a:p>
              <a:p>
                <a:pPr lvl="3"/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/>
                  <a:t>is the size of cluster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1800" dirty="0" smtClean="0"/>
                  <a:t> the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overall mean</a:t>
                </a:r>
              </a:p>
              <a:p>
                <a:pPr lvl="3"/>
                <a:endParaRPr lang="en-US" dirty="0"/>
              </a:p>
              <a:p>
                <a:pPr lvl="3"/>
                <a:endParaRPr lang="en-US" sz="1800" dirty="0" smtClean="0"/>
              </a:p>
              <a:p>
                <a:r>
                  <a:rPr lang="en-US" sz="2800" dirty="0" smtClean="0"/>
                  <a:t>Interesting observation: WSS+BSS = constant</a:t>
                </a:r>
                <a:endParaRPr lang="en-US" sz="2800" dirty="0"/>
              </a:p>
              <a:p>
                <a:pPr marL="742950" lvl="1" indent="-285750">
                  <a:buFont typeface="Arial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673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69741"/>
                <a:ext cx="8458200" cy="5486400"/>
              </a:xfrm>
              <a:blipFill rotWithShape="1">
                <a:blip r:embed="rId3"/>
                <a:stretch>
                  <a:fillRect l="-937" t="-1889" b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/>
          </p:nvPr>
        </p:nvGraphicFramePr>
        <p:xfrm>
          <a:off x="1752601" y="3733800"/>
          <a:ext cx="2666999" cy="67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Εξίσωση" r:id="rId4" imgW="1346040" imgH="368280" progId="Equation.3">
                  <p:embed/>
                </p:oleObj>
              </mc:Choice>
              <mc:Fallback>
                <p:oleObj name="Εξίσωση" r:id="rId4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3733800"/>
                        <a:ext cx="2666999" cy="675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/>
          </p:nvPr>
        </p:nvGraphicFramePr>
        <p:xfrm>
          <a:off x="1752600" y="4737371"/>
          <a:ext cx="2514600" cy="67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Εξίσωση" r:id="rId6" imgW="1282680" imgH="342720" progId="Equation.3">
                  <p:embed/>
                </p:oleObj>
              </mc:Choice>
              <mc:Fallback>
                <p:oleObj name="Εξίσωση" r:id="rId6" imgW="1282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37371"/>
                        <a:ext cx="2514600" cy="672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62817" y="3810000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small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8465" y="4876800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large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03388" y="5638800"/>
          <a:ext cx="26130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Εξίσωση" r:id="rId8" imgW="1333440" imgH="380880" progId="Equation.3">
                  <p:embed/>
                </p:oleObj>
              </mc:Choice>
              <mc:Fallback>
                <p:oleObj name="Εξίσωση" r:id="rId8" imgW="13334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638800"/>
                        <a:ext cx="26130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4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8457" y="1408113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200" dirty="0"/>
              <a:t>A proximity graph based approach can also be used for cohesion and separation.</a:t>
            </a:r>
          </a:p>
          <a:p>
            <a:pPr marL="742950" lvl="1" indent="-285750"/>
            <a:r>
              <a:rPr 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756" y="457200"/>
            <a:ext cx="8452644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3815557" y="37885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510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5029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4191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5256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6705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8229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6869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7391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7391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5181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5181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5181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5181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5334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5334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5334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5334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4267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4267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4267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4267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5105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5105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5105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5105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843757" y="39409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2133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2057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1219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2284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1295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2057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1295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2057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1295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2133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1143000" y="56991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5181600" y="5699125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7384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6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95400"/>
                <a:ext cx="8458200" cy="53340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sz="2000" dirty="0"/>
                  <a:t>Silhouette Coefficient combine ideas of both cohesion and separation, but for individual points, as well as clusters and </a:t>
                </a:r>
                <a:r>
                  <a:rPr lang="en-US" altLang="en-US" sz="2000" dirty="0" err="1"/>
                  <a:t>clusterings</a:t>
                </a:r>
                <a:endParaRPr lang="en-US" altLang="en-US" sz="2000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sz="2000" dirty="0"/>
                  <a:t>For an individual point,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altLang="en-US" sz="2000" i="1" dirty="0"/>
              </a:p>
              <a:p>
                <a:pPr marL="742950" lvl="1" indent="-285750"/>
                <a:r>
                  <a:rPr lang="en-US" altLang="en-US" sz="1800" dirty="0"/>
                  <a:t>Calculate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1800" dirty="0"/>
                  <a:t>= </a:t>
                </a:r>
                <a:r>
                  <a:rPr lang="en-US" altLang="en-US" sz="1800" dirty="0">
                    <a:solidFill>
                      <a:srgbClr val="0070C0"/>
                    </a:solidFill>
                  </a:rPr>
                  <a:t>average distance of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sz="1800" dirty="0">
                    <a:solidFill>
                      <a:srgbClr val="0070C0"/>
                    </a:solidFill>
                  </a:rPr>
                  <a:t> to the points in its </a:t>
                </a:r>
                <a:r>
                  <a:rPr lang="en-US" altLang="en-US" sz="1800" dirty="0" smtClean="0">
                    <a:solidFill>
                      <a:srgbClr val="0070C0"/>
                    </a:solidFill>
                  </a:rPr>
                  <a:t>own cluster</a:t>
                </a:r>
                <a:endParaRPr lang="en-US" altLang="en-US" sz="1800" dirty="0">
                  <a:solidFill>
                    <a:srgbClr val="0070C0"/>
                  </a:solidFill>
                </a:endParaRPr>
              </a:p>
              <a:p>
                <a:pPr marL="742950" lvl="1" indent="-285750"/>
                <a:r>
                  <a:rPr lang="en-US" altLang="en-US" sz="1800" dirty="0"/>
                  <a:t>Calculate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1800" dirty="0"/>
                  <a:t>= </a:t>
                </a:r>
                <a:r>
                  <a:rPr lang="en-US" altLang="en-US" sz="1800" dirty="0" smtClean="0">
                    <a:solidFill>
                      <a:srgbClr val="0070C0"/>
                    </a:solidFill>
                  </a:rPr>
                  <a:t>min (over clusters) of the average </a:t>
                </a:r>
                <a:r>
                  <a:rPr lang="en-US" altLang="en-US" sz="1800" dirty="0">
                    <a:solidFill>
                      <a:srgbClr val="0070C0"/>
                    </a:solidFill>
                  </a:rPr>
                  <a:t>distance of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altLang="en-US" sz="18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800" dirty="0" smtClean="0">
                    <a:solidFill>
                      <a:srgbClr val="0070C0"/>
                    </a:solidFill>
                  </a:rPr>
                  <a:t>to </a:t>
                </a:r>
                <a:r>
                  <a:rPr lang="en-US" altLang="en-US" sz="1800" dirty="0">
                    <a:solidFill>
                      <a:srgbClr val="0070C0"/>
                    </a:solidFill>
                  </a:rPr>
                  <a:t>points in </a:t>
                </a:r>
                <a:r>
                  <a:rPr lang="en-US" altLang="en-US" sz="1800" dirty="0" smtClean="0">
                    <a:solidFill>
                      <a:srgbClr val="0070C0"/>
                    </a:solidFill>
                  </a:rPr>
                  <a:t>other clusters</a:t>
                </a:r>
                <a:endParaRPr lang="en-US" altLang="en-US" sz="1800" dirty="0">
                  <a:solidFill>
                    <a:srgbClr val="0070C0"/>
                  </a:solidFill>
                </a:endParaRPr>
              </a:p>
              <a:p>
                <a:pPr marL="742950" lvl="1" indent="-285750"/>
                <a:r>
                  <a:rPr lang="en-US" altLang="en-US" sz="1800" dirty="0"/>
                  <a:t>The silhouette coefficient for a point is then given by </a:t>
                </a:r>
                <a:endParaRPr lang="en-US" altLang="en-US" sz="1800" dirty="0" smtClean="0"/>
              </a:p>
              <a:p>
                <a:pPr lvl="1" indent="0">
                  <a:buNone/>
                </a:pPr>
                <a:r>
                  <a:rPr lang="en-US" altLang="en-US" sz="1800" dirty="0"/>
                  <a:t/>
                </a:r>
                <a:br>
                  <a:rPr lang="en-US" altLang="en-US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altLang="en-US" sz="1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= 1 – </m:t>
                      </m:r>
                      <m:r>
                        <a:rPr lang="en-US" altLang="en-US" sz="1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en-US" sz="1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altLang="en-US" sz="1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altLang="en-US" sz="1800" dirty="0"/>
              </a:p>
              <a:p>
                <a:pPr marL="742950" lvl="1" indent="-285750"/>
                <a:endParaRPr lang="en-US" altLang="en-US" sz="1800" dirty="0" smtClean="0"/>
              </a:p>
              <a:p>
                <a:pPr marL="742950" lvl="1" indent="-285750"/>
                <a:r>
                  <a:rPr lang="en-US" altLang="en-US" sz="1800" dirty="0" smtClean="0"/>
                  <a:t>Typically </a:t>
                </a:r>
                <a:r>
                  <a:rPr lang="en-US" altLang="en-US" sz="1800" dirty="0"/>
                  <a:t>between 0 and 1. </a:t>
                </a:r>
              </a:p>
              <a:p>
                <a:pPr marL="742950" lvl="1" indent="-285750"/>
                <a:r>
                  <a:rPr lang="en-US" altLang="en-US" sz="1800" dirty="0"/>
                  <a:t>The closer to 1 the better</a:t>
                </a:r>
                <a:r>
                  <a:rPr lang="en-US" altLang="en-US" sz="1800" dirty="0" smtClean="0"/>
                  <a:t>.</a:t>
                </a:r>
              </a:p>
              <a:p>
                <a:pPr marL="742950" lvl="1" indent="-285750"/>
                <a:r>
                  <a:rPr lang="en-US" altLang="en-US" sz="1800" dirty="0" smtClean="0"/>
                  <a:t>Can be less than 0 but this is a problematic case</a:t>
                </a:r>
                <a:endParaRPr lang="en-US" altLang="en-US" sz="1800" dirty="0"/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sz="2200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sz="2200" dirty="0"/>
                  <a:t>Can calculate the Average Silhouette </a:t>
                </a:r>
                <a:r>
                  <a:rPr lang="en-US" altLang="en-US" sz="2200" dirty="0" smtClean="0"/>
                  <a:t>coefficient for </a:t>
                </a:r>
                <a:r>
                  <a:rPr lang="en-US" altLang="en-US" sz="2200" dirty="0"/>
                  <a:t>a </a:t>
                </a:r>
                <a:r>
                  <a:rPr lang="en-US" altLang="en-US" sz="2200" dirty="0" smtClean="0"/>
                  <a:t>cluster, </a:t>
                </a:r>
                <a:r>
                  <a:rPr lang="en-US" altLang="en-US" sz="2200" dirty="0"/>
                  <a:t>or </a:t>
                </a:r>
                <a:r>
                  <a:rPr lang="en-US" altLang="en-US" sz="2200" dirty="0" smtClean="0"/>
                  <a:t>for a </a:t>
                </a:r>
                <a:r>
                  <a:rPr lang="en-US" altLang="en-US" sz="2200" dirty="0"/>
                  <a:t>clustering</a:t>
                </a:r>
              </a:p>
            </p:txBody>
          </p:sp>
        </mc:Choice>
        <mc:Fallback xmlns="">
          <p:sp>
            <p:nvSpPr>
              <p:cNvPr id="1676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95400"/>
                <a:ext cx="8458200" cy="5334000"/>
              </a:xfrm>
              <a:blipFill rotWithShape="1">
                <a:blip r:embed="rId3"/>
                <a:stretch>
                  <a:fillRect l="-505" t="-457" r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Internal Measures: Silhouette Coefficient</a:t>
            </a:r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>
            <p:extLst/>
          </p:nvPr>
        </p:nvGraphicFramePr>
        <p:xfrm>
          <a:off x="5943600" y="37338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VISIO" r:id="rId4" imgW="3692160" imgH="1484640" progId="Visio.Drawing.6">
                  <p:embed/>
                </p:oleObj>
              </mc:Choice>
              <mc:Fallback>
                <p:oleObj name="VISIO" r:id="rId4" imgW="3692160" imgH="1484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338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Silhouette Coefficient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" y="2052145"/>
            <a:ext cx="7893269" cy="39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measures – caveats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measures have the problem that the clustering algorithm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 smtClean="0"/>
              <a:t>, so it is will not necessarily do well with respect to the measure.</a:t>
            </a:r>
          </a:p>
          <a:p>
            <a:endParaRPr lang="en-US" dirty="0" smtClean="0"/>
          </a:p>
          <a:p>
            <a:r>
              <a:rPr lang="en-US" dirty="0" smtClean="0"/>
              <a:t>An internal measure can also be used as an objective function for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51"/>
            <a:ext cx="8458200" cy="50942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Need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sz="2400" dirty="0"/>
              <a:t> to interpret any measure.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For </a:t>
            </a:r>
            <a:r>
              <a:rPr lang="en-US" sz="1800" dirty="0"/>
              <a:t>example, if our measure of evaluation has the value, 10, is that good, fair, or poor?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2400" dirty="0"/>
              <a:t> provide a framework for cluster validity</a:t>
            </a:r>
          </a:p>
          <a:p>
            <a:pPr marL="742950" lvl="1" indent="-285750"/>
            <a:r>
              <a:rPr lang="en-US" sz="1800" dirty="0"/>
              <a:t>The more </a:t>
            </a:r>
            <a:r>
              <a:rPr lang="en-US" sz="1800" dirty="0" smtClean="0"/>
              <a:t>“</a:t>
            </a:r>
            <a:r>
              <a:rPr lang="en-US" sz="1800" dirty="0" smtClean="0">
                <a:solidFill>
                  <a:srgbClr val="0070C0"/>
                </a:solidFill>
              </a:rPr>
              <a:t>non-random</a:t>
            </a:r>
            <a:r>
              <a:rPr lang="en-US" sz="1800" dirty="0" smtClean="0"/>
              <a:t>” </a:t>
            </a:r>
            <a:r>
              <a:rPr lang="en-US" sz="1800" dirty="0"/>
              <a:t>a clustering result is, the more likely it represents valid structure in the data</a:t>
            </a:r>
          </a:p>
          <a:p>
            <a:pPr marL="742950" lvl="1" indent="-285750"/>
            <a:r>
              <a:rPr lang="en-US" sz="1800" dirty="0"/>
              <a:t>Can compare the values of an index that result from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1800" dirty="0"/>
              <a:t> data or </a:t>
            </a:r>
            <a:r>
              <a:rPr lang="en-US" sz="1800" dirty="0" err="1"/>
              <a:t>clusterings</a:t>
            </a:r>
            <a:r>
              <a:rPr lang="en-US" sz="1800" dirty="0"/>
              <a:t> to those of a clustering result.</a:t>
            </a:r>
          </a:p>
          <a:p>
            <a:pPr marL="1200150" lvl="2" indent="-285750"/>
            <a:r>
              <a:rPr lang="en-US" sz="1600" dirty="0"/>
              <a:t>If the value of the index 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600" dirty="0"/>
              <a:t>, then the cluster results are valid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comparing the results of two different sets of cluster analyses, a framework is less necessary.</a:t>
            </a:r>
          </a:p>
          <a:p>
            <a:pPr marL="742950" lvl="1" indent="-285750"/>
            <a:r>
              <a:rPr lang="en-US" sz="1800" dirty="0"/>
              <a:t>However, there is the question of whether the difference between two index values is </a:t>
            </a:r>
            <a:r>
              <a:rPr lang="en-US" sz="18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36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624" y="14478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sz="2000" dirty="0"/>
              <a:t>Compare SSE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sz="2000" dirty="0"/>
              <a:t> against three clusters in random data</a:t>
            </a:r>
          </a:p>
          <a:p>
            <a:pPr marL="742950" lvl="1" indent="-285750"/>
            <a:r>
              <a:rPr lang="en-US" sz="2000" dirty="0"/>
              <a:t>Histogram </a:t>
            </a:r>
            <a:r>
              <a:rPr lang="en-US" sz="2000" dirty="0" smtClean="0"/>
              <a:t>of SSE for </a:t>
            </a:r>
            <a:r>
              <a:rPr lang="en-US" sz="2000" dirty="0"/>
              <a:t>three clusters </a:t>
            </a:r>
            <a:r>
              <a:rPr lang="en-US" sz="2000" dirty="0" smtClean="0"/>
              <a:t>in 500 </a:t>
            </a:r>
            <a:r>
              <a:rPr lang="en-US" sz="2000" dirty="0"/>
              <a:t>random data sets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0070C0"/>
                </a:solidFill>
              </a:rPr>
              <a:t>100 random </a:t>
            </a:r>
            <a:r>
              <a:rPr lang="en-US" sz="2000" dirty="0">
                <a:solidFill>
                  <a:srgbClr val="0070C0"/>
                </a:solidFill>
              </a:rPr>
              <a:t>points distributed in the range 0.2 – 0.8 </a:t>
            </a:r>
            <a:r>
              <a:rPr lang="en-US" sz="2000" dirty="0"/>
              <a:t>for x and </a:t>
            </a:r>
            <a:r>
              <a:rPr lang="en-US" sz="2000" dirty="0" smtClean="0"/>
              <a:t>y</a:t>
            </a:r>
          </a:p>
          <a:p>
            <a:pPr marL="1017270" lvl="2" indent="-285750"/>
            <a:r>
              <a:rPr lang="en-US" sz="1600" dirty="0" smtClean="0"/>
              <a:t>Value 0.005 is very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762000" y="34290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2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198" y="1522412"/>
            <a:ext cx="84582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95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 (e.g., the SSE value)</a:t>
            </a:r>
          </a:p>
          <a:p>
            <a:r>
              <a:rPr lang="en-US" dirty="0" smtClean="0"/>
              <a:t>..and we have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measurements on </a:t>
            </a:r>
            <a:r>
              <a:rPr lang="en-US" dirty="0" smtClean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 smtClean="0"/>
              <a:t>…the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measurements in the random data that have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equal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value </a:t>
            </a:r>
            <a:r>
              <a:rPr lang="en-US" dirty="0" smtClean="0">
                <a:solidFill>
                  <a:srgbClr val="00B050"/>
                </a:solidFill>
              </a:rPr>
              <a:t>v </a:t>
            </a:r>
            <a:r>
              <a:rPr lang="en-US" dirty="0" smtClean="0"/>
              <a:t>(or greater or equal if we want to maximize) </a:t>
            </a:r>
          </a:p>
          <a:p>
            <a:pPr lvl="1"/>
            <a:r>
              <a:rPr lang="en-US" dirty="0" smtClean="0"/>
              <a:t>i.e., the value in the random dataset is </a:t>
            </a:r>
            <a:r>
              <a:rPr lang="en-US" dirty="0" smtClean="0">
                <a:solidFill>
                  <a:srgbClr val="00B0F0"/>
                </a:solidFill>
              </a:rPr>
              <a:t>at least as good </a:t>
            </a:r>
            <a:r>
              <a:rPr lang="en-US" dirty="0" smtClean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 smtClean="0"/>
              <a:t>We usually require that </a:t>
            </a:r>
            <a:r>
              <a:rPr lang="en-US" dirty="0" smtClean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Hard question</a:t>
            </a:r>
            <a:r>
              <a:rPr lang="en-US" dirty="0" smtClean="0"/>
              <a:t>: what is the right notion of a random dataset?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“right”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 approach: find a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 smtClean="0"/>
              <a:t>” in an internal measure curve.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 why not the k that </a:t>
            </a:r>
            <a:r>
              <a:rPr lang="en-US" dirty="0" smtClean="0">
                <a:solidFill>
                  <a:srgbClr val="FF0000"/>
                </a:solidFill>
              </a:rPr>
              <a:t>minimizes</a:t>
            </a:r>
            <a:r>
              <a:rPr lang="en-US" dirty="0" smtClean="0"/>
              <a:t> the SSE?</a:t>
            </a:r>
          </a:p>
          <a:p>
            <a:pPr lvl="1"/>
            <a:r>
              <a:rPr lang="en-US" dirty="0" smtClean="0"/>
              <a:t>Forward reference: minimize a measure, but with a “</a:t>
            </a:r>
            <a:r>
              <a:rPr lang="en-US" dirty="0" smtClean="0">
                <a:solidFill>
                  <a:srgbClr val="00B0F0"/>
                </a:solidFill>
              </a:rPr>
              <a:t>simple</a:t>
            </a:r>
            <a:r>
              <a:rPr lang="en-US" dirty="0" smtClean="0"/>
              <a:t>” clustering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dirty="0" smtClean="0"/>
              <a:t>: the clustering algorithm does not require the number of clusters to be specified (e.g., DBSCAN)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2514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“right” number </a:t>
            </a:r>
            <a:r>
              <a:rPr lang="en-US" smtClean="0"/>
              <a:t>of clusters</a:t>
            </a:r>
            <a:endParaRPr lang="en-US" dirty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4495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8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Measures for Clustering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that the data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 smtClean="0"/>
              <a:t> with some class labels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0070C0"/>
                </a:solidFill>
              </a:rPr>
              <a:t>documents</a:t>
            </a:r>
            <a:r>
              <a:rPr lang="en-US" dirty="0" smtClean="0"/>
              <a:t> are classified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people</a:t>
            </a:r>
            <a:r>
              <a:rPr lang="en-US" dirty="0" smtClean="0"/>
              <a:t> classified according to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politicians</a:t>
            </a:r>
            <a:r>
              <a:rPr lang="en-US" dirty="0" smtClean="0"/>
              <a:t> classified according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 smtClean="0"/>
              <a:t>In this case we want the clusters to be </a:t>
            </a:r>
            <a:r>
              <a:rPr lang="en-US" dirty="0" smtClean="0">
                <a:solidFill>
                  <a:srgbClr val="0070C0"/>
                </a:solidFill>
              </a:rPr>
              <a:t>homogeneous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with respect to classes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cluster </a:t>
            </a:r>
            <a:r>
              <a:rPr lang="en-US" dirty="0" smtClean="0"/>
              <a:t>should contain elements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class </a:t>
            </a:r>
            <a:r>
              <a:rPr lang="en-US" dirty="0" smtClean="0"/>
              <a:t>should ideally be assigned 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 smtClean="0"/>
              <a:t>This does not always make sense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is not the same as </a:t>
            </a:r>
            <a:r>
              <a:rPr lang="en-US" dirty="0" smtClean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 smtClean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30741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points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coming from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 probability of element from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to be assigned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  <a:blipFill rotWithShape="1">
                <a:blip r:embed="rId2"/>
                <a:stretch>
                  <a:fillRect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26301"/>
                  </p:ext>
                </p:extLst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58016"/>
                  </p:ext>
                </p:extLst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26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Entropy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 lvl="2"/>
                <a:r>
                  <a:rPr lang="en-US" dirty="0" smtClean="0"/>
                  <a:t>Highest when uniform, zero when single class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Purity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  <a:blipFill rotWithShape="1">
                <a:blip r:embed="rId2"/>
                <a:stretch>
                  <a:fillRect l="-1268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592998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63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  <a:blipFill rotWithShape="1">
                <a:blip r:embed="rId2"/>
                <a:stretch>
                  <a:fillRect l="-963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318976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3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3612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 smtClean="0"/>
                  <a:t>Of the </a:t>
                </a:r>
                <a:r>
                  <a:rPr lang="en-US" b="0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the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  <a:blipFill rotWithShape="1">
                <a:blip r:embed="rId2"/>
                <a:stretch>
                  <a:fillRect l="-593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724513"/>
                  </p:ext>
                </p:extLst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101176" r="-2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101176" r="-147101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101176" r="-46043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101176" r="-8475" b="-2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203571" r="-2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203571" r="-147101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203571" r="-46043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203571" r="-8475" b="-1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300000" r="-2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300000" r="-147101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300000" r="-46043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300000" r="-8475" b="-7647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548387" r="-2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548387" r="-147101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548387" r="-46043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548387" r="-8475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52400" y="1995577"/>
            <a:ext cx="514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Precision/Recall for clusters and </a:t>
            </a:r>
            <a:r>
              <a:rPr lang="en-US" sz="2000" dirty="0" err="1" smtClean="0">
                <a:solidFill>
                  <a:srgbClr val="C00000"/>
                </a:solidFill>
              </a:rPr>
              <a:t>clusterings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101176" r="-2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01176" r="-1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101176" r="-73188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101176" r="-41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203571" r="-2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03571" r="-1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203571" r="-73188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203571" r="-4124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300000" r="-2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300000" r="-1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300000" r="-73188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300000" r="-4124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548387" r="-2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548387" r="-1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685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(0.94, 0.81, 0.85)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(0.94, 0.81, 0.85</a:t>
            </a:r>
            <a:r>
              <a:rPr lang="en-US" dirty="0" smtClean="0"/>
              <a:t>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(0.85, 0.9, 0.85)  </a:t>
            </a:r>
          </a:p>
          <a:p>
            <a:r>
              <a:rPr lang="en-US" dirty="0"/>
              <a:t>	</a:t>
            </a:r>
            <a:r>
              <a:rPr lang="en-US" dirty="0" smtClean="0"/>
              <a:t>- overall 0.87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(0.38, 0.38,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(0.38, 0.38, 0.38)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(0.35, 0.42,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019800" y="3581400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Cluster 1: </a:t>
            </a:r>
          </a:p>
          <a:p>
            <a:pPr lvl="1"/>
            <a:r>
              <a:rPr lang="en-US" dirty="0" smtClean="0"/>
              <a:t>Purity: 1</a:t>
            </a:r>
          </a:p>
          <a:p>
            <a:pPr lvl="1"/>
            <a:r>
              <a:rPr lang="en-US" dirty="0" smtClean="0"/>
              <a:t>Precision: 1</a:t>
            </a:r>
          </a:p>
          <a:p>
            <a:pPr lvl="1"/>
            <a:r>
              <a:rPr lang="en-US" dirty="0" smtClean="0"/>
              <a:t>Recall: 0.35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6802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 and the EM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order to understand our data, we will assume that there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generative process </a:t>
            </a:r>
            <a:r>
              <a:rPr lang="en-US" dirty="0" smtClean="0"/>
              <a:t>(a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) that creates/describes the data, and we will try to find the model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fits </a:t>
            </a:r>
            <a:r>
              <a:rPr lang="en-US" dirty="0" smtClean="0"/>
              <a:t>the data.</a:t>
            </a:r>
          </a:p>
          <a:p>
            <a:pPr lvl="1"/>
            <a:r>
              <a:rPr lang="en-US" dirty="0" smtClean="0"/>
              <a:t>Models of different complexity can be defined, but we will assume that our model is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from which data points are sampled</a:t>
            </a:r>
          </a:p>
          <a:p>
            <a:pPr lvl="1"/>
            <a:r>
              <a:rPr lang="en-US" dirty="0" smtClean="0"/>
              <a:t>Example: the data is the height of all people in Greece</a:t>
            </a:r>
          </a:p>
          <a:p>
            <a:endParaRPr lang="en-US" dirty="0" smtClean="0"/>
          </a:p>
          <a:p>
            <a:r>
              <a:rPr lang="en-US" dirty="0" smtClean="0"/>
              <a:t>In most cases, a single distribution is not good enough to describe all data points: different parts of the data follow a different distribution</a:t>
            </a:r>
          </a:p>
          <a:p>
            <a:pPr lvl="1"/>
            <a:r>
              <a:rPr lang="en-US" dirty="0" smtClean="0"/>
              <a:t>Example: the data is the height of all people in Greece and China</a:t>
            </a:r>
          </a:p>
          <a:p>
            <a:pPr lvl="1"/>
            <a:r>
              <a:rPr lang="en-US" dirty="0" smtClean="0"/>
              <a:t>We need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 model</a:t>
            </a:r>
          </a:p>
          <a:p>
            <a:pPr lvl="1"/>
            <a:r>
              <a:rPr lang="en-US" dirty="0" smtClean="0"/>
              <a:t>Different distributions correspond to different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771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the data </a:t>
                </a:r>
                <a:r>
                  <a:rPr lang="en-US" dirty="0"/>
                  <a:t>is the height </a:t>
                </a:r>
                <a:r>
                  <a:rPr lang="en-US" dirty="0" smtClean="0"/>
                  <a:t>of all </a:t>
                </a:r>
                <a:r>
                  <a:rPr lang="en-US" dirty="0"/>
                  <a:t>people in Greece</a:t>
                </a:r>
              </a:p>
              <a:p>
                <a:pPr lvl="1"/>
                <a:r>
                  <a:rPr lang="en-US" dirty="0"/>
                  <a:t>Experience has shown that this data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Gaussian</a:t>
                </a:r>
                <a:r>
                  <a:rPr lang="en-US" dirty="0"/>
                  <a:t> (Normal) distribution</a:t>
                </a:r>
              </a:p>
              <a:p>
                <a:pPr lvl="1"/>
                <a:r>
                  <a:rPr lang="en-US" dirty="0"/>
                  <a:t>Reminder: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</a:t>
                </a:r>
                <a:r>
                  <a:rPr lang="en-US" dirty="0" smtClean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mean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standard deviation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963" t="-139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a model?</a:t>
                </a:r>
              </a:p>
              <a:p>
                <a:pPr lvl="1"/>
                <a:r>
                  <a:rPr lang="en-US" dirty="0" smtClean="0"/>
                  <a:t>A Gaussian distribution is fully defined by the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the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define our model as the pair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general principle: a model is defined 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vector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want to find the normal distribution that best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fits our data</a:t>
                </a:r>
              </a:p>
              <a:p>
                <a:pPr lvl="1"/>
                <a:r>
                  <a:rPr lang="en-US" dirty="0"/>
                  <a:t>Find the best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But what does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best fit </a:t>
                </a:r>
                <a:r>
                  <a:rPr lang="en-US" dirty="0" smtClean="0"/>
                  <a:t>mean?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Find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most likely parameters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given the data</a:t>
                </a:r>
                <a:r>
                  <a:rPr lang="en-US" dirty="0" smtClean="0"/>
                  <a:t>. Given the data observations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that maximizes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dirty="0" smtClean="0"/>
                  <a:t>Problem: We do not know how to compute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Using Bayes Rule: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If we have no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prior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information</a:t>
                </a:r>
                <a:r>
                  <a:rPr lang="en-US" dirty="0" smtClean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we can assume uniform. Maximizing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the same as maximizing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r="-1852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We have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of values and 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fit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aussian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model to the data</a:t>
                </a:r>
              </a:p>
              <a:p>
                <a:pPr lvl="1"/>
                <a:r>
                  <a:rPr lang="en-US" dirty="0" smtClean="0"/>
                  <a:t>Our parameter set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/>
                  <a:t>Probability of observing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given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of observing all points (assume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find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that maximize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62200" y="3048000"/>
                <a:ext cx="3276600" cy="7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048000"/>
                <a:ext cx="3276600" cy="7816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198" y="44958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8" y="44958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called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It is usually easier to work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Log-Likelihood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</a:p>
              <a:p>
                <a:pPr lvl="1"/>
                <a:r>
                  <a:rPr lang="en-US" dirty="0" smtClean="0"/>
                  <a:t>Find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𝐿𝐿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  <a:blipFill rotWithShape="1">
                <a:blip r:embed="rId2"/>
                <a:stretch>
                  <a:fillRect l="-815" t="-228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46152" y="6377727"/>
            <a:ext cx="16081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9514" y="6377727"/>
            <a:ext cx="19244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87425"/>
            <a:ext cx="84248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you have the heights of people from Greece and China and the distribution looks like the figure below (dramatization)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3406"/>
            <a:ext cx="6324600" cy="35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181600" cy="2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the data is the result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70C0"/>
                </a:solidFill>
              </a:rPr>
              <a:t>two Gaussians </a:t>
            </a:r>
          </a:p>
          <a:p>
            <a:pPr lvl="1"/>
            <a:r>
              <a:rPr lang="en-US" dirty="0" smtClean="0"/>
              <a:t>One for Greek people, and one for Chinese people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 smtClean="0">
                <a:solidFill>
                  <a:srgbClr val="0070C0"/>
                </a:solidFill>
              </a:rPr>
              <a:t>for each value </a:t>
            </a:r>
            <a:r>
              <a:rPr lang="en-US" dirty="0" smtClean="0"/>
              <a:t>which </a:t>
            </a:r>
            <a:r>
              <a:rPr lang="en-US" dirty="0"/>
              <a:t>G</a:t>
            </a:r>
            <a:r>
              <a:rPr lang="en-US" dirty="0" smtClean="0"/>
              <a:t>aussian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 likely to have generated it </a:t>
            </a:r>
            <a:r>
              <a:rPr lang="en-US" dirty="0" smtClean="0"/>
              <a:t>will give us a </a:t>
            </a:r>
            <a:r>
              <a:rPr lang="en-US" dirty="0" smtClean="0">
                <a:solidFill>
                  <a:srgbClr val="0070C0"/>
                </a:solidFill>
              </a:rPr>
              <a:t>clustering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generated according to the following process:</a:t>
                </a:r>
              </a:p>
              <a:p>
                <a:pPr lvl="1"/>
                <a:r>
                  <a:rPr lang="en-US" dirty="0" smtClean="0"/>
                  <a:t>First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select the nationality</a:t>
                </a:r>
              </a:p>
              <a:p>
                <a:pPr lvl="2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select Greece,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select China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1)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Given the nationality,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generate the point </a:t>
                </a:r>
                <a:r>
                  <a:rPr lang="en-US" dirty="0" smtClean="0"/>
                  <a:t>from the corresponding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~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Greece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~ 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:r>
                  <a:rPr lang="en-US" dirty="0" smtClean="0"/>
                  <a:t>China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6196" y="3657600"/>
            <a:ext cx="5087803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can also thing of this as a </a:t>
            </a:r>
            <a:r>
              <a:rPr lang="en-US" dirty="0" smtClean="0">
                <a:solidFill>
                  <a:srgbClr val="FF0000"/>
                </a:solidFill>
              </a:rPr>
              <a:t>Hidden Variable </a:t>
            </a:r>
            <a:r>
              <a:rPr lang="en-US" dirty="0" smtClean="0"/>
              <a:t>Z that takes two values: Greece and China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Greek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China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r="-57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117662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117661"/>
            <a:ext cx="914400" cy="3918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3468" y="2117660"/>
            <a:ext cx="917331" cy="3918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parameters </a:t>
                </a:r>
                <a:r>
                  <a:rPr lang="en-US" dirty="0" smtClean="0"/>
                  <a:t>of the China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065" r="-578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: parameters of the Greek </a:t>
                </a:r>
                <a:r>
                  <a:rPr lang="en-US" dirty="0" smtClean="0"/>
                  <a:t>distribution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349" r="-430" b="-2222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9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057400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want to estimate the parameters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/>
              <a:lstStyle/>
              <a:p>
                <a:r>
                  <a:rPr lang="en-US" dirty="0" smtClean="0"/>
                  <a:t>Once we have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we can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estimate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</a:p>
              <a:p>
                <a:pPr lvl="1"/>
                <a:r>
                  <a:rPr lang="en-US" dirty="0" smtClean="0"/>
                  <a:t>This is the probability that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belongs to the Greek or the Chinese population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0">
                <a:blip r:embed="rId2"/>
                <a:stretch>
                  <a:fillRect l="-945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Given from the Gaussian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Greek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  <a:blipFill rotWithShape="1">
                <a:blip r:embed="rId3"/>
                <a:stretch>
                  <a:fillRect t="-517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(Expectation Maximization)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Initialize the values of the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some random values</a:t>
                </a:r>
              </a:p>
              <a:p>
                <a:r>
                  <a:rPr lang="en-US" dirty="0" smtClean="0"/>
                  <a:t>Repeat until convergence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E-Step</a:t>
                </a:r>
                <a:r>
                  <a:rPr lang="en-US" dirty="0" smtClean="0"/>
                  <a:t>: Given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estimate</a:t>
                </a:r>
                <a:r>
                  <a:rPr lang="en-US" dirty="0" smtClean="0"/>
                  <a:t> the 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M-Step</a:t>
                </a:r>
                <a:r>
                  <a:rPr lang="en-US" dirty="0" smtClean="0"/>
                  <a:t>: Compute the parameter values that (in expectation)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 </a:t>
                </a:r>
                <a:r>
                  <a:rPr lang="en-US" dirty="0" smtClean="0"/>
                  <a:t>the data likelihood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  <a:blipFill rotWithShape="1">
                <a:blip r:embed="rId2"/>
                <a:stretch>
                  <a:fillRect l="-815" t="-3661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9300" y="5090377"/>
                <a:ext cx="273940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00" y="5090377"/>
                <a:ext cx="2739404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9112" y="4231156"/>
                <a:ext cx="208409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2" y="4231156"/>
                <a:ext cx="2084097" cy="8485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2922" y="4241811"/>
                <a:ext cx="2100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22" y="4241811"/>
                <a:ext cx="2100127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02922" y="5129557"/>
                <a:ext cx="2763449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22" y="5129557"/>
                <a:ext cx="2763449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9112" y="5942040"/>
                <a:ext cx="356956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2" y="5942040"/>
                <a:ext cx="3569567" cy="8485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2922" y="5955831"/>
                <a:ext cx="3593612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22" y="5955831"/>
                <a:ext cx="3593612" cy="8485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60370" y="5383243"/>
                <a:ext cx="1783630" cy="64633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MLE Estimates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’s were fixed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370" y="5383243"/>
                <a:ext cx="178363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373" t="-3704" r="-1695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31771" y="4433391"/>
            <a:ext cx="2012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population in G,C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E-Step</a:t>
            </a:r>
            <a:r>
              <a:rPr lang="en-US" dirty="0" smtClean="0"/>
              <a:t>: Assignment of points to clusters </a:t>
            </a:r>
          </a:p>
          <a:p>
            <a:pPr lvl="1"/>
            <a:r>
              <a:rPr lang="en-US" dirty="0" smtClean="0"/>
              <a:t>K-means: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 smtClean="0"/>
              <a:t> assignment, EM: </a:t>
            </a:r>
            <a:r>
              <a:rPr lang="en-US" dirty="0" smtClean="0">
                <a:solidFill>
                  <a:srgbClr val="00B0F0"/>
                </a:solidFill>
              </a:rPr>
              <a:t>soft </a:t>
            </a:r>
            <a:r>
              <a:rPr lang="en-US" dirty="0" smtClean="0"/>
              <a:t>assignment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M-Step</a:t>
            </a:r>
            <a:r>
              <a:rPr lang="en-US" dirty="0" smtClean="0"/>
              <a:t>: Computation of centroids</a:t>
            </a:r>
          </a:p>
          <a:p>
            <a:pPr lvl="1"/>
            <a:r>
              <a:rPr lang="en-US" dirty="0" smtClean="0"/>
              <a:t>K-means assumes common fixed variance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spherical clusters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EM: can change the variance for different clusters or different dimensions (</a:t>
            </a:r>
            <a:r>
              <a:rPr lang="en-US" dirty="0" smtClean="0">
                <a:solidFill>
                  <a:srgbClr val="00B0F0"/>
                </a:solidFill>
              </a:rPr>
              <a:t>ellipsoid clusters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the variance is fixed then both minimize the same 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92138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49263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We need to </a:t>
            </a:r>
            <a:r>
              <a:rPr lang="en-US" sz="2400" dirty="0"/>
              <a:t>evaluate the “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sz="2400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But “</a:t>
            </a:r>
            <a:r>
              <a:rPr lang="en-US" sz="2400" dirty="0" smtClean="0">
                <a:solidFill>
                  <a:srgbClr val="0070C0"/>
                </a:solidFill>
              </a:rPr>
              <a:t>clustering lies in </a:t>
            </a:r>
            <a:r>
              <a:rPr lang="en-US" sz="2400" dirty="0">
                <a:solidFill>
                  <a:srgbClr val="0070C0"/>
                </a:solidFill>
              </a:rPr>
              <a:t>the eye of the beholder</a:t>
            </a:r>
            <a:r>
              <a:rPr lang="en-US" sz="2400" dirty="0"/>
              <a:t>”!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</a:t>
            </a:r>
            <a:r>
              <a:rPr lang="en-US" sz="2000" dirty="0" err="1" smtClean="0"/>
              <a:t>clusterings</a:t>
            </a:r>
            <a:r>
              <a:rPr lang="en-US" sz="2000" dirty="0" smtClean="0"/>
              <a:t>, or clustering </a:t>
            </a:r>
            <a:r>
              <a:rPr lang="en-US" sz="2000" dirty="0"/>
              <a:t>algorithms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To compare against a “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90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9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clustering tendency</a:t>
            </a:r>
            <a:r>
              <a:rPr lang="en-US" sz="20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a cluster analysis to externally known results, e.g., to externally given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0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Evaluating how well the results of a cluster analysis fit the data </a:t>
            </a:r>
            <a:r>
              <a:rPr lang="en-US" sz="2000" i="1" dirty="0"/>
              <a:t>without</a:t>
            </a:r>
            <a:r>
              <a:rPr lang="en-US" sz="2000" dirty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 </a:t>
            </a:r>
            <a:r>
              <a:rPr lang="en-US" sz="2000" dirty="0">
                <a:solidFill>
                  <a:srgbClr val="0070C0"/>
                </a:solidFill>
              </a:rPr>
              <a:t>‘correct’ number of clusters</a:t>
            </a:r>
            <a:r>
              <a:rPr lang="en-US" sz="2000" dirty="0"/>
              <a:t>.</a:t>
            </a:r>
          </a:p>
          <a:p>
            <a:pPr marL="533400" indent="-533400"/>
            <a:endParaRPr lang="en-US" sz="2000" dirty="0"/>
          </a:p>
          <a:p>
            <a:pPr marL="533400" indent="-533400">
              <a:buFont typeface="Monotype Sorts" pitchFamily="2" charset="2"/>
              <a:buNone/>
            </a:pPr>
            <a:r>
              <a:rPr lang="en-US" sz="2400" dirty="0"/>
              <a:t>	</a:t>
            </a:r>
            <a:r>
              <a:rPr lang="en-US" sz="20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79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200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External Index:</a:t>
            </a:r>
            <a:r>
              <a:rPr lang="en-US" sz="2000" dirty="0"/>
              <a:t> Used to measure the extent to which cluster labels match </a:t>
            </a:r>
            <a:r>
              <a:rPr lang="en-US" sz="2000" dirty="0">
                <a:solidFill>
                  <a:srgbClr val="00B0F0"/>
                </a:solidFill>
              </a:rPr>
              <a:t>externally supplied class labels</a:t>
            </a:r>
            <a:r>
              <a:rPr lang="en-US" sz="20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entropy, precision, recall</a:t>
            </a:r>
            <a:endParaRPr lang="en-US" sz="1600" dirty="0"/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Internal Index:</a:t>
            </a:r>
            <a:r>
              <a:rPr lang="en-US" sz="2000" dirty="0"/>
              <a:t>  Used to measure the goodness of a clustering structure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000" dirty="0"/>
              <a:t> </a:t>
            </a:r>
            <a:r>
              <a:rPr lang="en-US" sz="2000" dirty="0" smtClean="0"/>
              <a:t>reference to </a:t>
            </a:r>
            <a:r>
              <a:rPr lang="en-US" sz="2000" dirty="0"/>
              <a:t>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Sum </a:t>
            </a:r>
            <a:r>
              <a:rPr lang="en-US" sz="1600" dirty="0"/>
              <a:t>of Squared Error (SSE)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Relative Index:</a:t>
            </a:r>
            <a:r>
              <a:rPr lang="en-US" sz="2000" dirty="0"/>
              <a:t> Used to compare two different </a:t>
            </a:r>
            <a:r>
              <a:rPr lang="en-US" sz="2000" dirty="0" err="1"/>
              <a:t>clusterings</a:t>
            </a:r>
            <a:r>
              <a:rPr lang="en-US" sz="20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Often an external or internal index is used for this function, e.g., SSE or entropy</a:t>
            </a:r>
          </a:p>
          <a:p>
            <a:pPr marL="342900" indent="-342900"/>
            <a:r>
              <a:rPr lang="en-US" sz="2200" dirty="0"/>
              <a:t>Sometimes these are referred to as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sz="2200" dirty="0"/>
              <a:t>instead of </a:t>
            </a:r>
            <a:r>
              <a:rPr lang="en-US" sz="2200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sz="1800" dirty="0"/>
              <a:t>However, sometimes criterion is 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sz="1800" dirty="0"/>
              <a:t>and index is the </a:t>
            </a:r>
            <a:r>
              <a:rPr lang="en-US" sz="1800" dirty="0">
                <a:solidFill>
                  <a:srgbClr val="00B0F0"/>
                </a:solidFill>
              </a:rPr>
              <a:t>numerical measure </a:t>
            </a:r>
            <a:r>
              <a:rPr lang="en-US" sz="1800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86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10330</TotalTime>
  <Words>2308</Words>
  <Application>Microsoft Office PowerPoint</Application>
  <PresentationFormat>On-screen Show (4:3)</PresentationFormat>
  <Paragraphs>542</Paragraphs>
  <Slides>57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 Math</vt:lpstr>
      <vt:lpstr>Monotype Sorts</vt:lpstr>
      <vt:lpstr>Tahoma</vt:lpstr>
      <vt:lpstr>Wingdings</vt:lpstr>
      <vt:lpstr>Clarity</vt:lpstr>
      <vt:lpstr>Εξίσωση</vt:lpstr>
      <vt:lpstr>VISIO</vt:lpstr>
      <vt:lpstr>Bitmap Image</vt:lpstr>
      <vt:lpstr>DATA MINING LECTURE 8</vt:lpstr>
      <vt:lpstr>CLUSTERING</vt:lpstr>
      <vt:lpstr>What is a Clustering?</vt:lpstr>
      <vt:lpstr>Clustering Algorithms</vt:lpstr>
      <vt:lpstr>CLUSTERING Evaluation</vt:lpstr>
      <vt:lpstr>Clustering Evaluation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Internal Measures: Cohesion and Separation</vt:lpstr>
      <vt:lpstr>Internal Measures: Cohesion and Separation</vt:lpstr>
      <vt:lpstr>Internal Measures: Silhouette Coefficient</vt:lpstr>
      <vt:lpstr>Silhouette Coefficient Example</vt:lpstr>
      <vt:lpstr>Internal measures – caveats </vt:lpstr>
      <vt:lpstr>Framework for Cluster Validity</vt:lpstr>
      <vt:lpstr>Statistical Framework for SSE</vt:lpstr>
      <vt:lpstr>Statistical Framework for Correlation</vt:lpstr>
      <vt:lpstr>Empirical p-value</vt:lpstr>
      <vt:lpstr>Estimating the “right” number of clusters</vt:lpstr>
      <vt:lpstr>Estimating the “right” number of clusters</vt:lpstr>
      <vt:lpstr>External Measures for Clustering Validity</vt:lpstr>
      <vt:lpstr>Confusion matrix</vt:lpstr>
      <vt:lpstr>Measures</vt:lpstr>
      <vt:lpstr>Measures</vt:lpstr>
      <vt:lpstr>Measures</vt:lpstr>
      <vt:lpstr>Good and bad clustering</vt:lpstr>
      <vt:lpstr>Another clustering</vt:lpstr>
      <vt:lpstr>External Measures of Cluster Validity: Entropy and Purity</vt:lpstr>
      <vt:lpstr>Final Comment on Cluster Validity</vt:lpstr>
      <vt:lpstr>Mixture Models and the EM Algorithm</vt:lpstr>
      <vt:lpstr>Model-based clustering</vt:lpstr>
      <vt:lpstr>Gaussian Distribution</vt:lpstr>
      <vt:lpstr>Gaussian Model</vt:lpstr>
      <vt:lpstr>Fitting the model</vt:lpstr>
      <vt:lpstr>Maximum Likelihood Estimation (MLE)</vt:lpstr>
      <vt:lpstr>Maximum Likelihood Estimation (MLE)</vt:lpstr>
      <vt:lpstr>Maximum Likelihood Estimation (MLE)</vt:lpstr>
      <vt:lpstr>PowerPoint Presentation</vt:lpstr>
      <vt:lpstr>Mixture of Gaussians</vt:lpstr>
      <vt:lpstr>Mixture of Gaussians</vt:lpstr>
      <vt:lpstr>Mixture model</vt:lpstr>
      <vt:lpstr>Mixture Model</vt:lpstr>
      <vt:lpstr>Mixture Model</vt:lpstr>
      <vt:lpstr>Mixture Models</vt:lpstr>
      <vt:lpstr>EM (Expectation Maximization) Algorithm</vt:lpstr>
      <vt:lpstr>Relationship to K-means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389</cp:revision>
  <dcterms:created xsi:type="dcterms:W3CDTF">2011-10-17T19:46:53Z</dcterms:created>
  <dcterms:modified xsi:type="dcterms:W3CDTF">2017-11-26T21:18:55Z</dcterms:modified>
</cp:coreProperties>
</file>