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1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717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5" r:id="rId62"/>
    <p:sldId id="666" r:id="rId63"/>
    <p:sldId id="667" r:id="rId64"/>
    <p:sldId id="668" r:id="rId65"/>
    <p:sldId id="669" r:id="rId66"/>
    <p:sldId id="670" r:id="rId67"/>
    <p:sldId id="671" r:id="rId68"/>
    <p:sldId id="672" r:id="rId69"/>
    <p:sldId id="673" r:id="rId70"/>
    <p:sldId id="674" r:id="rId71"/>
    <p:sldId id="675" r:id="rId72"/>
    <p:sldId id="676" r:id="rId73"/>
    <p:sldId id="677" r:id="rId74"/>
    <p:sldId id="678" r:id="rId75"/>
    <p:sldId id="679" r:id="rId76"/>
    <p:sldId id="680" r:id="rId77"/>
    <p:sldId id="681" r:id="rId78"/>
    <p:sldId id="682" r:id="rId79"/>
    <p:sldId id="68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5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</a:t>
            </a:r>
          </a:p>
          <a:p>
            <a:r>
              <a:rPr lang="en-US" dirty="0" smtClean="0"/>
              <a:t>The k-means algorithm</a:t>
            </a:r>
          </a:p>
          <a:p>
            <a:r>
              <a:rPr lang="en-US" dirty="0" smtClean="0"/>
              <a:t>Hierarchical Clustering</a:t>
            </a:r>
          </a:p>
          <a:p>
            <a:r>
              <a:rPr lang="en-US" dirty="0" smtClean="0"/>
              <a:t>The DBSCAN </a:t>
            </a:r>
            <a:r>
              <a:rPr lang="en-US" dirty="0" smtClean="0"/>
              <a:t>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561306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Well-Separated Clusters: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1447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6018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3506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2971800" y="6186487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sz="2000" dirty="0"/>
              <a:t> (more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sz="2000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FF0000"/>
                </a:solidFill>
              </a:rPr>
              <a:t>centroid</a:t>
            </a:r>
            <a:r>
              <a:rPr lang="en-US" sz="2000" dirty="0"/>
              <a:t>, the </a:t>
            </a:r>
            <a:r>
              <a:rPr lang="en-US" sz="2000" dirty="0" smtClean="0"/>
              <a:t>minimizer of distances from </a:t>
            </a:r>
            <a:r>
              <a:rPr lang="en-US" sz="2000" dirty="0"/>
              <a:t>all the points in the cluster, or a </a:t>
            </a:r>
            <a:r>
              <a:rPr lang="en-US" sz="2000" dirty="0" err="1">
                <a:solidFill>
                  <a:srgbClr val="FF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708525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708525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3048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24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Contiguous Cluster (Nearest neighbor or Transitive)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381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2971800" y="61706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93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8458" y="1534848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090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Clustering objectives</a:t>
            </a:r>
            <a:endParaRPr lang="en-US" dirty="0"/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446212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Shared Property or Conceptual Clusters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Finds clusters that share some common property or represent a particular concept.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/>
              <a:t>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971800" y="6094412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 Overlapping Circles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2819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3886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Types of Clusters: Objective Function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04237" cy="495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Clustering as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Consider all </a:t>
            </a:r>
            <a:r>
              <a:rPr lang="en-US" dirty="0"/>
              <a:t>possible ways of dividing the points into clusters and </a:t>
            </a:r>
            <a:r>
              <a:rPr lang="en-US" dirty="0" smtClean="0"/>
              <a:t>compute the </a:t>
            </a:r>
            <a:r>
              <a:rPr lang="en-US" dirty="0"/>
              <a:t>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</a:t>
            </a:r>
            <a:r>
              <a:rPr lang="en-US" dirty="0" smtClean="0"/>
              <a:t>clustering using the objective function to find the best one.  </a:t>
            </a:r>
          </a:p>
          <a:p>
            <a:pPr lvl="2"/>
            <a:r>
              <a:rPr lang="en-US" dirty="0" smtClean="0"/>
              <a:t>Usually, finding the best is NP-hard (no polynomial algorithm).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</a:t>
            </a:r>
            <a:r>
              <a:rPr lang="en-US" dirty="0" smtClean="0">
                <a:solidFill>
                  <a:srgbClr val="00B0F0"/>
                </a:solidFill>
              </a:rPr>
              <a:t>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 smtClean="0"/>
              <a:t> </a:t>
            </a:r>
            <a:r>
              <a:rPr lang="en-US" dirty="0"/>
              <a:t>for the model are determined from the </a:t>
            </a:r>
            <a:r>
              <a:rPr lang="en-US" dirty="0" smtClean="0"/>
              <a:t>data, and they determine the clustering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en-US" dirty="0" smtClean="0"/>
              <a:t>E.g., </a:t>
            </a:r>
            <a:r>
              <a:rPr lang="en-US" dirty="0" smtClean="0">
                <a:solidFill>
                  <a:srgbClr val="00B0F0"/>
                </a:solidFill>
              </a:rPr>
              <a:t>Mixture </a:t>
            </a:r>
            <a:r>
              <a:rPr lang="en-US" dirty="0">
                <a:solidFill>
                  <a:srgbClr val="00B0F0"/>
                </a:solidFill>
              </a:rPr>
              <a:t>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001000" cy="4572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</a:t>
            </a:r>
            <a:r>
              <a:rPr lang="en-US" dirty="0" smtClean="0"/>
              <a:t>specified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 is find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0070C0"/>
                </a:solidFill>
              </a:rPr>
              <a:t>assignment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  <a:r>
              <a:rPr lang="en-US" dirty="0" smtClean="0"/>
              <a:t>so as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 smtClean="0"/>
                  <a:t>objects </a:t>
                </a:r>
                <a:r>
                  <a:rPr lang="en-US" dirty="0"/>
                  <a:t>and an integer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 smtClean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US" dirty="0" smtClean="0"/>
                  <a:t>Note: We need to find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both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 smtClean="0"/>
                  <a:t> into clusters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 smtClean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Most common definition is with </a:t>
                </a:r>
                <a:r>
                  <a:rPr lang="en-US" dirty="0" err="1" smtClean="0"/>
                  <a:t>euclidean</a:t>
                </a:r>
                <a:r>
                  <a:rPr lang="en-US" dirty="0" smtClean="0"/>
                  <a:t> distance, minimizing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 smtClean="0"/>
                  <a:t> function</a:t>
                </a:r>
              </a:p>
              <a:p>
                <a:pPr lvl="1">
                  <a:defRPr/>
                </a:pPr>
                <a:r>
                  <a:rPr lang="en-US" dirty="0" smtClean="0"/>
                  <a:t>Sometimes K-means is defined like that</a:t>
                </a:r>
              </a:p>
              <a:p>
                <a:pPr>
                  <a:defRPr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 smtClean="0"/>
                  <a:t>Given </a:t>
                </a:r>
                <a:r>
                  <a:rPr lang="en-US" dirty="0"/>
                  <a:t>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K </a:t>
                </a:r>
                <a:r>
                  <a:rPr lang="en-US" dirty="0" smtClean="0"/>
                  <a:t>group the points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such that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 smtClean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00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48281" y="60198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Squares Error (SSE)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Complexity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 smtClean="0"/>
              <a:t> if the dimensionality of the data is at least 2 (</a:t>
            </a:r>
            <a:r>
              <a:rPr lang="en-US" dirty="0" smtClean="0">
                <a:solidFill>
                  <a:schemeClr val="accent1"/>
                </a:solidFill>
              </a:rPr>
              <a:t>d≥2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Finding the best solution in polynomial time is infeasible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</a:t>
            </a:r>
            <a:r>
              <a:rPr lang="en-US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 (how?)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55827"/>
              </p:ext>
            </p:extLst>
          </p:nvPr>
        </p:nvGraphicFramePr>
        <p:xfrm>
          <a:off x="457200" y="388620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Bitmap Image" r:id="rId3" imgW="9784928" imgH="3177815" progId="Paint.Picture">
                  <p:embed/>
                </p:oleObj>
              </mc:Choice>
              <mc:Fallback>
                <p:oleObj name="Bitmap Image" r:id="rId3" imgW="9784928" imgH="317781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K-means is sometimes synonymous with this algorithm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86200"/>
            <a:ext cx="5257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029200"/>
            <a:ext cx="7848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304800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954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92722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4" y="381000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7847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7192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3048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7275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41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609600" y="486092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5463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609600" y="4651375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509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1775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 smtClean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K-means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Applications of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83050" cy="51816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genes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and proteins</a:t>
            </a:r>
            <a:r>
              <a:rPr lang="en-US" sz="2000" dirty="0"/>
              <a:t> that have similar functionality,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</a:t>
            </a:r>
            <a:r>
              <a:rPr lang="en-US" sz="2000" dirty="0" smtClean="0"/>
              <a:t>fluctuations,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 smtClean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</a:t>
            </a:r>
            <a:r>
              <a:rPr lang="en-US" sz="2000" dirty="0" smtClean="0"/>
              <a:t>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 smtClean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 smtClean="0"/>
              <a:t>Search Personalization</a:t>
            </a:r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4343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5438775" y="4038600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5410200" y="6019799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Centroids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minimizer</a:t>
            </a:r>
            <a:r>
              <a:rPr lang="en-US" dirty="0" smtClean="0"/>
              <a:t> for the distance function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Centroid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</a:t>
            </a:r>
            <a:r>
              <a:rPr lang="en-US" dirty="0" smtClean="0"/>
              <a:t>and cosine similarity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Finding the centroid is not always easy </a:t>
            </a:r>
          </a:p>
          <a:p>
            <a:pPr lvl="1"/>
            <a:r>
              <a:rPr lang="en-US" dirty="0" smtClean="0"/>
              <a:t>It can be an NP-hard problem for some distance functions</a:t>
            </a:r>
          </a:p>
          <a:p>
            <a:pPr lvl="2"/>
            <a:r>
              <a:rPr lang="en-US" dirty="0" smtClean="0"/>
              <a:t>E.g., median for multiple dimensions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Algorithm </a:t>
            </a:r>
            <a:r>
              <a:rPr lang="en-US" dirty="0"/>
              <a:t>–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</a:t>
            </a:r>
            <a:r>
              <a:rPr lang="en-US" dirty="0">
                <a:solidFill>
                  <a:srgbClr val="00B050"/>
                </a:solidFill>
              </a:rPr>
              <a:t>Until relatively few points change clusters</a:t>
            </a:r>
            <a:r>
              <a:rPr lang="en-US" dirty="0"/>
              <a:t>’</a:t>
            </a:r>
          </a:p>
          <a:p>
            <a:r>
              <a:rPr lang="en-US" dirty="0"/>
              <a:t>Complexity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O( n * K * I * d 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= number of points,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/>
              <a:t>= number of clusters,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/>
              <a:t>= number of iterations,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dimensionality</a:t>
            </a:r>
          </a:p>
          <a:p>
            <a:r>
              <a:rPr lang="en-US" dirty="0" smtClean="0"/>
              <a:t>In general a fast and efficient algorithm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</a:t>
            </a:r>
            <a:r>
              <a:rPr lang="en-US" dirty="0" smtClean="0"/>
              <a:t>different: 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izes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ensities</a:t>
            </a:r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on-globular</a:t>
            </a:r>
            <a:r>
              <a:rPr lang="en-US" dirty="0" smtClean="0"/>
              <a:t> </a:t>
            </a:r>
            <a:r>
              <a:rPr lang="en-US" dirty="0"/>
              <a:t>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524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762000" y="53482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5334000" y="52974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762000" y="54244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5334000" y="53736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8176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143000" y="5551487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5334000" y="5576887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762000" y="49530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1143000" y="5562600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One solution is to use many clusters.</a:t>
            </a:r>
          </a:p>
          <a:p>
            <a:pPr lvl="1"/>
            <a:r>
              <a:rPr lang="en-US" sz="2000" b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457200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762000" y="55006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919287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1143000" y="5653087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</a:t>
            </a:r>
            <a:r>
              <a:rPr lang="en-US" dirty="0" err="1" smtClean="0">
                <a:solidFill>
                  <a:srgbClr val="FF0000"/>
                </a:solidFill>
              </a:rPr>
              <a:t>medoids</a:t>
            </a:r>
            <a:r>
              <a:rPr lang="en-US" dirty="0" smtClean="0"/>
              <a:t>: Similar problem definition as in K-means, but the centroid of the cluster is defined to be one of the points in the cluster (the </a:t>
            </a:r>
            <a:r>
              <a:rPr lang="en-US" dirty="0" err="1" smtClean="0">
                <a:solidFill>
                  <a:srgbClr val="00B0F0"/>
                </a:solidFill>
              </a:rPr>
              <a:t>medoid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K-centers</a:t>
            </a:r>
            <a:r>
              <a:rPr lang="en-US" dirty="0" smtClean="0"/>
              <a:t>: Similar problem definition as in K-means, but the goal now is to minimize the maximum </a:t>
            </a:r>
            <a:r>
              <a:rPr lang="en-US" dirty="0" smtClean="0">
                <a:solidFill>
                  <a:srgbClr val="00B0F0"/>
                </a:solidFill>
              </a:rPr>
              <a:t>diameter </a:t>
            </a:r>
            <a:r>
              <a:rPr lang="en-US" dirty="0" smtClean="0"/>
              <a:t>of the clusters</a:t>
            </a:r>
          </a:p>
          <a:p>
            <a:pPr lvl="1"/>
            <a:r>
              <a:rPr lang="en-US" dirty="0" smtClean="0"/>
              <a:t>diameter of a cluster is maximum distance between any two points in the cluster.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applications of cluster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Snow, London 1854</a:t>
            </a:r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Two main types of hierarchical clustering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Agglomerative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the points as individual clusters</a:t>
            </a:r>
          </a:p>
          <a:p>
            <a:pPr lvl="2"/>
            <a:r>
              <a:rPr lang="en-US" sz="1800" dirty="0"/>
              <a:t> At each step, merge the closest pair of clusters until only one cluster (or k clusters) left</a:t>
            </a:r>
          </a:p>
          <a:p>
            <a:pPr lvl="4"/>
            <a:endParaRPr lang="en-US" sz="1800" dirty="0"/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sz="2000" dirty="0"/>
              <a:t>:  </a:t>
            </a:r>
          </a:p>
          <a:p>
            <a:pPr lvl="2"/>
            <a:r>
              <a:rPr lang="en-US" sz="1800" dirty="0"/>
              <a:t> Start with one, all-inclusive cluster </a:t>
            </a:r>
          </a:p>
          <a:p>
            <a:pPr lvl="2"/>
            <a:r>
              <a:rPr lang="en-US" sz="1800" dirty="0"/>
              <a:t> At each step, split a cluster until each cluster contains a point (or there are k clusters)</a:t>
            </a:r>
          </a:p>
          <a:p>
            <a:pPr lvl="4"/>
            <a:endParaRPr lang="en-US" sz="1800" dirty="0"/>
          </a:p>
          <a:p>
            <a:r>
              <a:rPr lang="en-US" sz="2400" dirty="0"/>
              <a:t>Traditional hierarchical algorithms use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400" dirty="0"/>
              <a:t> 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sz="2000" dirty="0"/>
              <a:t>Merge or split one cluster at a time</a:t>
            </a:r>
          </a:p>
          <a:p>
            <a:pPr lvl="4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>
            <p:extLst/>
          </p:nvPr>
        </p:nvGraphicFramePr>
        <p:xfrm>
          <a:off x="5257800" y="38576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576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Dendrograms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may</a:t>
            </a:r>
            <a:r>
              <a:rPr lang="en-US" dirty="0" smtClean="0"/>
              <a:t> </a:t>
            </a:r>
            <a:r>
              <a:rPr lang="en-US" dirty="0"/>
              <a:t>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More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721"/>
            <a:ext cx="8229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 smtClean="0">
                <a:solidFill>
                  <a:srgbClr val="00B0F0"/>
                </a:solidFill>
              </a:rPr>
              <a:t>single-point clusters </a:t>
            </a:r>
            <a:r>
              <a:rPr lang="en-US" dirty="0" smtClean="0"/>
              <a:t>and </a:t>
            </a:r>
            <a:r>
              <a:rPr lang="en-US" dirty="0"/>
              <a:t>a proximity </a:t>
            </a:r>
            <a:r>
              <a:rPr lang="en-US" dirty="0" smtClean="0"/>
              <a:t>matrix </a:t>
            </a:r>
            <a:r>
              <a:rPr lang="en-US" dirty="0" smtClean="0">
                <a:solidFill>
                  <a:srgbClr val="FF0000"/>
                </a:solidFill>
              </a:rPr>
              <a:t>between points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685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2743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1600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1447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1600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457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1828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3124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2133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3200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3733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5257800" y="2286000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5791200" y="471805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0" y="5610225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10225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</a:t>
            </a:r>
            <a:r>
              <a:rPr lang="en-US" sz="2200" dirty="0" smtClean="0"/>
              <a:t>and a proximity matrix </a:t>
            </a:r>
            <a:r>
              <a:rPr lang="en-US" sz="2200" dirty="0" smtClean="0">
                <a:solidFill>
                  <a:srgbClr val="FF0000"/>
                </a:solidFill>
              </a:rPr>
              <a:t>between clusters</a:t>
            </a:r>
            <a:endParaRPr lang="en-US" sz="2200" dirty="0">
              <a:solidFill>
                <a:srgbClr val="FF0000"/>
              </a:solidFill>
            </a:endParaRP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609600" y="38862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-5400000">
            <a:off x="1600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-10800000">
            <a:off x="3352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1295400" y="4953000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-10800000">
            <a:off x="2590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685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3428999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1524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2743199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1752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5486400" y="1901825"/>
            <a:ext cx="2895600" cy="2212975"/>
            <a:chOff x="3456" y="1440"/>
            <a:chExt cx="1872" cy="1503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5856654" y="406161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433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609600" y="4249737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-5400000">
            <a:off x="1600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-10800000">
            <a:off x="3352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1295400" y="5316537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-10800000">
            <a:off x="2590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685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3428999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1524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2743199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1752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5486400" y="2039937"/>
            <a:ext cx="2971800" cy="2193925"/>
            <a:chOff x="3456" y="1094"/>
            <a:chExt cx="1920" cy="1503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990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5791200" y="423386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859337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9337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609600" y="4191000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-5400000">
            <a:off x="1600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-10800000">
            <a:off x="3314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1295400" y="5257800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685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3429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1905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</a:t>
            </a:r>
            <a:r>
              <a:rPr lang="en-US" b="0"/>
              <a:t>U</a:t>
            </a:r>
            <a:r>
              <a:rPr lang="en-US"/>
              <a:t>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5994400" y="3021231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?      ?       ?      ?    </a:t>
            </a:r>
            <a:r>
              <a:rPr lang="en-US" dirty="0"/>
              <a:t>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6651625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6651625" y="3505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6651625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6575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6019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5715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5638800" y="2667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5638800" y="3458527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5638800" y="388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4953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</a:t>
            </a:r>
            <a:r>
              <a:rPr lang="en-US" b="0" dirty="0"/>
              <a:t>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70866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7620000" y="2286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5715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5715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5715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5715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6553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7010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5791200" y="4267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  <p:extLst/>
          </p:nvPr>
        </p:nvGraphicFramePr>
        <p:xfrm>
          <a:off x="4648200" y="4740275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740275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7199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5562600" y="15240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286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286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4572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 dirty="0"/>
              <a:t>Ward’s Method uses squared error</a:t>
            </a:r>
            <a:endParaRPr lang="en-US" sz="2400" b="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389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2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752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14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1979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29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4953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592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14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14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60198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22098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How many clusters?</a:t>
              </a:r>
              <a:endParaRPr lang="en-US" sz="1600" b="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4196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4196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22098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b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4572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8019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5486400" y="15240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7470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800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6576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9543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5486400" y="16764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8994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953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8100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399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6495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5486400" y="13716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5946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648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5052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8232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8781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5486400" y="16002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876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7338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b="0"/>
              <a:t>Ward’s Method uses squared error</a:t>
            </a:r>
            <a:endParaRPr lang="en-US" sz="2400" b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23622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Link – Complete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view the processing of the hierarchical algorithm is that we create links between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 smtClean="0"/>
              <a:t> in order of </a:t>
            </a:r>
            <a:r>
              <a:rPr lang="en-US" dirty="0" smtClean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 smtClean="0"/>
              <a:t>The MIN – </a:t>
            </a:r>
            <a:r>
              <a:rPr lang="en-US" dirty="0" smtClean="0">
                <a:solidFill>
                  <a:srgbClr val="FF0000"/>
                </a:solidFill>
              </a:rPr>
              <a:t>Single Link</a:t>
            </a:r>
            <a:r>
              <a:rPr lang="en-US" dirty="0" smtClean="0"/>
              <a:t>, will merge two clusters when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 smtClean="0"/>
              <a:t>of elements is linked</a:t>
            </a:r>
          </a:p>
          <a:p>
            <a:pPr lvl="1"/>
            <a:r>
              <a:rPr lang="en-US" dirty="0" smtClean="0"/>
              <a:t>The MAX – </a:t>
            </a:r>
            <a:r>
              <a:rPr lang="en-US" dirty="0" smtClean="0">
                <a:solidFill>
                  <a:srgbClr val="FF0000"/>
                </a:solidFill>
              </a:rPr>
              <a:t>Complete Linkage </a:t>
            </a:r>
            <a:r>
              <a:rPr lang="en-US" dirty="0" smtClean="0"/>
              <a:t>will merge two clusters when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</a:t>
            </a:r>
            <a:r>
              <a:rPr lang="en-US" dirty="0" smtClean="0"/>
              <a:t>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881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2755901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1295400"/>
          </a:xfrm>
        </p:spPr>
        <p:txBody>
          <a:bodyPr>
            <a:normAutofit/>
          </a:bodyPr>
          <a:lstStyle/>
          <a:p>
            <a:r>
              <a:rPr lang="en-US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914400" y="60340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3486151" y="6034087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747713" y="2092325"/>
            <a:ext cx="3175000" cy="2790825"/>
            <a:chOff x="471" y="1117"/>
            <a:chExt cx="2000" cy="1758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16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2495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527050" y="2808287"/>
            <a:ext cx="1735138" cy="1158875"/>
            <a:chOff x="332" y="1568"/>
            <a:chExt cx="1093" cy="730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444500" y="2390775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382588" y="2270125"/>
            <a:ext cx="3795712" cy="2924175"/>
            <a:chOff x="241" y="1229"/>
            <a:chExt cx="2391" cy="1842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307975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18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5410200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5410200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5410200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5410200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5410200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20132"/>
              </p:ext>
            </p:extLst>
          </p:nvPr>
        </p:nvGraphicFramePr>
        <p:xfrm>
          <a:off x="5410200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1822451" y="3309938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2176463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2717801" y="2311400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1798639" y="3325813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4876800" y="1981200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52400" y="1981200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1066800" y="4724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4265613" y="1524000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0538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1098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3467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792163" y="2128838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2509838" y="3513138"/>
            <a:ext cx="1401762" cy="890587"/>
            <a:chOff x="1465" y="2309"/>
            <a:chExt cx="883" cy="561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704850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360363" y="1887538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1882775" y="3287713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615950" y="2025650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5460999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2773362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930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1865312" y="3305175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2176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1828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2212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2701925" y="2347912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3108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1865312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909638" y="2305050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930275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927100" y="3109913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5460999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5460999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5460999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5460999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5460999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5460999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.22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.20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.15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.34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  <a:endParaRPr lang="en-US" sz="16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.23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.25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.11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810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1370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303213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4341813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609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 </a:t>
            </a:r>
            <a:r>
              <a:rPr lang="en-US" dirty="0"/>
              <a:t>is a set of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division data objects </a:t>
            </a:r>
            <a:r>
              <a:rPr lang="en-US" dirty="0" smtClean="0"/>
              <a:t>into </a:t>
            </a:r>
            <a:r>
              <a:rPr lang="en-US" dirty="0"/>
              <a:t>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1066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4418013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609600" y="5486400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/>
              <a:t>Cluster Similarity: Group Average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5875"/>
            <a:ext cx="8318500" cy="3505200"/>
          </a:xfrm>
        </p:spPr>
        <p:txBody>
          <a:bodyPr/>
          <a:lstStyle/>
          <a:p>
            <a:r>
              <a:rPr lang="en-US" sz="2200" dirty="0"/>
              <a:t>Proximity of two clusters is the average of pairwise proximity between points in the two clusters.</a:t>
            </a:r>
          </a:p>
          <a:p>
            <a:endParaRPr lang="en-US" sz="2200" dirty="0"/>
          </a:p>
          <a:p>
            <a:endParaRPr lang="en-US" sz="2200" dirty="0"/>
          </a:p>
          <a:p>
            <a:pPr lvl="4"/>
            <a:endParaRPr lang="en-US" sz="1800" dirty="0"/>
          </a:p>
          <a:p>
            <a:r>
              <a:rPr lang="en-US" sz="2200" dirty="0"/>
              <a:t>Need to use average connectivity for scalability since total proximity favors large clusters</a:t>
            </a:r>
          </a:p>
          <a:p>
            <a:endParaRPr lang="en-US" sz="2200" dirty="0"/>
          </a:p>
        </p:txBody>
      </p:sp>
      <p:graphicFrame>
        <p:nvGraphicFramePr>
          <p:cNvPr id="1640452" name="Object 4"/>
          <p:cNvGraphicFramePr>
            <a:graphicFrameLocks noChangeAspect="1"/>
          </p:cNvGraphicFramePr>
          <p:nvPr/>
        </p:nvGraphicFramePr>
        <p:xfrm>
          <a:off x="2057400" y="1905000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8200" y="41148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301625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914400" y="5805487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3267076" y="5805486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Dendrogram</a:t>
            </a:r>
            <a:endParaRPr lang="en-US" sz="1800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808038" y="2230437"/>
            <a:ext cx="2901950" cy="2544763"/>
            <a:chOff x="509" y="1252"/>
            <a:chExt cx="1828" cy="1603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15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2405063" y="3516312"/>
            <a:ext cx="1301750" cy="889000"/>
            <a:chOff x="1515" y="2062"/>
            <a:chExt cx="820" cy="560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717550" y="2625725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403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1931988" y="3344862"/>
            <a:ext cx="1800225" cy="1720850"/>
            <a:chOff x="1217" y="1954"/>
            <a:chExt cx="1134" cy="1084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1893888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1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5460999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/>
                <a:gridCol w="470807"/>
                <a:gridCol w="470807"/>
                <a:gridCol w="470807"/>
                <a:gridCol w="470807"/>
                <a:gridCol w="470807"/>
                <a:gridCol w="470807"/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</a:t>
            </a:r>
            <a:r>
              <a:rPr lang="en-US" dirty="0" smtClean="0">
                <a:solidFill>
                  <a:srgbClr val="00B0F0"/>
                </a:solidFill>
              </a:rPr>
              <a:t>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</a:t>
            </a:r>
            <a:r>
              <a:rPr lang="en-US" dirty="0" smtClean="0"/>
              <a:t>sum of squares distance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clusters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425003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3235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4530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6270625" y="4589463"/>
            <a:ext cx="1858963" cy="1693862"/>
            <a:chOff x="509" y="1253"/>
            <a:chExt cx="1776" cy="1618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7324725" y="5437188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6211888" y="4849813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6003925" y="4348163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7011988" y="5322888"/>
            <a:ext cx="1187450" cy="1141412"/>
            <a:chOff x="1217" y="1954"/>
            <a:chExt cx="1134" cy="1090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6986588" y="4546600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3387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5292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954088" y="4502150"/>
            <a:ext cx="1978025" cy="1795463"/>
            <a:chOff x="438" y="1309"/>
            <a:chExt cx="1937" cy="1757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9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2076450" y="5408613"/>
            <a:ext cx="917575" cy="617537"/>
            <a:chOff x="1537" y="2197"/>
            <a:chExt cx="898" cy="604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893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668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1665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696913" y="4625975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6157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7285038" y="2817813"/>
            <a:ext cx="919162" cy="617537"/>
            <a:chOff x="1465" y="2309"/>
            <a:chExt cx="883" cy="594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6100763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5875338" y="1751013"/>
            <a:ext cx="2582862" cy="2287587"/>
            <a:chOff x="111" y="1285"/>
            <a:chExt cx="2481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6873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6043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1009650" y="1819275"/>
            <a:ext cx="1990725" cy="1806575"/>
            <a:chOff x="471" y="1117"/>
            <a:chExt cx="1935" cy="1755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9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9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2141538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865188" y="2282825"/>
            <a:ext cx="1125537" cy="742950"/>
            <a:chOff x="332" y="1568"/>
            <a:chExt cx="1093" cy="721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812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771525" y="1935163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723900" y="1673225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229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Computational complexity in time and space</a:t>
            </a:r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DBSCAN: Density-Based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DBSCAN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 smtClean="0"/>
              <a:t>algorithm</a:t>
            </a:r>
          </a:p>
          <a:p>
            <a:endParaRPr lang="en-US" dirty="0" smtClean="0"/>
          </a:p>
          <a:p>
            <a:r>
              <a:rPr lang="en-US" dirty="0" smtClean="0"/>
              <a:t>Reminder: In density 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 smtClean="0"/>
              <a:t>Important Questions:</a:t>
            </a:r>
          </a:p>
          <a:p>
            <a:pPr lvl="1"/>
            <a:r>
              <a:rPr lang="en-US" dirty="0" smtClean="0"/>
              <a:t>How do we measure density?</a:t>
            </a:r>
          </a:p>
          <a:p>
            <a:pPr lvl="1"/>
            <a:r>
              <a:rPr lang="en-US" dirty="0" smtClean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 smtClean="0"/>
              <a:t>DBSCAN: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en-US" dirty="0" smtClean="0"/>
              <a:t>: number of points within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 smtClean="0"/>
              <a:t>: A circle of radius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contains at least 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6034087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766887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Characterization of points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 point is a </a:t>
            </a:r>
            <a:r>
              <a:rPr lang="en-US" dirty="0" smtClean="0">
                <a:solidFill>
                  <a:srgbClr val="FF0000"/>
                </a:solidFill>
              </a:rPr>
              <a:t>core point</a:t>
            </a:r>
            <a:r>
              <a:rPr lang="en-US" dirty="0" smtClean="0"/>
              <a:t> if it has more than a specified number of points (</a:t>
            </a:r>
            <a:r>
              <a:rPr lang="en-US" dirty="0" err="1" smtClean="0">
                <a:solidFill>
                  <a:srgbClr val="0070C0"/>
                </a:solidFill>
              </a:rPr>
              <a:t>MinPts</a:t>
            </a:r>
            <a:r>
              <a:rPr lang="en-US" dirty="0" smtClean="0"/>
              <a:t>) within </a:t>
            </a:r>
            <a:r>
              <a:rPr lang="en-US" dirty="0" err="1" smtClean="0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These points belong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dirty="0" smtClean="0"/>
              <a:t>and are </a:t>
            </a:r>
            <a:r>
              <a:rPr lang="en-US" dirty="0"/>
              <a:t>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dirty="0"/>
              <a:t> of a </a:t>
            </a:r>
            <a:r>
              <a:rPr lang="en-US" dirty="0" smtClean="0"/>
              <a:t>cluster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border point</a:t>
            </a:r>
            <a:r>
              <a:rPr lang="en-US" dirty="0"/>
              <a:t> has fewer than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within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/>
              <a:t>, but is in the neighborhood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dirty="0"/>
              <a:t> </a:t>
            </a:r>
            <a:r>
              <a:rPr lang="en-US" dirty="0" smtClean="0"/>
              <a:t>point.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noise point</a:t>
            </a:r>
            <a:r>
              <a:rPr lang="en-US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761998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" y="1558131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990600" y="5355992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5257800" y="5218674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Point types: </a:t>
            </a:r>
            <a:r>
              <a:rPr lang="en-US" sz="1800" dirty="0">
                <a:solidFill>
                  <a:srgbClr val="92D050"/>
                </a:solidFill>
              </a:rPr>
              <a:t>core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3399"/>
                </a:solidFill>
              </a:rPr>
              <a:t>border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07" y="1564249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2739483" y="5953474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Eps</a:t>
            </a:r>
            <a:r>
              <a:rPr lang="en-US" sz="1800" dirty="0"/>
              <a:t> = 10, </a:t>
            </a:r>
            <a:r>
              <a:rPr lang="en-US" sz="1800" dirty="0" err="1"/>
              <a:t>MinPts</a:t>
            </a:r>
            <a:r>
              <a:rPr lang="en-US" sz="18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0990" y="457200"/>
            <a:ext cx="8426450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Density-Connected points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638800" cy="50292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dirty="0" smtClean="0">
                <a:ea typeface="宋体" pitchFamily="2" charset="-122"/>
              </a:rPr>
              <a:t>We place an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dirty="0" smtClean="0">
                <a:ea typeface="宋体" pitchFamily="2" charset="-122"/>
              </a:rPr>
              <a:t> between two core points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 if they are within distance </a:t>
            </a:r>
            <a:r>
              <a:rPr lang="en-US" altLang="zh-CN" dirty="0" err="1" smtClean="0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endParaRPr lang="en-US" altLang="zh-CN" sz="2400" dirty="0">
              <a:solidFill>
                <a:srgbClr val="FF0000"/>
              </a:solidFill>
              <a:ea typeface="宋体" pitchFamily="2" charset="-122"/>
            </a:endParaRPr>
          </a:p>
          <a:p>
            <a:pPr lvl="1">
              <a:spcBef>
                <a:spcPct val="50000"/>
              </a:spcBef>
            </a:pPr>
            <a:r>
              <a:rPr lang="en-US" altLang="zh-CN" sz="2400" dirty="0">
                <a:ea typeface="宋体" pitchFamily="2" charset="-122"/>
              </a:rPr>
              <a:t>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>
                <a:ea typeface="宋体" pitchFamily="2" charset="-122"/>
              </a:rPr>
              <a:t> is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400" dirty="0">
                <a:ea typeface="宋体" pitchFamily="2" charset="-122"/>
              </a:rPr>
              <a:t> to a point </a:t>
            </a:r>
            <a:r>
              <a:rPr lang="en-US" altLang="zh-CN" sz="24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400" dirty="0" smtClean="0">
                <a:ea typeface="宋体" pitchFamily="2" charset="-122"/>
              </a:rPr>
              <a:t>if there is 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400" dirty="0" smtClean="0">
                <a:ea typeface="宋体" pitchFamily="2" charset="-122"/>
              </a:rPr>
              <a:t>from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400" dirty="0" smtClean="0">
                <a:ea typeface="宋体" pitchFamily="2" charset="-122"/>
              </a:rPr>
              <a:t> to </a:t>
            </a:r>
            <a:r>
              <a:rPr lang="en-US" altLang="zh-CN" sz="2400" dirty="0" smtClean="0">
                <a:solidFill>
                  <a:srgbClr val="00B050"/>
                </a:solidFill>
                <a:ea typeface="宋体" pitchFamily="2" charset="-122"/>
              </a:rPr>
              <a:t>q</a:t>
            </a:r>
            <a:endParaRPr lang="en-US" altLang="zh-CN" sz="2400" dirty="0">
              <a:solidFill>
                <a:srgbClr val="00B050"/>
              </a:solidFill>
              <a:ea typeface="宋体" pitchFamily="2" charset="-122"/>
            </a:endParaRP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7019925" y="2459038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7356475" y="2570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73564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6908800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7132638" y="2682875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7132638" y="2905125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7467600" y="3017838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7467600" y="20113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8137525" y="2682875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7915275" y="22352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7356475" y="2794000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7578725" y="25701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7802563" y="2905125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8361363" y="3017838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7086600" y="2438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6370638" y="2311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7969250" y="20510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6597650" y="27368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7315200" y="17526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7359650" y="2508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7435850" y="23558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5867400" y="43434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6934200" y="2667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points as </a:t>
            </a:r>
            <a:r>
              <a:rPr lang="en-US" dirty="0">
                <a:solidFill>
                  <a:srgbClr val="92D050"/>
                </a:solidFill>
              </a:rPr>
              <a:t>core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border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points</a:t>
            </a:r>
          </a:p>
          <a:p>
            <a:r>
              <a:rPr lang="en-US" dirty="0" smtClean="0"/>
              <a:t>For every </a:t>
            </a:r>
            <a:r>
              <a:rPr lang="en-US" dirty="0" smtClean="0">
                <a:solidFill>
                  <a:srgbClr val="92D050"/>
                </a:solidFill>
              </a:rPr>
              <a:t>core</a:t>
            </a:r>
            <a:r>
              <a:rPr lang="en-US" dirty="0" smtClean="0"/>
              <a:t> point </a:t>
            </a:r>
            <a:r>
              <a:rPr lang="en-US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 that has not been assigned to a cluster</a:t>
            </a:r>
          </a:p>
          <a:p>
            <a:pPr lvl="1"/>
            <a:r>
              <a:rPr lang="en-US" sz="2800" dirty="0" smtClean="0"/>
              <a:t>Create a new cluster with the point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 and all the points that are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92D050"/>
                </a:solidFill>
              </a:rPr>
              <a:t>p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Assign </a:t>
            </a:r>
            <a:r>
              <a:rPr lang="en-US" dirty="0" smtClean="0">
                <a:solidFill>
                  <a:srgbClr val="0070C0"/>
                </a:solidFill>
              </a:rPr>
              <a:t>border</a:t>
            </a:r>
            <a:r>
              <a:rPr lang="en-US" dirty="0" smtClean="0"/>
              <a:t> points to </a:t>
            </a:r>
            <a:r>
              <a:rPr lang="en-US" dirty="0"/>
              <a:t>the cluster of </a:t>
            </a:r>
            <a:r>
              <a:rPr lang="en-US" dirty="0" smtClean="0"/>
              <a:t> the closest </a:t>
            </a:r>
            <a:r>
              <a:rPr lang="en-US" dirty="0"/>
              <a:t>core </a:t>
            </a:r>
            <a:r>
              <a:rPr lang="en-US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80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Determining </a:t>
            </a:r>
            <a:r>
              <a:rPr lang="en-US" dirty="0" err="1" smtClean="0"/>
              <a:t>Eps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209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Idea is that for points in a cluster, their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Noise points have the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So, plot sorted distance of every point to its </a:t>
            </a:r>
            <a:r>
              <a:rPr lang="en-US" sz="2400" dirty="0" err="1">
                <a:solidFill>
                  <a:srgbClr val="0070C0"/>
                </a:solidFill>
              </a:rPr>
              <a:t>k</a:t>
            </a:r>
            <a:r>
              <a:rPr lang="en-US" sz="2400" baseline="30000" dirty="0" err="1">
                <a:solidFill>
                  <a:srgbClr val="0070C0"/>
                </a:solidFill>
              </a:rPr>
              <a:t>th</a:t>
            </a:r>
            <a:r>
              <a:rPr lang="en-US" sz="2400" dirty="0"/>
              <a:t> nearest </a:t>
            </a:r>
            <a:r>
              <a:rPr lang="en-US" sz="2400" dirty="0" smtClean="0"/>
              <a:t>neighbor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the distance </a:t>
            </a:r>
            <a:r>
              <a:rPr lang="en-US" sz="2400" dirty="0" smtClean="0">
                <a:solidFill>
                  <a:srgbClr val="0070C0"/>
                </a:solidFill>
              </a:rPr>
              <a:t>d</a:t>
            </a:r>
            <a:r>
              <a:rPr lang="en-US" sz="2400" dirty="0" smtClean="0"/>
              <a:t> where there is a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2400" dirty="0" smtClean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70C0"/>
                </a:solidFill>
              </a:rPr>
              <a:t>Eps</a:t>
            </a:r>
            <a:r>
              <a:rPr lang="en-US" sz="2000" dirty="0" smtClean="0">
                <a:solidFill>
                  <a:srgbClr val="0070C0"/>
                </a:solidFill>
              </a:rPr>
              <a:t> = d, </a:t>
            </a:r>
            <a:r>
              <a:rPr lang="en-US" sz="2000" dirty="0" err="1" smtClean="0">
                <a:solidFill>
                  <a:srgbClr val="0070C0"/>
                </a:solidFill>
              </a:rPr>
              <a:t>MinPts</a:t>
            </a:r>
            <a:r>
              <a:rPr lang="en-US" sz="2000" dirty="0" smtClean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78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486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239000" y="5638799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Eps</a:t>
            </a:r>
            <a:r>
              <a:rPr lang="en-US" dirty="0" smtClean="0"/>
              <a:t> ~ 7-10</a:t>
            </a:r>
          </a:p>
          <a:p>
            <a:r>
              <a:rPr lang="en-US" dirty="0" err="1" smtClean="0"/>
              <a:t>MinPts</a:t>
            </a:r>
            <a:r>
              <a:rPr lang="en-US" dirty="0" smtClean="0"/>
              <a:t> =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500760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72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979449" y="4768329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4271962" y="1446485"/>
            <a:ext cx="4872037" cy="3871912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312" y="2841"/>
              <a:ext cx="15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607741" y="5638800"/>
            <a:ext cx="66294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1116013" y="416022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>
            <p:extLst/>
          </p:nvPr>
        </p:nvGraphicFramePr>
        <p:xfrm>
          <a:off x="4648200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4800600" y="3702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900" b="0" dirty="0">
                <a:latin typeface="Times New Roman" pitchFamily="18" charset="0"/>
              </a:rPr>
              <a:t> </a:t>
            </a: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>
            <p:extLst/>
          </p:nvPr>
        </p:nvGraphicFramePr>
        <p:xfrm>
          <a:off x="4724400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4724400" y="63690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>
                <a:latin typeface="Times New Roman" pitchFamily="18" charset="0"/>
                <a:cs typeface="Times New Roman" pitchFamily="18" charset="0"/>
              </a:rPr>
              <a:t> (MinPts=4,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609600" y="5392738"/>
            <a:ext cx="35052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492124"/>
            <a:ext cx="7437437" cy="72707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 smtClean="0"/>
              <a:t>: Solutions for the </a:t>
            </a:r>
            <a:r>
              <a:rPr lang="en-US" dirty="0" smtClean="0">
                <a:solidFill>
                  <a:srgbClr val="0070C0"/>
                </a:solidFill>
              </a:rPr>
              <a:t>k-</a:t>
            </a:r>
            <a:r>
              <a:rPr lang="en-US" dirty="0" err="1" smtClean="0">
                <a:solidFill>
                  <a:srgbClr val="0070C0"/>
                </a:solidFill>
              </a:rPr>
              <a:t>medoids</a:t>
            </a:r>
            <a:r>
              <a:rPr lang="en-US" dirty="0" smtClean="0"/>
              <a:t> problem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 smtClean="0"/>
              <a:t>: Constructs a </a:t>
            </a:r>
            <a:r>
              <a:rPr lang="en-US" dirty="0" smtClean="0">
                <a:solidFill>
                  <a:srgbClr val="0070C0"/>
                </a:solidFill>
              </a:rPr>
              <a:t>hierarchical tree </a:t>
            </a:r>
            <a:r>
              <a:rPr lang="en-US" dirty="0" smtClean="0"/>
              <a:t>that acts a summary of the data, and then clusters the leaves.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 smtClean="0"/>
              <a:t>: Clustering using the </a:t>
            </a:r>
            <a:r>
              <a:rPr lang="en-US" dirty="0" smtClean="0">
                <a:solidFill>
                  <a:srgbClr val="0070C0"/>
                </a:solidFill>
              </a:rPr>
              <a:t>Minimum Spanning Tree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 smtClean="0"/>
              <a:t>: Clustering </a:t>
            </a:r>
            <a:r>
              <a:rPr lang="en-US" dirty="0" smtClean="0">
                <a:solidFill>
                  <a:srgbClr val="0070C0"/>
                </a:solidFill>
              </a:rPr>
              <a:t>categorical data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0070C0"/>
                </a:solidFill>
              </a:rPr>
              <a:t>information theoretic</a:t>
            </a:r>
            <a:r>
              <a:rPr lang="en-US" dirty="0" smtClean="0"/>
              <a:t> tools.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different representation of the cluster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Hierarchical</a:t>
            </a:r>
            <a:r>
              <a:rPr lang="en-US" dirty="0" smtClean="0"/>
              <a:t> algorithm uses </a:t>
            </a:r>
            <a:r>
              <a:rPr lang="en-US" dirty="0" smtClean="0">
                <a:solidFill>
                  <a:srgbClr val="0070C0"/>
                </a:solidFill>
              </a:rPr>
              <a:t>closeness and interconnectivity</a:t>
            </a:r>
            <a:r>
              <a:rPr lang="en-US" dirty="0" smtClean="0"/>
              <a:t> for merging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318770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5183187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22971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492375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5183187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692400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88156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480050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2462212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599" y="6172200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Hierarchical Clustering </a:t>
            </a:r>
            <a:endParaRPr lang="en-US" sz="1800" dirty="0"/>
          </a:p>
        </p:txBody>
      </p:sp>
      <p:sp>
        <p:nvSpPr>
          <p:cNvPr id="2" name="Oval 1"/>
          <p:cNvSpPr/>
          <p:nvPr/>
        </p:nvSpPr>
        <p:spPr>
          <a:xfrm>
            <a:off x="727337" y="4203107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3813" y="1905793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5074443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829068" y="4441079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1195393" y="2215320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2155766" y="1917057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89915" y="2870199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27921" y="2343555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48400" y="2243931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8400" y="2243931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600" y="2243931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3286125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3286125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05600" y="3286125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3040062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2600" y="3886200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626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103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72390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77724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3101782" y="4719989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82" y="4719989"/>
                <a:ext cx="47513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879904" y="551012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04" y="5510123"/>
                <a:ext cx="48045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96460" y="2822150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460" y="2822150"/>
                <a:ext cx="48045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27337" y="2673087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7" y="2673087"/>
                <a:ext cx="48045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82162" y="210464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62" y="2104643"/>
                <a:ext cx="48045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534835" y="4930774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35" y="4930774"/>
                <a:ext cx="47513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9987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74" y="4930774"/>
                <a:ext cx="48045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465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374" y="4930774"/>
                <a:ext cx="48045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700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074" y="4930774"/>
                <a:ext cx="48045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22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374" y="4930774"/>
                <a:ext cx="48045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4951067" y="560903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Hierarchical Clustering </a:t>
            </a:r>
            <a:r>
              <a:rPr lang="en-US" dirty="0" err="1" smtClean="0"/>
              <a:t>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 smtClean="0"/>
              <a:t>Points that belong to multiple classes, </a:t>
            </a:r>
            <a:r>
              <a:rPr lang="en-US" dirty="0"/>
              <a:t>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 smtClean="0">
                <a:solidFill>
                  <a:srgbClr val="00B0F0"/>
                </a:solidFill>
              </a:rPr>
              <a:t>Fuzzy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00B0F0"/>
                </a:solidFill>
              </a:rPr>
              <a:t>soft</a:t>
            </a:r>
            <a:r>
              <a:rPr lang="en-US" dirty="0" smtClean="0"/>
              <a:t>) versus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</a:t>
            </a:r>
            <a:r>
              <a:rPr lang="en-US" sz="1800" dirty="0" smtClean="0"/>
              <a:t>usually must </a:t>
            </a:r>
            <a:r>
              <a:rPr lang="en-US" sz="1800" dirty="0"/>
              <a:t>sum to </a:t>
            </a:r>
            <a:r>
              <a:rPr lang="en-US" sz="1800" dirty="0" smtClean="0"/>
              <a:t>1 (often interpreted as </a:t>
            </a:r>
            <a:r>
              <a:rPr lang="en-US" sz="1800" dirty="0" smtClean="0">
                <a:solidFill>
                  <a:srgbClr val="FF0000"/>
                </a:solidFill>
              </a:rPr>
              <a:t>probabilities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10244</TotalTime>
  <Words>4359</Words>
  <Application>Microsoft Office PowerPoint</Application>
  <PresentationFormat>On-screen Show (4:3)</PresentationFormat>
  <Paragraphs>1577</Paragraphs>
  <Slides>79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宋体</vt:lpstr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Clarity</vt:lpstr>
      <vt:lpstr>Document</vt:lpstr>
      <vt:lpstr>VISIO</vt:lpstr>
      <vt:lpstr>Bitmap Image</vt:lpstr>
      <vt:lpstr>Visio</vt:lpstr>
      <vt:lpstr>Equation</vt:lpstr>
      <vt:lpstr>MSPhotoEd.3</vt:lpstr>
      <vt:lpstr>DATA MINING LECTURE 7</vt:lpstr>
      <vt:lpstr>What is a Clustering?</vt:lpstr>
      <vt:lpstr>Applications of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Types of Clusters: Density-Based</vt:lpstr>
      <vt:lpstr>Clustering objectives</vt:lpstr>
      <vt:lpstr>Types of Clusters: Objective Function</vt:lpstr>
      <vt:lpstr>Clustering Algorithms</vt:lpstr>
      <vt:lpstr>K-means</vt:lpstr>
      <vt:lpstr>K-means Clustering</vt:lpstr>
      <vt:lpstr>K-means Clustering</vt:lpstr>
      <vt:lpstr>K-means Clustering</vt:lpstr>
      <vt:lpstr>Complexity of the k-means problem</vt:lpstr>
      <vt:lpstr>K-means Algorithm</vt:lpstr>
      <vt:lpstr>K-means Algorithm – Initialization</vt:lpstr>
      <vt:lpstr>Two different K-means Clusterings</vt:lpstr>
      <vt:lpstr>Importance of Choosing Initial Centroids</vt:lpstr>
      <vt:lpstr>Importance of Choosing Initial Centroids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Cluster Similarity: Group Average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 Time and Space requirements</vt:lpstr>
      <vt:lpstr>Hierarchical Clustering: 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When DBSCAN Does NOT Work Well</vt:lpstr>
      <vt:lpstr>DBSCAN: Sensitive to Parameters</vt:lpstr>
      <vt:lpstr>Other algorithms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368</cp:revision>
  <dcterms:created xsi:type="dcterms:W3CDTF">2011-10-17T19:46:53Z</dcterms:created>
  <dcterms:modified xsi:type="dcterms:W3CDTF">2017-11-26T21:19:47Z</dcterms:modified>
</cp:coreProperties>
</file>