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549" r:id="rId12"/>
    <p:sldId id="487" r:id="rId13"/>
    <p:sldId id="486" r:id="rId14"/>
    <p:sldId id="550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417" r:id="rId34"/>
    <p:sldId id="496" r:id="rId35"/>
    <p:sldId id="552" r:id="rId36"/>
    <p:sldId id="495" r:id="rId37"/>
    <p:sldId id="562" r:id="rId38"/>
    <p:sldId id="553" r:id="rId39"/>
    <p:sldId id="497" r:id="rId40"/>
    <p:sldId id="554" r:id="rId41"/>
    <p:sldId id="498" r:id="rId42"/>
    <p:sldId id="555" r:id="rId43"/>
    <p:sldId id="499" r:id="rId44"/>
    <p:sldId id="556" r:id="rId45"/>
    <p:sldId id="557" r:id="rId46"/>
    <p:sldId id="558" r:id="rId47"/>
    <p:sldId id="559" r:id="rId48"/>
    <p:sldId id="560" r:id="rId49"/>
    <p:sldId id="620" r:id="rId50"/>
    <p:sldId id="622" r:id="rId51"/>
    <p:sldId id="621" r:id="rId52"/>
    <p:sldId id="502" r:id="rId53"/>
    <p:sldId id="61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 varScale="1">
        <p:scale>
          <a:sx n="69" d="100"/>
          <a:sy n="69" d="100"/>
        </p:scale>
        <p:origin x="1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37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41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43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49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50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52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</a:p>
          <a:p>
            <a:r>
              <a:rPr lang="en-US" smtClean="0"/>
              <a:t>Recommender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3" y="4448183"/>
            <a:ext cx="4878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Documents </a:t>
            </a:r>
            <a:r>
              <a:rPr lang="en-US" dirty="0" err="1">
                <a:solidFill>
                  <a:srgbClr val="00B050"/>
                </a:solidFill>
              </a:rPr>
              <a:t>D1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/>
              <a:t> are </a:t>
            </a:r>
            <a:r>
              <a:rPr lang="en-US" dirty="0" smtClean="0"/>
              <a:t>in the “</a:t>
            </a:r>
            <a:r>
              <a:rPr lang="en-US" dirty="0" smtClean="0">
                <a:solidFill>
                  <a:srgbClr val="EF8511"/>
                </a:solidFill>
              </a:rPr>
              <a:t>same direction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Document </a:t>
            </a:r>
            <a:r>
              <a:rPr lang="en-US" dirty="0" err="1">
                <a:solidFill>
                  <a:srgbClr val="0DDEE3"/>
                </a:solidFill>
              </a:rPr>
              <a:t>D3</a:t>
            </a:r>
            <a:r>
              <a:rPr lang="en-US" dirty="0" smtClean="0"/>
              <a:t> is on the </a:t>
            </a:r>
            <a:r>
              <a:rPr lang="en-US" dirty="0" smtClean="0">
                <a:solidFill>
                  <a:srgbClr val="0070C0"/>
                </a:solidFill>
              </a:rPr>
              <a:t>same plane </a:t>
            </a:r>
            <a:r>
              <a:rPr lang="en-US" dirty="0" smtClean="0"/>
              <a:t>as D1, D2</a:t>
            </a:r>
          </a:p>
          <a:p>
            <a:endParaRPr lang="en-US" dirty="0"/>
          </a:p>
          <a:p>
            <a:r>
              <a:rPr lang="en-US" dirty="0" smtClean="0"/>
              <a:t>Document </a:t>
            </a:r>
            <a:r>
              <a:rPr lang="en-US" dirty="0" err="1">
                <a:solidFill>
                  <a:srgbClr val="FF0000"/>
                </a:solidFill>
              </a:rPr>
              <a:t>D4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EF8511"/>
                </a:solidFill>
              </a:rPr>
              <a:t>orthogonal</a:t>
            </a:r>
            <a:r>
              <a:rPr lang="en-US" dirty="0" smtClean="0"/>
              <a:t> to the rest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41116"/>
              </p:ext>
            </p:extLst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3" y="4448183"/>
            <a:ext cx="4878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Documents </a:t>
            </a:r>
            <a:r>
              <a:rPr lang="en-US" dirty="0" err="1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 are in the “</a:t>
            </a:r>
            <a:r>
              <a:rPr lang="en-US" dirty="0" smtClean="0">
                <a:solidFill>
                  <a:srgbClr val="EF8511"/>
                </a:solidFill>
              </a:rPr>
              <a:t>same direction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Document </a:t>
            </a:r>
            <a:r>
              <a:rPr lang="en-US" dirty="0" smtClean="0">
                <a:solidFill>
                  <a:srgbClr val="0DDEE3"/>
                </a:solidFill>
              </a:rPr>
              <a:t>D3</a:t>
            </a:r>
            <a:r>
              <a:rPr lang="en-US" dirty="0" smtClean="0"/>
              <a:t> is on the </a:t>
            </a:r>
            <a:r>
              <a:rPr lang="en-US" dirty="0" smtClean="0">
                <a:solidFill>
                  <a:srgbClr val="0070C0"/>
                </a:solidFill>
              </a:rPr>
              <a:t>same plane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</a:p>
          <a:p>
            <a:endParaRPr lang="en-US" dirty="0"/>
          </a:p>
          <a:p>
            <a:r>
              <a:rPr lang="en-US" dirty="0" smtClean="0"/>
              <a:t>Document 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EF8511"/>
                </a:solidFill>
              </a:rPr>
              <a:t>orthogonal</a:t>
            </a:r>
            <a:r>
              <a:rPr lang="en-US" dirty="0" smtClean="0"/>
              <a:t> to the rest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47735"/>
              </p:ext>
            </p:extLst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448301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5257800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1534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Sim</a:t>
            </a:r>
            <a:r>
              <a:rPr lang="en-US" dirty="0" smtClean="0"/>
              <a:t>(X,Y) = </a:t>
            </a:r>
            <a:r>
              <a:rPr lang="en-US" dirty="0" err="1" smtClean="0"/>
              <a:t>cos</a:t>
            </a:r>
            <a:r>
              <a:rPr lang="en-US" dirty="0" smtClean="0"/>
              <a:t>(X,Y)</a:t>
            </a:r>
          </a:p>
          <a:p>
            <a:pPr lvl="1"/>
            <a:r>
              <a:rPr lang="en-US" sz="2600" dirty="0" smtClean="0"/>
              <a:t>The cosine of the angle between X and 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aligned (correlated) </a:t>
            </a:r>
            <a:r>
              <a:rPr lang="en-US" dirty="0" smtClean="0"/>
              <a:t>angle is </a:t>
            </a:r>
            <a:r>
              <a:rPr lang="en-US" dirty="0" smtClean="0">
                <a:solidFill>
                  <a:srgbClr val="0070C0"/>
                </a:solidFill>
              </a:rPr>
              <a:t>zero degrees </a:t>
            </a:r>
            <a:r>
              <a:rPr lang="en-US" dirty="0" smtClean="0"/>
              <a:t>and </a:t>
            </a:r>
            <a:r>
              <a:rPr lang="en-US" dirty="0" err="1" smtClean="0"/>
              <a:t>cos</a:t>
            </a:r>
            <a:r>
              <a:rPr lang="en-US" dirty="0" smtClean="0"/>
              <a:t>(X,Y)=1</a:t>
            </a:r>
          </a:p>
          <a:p>
            <a:r>
              <a:rPr lang="en-US" dirty="0" smtClean="0"/>
              <a:t>If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orthogonal </a:t>
            </a:r>
            <a:r>
              <a:rPr lang="en-US" dirty="0" smtClean="0"/>
              <a:t>(no common coordinates) angle is </a:t>
            </a:r>
            <a:r>
              <a:rPr lang="en-US" dirty="0" smtClean="0">
                <a:solidFill>
                  <a:srgbClr val="0070C0"/>
                </a:solidFill>
              </a:rPr>
              <a:t>90 degrees </a:t>
            </a:r>
            <a:r>
              <a:rPr lang="en-US" dirty="0" smtClean="0"/>
              <a:t>and </a:t>
            </a:r>
            <a:r>
              <a:rPr lang="en-US" dirty="0" err="1" smtClean="0"/>
              <a:t>cos</a:t>
            </a:r>
            <a:r>
              <a:rPr lang="en-US" dirty="0" smtClean="0"/>
              <a:t>(X,Y)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Cosine is commonly used for comparing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, where we assume that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</a:t>
            </a:r>
            <a:r>
              <a:rPr lang="en-US" dirty="0" smtClean="0"/>
              <a:t>by the document length, or words are </a:t>
            </a:r>
            <a:r>
              <a:rPr lang="en-US" dirty="0" smtClean="0">
                <a:solidFill>
                  <a:srgbClr val="0070C0"/>
                </a:solidFill>
              </a:rPr>
              <a:t>weighted</a:t>
            </a:r>
            <a:r>
              <a:rPr lang="en-US" dirty="0" smtClean="0"/>
              <a:t> by </a:t>
            </a:r>
            <a:r>
              <a:rPr lang="en-US" dirty="0" err="1" smtClean="0"/>
              <a:t>tf-idf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219200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Cosine </a:t>
            </a:r>
            <a:r>
              <a:rPr lang="en-US" dirty="0" smtClean="0"/>
              <a:t>Similarity - math</a:t>
            </a:r>
            <a:endParaRPr lang="en-US" dirty="0"/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74812"/>
            <a:ext cx="8001000" cy="472598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If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two </a:t>
            </a:r>
            <a:r>
              <a:rPr lang="en-US" sz="2000" dirty="0" smtClean="0">
                <a:cs typeface="Times New Roman" pitchFamily="18" charset="0"/>
              </a:rPr>
              <a:t>vectors</a:t>
            </a:r>
            <a:r>
              <a:rPr lang="en-US" sz="2000" dirty="0">
                <a:cs typeface="Times New Roman" pitchFamily="18" charset="0"/>
              </a:rPr>
              <a:t>, then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) =  (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) /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</a:t>
            </a:r>
            <a:r>
              <a:rPr lang="en-US" sz="20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800" dirty="0">
                <a:cs typeface="Times New Roman" pitchFamily="18" charset="0"/>
              </a:rPr>
              <a:t>where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800" dirty="0">
                <a:cs typeface="Times New Roman" pitchFamily="18" charset="0"/>
              </a:rPr>
              <a:t> indicates vector dot product and || </a:t>
            </a:r>
            <a:r>
              <a:rPr lang="en-US" sz="1800" i="1" dirty="0">
                <a:cs typeface="Times New Roman" pitchFamily="18" charset="0"/>
              </a:rPr>
              <a:t>d </a:t>
            </a:r>
            <a:r>
              <a:rPr lang="en-US" sz="1800" dirty="0">
                <a:cs typeface="Times New Roman" pitchFamily="18" charset="0"/>
              </a:rPr>
              <a:t>|| is  the   length of vector </a:t>
            </a:r>
            <a:r>
              <a:rPr lang="en-US" sz="1800" i="1" dirty="0">
                <a:cs typeface="Times New Roman" pitchFamily="18" charset="0"/>
              </a:rPr>
              <a:t>d</a:t>
            </a:r>
            <a:r>
              <a:rPr lang="en-US" sz="1800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marL="2514600" lvl="4" indent="-342900" algn="just">
              <a:lnSpc>
                <a:spcPct val="90000"/>
              </a:lnSpc>
            </a:pPr>
            <a:endParaRPr lang="en-US" sz="1600" dirty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Example: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i="1" dirty="0">
                <a:cs typeface="Times New Roman" pitchFamily="18" charset="0"/>
              </a:rPr>
              <a:t>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=  3 2 0 5 0 0 0 2 0 0 	</a:t>
            </a:r>
            <a:endParaRPr lang="en-US" sz="18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 1 0 0 0 0 0 0 1 0 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i="1" dirty="0">
                <a:cs typeface="Times New Roman" pitchFamily="18" charset="0"/>
              </a:rPr>
              <a:t>   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 3*1 + 2*0 + 0*0 + 5*0 + 0*0 + 0*0 + 0*0 + 2*1 + 0*0 + 0*2 = 5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  </a:t>
            </a:r>
            <a:endParaRPr lang="en-US" sz="20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cs typeface="Times New Roman" pitchFamily="18" charset="0"/>
              </a:rPr>
              <a:t>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(3*3+2*2+0*0+5*5+0*0+0*0+0*0+2*2+0*0+0*0)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 (42)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6.481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  </a:t>
            </a:r>
            <a:endParaRPr lang="en-US" sz="16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cs typeface="Times New Roman" pitchFamily="18" charset="0"/>
              </a:rPr>
              <a:t>   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(1*1+0*0+0*0+0*0+0*0+0*0+0*0+1*1+0*0+2*2)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(6)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2.245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600" dirty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   	</a:t>
            </a:r>
            <a:r>
              <a:rPr lang="en-US" sz="18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) = .3150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4572000"/>
            <a:ext cx="4756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Cos(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) = 1</a:t>
            </a:r>
          </a:p>
          <a:p>
            <a:endParaRPr lang="en-US" dirty="0"/>
          </a:p>
          <a:p>
            <a:r>
              <a:rPr lang="en-US" dirty="0" smtClean="0"/>
              <a:t>Cos (</a:t>
            </a:r>
            <a:r>
              <a:rPr lang="en-US" dirty="0" smtClean="0">
                <a:solidFill>
                  <a:srgbClr val="00B0F0"/>
                </a:solidFill>
              </a:rPr>
              <a:t>D3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) = Cos(</a:t>
            </a:r>
            <a:r>
              <a:rPr lang="en-US" dirty="0" smtClean="0">
                <a:solidFill>
                  <a:srgbClr val="00B0F0"/>
                </a:solidFill>
              </a:rPr>
              <a:t>D3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) = 4/5</a:t>
            </a:r>
          </a:p>
          <a:p>
            <a:endParaRPr lang="en-US" dirty="0"/>
          </a:p>
          <a:p>
            <a:r>
              <a:rPr lang="en-US" dirty="0" smtClean="0"/>
              <a:t>Cos(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) = Cos(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) = Cos(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F0"/>
                </a:solidFill>
              </a:rPr>
              <a:t>D3</a:t>
            </a:r>
            <a:r>
              <a:rPr lang="en-US" dirty="0" smtClean="0"/>
              <a:t>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correlation coefficient measures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 smtClean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normalized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 smtClean="0"/>
                  <a:t>-</a:t>
                </a:r>
                <a:r>
                  <a:rPr lang="en-US" dirty="0"/>
                  <a:t>1 negative correlation, +1 positive </a:t>
                </a:r>
                <a:r>
                  <a:rPr lang="en-US" dirty="0" smtClean="0"/>
                  <a:t>correlation, 0 no correlation. </a:t>
                </a:r>
                <a:endParaRPr lang="en-US" dirty="0"/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</a:t>
                </a:r>
                <a:r>
                  <a:rPr lang="en-US" dirty="0" smtClean="0"/>
                  <a:t>correlation</a:t>
                </a:r>
              </a:p>
              <a:p>
                <a:pPr marL="560070" lvl="1" indent="-285750"/>
                <a:r>
                  <a:rPr lang="en-US" dirty="0" smtClean="0"/>
                  <a:t>Lower value – higher statistical importance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375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436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4114800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800"/>
                <a:ext cx="8534400" cy="13307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Normalized vectors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 smtClean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 smtClean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D1</a:t>
            </a:r>
            <a:r>
              <a:rPr lang="en-US" sz="2000" dirty="0" smtClean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 smtClean="0"/>
              <a:t>) = </a:t>
            </a:r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>D3</a:t>
            </a:r>
            <a:r>
              <a:rPr lang="en-US" sz="2000" dirty="0"/>
              <a:t>) </a:t>
            </a:r>
            <a:r>
              <a:rPr lang="en-US" sz="2000" dirty="0" smtClean="0"/>
              <a:t>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D1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D4</a:t>
            </a:r>
            <a:r>
              <a:rPr lang="en-US" sz="2000" dirty="0" smtClean="0"/>
              <a:t>) = </a:t>
            </a:r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D4</a:t>
            </a:r>
            <a:r>
              <a:rPr lang="en-US" sz="2000" dirty="0" smtClean="0"/>
              <a:t>) = </a:t>
            </a:r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D3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D4</a:t>
            </a:r>
            <a:r>
              <a:rPr lang="en-US" sz="2000"/>
              <a:t>)</a:t>
            </a:r>
            <a:r>
              <a:rPr lang="en-US" sz="2000" smtClean="0"/>
              <a:t> = 0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</a:t>
            </a:r>
            <a:r>
              <a:rPr lang="en-US" dirty="0"/>
              <a:t>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</a:t>
            </a:r>
            <a:r>
              <a:rPr lang="en-US" dirty="0" smtClean="0"/>
              <a:t>two </a:t>
            </a:r>
            <a:r>
              <a:rPr lang="en-US" dirty="0"/>
              <a:t>data </a:t>
            </a:r>
            <a:r>
              <a:rPr lang="en-US" dirty="0" smtClean="0"/>
              <a:t>objects are</a:t>
            </a:r>
          </a:p>
          <a:p>
            <a:pPr lvl="1"/>
            <a:r>
              <a:rPr lang="en-US" dirty="0"/>
              <a:t>A function that maps pairs of objects to real </a:t>
            </a:r>
            <a:r>
              <a:rPr lang="en-US" dirty="0" smtClean="0"/>
              <a:t>values</a:t>
            </a:r>
            <a:endParaRPr lang="en-US" dirty="0"/>
          </a:p>
          <a:p>
            <a:pPr lvl="1"/>
            <a:r>
              <a:rPr lang="en-US" dirty="0"/>
              <a:t>Lower when objects are more </a:t>
            </a:r>
            <a:r>
              <a:rPr lang="en-US" dirty="0" smtClean="0"/>
              <a:t>alike</a:t>
            </a:r>
          </a:p>
          <a:p>
            <a:pPr lvl="1"/>
            <a:r>
              <a:rPr lang="en-US" dirty="0" smtClean="0"/>
              <a:t>Higher when two objects </a:t>
            </a:r>
            <a:r>
              <a:rPr lang="en-US" smtClean="0"/>
              <a:t>are different</a:t>
            </a:r>
            <a:endParaRPr lang="en-US" dirty="0"/>
          </a:p>
          <a:p>
            <a:r>
              <a:rPr lang="en-US" dirty="0"/>
              <a:t>Minimum </a:t>
            </a:r>
            <a:r>
              <a:rPr lang="en-US" dirty="0" smtClean="0"/>
              <a:t>distance is 0, when comparing an object with itself.</a:t>
            </a:r>
            <a:endParaRPr lang="en-US" dirty="0"/>
          </a:p>
          <a:p>
            <a:r>
              <a:rPr lang="en-US" dirty="0"/>
              <a:t>Upper limit </a:t>
            </a:r>
            <a:r>
              <a:rPr lang="en-US" dirty="0" smtClean="0"/>
              <a:t>varies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distance function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distance </a:t>
            </a:r>
            <a:r>
              <a:rPr lang="en-US" dirty="0" smtClean="0">
                <a:solidFill>
                  <a:srgbClr val="FF0000"/>
                </a:solidFill>
              </a:rPr>
              <a:t>metric </a:t>
            </a:r>
            <a:r>
              <a:rPr lang="en-US" dirty="0" smtClean="0"/>
              <a:t>if </a:t>
            </a:r>
            <a:r>
              <a:rPr lang="en-US" dirty="0"/>
              <a:t>it is a function from pairs of </a:t>
            </a:r>
            <a:r>
              <a:rPr lang="en-US" dirty="0" smtClean="0"/>
              <a:t>objects to </a:t>
            </a:r>
            <a:r>
              <a:rPr lang="en-US" dirty="0"/>
              <a:t>real numbers such that: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u="sng" dirty="0"/>
              <a:t>&gt;</a:t>
            </a:r>
            <a:r>
              <a:rPr lang="en-US" dirty="0"/>
              <a:t> 0.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non-negativity</a:t>
            </a:r>
            <a:r>
              <a:rPr lang="en-US" dirty="0" smtClean="0"/>
              <a:t>)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= 0 </a:t>
            </a:r>
            <a:r>
              <a:rPr lang="en-US" dirty="0" err="1"/>
              <a:t>iff</a:t>
            </a:r>
            <a:r>
              <a:rPr lang="en-US" dirty="0"/>
              <a:t> x = y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dirty="0" smtClean="0"/>
              <a:t>)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= d(</a:t>
            </a:r>
            <a:r>
              <a:rPr lang="en-US" dirty="0" err="1"/>
              <a:t>y,x</a:t>
            </a:r>
            <a:r>
              <a:rPr lang="en-US" dirty="0" smtClean="0"/>
              <a:t>).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en-US" dirty="0" smtClean="0"/>
              <a:t>)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u="sng" dirty="0"/>
              <a:t>&lt;</a:t>
            </a:r>
            <a:r>
              <a:rPr lang="en-US" dirty="0"/>
              <a:t> d(</a:t>
            </a:r>
            <a:r>
              <a:rPr lang="en-US" dirty="0" err="1"/>
              <a:t>x,z</a:t>
            </a:r>
            <a:r>
              <a:rPr lang="en-US" dirty="0"/>
              <a:t>) + d(</a:t>
            </a:r>
            <a:r>
              <a:rPr lang="en-US" dirty="0" err="1"/>
              <a:t>z,y</a:t>
            </a:r>
            <a:r>
              <a:rPr lang="en-US" dirty="0"/>
              <a:t>)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 inequality 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 smtClean="0"/>
              <a:t>It is useful also for proving useful </a:t>
            </a:r>
            <a:r>
              <a:rPr lang="en-US" dirty="0" smtClean="0">
                <a:solidFill>
                  <a:srgbClr val="0070C0"/>
                </a:solidFill>
              </a:rPr>
              <a:t>properties</a:t>
            </a:r>
            <a:r>
              <a:rPr lang="en-US" dirty="0" smtClean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Thanks to:</a:t>
            </a:r>
          </a:p>
          <a:p>
            <a:r>
              <a:rPr lang="en-US" dirty="0"/>
              <a:t>Tan, Steinbach, </a:t>
            </a:r>
            <a:r>
              <a:rPr lang="en-US" dirty="0" smtClean="0"/>
              <a:t>and Kumar, “Introduction to Data Mining”</a:t>
            </a:r>
          </a:p>
          <a:p>
            <a:r>
              <a:rPr lang="en-US" dirty="0" err="1" smtClean="0"/>
              <a:t>Rajaraman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Ullman, “Mining Massive Datasets”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of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that is a metric.</a:t>
                </a:r>
              </a:p>
              <a:p>
                <a:r>
                  <a:rPr lang="en-US" dirty="0" smtClean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that minimizes the sum of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For some distance metrics this is easy, for some it is an NP-hard problem.</a:t>
                </a:r>
              </a:p>
              <a:p>
                <a:r>
                  <a:rPr lang="en-US" dirty="0" smtClean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that minimizes the distances from all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are a factor 2 away from the best 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 r="-1852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for real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-norms </a:t>
                </a:r>
                <a:r>
                  <a:rPr lang="en-US" dirty="0"/>
                  <a:t>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-norm: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 smtClean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-norm</a:t>
                </a:r>
                <a:r>
                  <a:rPr lang="en-US" dirty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-norm</a:t>
                </a:r>
                <a:r>
                  <a:rPr lang="en-US" dirty="0"/>
                  <a:t>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82465" y="5301734"/>
            <a:ext cx="458330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 norms are known to be distance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Distances</a:t>
            </a:r>
            <a:endParaRPr lang="en-US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2667000" y="2286000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12925" y="4605338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 </a:t>
            </a:r>
            <a:r>
              <a:rPr lang="en-US" sz="2400" dirty="0"/>
              <a:t>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41925" y="1709738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</a:t>
            </a:r>
            <a:r>
              <a:rPr lang="en-US" sz="2400" dirty="0"/>
              <a:t>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457200" y="1868488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CC3300"/>
                    </a:solidFill>
                  </a:rPr>
                  <a:t>L</a:t>
                </a:r>
                <a:r>
                  <a:rPr lang="en-US" sz="2400" baseline="-25000" dirty="0" err="1">
                    <a:solidFill>
                      <a:srgbClr val="CC3300"/>
                    </a:solidFill>
                  </a:rPr>
                  <a:t>2</a:t>
                </a:r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 smtClean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868488"/>
                <a:ext cx="3840163" cy="908903"/>
              </a:xfrm>
              <a:prstGeom prst="rect">
                <a:avLst/>
              </a:prstGeom>
              <a:blipFill rotWithShape="1">
                <a:blip r:embed="rId2"/>
                <a:stretch>
                  <a:fillRect l="-2381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590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2895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5586257" y="3690938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CC3300"/>
                    </a:solidFill>
                  </a:rPr>
                  <a:t>L</a:t>
                </a:r>
                <a:r>
                  <a:rPr lang="en-US" sz="2400" baseline="-25000" dirty="0" err="1">
                    <a:solidFill>
                      <a:srgbClr val="CC3300"/>
                    </a:solidFill>
                  </a:rPr>
                  <a:t>1</a:t>
                </a:r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</m:t>
                      </m:r>
                      <m:r>
                        <a:rPr lang="en-US" sz="2400" i="1" dirty="0" smtClean="0">
                          <a:latin typeface="Cambria Math"/>
                        </a:rPr>
                        <m:t>=4+3 </m:t>
                      </m:r>
                      <m:r>
                        <a:rPr lang="en-US" sz="2400" i="1" dirty="0">
                          <a:latin typeface="Cambria Math"/>
                        </a:rPr>
                        <m:t>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6257" y="3690938"/>
                <a:ext cx="348154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622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022725" y="4148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089525" y="3386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46525" y="3386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667000" y="5334000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CC33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CC33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 smtClean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5334000"/>
                <a:ext cx="385603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532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305558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02706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80241" y="1525417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5090356" y="1842092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3277" y="1525417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860510" y="1525417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3277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4849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875319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62800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083261"/>
                <a:ext cx="177478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29649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4572000"/>
            <a:ext cx="736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: All points y at distance </a:t>
            </a:r>
            <a:r>
              <a:rPr lang="en-US" sz="2400" dirty="0" err="1" smtClean="0">
                <a:solidFill>
                  <a:srgbClr val="00B050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</a:rPr>
              <a:t>x,y</a:t>
            </a:r>
            <a:r>
              <a:rPr lang="en-US" sz="2400" dirty="0" smtClean="0">
                <a:solidFill>
                  <a:srgbClr val="00B050"/>
                </a:solidFill>
              </a:rPr>
              <a:t>) = r </a:t>
            </a:r>
            <a:r>
              <a:rPr lang="en-US" sz="2400" dirty="0" smtClean="0"/>
              <a:t>from point 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5257800"/>
            <a:ext cx="713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All points y at distance </a:t>
            </a:r>
            <a:r>
              <a:rPr lang="en-US" sz="2400" dirty="0" err="1" smtClean="0">
                <a:solidFill>
                  <a:srgbClr val="0070C0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x,y</a:t>
            </a:r>
            <a:r>
              <a:rPr lang="en-US" sz="2400" dirty="0" smtClean="0">
                <a:solidFill>
                  <a:srgbClr val="0070C0"/>
                </a:solidFill>
              </a:rPr>
              <a:t>) = r </a:t>
            </a:r>
            <a:r>
              <a:rPr lang="en-US" sz="2400" dirty="0" smtClean="0"/>
              <a:t>from point x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263" y="5939135"/>
                <a:ext cx="7140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 smtClean="0"/>
                  <a:t>: All points y at distance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= r </a:t>
                </a:r>
                <a:r>
                  <a:rPr lang="en-US" sz="2400" dirty="0" smtClean="0"/>
                  <a:t>from point x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3" y="5939135"/>
                <a:ext cx="714073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80" t="-9211" r="-25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 distances for sets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We can apply all the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 distances to the cases of sets of attributes, with or without counts, if we represent the sets as vectors</a:t>
            </a:r>
          </a:p>
          <a:p>
            <a:pPr lvl="1"/>
            <a:r>
              <a:rPr lang="en-US" dirty="0" smtClean="0"/>
              <a:t>E.g., a transaction is a 0/1 vector</a:t>
            </a:r>
          </a:p>
          <a:p>
            <a:pPr lvl="1"/>
            <a:r>
              <a:rPr lang="en-US" dirty="0" smtClean="0"/>
              <a:t>E.g., a document is a vector of counts.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into distances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Jaccard distance: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is a metric</a:t>
                </a:r>
              </a:p>
              <a:p>
                <a:endParaRPr lang="en-US" dirty="0"/>
              </a:p>
              <a:p>
                <a:r>
                  <a:rPr lang="en-US" dirty="0" smtClean="0"/>
                  <a:t>Cosine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Cosine distance is a metric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 smtClean="0"/>
              <a:t>Jaccard</a:t>
            </a:r>
            <a:r>
              <a:rPr lang="en-US" dirty="0" smtClean="0"/>
              <a:t> Distance </a:t>
            </a:r>
            <a:r>
              <a:rPr lang="en-US" dirty="0"/>
              <a:t>Is a Distance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JDist</a:t>
            </a:r>
            <a:r>
              <a:rPr lang="en-US" dirty="0" smtClean="0"/>
              <a:t>(</a:t>
            </a:r>
            <a:r>
              <a:rPr lang="en-US" dirty="0" err="1" smtClean="0"/>
              <a:t>x,x</a:t>
            </a:r>
            <a:r>
              <a:rPr lang="en-US" dirty="0"/>
              <a:t>) = 0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err="1" smtClean="0"/>
              <a:t>x,x</a:t>
            </a:r>
            <a:r>
              <a:rPr lang="en-US" dirty="0" smtClean="0"/>
              <a:t>) = 1</a:t>
            </a:r>
            <a:endParaRPr lang="en-US" dirty="0">
              <a:sym typeface="Symbol" pitchFamily="18" charset="2"/>
            </a:endParaRPr>
          </a:p>
          <a:p>
            <a:r>
              <a:rPr lang="en-US" dirty="0" err="1" smtClean="0">
                <a:sym typeface="Symbol" pitchFamily="18" charset="2"/>
              </a:rPr>
              <a:t>JDist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 err="1" smtClean="0">
                <a:sym typeface="Symbol" pitchFamily="18" charset="2"/>
              </a:rPr>
              <a:t>JDist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by </a:t>
            </a:r>
            <a:r>
              <a:rPr lang="en-US" dirty="0">
                <a:sym typeface="Symbol" pitchFamily="18" charset="2"/>
              </a:rPr>
              <a:t>symmetry of </a:t>
            </a:r>
            <a:r>
              <a:rPr lang="en-US" dirty="0" smtClean="0">
                <a:sym typeface="Symbol" pitchFamily="18" charset="2"/>
              </a:rPr>
              <a:t>intersection</a:t>
            </a:r>
          </a:p>
          <a:p>
            <a:r>
              <a:rPr lang="en-US" dirty="0" err="1" smtClean="0">
                <a:sym typeface="Symbol" pitchFamily="18" charset="2"/>
              </a:rPr>
              <a:t>JDist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since intersection of X,Y cannot be bigger than the union.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 smtClean="0">
                <a:sym typeface="Symbol" pitchFamily="18" charset="2"/>
              </a:rPr>
              <a:t>:</a:t>
            </a:r>
          </a:p>
          <a:p>
            <a:pPr lvl="1"/>
            <a:r>
              <a:rPr lang="en-US" dirty="0" smtClean="0">
                <a:sym typeface="Symbol" pitchFamily="18" charset="2"/>
              </a:rPr>
              <a:t>Follows from the fact that </a:t>
            </a:r>
            <a:r>
              <a:rPr lang="en-US" dirty="0" err="1" smtClean="0">
                <a:sym typeface="Symbol" pitchFamily="18" charset="2"/>
              </a:rPr>
              <a:t>JSim</a:t>
            </a:r>
            <a:r>
              <a:rPr lang="en-US" dirty="0" smtClean="0">
                <a:sym typeface="Symbol" pitchFamily="18" charset="2"/>
              </a:rPr>
              <a:t>(X,Y) is the probability of randomly selected element from the union of X and Y to belong to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Hamming distance  </a:t>
            </a:r>
            <a:r>
              <a:rPr lang="en-US" dirty="0"/>
              <a:t>is the number of positions in which bit-vectors differ.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 err="1"/>
              <a:t>p</a:t>
            </a:r>
            <a:r>
              <a:rPr lang="en-US" baseline="-25000" dirty="0" err="1"/>
              <a:t>1</a:t>
            </a:r>
            <a:r>
              <a:rPr lang="en-US" dirty="0"/>
              <a:t> = </a:t>
            </a:r>
            <a:r>
              <a:rPr lang="en-US" dirty="0" smtClean="0"/>
              <a:t>10101						          </a:t>
            </a:r>
            <a:r>
              <a:rPr lang="en-US" dirty="0" err="1"/>
              <a:t>p</a:t>
            </a:r>
            <a:r>
              <a:rPr lang="en-US" baseline="-25000" dirty="0" err="1"/>
              <a:t>2</a:t>
            </a:r>
            <a:r>
              <a:rPr lang="en-US" dirty="0"/>
              <a:t> = 10011.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1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2</a:t>
            </a:r>
            <a:r>
              <a:rPr lang="en-US" dirty="0"/>
              <a:t>) = 2 because the bit-vectors differ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positions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1</a:t>
            </a:r>
            <a:r>
              <a:rPr lang="en-US" dirty="0" smtClean="0"/>
              <a:t> norm for the binary vectors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Hamming </a:t>
            </a:r>
            <a:r>
              <a:rPr lang="en-US" dirty="0">
                <a:solidFill>
                  <a:srgbClr val="FF0000"/>
                </a:solidFill>
              </a:rPr>
              <a:t>distance </a:t>
            </a:r>
            <a:r>
              <a:rPr lang="en-US" dirty="0"/>
              <a:t>between two </a:t>
            </a:r>
            <a:r>
              <a:rPr lang="en-US" dirty="0" smtClean="0"/>
              <a:t>vectors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categorical attributes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number of positions in which </a:t>
            </a:r>
            <a:r>
              <a:rPr lang="en-US" dirty="0" smtClean="0"/>
              <a:t>they differ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: x = (married, low income, cheat),                    	          y = (single,    low income, not cheat)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d(</a:t>
            </a:r>
            <a:r>
              <a:rPr lang="en-US" dirty="0" err="1" smtClean="0"/>
              <a:t>x,y</a:t>
            </a:r>
            <a:r>
              <a:rPr lang="en-US" dirty="0" smtClean="0"/>
              <a:t>)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For binary vectors if follows from the fact that </a:t>
            </a:r>
            <a:r>
              <a:rPr lang="en-US" dirty="0" err="1" smtClean="0">
                <a:sym typeface="Symbol" pitchFamily="18" charset="2"/>
              </a:rPr>
              <a:t>L</a:t>
            </a:r>
            <a:r>
              <a:rPr lang="en-US" baseline="-25000" dirty="0" err="1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norm is a metric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between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define similarity between strings?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 for recognizing and correcting typing errors and analyzing DNA sequences.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667000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weird 		</a:t>
            </a:r>
            <a:r>
              <a:rPr lang="en-US" sz="2400" dirty="0" err="1" smtClean="0">
                <a:solidFill>
                  <a:srgbClr val="0070C0"/>
                </a:solidFill>
              </a:rPr>
              <a:t>wierd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Athena	</a:t>
            </a:r>
            <a:r>
              <a:rPr lang="en-US" sz="2400" dirty="0" err="1" smtClean="0">
                <a:solidFill>
                  <a:srgbClr val="0070C0"/>
                </a:solidFill>
              </a:rPr>
              <a:t>Athina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many different problems we need to quantify how </a:t>
            </a:r>
            <a:r>
              <a:rPr lang="en-US" dirty="0" smtClean="0">
                <a:solidFill>
                  <a:srgbClr val="FF0000"/>
                </a:solidFill>
              </a:rPr>
              <a:t>close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rgbClr val="0070C0"/>
                </a:solidFill>
              </a:rPr>
              <a:t>objects</a:t>
            </a:r>
            <a:r>
              <a:rPr lang="en-US" dirty="0" smtClean="0"/>
              <a:t> are.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For an item bought by a customer, find other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items</a:t>
            </a:r>
          </a:p>
          <a:p>
            <a:pPr lvl="1"/>
            <a:r>
              <a:rPr lang="en-US" dirty="0"/>
              <a:t>Group together the </a:t>
            </a:r>
            <a:r>
              <a:rPr lang="en-US" dirty="0" smtClean="0"/>
              <a:t>customers of a site so that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customers are shown the same ad.</a:t>
            </a:r>
          </a:p>
          <a:p>
            <a:pPr lvl="1"/>
            <a:r>
              <a:rPr lang="en-US" dirty="0" smtClean="0"/>
              <a:t>Group together web documents so that you can </a:t>
            </a:r>
            <a:r>
              <a:rPr lang="en-US" dirty="0" smtClean="0">
                <a:solidFill>
                  <a:srgbClr val="0070C0"/>
                </a:solidFill>
              </a:rPr>
              <a:t>separate</a:t>
            </a:r>
            <a:r>
              <a:rPr lang="en-US" dirty="0" smtClean="0"/>
              <a:t> the ones that talk about politics and the ones that talk about sports.</a:t>
            </a:r>
          </a:p>
          <a:p>
            <a:pPr lvl="1"/>
            <a:r>
              <a:rPr lang="en-US" dirty="0" smtClean="0"/>
              <a:t>Find all the </a:t>
            </a:r>
            <a:r>
              <a:rPr lang="en-US" dirty="0" smtClean="0">
                <a:solidFill>
                  <a:srgbClr val="0070C0"/>
                </a:solidFill>
              </a:rPr>
              <a:t>near-duplicate</a:t>
            </a:r>
            <a:r>
              <a:rPr lang="en-US" dirty="0" smtClean="0"/>
              <a:t> mirrored web documents.</a:t>
            </a:r>
            <a:endParaRPr lang="en-US" dirty="0"/>
          </a:p>
          <a:p>
            <a:pPr lvl="1"/>
            <a:r>
              <a:rPr lang="en-US" dirty="0" smtClean="0"/>
              <a:t>Find credit card transactions that are very </a:t>
            </a:r>
            <a:r>
              <a:rPr lang="en-US" dirty="0" smtClean="0">
                <a:solidFill>
                  <a:srgbClr val="0070C0"/>
                </a:solidFill>
              </a:rPr>
              <a:t>different</a:t>
            </a:r>
            <a:r>
              <a:rPr lang="en-US" dirty="0" smtClean="0"/>
              <a:t> from previous transactions.</a:t>
            </a:r>
          </a:p>
          <a:p>
            <a:r>
              <a:rPr lang="en-US" dirty="0" smtClean="0"/>
              <a:t>To solve these problems we need a definition of </a:t>
            </a:r>
            <a:r>
              <a:rPr lang="en-US" dirty="0" smtClean="0">
                <a:solidFill>
                  <a:srgbClr val="FF0000"/>
                </a:solidFill>
              </a:rPr>
              <a:t>similarity,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distance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definition depends on the </a:t>
            </a:r>
            <a:r>
              <a:rPr lang="en-US" dirty="0" smtClean="0">
                <a:solidFill>
                  <a:srgbClr val="0070C0"/>
                </a:solidFill>
              </a:rPr>
              <a:t>type of data </a:t>
            </a:r>
            <a:r>
              <a:rPr lang="en-US" dirty="0" smtClean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</a:t>
            </a:r>
            <a:r>
              <a:rPr lang="en-US" dirty="0" smtClean="0"/>
              <a:t>Distance for strings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  <a:endParaRPr lang="en-US" dirty="0" smtClean="0"/>
          </a:p>
          <a:p>
            <a:r>
              <a:rPr lang="en-US" dirty="0" smtClean="0"/>
              <a:t>Example: x </a:t>
            </a:r>
            <a:r>
              <a:rPr lang="en-US" dirty="0"/>
              <a:t>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 smtClean="0"/>
              <a:t> Minimum number of operations can be computed using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 smtClean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Edit Distance Is a Distance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. The minimum is no more than that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 smtClean="0"/>
          </a:p>
          <a:p>
            <a:r>
              <a:rPr lang="en-US" dirty="0" smtClean="0"/>
              <a:t>Same for </a:t>
            </a:r>
            <a:r>
              <a:rPr lang="en-US" dirty="0"/>
              <a:t>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 smtClean="0"/>
              <a:t>OK </a:t>
            </a:r>
            <a:r>
              <a:rPr lang="en-US" dirty="0"/>
              <a:t>for DNA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 smtClean="0"/>
              <a:t>is used for spelling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between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We can view a document as a distribution over the words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KL-divergence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 smtClean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dirty="0"/>
                        <m:t> 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  <a:blipFill rotWithShape="0">
                <a:blip r:embed="rId2"/>
                <a:stretch>
                  <a:fillRect l="-222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90946"/>
              </p:ext>
            </p:extLst>
          </p:nvPr>
        </p:nvGraphicFramePr>
        <p:xfrm>
          <a:off x="1066800" y="198120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document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Election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59436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similarity important?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saw many definitions of similarity and distance</a:t>
            </a:r>
          </a:p>
          <a:p>
            <a:r>
              <a:rPr lang="en-US" dirty="0" smtClean="0"/>
              <a:t>How do we make use of similarity in practice?</a:t>
            </a:r>
          </a:p>
          <a:p>
            <a:r>
              <a:rPr lang="en-US" dirty="0" smtClean="0"/>
              <a:t>What issues do we have to deal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Similarity:</a:t>
            </a:r>
            <a:br>
              <a:rPr lang="en-US" dirty="0" smtClean="0"/>
            </a:br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When a user buys an </a:t>
            </a:r>
            <a:r>
              <a:rPr lang="en-US" dirty="0" smtClean="0">
                <a:solidFill>
                  <a:srgbClr val="0070C0"/>
                </a:solidFill>
              </a:rPr>
              <a:t>item</a:t>
            </a:r>
            <a:r>
              <a:rPr lang="en-US" dirty="0" smtClean="0"/>
              <a:t> (initially books) we want to recommend other items that the user may like</a:t>
            </a:r>
          </a:p>
          <a:p>
            <a:pPr lvl="1"/>
            <a:r>
              <a:rPr lang="en-US" dirty="0" smtClean="0"/>
              <a:t>When a user rates a </a:t>
            </a:r>
            <a:r>
              <a:rPr lang="en-US" dirty="0" smtClean="0">
                <a:solidFill>
                  <a:srgbClr val="0070C0"/>
                </a:solidFill>
              </a:rPr>
              <a:t>movie</a:t>
            </a:r>
            <a:r>
              <a:rPr lang="en-US" dirty="0" smtClean="0"/>
              <a:t>, we want to recommend movies that the user may like</a:t>
            </a:r>
          </a:p>
          <a:p>
            <a:pPr lvl="1"/>
            <a:r>
              <a:rPr lang="en-US" dirty="0" smtClean="0"/>
              <a:t>When a user likes a </a:t>
            </a:r>
            <a:r>
              <a:rPr lang="en-US" dirty="0" smtClean="0">
                <a:solidFill>
                  <a:srgbClr val="0070C0"/>
                </a:solidFill>
              </a:rPr>
              <a:t>song</a:t>
            </a:r>
            <a:r>
              <a:rPr lang="en-US" dirty="0" smtClean="0"/>
              <a:t>, we want to recommend other songs that they may like</a:t>
            </a:r>
          </a:p>
          <a:p>
            <a:endParaRPr lang="en-US" dirty="0" smtClean="0"/>
          </a:p>
          <a:p>
            <a:r>
              <a:rPr lang="en-US" dirty="0" smtClean="0"/>
              <a:t>A big success of data mining</a:t>
            </a:r>
          </a:p>
          <a:p>
            <a:r>
              <a:rPr lang="en-US" dirty="0" smtClean="0"/>
              <a:t>Exploits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 smtClean="0"/>
              <a:t>How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Into Thin Air </a:t>
            </a:r>
            <a:r>
              <a:rPr lang="en-US" dirty="0" smtClean="0"/>
              <a:t>made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Touching the Void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6025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2576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(Preference) Matrix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4307" y="5907317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fill the empty entries of the matrix?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58214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 smtClean="0"/>
              <a:t>: Users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Columns</a:t>
            </a:r>
            <a:r>
              <a:rPr lang="en-US" sz="2400" dirty="0" smtClean="0"/>
              <a:t>: Movies (in general Items)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Values</a:t>
            </a:r>
            <a:r>
              <a:rPr lang="en-US" sz="2400" dirty="0" smtClean="0"/>
              <a:t>: The rating of the user for the movie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Content-based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Represent the items into a </a:t>
            </a:r>
            <a:r>
              <a:rPr lang="en-US" dirty="0" smtClean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</a:t>
            </a:r>
            <a:r>
              <a:rPr lang="en-US" dirty="0" smtClean="0"/>
              <a:t>C</a:t>
            </a:r>
          </a:p>
          <a:p>
            <a:pPr lvl="2"/>
            <a:r>
              <a:rPr lang="en-US" dirty="0"/>
              <a:t>Movie </a:t>
            </a:r>
            <a:r>
              <a:rPr lang="en-US" dirty="0" smtClean="0"/>
              <a:t>recommendations: recommend </a:t>
            </a:r>
            <a:r>
              <a:rPr lang="en-US" dirty="0"/>
              <a:t>movies with same actor(s), director, genre, …</a:t>
            </a:r>
          </a:p>
          <a:p>
            <a:pPr lvl="2"/>
            <a:r>
              <a:rPr lang="en-US" dirty="0"/>
              <a:t>Websites, blogs, </a:t>
            </a:r>
            <a:r>
              <a:rPr lang="en-US" dirty="0" smtClean="0"/>
              <a:t>news: recommend </a:t>
            </a:r>
            <a:r>
              <a:rPr lang="en-US" dirty="0"/>
              <a:t>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</a:t>
            </a:r>
            <a:r>
              <a:rPr lang="en-US" dirty="0"/>
              <a:t>measure of how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alike</a:t>
            </a:r>
            <a:r>
              <a:rPr lang="en-US" dirty="0"/>
              <a:t> two data objects are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function that maps pairs of objects to real values</a:t>
            </a:r>
            <a:endParaRPr lang="en-US" dirty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when objects are more alike.</a:t>
            </a:r>
          </a:p>
          <a:p>
            <a:r>
              <a:rPr lang="en-US" dirty="0"/>
              <a:t>Often falls in the range [0,1</a:t>
            </a:r>
            <a:r>
              <a:rPr lang="en-US" dirty="0" smtClean="0"/>
              <a:t>], sometimes in [-1,1]</a:t>
            </a:r>
          </a:p>
          <a:p>
            <a:pPr lvl="1"/>
            <a:endParaRPr lang="en-US" dirty="0"/>
          </a:p>
          <a:p>
            <a:r>
              <a:rPr lang="en-US" dirty="0"/>
              <a:t>Desirable properties for similarity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1 (or maximum similarity) only if p = q. 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dirty="0"/>
              <a:t>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s(q, p)   for all p and q.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prediction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76800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Someone who likes one of the Harry Potter (or Star Wars) </a:t>
            </a:r>
          </a:p>
          <a:p>
            <a:r>
              <a:rPr lang="en-US" sz="2400" dirty="0" smtClean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Same actors, similar story, same genre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34000" y="1371600"/>
            <a:ext cx="2535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2392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862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544888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32422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 items 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movies:</a:t>
            </a:r>
          </a:p>
          <a:p>
            <a:pPr lvl="2"/>
            <a:r>
              <a:rPr lang="en-US" dirty="0" smtClean="0"/>
              <a:t>Actors, directors, genre, rating, year,…</a:t>
            </a:r>
          </a:p>
          <a:p>
            <a:pPr lvl="2"/>
            <a:r>
              <a:rPr lang="en-US" dirty="0" smtClean="0"/>
              <a:t>Challenge: make all features compatible.</a:t>
            </a:r>
          </a:p>
          <a:p>
            <a:pPr lvl="1"/>
            <a:r>
              <a:rPr lang="en-US" dirty="0" smtClean="0"/>
              <a:t>For documents?</a:t>
            </a:r>
          </a:p>
          <a:p>
            <a:pPr lvl="1"/>
            <a:endParaRPr lang="en-US" dirty="0"/>
          </a:p>
          <a:p>
            <a:r>
              <a:rPr lang="en-US" dirty="0" smtClean="0"/>
              <a:t>To compare items with users we need to </a:t>
            </a:r>
            <a:r>
              <a:rPr lang="en-US" dirty="0" smtClean="0">
                <a:solidFill>
                  <a:srgbClr val="0070C0"/>
                </a:solidFill>
              </a:rPr>
              <a:t>map</a:t>
            </a:r>
            <a:r>
              <a:rPr lang="en-US" dirty="0" smtClean="0"/>
              <a:t> users to the same feature space. How?</a:t>
            </a:r>
          </a:p>
          <a:p>
            <a:pPr lvl="1"/>
            <a:r>
              <a:rPr lang="en-US" dirty="0" smtClean="0"/>
              <a:t>Take all the movies that the user has seen and take the average vector</a:t>
            </a:r>
          </a:p>
          <a:p>
            <a:pPr lvl="2"/>
            <a:r>
              <a:rPr lang="en-US" dirty="0" smtClean="0"/>
              <a:t>Other </a:t>
            </a:r>
            <a:r>
              <a:rPr lang="en-US" dirty="0" smtClean="0">
                <a:solidFill>
                  <a:srgbClr val="00B050"/>
                </a:solidFill>
              </a:rPr>
              <a:t>aggregation functions </a:t>
            </a:r>
            <a:r>
              <a:rPr lang="en-US" dirty="0" smtClean="0"/>
              <a:t>are also possible.</a:t>
            </a:r>
          </a:p>
          <a:p>
            <a:pPr lvl="2"/>
            <a:endParaRPr lang="en-US" dirty="0"/>
          </a:p>
          <a:p>
            <a:r>
              <a:rPr lang="en-US" dirty="0" smtClean="0"/>
              <a:t>Recommend to user C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 smtClean="0"/>
              <a:t>item </a:t>
            </a:r>
            <a:r>
              <a:rPr lang="en-US" dirty="0" err="1" smtClean="0"/>
              <a:t>i</a:t>
            </a:r>
            <a:r>
              <a:rPr lang="en-US" dirty="0" smtClean="0"/>
              <a:t> computing similarity in the common feature space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Distributional distance </a:t>
            </a:r>
            <a:r>
              <a:rPr lang="en-US" dirty="0" smtClean="0"/>
              <a:t>measures also work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Finding the appropriate features</a:t>
            </a:r>
          </a:p>
          <a:p>
            <a:pPr lvl="1"/>
            <a:r>
              <a:rPr lang="en-US"/>
              <a:t>e.g., images, movies, music</a:t>
            </a:r>
          </a:p>
          <a:p>
            <a:r>
              <a:rPr lang="en-US"/>
              <a:t>Overspecialization</a:t>
            </a:r>
          </a:p>
          <a:p>
            <a:pPr lvl="1"/>
            <a:r>
              <a:rPr lang="en-US"/>
              <a:t>Never recommends items outside user’s content profile</a:t>
            </a:r>
          </a:p>
          <a:p>
            <a:pPr lvl="1"/>
            <a:r>
              <a:rPr lang="en-US"/>
              <a:t>People might have multiple interests</a:t>
            </a:r>
          </a:p>
          <a:p>
            <a:r>
              <a:rPr lang="en-US"/>
              <a:t>Recommendations for new users</a:t>
            </a:r>
          </a:p>
          <a:p>
            <a:pPr lvl="1"/>
            <a:r>
              <a:rPr lang="en-US"/>
              <a:t>How to build a profile?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09" y="51054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users are similar if they rate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 smtClean="0"/>
              <a:t>in a </a:t>
            </a:r>
            <a:r>
              <a:rPr lang="en-US" sz="2400" dirty="0" smtClean="0">
                <a:solidFill>
                  <a:srgbClr val="0070C0"/>
                </a:solidFill>
              </a:rPr>
              <a:t>similar way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557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Recommend to user C, the items </a:t>
            </a:r>
          </a:p>
          <a:p>
            <a:r>
              <a:rPr lang="en-US" sz="2400" dirty="0" smtClean="0"/>
              <a:t>liked by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0070C0"/>
                </a:solidFill>
              </a:rPr>
              <a:t>most similar users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4543" y="5105400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 smtClean="0"/>
              <a:t>What is the right definition of similarity?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724" y="4572000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Jaccard</a:t>
            </a:r>
            <a:r>
              <a:rPr lang="en-US" sz="2400" dirty="0" smtClean="0">
                <a:solidFill>
                  <a:srgbClr val="0070C0"/>
                </a:solidFill>
              </a:rPr>
              <a:t> Similarity</a:t>
            </a:r>
            <a:r>
              <a:rPr lang="en-US" sz="2400" dirty="0" smtClean="0"/>
              <a:t>: users are sets of movies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3" y="5042132"/>
            <a:ext cx="328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Disregards the ratings.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(A,B) = 1/5 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(A,C) = 1/2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(B,D</a:t>
            </a:r>
            <a:r>
              <a:rPr lang="en-US" sz="2400" dirty="0" smtClean="0"/>
              <a:t>) = 1/4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857" y="49530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Cosine Similarity: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14665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Assumes zero entries are negatives:</a:t>
            </a:r>
          </a:p>
          <a:p>
            <a:r>
              <a:rPr lang="en-US" sz="2400" dirty="0" smtClean="0"/>
              <a:t>Cos(A,B) = 0.38</a:t>
            </a:r>
          </a:p>
          <a:p>
            <a:r>
              <a:rPr lang="en-US" sz="2400" dirty="0" smtClean="0"/>
              <a:t>Cos(A,C) = 0.32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Cosine Similarity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Subtract the mean rating per user and then compute Cosine (correlation coefficient)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Corr</a:t>
            </a:r>
            <a:r>
              <a:rPr lang="en-US" sz="2400" dirty="0" smtClean="0"/>
              <a:t>(A,B) = 0.092</a:t>
            </a:r>
          </a:p>
          <a:p>
            <a:r>
              <a:rPr lang="en-US" sz="2400" dirty="0" err="1" smtClean="0"/>
              <a:t>Corr</a:t>
            </a:r>
            <a:r>
              <a:rPr lang="en-US" sz="2400" dirty="0" smtClean="0"/>
              <a:t>(A,C) = -0.559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User-User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 smtClean="0"/>
                  <a:t>For a </a:t>
                </a:r>
                <a:r>
                  <a:rPr lang="en-US" sz="3200" dirty="0"/>
                  <a:t>user </a:t>
                </a:r>
                <a:r>
                  <a:rPr lang="en-US" dirty="0" smtClean="0"/>
                  <a:t>u, find the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of </a:t>
                </a:r>
                <a:r>
                  <a:rPr lang="en-US" sz="3200" dirty="0" smtClean="0"/>
                  <a:t>the K users </a:t>
                </a:r>
                <a:r>
                  <a:rPr lang="en-US" sz="3200" dirty="0"/>
                  <a:t>whose ratings </a:t>
                </a:r>
                <a:r>
                  <a:rPr lang="en-US" sz="3200" dirty="0" smtClean="0"/>
                  <a:t>are most </a:t>
                </a:r>
                <a:r>
                  <a:rPr lang="en-US" sz="3200" dirty="0"/>
                  <a:t>“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sz="3200" dirty="0"/>
                  <a:t>” to </a:t>
                </a:r>
                <a:r>
                  <a:rPr lang="en-US" sz="3200" dirty="0" smtClean="0"/>
                  <a:t>u’s </a:t>
                </a:r>
                <a:r>
                  <a:rPr lang="en-US" sz="3200" dirty="0"/>
                  <a:t>ratings</a:t>
                </a:r>
              </a:p>
              <a:p>
                <a:r>
                  <a:rPr lang="en-US" sz="3200" dirty="0"/>
                  <a:t>Estimate </a:t>
                </a:r>
                <a:r>
                  <a:rPr lang="en-US" sz="3200" dirty="0" smtClean="0"/>
                  <a:t>u’s ratings </a:t>
                </a:r>
                <a:r>
                  <a:rPr lang="en-US" sz="3200" dirty="0"/>
                  <a:t>based on ratings of users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using some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aggregation function</a:t>
                </a:r>
                <a:r>
                  <a:rPr lang="en-US" dirty="0"/>
                  <a:t>. For item 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𝑇𝑜𝑝𝐾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Modeling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dirty="0" smtClean="0"/>
                  <a:t>:</a:t>
                </a:r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Advantage: for each user we have small amount of computation.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5257800"/>
              </a:xfrm>
              <a:blipFill rotWithShape="0">
                <a:blip r:embed="rId3"/>
                <a:stretch>
                  <a:fillRect l="-741" t="-231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763521" y="5022814"/>
            <a:ext cx="288032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" idx="3"/>
          </p:cNvCxnSpPr>
          <p:nvPr/>
        </p:nvCxnSpPr>
        <p:spPr>
          <a:xfrm flipV="1">
            <a:off x="1930977" y="5382854"/>
            <a:ext cx="953617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832" y="5202834"/>
            <a:ext cx="17471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Mean rating of 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96856" y="5017407"/>
            <a:ext cx="1080120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1" y="4407794"/>
            <a:ext cx="2819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Deviation from mean for v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6576976" y="4920319"/>
            <a:ext cx="576064" cy="27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8540" y="4811436"/>
            <a:ext cx="3456384" cy="78279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3948" y="5197427"/>
            <a:ext cx="175515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 deviation of similar users</a:t>
            </a:r>
            <a:endParaRPr lang="en-US" dirty="0"/>
          </a:p>
        </p:txBody>
      </p:sp>
      <p:cxnSp>
        <p:nvCxnSpPr>
          <p:cNvPr id="18" name="Straight Connector 17"/>
          <p:cNvCxnSpPr>
            <a:endCxn id="16" idx="1"/>
          </p:cNvCxnSpPr>
          <p:nvPr/>
        </p:nvCxnSpPr>
        <p:spPr>
          <a:xfrm>
            <a:off x="6757530" y="5391481"/>
            <a:ext cx="396418" cy="12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between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documents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ones are more similar?</a:t>
            </a:r>
          </a:p>
          <a:p>
            <a:endParaRPr lang="en-US" dirty="0"/>
          </a:p>
          <a:p>
            <a:r>
              <a:rPr lang="en-US" dirty="0" smtClean="0"/>
              <a:t>How would you quantify their similarity?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88325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88325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apple pie recipe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3200" dirty="0" smtClean="0"/>
                  <a:t>We can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 (flip) </a:t>
                </a:r>
                <a:r>
                  <a:rPr lang="en-US" sz="3200" dirty="0" smtClean="0"/>
                  <a:t>the matrix and perform the same computation as before to define similarity between items</a:t>
                </a:r>
              </a:p>
              <a:p>
                <a:pPr lvl="1"/>
                <a:r>
                  <a:rPr lang="en-US" sz="2800" dirty="0" smtClean="0"/>
                  <a:t>Intuition: Two items are similar if they are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rated in the same</a:t>
                </a:r>
                <a:r>
                  <a:rPr lang="en-US" sz="2800" dirty="0" smtClean="0"/>
                  <a:t> way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by many users</a:t>
                </a:r>
                <a:r>
                  <a:rPr lang="en-US" sz="2800" dirty="0" smtClean="0"/>
                  <a:t>. </a:t>
                </a:r>
              </a:p>
              <a:p>
                <a:pPr lvl="1"/>
                <a:r>
                  <a:rPr lang="en-US" sz="2800" dirty="0" smtClean="0"/>
                  <a:t>Better defined similarity since it captures the notion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genre</a:t>
                </a:r>
                <a:r>
                  <a:rPr lang="en-US" sz="2800" dirty="0" smtClean="0"/>
                  <a:t> of an item</a:t>
                </a:r>
              </a:p>
              <a:p>
                <a:pPr lvl="2"/>
                <a:r>
                  <a:rPr lang="en-US" dirty="0" smtClean="0"/>
                  <a:t>Users may have multiple interests.</a:t>
                </a:r>
              </a:p>
              <a:p>
                <a:r>
                  <a:rPr lang="en-US" dirty="0" smtClean="0"/>
                  <a:t>Algorithm: For each user u and item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pPr lvl="1"/>
                <a:r>
                  <a:rPr lang="en-US" dirty="0" smtClean="0"/>
                  <a:t>Find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dirty="0" smtClean="0"/>
                  <a:t>to item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that have been rated by user u.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Aggregate</a:t>
                </a:r>
                <a:r>
                  <a:rPr lang="en-US" dirty="0" smtClean="0"/>
                  <a:t> their ratings to predict the rating for item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Disadvantage: we need to consider each user-item pair separately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89" t="-287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0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95400"/>
                <a:ext cx="8784976" cy="5562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Split the data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train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test</a:t>
                </a:r>
                <a:r>
                  <a:rPr lang="en-US" dirty="0" smtClean="0"/>
                  <a:t> set</a:t>
                </a:r>
              </a:p>
              <a:p>
                <a:pPr lvl="1"/>
                <a:r>
                  <a:rPr lang="en-US" dirty="0" smtClean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Metrics: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 smtClean="0"/>
                  <a:t>(RMSE) 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 smtClean="0"/>
                  <a:t>: 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 smtClean="0"/>
                  <a:t>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Precision = fraction of predicted actions that were correct</a:t>
                </a:r>
              </a:p>
              <a:p>
                <a:pPr lvl="2"/>
                <a:r>
                  <a:rPr lang="en-US" dirty="0" smtClean="0"/>
                  <a:t>Recall = fraction of actions that were predicted correctly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 smtClean="0"/>
                  <a:t>for </a:t>
                </a:r>
                <a:r>
                  <a:rPr lang="en-US" dirty="0"/>
                  <a:t>measuring the quality of </a:t>
                </a:r>
                <a:r>
                  <a:rPr lang="en-US" dirty="0" smtClean="0"/>
                  <a:t>predicting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The fraction of pairs of items that are ordered correctly</a:t>
                </a:r>
              </a:p>
              <a:p>
                <a:pPr lvl="2"/>
                <a:r>
                  <a:rPr lang="en-US" dirty="0" smtClean="0"/>
                  <a:t>The fraction of pairs that are ordered incorrectly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95400"/>
                <a:ext cx="8784976" cy="5562600"/>
              </a:xfrm>
              <a:blipFill rotWithShape="0">
                <a:blip r:embed="rId2"/>
                <a:stretch>
                  <a:fillRect l="-62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838200"/>
          </a:xfrm>
        </p:spPr>
        <p:txBody>
          <a:bodyPr/>
          <a:lstStyle/>
          <a:p>
            <a:r>
              <a:rPr lang="en-US" sz="3400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New user problem</a:t>
            </a:r>
          </a:p>
          <a:p>
            <a:r>
              <a:rPr lang="en-US" dirty="0"/>
              <a:t>New item problem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7" y="116632"/>
            <a:ext cx="8229600" cy="1143000"/>
          </a:xfrm>
        </p:spPr>
        <p:txBody>
          <a:bodyPr/>
          <a:lstStyle/>
          <a:p>
            <a:r>
              <a:rPr lang="en-US" dirty="0" smtClean="0"/>
              <a:t>The Netflix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1M prize to improve the prediction accuracy by 10%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Similarity: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words in common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) = 3, </a:t>
            </a:r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= </a:t>
            </a:r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 =2</a:t>
            </a:r>
          </a:p>
          <a:p>
            <a:r>
              <a:rPr lang="en-US" dirty="0" smtClean="0"/>
              <a:t>What about this document?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</a:t>
            </a:r>
            <a:r>
              <a:rPr lang="en-US" dirty="0" smtClean="0"/>
              <a:t>=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88325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88325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apple pie recipe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Vefa</a:t>
            </a:r>
            <a:r>
              <a:rPr lang="en-US" sz="2000" dirty="0" smtClean="0"/>
              <a:t> releases new book with apple pie recipes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Similarity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The </a:t>
            </a:r>
            <a:r>
              <a:rPr lang="en-US" sz="3400" dirty="0" err="1">
                <a:solidFill>
                  <a:srgbClr val="FF0000"/>
                </a:solidFill>
              </a:rPr>
              <a:t>Jaccard</a:t>
            </a:r>
            <a:r>
              <a:rPr lang="en-US" sz="3400" dirty="0">
                <a:solidFill>
                  <a:srgbClr val="FF0000"/>
                </a:solidFill>
              </a:rPr>
              <a:t> similarity </a:t>
            </a:r>
            <a:r>
              <a:rPr lang="en-US" sz="3400" dirty="0" smtClean="0">
                <a:solidFill>
                  <a:srgbClr val="FF0000"/>
                </a:solidFill>
              </a:rPr>
              <a:t>(</a:t>
            </a:r>
            <a:r>
              <a:rPr lang="en-US" sz="3400" dirty="0" err="1" smtClean="0">
                <a:solidFill>
                  <a:srgbClr val="0070C0"/>
                </a:solidFill>
              </a:rPr>
              <a:t>Jaccard</a:t>
            </a:r>
            <a:r>
              <a:rPr lang="en-US" sz="3400" dirty="0" smtClean="0">
                <a:solidFill>
                  <a:srgbClr val="0070C0"/>
                </a:solidFill>
              </a:rPr>
              <a:t> coefficient</a:t>
            </a:r>
            <a:r>
              <a:rPr lang="en-US" sz="3400" dirty="0" smtClean="0">
                <a:solidFill>
                  <a:srgbClr val="FF0000"/>
                </a:solidFill>
              </a:rPr>
              <a:t>) </a:t>
            </a:r>
            <a:r>
              <a:rPr lang="en-US" sz="3400" dirty="0"/>
              <a:t>of two sets </a:t>
            </a:r>
            <a:r>
              <a:rPr lang="en-US" sz="3400" dirty="0">
                <a:solidFill>
                  <a:srgbClr val="00B050"/>
                </a:solidFill>
              </a:rPr>
              <a:t>S</a:t>
            </a:r>
            <a:r>
              <a:rPr lang="en-US" sz="3400" baseline="-25000" dirty="0" smtClean="0">
                <a:solidFill>
                  <a:srgbClr val="00B050"/>
                </a:solidFill>
              </a:rPr>
              <a:t>1</a:t>
            </a:r>
            <a:r>
              <a:rPr lang="en-US" sz="3400" dirty="0">
                <a:solidFill>
                  <a:srgbClr val="00B050"/>
                </a:solidFill>
              </a:rPr>
              <a:t>, </a:t>
            </a:r>
            <a:r>
              <a:rPr lang="en-US" sz="3400" dirty="0" smtClean="0">
                <a:solidFill>
                  <a:srgbClr val="00B050"/>
                </a:solidFill>
              </a:rPr>
              <a:t>S</a:t>
            </a:r>
            <a:r>
              <a:rPr lang="en-US" sz="3400" baseline="-25000" dirty="0" smtClean="0">
                <a:solidFill>
                  <a:srgbClr val="00B050"/>
                </a:solidFill>
              </a:rPr>
              <a:t>2</a:t>
            </a:r>
            <a:r>
              <a:rPr lang="en-US" sz="3400" dirty="0" smtClean="0">
                <a:solidFill>
                  <a:srgbClr val="00B050"/>
                </a:solidFill>
              </a:rPr>
              <a:t> </a:t>
            </a:r>
            <a:r>
              <a:rPr lang="en-US" sz="3400" dirty="0"/>
              <a:t>is the size of their </a:t>
            </a:r>
            <a:r>
              <a:rPr lang="en-US" sz="3400" dirty="0">
                <a:solidFill>
                  <a:srgbClr val="00B0F0"/>
                </a:solidFill>
              </a:rPr>
              <a:t>intersection </a:t>
            </a:r>
            <a:r>
              <a:rPr lang="en-US" sz="3400" dirty="0"/>
              <a:t>divided by the size of their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union</a:t>
            </a:r>
            <a:r>
              <a:rPr lang="en-US" sz="3400" dirty="0"/>
              <a:t>.</a:t>
            </a:r>
          </a:p>
          <a:p>
            <a:pPr lvl="1"/>
            <a:r>
              <a:rPr lang="en-US" sz="3200" dirty="0" err="1" smtClean="0">
                <a:solidFill>
                  <a:srgbClr val="FF0000"/>
                </a:solidFill>
              </a:rPr>
              <a:t>JSim</a:t>
            </a:r>
            <a:r>
              <a:rPr lang="en-US" sz="3200" i="1" dirty="0" smtClean="0"/>
              <a:t> </a:t>
            </a:r>
            <a:r>
              <a:rPr lang="en-US" sz="3200" dirty="0" smtClean="0"/>
              <a:t>(S</a:t>
            </a:r>
            <a:r>
              <a:rPr lang="en-US" sz="3200" baseline="-25000" dirty="0" smtClean="0"/>
              <a:t>1</a:t>
            </a:r>
            <a:r>
              <a:rPr lang="en-US" sz="3200" dirty="0"/>
              <a:t>, 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r>
              <a:rPr lang="en-US" sz="3200" dirty="0"/>
              <a:t>) = </a:t>
            </a:r>
            <a:r>
              <a:rPr lang="en-US" sz="3200" dirty="0" smtClean="0">
                <a:solidFill>
                  <a:srgbClr val="00B0F0"/>
                </a:solidFill>
              </a:rPr>
              <a:t>|S</a:t>
            </a:r>
            <a:r>
              <a:rPr lang="en-US" sz="3200" baseline="-25000" dirty="0" smtClean="0">
                <a:solidFill>
                  <a:srgbClr val="00B0F0"/>
                </a:solidFill>
              </a:rPr>
              <a:t>1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S</a:t>
            </a:r>
            <a:r>
              <a:rPr lang="en-US" sz="3200" baseline="-25000" dirty="0" smtClean="0">
                <a:solidFill>
                  <a:srgbClr val="00B0F0"/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| </a:t>
            </a:r>
            <a:r>
              <a:rPr lang="en-US" sz="3200" dirty="0" smtClean="0">
                <a:sym typeface="Symbol" pitchFamily="18" charset="2"/>
              </a:rPr>
              <a:t>/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|S</a:t>
            </a:r>
            <a:r>
              <a:rPr lang="en-US" sz="3200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1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S</a:t>
            </a:r>
            <a:r>
              <a:rPr lang="en-US" sz="3200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Extreme behavior:</a:t>
            </a:r>
          </a:p>
          <a:p>
            <a:pPr lvl="2"/>
            <a:r>
              <a:rPr lang="en-US" sz="2800" dirty="0" err="1" smtClean="0"/>
              <a:t>Jsim</a:t>
            </a:r>
            <a:r>
              <a:rPr lang="en-US" sz="2800" dirty="0" smtClean="0"/>
              <a:t>(X,Y) = 1, </a:t>
            </a:r>
            <a:r>
              <a:rPr lang="en-US" sz="2800" dirty="0" err="1" smtClean="0"/>
              <a:t>iff</a:t>
            </a:r>
            <a:r>
              <a:rPr lang="en-US" sz="2800" dirty="0" smtClean="0"/>
              <a:t> X = Y</a:t>
            </a:r>
          </a:p>
          <a:p>
            <a:pPr lvl="2"/>
            <a:r>
              <a:rPr lang="en-US" sz="2800" dirty="0" err="1" smtClean="0"/>
              <a:t>Jsim</a:t>
            </a:r>
            <a:r>
              <a:rPr lang="en-US" sz="2800" dirty="0" smtClean="0"/>
              <a:t>(X,Y) = 0 </a:t>
            </a:r>
            <a:r>
              <a:rPr lang="en-US" sz="2800" dirty="0" err="1" smtClean="0"/>
              <a:t>iff</a:t>
            </a:r>
            <a:r>
              <a:rPr lang="en-US" sz="2800" dirty="0" smtClean="0"/>
              <a:t> X,Y have no elements in common</a:t>
            </a:r>
          </a:p>
          <a:p>
            <a:pPr lvl="1"/>
            <a:r>
              <a:rPr lang="en-US" sz="3200" dirty="0" err="1" smtClean="0"/>
              <a:t>JSim</a:t>
            </a:r>
            <a:r>
              <a:rPr lang="en-US" sz="3200" dirty="0" smtClean="0"/>
              <a:t> is symmetric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314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456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266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426607" y="4343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036207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645807" y="4114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4934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255407" y="3886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255407" y="4572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179207" y="3429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9550" y="3381374"/>
            <a:ext cx="2482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  <a:p>
            <a:r>
              <a:rPr lang="en-US" dirty="0"/>
              <a:t>   = 3/8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Similarity between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distance for the documents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) = 3/5 </a:t>
            </a:r>
          </a:p>
          <a:p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= </a:t>
            </a:r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 = 2/6</a:t>
            </a:r>
          </a:p>
          <a:p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/>
              <a:t>)  </a:t>
            </a:r>
            <a:r>
              <a:rPr lang="en-US" dirty="0" smtClean="0"/>
              <a:t>= 3/9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386145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30286" y="238614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88324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apple pie recipe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Vefa</a:t>
            </a:r>
            <a:r>
              <a:rPr lang="en-US" sz="2000" dirty="0" smtClean="0"/>
              <a:t> releases new book with apple pie recipes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between vectors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2830"/>
              </p:ext>
            </p:extLst>
          </p:nvPr>
        </p:nvGraphicFramePr>
        <p:xfrm>
          <a:off x="593736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134" y="1762035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Documents (and sets in general) can also be represented as </a:t>
            </a:r>
            <a:r>
              <a:rPr lang="en-US" sz="2000" dirty="0" smtClean="0">
                <a:solidFill>
                  <a:srgbClr val="0070C0"/>
                </a:solidFill>
              </a:rPr>
              <a:t>vectors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508" y="4355369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measure the similarity of two vectors?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could view them as sets of words. </a:t>
            </a:r>
            <a:r>
              <a:rPr lang="en-US" sz="2000" dirty="0" err="1" smtClean="0"/>
              <a:t>Jaccard</a:t>
            </a:r>
            <a:r>
              <a:rPr lang="en-US" sz="2000" dirty="0" smtClean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 all pairs of the other three documents are equally similar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5119" y="6073745"/>
            <a:ext cx="671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want to capture how well the two vectors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aligned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10509</TotalTime>
  <Words>2746</Words>
  <Application>Microsoft Office PowerPoint</Application>
  <PresentationFormat>On-screen Show (4:3)</PresentationFormat>
  <Paragraphs>746</Paragraphs>
  <Slides>53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Monotype Sorts</vt:lpstr>
      <vt:lpstr>Symbol</vt:lpstr>
      <vt:lpstr>Times New Roman</vt:lpstr>
      <vt:lpstr>Clarity</vt:lpstr>
      <vt:lpstr>DATA MINING LECTURE 4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- math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Distances between distributions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User-User Collaborative Filtering</vt:lpstr>
      <vt:lpstr>Item-Item Collaborative Filtering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362</cp:revision>
  <dcterms:created xsi:type="dcterms:W3CDTF">2011-10-17T19:46:53Z</dcterms:created>
  <dcterms:modified xsi:type="dcterms:W3CDTF">2017-11-24T15:16:48Z</dcterms:modified>
</cp:coreProperties>
</file>