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0"/>
  </p:notesMasterIdLst>
  <p:sldIdLst>
    <p:sldId id="674" r:id="rId2"/>
    <p:sldId id="1177" r:id="rId3"/>
    <p:sldId id="1050" r:id="rId4"/>
    <p:sldId id="1053" r:id="rId5"/>
    <p:sldId id="1052" r:id="rId6"/>
    <p:sldId id="1054" r:id="rId7"/>
    <p:sldId id="961" r:id="rId8"/>
    <p:sldId id="963" r:id="rId9"/>
    <p:sldId id="964" r:id="rId10"/>
    <p:sldId id="1055" r:id="rId11"/>
    <p:sldId id="1115" r:id="rId12"/>
    <p:sldId id="1149" r:id="rId13"/>
    <p:sldId id="1150" r:id="rId14"/>
    <p:sldId id="1151" r:id="rId15"/>
    <p:sldId id="1152" r:id="rId16"/>
    <p:sldId id="1153" r:id="rId17"/>
    <p:sldId id="1154" r:id="rId18"/>
    <p:sldId id="1155" r:id="rId19"/>
    <p:sldId id="1178" r:id="rId20"/>
    <p:sldId id="1117" r:id="rId21"/>
    <p:sldId id="1118" r:id="rId22"/>
    <p:sldId id="1146" r:id="rId23"/>
    <p:sldId id="1147" r:id="rId24"/>
    <p:sldId id="1121" r:id="rId25"/>
    <p:sldId id="1026" r:id="rId26"/>
    <p:sldId id="1033" r:id="rId27"/>
    <p:sldId id="1027" r:id="rId28"/>
    <p:sldId id="1034" r:id="rId29"/>
    <p:sldId id="1028" r:id="rId30"/>
    <p:sldId id="1030" r:id="rId31"/>
    <p:sldId id="1029" r:id="rId32"/>
    <p:sldId id="1031" r:id="rId33"/>
    <p:sldId id="1032" r:id="rId34"/>
    <p:sldId id="1124" r:id="rId35"/>
    <p:sldId id="1208" r:id="rId36"/>
    <p:sldId id="1126" r:id="rId37"/>
    <p:sldId id="1127" r:id="rId38"/>
    <p:sldId id="1129" r:id="rId39"/>
    <p:sldId id="1130" r:id="rId40"/>
    <p:sldId id="1131" r:id="rId41"/>
    <p:sldId id="1209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1142" r:id="rId51"/>
    <p:sldId id="1143" r:id="rId52"/>
    <p:sldId id="1144" r:id="rId53"/>
    <p:sldId id="1145" r:id="rId54"/>
    <p:sldId id="1094" r:id="rId55"/>
    <p:sldId id="1095" r:id="rId56"/>
    <p:sldId id="1096" r:id="rId57"/>
    <p:sldId id="1097" r:id="rId58"/>
    <p:sldId id="1098" r:id="rId59"/>
    <p:sldId id="1099" r:id="rId60"/>
    <p:sldId id="1100" r:id="rId61"/>
    <p:sldId id="1101" r:id="rId62"/>
    <p:sldId id="1102" r:id="rId63"/>
    <p:sldId id="1179" r:id="rId64"/>
    <p:sldId id="1180" r:id="rId65"/>
    <p:sldId id="1181" r:id="rId66"/>
    <p:sldId id="1182" r:id="rId67"/>
    <p:sldId id="1183" r:id="rId68"/>
    <p:sldId id="1184" r:id="rId69"/>
    <p:sldId id="1185" r:id="rId70"/>
    <p:sldId id="1186" r:id="rId71"/>
    <p:sldId id="1103" r:id="rId72"/>
    <p:sldId id="1104" r:id="rId73"/>
    <p:sldId id="1105" r:id="rId74"/>
    <p:sldId id="999" r:id="rId75"/>
    <p:sldId id="1210" r:id="rId76"/>
    <p:sldId id="1211" r:id="rId77"/>
    <p:sldId id="1212" r:id="rId78"/>
    <p:sldId id="1213" r:id="rId79"/>
    <p:sldId id="1214" r:id="rId80"/>
    <p:sldId id="1215" r:id="rId81"/>
    <p:sldId id="1001" r:id="rId82"/>
    <p:sldId id="1002" r:id="rId83"/>
    <p:sldId id="1003" r:id="rId84"/>
    <p:sldId id="1187" r:id="rId85"/>
    <p:sldId id="1216" r:id="rId86"/>
    <p:sldId id="1217" r:id="rId87"/>
    <p:sldId id="1218" r:id="rId88"/>
    <p:sldId id="1191" r:id="rId89"/>
    <p:sldId id="1192" r:id="rId90"/>
    <p:sldId id="1219" r:id="rId91"/>
    <p:sldId id="1220" r:id="rId92"/>
    <p:sldId id="1221" r:id="rId93"/>
    <p:sldId id="1197" r:id="rId94"/>
    <p:sldId id="1198" r:id="rId95"/>
    <p:sldId id="1199" r:id="rId96"/>
    <p:sldId id="1200" r:id="rId97"/>
    <p:sldId id="1201" r:id="rId98"/>
    <p:sldId id="1222" r:id="rId99"/>
    <p:sldId id="1223" r:id="rId100"/>
    <p:sldId id="1224" r:id="rId101"/>
    <p:sldId id="1202" r:id="rId102"/>
    <p:sldId id="1203" r:id="rId103"/>
    <p:sldId id="1225" r:id="rId104"/>
    <p:sldId id="1226" r:id="rId105"/>
    <p:sldId id="1227" r:id="rId106"/>
    <p:sldId id="1205" r:id="rId107"/>
    <p:sldId id="1206" r:id="rId108"/>
    <p:sldId id="1207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127" autoAdjust="0"/>
  </p:normalViewPr>
  <p:slideViewPr>
    <p:cSldViewPr>
      <p:cViewPr varScale="1">
        <p:scale>
          <a:sx n="65" d="100"/>
          <a:sy n="65" d="100"/>
        </p:scale>
        <p:origin x="11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3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81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82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4.jpeg"/><Relationship Id="rId9" Type="http://schemas.openxmlformats.org/officeDocument/2006/relationships/image" Target="../media/image8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7.wmf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0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2057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Link Analysis Ranking</a:t>
            </a:r>
            <a:endParaRPr lang="el-GR" b="1" dirty="0" smtClean="0"/>
          </a:p>
          <a:p>
            <a:r>
              <a:rPr lang="en-US" b="1" dirty="0" smtClean="0"/>
              <a:t>PageRank -- Random walks</a:t>
            </a:r>
          </a:p>
          <a:p>
            <a:r>
              <a:rPr lang="en-US" b="1" dirty="0" smtClean="0"/>
              <a:t>HITS</a:t>
            </a:r>
          </a:p>
          <a:p>
            <a:r>
              <a:rPr lang="en-US" b="1" dirty="0" smtClean="0"/>
              <a:t>Absorbing Random Walks and 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7338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46" y="402346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Springs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 smtClean="0"/>
              <a:t>The Red node is pinned at position +1, while the Blue node is pinned at position -1 on a line. 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 smtClean="0"/>
              <a:t>on the edges with hardness </a:t>
            </a:r>
            <a:r>
              <a:rPr lang="en-US" dirty="0" smtClean="0">
                <a:solidFill>
                  <a:srgbClr val="0070C0"/>
                </a:solidFill>
              </a:rPr>
              <a:t>proportional </a:t>
            </a:r>
            <a:r>
              <a:rPr lang="en-US" dirty="0" smtClean="0"/>
              <a:t>to the weights </a:t>
            </a:r>
            <a:endParaRPr lang="en-US" dirty="0"/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 smtClean="0"/>
              <a:t>of the nodes on the line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871158" y="4724688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400432" y="4724688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74380" y="4958839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30351" y="4779613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74023" y="4540343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84846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211145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48817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1647487" y="4540343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3768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5024460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1894541" y="4986069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3521435" y="5247449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6368132" y="4801724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3470432" y="4236563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6299438" y="4946763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2344694" y="449483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6884287" y="428627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5235631" y="4491047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3521435" y="4958839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3997456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0">
                <a:blip r:embed="rId2"/>
                <a:stretch>
                  <a:fillRect l="-370" t="-193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There is a connection of this model with absorbing random walks – can you see it?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00400" y="2819400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30042" y="230540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1727" y="354422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5268" y="512480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7065" y="512480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7589" y="334507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1633"/>
            <a:ext cx="91648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Opinion formation and absorbing random walks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60850" y="253286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700669" y="2155746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15951" y="177474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700669" y="2171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8016765" y="3006225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7014184" y="4620302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5484798" y="4631543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616863" y="2833067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87140" y="2794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285414" y="46280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49340" y="4613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841827" y="293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76542" y="142500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18948" y="281183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95777" y="53900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06577" y="539704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21009" y="34071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348" y="4212593"/>
            <a:ext cx="4132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C00000"/>
                </a:solidFill>
              </a:rPr>
              <a:t>expressed opinion </a:t>
            </a:r>
            <a:r>
              <a:rPr lang="en-US" sz="2200" dirty="0" smtClean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174" y="1469210"/>
            <a:ext cx="3895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One absorbing node per user with value </a:t>
            </a:r>
            <a:r>
              <a:rPr lang="en-US" sz="2200" dirty="0"/>
              <a:t>the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200" dirty="0" smtClean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74206" y="242491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82470" y="242011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08248" y="442282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94772" y="428793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30387" y="369884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74" y="2643221"/>
            <a:ext cx="4088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prstClr val="black"/>
                </a:solidFill>
              </a:rPr>
              <a:t>One transient node per user that links </a:t>
            </a:r>
            <a:r>
              <a:rPr lang="en-US" sz="2200" dirty="0">
                <a:solidFill>
                  <a:prstClr val="black"/>
                </a:solidFill>
              </a:rPr>
              <a:t>to </a:t>
            </a:r>
            <a:r>
              <a:rPr lang="en-US" sz="2200" dirty="0" smtClean="0">
                <a:solidFill>
                  <a:prstClr val="black"/>
                </a:solidFill>
              </a:rPr>
              <a:t>her absorbing node and the transient nodes of her neighbors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5" y="6192820"/>
            <a:ext cx="8678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It is equal to the </a:t>
            </a:r>
            <a:r>
              <a:rPr lang="en-US" sz="2200" dirty="0" smtClean="0">
                <a:solidFill>
                  <a:srgbClr val="0070C0"/>
                </a:solidFill>
              </a:rPr>
              <a:t>expected intrinsic opinion </a:t>
            </a:r>
            <a:r>
              <a:rPr lang="en-US" sz="2200" dirty="0" smtClean="0"/>
              <a:t>at the place of absorption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80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of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individual user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/>
              <a:t>’s absorbing node is a stationary point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/>
              <a:t>’s transient node is connected to the absorbing node with a spring. </a:t>
            </a:r>
          </a:p>
          <a:p>
            <a:pPr lvl="1"/>
            <a:r>
              <a:rPr lang="en-US" dirty="0" smtClean="0"/>
              <a:t>The neighbors of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/>
              <a:t> pull with their own springs.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88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1004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029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363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825118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004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2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6778191" y="328724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2724113" y="179152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4093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6899858" y="3776700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3738191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1349499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2776017" y="1687711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4652926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4125516" y="1837283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2956285" y="3072371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4336480" y="3196828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5039134" y="3380445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5968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5332698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5204892" y="1739057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991820" y="3991570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3902273" y="4438055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4518422" y="3098601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5768578" y="1794867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/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5768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3464719" y="1750219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1973461" y="3339703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7777758" y="5393531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3455789" y="6188273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553641" y="3339703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1973461" y="348258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7715250" y="830461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/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7715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3446859" y="3152180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3642197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8254381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8159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1958951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404068" y="2883173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3307334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37847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related quantity: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number of steps </a:t>
            </a:r>
            <a:r>
              <a:rPr lang="en-US" dirty="0" smtClean="0"/>
              <a:t>for a random walk starting from node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end up in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 smtClean="0"/>
              <a:t>Make node v absorbing and compute the expected number of steps to reach v</a:t>
            </a:r>
          </a:p>
          <a:p>
            <a:pPr lvl="2"/>
            <a:r>
              <a:rPr lang="en-US" dirty="0" smtClean="0"/>
              <a:t>Assumes that the graph is strongly connected, and there are no other absorbing nodes.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 + H(</a:t>
            </a:r>
            <a:r>
              <a:rPr lang="en-US" dirty="0" err="1" smtClean="0">
                <a:solidFill>
                  <a:srgbClr val="0070C0"/>
                </a:solidFill>
              </a:rPr>
              <a:t>v,u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r>
              <a:rPr lang="en-US" dirty="0" smtClean="0"/>
              <a:t> often used as a </a:t>
            </a:r>
            <a:r>
              <a:rPr lang="en-US" dirty="0" smtClean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 smtClean="0"/>
              <a:t>Proportional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 smtClean="0"/>
              <a:t>between nodes u, and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452" t="-2520"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the nodes in the graph as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 smtClean="0"/>
              <a:t> of capacity of 1 liter.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distribute a liter of liquid equally to all containers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520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0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4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system will reach an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 smtClean="0"/>
              <a:t> state where the amount of liquid in each node remains constant.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825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amount of liquid in each node determines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 smtClean="0"/>
              <a:t> of the node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means 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 smtClean="0"/>
              <a:t>from nodes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61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371" t="-3322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number of complex systems can be modeled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 smtClean="0"/>
              <a:t> (graphs).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 smtClean="0"/>
              <a:t>(Online) Social Networks</a:t>
            </a:r>
          </a:p>
          <a:p>
            <a:pPr lvl="1"/>
            <a:r>
              <a:rPr lang="en-US" dirty="0" smtClean="0"/>
              <a:t>Biological systems</a:t>
            </a:r>
          </a:p>
          <a:p>
            <a:pPr lvl="1"/>
            <a:r>
              <a:rPr lang="en-US" dirty="0" smtClean="0"/>
              <a:t>Communication networks (internet, email)</a:t>
            </a:r>
          </a:p>
          <a:p>
            <a:pPr lvl="1"/>
            <a:r>
              <a:rPr lang="en-US" dirty="0" smtClean="0"/>
              <a:t>The Economy</a:t>
            </a:r>
          </a:p>
          <a:p>
            <a:r>
              <a:rPr lang="en-US" dirty="0"/>
              <a:t>We cannot truly understand </a:t>
            </a:r>
            <a:r>
              <a:rPr lang="en-US" dirty="0" smtClean="0"/>
              <a:t>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Data mining for networks is a very popular area</a:t>
            </a:r>
          </a:p>
          <a:p>
            <a:pPr lvl="1"/>
            <a:r>
              <a:rPr lang="en-US" dirty="0" smtClean="0"/>
              <a:t>Applications to the </a:t>
            </a:r>
            <a:r>
              <a:rPr lang="en-US" dirty="0" smtClean="0">
                <a:solidFill>
                  <a:srgbClr val="FF0000"/>
                </a:solidFill>
              </a:rPr>
              <a:t>Web</a:t>
            </a:r>
            <a:r>
              <a:rPr lang="en-US" dirty="0" smtClean="0"/>
              <a:t> is one of the success stories for network data mining.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3200400"/>
                <a:ext cx="6525344" cy="222881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Repeat: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Until the weights do not change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00400"/>
                <a:ext cx="6525344" cy="2228815"/>
              </a:xfrm>
              <a:prstGeom prst="rect">
                <a:avLst/>
              </a:prstGeom>
              <a:blipFill rotWithShape="1">
                <a:blip r:embed="rId2"/>
                <a:stretch>
                  <a:fillRect l="-1674" b="-566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</a:t>
            </a:r>
            <a:r>
              <a:rPr lang="en-US" sz="3000" dirty="0" smtClean="0"/>
              <a:t>Manually curated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Web Directories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4164606" y="585811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equations are the same as those for the PageRank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82262"/>
                <a:ext cx="8610600" cy="556522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Markov chain describes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A </a:t>
                </a:r>
                <a:r>
                  <a:rPr lang="en-US" dirty="0"/>
                  <a:t>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 smtClean="0"/>
                  <a:t>: The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 smtClean="0"/>
                  <a:t>The </a:t>
                </a:r>
                <a:r>
                  <a:rPr lang="en-US" sz="29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 smtClean="0"/>
                  <a:t>of the chain </a:t>
                </a:r>
                <a:r>
                  <a:rPr lang="en-US" sz="29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900" dirty="0" smtClean="0"/>
                  <a:t> and not on the past of the process (</a:t>
                </a:r>
                <a:r>
                  <a:rPr lang="en-US" sz="2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2900" dirty="0"/>
                  <a:t>: </a:t>
                </a:r>
                <a:r>
                  <a:rPr lang="en-US" sz="2900" dirty="0" smtClean="0"/>
                  <a:t>After infinite steps the </a:t>
                </a:r>
                <a:r>
                  <a:rPr lang="en-US" sz="29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29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2900" dirty="0"/>
                  <a:t>to a </a:t>
                </a:r>
                <a:r>
                  <a:rPr lang="en-US" sz="29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900" dirty="0"/>
                  <a:t> distribution </a:t>
                </a:r>
                <a:r>
                  <a:rPr lang="en-US" sz="2900" dirty="0" smtClean="0"/>
                  <a:t>if </a:t>
                </a:r>
                <a:r>
                  <a:rPr lang="en-US" sz="2900" dirty="0"/>
                  <a:t>the chain is </a:t>
                </a:r>
                <a:r>
                  <a:rPr lang="en-US" sz="2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900" dirty="0"/>
                  <a:t>(possible to get from any state to any other state) and </a:t>
                </a:r>
                <a:r>
                  <a:rPr lang="en-US" sz="2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/>
                  <a:t>These are the PageRank values</a:t>
                </a: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82262"/>
                <a:ext cx="8610600" cy="5565228"/>
              </a:xfrm>
              <a:blipFill rotWithShape="0">
                <a:blip r:embed="rId3"/>
                <a:stretch>
                  <a:fillRect l="-354" t="-2081" r="-1345" b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</a:t>
                </a:r>
                <a:r>
                  <a:rPr lang="en-US" dirty="0" smtClean="0"/>
                  <a:t>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8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9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6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l-GR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These are the PageRank values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3"/>
                <a:stretch>
                  <a:fillRect l="-929" t="-3704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things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web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left eigenvector of transition matrix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257800"/>
              </a:xfrm>
              <a:blipFill rotWithShape="0">
                <a:blip r:embed="rId2"/>
                <a:stretch>
                  <a:fillRect l="-835" t="-2668"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0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4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4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52399" y="5888831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99" y="5888831"/>
                <a:ext cx="228917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5"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207470" y="6343302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>
                    <a:latin typeface="Calibri" pitchFamily="34" charset="0"/>
                  </a:rPr>
                  <a:t>: The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 smtClean="0">
                    <a:latin typeface="Calibri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  <a:endParaRPr lang="en-US" sz="24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470" y="6343302"/>
                <a:ext cx="2538905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96745"/>
              </p:ext>
            </p:extLst>
          </p:nvPr>
        </p:nvGraphicFramePr>
        <p:xfrm>
          <a:off x="304800" y="3657600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5" name="Εξίσωση" r:id="rId4" imgW="4343400" imgH="1143000" progId="Equation.3">
                  <p:embed/>
                </p:oleObj>
              </mc:Choice>
              <mc:Fallback>
                <p:oleObj name="Εξίσωση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24000"/>
                <a:ext cx="8229600" cy="47133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Add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 smtClean="0"/>
                  <a:t>to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 with </a:t>
                </a:r>
                <a:r>
                  <a:rPr lang="en-US" sz="2400" dirty="0" err="1" smtClean="0"/>
                  <a:t>prob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sz="2400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</a:t>
                </a:r>
                <a:r>
                  <a:rPr lang="en-US" sz="2000" dirty="0" smtClean="0">
                    <a:cs typeface="Times New Roman" pitchFamily="18" charset="0"/>
                  </a:rPr>
                  <a:t>ypically, to a uniform vector</a:t>
                </a:r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24000"/>
                <a:ext cx="8229600" cy="4713387"/>
              </a:xfrm>
              <a:blipFill rotWithShape="1">
                <a:blip r:embed="rId6"/>
                <a:stretch>
                  <a:fillRect l="-667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228600" y="5950892"/>
                <a:ext cx="6138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’’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’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 smtClean="0">
                    <a:latin typeface="Calibri" pitchFamily="34" charset="0"/>
                  </a:rPr>
                  <a:t>1</a:t>
                </a:r>
                <a:r>
                  <a:rPr lang="en-US" sz="2000" dirty="0" smtClean="0">
                    <a:latin typeface="Calibri" pitchFamily="34" charset="0"/>
                  </a:rPr>
                  <a:t> </a:t>
                </a:r>
                <a:r>
                  <a:rPr lang="en-US" sz="2000" dirty="0">
                    <a:latin typeface="Calibri" pitchFamily="34" charset="0"/>
                  </a:rPr>
                  <a:t>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50892"/>
                <a:ext cx="6138604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7576" r="-19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35310" y="6257835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6387767"/>
                <a:ext cx="2046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jump probability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87767"/>
                <a:ext cx="204658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23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815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cs typeface="Times New Roman" pitchFamily="18" charset="0"/>
                  </a:rPr>
                  <a:t>Rank according to the stationary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</a:t>
                </a:r>
                <a:r>
                  <a:rPr lang="en-US" sz="2000" dirty="0" smtClean="0"/>
                  <a:t>cases</a:t>
                </a:r>
                <a:endParaRPr lang="en-US" sz="2000" dirty="0" smtClean="0">
                  <a:cs typeface="Times New Roman" pitchFamily="18" charset="0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Random Surfer model</a:t>
                </a:r>
              </a:p>
              <a:p>
                <a:pPr lvl="1"/>
                <a:r>
                  <a:rPr lang="en-US" sz="2000" dirty="0" smtClean="0"/>
                  <a:t>Start with a random page</a:t>
                </a:r>
                <a:endParaRPr lang="en-US" sz="2000" dirty="0"/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cs typeface="Times New Roman" pitchFamily="18" charset="0"/>
                  </a:rPr>
                  <a:t>follow one of the links in the page</a:t>
                </a:r>
                <a:endParaRPr lang="en-US" sz="2000" dirty="0">
                  <a:cs typeface="Times New Roman" pitchFamily="18" charset="0"/>
                </a:endParaRPr>
              </a:p>
              <a:p>
                <a:pPr lvl="1"/>
                <a:r>
                  <a:rPr lang="en-US" sz="20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restart from a random page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l-GR" sz="2400" dirty="0" smtClean="0">
                  <a:cs typeface="Times New Roman" pitchFamily="18" charset="0"/>
                </a:endParaRPr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81563" cy="4800600"/>
              </a:xfrm>
              <a:blipFill rotWithShape="0">
                <a:blip r:embed="rId3"/>
                <a:stretch>
                  <a:fillRect l="-1124" t="-889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Explanation: When you start a random walk: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you will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dirty="0" smtClean="0"/>
                  <a:t> immediately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you will do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 step </a:t>
                </a:r>
                <a:r>
                  <a:rPr lang="en-US" dirty="0" smtClean="0"/>
                  <a:t>and then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smtClean="0"/>
                  <a:t>With probability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you will do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two steps </a:t>
                </a:r>
                <a:r>
                  <a:rPr lang="en-US" dirty="0" smtClean="0"/>
                  <a:t>and then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err="1" smtClean="0"/>
                  <a:t>Etc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Conclusion: you are not likely to walk very far</a:t>
                </a:r>
              </a:p>
              <a:p>
                <a:pPr lvl="1"/>
                <a:r>
                  <a:rPr lang="en-US" dirty="0" smtClean="0"/>
                  <a:t>On average the random walk restarts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2"/>
                <a:stretch>
                  <a:fillRect l="-667" t="-1601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999" y="2057400"/>
                <a:ext cx="7847789" cy="1777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057400"/>
                <a:ext cx="7847789" cy="1777987"/>
              </a:xfrm>
              <a:prstGeom prst="rect">
                <a:avLst/>
              </a:prstGeom>
              <a:blipFill rotWithShape="0">
                <a:blip r:embed="rId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This changes the stationary distribution. When 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have higher probability</a:t>
                </a:r>
                <a:endParaRPr lang="en-US" dirty="0" smtClean="0"/>
              </a:p>
              <a:p>
                <a:r>
                  <a:rPr lang="en-US" dirty="0" smtClean="0"/>
                  <a:t>Jump/Restart vector: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bias</a:t>
                </a:r>
                <a:r>
                  <a:rPr lang="en-US" dirty="0" smtClean="0"/>
                  <a:t>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lvl="3"/>
                <a:r>
                  <a:rPr lang="en-US" b="0" dirty="0" smtClean="0"/>
                  <a:t>E.g., the hom</a:t>
                </a:r>
                <a:r>
                  <a:rPr lang="en-US" dirty="0" smtClean="0"/>
                  <a:t>e page of a user</a:t>
                </a:r>
                <a:endParaRPr lang="en-US" b="0" dirty="0" smtClean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 smtClean="0"/>
                  <a:t>Pagerank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Restart to nodes about a specific topic</a:t>
                </a:r>
              </a:p>
              <a:p>
                <a:pPr lvl="3"/>
                <a:r>
                  <a:rPr lang="en-US" b="0" dirty="0" smtClean="0"/>
                  <a:t>E.g., Greek pages, University home pages</a:t>
                </a:r>
                <a:endParaRPr lang="en-US" dirty="0"/>
              </a:p>
              <a:p>
                <a:pPr lvl="3"/>
                <a:r>
                  <a:rPr lang="en-US" b="0" dirty="0" smtClean="0"/>
                  <a:t>Anti-spam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r="-148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 smtClean="0"/>
              <a:t>(the </a:t>
            </a:r>
            <a:r>
              <a:rPr lang="en-US" dirty="0" smtClean="0">
                <a:solidFill>
                  <a:srgbClr val="0070C0"/>
                </a:solidFill>
              </a:rPr>
              <a:t>Google</a:t>
            </a:r>
            <a:r>
              <a:rPr lang="en-US" dirty="0" smtClean="0"/>
              <a:t> era): using the web graph</a:t>
            </a:r>
          </a:p>
          <a:p>
            <a:pPr lvl="1"/>
            <a:r>
              <a:rPr lang="en-US" dirty="0" smtClean="0"/>
              <a:t>Sift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graphs, the stationary distribution is </a:t>
            </a:r>
            <a:r>
              <a:rPr lang="en-US" dirty="0" smtClean="0">
                <a:solidFill>
                  <a:srgbClr val="0070C0"/>
                </a:solidFill>
              </a:rPr>
              <a:t>proportional to the degrees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Thus in this case a random walk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0070C0"/>
                </a:solidFill>
              </a:rPr>
              <a:t>no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</a:t>
            </a:r>
            <a:r>
              <a:rPr lang="en-US" sz="2800" dirty="0" smtClean="0"/>
              <a:t>u</a:t>
            </a:r>
            <a:endParaRPr lang="en-US" sz="2800" dirty="0"/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8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4506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0" name="Equation" r:id="rId8" imgW="888840" imgH="723600" progId="Equation.3">
                  <p:embed/>
                </p:oleObj>
              </mc:Choice>
              <mc:Fallback>
                <p:oleObj name="Equation" r:id="rId8" imgW="88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</a:t>
            </a:r>
            <a:r>
              <a:rPr lang="en-US" dirty="0" smtClean="0">
                <a:solidFill>
                  <a:srgbClr val="0066FF"/>
                </a:solidFill>
              </a:rPr>
              <a:t>(1-</a:t>
            </a:r>
            <a:r>
              <a:rPr lang="el-GR" dirty="0" smtClean="0">
                <a:solidFill>
                  <a:srgbClr val="0066FF"/>
                </a:solidFill>
              </a:rPr>
              <a:t>α)</a:t>
            </a:r>
            <a:r>
              <a:rPr lang="en-US" dirty="0" smtClean="0">
                <a:solidFill>
                  <a:srgbClr val="0066FF"/>
                </a:solidFill>
              </a:rPr>
              <a:t>P</a:t>
            </a:r>
            <a:r>
              <a:rPr lang="en-US" dirty="0">
                <a:solidFill>
                  <a:srgbClr val="0066FF"/>
                </a:solidFill>
              </a:rPr>
              <a:t>’ + </a:t>
            </a:r>
            <a:r>
              <a:rPr lang="en-US" dirty="0" smtClean="0">
                <a:solidFill>
                  <a:srgbClr val="0066FF"/>
                </a:solidFill>
              </a:rPr>
              <a:t>α</a:t>
            </a:r>
            <a:r>
              <a:rPr lang="en-US" b="1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solidFill>
                  <a:srgbClr val="0066FF"/>
                </a:solidFill>
              </a:rPr>
              <a:t>u</a:t>
            </a:r>
            <a:r>
              <a:rPr lang="en-US" baseline="30000" dirty="0" smtClean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 smtClean="0">
                <a:solidFill>
                  <a:srgbClr val="0066FF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 smtClean="0">
                <a:solidFill>
                  <a:srgbClr val="0066FF"/>
                </a:solidFill>
              </a:rPr>
              <a:t>du</a:t>
            </a:r>
            <a:r>
              <a:rPr lang="en-US" baseline="30000" dirty="0" err="1" smtClean="0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96007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0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1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019800"/>
            <a:ext cx="684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order of updates does not matter after many iterations.</a:t>
            </a:r>
          </a:p>
          <a:p>
            <a:r>
              <a:rPr lang="en-US" dirty="0" smtClean="0"/>
              <a:t> We can also use the previous hub vector for the authority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Analysis Ranking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 smtClean="0"/>
              <a:t>in order to determine the </a:t>
            </a:r>
            <a:r>
              <a:rPr lang="en-US" dirty="0" smtClean="0">
                <a:solidFill>
                  <a:srgbClr val="0070C0"/>
                </a:solidFill>
              </a:rPr>
              <a:t>relative importance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Applications: Ranking on graphs (Web, Twitter, FB,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 smtClean="0"/>
              <a:t>: An edge from node </a:t>
            </a:r>
            <a:r>
              <a:rPr lang="en-US" dirty="0" smtClean="0">
                <a:solidFill>
                  <a:srgbClr val="FF3B3B"/>
                </a:solidFill>
              </a:rPr>
              <a:t>p </a:t>
            </a:r>
            <a:r>
              <a:rPr lang="en-US" dirty="0"/>
              <a:t>to </a:t>
            </a:r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 smtClean="0">
                <a:solidFill>
                  <a:srgbClr val="0070C0"/>
                </a:solidFill>
              </a:rPr>
              <a:t>recommends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authority/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rgbClr val="0070C0"/>
                </a:solidFill>
              </a:rPr>
              <a:t>/importance</a:t>
            </a:r>
            <a:r>
              <a:rPr lang="en-US" dirty="0" smtClean="0"/>
              <a:t> of node </a:t>
            </a:r>
            <a:r>
              <a:rPr lang="en-US" dirty="0" smtClean="0">
                <a:solidFill>
                  <a:srgbClr val="FF3B3B"/>
                </a:solidFill>
              </a:rPr>
              <a:t>q</a:t>
            </a:r>
            <a:endParaRPr lang="en-US" dirty="0">
              <a:solidFill>
                <a:srgbClr val="FF3B3B"/>
              </a:solidFill>
            </a:endParaRPr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</a:t>
            </a:r>
            <a:r>
              <a:rPr lang="en-US" dirty="0" smtClean="0"/>
              <a:t>recommendations to assign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3"/>
                <a:stretch>
                  <a:fillRect l="-793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6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/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7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/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8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/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9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If a matrix R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 smtClean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</a:t>
            </a:r>
            <a:r>
              <a:rPr lang="en-US" altLang="en-US" sz="2800" dirty="0" smtClean="0"/>
              <a:t>on the bipartite graph of hubs </a:t>
            </a:r>
            <a:r>
              <a:rPr lang="en-US" altLang="en-US" sz="2800" dirty="0"/>
              <a:t>and authorities alternating between </a:t>
            </a:r>
            <a:r>
              <a:rPr lang="en-US" altLang="en-US" sz="2800" dirty="0" smtClean="0"/>
              <a:t>the two</a:t>
            </a:r>
          </a:p>
          <a:p>
            <a:endParaRPr lang="en-US" altLang="en-US" dirty="0"/>
          </a:p>
          <a:p>
            <a:r>
              <a:rPr lang="en-US" altLang="en-US" sz="2800" dirty="0" smtClean="0"/>
              <a:t>What does this random walk converges to?</a:t>
            </a:r>
            <a:endParaRPr lang="en-US" altLang="en-US" sz="2800" dirty="0"/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SALSA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probability of being at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Repeated </a:t>
                </a:r>
                <a:r>
                  <a:rPr lang="en-US" smtClean="0"/>
                  <a:t>computation converges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 smtClean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 smtClean="0">
                    <a:cs typeface="Tahoma" pitchFamily="34" charset="0"/>
                  </a:rPr>
                  <a:t>The hub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 smtClean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</a:t>
                </a:r>
                <a:r>
                  <a:rPr lang="en-US" altLang="en-US" sz="2400" dirty="0" smtClean="0">
                    <a:cs typeface="Tahoma" pitchFamily="34" charset="0"/>
                  </a:rPr>
                  <a:t>authority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 smtClean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sz="2000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Evaluate the </a:t>
            </a:r>
            <a:r>
              <a:rPr lang="en-US" sz="2800">
                <a:solidFill>
                  <a:srgbClr val="FF6600"/>
                </a:solidFill>
              </a:rPr>
              <a:t>centrality</a:t>
            </a:r>
            <a:r>
              <a:rPr lang="en-US" sz="2800"/>
              <a:t> of individuals in social networks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sz="2000"/>
              <a:t>the (weighted) degree of a node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sz="2000"/>
              <a:t>the average (weighted) distance of a node to the rest in the graph</a:t>
            </a:r>
          </a:p>
          <a:p>
            <a:pPr lvl="2"/>
            <a:endParaRPr lang="en-US" sz="2000"/>
          </a:p>
          <a:p>
            <a:pPr lvl="1"/>
            <a:r>
              <a:rPr lang="en-US" sz="240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sz="2000"/>
              <a:t>the average number of (weighted) shortest paths that use node v</a:t>
            </a:r>
          </a:p>
          <a:p>
            <a:endParaRPr lang="en-US" sz="280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3316288" y="4176713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0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176713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3492500" y="5832475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1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832475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importance of a node is measured by the weighted sum of paths that lead to this node</a:t>
            </a:r>
          </a:p>
          <a:p>
            <a:r>
              <a:rPr lang="en-US" sz="2800">
                <a:solidFill>
                  <a:srgbClr val="0066FF"/>
                </a:solidFill>
              </a:rPr>
              <a:t>A</a:t>
            </a:r>
            <a:r>
              <a:rPr lang="en-US" sz="2800" baseline="30000">
                <a:solidFill>
                  <a:srgbClr val="0066FF"/>
                </a:solidFill>
              </a:rPr>
              <a:t>m</a:t>
            </a:r>
            <a:r>
              <a:rPr lang="en-US" sz="2800">
                <a:solidFill>
                  <a:srgbClr val="0066FF"/>
                </a:solidFill>
              </a:rPr>
              <a:t>[i,j]</a:t>
            </a:r>
            <a:r>
              <a:rPr lang="en-US" sz="2800"/>
              <a:t> = number of paths of length </a:t>
            </a:r>
            <a:r>
              <a:rPr lang="en-US" sz="2800">
                <a:solidFill>
                  <a:srgbClr val="0066FF"/>
                </a:solidFill>
              </a:rPr>
              <a:t>m</a:t>
            </a:r>
            <a:r>
              <a:rPr lang="en-US" sz="2800"/>
              <a:t> from </a:t>
            </a:r>
            <a:r>
              <a:rPr lang="en-US" sz="2800">
                <a:solidFill>
                  <a:srgbClr val="0066FF"/>
                </a:solidFill>
              </a:rPr>
              <a:t>i</a:t>
            </a:r>
            <a:r>
              <a:rPr lang="en-US" sz="2800"/>
              <a:t> to </a:t>
            </a:r>
            <a:r>
              <a:rPr lang="en-US" sz="2800">
                <a:solidFill>
                  <a:srgbClr val="0066FF"/>
                </a:solidFill>
              </a:rPr>
              <a:t>j</a:t>
            </a:r>
          </a:p>
          <a:p>
            <a:r>
              <a:rPr lang="en-US" sz="2800"/>
              <a:t>Compute </a:t>
            </a:r>
          </a:p>
          <a:p>
            <a:endParaRPr lang="en-US" sz="2800"/>
          </a:p>
          <a:p>
            <a:r>
              <a:rPr lang="en-US" sz="2800"/>
              <a:t>converges when </a:t>
            </a:r>
            <a:r>
              <a:rPr lang="en-US" sz="2800">
                <a:solidFill>
                  <a:srgbClr val="0066FF"/>
                </a:solidFill>
              </a:rPr>
              <a:t>b &lt; </a:t>
            </a:r>
            <a:r>
              <a:rPr lang="el-GR" sz="280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800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 sz="2800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 sz="2800"/>
              <a:t>Rank nodes according to the column sums of the matrix </a:t>
            </a:r>
            <a:r>
              <a:rPr lang="en-US" sz="2800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1619250" y="3644900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3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Absorbing nodes</a:t>
            </a:r>
            <a:r>
              <a:rPr lang="en-US" dirty="0" smtClean="0"/>
              <a:t>: nodes from which the random walk cannot escape.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4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4813696" y="2921373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6020196" y="3644397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6120" y="6401633"/>
            <a:ext cx="64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</a:t>
            </a:r>
            <a:r>
              <a:rPr lang="en-US" dirty="0" smtClean="0"/>
              <a:t>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graph with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 (transient)</a:t>
            </a:r>
            <a:r>
              <a:rPr lang="en-US" dirty="0" smtClean="0"/>
              <a:t> node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 will be absorbed in one of them with some probability</a:t>
            </a:r>
          </a:p>
          <a:p>
            <a:pPr lvl="1"/>
            <a:r>
              <a:rPr lang="en-US" dirty="0" smtClean="0"/>
              <a:t>For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 smtClean="0"/>
              <a:t>we can 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probabilities of absorption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absorption probability has several practical uses.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 and create a self-loop.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transient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on a social network some nodes are </a:t>
            </a:r>
            <a:r>
              <a:rPr lang="en-US" dirty="0" smtClean="0">
                <a:solidFill>
                  <a:srgbClr val="0070C0"/>
                </a:solidFill>
              </a:rPr>
              <a:t>malicious</a:t>
            </a:r>
            <a:r>
              <a:rPr lang="en-US" dirty="0" smtClean="0"/>
              <a:t>, while some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 smtClean="0"/>
              <a:t>, to which class is a transient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absorption probabilities for red and blue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74462" y="52460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5631" y="5213743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784" y="282214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31840" y="2996952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Our matrix looks like this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 smtClean="0"/>
                  <a:t>: transition probabilities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transition probabilities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 smtClean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50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144" y="2204864"/>
                <a:ext cx="3389711" cy="1024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44" y="2204864"/>
                <a:ext cx="3389711" cy="1024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0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01393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The probability of being 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 smtClean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after infinite steps</a:t>
                </a:r>
                <a:endParaRPr lang="en-US" dirty="0"/>
              </a:p>
              <a:p>
                <a:r>
                  <a:rPr lang="en-US" dirty="0" smtClean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 smtClean="0"/>
                  <a:t> of being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 smtClean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013931"/>
              </a:xfrm>
              <a:blipFill rotWithShape="0">
                <a:blip r:embed="rId2"/>
                <a:stretch>
                  <a:fillRect l="-815" t="-1520" r="-1333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0218" y="5614131"/>
                <a:ext cx="2898294" cy="1019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18" y="5614131"/>
                <a:ext cx="2898294" cy="1019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7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the random walk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 smtClean="0"/>
              <a:t>With probability </a:t>
            </a:r>
            <a:r>
              <a:rPr lang="en-US" dirty="0" smtClean="0">
                <a:solidFill>
                  <a:srgbClr val="0070C0"/>
                </a:solidFill>
              </a:rPr>
              <a:t>(1-</a:t>
            </a:r>
            <a:r>
              <a:rPr lang="el-GR" dirty="0" smtClean="0">
                <a:solidFill>
                  <a:srgbClr val="0070C0"/>
                </a:solidFill>
              </a:rPr>
              <a:t>α) </a:t>
            </a:r>
            <a:r>
              <a:rPr lang="en-US" dirty="0" smtClean="0"/>
              <a:t>the random walk continues as before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0102" y="452315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" y="5834214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Adding a jump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to a  universal absorbing node seems similar to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 random walk from node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At every step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, </a:t>
            </a:r>
            <a:r>
              <a:rPr lang="en-US" dirty="0" smtClean="0"/>
              <a:t>jump back to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The probability of being at node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after large number of steps defines again a similarity between nodes 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Random Walk With Restarts (RWS) and Absorbing Random Walk (ARW) are similar but not the same</a:t>
            </a:r>
          </a:p>
          <a:p>
            <a:pPr lvl="1"/>
            <a:r>
              <a:rPr lang="en-US" dirty="0" smtClean="0"/>
              <a:t>RWS computes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the starting node 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 smtClean="0"/>
              <a:t>, while AWR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a node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RWS defines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over all nodes, while AWR defines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for each node</a:t>
            </a:r>
          </a:p>
          <a:p>
            <a:pPr lvl="1"/>
            <a:r>
              <a:rPr lang="en-US" dirty="0" smtClean="0"/>
              <a:t>An absorbing node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n-US" dirty="0" smtClean="0"/>
              <a:t> the random walk, while restarts simply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 smtClean="0"/>
              <a:t>towards starting nodes</a:t>
            </a:r>
          </a:p>
          <a:p>
            <a:pPr lvl="2"/>
            <a:r>
              <a:rPr lang="en-US" dirty="0" smtClean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by repeatedly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 smtClean="0"/>
              <a:t>the values of the neighbors</a:t>
            </a:r>
          </a:p>
          <a:p>
            <a:pPr lvl="1"/>
            <a:r>
              <a:rPr lang="en-US" dirty="0" smtClean="0"/>
              <a:t>The value of node 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point of absorption for a random walk that starts from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34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Computation of values is essentially multiplication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with the vector of values of the absorbing nodes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: vector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 smtClean="0"/>
                  <a:t>: vector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values of the transient nodes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08" y="42247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Springs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 smtClean="0"/>
              <a:t>The Red node is pinned at position +1, while the Blue node is pinned at position -1 on a line. 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 smtClean="0"/>
              <a:t>on the edges with hardness </a:t>
            </a:r>
            <a:r>
              <a:rPr lang="en-US" dirty="0" smtClean="0">
                <a:solidFill>
                  <a:srgbClr val="0070C0"/>
                </a:solidFill>
              </a:rPr>
              <a:t>proportional </a:t>
            </a:r>
            <a:r>
              <a:rPr lang="en-US" dirty="0" smtClean="0"/>
              <a:t>to the weights </a:t>
            </a:r>
            <a:endParaRPr lang="en-US" dirty="0"/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 smtClean="0"/>
              <a:t>of the nodes on the line</a:t>
            </a:r>
            <a:endParaRPr lang="en-US" dirty="0"/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3801437" y="4388694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3475376" y="4794182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4967228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3478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39508" y="3737125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690172" y="4404385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58467" y="619208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08768" y="6129727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955844" y="4503670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3759657" y="379837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3290843" y="496706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5612093" y="4986944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6547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4108767" y="6456767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4588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5159741" y="5019820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4333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4719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6108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7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18153</TotalTime>
  <Words>4191</Words>
  <Application>Microsoft Office PowerPoint</Application>
  <PresentationFormat>On-screen Show (4:3)</PresentationFormat>
  <Paragraphs>1083</Paragraphs>
  <Slides>108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21" baseType="lpstr">
      <vt:lpstr>Arial</vt:lpstr>
      <vt:lpstr>Calibri</vt:lpstr>
      <vt:lpstr>Cambria Math</vt:lpstr>
      <vt:lpstr>Gill Sans</vt:lpstr>
      <vt:lpstr>Helvetica</vt:lpstr>
      <vt:lpstr>Palatino Linotype</vt:lpstr>
      <vt:lpstr>Tahoma</vt:lpstr>
      <vt:lpstr>Times New Roman</vt:lpstr>
      <vt:lpstr>Wingdings</vt:lpstr>
      <vt:lpstr>ヒラギノ角ゴ ProN W3</vt:lpstr>
      <vt:lpstr>Clarity</vt:lpstr>
      <vt:lpstr>Εξίσωση</vt:lpstr>
      <vt:lpstr>Equation</vt:lpstr>
      <vt:lpstr>DATA MINING LECTURE 11</vt:lpstr>
      <vt:lpstr>Network Science</vt:lpstr>
      <vt:lpstr>How to organize the web</vt:lpstr>
      <vt:lpstr>How to organize the web</vt:lpstr>
      <vt:lpstr>How to organize the web</vt:lpstr>
      <vt:lpstr>Link Analysis </vt:lpstr>
      <vt:lpstr>Link Analysis Ranking</vt:lpstr>
      <vt:lpstr>Rank by Popularity</vt:lpstr>
      <vt:lpstr>Popularity</vt:lpstr>
      <vt:lpstr>PageRank</vt:lpstr>
      <vt:lpstr>PageRank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PageRank</vt:lpstr>
      <vt:lpstr>Example</vt:lpstr>
      <vt:lpstr>Computing PageRank weights</vt:lpstr>
      <vt:lpstr>Example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Stationary distribution with random jump</vt:lpstr>
      <vt:lpstr>Stationary distribution with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  <vt:lpstr>Social network analysis</vt:lpstr>
      <vt:lpstr>Counting paths – Katz 53</vt:lpstr>
      <vt:lpstr>Bibliometrics</vt:lpstr>
      <vt:lpstr>ABSORBING RANDOM WALKS</vt:lpstr>
      <vt:lpstr>Random walk with absorbing nodes</vt:lpstr>
      <vt:lpstr>Absorption probability</vt:lpstr>
      <vt:lpstr>Absorption probabilities</vt:lpstr>
      <vt:lpstr>Absorption probability</vt:lpstr>
      <vt:lpstr>Absorption probability</vt:lpstr>
      <vt:lpstr>Absorption probabilities</vt:lpstr>
      <vt:lpstr>Linear Algebra</vt:lpstr>
      <vt:lpstr>Linear algebra</vt:lpstr>
      <vt:lpstr>Penalizing long paths</vt:lpstr>
      <vt:lpstr>Penalizing long paths</vt:lpstr>
      <vt:lpstr>Random walk with restarts</vt:lpstr>
      <vt:lpstr>Propagating values</vt:lpstr>
      <vt:lpstr>Electrical networks and random walks</vt:lpstr>
      <vt:lpstr>Linear algebra</vt:lpstr>
      <vt:lpstr>Springs and random walks</vt:lpstr>
      <vt:lpstr>Springs and random walks</vt:lpstr>
      <vt:lpstr>Opinion formation</vt:lpstr>
      <vt:lpstr>Example</vt:lpstr>
      <vt:lpstr>Opinion formation and absorbing random walks</vt:lpstr>
      <vt:lpstr>Opinion of a user</vt:lpstr>
      <vt:lpstr>PowerPoint Presentation</vt:lpstr>
      <vt:lpstr>Hitting time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636</cp:revision>
  <dcterms:created xsi:type="dcterms:W3CDTF">2011-10-17T19:46:53Z</dcterms:created>
  <dcterms:modified xsi:type="dcterms:W3CDTF">2017-12-24T08:12:47Z</dcterms:modified>
</cp:coreProperties>
</file>