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3"/>
  </p:notesMasterIdLst>
  <p:sldIdLst>
    <p:sldId id="674" r:id="rId2"/>
    <p:sldId id="676" r:id="rId3"/>
    <p:sldId id="935" r:id="rId4"/>
    <p:sldId id="937" r:id="rId5"/>
    <p:sldId id="938" r:id="rId6"/>
    <p:sldId id="939" r:id="rId7"/>
    <p:sldId id="940" r:id="rId8"/>
    <p:sldId id="943" r:id="rId9"/>
    <p:sldId id="941" r:id="rId10"/>
    <p:sldId id="942" r:id="rId11"/>
    <p:sldId id="944" r:id="rId12"/>
    <p:sldId id="955" r:id="rId13"/>
    <p:sldId id="956" r:id="rId14"/>
    <p:sldId id="945" r:id="rId15"/>
    <p:sldId id="946" r:id="rId16"/>
    <p:sldId id="947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  <p:sldId id="861" r:id="rId28"/>
    <p:sldId id="862" r:id="rId29"/>
    <p:sldId id="863" r:id="rId30"/>
    <p:sldId id="864" r:id="rId31"/>
    <p:sldId id="865" r:id="rId32"/>
    <p:sldId id="866" r:id="rId33"/>
    <p:sldId id="867" r:id="rId34"/>
    <p:sldId id="868" r:id="rId35"/>
    <p:sldId id="951" r:id="rId36"/>
    <p:sldId id="869" r:id="rId37"/>
    <p:sldId id="952" r:id="rId38"/>
    <p:sldId id="953" r:id="rId39"/>
    <p:sldId id="948" r:id="rId40"/>
    <p:sldId id="949" r:id="rId41"/>
    <p:sldId id="954" r:id="rId42"/>
    <p:sldId id="870" r:id="rId43"/>
    <p:sldId id="871" r:id="rId44"/>
    <p:sldId id="872" r:id="rId45"/>
    <p:sldId id="873" r:id="rId46"/>
    <p:sldId id="874" r:id="rId47"/>
    <p:sldId id="875" r:id="rId48"/>
    <p:sldId id="876" r:id="rId49"/>
    <p:sldId id="877" r:id="rId50"/>
    <p:sldId id="878" r:id="rId51"/>
    <p:sldId id="879" r:id="rId52"/>
    <p:sldId id="880" r:id="rId53"/>
    <p:sldId id="881" r:id="rId54"/>
    <p:sldId id="882" r:id="rId55"/>
    <p:sldId id="883" r:id="rId56"/>
    <p:sldId id="884" r:id="rId57"/>
    <p:sldId id="885" r:id="rId58"/>
    <p:sldId id="886" r:id="rId59"/>
    <p:sldId id="887" r:id="rId60"/>
    <p:sldId id="888" r:id="rId61"/>
    <p:sldId id="889" r:id="rId62"/>
    <p:sldId id="950" r:id="rId63"/>
    <p:sldId id="890" r:id="rId64"/>
    <p:sldId id="891" r:id="rId65"/>
    <p:sldId id="892" r:id="rId66"/>
    <p:sldId id="893" r:id="rId67"/>
    <p:sldId id="894" r:id="rId68"/>
    <p:sldId id="895" r:id="rId69"/>
    <p:sldId id="896" r:id="rId70"/>
    <p:sldId id="933" r:id="rId71"/>
    <p:sldId id="934" r:id="rId72"/>
    <p:sldId id="897" r:id="rId73"/>
    <p:sldId id="898" r:id="rId74"/>
    <p:sldId id="899" r:id="rId75"/>
    <p:sldId id="900" r:id="rId76"/>
    <p:sldId id="901" r:id="rId77"/>
    <p:sldId id="902" r:id="rId78"/>
    <p:sldId id="903" r:id="rId79"/>
    <p:sldId id="904" r:id="rId80"/>
    <p:sldId id="905" r:id="rId81"/>
    <p:sldId id="90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94676" autoAdjust="0"/>
  </p:normalViewPr>
  <p:slideViewPr>
    <p:cSldViewPr>
      <p:cViewPr varScale="1">
        <p:scale>
          <a:sx n="65" d="100"/>
          <a:sy n="65" d="100"/>
        </p:scale>
        <p:origin x="10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1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0.png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emf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1.png"/><Relationship Id="rId4" Type="http://schemas.openxmlformats.org/officeDocument/2006/relationships/image" Target="../media/image3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61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2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3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3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4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5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www.youtube.com/watch?v=nU8DcBF-qo4" TargetMode="Externa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10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b="1" dirty="0"/>
              <a:t>	</a:t>
            </a:r>
            <a:r>
              <a:rPr lang="en-US" dirty="0"/>
              <a:t>Nearest Neighbor Classification</a:t>
            </a:r>
          </a:p>
          <a:p>
            <a:r>
              <a:rPr lang="en-US" dirty="0"/>
              <a:t>	Support Vector Machines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Naïve Bayes Classifier</a:t>
            </a:r>
          </a:p>
          <a:p>
            <a:r>
              <a:rPr lang="en-US" b="1" dirty="0" smtClean="0"/>
              <a:t>Supervised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the value of k:</a:t>
            </a:r>
          </a:p>
          <a:p>
            <a:pPr lvl="1"/>
            <a:r>
              <a:rPr lang="en-US" sz="2400" dirty="0"/>
              <a:t>If k is too small, sensitive to noise points</a:t>
            </a:r>
          </a:p>
          <a:p>
            <a:pPr lvl="1"/>
            <a:r>
              <a:rPr lang="en-US" sz="2400" dirty="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12257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5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7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of 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dirty="0" smtClean="0"/>
              <a:t> of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4935823" cy="410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5" y="1753434"/>
            <a:ext cx="4507409" cy="38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92" y="1689551"/>
            <a:ext cx="5597070" cy="516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418820" cy="41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960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1166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</a:t>
            </a:r>
            <a:r>
              <a:rPr lang="en-US" dirty="0" smtClean="0"/>
              <a:t>trees </a:t>
            </a:r>
          </a:p>
          <a:p>
            <a:r>
              <a:rPr lang="en-US" dirty="0" smtClean="0"/>
              <a:t>Classifying </a:t>
            </a:r>
            <a:r>
              <a:rPr lang="en-US" dirty="0"/>
              <a:t>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</a:t>
            </a:r>
            <a:r>
              <a:rPr lang="en-US" dirty="0" smtClean="0">
                <a:solidFill>
                  <a:srgbClr val="0070C0"/>
                </a:solidFill>
              </a:rPr>
              <a:t>structures</a:t>
            </a:r>
            <a:r>
              <a:rPr lang="en-US" dirty="0" smtClean="0"/>
              <a:t>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problem.</a:t>
            </a:r>
          </a:p>
          <a:p>
            <a:pPr lvl="2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Approximate Nearest Neighbor Search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5819492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175020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2163581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9671730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6678391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8877388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1777999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4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39882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5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3472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6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89562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7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7395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8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21313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9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</a:t>
            </a:r>
            <a:r>
              <a:rPr lang="en-US" dirty="0">
                <a:solidFill>
                  <a:srgbClr val="0070C0"/>
                </a:solidFill>
              </a:rPr>
              <a:t>maximize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Which is equivalent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minimizing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</a:t>
            </a:r>
            <a:r>
              <a:rPr lang="en-US" dirty="0">
                <a:solidFill>
                  <a:srgbClr val="0070C0"/>
                </a:solidFill>
              </a:rPr>
              <a:t>constraints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</a:t>
            </a:r>
            <a:r>
              <a:rPr lang="en-US" dirty="0">
                <a:solidFill>
                  <a:srgbClr val="0070C0"/>
                </a:solidFill>
              </a:rPr>
              <a:t>quadratic programming</a:t>
            </a:r>
            <a:r>
              <a:rPr lang="en-US" dirty="0"/>
              <a:t>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68739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Εξίσωση" r:id="rId3" imgW="1002960" imgH="419040" progId="Equation.3">
                  <p:embed/>
                </p:oleObj>
              </mc:Choice>
              <mc:Fallback>
                <p:oleObj name="Εξίσωση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66485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1901427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6011906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=−1+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638800" y="4070866"/>
            <a:ext cx="1219200" cy="2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80706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13360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Kernel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rick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of an record we want to </a:t>
            </a:r>
            <a:r>
              <a:rPr lang="en-US" dirty="0" smtClean="0">
                <a:solidFill>
                  <a:srgbClr val="0070C0"/>
                </a:solidFill>
              </a:rPr>
              <a:t>predict the probability of the class </a:t>
            </a:r>
            <a:r>
              <a:rPr lang="en-US" dirty="0" smtClean="0"/>
              <a:t>given the record</a:t>
            </a:r>
          </a:p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predicting continuous values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Closed form solution: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5029200"/>
              </a:xfrm>
              <a:blipFill rotWithShape="0">
                <a:blip r:embed="rId3"/>
                <a:stretch>
                  <a:fillRect l="-1714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Assume a </a:t>
            </a:r>
            <a:r>
              <a:rPr lang="en-US" sz="2400" dirty="0" smtClean="0">
                <a:solidFill>
                  <a:srgbClr val="FF0000"/>
                </a:solidFill>
              </a:rPr>
              <a:t>linear classification boundary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063233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function is not good</a:t>
            </a:r>
          </a:p>
          <a:p>
            <a:pPr lvl="1"/>
            <a:r>
              <a:rPr lang="en-US" dirty="0" smtClean="0"/>
              <a:t>It may produce negative probabilities, or probabilities that are greater than 1.</a:t>
            </a: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8915400" cy="30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6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038600"/>
                <a:ext cx="3657600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3657600" cy="8388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13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logistic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2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on the </a:t>
            </a:r>
            <a:r>
              <a:rPr lang="en-US" dirty="0" smtClean="0">
                <a:solidFill>
                  <a:srgbClr val="0070C0"/>
                </a:solidFill>
              </a:rPr>
              <a:t>log-odds ratio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logistic function</a:t>
            </a:r>
            <a:endParaRPr lang="en-US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40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752600"/>
                <a:ext cx="4409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controls the slope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controls the position of the turning point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52600"/>
                <a:ext cx="44094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77" t="-4717" r="-41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23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one dimension</a:t>
            </a:r>
            <a:endParaRPr lang="en-US" dirty="0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" y="1600200"/>
            <a:ext cx="798824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665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4027"/>
            <a:ext cx="8077199" cy="53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3982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5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9248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6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24336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1254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2-d	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038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37266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=−1.9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=−0.4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=13.04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6" y="6213024"/>
            <a:ext cx="8077200" cy="6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34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coefficients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pairs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 smtClean="0">
                    <a:solidFill>
                      <a:srgbClr val="0070C0"/>
                    </a:solidFill>
                  </a:rPr>
                  <a:t>Log Likelihood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(1−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Unfortunately it does not have a closed form solution</a:t>
                </a:r>
              </a:p>
              <a:p>
                <a:pPr lvl="1"/>
                <a:r>
                  <a:rPr lang="en-US" dirty="0" smtClean="0"/>
                  <a:t>Use gradient descend to find local minimum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4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membership</a:t>
            </a:r>
            <a:r>
              <a:rPr lang="en-US" dirty="0" smtClean="0"/>
              <a:t> which is often very useful.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 smtClean="0"/>
              <a:t> can be useful for understanding the </a:t>
            </a:r>
            <a:r>
              <a:rPr lang="en-US" dirty="0" smtClean="0">
                <a:solidFill>
                  <a:srgbClr val="0070C0"/>
                </a:solidFill>
              </a:rPr>
              <a:t>feature importance</a:t>
            </a:r>
            <a:r>
              <a:rPr lang="en-US" dirty="0" smtClean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555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8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42156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9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81275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2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 smtClean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80K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070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 smtClean="0"/>
              <a:t>estimate: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smtClean="0"/>
              <a:t>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11133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estimate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 smtClean="0"/>
              <a:t> for the different values of C?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We want to estimate </a:t>
            </a:r>
            <a:r>
              <a:rPr lang="en-US" sz="2000" dirty="0" smtClean="0">
                <a:solidFill>
                  <a:srgbClr val="0070C0"/>
                </a:solidFill>
              </a:rPr>
              <a:t>P(C=Yes| </a:t>
            </a:r>
            <a:r>
              <a:rPr lang="en-US" sz="2000" dirty="0">
                <a:solidFill>
                  <a:srgbClr val="0070C0"/>
                </a:solidFill>
              </a:rPr>
              <a:t>X)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P(C=No|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5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105400"/>
          </a:xfrm>
        </p:spPr>
        <p:txBody>
          <a:bodyPr/>
          <a:lstStyle/>
          <a:p>
            <a:r>
              <a:rPr lang="en-US" sz="2400" dirty="0" smtClean="0"/>
              <a:t>In order for probabilities to be well defined: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each attribute and </a:t>
            </a:r>
            <a:r>
              <a:rPr lang="en-US" sz="2000" dirty="0" smtClean="0"/>
              <a:t>the class </a:t>
            </a:r>
            <a:r>
              <a:rPr lang="en-US" sz="2000" dirty="0"/>
              <a:t>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sz="2000" dirty="0" smtClean="0"/>
              <a:t>Probabilities are determined from the data</a:t>
            </a:r>
            <a:endParaRPr lang="en-US" sz="2000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87252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5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3021" y="2823533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749528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021" y="468759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0925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</a:t>
            </a:r>
            <a:r>
              <a:rPr lang="el-GR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0070C0"/>
                </a:solidFill>
                <a:sym typeface="Symbol"/>
              </a:rPr>
              <a:t>μ = 104</a:t>
            </a:r>
            <a:r>
              <a:rPr lang="en-US" dirty="0" smtClean="0">
                <a:sym typeface="Symbol"/>
              </a:rPr>
              <a:t>:sample mean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</a:t>
            </a:r>
            <a:r>
              <a:rPr lang="el-GR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l-GR" dirty="0" smtClean="0">
                <a:solidFill>
                  <a:srgbClr val="0070C0"/>
                </a:solidFill>
                <a:sym typeface="Symbol"/>
              </a:rPr>
              <a:t>=1874</a:t>
            </a:r>
            <a:r>
              <a:rPr lang="en-US" dirty="0" smtClean="0">
                <a:sym typeface="Symbol"/>
              </a:rPr>
              <a:t>:sample </a:t>
            </a:r>
            <a:r>
              <a:rPr lang="en-US" dirty="0" err="1" smtClean="0">
                <a:sym typeface="Symbol"/>
              </a:rPr>
              <a:t>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compute the posterior probability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is equivalent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|C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) P(C)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same for all values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How </a:t>
                </a:r>
                <a:r>
                  <a:rPr lang="en-US" sz="2400" dirty="0"/>
                  <a:t>to estimate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| C )?</a:t>
                </a: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  <a:blipFill rotWithShape="1">
                <a:blip r:embed="rId3"/>
                <a:stretch>
                  <a:fillRect l="-568" t="-152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49762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Εξίσωση" r:id="rId4" imgW="4863960" imgH="799920" progId="Equation.3">
                  <p:embed/>
                </p:oleObj>
              </mc:Choice>
              <mc:Fallback>
                <p:oleObj name="Εξίσωση" r:id="rId4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4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 smtClean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from the data.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 For the class </a:t>
            </a:r>
            <a:r>
              <a:rPr lang="en-US" dirty="0" smtClean="0">
                <a:solidFill>
                  <a:schemeClr val="accent1"/>
                </a:solidFill>
              </a:rPr>
              <a:t>C = ‘Evade’, </a:t>
            </a:r>
            <a:r>
              <a:rPr lang="en-US" dirty="0" smtClean="0"/>
              <a:t>we want to compute: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</a:t>
            </a:r>
            <a:r>
              <a:rPr lang="en-US" dirty="0" smtClean="0">
                <a:solidFill>
                  <a:srgbClr val="0070C0"/>
                </a:solidFill>
              </a:rPr>
              <a:t>neighbor classifier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P(C = No</a:t>
                </a:r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7/10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P(C = 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  <a:blipFill rotWithShape="1">
                <a:blip r:embed="rId3"/>
                <a:stretch>
                  <a:fillRect l="-2800" t="-3252"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84114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3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33232"/>
              </p:ext>
            </p:extLst>
          </p:nvPr>
        </p:nvGraphicFramePr>
        <p:xfrm>
          <a:off x="-34159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34159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8554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1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511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7435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37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9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0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4114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3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 smtClean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lass=No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110</a:t>
                </a: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3016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9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9565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0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41571"/>
              </p:ext>
            </p:extLst>
          </p:nvPr>
        </p:nvGraphicFramePr>
        <p:xfrm>
          <a:off x="1143000" y="54102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1" name="Εξίσωση" r:id="rId8" imgW="3327120" imgH="507960" progId="Equation.3">
                  <p:embed/>
                </p:oleObj>
              </mc:Choice>
              <mc:Fallback>
                <p:oleObj name="Εξίσωση" r:id="rId8" imgW="3327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Class=Yes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90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53957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3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562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4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3444"/>
              </p:ext>
            </p:extLst>
          </p:nvPr>
        </p:nvGraphicFramePr>
        <p:xfrm>
          <a:off x="1627188" y="5410200"/>
          <a:ext cx="6064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5" name="Εξίσωση" r:id="rId8" imgW="2869920" imgH="507960" progId="Equation.3">
                  <p:embed/>
                </p:oleObj>
              </mc:Choice>
              <mc:Fallback>
                <p:oleObj name="Εξίσωση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410200"/>
                        <a:ext cx="6064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= 7/10 * 3/7 * 2/7 * 0.0062 = 0.0005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53437"/>
              </p:ext>
            </p:extLst>
          </p:nvPr>
        </p:nvGraphicFramePr>
        <p:xfrm>
          <a:off x="5562600" y="2570979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5562600" y="2570979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2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</a:t>
            </a:r>
            <a:r>
              <a:rPr lang="en-US" i="1" dirty="0"/>
              <a:t>it walks like a duck, quacks like a duck, then it’s probably a </a:t>
            </a:r>
            <a:r>
              <a:rPr lang="en-US" i="1" dirty="0" smtClean="0"/>
              <a:t>duck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6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95842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6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</a:t>
            </a:r>
            <a:r>
              <a:rPr lang="en-US" sz="1600" b="0" dirty="0" smtClean="0">
                <a:solidFill>
                  <a:srgbClr val="0070C0"/>
                </a:solidFill>
              </a:rPr>
              <a:t>P(Refund=</a:t>
            </a:r>
            <a:r>
              <a:rPr lang="en-US" sz="1600" dirty="0" err="1" smtClean="0">
                <a:solidFill>
                  <a:srgbClr val="0070C0"/>
                </a:solidFill>
              </a:rPr>
              <a:t>Yes</a:t>
            </a:r>
            <a:r>
              <a:rPr lang="en-US" sz="1600" b="0" dirty="0" err="1" smtClean="0">
                <a:solidFill>
                  <a:srgbClr val="0070C0"/>
                </a:solidFill>
              </a:rPr>
              <a:t>|Class</a:t>
            </a:r>
            <a:r>
              <a:rPr lang="en-US" sz="1600" b="0" dirty="0" smtClean="0">
                <a:solidFill>
                  <a:srgbClr val="0070C0"/>
                </a:solidFill>
              </a:rPr>
              <a:t>=No</a:t>
            </a:r>
            <a:r>
              <a:rPr lang="en-US" sz="1600" b="0" dirty="0">
                <a:solidFill>
                  <a:srgbClr val="0070C0"/>
                </a:solidFill>
              </a:rPr>
              <a:t>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3/7 * 2/7 * 0.0062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0.00075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b="0" dirty="0" smtClean="0">
                <a:sym typeface="Symbol" pitchFamily="18" charset="2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If one of the conditional probabilities 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8174" y="2133600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71906"/>
              </p:ext>
            </p:extLst>
          </p:nvPr>
        </p:nvGraphicFramePr>
        <p:xfrm>
          <a:off x="5562600" y="2502932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5562600" y="2502932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79203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1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0.0062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0.00082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0.01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0.001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</a:t>
            </a:r>
            <a:r>
              <a:rPr lang="en-US" sz="1800" b="0" dirty="0" err="1" smtClean="0">
                <a:solidFill>
                  <a:srgbClr val="0070C0"/>
                </a:solidFill>
              </a:rPr>
              <a:t>X|No</a:t>
            </a:r>
            <a:r>
              <a:rPr lang="en-US" sz="1800" b="0" dirty="0" smtClean="0">
                <a:solidFill>
                  <a:srgbClr val="0070C0"/>
                </a:solidFill>
              </a:rPr>
              <a:t>)P(No</a:t>
            </a:r>
            <a:r>
              <a:rPr lang="en-US" sz="1800" b="0" dirty="0">
                <a:solidFill>
                  <a:srgbClr val="0070C0"/>
                </a:solidFill>
              </a:rPr>
              <a:t>) </a:t>
            </a:r>
            <a:r>
              <a:rPr lang="en-US" sz="1800" b="0" dirty="0" smtClean="0">
                <a:solidFill>
                  <a:srgbClr val="0070C0"/>
                </a:solidFill>
              </a:rPr>
              <a:t>= 0.0005 </a:t>
            </a:r>
            <a:r>
              <a:rPr lang="en-US" sz="1800" b="0" dirty="0" smtClean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800" b="0" dirty="0" err="1" smtClean="0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274320" lvl="1" indent="0">
                  <a:buNone/>
                </a:pPr>
                <a:endParaRPr lang="en-US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Easy to implement and works relatively well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 smtClean="0"/>
                  <a:t>: Hard to incorporate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 smtClean="0"/>
                  <a:t>(beyond words).</a:t>
                </a:r>
              </a:p>
              <a:p>
                <a:pPr lvl="1"/>
                <a:r>
                  <a:rPr lang="en-US" dirty="0" smtClean="0"/>
                  <a:t>E.g., number of adjectives used.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1">
                <a:blip r:embed="rId2"/>
                <a:stretch>
                  <a:fillRect l="-444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 flipV="1">
            <a:off x="1524000" y="3672052"/>
            <a:ext cx="1828800" cy="812080"/>
          </a:xfrm>
          <a:prstGeom prst="wedgeRoundRectCallout">
            <a:avLst>
              <a:gd name="adj1" fmla="val 117023"/>
              <a:gd name="adj2" fmla="val 12541"/>
              <a:gd name="adj3" fmla="val 16667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appears in all documents in c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143000" y="4565760"/>
            <a:ext cx="4020207" cy="381000"/>
          </a:xfrm>
          <a:prstGeom prst="wedgeRoundRectCallout">
            <a:avLst>
              <a:gd name="adj1" fmla="val 34180"/>
              <a:gd name="adj2" fmla="val -92351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572000"/>
            <a:ext cx="408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number of terms in all documents in c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638800" y="4267135"/>
            <a:ext cx="2419252" cy="597251"/>
          </a:xfrm>
          <a:prstGeom prst="wedgeRoundRectCallout">
            <a:avLst>
              <a:gd name="adj1" fmla="val -60802"/>
              <a:gd name="adj2" fmla="val -2197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2796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unique words</a:t>
            </a:r>
          </a:p>
          <a:p>
            <a:r>
              <a:rPr lang="en-US" sz="1600" dirty="0" smtClean="0"/>
              <a:t>(vocabulary size)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10000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Laplace Smoothing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3809999"/>
            <a:ext cx="2014551" cy="338555"/>
          </a:xfrm>
          <a:prstGeom prst="wedgeRoundRectCallout">
            <a:avLst>
              <a:gd name="adj1" fmla="val -66744"/>
              <a:gd name="adj2" fmla="val 1615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3961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documents in c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2590800"/>
            <a:ext cx="1828800" cy="646331"/>
          </a:xfrm>
          <a:prstGeom prst="wedgeRoundRectCallout">
            <a:avLst>
              <a:gd name="adj1" fmla="val 127016"/>
              <a:gd name="adj2" fmla="val -52223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document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class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formula 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 smtClean="0"/>
                  <a:t>for the document generation:</a:t>
                </a:r>
              </a:p>
              <a:p>
                <a:pPr lvl="1"/>
                <a:r>
                  <a:rPr lang="en-US" dirty="0" smtClean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There is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 smtClean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162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01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8267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1982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“Obama meets Merkel”</a:t>
            </a:r>
          </a:p>
          <a:p>
            <a:r>
              <a:rPr lang="en-US" dirty="0" smtClean="0"/>
              <a:t>“Obama elected again”</a:t>
            </a:r>
          </a:p>
          <a:p>
            <a:r>
              <a:rPr lang="en-US" dirty="0" smtClean="0"/>
              <a:t>“Merkel visits Greece again”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“OSFP European basketball champion”</a:t>
            </a:r>
          </a:p>
          <a:p>
            <a:r>
              <a:rPr lang="en-US" dirty="0" smtClean="0"/>
              <a:t>“Miami NBA basketball champion”</a:t>
            </a:r>
          </a:p>
          <a:p>
            <a:r>
              <a:rPr lang="en-US" dirty="0" smtClean="0"/>
              <a:t>“Greece basketball coach?”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1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 titles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1865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582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documents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7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P(p) = 0.5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P(s) = 0.5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obama:2</a:t>
            </a:r>
            <a:r>
              <a:rPr lang="en-US" dirty="0" smtClean="0"/>
              <a:t>, </a:t>
            </a:r>
            <a:r>
              <a:rPr lang="en-US" dirty="0" err="1" smtClean="0"/>
              <a:t>meets:1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erkel:2</a:t>
            </a:r>
            <a:r>
              <a:rPr lang="en-US" dirty="0" smtClean="0"/>
              <a:t>, </a:t>
            </a:r>
            <a:r>
              <a:rPr lang="en-US" dirty="0" err="1" smtClean="0"/>
              <a:t>elected:1</a:t>
            </a:r>
            <a:r>
              <a:rPr lang="en-US" dirty="0" smtClean="0"/>
              <a:t>, </a:t>
            </a:r>
            <a:r>
              <a:rPr lang="en-US" dirty="0" err="1" smtClean="0"/>
              <a:t>again:2</a:t>
            </a:r>
            <a:r>
              <a:rPr lang="en-US" dirty="0" smtClean="0"/>
              <a:t>, </a:t>
            </a:r>
            <a:r>
              <a:rPr lang="en-US" dirty="0" err="1" smtClean="0"/>
              <a:t>visits:1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OSFP:1, </a:t>
            </a:r>
            <a:r>
              <a:rPr lang="en-US" dirty="0" err="1" smtClean="0"/>
              <a:t>european:1</a:t>
            </a:r>
            <a:r>
              <a:rPr lang="en-US" dirty="0" smtClean="0"/>
              <a:t>, </a:t>
            </a:r>
            <a:r>
              <a:rPr lang="en-US" dirty="0" err="1" smtClean="0"/>
              <a:t>basketball:3</a:t>
            </a:r>
            <a:r>
              <a:rPr lang="en-US" dirty="0" smtClean="0"/>
              <a:t>, </a:t>
            </a:r>
            <a:r>
              <a:rPr lang="en-US" dirty="0" err="1" smtClean="0"/>
              <a:t>champion:2</a:t>
            </a:r>
            <a:r>
              <a:rPr lang="en-US" dirty="0" smtClean="0"/>
              <a:t>, </a:t>
            </a:r>
            <a:r>
              <a:rPr lang="en-US" dirty="0" err="1" smtClean="0"/>
              <a:t>miami:1</a:t>
            </a:r>
            <a:r>
              <a:rPr lang="en-US" dirty="0" smtClean="0"/>
              <a:t>, </a:t>
            </a:r>
            <a:r>
              <a:rPr lang="en-US" dirty="0" err="1" smtClean="0"/>
              <a:t>nba:1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r>
              <a:rPr lang="en-US" dirty="0" smtClean="0"/>
              <a:t>, </a:t>
            </a:r>
            <a:r>
              <a:rPr lang="en-US" dirty="0" err="1" smtClean="0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0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686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terms: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title: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809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 = “Obama likes basketball”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3853108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Vocabulary size: 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06" y="5414030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= 0.5 * 3/(10+14) *1/(10+14) * 1/(10+14) = </a:t>
            </a:r>
            <a:r>
              <a:rPr lang="en-US" sz="1600" dirty="0" smtClean="0">
                <a:solidFill>
                  <a:srgbClr val="FF0000"/>
                </a:solidFill>
              </a:rPr>
              <a:t>0.000108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06" y="6096000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P(</a:t>
            </a:r>
            <a:r>
              <a:rPr lang="en-US" sz="1600" dirty="0" err="1" smtClean="0">
                <a:solidFill>
                  <a:srgbClr val="0070C0"/>
                </a:solidFill>
              </a:rPr>
              <a:t>Sports|X</a:t>
            </a:r>
            <a:r>
              <a:rPr lang="en-US" sz="1600" dirty="0" smtClean="0">
                <a:solidFill>
                  <a:srgbClr val="0070C0"/>
                </a:solidFill>
              </a:rPr>
              <a:t>) ~ P(s)*P(</a:t>
            </a:r>
            <a:r>
              <a:rPr lang="en-US" sz="1600" dirty="0" err="1" smtClean="0">
                <a:solidFill>
                  <a:srgbClr val="0070C0"/>
                </a:solidFill>
              </a:rPr>
              <a:t>obama|s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likes|s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basketball|s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= 0.5 * 1/(11+14) *1/(11+14) * 4/(11+14) = </a:t>
            </a:r>
            <a:r>
              <a:rPr lang="en-US" sz="1600" dirty="0" smtClean="0">
                <a:solidFill>
                  <a:srgbClr val="FF0000"/>
                </a:solidFill>
              </a:rPr>
              <a:t>0.000128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Distance Metric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</a:t>
            </a:r>
            <a:r>
              <a:rPr lang="en-US" sz="1800" b="0" dirty="0">
                <a:solidFill>
                  <a:srgbClr val="0070C0"/>
                </a:solidFill>
              </a:rPr>
              <a:t>the number of nearest neighbors </a:t>
            </a:r>
            <a:r>
              <a:rPr lang="en-US" sz="1800" b="0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Use class labels of nearest neighbors to determine the class label of unknown record (e.g., by taking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sz="1800" b="0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97831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7"/>
          </p:cNvCxnSpPr>
          <p:nvPr/>
        </p:nvCxnSpPr>
        <p:spPr>
          <a:xfrm flipH="1">
            <a:off x="6055985" y="4267200"/>
            <a:ext cx="840115" cy="557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6896100" y="4267200"/>
            <a:ext cx="878215" cy="546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  <a:r>
              <a:rPr lang="en-US" dirty="0" smtClean="0"/>
              <a:t>: learn a model from the data using </a:t>
            </a:r>
            <a:r>
              <a:rPr lang="en-US" dirty="0" smtClean="0">
                <a:solidFill>
                  <a:srgbClr val="FF0000"/>
                </a:solidFill>
              </a:rPr>
              <a:t>labeled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are the prototypical examples of supervised learning tasks. Other are possible (e.g., ranking)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  <a:r>
              <a:rPr lang="en-US" dirty="0" smtClean="0"/>
              <a:t>: learn a model – extract structure from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Association Rules </a:t>
            </a:r>
            <a:r>
              <a:rPr lang="en-US" dirty="0" smtClean="0"/>
              <a:t>are prototypical examples of unsupervised learning tasks.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Semi-supervised Learning</a:t>
            </a:r>
            <a:r>
              <a:rPr lang="en-US" dirty="0" smtClean="0"/>
              <a:t>: learn a model for the data using both </a:t>
            </a:r>
            <a:r>
              <a:rPr lang="en-US" dirty="0" smtClean="0">
                <a:solidFill>
                  <a:srgbClr val="FF0000"/>
                </a:solidFill>
              </a:rPr>
              <a:t>labeled and unlabeled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953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dirty="0" smtClean="0"/>
              <a:t>What is you are trying to predict? What kind of optimization function do you need? Do you need classes or probabilities?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US" dirty="0" smtClean="0"/>
              <a:t>How do you find the right features that help to discriminate between the classes?</a:t>
            </a:r>
          </a:p>
          <a:p>
            <a:r>
              <a:rPr lang="en-US" dirty="0" smtClean="0"/>
              <a:t>Obtain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data</a:t>
            </a:r>
          </a:p>
          <a:p>
            <a:pPr lvl="1"/>
            <a:r>
              <a:rPr lang="en-US" dirty="0" smtClean="0"/>
              <a:t>Obtain a collection of labeled data. Make sure it is large enough, accurate and representative. Ensure that classes are well represented.</a:t>
            </a:r>
          </a:p>
          <a:p>
            <a:r>
              <a:rPr lang="en-US" dirty="0" smtClean="0"/>
              <a:t>Decide on the </a:t>
            </a:r>
            <a:r>
              <a:rPr lang="en-US" dirty="0" smtClean="0">
                <a:solidFill>
                  <a:srgbClr val="0070C0"/>
                </a:solidFill>
              </a:rPr>
              <a:t>technique</a:t>
            </a:r>
          </a:p>
          <a:p>
            <a:pPr lvl="1"/>
            <a:r>
              <a:rPr lang="en-US" dirty="0" smtClean="0"/>
              <a:t>What is the right technique for your problem?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smtClean="0"/>
              <a:t>Can the model be trained for very large data? How do you test how you do in practice? How do you improve?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obvious. Consider the following three problems</a:t>
            </a:r>
          </a:p>
          <a:p>
            <a:pPr lvl="1"/>
            <a:r>
              <a:rPr lang="en-US" dirty="0" smtClean="0"/>
              <a:t>Detecting if an email is spam</a:t>
            </a:r>
          </a:p>
          <a:p>
            <a:pPr lvl="1"/>
            <a:r>
              <a:rPr lang="en-US" dirty="0" smtClean="0"/>
              <a:t>Categorizing the queries in a search engine</a:t>
            </a:r>
            <a:endParaRPr lang="en-US" dirty="0"/>
          </a:p>
          <a:p>
            <a:pPr lvl="1"/>
            <a:r>
              <a:rPr lang="en-US" dirty="0" smtClean="0"/>
              <a:t>Ranking the results of a web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Predicting the reply to a 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Feature extraction,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engineering </a:t>
            </a:r>
            <a:r>
              <a:rPr lang="en-US" dirty="0" smtClean="0"/>
              <a:t>is the most tedious but also the most important step</a:t>
            </a:r>
          </a:p>
          <a:p>
            <a:pPr lvl="1"/>
            <a:r>
              <a:rPr lang="en-US" dirty="0" smtClean="0"/>
              <a:t>How do you separate the players of the Greek national team from those of the Swedish national team?</a:t>
            </a:r>
          </a:p>
          <a:p>
            <a:pPr lvl="1"/>
            <a:endParaRPr lang="en-US" dirty="0"/>
          </a:p>
          <a:p>
            <a:r>
              <a:rPr lang="en-US" dirty="0" smtClean="0"/>
              <a:t>One line of thought: throw features to the classifier and the classifier will figure out which ones are important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features</a:t>
            </a:r>
            <a:r>
              <a:rPr lang="en-US" dirty="0" smtClean="0"/>
              <a:t>, means that you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training data</a:t>
            </a:r>
          </a:p>
          <a:p>
            <a:r>
              <a:rPr lang="en-US" dirty="0" smtClean="0"/>
              <a:t>Another line of thought: </a:t>
            </a:r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Select carefully the features using various functions and techniques</a:t>
            </a:r>
          </a:p>
          <a:p>
            <a:pPr lvl="1"/>
            <a:r>
              <a:rPr lang="en-US" dirty="0" smtClean="0"/>
              <a:t>Computationally </a:t>
            </a:r>
            <a:r>
              <a:rPr lang="en-US" dirty="0" smtClean="0"/>
              <a:t>intensive</a:t>
            </a:r>
          </a:p>
          <a:p>
            <a:pPr lvl="1"/>
            <a:endParaRPr lang="en-US" dirty="0"/>
          </a:p>
          <a:p>
            <a:r>
              <a:rPr lang="en-US" dirty="0" smtClean="0"/>
              <a:t>Deep Neural Networks</a:t>
            </a:r>
          </a:p>
          <a:p>
            <a:pPr lvl="1"/>
            <a:r>
              <a:rPr lang="en-US" dirty="0" smtClean="0"/>
              <a:t>They extract features from very basic representation.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overlooked problem: How do you 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 data</a:t>
            </a:r>
            <a:r>
              <a:rPr lang="en-US" dirty="0" smtClean="0"/>
              <a:t> for training your model?</a:t>
            </a:r>
          </a:p>
          <a:p>
            <a:pPr lvl="1"/>
            <a:r>
              <a:rPr lang="en-US" dirty="0" smtClean="0"/>
              <a:t>E.g., how do you get training data for ranking?</a:t>
            </a:r>
          </a:p>
          <a:p>
            <a:pPr lvl="1"/>
            <a:r>
              <a:rPr lang="en-US" dirty="0" smtClean="0"/>
              <a:t>Chicken and egg problem</a:t>
            </a:r>
          </a:p>
          <a:p>
            <a:r>
              <a:rPr lang="en-US" dirty="0" smtClean="0"/>
              <a:t>Usually requires a lot of manual effort and domain expertise and carefully planned labeling</a:t>
            </a:r>
          </a:p>
          <a:p>
            <a:pPr lvl="1"/>
            <a:r>
              <a:rPr lang="en-US" dirty="0" smtClean="0"/>
              <a:t>Results are not always of high quality (lack of expertise)</a:t>
            </a:r>
          </a:p>
          <a:p>
            <a:pPr lvl="1"/>
            <a:r>
              <a:rPr lang="en-US" dirty="0" smtClean="0"/>
              <a:t>And they are not sufficient (low coverage of the space)</a:t>
            </a:r>
          </a:p>
          <a:p>
            <a:r>
              <a:rPr lang="en-US" dirty="0" smtClean="0"/>
              <a:t>Recent trends:</a:t>
            </a:r>
          </a:p>
          <a:p>
            <a:pPr lvl="1"/>
            <a:r>
              <a:rPr lang="en-US" dirty="0" smtClean="0"/>
              <a:t>Find a </a:t>
            </a:r>
            <a:r>
              <a:rPr lang="en-US" dirty="0" smtClean="0">
                <a:solidFill>
                  <a:srgbClr val="0070C0"/>
                </a:solidFill>
              </a:rPr>
              <a:t>source</a:t>
            </a:r>
            <a:r>
              <a:rPr lang="en-US" dirty="0" smtClean="0"/>
              <a:t> that generates the labeled data for you.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Crowd-sourcing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small amount of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  <a:r>
              <a:rPr lang="en-US" dirty="0" smtClean="0"/>
              <a:t>techniques have been developed for this purpose.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Self-training</a:t>
            </a:r>
            <a:r>
              <a:rPr lang="en-US" dirty="0" smtClean="0"/>
              <a:t>: Train a classifier on the data, and then feed back the high-confidence output of the classifier as input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Co-training</a:t>
            </a:r>
            <a:r>
              <a:rPr lang="en-US" dirty="0" smtClean="0"/>
              <a:t>: train two “independent” classifiers and feed the output of one classifier as input to the other.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Regularization</a:t>
            </a:r>
            <a:r>
              <a:rPr lang="en-US" dirty="0" smtClean="0"/>
              <a:t>: Treat learning as an optimization problem where you define relationships between the objects you want to classify, and you exploit these relationships</a:t>
            </a:r>
          </a:p>
          <a:p>
            <a:pPr lvl="1"/>
            <a:r>
              <a:rPr lang="en-US" dirty="0" smtClean="0"/>
              <a:t>Example: Image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technique depends on the problem requirements (do we need a probability estimate?) and the problem specifics (does independence assumption hold? do we think classes are linearly separable?)</a:t>
            </a:r>
          </a:p>
          <a:p>
            <a:r>
              <a:rPr lang="en-US" dirty="0" smtClean="0"/>
              <a:t>For many cases finding the right technique may be trial and error</a:t>
            </a:r>
          </a:p>
          <a:p>
            <a:r>
              <a:rPr lang="en-US" dirty="0" smtClean="0"/>
              <a:t>For many cases the exact technique does not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8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Compute distance between two points:</a:t>
                </a:r>
              </a:p>
              <a:p>
                <a:pPr lvl="1"/>
                <a:r>
                  <a:rPr lang="en-US" dirty="0"/>
                  <a:t>Euclidean distance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  <a:p>
                <a:r>
                  <a:rPr lang="en-US" dirty="0"/>
                  <a:t>Determine the class from nearest neighbor list</a:t>
                </a:r>
              </a:p>
              <a:p>
                <a:pPr lvl="1"/>
                <a:r>
                  <a:rPr lang="en-US" dirty="0"/>
                  <a:t>take the majority vote of class labels among the k-nearest neighbors</a:t>
                </a:r>
              </a:p>
              <a:p>
                <a:pPr lvl="1"/>
                <a:r>
                  <a:rPr lang="en-US" dirty="0"/>
                  <a:t>Weigh the vote according to distance</a:t>
                </a:r>
              </a:p>
              <a:p>
                <a:pPr lvl="2"/>
                <a:r>
                  <a:rPr lang="en-US" dirty="0"/>
                  <a:t> weight factor, w = 1/</a:t>
                </a:r>
                <a:r>
                  <a:rPr lang="en-US" dirty="0" err="1"/>
                  <a:t>d</a:t>
                </a:r>
                <a:r>
                  <a:rPr lang="en-US" baseline="30000" dirty="0" err="1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058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4876800"/>
              </a:xfrm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Trumps Better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web has made this possible.</a:t>
            </a:r>
          </a:p>
          <a:p>
            <a:pPr lvl="1"/>
            <a:r>
              <a:rPr lang="en-US" dirty="0" smtClean="0"/>
              <a:t>Especially for text-related tasks</a:t>
            </a:r>
          </a:p>
          <a:p>
            <a:pPr lvl="1"/>
            <a:r>
              <a:rPr lang="en-US" dirty="0" smtClean="0"/>
              <a:t>Search engine uses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collective human intelligence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lecture: </a:t>
            </a:r>
            <a:r>
              <a:rPr lang="en-US" dirty="0" smtClean="0">
                <a:hlinkClick r:id="rId2"/>
              </a:rPr>
              <a:t>Theorizing from the Data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62100"/>
            <a:ext cx="784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have enough data then the algorithms are not so </a:t>
            </a:r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2335"/>
            <a:ext cx="4686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to very large datasets?</a:t>
            </a:r>
          </a:p>
          <a:p>
            <a:pPr lvl="1"/>
            <a:r>
              <a:rPr lang="en-US" dirty="0" smtClean="0"/>
              <a:t>Distributed computing – </a:t>
            </a:r>
            <a:r>
              <a:rPr lang="en-US" dirty="0" smtClean="0">
                <a:solidFill>
                  <a:srgbClr val="0070C0"/>
                </a:solidFill>
              </a:rPr>
              <a:t>map-reduce</a:t>
            </a:r>
            <a:r>
              <a:rPr lang="en-US" dirty="0" smtClean="0"/>
              <a:t> implementations of machine learning algorithms (</a:t>
            </a:r>
            <a:r>
              <a:rPr lang="en-US" dirty="0" err="1" smtClean="0"/>
              <a:t>Mahaut</a:t>
            </a:r>
            <a:r>
              <a:rPr lang="en-US" dirty="0" smtClean="0"/>
              <a:t>, over Hadoop)</a:t>
            </a:r>
          </a:p>
          <a:p>
            <a:pPr lvl="1"/>
            <a:endParaRPr lang="en-US" dirty="0"/>
          </a:p>
          <a:p>
            <a:r>
              <a:rPr lang="en-US" dirty="0" smtClean="0"/>
              <a:t>How do you test something that is running online?</a:t>
            </a:r>
          </a:p>
          <a:p>
            <a:pPr lvl="1"/>
            <a:r>
              <a:rPr lang="en-US" dirty="0" smtClean="0"/>
              <a:t>You cannot get labeled data in this case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A/B testing</a:t>
            </a:r>
          </a:p>
          <a:p>
            <a:pPr lvl="1"/>
            <a:endParaRPr lang="en-US" dirty="0"/>
          </a:p>
          <a:p>
            <a:r>
              <a:rPr lang="en-US" dirty="0" smtClean="0"/>
              <a:t>How do you deal with changes in data?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27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9538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3919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15677</TotalTime>
  <Words>2702</Words>
  <Application>Microsoft Office PowerPoint</Application>
  <PresentationFormat>On-screen Show (4:3)</PresentationFormat>
  <Paragraphs>593</Paragraphs>
  <Slides>81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Arial</vt:lpstr>
      <vt:lpstr>Calibri</vt:lpstr>
      <vt:lpstr>Cambria Math</vt:lpstr>
      <vt:lpstr>Monotype Sorts</vt:lpstr>
      <vt:lpstr>Symbol</vt:lpstr>
      <vt:lpstr>Wingdings</vt:lpstr>
      <vt:lpstr>Clarity</vt:lpstr>
      <vt:lpstr>Visio</vt:lpstr>
      <vt:lpstr>VISIO</vt:lpstr>
      <vt:lpstr>Equation</vt:lpstr>
      <vt:lpstr>Εξίσωση</vt:lpstr>
      <vt:lpstr>DATA MINING LECTURE 10</vt:lpstr>
      <vt:lpstr>Illustrating Classification Task</vt:lpstr>
      <vt:lpstr>NEAREST NEIGHBOR CLASSIFICATION</vt:lpstr>
      <vt:lpstr>Instance-Based Classifiers</vt:lpstr>
      <vt:lpstr>Instance Based Classifiers</vt:lpstr>
      <vt:lpstr>Nearest Neighbor Classifiers</vt:lpstr>
      <vt:lpstr>Nearest-Neighbor Classifiers</vt:lpstr>
      <vt:lpstr>Nearest Neighbor Classification</vt:lpstr>
      <vt:lpstr>Definition of Nearest Neighbor</vt:lpstr>
      <vt:lpstr>1 nearest-neighbor</vt:lpstr>
      <vt:lpstr>Nearest Neighbor Classification…</vt:lpstr>
      <vt:lpstr>Example</vt:lpstr>
      <vt:lpstr>Example</vt:lpstr>
      <vt:lpstr>Nearest Neighbor Classification…</vt:lpstr>
      <vt:lpstr>Nearest Neighbor Classification…</vt:lpstr>
      <vt:lpstr>Nearest neighbor Classification…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Linear regression</vt:lpstr>
      <vt:lpstr>Logistic Regression</vt:lpstr>
      <vt:lpstr>The logistic function</vt:lpstr>
      <vt:lpstr>Logistic Regression in one dimension</vt:lpstr>
      <vt:lpstr>Logistic Regression in one dimension</vt:lpstr>
      <vt:lpstr>Logistic regression in 2-d </vt:lpstr>
      <vt:lpstr>Estimating the coefficients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Generative vs Discriminative models</vt:lpstr>
      <vt:lpstr>Generative vs Discriminative models</vt:lpstr>
      <vt:lpstr>Supervised Learning</vt:lpstr>
      <vt:lpstr>Learning</vt:lpstr>
      <vt:lpstr>Supervised Learning Steps</vt:lpstr>
      <vt:lpstr>Modeling the problem</vt:lpstr>
      <vt:lpstr>Feature extraction </vt:lpstr>
      <vt:lpstr>Training data</vt:lpstr>
      <vt:lpstr>Dealing with small amount of labeled data</vt:lpstr>
      <vt:lpstr>Technique</vt:lpstr>
      <vt:lpstr>Big Data Trumps Better Algorithms</vt:lpstr>
      <vt:lpstr>Apply-Test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549</cp:revision>
  <dcterms:created xsi:type="dcterms:W3CDTF">2011-10-17T19:46:53Z</dcterms:created>
  <dcterms:modified xsi:type="dcterms:W3CDTF">2017-12-05T13:54:31Z</dcterms:modified>
</cp:coreProperties>
</file>