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71" r:id="rId2"/>
    <p:sldId id="432" r:id="rId3"/>
    <p:sldId id="598" r:id="rId4"/>
    <p:sldId id="597" r:id="rId5"/>
    <p:sldId id="426" r:id="rId6"/>
    <p:sldId id="433" r:id="rId7"/>
    <p:sldId id="429" r:id="rId8"/>
    <p:sldId id="603" r:id="rId9"/>
    <p:sldId id="447" r:id="rId10"/>
    <p:sldId id="602" r:id="rId11"/>
    <p:sldId id="469" r:id="rId12"/>
    <p:sldId id="448" r:id="rId13"/>
    <p:sldId id="600" r:id="rId14"/>
    <p:sldId id="440" r:id="rId15"/>
    <p:sldId id="443" r:id="rId16"/>
    <p:sldId id="444" r:id="rId17"/>
    <p:sldId id="601" r:id="rId18"/>
    <p:sldId id="604" r:id="rId19"/>
    <p:sldId id="445" r:id="rId20"/>
    <p:sldId id="446" r:id="rId21"/>
    <p:sldId id="605" r:id="rId22"/>
    <p:sldId id="488" r:id="rId23"/>
    <p:sldId id="607" r:id="rId24"/>
    <p:sldId id="485" r:id="rId25"/>
    <p:sldId id="609" r:id="rId26"/>
    <p:sldId id="610" r:id="rId27"/>
    <p:sldId id="660" r:id="rId28"/>
    <p:sldId id="662" r:id="rId29"/>
    <p:sldId id="611" r:id="rId30"/>
    <p:sldId id="612" r:id="rId31"/>
    <p:sldId id="606" r:id="rId32"/>
    <p:sldId id="451" r:id="rId33"/>
    <p:sldId id="646" r:id="rId34"/>
    <p:sldId id="452" r:id="rId35"/>
    <p:sldId id="454" r:id="rId36"/>
    <p:sldId id="664" r:id="rId37"/>
    <p:sldId id="665" r:id="rId38"/>
    <p:sldId id="439" r:id="rId39"/>
    <p:sldId id="453" r:id="rId40"/>
    <p:sldId id="455" r:id="rId41"/>
    <p:sldId id="457" r:id="rId42"/>
    <p:sldId id="456" r:id="rId43"/>
    <p:sldId id="458" r:id="rId44"/>
    <p:sldId id="459" r:id="rId45"/>
    <p:sldId id="460" r:id="rId46"/>
    <p:sldId id="461" r:id="rId47"/>
    <p:sldId id="462" r:id="rId48"/>
    <p:sldId id="463" r:id="rId49"/>
    <p:sldId id="464" r:id="rId50"/>
    <p:sldId id="465" r:id="rId51"/>
    <p:sldId id="613" r:id="rId52"/>
    <p:sldId id="671" r:id="rId53"/>
    <p:sldId id="682" r:id="rId54"/>
    <p:sldId id="672" r:id="rId55"/>
    <p:sldId id="683" r:id="rId56"/>
    <p:sldId id="670" r:id="rId57"/>
    <p:sldId id="591" r:id="rId58"/>
    <p:sldId id="492" r:id="rId59"/>
    <p:sldId id="494" r:id="rId60"/>
    <p:sldId id="495" r:id="rId61"/>
    <p:sldId id="592" r:id="rId62"/>
    <p:sldId id="667" r:id="rId63"/>
    <p:sldId id="668" r:id="rId64"/>
    <p:sldId id="666" r:id="rId65"/>
    <p:sldId id="593" r:id="rId66"/>
    <p:sldId id="669" r:id="rId67"/>
    <p:sldId id="595" r:id="rId68"/>
    <p:sldId id="565" r:id="rId69"/>
    <p:sldId id="579" r:id="rId70"/>
    <p:sldId id="596" r:id="rId71"/>
    <p:sldId id="661" r:id="rId72"/>
    <p:sldId id="684" r:id="rId73"/>
    <p:sldId id="614" r:id="rId74"/>
    <p:sldId id="615" r:id="rId75"/>
    <p:sldId id="619" r:id="rId76"/>
    <p:sldId id="617" r:id="rId77"/>
    <p:sldId id="616" r:id="rId78"/>
    <p:sldId id="632" r:id="rId79"/>
    <p:sldId id="685" r:id="rId80"/>
    <p:sldId id="630" r:id="rId81"/>
    <p:sldId id="634" r:id="rId82"/>
    <p:sldId id="658" r:id="rId83"/>
    <p:sldId id="633" r:id="rId84"/>
    <p:sldId id="636" r:id="rId85"/>
    <p:sldId id="640" r:id="rId86"/>
    <p:sldId id="641" r:id="rId87"/>
    <p:sldId id="638" r:id="rId88"/>
    <p:sldId id="639" r:id="rId89"/>
    <p:sldId id="489" r:id="rId9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6" autoAdjust="0"/>
    <p:restoredTop sz="94660"/>
  </p:normalViewPr>
  <p:slideViewPr>
    <p:cSldViewPr>
      <p:cViewPr varScale="1">
        <p:scale>
          <a:sx n="109" d="100"/>
          <a:sy n="109" d="100"/>
        </p:scale>
        <p:origin x="40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10"/>
    </p:cViewPr>
  </p:sorterViewPr>
  <p:notesViewPr>
    <p:cSldViewPr>
      <p:cViewPr varScale="1">
        <p:scale>
          <a:sx n="82" d="100"/>
          <a:sy n="82" d="100"/>
        </p:scale>
        <p:origin x="-201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172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7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6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83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99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99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52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86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1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03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13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557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769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03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71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26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940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040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70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2D0282-9444-4BDF-BE39-E71ECC6EC01A}" type="slidenum">
              <a:rPr lang="en-US"/>
              <a:pPr/>
              <a:t>33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970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73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505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97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610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53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26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877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38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24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416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452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5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40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156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92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081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7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848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231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61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341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252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6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3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061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606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6065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8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9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122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11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C5E1-12BC-4298-A0BD-E2548DEF4E5D}" type="datetime1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A1577-615C-4A00-ABFE-40C1AC8DA0A6}" type="datetime1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A42E-B861-4C5F-B95B-241094071446}" type="datetime1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7DEA-9E28-4EB1-8DA0-FFD8BDC6DF20}" type="datetime1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9293-3BA5-4A66-90C9-C88590373902}" type="datetime1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D2AB7-789C-4485-8EDE-E66AA71CDD13}" type="datetime1">
              <a:rPr lang="el-GR" smtClean="0"/>
              <a:t>29/11/2017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763-FAEF-4BFC-ADA3-3E3319DBDDBA}" type="datetime1">
              <a:rPr lang="el-GR" smtClean="0"/>
              <a:t>29/11/2017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8697-F572-4E1A-A9B3-0CDDB11B9BF7}" type="datetime1">
              <a:rPr lang="el-GR" smtClean="0"/>
              <a:t>29/11/2017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24C0E-3233-41C1-BE70-54CFB1E4CAE9}" type="datetime1">
              <a:rPr lang="el-GR" smtClean="0"/>
              <a:t>29/11/2017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256E-878C-4F29-A530-86919DF75AC9}" type="datetime1">
              <a:rPr lang="el-GR" smtClean="0"/>
              <a:t>29/11/2017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677E0-6EB8-40FD-9393-B99D0CC780C5}" type="datetime1">
              <a:rPr lang="el-GR" smtClean="0"/>
              <a:t>29/11/2017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DDDBE-06DC-4255-9C23-FE1649D46878}" type="datetime1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4.w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3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4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2.w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://www.internetlivestats.com/twitter-statistics/" TargetMode="Externa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9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Λ14 Διαδικτυακά Κοινωνικά Δίκτυα και Μέσα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15110" cy="1257312"/>
          </a:xfrm>
        </p:spPr>
        <p:txBody>
          <a:bodyPr/>
          <a:lstStyle/>
          <a:p>
            <a:r>
              <a:rPr lang="en-US" dirty="0" smtClean="0"/>
              <a:t>Link Prediction</a:t>
            </a:r>
            <a:endParaRPr 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392" y="11227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957" y="192786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Let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Γ(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x) denote the set of neighbors of x in G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endParaRPr lang="el-GR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281" y="3317339"/>
            <a:ext cx="4400727" cy="77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267423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Common neighbors: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820" y="4397787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Jaccard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coefficient:</a:t>
            </a:r>
            <a:endParaRPr lang="el-G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700" y="5103186"/>
            <a:ext cx="3888432" cy="97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27630" y="4921007"/>
            <a:ext cx="4440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 probability that both x and y have a feature for a randomly selected feature that either x or y has</a:t>
            </a:r>
            <a:endParaRPr lang="el-GR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93314" y="319745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adjacency matrix  </a:t>
            </a:r>
            <a:endParaRPr lang="en-US" sz="2400" dirty="0"/>
          </a:p>
          <a:p>
            <a:r>
              <a:rPr lang="en-US" sz="2400" dirty="0" smtClean="0"/>
              <a:t> A</a:t>
            </a:r>
            <a:r>
              <a:rPr lang="en-US" sz="2400" baseline="-25000" dirty="0" smtClean="0"/>
              <a:t>x,y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:Number of different paths of length 2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36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9772" y="173795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</a:rPr>
              <a:t>Adamic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/Adar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5502" y="2274968"/>
            <a:ext cx="550270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86470" y="3715128"/>
            <a:ext cx="824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400" dirty="0" smtClean="0"/>
              <a:t>  Assigns large weights to common neighbors </a:t>
            </a:r>
            <a:r>
              <a:rPr lang="en-US" sz="2400" i="1" dirty="0" smtClean="0"/>
              <a:t>z</a:t>
            </a:r>
            <a:r>
              <a:rPr lang="en-US" sz="2400" dirty="0" smtClean="0"/>
              <a:t> of </a:t>
            </a:r>
            <a:r>
              <a:rPr lang="en-US" sz="2400" i="1" dirty="0" smtClean="0"/>
              <a:t>x</a:t>
            </a:r>
            <a:r>
              <a:rPr lang="en-US" sz="2400" dirty="0" smtClean="0"/>
              <a:t> and </a:t>
            </a:r>
            <a:r>
              <a:rPr lang="en-US" sz="2400" i="1" dirty="0" smtClean="0"/>
              <a:t>y</a:t>
            </a:r>
            <a:r>
              <a:rPr lang="en-US" sz="2400" dirty="0" smtClean="0"/>
              <a:t> which themselves have few neighbors (weight rare features more heavily) </a:t>
            </a:r>
            <a:endParaRPr lang="el-GR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93293" y="524987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 Neighbors who are linked with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/>
              <a:t> nodes are assigned weight = 1/log(2) 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 Neighbors who are linked with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en-US" sz="2000" dirty="0" smtClean="0"/>
              <a:t> nodes are assigned  weight = 1/log(5) </a:t>
            </a:r>
            <a:endParaRPr lang="el-G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9772" y="1692097"/>
            <a:ext cx="500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Preferential attachment</a:t>
            </a:r>
            <a:endParaRPr lang="el-G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5556" y="4613573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 Researchers found empirical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evidence to suggest that co-authorship is correlated with the</a:t>
            </a:r>
            <a:r>
              <a:rPr lang="el-G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product of the neighborhood sizes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5556" y="227687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Based on the premise that the probability that a new edge has node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/>
              <a:t> as its endpoint is proportional 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(x)|</a:t>
            </a:r>
            <a:r>
              <a:rPr lang="el-GR" sz="2400" dirty="0" smtClean="0"/>
              <a:t>,</a:t>
            </a:r>
            <a:r>
              <a:rPr lang="en-US" sz="2400" dirty="0" smtClean="0"/>
              <a:t> i.e., nodes like to form ties</a:t>
            </a:r>
            <a:r>
              <a:rPr lang="el-GR" sz="2400" dirty="0" smtClean="0"/>
              <a:t> </a:t>
            </a:r>
            <a:r>
              <a:rPr lang="en-US" sz="2400" dirty="0" smtClean="0"/>
              <a:t>with ‘popular’ nodes</a:t>
            </a: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1709" y="3760157"/>
            <a:ext cx="4492499" cy="6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7564" y="56936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This depends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on the degrees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the nodes not on their neighbors per se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2420888"/>
            <a:ext cx="50045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Overlap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Jaccard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Adamic</a:t>
            </a:r>
            <a:r>
              <a:rPr lang="en-US" sz="3200" dirty="0" smtClean="0"/>
              <a:t>/Adar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Preferential attachment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2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Shortest Path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060848"/>
            <a:ext cx="820891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For x, y ∈ V × V −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score(x, y) = (negated) length of </a:t>
            </a:r>
            <a:r>
              <a:rPr lang="en-US" sz="2800" i="1" dirty="0" smtClean="0">
                <a:solidFill>
                  <a:schemeClr val="accent6">
                    <a:lumMod val="75000"/>
                  </a:schemeClr>
                </a:solidFill>
              </a:rPr>
              <a:t>shortest path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between x and y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If there are more than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pairs of nodes tied for the shortest path length, order them at random.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142" y="2852936"/>
            <a:ext cx="806489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Not just the shortest, but </a:t>
            </a:r>
            <a:r>
              <a:rPr lang="en-US" sz="36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all</a:t>
            </a:r>
            <a:r>
              <a:rPr lang="en-US" sz="3600" dirty="0" smtClean="0"/>
              <a:t> paths between two nodes</a:t>
            </a:r>
            <a:endParaRPr lang="el-G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9792" y="1556792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Katz</a:t>
            </a:r>
            <a:r>
              <a:rPr lang="el-GR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measure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86104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Sum over all paths of length 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β</a:t>
            </a:r>
            <a:r>
              <a:rPr lang="en-US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i="1" dirty="0" smtClean="0"/>
              <a:t>&gt; 0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(&lt; 1) is a parameter of the predictor, exponentially damped to count short paths more heavily</a:t>
            </a: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  Small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predictions much like common neighbors</a:t>
            </a:r>
          </a:p>
          <a:p>
            <a:pPr algn="just"/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small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degree, maximal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</a:rPr>
              <a:t>β,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eigenvalue</a:t>
            </a:r>
            <a:endParaRPr lang="el-GR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756" y="2378204"/>
            <a:ext cx="4176464" cy="119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5085184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Unweighted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000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, if x and y have collaborated,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otherwise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Weighted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version, in which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path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000" baseline="30000" dirty="0" smtClean="0">
                <a:solidFill>
                  <a:schemeClr val="tx2">
                    <a:lumMod val="50000"/>
                  </a:schemeClr>
                </a:solidFill>
              </a:rPr>
              <a:t>(1)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#times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x and y have collaborated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2586" y="2203123"/>
            <a:ext cx="4418747" cy="126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852" y="3141576"/>
            <a:ext cx="6580105" cy="115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68188" y="4021462"/>
            <a:ext cx="2736304" cy="9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691680" y="439419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Closed form: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2699792" y="17298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Katz</a:t>
            </a:r>
            <a:r>
              <a:rPr lang="el-GR" sz="3600" baseline="-25000" dirty="0" smtClean="0">
                <a:solidFill>
                  <a:schemeClr val="accent6">
                    <a:lumMod val="75000"/>
                  </a:schemeClr>
                </a:solidFill>
              </a:rPr>
              <a:t>β</a:t>
            </a:r>
            <a:r>
              <a:rPr lang="el-GR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measure</a:t>
            </a:r>
            <a:endParaRPr lang="el-G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532" y="1351821"/>
            <a:ext cx="8352928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random walk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on G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and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iteratively moves to a neighbor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chosen uniformly at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random from </a:t>
            </a:r>
            <a:r>
              <a:rPr lang="el-GR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Γ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(x).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539" y="2359932"/>
            <a:ext cx="8423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is the expected number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steps it takes for the random walk starting at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reach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539" y="3560261"/>
            <a:ext cx="8064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Commute Time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is the expected number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steps to travel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and from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</a:p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18</a:t>
            </a:fld>
            <a:endParaRPr lang="el-GR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85" y="4941168"/>
            <a:ext cx="3038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22920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symmetric, can be shown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16" y="5542156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5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706" y="404664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02" y="4437112"/>
            <a:ext cx="8287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Can also consider stationary-normed versions: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(to counteract the fact that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is rather small when y is a node with a large stationary probability)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π</a:t>
            </a:r>
            <a:r>
              <a:rPr lang="en-US" sz="2400" baseline="-25000" dirty="0" smtClean="0">
                <a:solidFill>
                  <a:srgbClr val="FF0000"/>
                </a:solidFill>
              </a:rPr>
              <a:t>y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−(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x,y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π</a:t>
            </a:r>
            <a:r>
              <a:rPr lang="en-US" sz="2400" baseline="-25000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+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H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y,x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π</a:t>
            </a:r>
            <a:r>
              <a:rPr lang="en-US" sz="2400" baseline="-250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l-GR" sz="2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41002" y="2483604"/>
            <a:ext cx="6981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hit time in a line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969748" y="3851756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955702" y="3792892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07104" y="3801274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84494" y="3797083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21322" y="3800778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5732" y="33477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79938" y="3347700"/>
            <a:ext cx="192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i-1      </a:t>
            </a:r>
            <a:r>
              <a:rPr lang="en-US" dirty="0" err="1" smtClean="0"/>
              <a:t>i</a:t>
            </a:r>
            <a:r>
              <a:rPr lang="en-US" dirty="0" smtClean="0"/>
              <a:t>       i+1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2967970" y="3812111"/>
            <a:ext cx="108012" cy="1177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96462" y="33477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9888" y="1412776"/>
            <a:ext cx="80785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Recommending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friends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online social networks.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the participation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actors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in events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the members of a company/organization that are external to the hierarchical structure of the organization itself.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Predicting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members of terrorist organizations who have not been directly observed to work together.</a:t>
            </a:r>
          </a:p>
          <a:p>
            <a:pPr algn="just">
              <a:buFont typeface="Wingdings" pitchFamily="2" charset="2"/>
              <a:buChar char="§"/>
            </a:pPr>
            <a:endParaRPr lang="en-US" sz="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Suggesting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collaborations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between researchers based on co-authorship.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Overcoming the </a:t>
            </a:r>
            <a:r>
              <a:rPr lang="en-US" sz="2400" dirty="0" smtClean="0"/>
              <a:t>data-sparsity </a:t>
            </a:r>
            <a:r>
              <a:rPr lang="en-US" sz="2400" dirty="0"/>
              <a:t>problem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recommender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systems </a:t>
            </a:r>
            <a:r>
              <a:rPr lang="en-US" sz="2400" dirty="0"/>
              <a:t>using collaborative filtering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4249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772816"/>
            <a:ext cx="8064896" cy="120032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The hitting time and commute time measures are sensitive to </a:t>
            </a:r>
            <a:r>
              <a:rPr lang="en-US" sz="2400" dirty="0" smtClean="0">
                <a:solidFill>
                  <a:srgbClr val="FF0000"/>
                </a:solidFill>
              </a:rPr>
              <a:t>parts of the graph far away from x and y 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-&gt; periodically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reset the walk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7582" y="55892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stationary probability of y in a rooted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829" y="312480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Random walk with restart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: Random walk on G</a:t>
            </a:r>
            <a:r>
              <a:rPr lang="en-US" sz="2000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that starts at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and has a probability 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α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of returning to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at each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4138137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Rooted PageRank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Starts from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with probability (1 –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 moves to a random neighbor and with probability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returns to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endParaRPr lang="en-US" sz="2400" i="1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based on the ensemble of all paths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384922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204864"/>
            <a:ext cx="8523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Two objects are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sz="2400" dirty="0" smtClean="0"/>
              <a:t>, if they are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related to similar objects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sz="2400" dirty="0" smtClean="0"/>
              <a:t>Two objects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y</a:t>
            </a:r>
            <a:r>
              <a:rPr lang="en-US" sz="2400" dirty="0" smtClean="0"/>
              <a:t> are </a:t>
            </a:r>
            <a:r>
              <a:rPr lang="en-US" sz="2400" i="1" dirty="0" smtClean="0"/>
              <a:t>similar</a:t>
            </a:r>
            <a:r>
              <a:rPr lang="en-US" sz="2400" dirty="0" smtClean="0"/>
              <a:t>, if they are related to objects </a:t>
            </a:r>
            <a:r>
              <a:rPr lang="en-US" sz="2400" i="1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 smtClean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respectively and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 and </a:t>
            </a:r>
            <a:r>
              <a:rPr lang="en-US" sz="2400" i="1" dirty="0">
                <a:solidFill>
                  <a:srgbClr val="FF0000"/>
                </a:solidFill>
              </a:rPr>
              <a:t>b</a:t>
            </a:r>
            <a:r>
              <a:rPr lang="en-US" sz="2400" dirty="0" smtClean="0"/>
              <a:t> are themselves similar</a:t>
            </a:r>
            <a:endParaRPr lang="el-GR" sz="20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712" y="4225749"/>
            <a:ext cx="7888536" cy="11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2617" y="3471390"/>
            <a:ext cx="852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Average similarity between neighbors of x and neighbors of y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1259632" y="5841201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similarity(x, y)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301208"/>
            <a:ext cx="3184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Base case: similarity(x, x) = 1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15769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110" y="1004535"/>
            <a:ext cx="831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Introduced for directed graphs (similar </a:t>
            </a:r>
            <a:r>
              <a:rPr lang="en-US" sz="2400" dirty="0"/>
              <a:t>if referenced by similar </a:t>
            </a:r>
            <a:r>
              <a:rPr lang="en-US" sz="2400" dirty="0" smtClean="0"/>
              <a:t>objects)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I(x)</a:t>
            </a:r>
            <a:r>
              <a:rPr lang="en-US" sz="2400" dirty="0"/>
              <a:t>: in-neighbors of x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22</a:t>
            </a:fld>
            <a:endParaRPr lang="el-G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5372"/>
            <a:ext cx="6529798" cy="1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7942" y="4025643"/>
            <a:ext cx="85238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Average similarity between in-neighbors of </a:t>
            </a:r>
            <a:r>
              <a:rPr lang="en-US" sz="2000" i="1" dirty="0" smtClean="0"/>
              <a:t>a</a:t>
            </a:r>
            <a:r>
              <a:rPr lang="en-US" sz="2000" dirty="0" smtClean="0"/>
              <a:t> and in-neighbors of </a:t>
            </a:r>
            <a:r>
              <a:rPr lang="en-US" sz="2000" i="1" dirty="0" smtClean="0"/>
              <a:t>b</a:t>
            </a:r>
          </a:p>
          <a:p>
            <a:r>
              <a:rPr lang="en-US" sz="2000" i="1" dirty="0" smtClean="0">
                <a:solidFill>
                  <a:srgbClr val="FF0000"/>
                </a:solidFill>
              </a:rPr>
              <a:t>C </a:t>
            </a:r>
            <a:r>
              <a:rPr lang="en-US" sz="2000" i="1" dirty="0" smtClean="0"/>
              <a:t> </a:t>
            </a:r>
            <a:r>
              <a:rPr lang="en-US" sz="2000" dirty="0" smtClean="0"/>
              <a:t>a constant between 0 and 1</a:t>
            </a:r>
            <a:endParaRPr lang="en-US" sz="2000" dirty="0"/>
          </a:p>
          <a:p>
            <a:r>
              <a:rPr lang="en-US" sz="2000" dirty="0" smtClean="0"/>
              <a:t>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equations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94" y="2204864"/>
            <a:ext cx="1543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5314" y="505616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Iterative computation</a:t>
            </a:r>
            <a:endParaRPr lang="el-GR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0120" y="5517828"/>
            <a:ext cx="8421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(x, y) = 1 if x = y and 0 otherwise</a:t>
            </a:r>
          </a:p>
          <a:p>
            <a:r>
              <a:rPr lang="en-US" sz="2000" dirty="0" smtClean="0"/>
              <a:t>s</a:t>
            </a:r>
            <a:r>
              <a:rPr lang="en-US" sz="2000" baseline="-25000" dirty="0" smtClean="0"/>
              <a:t>k+1</a:t>
            </a:r>
            <a:r>
              <a:rPr lang="en-US" sz="2000" dirty="0" smtClean="0"/>
              <a:t>  based on the </a:t>
            </a:r>
            <a:r>
              <a:rPr lang="en-US" sz="2000" dirty="0" err="1" smtClean="0"/>
              <a:t>s</a:t>
            </a:r>
            <a:r>
              <a:rPr lang="en-US" sz="2000" baseline="-25000" dirty="0" err="1" smtClean="0"/>
              <a:t>k</a:t>
            </a:r>
            <a:r>
              <a:rPr lang="en-US" sz="2000" dirty="0" smtClean="0"/>
              <a:t> values of its (in-neighbors) computed at iteration 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46" y="182489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 as a random walk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23" y="764704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023" y="2994523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88165" y="1409474"/>
            <a:ext cx="4659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Similarity as propagating among pairs</a:t>
            </a:r>
          </a:p>
          <a:p>
            <a:pPr algn="just"/>
            <a:r>
              <a:rPr lang="en-US" sz="2000" b="1" dirty="0" smtClean="0">
                <a:solidFill>
                  <a:srgbClr val="FF0000"/>
                </a:solidFill>
              </a:rPr>
              <a:t>Pair graph G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:</a:t>
            </a:r>
          </a:p>
          <a:p>
            <a:pPr algn="just"/>
            <a:r>
              <a:rPr lang="en-US" sz="2000" dirty="0" smtClean="0"/>
              <a:t>A node for each pair of nodes</a:t>
            </a:r>
          </a:p>
          <a:p>
            <a:pPr algn="just"/>
            <a:r>
              <a:rPr lang="en-US" sz="2000" dirty="0" smtClean="0"/>
              <a:t>An edge (x, y)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(a, b), if x </a:t>
            </a:r>
            <a:r>
              <a:rPr lang="en-US" sz="2000" dirty="0" smtClean="0">
                <a:sym typeface="Wingdings" pitchFamily="2" charset="2"/>
              </a:rPr>
              <a:t> a and y  b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Scores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sz="2000" dirty="0" smtClean="0"/>
              <a:t> from a node to its neighbors</a:t>
            </a:r>
          </a:p>
          <a:p>
            <a:pPr algn="just"/>
            <a:r>
              <a:rPr lang="en-US" sz="2000" dirty="0" smtClean="0"/>
              <a:t>Computation starts at singleton nodes</a:t>
            </a:r>
          </a:p>
          <a:p>
            <a:pPr algn="just"/>
            <a:r>
              <a:rPr lang="en-US" sz="2000" i="1" dirty="0" smtClean="0"/>
              <a:t>C</a:t>
            </a:r>
            <a:r>
              <a:rPr lang="en-US" sz="2000" dirty="0" smtClean="0"/>
              <a:t> gives the rate of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decay</a:t>
            </a:r>
            <a:r>
              <a:rPr lang="en-US" sz="2000" dirty="0" smtClean="0"/>
              <a:t> as similarity flows across edges</a:t>
            </a:r>
            <a:r>
              <a:rPr lang="el-GR" sz="2000" dirty="0" smtClean="0"/>
              <a:t> (</a:t>
            </a:r>
            <a:r>
              <a:rPr lang="en-US" sz="2000" i="1" dirty="0" smtClean="0"/>
              <a:t>C</a:t>
            </a:r>
            <a:r>
              <a:rPr lang="el-GR" sz="2000" dirty="0" smtClean="0"/>
              <a:t> = 0.8 </a:t>
            </a:r>
            <a:r>
              <a:rPr lang="en-US" sz="2000" dirty="0" smtClean="0"/>
              <a:t>in the example)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0520" y="5502352"/>
            <a:ext cx="8421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Symmetric pairs (a, b) node same as (b, a) node (with the union of associated edges), Self-loops</a:t>
            </a:r>
          </a:p>
          <a:p>
            <a:r>
              <a:rPr lang="en-US" dirty="0" smtClean="0"/>
              <a:t>Prune by considering only nodes within a a radius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09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030" y="1111093"/>
            <a:ext cx="7833719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Expected Meeting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Distance (EMD)</a:t>
            </a:r>
            <a:r>
              <a:rPr lang="en-US" sz="2400" dirty="0" smtClean="0"/>
              <a:t>: how soon two random surfers are expected to meet at the same node if they started at nodes x and y and randomly walked (in lock step) the graph backwards</a:t>
            </a:r>
            <a:endParaRPr lang="el-GR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791333"/>
            <a:ext cx="6898965" cy="18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645260" y="4831460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3, </a:t>
            </a:r>
          </a:p>
          <a:p>
            <a:r>
              <a:rPr lang="en-US" sz="1400" dirty="0" smtClean="0"/>
              <a:t>a </a:t>
            </a:r>
            <a:r>
              <a:rPr lang="en-US" sz="1400" dirty="0"/>
              <a:t>lower similarity than between v and w </a:t>
            </a:r>
            <a:r>
              <a:rPr lang="en-US" sz="1400" dirty="0" smtClean="0"/>
              <a:t>but</a:t>
            </a:r>
            <a:r>
              <a:rPr lang="en-US" sz="1400" dirty="0"/>
              <a:t> </a:t>
            </a:r>
            <a:r>
              <a:rPr lang="en-US" sz="1400" dirty="0" smtClean="0"/>
              <a:t>higher </a:t>
            </a:r>
            <a:r>
              <a:rPr lang="en-US" sz="1400" dirty="0"/>
              <a:t>than between u and v (or u and w).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481715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Symbol"/>
              </a:rPr>
              <a:t>= 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124980" y="4626251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m(u</a:t>
            </a:r>
            <a:r>
              <a:rPr lang="en-US" sz="1400" dirty="0"/>
              <a:t>, v) = m(</a:t>
            </a:r>
            <a:r>
              <a:rPr lang="en-US" sz="1400" dirty="0" err="1"/>
              <a:t>u,w</a:t>
            </a:r>
            <a:r>
              <a:rPr lang="en-US" sz="1400" dirty="0"/>
              <a:t>) = </a:t>
            </a:r>
            <a:r>
              <a:rPr lang="en-US" sz="1400" dirty="0" smtClean="0">
                <a:sym typeface="Symbol"/>
              </a:rPr>
              <a:t> </a:t>
            </a:r>
            <a:r>
              <a:rPr lang="en-US" sz="1400" dirty="0">
                <a:sym typeface="Symbol"/>
              </a:rPr>
              <a:t></a:t>
            </a:r>
            <a:r>
              <a:rPr lang="en-US" sz="1400" dirty="0" smtClean="0"/>
              <a:t>, m(v, w</a:t>
            </a:r>
            <a:r>
              <a:rPr lang="en-US" sz="1400" dirty="0"/>
              <a:t>) = 1 </a:t>
            </a:r>
            <a:endParaRPr lang="en-US" sz="1400" dirty="0" smtClean="0"/>
          </a:p>
          <a:p>
            <a:r>
              <a:rPr lang="en-US" sz="1400" dirty="0" smtClean="0"/>
              <a:t>v </a:t>
            </a:r>
            <a:r>
              <a:rPr lang="en-US" sz="1400" dirty="0"/>
              <a:t>and w are much more similar </a:t>
            </a:r>
            <a:r>
              <a:rPr lang="en-US" sz="1400" dirty="0" smtClean="0"/>
              <a:t>than </a:t>
            </a:r>
            <a:r>
              <a:rPr lang="en-US" sz="1400" dirty="0"/>
              <a:t>u is to v or 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852" y="47667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6852" y="1844824"/>
            <a:ext cx="854020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us consider G</a:t>
            </a:r>
            <a:r>
              <a:rPr lang="en-US" sz="2400" baseline="30000" dirty="0" smtClean="0"/>
              <a:t>2 </a:t>
            </a:r>
          </a:p>
          <a:p>
            <a:r>
              <a:rPr lang="en-US" sz="2400" dirty="0" smtClean="0"/>
              <a:t>A node (</a:t>
            </a:r>
            <a:r>
              <a:rPr lang="en-US" sz="2400" i="1" dirty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as a state of the tour in G: </a:t>
            </a:r>
          </a:p>
          <a:p>
            <a:r>
              <a:rPr lang="en-US" sz="2400" dirty="0" smtClean="0"/>
              <a:t>if </a:t>
            </a:r>
            <a:r>
              <a:rPr lang="en-US" sz="2400" i="1" dirty="0" smtClean="0"/>
              <a:t>a</a:t>
            </a:r>
            <a:r>
              <a:rPr lang="en-US" sz="2400" dirty="0" smtClean="0"/>
              <a:t> moves to </a:t>
            </a:r>
            <a:r>
              <a:rPr lang="en-US" sz="2400" i="1" dirty="0"/>
              <a:t>c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 moves to </a:t>
            </a:r>
            <a:r>
              <a:rPr lang="en-US" sz="2400" i="1" dirty="0"/>
              <a:t>d</a:t>
            </a:r>
            <a:r>
              <a:rPr lang="en-US" sz="2400" dirty="0" smtClean="0"/>
              <a:t> in G, </a:t>
            </a:r>
          </a:p>
          <a:p>
            <a:r>
              <a:rPr lang="en-US" sz="2400" dirty="0" smtClean="0"/>
              <a:t>then (</a:t>
            </a:r>
            <a:r>
              <a:rPr lang="en-US" sz="2400" i="1" dirty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moves to  (</a:t>
            </a:r>
            <a:r>
              <a:rPr lang="en-US" sz="2400" i="1" dirty="0"/>
              <a:t>c</a:t>
            </a:r>
            <a:r>
              <a:rPr lang="en-US" sz="2400" dirty="0" smtClean="0"/>
              <a:t>, </a:t>
            </a:r>
            <a:r>
              <a:rPr lang="en-US" sz="2400" i="1" dirty="0"/>
              <a:t>d</a:t>
            </a:r>
            <a:r>
              <a:rPr lang="en-US" sz="2400" dirty="0" smtClean="0"/>
              <a:t>) </a:t>
            </a:r>
            <a:r>
              <a:rPr lang="en-US" sz="2400" dirty="0"/>
              <a:t>in </a:t>
            </a:r>
            <a:r>
              <a:rPr lang="en-US" sz="2400" dirty="0" smtClean="0"/>
              <a:t>G</a:t>
            </a:r>
            <a:r>
              <a:rPr lang="en-US" sz="2400" baseline="30000" dirty="0" smtClean="0"/>
              <a:t>2 </a:t>
            </a:r>
          </a:p>
          <a:p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tour in G</a:t>
            </a:r>
            <a:r>
              <a:rPr lang="en-US" sz="2400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of length n represents a pair of tours in G where each has length n</a:t>
            </a:r>
            <a:endParaRPr lang="en-US" sz="2400" i="1" baseline="30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baseline="30000" dirty="0"/>
          </a:p>
          <a:p>
            <a:r>
              <a:rPr lang="en-US" sz="2400" dirty="0" smtClean="0"/>
              <a:t>What are the states in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that correspond to </a:t>
            </a:r>
            <a:r>
              <a:rPr lang="en-US" sz="2400" dirty="0" smtClean="0">
                <a:solidFill>
                  <a:srgbClr val="00B050"/>
                </a:solidFill>
              </a:rPr>
              <a:t>“meeting” </a:t>
            </a:r>
            <a:r>
              <a:rPr lang="en-US" sz="2400" dirty="0" smtClean="0"/>
              <a:t>points in G?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1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336" y="162880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are the states in G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that correspond to “meeting” points in G?</a:t>
            </a:r>
          </a:p>
          <a:p>
            <a:endParaRPr lang="en-US" sz="800" i="1" dirty="0" smtClean="0"/>
          </a:p>
          <a:p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Singleton nodes </a:t>
            </a:r>
            <a:r>
              <a:rPr lang="en-US" sz="2400" i="1" dirty="0" smtClean="0"/>
              <a:t>(common neighbors)</a:t>
            </a:r>
          </a:p>
          <a:p>
            <a:endParaRPr lang="en-US" sz="800" dirty="0" smtClean="0"/>
          </a:p>
          <a:p>
            <a:endParaRPr lang="en-US" sz="2400" dirty="0" smtClean="0"/>
          </a:p>
          <a:p>
            <a:r>
              <a:rPr lang="en-US" sz="2400" dirty="0" smtClean="0"/>
              <a:t>The EMD m(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 is just the expected distance (hitting time) in G</a:t>
            </a:r>
            <a:r>
              <a:rPr lang="en-US" sz="2400" baseline="30000" dirty="0"/>
              <a:t>2</a:t>
            </a:r>
            <a:r>
              <a:rPr lang="en-US" sz="2400" dirty="0" smtClean="0"/>
              <a:t> between (</a:t>
            </a:r>
            <a:r>
              <a:rPr lang="en-US" sz="2400" i="1" dirty="0"/>
              <a:t>a</a:t>
            </a:r>
            <a:r>
              <a:rPr lang="en-US" sz="2400" dirty="0" smtClean="0"/>
              <a:t>, </a:t>
            </a:r>
            <a:r>
              <a:rPr lang="en-US" sz="2400" i="1" dirty="0"/>
              <a:t>b</a:t>
            </a:r>
            <a:r>
              <a:rPr lang="en-US" sz="2400" dirty="0" smtClean="0"/>
              <a:t>) and any singleton node </a:t>
            </a:r>
          </a:p>
          <a:p>
            <a:pPr algn="just"/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/>
              <a:t>The sum is taken over all walks that start from (</a:t>
            </a:r>
            <a:r>
              <a:rPr lang="en-US" sz="2400" i="1" dirty="0" smtClean="0"/>
              <a:t>a</a:t>
            </a:r>
            <a:r>
              <a:rPr lang="en-US" sz="2400" dirty="0" smtClean="0"/>
              <a:t>, </a:t>
            </a:r>
            <a:r>
              <a:rPr lang="en-US" sz="2400" i="1" dirty="0" smtClean="0"/>
              <a:t>b</a:t>
            </a:r>
            <a:r>
              <a:rPr lang="en-US" sz="2400" dirty="0" smtClean="0"/>
              <a:t>) and end at a singleton node</a:t>
            </a:r>
          </a:p>
          <a:p>
            <a:endParaRPr lang="en-US" sz="2400" dirty="0"/>
          </a:p>
          <a:p>
            <a:r>
              <a:rPr lang="en-US" sz="2400" dirty="0" smtClean="0"/>
              <a:t>This roughly corresponds to the </a:t>
            </a:r>
            <a:r>
              <a:rPr lang="en-US" sz="2400" dirty="0" err="1" smtClean="0"/>
              <a:t>SimRank</a:t>
            </a:r>
            <a:r>
              <a:rPr lang="en-US" sz="2400" dirty="0" smtClean="0"/>
              <a:t> of (a, b)</a:t>
            </a:r>
            <a:endParaRPr lang="el-GR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19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7" y="980729"/>
            <a:ext cx="6448426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451" y="5445224"/>
            <a:ext cx="755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People are </a:t>
            </a:r>
            <a:r>
              <a:rPr lang="en-US" i="1" dirty="0"/>
              <a:t>similar </a:t>
            </a:r>
            <a:r>
              <a:rPr lang="en-US" dirty="0"/>
              <a:t>if they purchase </a:t>
            </a:r>
            <a:r>
              <a:rPr lang="en-US" i="1" dirty="0"/>
              <a:t>similar </a:t>
            </a:r>
            <a:r>
              <a:rPr lang="en-US" dirty="0"/>
              <a:t>items.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Items </a:t>
            </a:r>
            <a:r>
              <a:rPr lang="en-US" dirty="0"/>
              <a:t>are </a:t>
            </a:r>
            <a:r>
              <a:rPr lang="en-US" i="1" dirty="0"/>
              <a:t>similar </a:t>
            </a:r>
            <a:r>
              <a:rPr lang="en-US" dirty="0"/>
              <a:t>if they are purchased by </a:t>
            </a:r>
            <a:r>
              <a:rPr lang="en-US" i="1" dirty="0"/>
              <a:t>similar </a:t>
            </a:r>
            <a:r>
              <a:rPr lang="en-US" dirty="0" smtClean="0"/>
              <a:t>people</a:t>
            </a:r>
          </a:p>
          <a:p>
            <a:r>
              <a:rPr lang="en-US" dirty="0" smtClean="0"/>
              <a:t>Useful for recommendations in general</a:t>
            </a:r>
          </a:p>
        </p:txBody>
      </p:sp>
    </p:spTree>
    <p:extLst>
      <p:ext uri="{BB962C8B-B14F-4D97-AF65-F5344CB8AC3E}">
        <p14:creationId xmlns:p14="http://schemas.microsoft.com/office/powerpoint/2010/main" val="91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for bipartite graphs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037" y="980729"/>
            <a:ext cx="5368163" cy="35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627625"/>
            <a:ext cx="6346876" cy="101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642825"/>
            <a:ext cx="6093001" cy="107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64C2-BC4A-4117-98E6-4C89B7349193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39220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516896"/>
              </p:ext>
            </p:extLst>
          </p:nvPr>
        </p:nvGraphicFramePr>
        <p:xfrm>
          <a:off x="1308099" y="1917822"/>
          <a:ext cx="3035300" cy="323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4" name="Visio" r:id="rId3" imgW="6046927" imgH="6439510" progId="">
                  <p:embed/>
                </p:oleObj>
              </mc:Choice>
              <mc:Fallback>
                <p:oleObj name="Visio" r:id="rId3" imgW="6046927" imgH="643951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099" y="1917822"/>
                        <a:ext cx="3035300" cy="323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2203" name="AutoShape 11"/>
          <p:cNvSpPr>
            <a:spLocks noChangeArrowheads="1"/>
          </p:cNvSpPr>
          <p:nvPr/>
        </p:nvSpPr>
        <p:spPr bwMode="auto">
          <a:xfrm>
            <a:off x="304799" y="3070347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2205" name="Text Box 13"/>
          <p:cNvSpPr txBox="1">
            <a:spLocks noChangeArrowheads="1"/>
          </p:cNvSpPr>
          <p:nvPr/>
        </p:nvSpPr>
        <p:spPr bwMode="auto">
          <a:xfrm>
            <a:off x="1487487" y="51944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6" name="Text Box 14"/>
          <p:cNvSpPr txBox="1">
            <a:spLocks noChangeArrowheads="1"/>
          </p:cNvSpPr>
          <p:nvPr/>
        </p:nvSpPr>
        <p:spPr bwMode="auto">
          <a:xfrm>
            <a:off x="3473449" y="45848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7" name="Text Box 15"/>
          <p:cNvSpPr txBox="1">
            <a:spLocks noChangeArrowheads="1"/>
          </p:cNvSpPr>
          <p:nvPr/>
        </p:nvSpPr>
        <p:spPr bwMode="auto">
          <a:xfrm>
            <a:off x="1492249" y="1232022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8" name="Text Box 16"/>
          <p:cNvSpPr txBox="1">
            <a:spLocks noChangeArrowheads="1"/>
          </p:cNvSpPr>
          <p:nvPr/>
        </p:nvSpPr>
        <p:spPr bwMode="auto">
          <a:xfrm>
            <a:off x="3473449" y="1165347"/>
            <a:ext cx="793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sz="4000"/>
              <a:t>…</a:t>
            </a:r>
          </a:p>
        </p:txBody>
      </p:sp>
      <p:sp>
        <p:nvSpPr>
          <p:cNvPr id="392209" name="Text Box 17"/>
          <p:cNvSpPr txBox="1">
            <a:spLocks noChangeArrowheads="1"/>
          </p:cNvSpPr>
          <p:nvPr/>
        </p:nvSpPr>
        <p:spPr bwMode="auto">
          <a:xfrm>
            <a:off x="914400" y="5818768"/>
            <a:ext cx="1596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Conference</a:t>
            </a:r>
          </a:p>
        </p:txBody>
      </p:sp>
      <p:sp>
        <p:nvSpPr>
          <p:cNvPr id="392210" name="Text Box 18"/>
          <p:cNvSpPr txBox="1">
            <a:spLocks noChangeArrowheads="1"/>
          </p:cNvSpPr>
          <p:nvPr/>
        </p:nvSpPr>
        <p:spPr bwMode="auto">
          <a:xfrm>
            <a:off x="3276600" y="5494459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Author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4843462" y="1927347"/>
            <a:ext cx="384333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800" dirty="0">
              <a:solidFill>
                <a:srgbClr val="D60093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800" b="1" i="1" dirty="0" smtClean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2800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sz="2800" dirty="0">
                <a:solidFill>
                  <a:schemeClr val="accent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is most related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 conference to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ICDM?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60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Motivation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1082" y="2200794"/>
            <a:ext cx="7704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social networks:</a:t>
            </a:r>
          </a:p>
          <a:p>
            <a:pPr algn="just"/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Increases user engagement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Controls the growth of the network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88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62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96308" name="Object 2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081340"/>
              </p:ext>
            </p:extLst>
          </p:nvPr>
        </p:nvGraphicFramePr>
        <p:xfrm>
          <a:off x="1790700" y="1447800"/>
          <a:ext cx="5562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7" name="Visio" r:id="rId3" imgW="6626352" imgH="5899709" progId="">
                  <p:embed/>
                </p:oleObj>
              </mc:Choice>
              <mc:Fallback>
                <p:oleObj name="Visio" r:id="rId3" imgW="6626352" imgH="589970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1447800"/>
                        <a:ext cx="55626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08958-F324-419A-93FE-A33AC4EDD9FB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4249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based on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aths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2420887"/>
            <a:ext cx="60486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Shortest paths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Katz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Hitting and commute time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Rooted PageRank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SimRank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6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87444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Low rank approximations</a:t>
            </a:r>
            <a:endParaRPr lang="en-US" sz="32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3115255"/>
            <a:ext cx="77048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M adjacency matrix, represent M with a lower rank matrix M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</a:rPr>
              <a:t>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Apply SVD (singular value decomposition)</a:t>
            </a:r>
          </a:p>
          <a:p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rank-k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matrix that best approximates M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b="1" dirty="0">
                <a:solidFill>
                  <a:srgbClr val="009900"/>
                </a:solidFill>
              </a:rPr>
              <a:t>r</a:t>
            </a:r>
            <a:r>
              <a:rPr 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sz="2200" dirty="0"/>
              <a:t>: rank of matrix </a:t>
            </a:r>
            <a:r>
              <a:rPr 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sz="2200" b="1" dirty="0" smtClean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sz="2200" b="1" dirty="0" smtClean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sz="2200" dirty="0">
                <a:cs typeface="Times New Roman" pitchFamily="18" charset="0"/>
              </a:rPr>
              <a:t>: singular values (square roots of </a:t>
            </a:r>
            <a:r>
              <a:rPr lang="en-US" sz="2200" dirty="0" err="1" smtClean="0">
                <a:cs typeface="Times New Roman" pitchFamily="18" charset="0"/>
              </a:rPr>
              <a:t>eigenvals</a:t>
            </a:r>
            <a:r>
              <a:rPr lang="en-US" sz="2200" dirty="0" smtClean="0"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 smtClean="0">
                <a:cs typeface="Times New Roman" pitchFamily="18" charset="0"/>
              </a:rPr>
              <a:t>                       </a:t>
            </a:r>
            <a:r>
              <a:rPr lang="en-US" sz="2200" dirty="0">
                <a:cs typeface="Times New Roman" pitchFamily="18" charset="0"/>
              </a:rPr>
              <a:t>: left singular vectors (</a:t>
            </a:r>
            <a:r>
              <a:rPr lang="en-US" sz="2200" dirty="0" smtClean="0">
                <a:cs typeface="Times New Roman" pitchFamily="18" charset="0"/>
              </a:rPr>
              <a:t>eigenvectors </a:t>
            </a:r>
            <a:r>
              <a:rPr lang="en-US" sz="2200" dirty="0">
                <a:cs typeface="Times New Roman" pitchFamily="18" charset="0"/>
              </a:rPr>
              <a:t>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sz="2200" dirty="0" smtClean="0">
                <a:cs typeface="Times New Roman" pitchFamily="18" charset="0"/>
              </a:rPr>
              <a:t>                         </a:t>
            </a:r>
            <a:r>
              <a:rPr lang="en-US" sz="2200" dirty="0">
                <a:cs typeface="Times New Roman" pitchFamily="18" charset="0"/>
              </a:rPr>
              <a:t>: right singular vectors (</a:t>
            </a:r>
            <a:r>
              <a:rPr lang="en-US" sz="2200" dirty="0" smtClean="0">
                <a:cs typeface="Times New Roman" pitchFamily="18" charset="0"/>
              </a:rPr>
              <a:t>eigenvectors </a:t>
            </a:r>
            <a:r>
              <a:rPr lang="en-US" sz="2200" dirty="0">
                <a:cs typeface="Times New Roman" pitchFamily="18" charset="0"/>
              </a:rPr>
              <a:t>of 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sz="2200" dirty="0"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ct val="10000"/>
              </a:spcBef>
              <a:buNone/>
            </a:pPr>
            <a:r>
              <a:rPr 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522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n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sz="2000">
                  <a:latin typeface="Times New Roman" pitchFamily="18" charset="0"/>
                </a:rPr>
                <a:t>[</a:t>
              </a:r>
              <a:r>
                <a:rPr kumimoji="1" lang="en-US" sz="2000" i="1">
                  <a:latin typeface="Times New Roman" pitchFamily="18" charset="0"/>
                </a:rPr>
                <a:t>r</a:t>
              </a:r>
              <a:r>
                <a:rPr kumimoji="1" 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552450" y="4802188"/>
          <a:ext cx="150812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3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4802188"/>
                        <a:ext cx="150812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498475" y="5378450"/>
          <a:ext cx="17462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4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5378450"/>
                        <a:ext cx="17462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678270"/>
              </p:ext>
            </p:extLst>
          </p:nvPr>
        </p:nvGraphicFramePr>
        <p:xfrm>
          <a:off x="2270125" y="6046788"/>
          <a:ext cx="465296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25" name="Equation" r:id="rId10" imgW="2133360" imgH="228600" progId="Equation.3">
                  <p:embed/>
                </p:oleObj>
              </mc:Choice>
              <mc:Fallback>
                <p:oleObj name="Equation" r:id="rId10" imgW="2133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6046788"/>
                        <a:ext cx="465296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3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5536" y="896526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Unseen Bigrams</a:t>
            </a:r>
            <a:endParaRPr lang="en-US" sz="36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576" y="153106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Unseen bigrams: pairs of word that co-occur in a test corpus, but not in the corresponding training corpus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Not just x but also nodes similar to x, similar how?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l-GR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4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400" baseline="30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baseline="30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--</a:t>
            </a:r>
            <a:r>
              <a:rPr lang="el-GR" sz="2400" baseline="30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δ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nodes z with largest score(x, z)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84" y="3140968"/>
            <a:ext cx="7376547" cy="81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184" y="3789040"/>
            <a:ext cx="6984776" cy="9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34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other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52068"/>
            <a:ext cx="3867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 High-level approaches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472" y="167119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Clustering</a:t>
            </a:r>
            <a:endParaRPr lang="en-US" sz="3200" baseline="-25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852936"/>
            <a:ext cx="6912768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Compute score(x, y) for al edges in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800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old</a:t>
            </a:r>
            <a:endParaRPr lang="en-US" sz="2800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endParaRPr lang="en-US" sz="28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Delete the (1-p) fraction of the edges whose score is the lowest, for some parameter p</a:t>
            </a:r>
          </a:p>
          <a:p>
            <a:pPr algn="just">
              <a:buFont typeface="Wingdings" pitchFamily="2" charset="2"/>
              <a:buChar char="§"/>
            </a:pP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Recompute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score(x, y) for all pairs in the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43114"/>
            <a:ext cx="7245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Formulation (implementation details)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060848"/>
            <a:ext cx="8352928" cy="339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Prediction for a subset of nodes</a:t>
            </a:r>
          </a:p>
          <a:p>
            <a:pPr algn="ctr"/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Two parameters: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8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training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l-G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κ</a:t>
            </a:r>
            <a:r>
              <a:rPr lang="en-US" sz="28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</a:t>
            </a:r>
          </a:p>
          <a:p>
            <a:endParaRPr lang="el-GR" sz="2800" baseline="-25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Core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: all nodes that are incident to at least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sz="2800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], and at least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sz="2800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edges in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sz="2800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 Predict new edges between the nodes in Core</a:t>
            </a:r>
            <a:endParaRPr lang="el-GR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67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Example Dataset: co-authorship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124744"/>
            <a:ext cx="6705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7544" y="3429001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1994,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1996: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training interval -&gt; [1994, 1996]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1997,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1999: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test interval -&gt; [1997, 1999]</a:t>
            </a:r>
          </a:p>
          <a:p>
            <a:pPr algn="just"/>
            <a:endParaRPr lang="en-US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collab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&lt;V,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&gt; = G[1994, 1996]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: authors in V that co-author a paper during the test interval but not during the training interval 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= 3,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κ</a:t>
            </a:r>
            <a:r>
              <a:rPr lang="en-US" baseline="-25000" dirty="0" smtClean="0">
                <a:solidFill>
                  <a:schemeClr val="tx2">
                    <a:lumMod val="50000"/>
                  </a:schemeClr>
                </a:solidFill>
              </a:rPr>
              <a:t>test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3: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Core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consists of all authors who have written at least 3 papers during the training period and at least 3 papers during the test period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Predict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E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new</a:t>
            </a:r>
            <a:endParaRPr lang="el-G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9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How to Evaluate the Prediction 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860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Each link predictor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outputs a ranked list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pairs in V × V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predicted new collaborations in decreasing order of confidence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630" y="3284984"/>
            <a:ext cx="7704856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Define </a:t>
            </a:r>
            <a:r>
              <a:rPr lang="en-US" sz="2000" dirty="0" smtClean="0">
                <a:solidFill>
                  <a:srgbClr val="FF0000"/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as |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|</a:t>
            </a:r>
          </a:p>
          <a:p>
            <a:pPr algn="ctr"/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= 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∩ (Core × Core)  = |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|</a:t>
            </a:r>
          </a:p>
          <a:p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Evaluation method: 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Size of the intersection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the first 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n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edge predictions from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that are in Core × Core, and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the set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</a:rPr>
              <a:t>E∗</a:t>
            </a:r>
            <a:r>
              <a:rPr lang="en-US" sz="2000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endParaRPr lang="en-US" sz="2000" baseline="-250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2000" baseline="-250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Precision at recall</a:t>
            </a:r>
            <a:endParaRPr lang="el-GR" sz="2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872" y="2699945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 How many of the top-</a:t>
            </a:r>
            <a:r>
              <a:rPr lang="en-US" sz="2000" i="1" dirty="0" smtClean="0">
                <a:solidFill>
                  <a:srgbClr val="FF0000"/>
                </a:solidFill>
              </a:rPr>
              <a:t>n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(relevant) predictions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are correct (precision?)</a:t>
            </a:r>
            <a:endParaRPr lang="el-GR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Evaluation: baseline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736" y="1196752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Baseline: random predictor </a:t>
            </a:r>
          </a:p>
          <a:p>
            <a:pPr algn="just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Randomly select pairs of authors who did not collaborate in the training interval</a:t>
            </a:r>
            <a:endParaRPr lang="el-G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09137" y="3588857"/>
            <a:ext cx="1836204" cy="996305"/>
            <a:chOff x="2123728" y="2852936"/>
            <a:chExt cx="1368152" cy="70827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3284984"/>
              <a:ext cx="123825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27784" y="2852936"/>
              <a:ext cx="55245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2123728" y="3140968"/>
              <a:ext cx="1368152" cy="0"/>
            </a:xfrm>
            <a:prstGeom prst="line">
              <a:avLst/>
            </a:prstGeom>
            <a:ln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95536" y="2924944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Probability that a random prediction is correct: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13176"/>
            <a:ext cx="7725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the datasets, from 0.15%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cond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-mat) to 0.48% 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-ph)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39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smtClean="0"/>
              <a:t>Estimating a score for each edge (seminal work of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</a:rPr>
              <a:t>Liben-Nowell&amp;Kleinberg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)</a:t>
            </a:r>
            <a:r>
              <a:rPr lang="en-US" sz="3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</a:rPr>
              <a:t>Classification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6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/>
              <a:t>The who to follow service </a:t>
            </a:r>
            <a:r>
              <a:rPr lang="en-US" sz="3600" dirty="0" smtClean="0"/>
              <a:t>at Twitter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87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Factor improvement over random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85024"/>
            <a:ext cx="8264461" cy="481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480720" cy="5538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Factor improvement over random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(random)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53911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42670" y="1196752"/>
            <a:ext cx="31683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average ratio over the five datasets of the given predictor's performance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versus a baseline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predictor's performance. </a:t>
            </a:r>
            <a:endParaRPr lang="el-GR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l-GR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error bars indicate the minimum and maximum of this ratio over the five datasets. 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the parameters for the starred predictors are: (1) for weighted Katz,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005; (2) for Katz clustering,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001; 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ρ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15;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1; (3) for low-rank inner product, rank = 256; (4) for rooted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Pagerank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α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15; (5) for unseen bigrams, unweighted, common neighbors with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= 8; and (6) for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SimRank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C (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0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8.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1094174"/>
            <a:ext cx="5176043" cy="524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(distance)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09663"/>
            <a:ext cx="57912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Average relevance performance (neighbors)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Evaluation: prediction overlap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5251345" cy="26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861048"/>
            <a:ext cx="50863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47664" y="486916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correct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1196752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How much similar are the predictions made by the different methods?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Why?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306896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395536" y="2348880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395536" y="3212976"/>
            <a:ext cx="144016" cy="7200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395536" y="3356992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395536" y="2924944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395536" y="3501008"/>
            <a:ext cx="144016" cy="7200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395536" y="2780928"/>
            <a:ext cx="144016" cy="72008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772816"/>
            <a:ext cx="54578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544" y="1088903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How much does the performance of the different methods depends on the dataset?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085184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(rank) On 4 of the 5 datasets best at an intermediate rank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   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qr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-qc, best at rank 1, does it have a “simpler” structure”?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hep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-ph, preferential attachment the best</a:t>
            </a:r>
          </a:p>
          <a:p>
            <a:pPr algn="just"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Why is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astro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-ph “difficult”?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The culture of physicists and physics collaboration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</a:rPr>
              <a:t>Evaluation: small world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730425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shortest path even in unrelated disciplines is often very short</a:t>
            </a:r>
          </a:p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Basic classifier on graph distances does not work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Evaluation: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restricting to distance three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4102" y="1130940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of authors separated by a graph distance of 2 will not collaborate and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Many pairs who collaborate are at distance greater than 2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764704"/>
            <a:ext cx="3971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97" y="3974976"/>
            <a:ext cx="494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068960"/>
            <a:ext cx="2677805" cy="340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4102" y="280025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Disregard all distance 2 pairs (do not just  “close” triangles)</a:t>
            </a:r>
            <a:endParaRPr lang="el-G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Evaluation: the breadth of data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10829"/>
            <a:ext cx="7532349" cy="7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8584" y="1484784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Three</a:t>
            </a:r>
            <a:r>
              <a:rPr lang="en-US" sz="2000" dirty="0" smtClean="0"/>
              <a:t> additional datasets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Proceedings of STOC and FOCS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Papers for </a:t>
            </a:r>
            <a:r>
              <a:rPr lang="en-US" sz="2000" dirty="0" err="1" smtClean="0"/>
              <a:t>Citeseer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All five of the </a:t>
            </a:r>
            <a:r>
              <a:rPr lang="en-US" sz="2000" dirty="0" err="1" smtClean="0"/>
              <a:t>arXiv</a:t>
            </a:r>
            <a:r>
              <a:rPr lang="en-US" sz="2000" dirty="0" smtClean="0"/>
              <a:t> sections</a:t>
            </a:r>
            <a:endParaRPr lang="el-G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33518" y="3919633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neighbors </a:t>
            </a:r>
            <a:r>
              <a:rPr lang="en-US" dirty="0" err="1" smtClean="0"/>
              <a:t>vs</a:t>
            </a:r>
            <a:r>
              <a:rPr lang="en-US" dirty="0" smtClean="0"/>
              <a:t> Random</a:t>
            </a:r>
            <a:endParaRPr lang="el-GR" dirty="0"/>
          </a:p>
        </p:txBody>
      </p:sp>
      <p:sp>
        <p:nvSpPr>
          <p:cNvPr id="6" name="TextBox 5"/>
          <p:cNvSpPr txBox="1"/>
          <p:nvPr/>
        </p:nvSpPr>
        <p:spPr>
          <a:xfrm>
            <a:off x="899592" y="494116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/>
              <a:t>   Suggests that is easier to predict links </a:t>
            </a:r>
            <a:r>
              <a:rPr lang="en-US" sz="28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within communities</a:t>
            </a:r>
            <a:endParaRPr lang="el-GR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49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Definition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484784"/>
            <a:ext cx="770485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Link prediction problem: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Given the links in a social network at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 (G</a:t>
            </a:r>
            <a:r>
              <a:rPr lang="en-US" sz="2800" i="1" baseline="-25000" dirty="0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),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tx2">
                    <a:lumMod val="50000"/>
                  </a:schemeClr>
                </a:solidFill>
              </a:rPr>
              <a:t>predict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the edges that will be added to the network during the time interval from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to a given future time 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t’ (</a:t>
            </a:r>
            <a:r>
              <a:rPr lang="en-US" sz="2800" i="1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2800" i="1" baseline="-25000" dirty="0" err="1" smtClean="0">
                <a:solidFill>
                  <a:schemeClr val="tx2">
                    <a:lumMod val="50000"/>
                  </a:schemeClr>
                </a:solidFill>
              </a:rPr>
              <a:t>new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859012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Based solely on the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topology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of the network (social proximity) (the more general problem also considers attributes of the nodes and links)</a:t>
            </a:r>
          </a:p>
          <a:p>
            <a:pPr algn="just">
              <a:buFont typeface="Wingdings" pitchFamily="2" charset="2"/>
              <a:buChar char="§"/>
            </a:pPr>
            <a:endParaRPr lang="en-US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Different from the problem of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inferring missing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(hidden) links (there is a temporal aspect)</a:t>
            </a:r>
          </a:p>
          <a:p>
            <a:pPr lvl="1" algn="just"/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To save experimental effort in the laboratory or in the field</a:t>
            </a:r>
            <a:endParaRPr lang="el-G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performance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. Even the best (Katz clustering on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gr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-qc) correct on only about 16% of its prediction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Improve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on very large networks (approximation of distances) 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1297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Treat more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recent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collaborations as more important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407707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Additional information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(paper titles, author institutions, etc)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To some extent latently  present in the graph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50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Summary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090" y="1297807"/>
            <a:ext cx="792088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 definition</a:t>
            </a:r>
          </a:p>
          <a:p>
            <a:r>
              <a:rPr lang="en-US" sz="2400" dirty="0" smtClean="0"/>
              <a:t>Compute </a:t>
            </a:r>
            <a:r>
              <a:rPr lang="en-US" sz="2400" dirty="0" smtClean="0"/>
              <a:t>score(u, v)</a:t>
            </a:r>
          </a:p>
          <a:p>
            <a:r>
              <a:rPr lang="en-US" sz="2400" dirty="0" smtClean="0"/>
              <a:t>Neighborhood-based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common neighbors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Jaccard</a:t>
            </a:r>
            <a:r>
              <a:rPr lang="en-US" sz="2400" dirty="0" smtClean="0"/>
              <a:t> coefficient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Adamic</a:t>
            </a:r>
            <a:r>
              <a:rPr lang="en-US" sz="2400" dirty="0" smtClean="0"/>
              <a:t>/Adar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preferential attachment</a:t>
            </a:r>
          </a:p>
          <a:p>
            <a:r>
              <a:rPr lang="en-US" sz="2400" dirty="0" smtClean="0"/>
              <a:t>Path-based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shortest path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Katz</a:t>
            </a:r>
          </a:p>
          <a:p>
            <a:r>
              <a:rPr lang="en-US" sz="2400" dirty="0"/>
              <a:t>	h</a:t>
            </a:r>
            <a:r>
              <a:rPr lang="en-US" sz="2400" dirty="0" smtClean="0"/>
              <a:t>itting time, </a:t>
            </a:r>
            <a:r>
              <a:rPr lang="en-US" sz="2400" dirty="0"/>
              <a:t>c</a:t>
            </a:r>
            <a:r>
              <a:rPr lang="en-US" sz="2400" dirty="0" smtClean="0"/>
              <a:t>ommute time – normed by stationary 		distribution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rooted Page Rank</a:t>
            </a:r>
          </a:p>
          <a:p>
            <a:r>
              <a:rPr lang="en-US" sz="2400" dirty="0"/>
              <a:t>	</a:t>
            </a:r>
            <a:r>
              <a:rPr lang="en-US" sz="2400" dirty="0" err="1" smtClean="0"/>
              <a:t>SimRank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9141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Summary (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7712" y="1522238"/>
            <a:ext cx="852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Two objects are as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similar</a:t>
            </a:r>
            <a:r>
              <a:rPr lang="en-US" sz="2400" dirty="0" smtClean="0"/>
              <a:t>, as their neighbors</a:t>
            </a:r>
            <a:endParaRPr lang="en-US" sz="24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222" y="2289065"/>
            <a:ext cx="7888536" cy="114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7222" y="5038140"/>
            <a:ext cx="8523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Average similarity between neighbors of x and neighbors of y</a:t>
            </a:r>
            <a:endParaRPr lang="el-GR" sz="2400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52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915839" y="3470838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score(x, y) = similarity(x, y)</a:t>
            </a:r>
            <a:endParaRPr lang="en-US" sz="2400" baseline="-25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712" y="4121714"/>
            <a:ext cx="426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Base case: similarity(x, x) = 1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4179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5110" y="1004535"/>
            <a:ext cx="8311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Introduced for directed graphs (similar </a:t>
            </a:r>
            <a:r>
              <a:rPr lang="en-US" sz="2400" dirty="0"/>
              <a:t>if referenced by similar </a:t>
            </a:r>
            <a:r>
              <a:rPr lang="en-US" sz="2400" dirty="0" smtClean="0"/>
              <a:t>objects)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I(x)</a:t>
            </a:r>
            <a:r>
              <a:rPr lang="en-US" sz="2400" dirty="0"/>
              <a:t>: in-neighbors of x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53</a:t>
            </a:fld>
            <a:endParaRPr lang="el-G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10" y="2708920"/>
            <a:ext cx="6529798" cy="122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894" y="2204864"/>
            <a:ext cx="1543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Summary (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4687617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meeting point of two random surfers that move backwards in lock step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15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54</a:t>
            </a:fld>
            <a:endParaRPr lang="el-GR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54305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Summary (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SimRank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0594" y="2060848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568280" y="1090378"/>
            <a:ext cx="3336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FF0000"/>
                </a:solidFill>
              </a:rPr>
              <a:t>Pair graph G</a:t>
            </a:r>
            <a:r>
              <a:rPr lang="en-US" sz="2000" baseline="30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:</a:t>
            </a:r>
          </a:p>
          <a:p>
            <a:pPr algn="just"/>
            <a:r>
              <a:rPr lang="en-US" sz="2000" dirty="0" smtClean="0"/>
              <a:t>A node for each pair of nodes</a:t>
            </a:r>
          </a:p>
          <a:p>
            <a:pPr algn="just"/>
            <a:r>
              <a:rPr lang="en-US" sz="2000" dirty="0" smtClean="0"/>
              <a:t>An edge (x, y)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(a, b), if x </a:t>
            </a:r>
            <a:r>
              <a:rPr lang="en-US" sz="2000" dirty="0" smtClean="0">
                <a:sym typeface="Wingdings" pitchFamily="2" charset="2"/>
              </a:rPr>
              <a:t> a and y  b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Scores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flow</a:t>
            </a:r>
            <a:r>
              <a:rPr lang="en-US" sz="2000" dirty="0" smtClean="0"/>
              <a:t> from a node to its neighbors</a:t>
            </a:r>
          </a:p>
          <a:p>
            <a:pPr algn="just"/>
            <a:r>
              <a:rPr lang="en-US" sz="2000" dirty="0" smtClean="0"/>
              <a:t>Computation starts at singleton nodes</a:t>
            </a:r>
          </a:p>
          <a:p>
            <a:pPr algn="just"/>
            <a:r>
              <a:rPr lang="en-US" sz="2000" i="1" dirty="0" smtClean="0"/>
              <a:t>C</a:t>
            </a:r>
            <a:r>
              <a:rPr lang="en-US" sz="2000" dirty="0" smtClean="0"/>
              <a:t> gives the rate of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decay</a:t>
            </a:r>
            <a:r>
              <a:rPr lang="en-US" sz="2000" dirty="0" smtClean="0"/>
              <a:t> as similarity flows across edges</a:t>
            </a:r>
            <a:r>
              <a:rPr lang="el-GR" sz="2000" dirty="0" smtClean="0"/>
              <a:t> (</a:t>
            </a:r>
            <a:r>
              <a:rPr lang="en-US" sz="2000" i="1" dirty="0" smtClean="0"/>
              <a:t>C</a:t>
            </a:r>
            <a:r>
              <a:rPr lang="el-GR" sz="2000" dirty="0" smtClean="0"/>
              <a:t> = 0.8 </a:t>
            </a:r>
            <a:r>
              <a:rPr lang="en-US" sz="2000" dirty="0" smtClean="0"/>
              <a:t>in the example)</a:t>
            </a:r>
            <a:r>
              <a:rPr lang="el-GR" sz="2000" dirty="0" smtClean="0"/>
              <a:t> </a:t>
            </a:r>
            <a:endParaRPr lang="el-G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467544" y="5249403"/>
            <a:ext cx="8540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/>
              <a:t>tour in G</a:t>
            </a:r>
            <a:r>
              <a:rPr lang="en-US" baseline="30000" dirty="0"/>
              <a:t>2</a:t>
            </a:r>
            <a:r>
              <a:rPr lang="en-US" dirty="0"/>
              <a:t> of length n represents a pair of tours in G where each has length </a:t>
            </a:r>
            <a:r>
              <a:rPr lang="en-US" dirty="0" smtClean="0"/>
              <a:t>n</a:t>
            </a:r>
          </a:p>
          <a:p>
            <a:endParaRPr lang="en-US" dirty="0"/>
          </a:p>
          <a:p>
            <a:r>
              <a:rPr lang="en-US" dirty="0"/>
              <a:t>The EMD m(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 is just the </a:t>
            </a:r>
            <a:r>
              <a:rPr lang="en-US" dirty="0" smtClean="0"/>
              <a:t>hitting time </a:t>
            </a:r>
            <a:r>
              <a:rPr lang="en-US" dirty="0"/>
              <a:t>in G</a:t>
            </a:r>
            <a:r>
              <a:rPr lang="en-US" baseline="30000" dirty="0"/>
              <a:t>2</a:t>
            </a:r>
            <a:r>
              <a:rPr lang="en-US" dirty="0"/>
              <a:t> between (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) and any singleton node </a:t>
            </a:r>
          </a:p>
        </p:txBody>
      </p:sp>
    </p:spTree>
    <p:extLst>
      <p:ext uri="{BB962C8B-B14F-4D97-AF65-F5344CB8AC3E}">
        <p14:creationId xmlns:p14="http://schemas.microsoft.com/office/powerpoint/2010/main" val="11831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Summary (Evaluation) 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09848" y="126876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Output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 list </a:t>
            </a:r>
            <a:r>
              <a:rPr lang="en-US" sz="2400" i="1" dirty="0" err="1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</a:rPr>
              <a:t>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of pairs in V × V − 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sz="2400" baseline="-25000" dirty="0" err="1" smtClean="0">
                <a:solidFill>
                  <a:schemeClr val="tx2">
                    <a:lumMod val="50000"/>
                  </a:schemeClr>
                </a:solidFill>
              </a:rPr>
              <a:t>old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ranked by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score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predicted new links in decreasing order of confidence)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384" y="2699945"/>
            <a:ext cx="858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Precision at recall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How many of the </a:t>
            </a:r>
            <a:r>
              <a:rPr lang="en-US" sz="2400" dirty="0" smtClean="0"/>
              <a:t>top-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 </a:t>
            </a:r>
            <a:r>
              <a:rPr lang="en-US" sz="2400" dirty="0"/>
              <a:t>predictions </a:t>
            </a:r>
            <a:r>
              <a:rPr lang="en-US" sz="2400" dirty="0" smtClean="0"/>
              <a:t>are correct </a:t>
            </a:r>
            <a:r>
              <a:rPr lang="en-US" sz="2400" dirty="0"/>
              <a:t> </a:t>
            </a:r>
            <a:r>
              <a:rPr lang="en-US" sz="2400" dirty="0" smtClean="0"/>
              <a:t>where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 = |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new</a:t>
            </a:r>
            <a:r>
              <a:rPr lang="en-US" sz="2400" dirty="0" smtClean="0"/>
              <a:t>| 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09206" y="3998601"/>
            <a:ext cx="525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Improvement over baseline</a:t>
            </a:r>
          </a:p>
          <a:p>
            <a:pPr algn="just"/>
            <a:r>
              <a:rPr lang="en-US" sz="2400" dirty="0" smtClean="0"/>
              <a:t>Baseline: random predictor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408" y="498334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Probability that a random prediction is correct: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80112" y="4854524"/>
            <a:ext cx="1836204" cy="996305"/>
            <a:chOff x="5580112" y="4854524"/>
            <a:chExt cx="1836204" cy="996305"/>
          </a:xfrm>
        </p:grpSpPr>
        <p:grpSp>
          <p:nvGrpSpPr>
            <p:cNvPr id="9" name="Group 8"/>
            <p:cNvGrpSpPr/>
            <p:nvPr/>
          </p:nvGrpSpPr>
          <p:grpSpPr>
            <a:xfrm>
              <a:off x="5580112" y="4854524"/>
              <a:ext cx="1836204" cy="996305"/>
              <a:chOff x="2123728" y="2852936"/>
              <a:chExt cx="1368152" cy="708273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195736" y="3284984"/>
                <a:ext cx="1238250" cy="276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627784" y="2852936"/>
                <a:ext cx="552450" cy="266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2123728" y="3140968"/>
                <a:ext cx="1368152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5775509" y="5352677"/>
              <a:ext cx="48109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|V|</a:t>
              </a:r>
              <a:endParaRPr lang="en-US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82384" y="5733256"/>
            <a:ext cx="5701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Preprocessing: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Low Rank Approximation,  ignore low score, add friends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155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476672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556792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Estimating a score for each edge (seminal work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Liben-Nowell&amp;Kleinberg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Neighbors measures, Distance measures, Other 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Classification approach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Twitter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5444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7992888" cy="430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Given a collection of records </a:t>
            </a:r>
            <a:r>
              <a:rPr lang="en-US" altLang="en-US" sz="2400" dirty="0" smtClean="0"/>
              <a:t>(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training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set </a:t>
            </a:r>
            <a:r>
              <a:rPr lang="en-US" altLang="en-US" sz="2400" dirty="0" smtClean="0"/>
              <a:t>)</a:t>
            </a:r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Each </a:t>
            </a:r>
            <a:r>
              <a:rPr lang="en-US" altLang="en-US" sz="2400" dirty="0"/>
              <a:t>record </a:t>
            </a:r>
            <a:r>
              <a:rPr lang="en-US" altLang="en-US" sz="2400" dirty="0" smtClean="0"/>
              <a:t>contains </a:t>
            </a:r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/>
              <a:t> </a:t>
            </a:r>
            <a:r>
              <a:rPr lang="en-US" altLang="en-US" sz="2400" dirty="0" smtClean="0"/>
              <a:t>     a </a:t>
            </a:r>
            <a:r>
              <a:rPr lang="en-US" altLang="en-US" sz="2400" dirty="0"/>
              <a:t>set of </a:t>
            </a:r>
            <a:r>
              <a:rPr lang="en-US" altLang="en-US" sz="2400" i="1" dirty="0" smtClean="0"/>
              <a:t>attributes (features) + </a:t>
            </a:r>
            <a:r>
              <a:rPr lang="en-US" altLang="en-US" sz="2400" dirty="0" smtClean="0"/>
              <a:t>the </a:t>
            </a: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  <a:r>
              <a:rPr lang="en-US" altLang="en-US" sz="2400" dirty="0" smtClean="0"/>
              <a:t>.</a:t>
            </a: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endParaRPr lang="en-US" altLang="en-US" sz="8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Find </a:t>
            </a:r>
            <a:r>
              <a:rPr lang="en-US" altLang="en-US" sz="2400" dirty="0"/>
              <a:t>a 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model</a:t>
            </a:r>
            <a:r>
              <a:rPr lang="en-US" altLang="en-US" sz="2400" dirty="0"/>
              <a:t>  for </a:t>
            </a:r>
            <a:r>
              <a:rPr lang="en-US" altLang="en-US" sz="2400" dirty="0" smtClean="0"/>
              <a:t>the class </a:t>
            </a:r>
            <a:r>
              <a:rPr lang="en-US" altLang="en-US" sz="2400" dirty="0"/>
              <a:t>attribute as a function of the values </a:t>
            </a:r>
            <a:r>
              <a:rPr lang="en-US" altLang="en-US" sz="2400" dirty="0" smtClean="0"/>
              <a:t>of other </a:t>
            </a:r>
            <a:r>
              <a:rPr lang="en-US" altLang="en-US" sz="2400" dirty="0"/>
              <a:t>attributes.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Goal</a:t>
            </a:r>
            <a:r>
              <a:rPr lang="en-US" altLang="en-US" sz="2400" dirty="0"/>
              <a:t>: previously unseen records should be assigned a class as accurately as </a:t>
            </a:r>
            <a:r>
              <a:rPr lang="en-US" altLang="en-US" sz="2400" dirty="0" smtClean="0"/>
              <a:t>possible.</a:t>
            </a:r>
          </a:p>
          <a:p>
            <a:pPr marL="342900" indent="-342900">
              <a:lnSpc>
                <a:spcPct val="90000"/>
              </a:lnSpc>
            </a:pPr>
            <a:endParaRPr lang="en-US" altLang="en-US" sz="24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400" dirty="0" smtClean="0"/>
              <a:t>A 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test set </a:t>
            </a:r>
            <a:r>
              <a:rPr lang="en-US" altLang="en-US" sz="2400" dirty="0"/>
              <a:t>is used to determine the accuracy of the model. </a:t>
            </a:r>
            <a:endParaRPr lang="en-US" altLang="en-US" sz="2400" dirty="0" smtClean="0"/>
          </a:p>
          <a:p>
            <a:pPr marL="342900" indent="-342900">
              <a:lnSpc>
                <a:spcPct val="90000"/>
              </a:lnSpc>
            </a:pPr>
            <a:endParaRPr lang="en-US" altLang="en-US" sz="800" dirty="0"/>
          </a:p>
          <a:p>
            <a:pPr marL="342900" indent="-342900">
              <a:lnSpc>
                <a:spcPct val="90000"/>
              </a:lnSpc>
            </a:pPr>
            <a:r>
              <a:rPr lang="en-US" altLang="en-US" sz="2000" dirty="0" smtClean="0"/>
              <a:t>Usually, the given data set is divided into training and test sets, with training set used to build the model and test set used to validate it.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46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Illustrating the Classification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1093788" y="11430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1430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130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Tree based </a:t>
            </a:r>
            <a:r>
              <a:rPr lang="en-US" altLang="en-US" dirty="0" smtClean="0"/>
              <a:t>methods</a:t>
            </a:r>
            <a:endParaRPr lang="en-US" altLang="en-US" dirty="0"/>
          </a:p>
          <a:p>
            <a:r>
              <a:rPr lang="en-US" altLang="en-US" dirty="0"/>
              <a:t>Rule-based </a:t>
            </a:r>
            <a:r>
              <a:rPr lang="en-US" altLang="en-US" dirty="0" smtClean="0"/>
              <a:t>methods</a:t>
            </a:r>
            <a:endParaRPr lang="en-US" altLang="en-US" dirty="0"/>
          </a:p>
          <a:p>
            <a:r>
              <a:rPr lang="en-US" altLang="en-US" dirty="0"/>
              <a:t>Memory based reasoning</a:t>
            </a:r>
          </a:p>
          <a:p>
            <a:r>
              <a:rPr lang="en-US" altLang="en-US" dirty="0"/>
              <a:t>Neural </a:t>
            </a:r>
            <a:r>
              <a:rPr lang="en-US" altLang="en-US" dirty="0" smtClean="0"/>
              <a:t>networks</a:t>
            </a:r>
            <a:endParaRPr lang="en-US" altLang="en-US" dirty="0"/>
          </a:p>
          <a:p>
            <a:r>
              <a:rPr lang="en-US" altLang="en-US" dirty="0"/>
              <a:t>Naïve Bayes and Bayesian Belief </a:t>
            </a:r>
            <a:r>
              <a:rPr lang="en-US" altLang="en-US" dirty="0" smtClean="0"/>
              <a:t>networks</a:t>
            </a:r>
            <a:endParaRPr lang="en-US" altLang="en-US" dirty="0"/>
          </a:p>
          <a:p>
            <a:r>
              <a:rPr lang="en-US" altLang="en-US" dirty="0"/>
              <a:t>Support </a:t>
            </a:r>
            <a:r>
              <a:rPr lang="en-US" altLang="en-US" dirty="0" smtClean="0"/>
              <a:t>vector machines</a:t>
            </a:r>
          </a:p>
          <a:p>
            <a:r>
              <a:rPr lang="en-US" altLang="en-US" dirty="0" smtClean="0"/>
              <a:t>Logistic regression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52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4367" y="332656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Problem Formulation (details)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8208912" cy="283154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Consider a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social network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(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where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each edge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=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&lt;u, v&gt;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sym typeface="Symbol"/>
              </a:rPr>
              <a:t>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 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represents an interaction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u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that took place at a particular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time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t(e)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1600" i="1" dirty="0" smtClean="0">
                <a:solidFill>
                  <a:srgbClr val="FF0000"/>
                </a:solidFill>
              </a:rPr>
              <a:t>multiple interactions </a:t>
            </a:r>
            <a:r>
              <a:rPr lang="en-US" sz="1600" i="1" dirty="0" smtClean="0">
                <a:solidFill>
                  <a:schemeClr val="tx2">
                    <a:lumMod val="50000"/>
                  </a:schemeClr>
                </a:solidFill>
              </a:rPr>
              <a:t>between two nodes as parallel edges with different timestamps)</a:t>
            </a:r>
          </a:p>
          <a:p>
            <a:pPr algn="just"/>
            <a:endParaRPr lang="en-US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For two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let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G[t, t′]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denote 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subgraph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of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consisting of all edges with a timestamp between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and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</a:p>
          <a:p>
            <a:pPr algn="just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SzPct val="125000"/>
              <a:buFont typeface="Wingdings" pitchFamily="2" charset="2"/>
              <a:buChar char="§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For four times,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given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we wish to output a list of edges not in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 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that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predicted to appear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[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]</a:t>
            </a:r>
            <a:endParaRPr lang="el-G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9712" y="4581128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0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] training interval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 [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</a:t>
            </a:r>
            <a:r>
              <a:rPr lang="en-US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</a:rPr>
              <a:t>t′</a:t>
            </a:r>
            <a:r>
              <a:rPr lang="el-GR" i="1" baseline="-25000" dirty="0" smtClean="0">
                <a:solidFill>
                  <a:schemeClr val="tx2">
                    <a:lumMod val="50000"/>
                  </a:schemeClr>
                </a:solidFill>
              </a:rPr>
              <a:t>1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]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test interval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19715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37160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00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alt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50532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50532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71157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71157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298450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72097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44805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24021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02920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0292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04666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03237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46233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4480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26720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2672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29845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Yes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298450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No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374967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Married</a:t>
            </a:r>
            <a:r>
              <a:rPr lang="en-US" alt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377825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Single, Divorced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&lt;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5704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600" b="0">
                <a:latin typeface="Arial" charset="0"/>
              </a:rPr>
              <a:t>&gt; 80K</a:t>
            </a:r>
            <a:endParaRPr lang="en-US" alt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176688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14788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381000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14788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58674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583565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alt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alt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54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Classification for Link Prediction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799288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en-US" altLang="en-US" sz="2400" i="1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altLang="en-US" sz="24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US" sz="8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</a:pP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Features (predictors)?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97" y="1749152"/>
            <a:ext cx="5616624" cy="362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373215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PropFlow</a:t>
            </a:r>
            <a:r>
              <a:rPr lang="en-US" sz="2000" dirty="0" smtClean="0"/>
              <a:t>: corresponds </a:t>
            </a:r>
            <a:r>
              <a:rPr lang="en-US" sz="2000" dirty="0"/>
              <a:t>to the </a:t>
            </a:r>
            <a:r>
              <a:rPr lang="en-US" sz="2000" dirty="0" smtClean="0"/>
              <a:t>probability that </a:t>
            </a:r>
            <a:r>
              <a:rPr lang="en-US" sz="2000" dirty="0"/>
              <a:t>a restricted random walk starting at </a:t>
            </a:r>
            <a:r>
              <a:rPr lang="en-US" sz="2000" i="1" dirty="0" smtClean="0"/>
              <a:t>x </a:t>
            </a:r>
            <a:r>
              <a:rPr lang="en-US" sz="2000" dirty="0"/>
              <a:t>ends at </a:t>
            </a:r>
            <a:r>
              <a:rPr lang="en-US" sz="2000" i="1" dirty="0" smtClean="0"/>
              <a:t>y </a:t>
            </a:r>
            <a:r>
              <a:rPr lang="en-US" sz="2000" dirty="0"/>
              <a:t>in </a:t>
            </a:r>
            <a:r>
              <a:rPr lang="en-US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000" i="1" dirty="0" smtClean="0"/>
              <a:t> </a:t>
            </a:r>
            <a:r>
              <a:rPr lang="en-US" sz="2000" dirty="0" smtClean="0"/>
              <a:t>steps </a:t>
            </a:r>
            <a:r>
              <a:rPr lang="en-US" sz="2000" dirty="0"/>
              <a:t>or fewer using link weights as transition </a:t>
            </a:r>
            <a:r>
              <a:rPr lang="en-US" sz="2000" dirty="0" smtClean="0"/>
              <a:t>probabilities</a:t>
            </a:r>
            <a:r>
              <a:rPr lang="en-US" sz="2000" dirty="0"/>
              <a:t> </a:t>
            </a:r>
            <a:r>
              <a:rPr lang="en-US" sz="2000" dirty="0" smtClean="0"/>
              <a:t>(stops in </a:t>
            </a:r>
            <a:r>
              <a:rPr lang="en-US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000" dirty="0" smtClean="0"/>
              <a:t> steps or if revisits a node)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2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9910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to construct the training set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51556" y="1916832"/>
            <a:ext cx="828247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time instances </a:t>
            </a:r>
            <a:r>
              <a:rPr lang="el-GR" sz="2400" dirty="0" smtClean="0">
                <a:solidFill>
                  <a:srgbClr val="FF0000"/>
                </a:solidFill>
              </a:rPr>
              <a:t>τ</a:t>
            </a:r>
            <a:r>
              <a:rPr lang="en-US" sz="2400" baseline="-25000" dirty="0" smtClean="0">
                <a:solidFill>
                  <a:srgbClr val="FF0000"/>
                </a:solidFill>
              </a:rPr>
              <a:t>x    </a:t>
            </a:r>
            <a:r>
              <a:rPr lang="en-US" sz="2400" dirty="0" smtClean="0"/>
              <a:t>and </a:t>
            </a:r>
            <a:r>
              <a:rPr lang="el-GR" sz="2400" dirty="0" smtClean="0">
                <a:solidFill>
                  <a:srgbClr val="FF0000"/>
                </a:solidFill>
              </a:rPr>
              <a:t>τ</a:t>
            </a:r>
            <a:r>
              <a:rPr lang="en-US" sz="2400" baseline="-25000" dirty="0" smtClean="0">
                <a:solidFill>
                  <a:srgbClr val="FF0000"/>
                </a:solidFill>
              </a:rPr>
              <a:t>y</a:t>
            </a:r>
          </a:p>
          <a:p>
            <a:endParaRPr lang="en-US" sz="2400" baseline="-25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From t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to  </a:t>
            </a:r>
            <a:r>
              <a:rPr lang="el-GR" sz="2400" dirty="0"/>
              <a:t>τ</a:t>
            </a:r>
            <a:r>
              <a:rPr lang="en-US" sz="2400" baseline="-25000" dirty="0"/>
              <a:t>x 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construct graph and  extract features (G</a:t>
            </a:r>
            <a:r>
              <a:rPr lang="en-US" sz="2400" baseline="-25000" dirty="0" smtClean="0"/>
              <a:t>old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From </a:t>
            </a:r>
            <a:r>
              <a:rPr lang="el-GR" sz="2400" dirty="0" smtClean="0"/>
              <a:t>τ</a:t>
            </a:r>
            <a:r>
              <a:rPr lang="en-US" sz="2400" baseline="-25000" dirty="0"/>
              <a:t>x   </a:t>
            </a:r>
            <a:r>
              <a:rPr lang="en-US" sz="2400" dirty="0" smtClean="0"/>
              <a:t>+ 1  to </a:t>
            </a:r>
            <a:r>
              <a:rPr lang="el-GR" sz="2400" dirty="0"/>
              <a:t>τ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 examine if a link appears (determine class value)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What are good values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Large </a:t>
            </a:r>
            <a:r>
              <a:rPr lang="el-GR" sz="2400" dirty="0"/>
              <a:t>τ</a:t>
            </a:r>
            <a:r>
              <a:rPr lang="en-US" sz="2400" baseline="-25000" dirty="0"/>
              <a:t>x 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better topological features</a:t>
            </a:r>
            <a:r>
              <a:rPr lang="en-US" sz="2400" dirty="0"/>
              <a:t> </a:t>
            </a:r>
            <a:r>
              <a:rPr lang="en-US" sz="2400" dirty="0" smtClean="0"/>
              <a:t>(as the network reaches saturation)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Large </a:t>
            </a:r>
            <a:r>
              <a:rPr lang="el-GR" sz="2400" dirty="0" smtClean="0"/>
              <a:t>τ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larger number of positives (size of positive class)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S</a:t>
            </a:r>
            <a:r>
              <a:rPr lang="en-US" sz="2400" dirty="0" smtClean="0"/>
              <a:t>hould also match the real-world prediction interval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991" y="1204891"/>
            <a:ext cx="8268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to extract features and when to determine class?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75679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How to construct the training set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63</a:t>
            </a:fld>
            <a:endParaRPr lang="el-GR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93395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556792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Unsupervised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614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Datasets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960252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712 </a:t>
            </a:r>
            <a:r>
              <a:rPr lang="en-US" dirty="0">
                <a:solidFill>
                  <a:srgbClr val="FF0000"/>
                </a:solidFill>
              </a:rPr>
              <a:t>million </a:t>
            </a:r>
            <a:r>
              <a:rPr lang="en-US" dirty="0" smtClean="0">
                <a:solidFill>
                  <a:srgbClr val="FF0000"/>
                </a:solidFill>
              </a:rPr>
              <a:t>cellular phone </a:t>
            </a:r>
            <a:r>
              <a:rPr lang="en-US" dirty="0">
                <a:solidFill>
                  <a:srgbClr val="FF0000"/>
                </a:solidFill>
              </a:rPr>
              <a:t>calls </a:t>
            </a:r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weighted</a:t>
            </a:r>
            <a:r>
              <a:rPr lang="en-US" dirty="0"/>
              <a:t>, directed </a:t>
            </a:r>
            <a:r>
              <a:rPr lang="en-US" dirty="0" smtClean="0"/>
              <a:t>networks, weights </a:t>
            </a:r>
            <a:r>
              <a:rPr lang="en-US" dirty="0"/>
              <a:t>correspond to the number of calls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use the first </a:t>
            </a:r>
            <a:r>
              <a:rPr lang="en-US" dirty="0"/>
              <a:t>5 weeks of data (5.5M nodes, 19.7M links) for extracting</a:t>
            </a:r>
          </a:p>
          <a:p>
            <a:r>
              <a:rPr lang="en-US" dirty="0"/>
              <a:t>features </a:t>
            </a:r>
            <a:r>
              <a:rPr lang="en-US" dirty="0" smtClean="0"/>
              <a:t>and </a:t>
            </a:r>
            <a:r>
              <a:rPr lang="en-US" dirty="0"/>
              <a:t>the sixth week (4.4M nodes, 8.5M links) </a:t>
            </a:r>
            <a:r>
              <a:rPr lang="en-US" dirty="0" smtClean="0"/>
              <a:t>for obtaining </a:t>
            </a:r>
            <a:r>
              <a:rPr lang="en-US" dirty="0"/>
              <a:t>ground truth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19,464 condensed </a:t>
            </a:r>
            <a:r>
              <a:rPr lang="en-US" dirty="0">
                <a:solidFill>
                  <a:srgbClr val="FF0000"/>
                </a:solidFill>
              </a:rPr>
              <a:t>matter physics </a:t>
            </a:r>
            <a:r>
              <a:rPr lang="en-US" dirty="0" smtClean="0">
                <a:solidFill>
                  <a:srgbClr val="FF0000"/>
                </a:solidFill>
              </a:rPr>
              <a:t>collaborations</a:t>
            </a:r>
            <a:r>
              <a:rPr lang="en-US" dirty="0" smtClean="0"/>
              <a:t> from </a:t>
            </a:r>
            <a:r>
              <a:rPr lang="en-US" dirty="0"/>
              <a:t>1995 to 2000.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weighted</a:t>
            </a:r>
            <a:r>
              <a:rPr lang="en-US" dirty="0"/>
              <a:t>, undirected </a:t>
            </a:r>
            <a:r>
              <a:rPr lang="en-US" dirty="0" smtClean="0"/>
              <a:t>networks, weights </a:t>
            </a:r>
            <a:r>
              <a:rPr lang="en-US" dirty="0"/>
              <a:t>correspond to the </a:t>
            </a:r>
            <a:r>
              <a:rPr lang="en-US" dirty="0" smtClean="0"/>
              <a:t>number of </a:t>
            </a:r>
            <a:r>
              <a:rPr lang="en-US" dirty="0"/>
              <a:t>collaborations two authors share. </a:t>
            </a:r>
            <a:r>
              <a:rPr lang="en-US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use </a:t>
            </a:r>
            <a:r>
              <a:rPr lang="en-US" dirty="0"/>
              <a:t>the years 1995 to 1999 (13.9K nodes, </a:t>
            </a:r>
            <a:r>
              <a:rPr lang="en-US" dirty="0" smtClean="0"/>
              <a:t>80.6K links</a:t>
            </a:r>
            <a:r>
              <a:rPr lang="en-US" dirty="0"/>
              <a:t>) for extracting features and the year 2000 (8.5K </a:t>
            </a:r>
            <a:r>
              <a:rPr lang="en-US" dirty="0" smtClean="0"/>
              <a:t>nodes, 41.0K </a:t>
            </a:r>
            <a:r>
              <a:rPr lang="en-US" dirty="0"/>
              <a:t>links) for obtaining ground truth.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93096"/>
            <a:ext cx="4228202" cy="199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42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5" y="4725144"/>
            <a:ext cx="73448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Predictors that work well in one network not in another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Should increase with the score (not in phone)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Preferential attachment increase with distance (when other may fail)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65</a:t>
            </a:fld>
            <a:endParaRPr lang="el-GR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23" y="1302377"/>
            <a:ext cx="3744416" cy="2670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67" y="1302378"/>
            <a:ext cx="3271920" cy="267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0" y="4101284"/>
            <a:ext cx="7038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different prediction model for each distance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91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Using Supervised Learning: why?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21957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115" y="4725144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Even training on a single feature may outperform ranking  (if no clear bound on score)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Dependencies between features – use an ensemble of features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115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Imbalance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115" y="968290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Sparse networks: |E| = k |V| for constant k &lt;&lt; |V|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r>
              <a:rPr lang="en-US" sz="2400" dirty="0" smtClean="0"/>
              <a:t>The class imbalance ratio for link prediction in a sparse network is </a:t>
            </a:r>
            <a:r>
              <a:rPr lang="el-GR" sz="2400" dirty="0" smtClean="0"/>
              <a:t>Ω</a:t>
            </a:r>
            <a:r>
              <a:rPr lang="en-US" sz="2400" dirty="0" smtClean="0"/>
              <a:t>(|V|/1) when at most |V| nodes are added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780928"/>
            <a:ext cx="6387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Missing links is |V|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Positives V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24944"/>
            <a:ext cx="446722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7" y="4725144"/>
            <a:ext cx="2969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n-</a:t>
            </a:r>
            <a:r>
              <a:rPr lang="en-US" dirty="0" err="1" smtClean="0"/>
              <a:t>neigborhood</a:t>
            </a:r>
            <a:r>
              <a:rPr lang="en-US" dirty="0" smtClean="0"/>
              <a:t> exactly n hops way</a:t>
            </a:r>
          </a:p>
          <a:p>
            <a:r>
              <a:rPr lang="en-US" dirty="0" smtClean="0"/>
              <a:t>Treat each neighborhood as a separate problem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31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7715200" cy="1036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 smtClean="0"/>
              <a:t>Confusion </a:t>
            </a:r>
            <a:r>
              <a:rPr lang="en-US" altLang="en-US" dirty="0"/>
              <a:t>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953683"/>
              </p:ext>
            </p:extLst>
          </p:nvPr>
        </p:nvGraphicFramePr>
        <p:xfrm>
          <a:off x="1187624" y="2750072"/>
          <a:ext cx="5400600" cy="1910080"/>
        </p:xfrm>
        <a:graphic>
          <a:graphicData uri="http://schemas.openxmlformats.org/drawingml/2006/table">
            <a:tbl>
              <a:tblPr/>
              <a:tblGrid>
                <a:gridCol w="1350150"/>
                <a:gridCol w="1350150"/>
                <a:gridCol w="1350150"/>
                <a:gridCol w="1350150"/>
              </a:tblGrid>
              <a:tr h="439139"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6029">
                <a:tc rowSpan="3"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100000"/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4pPr>
                      <a:lvl5pPr>
                        <a:spcBef>
                          <a:spcPct val="20000"/>
                        </a:spcBef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100000"/>
                        <a:defRPr>
                          <a:solidFill>
                            <a:schemeClr val="tx1"/>
                          </a:solidFill>
                          <a:latin typeface="Times New Roman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43125"/>
              </p:ext>
            </p:extLst>
          </p:nvPr>
        </p:nvGraphicFramePr>
        <p:xfrm>
          <a:off x="2051720" y="5229200"/>
          <a:ext cx="4874174" cy="82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1" name="Εξίσωση" r:id="rId3" imgW="1981080" imgH="393480" progId="Equation.3">
                  <p:embed/>
                </p:oleObj>
              </mc:Choice>
              <mc:Fallback>
                <p:oleObj name="Εξίσωση" r:id="rId3" imgW="1981080" imgH="39348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229200"/>
                        <a:ext cx="4874174" cy="8201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72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accent6">
                    <a:lumMod val="75000"/>
                  </a:schemeClr>
                </a:solidFill>
              </a:rPr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88" y="1228867"/>
            <a:ext cx="4343400" cy="4749552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TPR</a:t>
            </a:r>
            <a:r>
              <a:rPr lang="en-US" altLang="en-US" sz="1800" dirty="0"/>
              <a:t> (sensitivity)=TP/(TP+FN) (percentage of positive classified as </a:t>
            </a:r>
            <a:r>
              <a:rPr lang="en-US" altLang="en-US" sz="1800" dirty="0" smtClean="0"/>
              <a:t>positive)</a:t>
            </a:r>
            <a:endParaRPr lang="en-US" altLang="en-US" sz="1800" dirty="0"/>
          </a:p>
          <a:p>
            <a:pPr>
              <a:buFont typeface="Monotype Sorts" pitchFamily="2" charset="2"/>
              <a:buNone/>
            </a:pPr>
            <a:r>
              <a:rPr lang="en-US" altLang="en-US" sz="1800" b="1" dirty="0">
                <a:solidFill>
                  <a:schemeClr val="accent6">
                    <a:lumMod val="75000"/>
                  </a:schemeClr>
                </a:solidFill>
              </a:rPr>
              <a:t>FPR</a:t>
            </a:r>
            <a:r>
              <a:rPr lang="en-US" altLang="en-US" sz="1800" dirty="0"/>
              <a:t> = FP/(TN+FP) (percentage of negative classified as positive</a:t>
            </a:r>
            <a:r>
              <a:rPr lang="en-US" altLang="en-US" sz="1800" dirty="0" smtClean="0"/>
              <a:t>)</a:t>
            </a:r>
          </a:p>
          <a:p>
            <a:pPr>
              <a:buFont typeface="Monotype Sorts" pitchFamily="2" charset="2"/>
              <a:buNone/>
            </a:pPr>
            <a:endParaRPr lang="en-US" altLang="en-US" sz="1800" dirty="0"/>
          </a:p>
          <a:p>
            <a:r>
              <a:rPr lang="en-US" altLang="en-US" sz="1600" dirty="0" smtClean="0"/>
              <a:t>(</a:t>
            </a:r>
            <a:r>
              <a:rPr lang="en-US" altLang="en-US" sz="1600" dirty="0"/>
              <a:t>0,0): declare everything</a:t>
            </a:r>
            <a:br>
              <a:rPr lang="en-US" altLang="en-US" sz="1600" dirty="0"/>
            </a:br>
            <a:r>
              <a:rPr lang="en-US" altLang="en-US" sz="1600" dirty="0"/>
              <a:t>          to be negative class</a:t>
            </a:r>
          </a:p>
          <a:p>
            <a:r>
              <a:rPr lang="en-US" altLang="en-US" sz="1600" dirty="0"/>
              <a:t>(1,1): declare everything</a:t>
            </a:r>
            <a:br>
              <a:rPr lang="en-US" altLang="en-US" sz="1600" dirty="0"/>
            </a:br>
            <a:r>
              <a:rPr lang="en-US" altLang="en-US" sz="1600" dirty="0"/>
              <a:t>         to be positive class</a:t>
            </a:r>
          </a:p>
          <a:p>
            <a:r>
              <a:rPr lang="en-US" altLang="en-US" sz="1600" dirty="0" smtClean="0"/>
              <a:t>(0,1): ideal</a:t>
            </a:r>
          </a:p>
          <a:p>
            <a:endParaRPr lang="en-US" altLang="en-US" sz="1600" dirty="0"/>
          </a:p>
          <a:p>
            <a:pPr marL="0" indent="0">
              <a:buNone/>
            </a:pPr>
            <a:r>
              <a:rPr lang="en-US" altLang="en-US" sz="2400" dirty="0" smtClean="0"/>
              <a:t>Diagonal line: </a:t>
            </a:r>
            <a:r>
              <a:rPr lang="en-US" altLang="en-US" sz="2000" dirty="0" smtClean="0"/>
              <a:t>Random guessing</a:t>
            </a:r>
          </a:p>
          <a:p>
            <a:pPr marL="0" indent="0">
              <a:buNone/>
            </a:pPr>
            <a:r>
              <a:rPr lang="en-US" altLang="en-US" sz="2400" dirty="0"/>
              <a:t>Below diagonal line</a:t>
            </a:r>
            <a:r>
              <a:rPr lang="en-US" altLang="en-US" sz="2000" dirty="0" smtClean="0"/>
              <a:t>: prediction </a:t>
            </a:r>
            <a:r>
              <a:rPr lang="en-US" altLang="en-US" sz="2000" dirty="0"/>
              <a:t>is opposite of the 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6557"/>
          <a:stretch>
            <a:fillRect/>
          </a:stretch>
        </p:blipFill>
        <p:spPr bwMode="auto">
          <a:xfrm>
            <a:off x="4267200" y="1143000"/>
            <a:ext cx="480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237312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AUC</a:t>
            </a:r>
            <a:r>
              <a:rPr lang="en-US" sz="2400" dirty="0" smtClean="0"/>
              <a:t>: area under the ROC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3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556793"/>
            <a:ext cx="7632848" cy="255454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Assign 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connection weight score(x, y)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to each pair of nodes  &lt;x, y&gt; based on the input graph 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Produce a ranked list of decreasing order of score</a:t>
            </a:r>
            <a:endParaRPr lang="el-GR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024" y="4551511"/>
            <a:ext cx="8056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We can consider all links </a:t>
            </a:r>
            <a:r>
              <a:rPr lang="en-US" sz="2400" i="1" dirty="0" smtClean="0">
                <a:solidFill>
                  <a:srgbClr val="FF0000"/>
                </a:solidFill>
              </a:rPr>
              <a:t>incident to a specific node 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and recommend to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the top ones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If we focus to a specific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</a:rPr>
              <a:t>x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, the score can be seen as a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centrality measure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for x</a:t>
            </a:r>
            <a:endParaRPr lang="el-G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61048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Ensemble of classifiers: Random Forest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70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58106" y="270892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Random forest</a:t>
            </a:r>
            <a:r>
              <a:rPr lang="en-US" sz="2400" dirty="0" smtClean="0"/>
              <a:t>: Ensemble classifier  </a:t>
            </a:r>
          </a:p>
          <a:p>
            <a:r>
              <a:rPr lang="en-US" sz="2400" dirty="0" smtClean="0"/>
              <a:t>constructs </a:t>
            </a:r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multitude of decision trees</a:t>
            </a:r>
            <a:r>
              <a:rPr lang="en-US" sz="2400" dirty="0"/>
              <a:t> at training time </a:t>
            </a:r>
            <a:endParaRPr lang="en-US" sz="2400" dirty="0" smtClean="0"/>
          </a:p>
          <a:p>
            <a:r>
              <a:rPr lang="en-US" sz="2400" dirty="0" smtClean="0"/>
              <a:t>output </a:t>
            </a:r>
            <a:r>
              <a:rPr lang="en-US" sz="2400" dirty="0"/>
              <a:t>the class that is the </a:t>
            </a:r>
            <a:r>
              <a:rPr lang="en-US" sz="2400" dirty="0">
                <a:solidFill>
                  <a:srgbClr val="FF0000"/>
                </a:solidFill>
              </a:rPr>
              <a:t>mode</a:t>
            </a:r>
            <a:r>
              <a:rPr lang="en-US" sz="2400" dirty="0"/>
              <a:t> </a:t>
            </a:r>
            <a:r>
              <a:rPr lang="en-US" sz="2400" dirty="0" smtClean="0"/>
              <a:t>(most frequent) of </a:t>
            </a:r>
            <a:r>
              <a:rPr lang="en-US" sz="2400" dirty="0"/>
              <a:t>the classes (classification) or </a:t>
            </a:r>
            <a:r>
              <a:rPr lang="en-US" sz="2400" dirty="0">
                <a:solidFill>
                  <a:srgbClr val="FF0000"/>
                </a:solidFill>
              </a:rPr>
              <a:t>mean </a:t>
            </a:r>
            <a:r>
              <a:rPr lang="en-US" sz="2400" dirty="0"/>
              <a:t>prediction (regression) of the individual trees.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34998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1" y="3645024"/>
            <a:ext cx="8494593" cy="237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71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5" y="1113030"/>
            <a:ext cx="8301243" cy="236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</a:rPr>
              <a:t>Results</a:t>
            </a:r>
            <a:endParaRPr lang="en-US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72</a:t>
            </a:fld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Mechanism by </a:t>
            </a:r>
            <a:r>
              <a:rPr lang="en-US" sz="2400" dirty="0"/>
              <a:t>which links arise </a:t>
            </a:r>
            <a:r>
              <a:rPr lang="en-US" sz="2400" dirty="0" smtClean="0"/>
              <a:t>different </a:t>
            </a:r>
            <a:r>
              <a:rPr lang="en-US" sz="2400" dirty="0"/>
              <a:t>both </a:t>
            </a:r>
            <a:r>
              <a:rPr lang="en-US" sz="2400" dirty="0" smtClean="0"/>
              <a:t>across networks </a:t>
            </a:r>
            <a:r>
              <a:rPr lang="en-US" sz="2400" dirty="0"/>
              <a:t>and geodesic distances</a:t>
            </a:r>
            <a:r>
              <a:rPr lang="en-US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Local vs Global (preferential attachment)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Better in </a:t>
            </a:r>
            <a:r>
              <a:rPr lang="en-US" sz="2400" dirty="0" err="1" smtClean="0"/>
              <a:t>condmat</a:t>
            </a:r>
            <a:r>
              <a:rPr lang="en-US" sz="2400" dirty="0" smtClean="0"/>
              <a:t> </a:t>
            </a:r>
            <a:r>
              <a:rPr lang="en-US" sz="2400" dirty="0"/>
              <a:t>network</a:t>
            </a:r>
            <a:r>
              <a:rPr lang="en-US" sz="2400" dirty="0" smtClean="0"/>
              <a:t>,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Improves with distance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HPLP achieves performance levels as much as </a:t>
            </a:r>
            <a:r>
              <a:rPr lang="en-US" sz="2400" dirty="0" smtClean="0"/>
              <a:t>30% higher </a:t>
            </a:r>
            <a:r>
              <a:rPr lang="en-US" sz="2400" dirty="0"/>
              <a:t>than the best unsupervised methods</a:t>
            </a:r>
          </a:p>
        </p:txBody>
      </p:sp>
    </p:spTree>
    <p:extLst>
      <p:ext uri="{BB962C8B-B14F-4D97-AF65-F5344CB8AC3E}">
        <p14:creationId xmlns:p14="http://schemas.microsoft.com/office/powerpoint/2010/main" val="93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766"/>
            <a:ext cx="7245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Outline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879" y="177281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Estimating a score for each edge (seminal work of </a:t>
            </a:r>
            <a:r>
              <a:rPr lang="en-US" sz="2400" dirty="0" err="1" smtClean="0">
                <a:solidFill>
                  <a:schemeClr val="bg1">
                    <a:lumMod val="65000"/>
                  </a:schemeClr>
                </a:solidFill>
              </a:rPr>
              <a:t>Liben-Nowell&amp;Kleinberg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Neighbors measures, distance measures, other methods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Classification approach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Brief background on classification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Issues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F0000"/>
                </a:solidFill>
              </a:rPr>
              <a:t>The who to follow service </a:t>
            </a:r>
            <a:r>
              <a:rPr lang="en-US" sz="2400" dirty="0" smtClean="0">
                <a:solidFill>
                  <a:srgbClr val="FF0000"/>
                </a:solidFill>
              </a:rPr>
              <a:t>at Twitter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5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13111" y="1268760"/>
            <a:ext cx="870973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Wtf (“Who to Follow"): </a:t>
            </a:r>
            <a:r>
              <a:rPr lang="en-US" sz="2400" i="1" dirty="0">
                <a:solidFill>
                  <a:schemeClr val="accent6">
                    <a:lumMod val="75000"/>
                  </a:schemeClr>
                </a:solidFill>
              </a:rPr>
              <a:t>the Twitter user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</a:rPr>
              <a:t>recommendation service</a:t>
            </a:r>
          </a:p>
          <a:p>
            <a:pPr algn="ctr"/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Twitter: 200 </a:t>
            </a:r>
            <a:r>
              <a:rPr lang="en-US" sz="2000" dirty="0"/>
              <a:t>million </a:t>
            </a:r>
            <a:r>
              <a:rPr lang="en-US" sz="2000" dirty="0" smtClean="0"/>
              <a:t>users, 400 </a:t>
            </a:r>
            <a:r>
              <a:rPr lang="en-US" sz="2000" dirty="0"/>
              <a:t>million tweets every day (as of early 2013</a:t>
            </a:r>
            <a:r>
              <a:rPr lang="en-US" sz="2000" dirty="0" smtClean="0"/>
              <a:t>)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://www.internetlivestats.com/twitter-statistics</a:t>
            </a:r>
            <a:r>
              <a:rPr lang="en-US" sz="2000" dirty="0" smtClean="0">
                <a:hlinkClick r:id="rId2"/>
              </a:rPr>
              <a:t>/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Twitter needs </a:t>
            </a:r>
            <a:r>
              <a:rPr lang="en-US" sz="2000" dirty="0"/>
              <a:t>to </a:t>
            </a:r>
            <a:r>
              <a:rPr lang="en-US" sz="2000" dirty="0" smtClean="0"/>
              <a:t>help  existing </a:t>
            </a:r>
            <a:r>
              <a:rPr lang="en-US" sz="2000" dirty="0"/>
              <a:t>and </a:t>
            </a:r>
            <a:r>
              <a:rPr lang="en-US" sz="2000" dirty="0" smtClean="0"/>
              <a:t>new users  to discover </a:t>
            </a:r>
            <a:r>
              <a:rPr lang="en-US" sz="2000" dirty="0"/>
              <a:t>connections </a:t>
            </a:r>
            <a:r>
              <a:rPr lang="en-US" sz="2000" dirty="0" smtClean="0"/>
              <a:t>to </a:t>
            </a:r>
            <a:r>
              <a:rPr lang="en-US" sz="2000" dirty="0"/>
              <a:t>sustain and grow </a:t>
            </a: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Also </a:t>
            </a:r>
            <a:r>
              <a:rPr lang="en-US" sz="2000" dirty="0"/>
              <a:t>used for search relevance, discovery, </a:t>
            </a:r>
            <a:r>
              <a:rPr lang="en-US" sz="2000" dirty="0" smtClean="0"/>
              <a:t>promoted products,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861048"/>
            <a:ext cx="2952328" cy="18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7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History of WTF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95536" y="1844824"/>
            <a:ext cx="7992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engineers, project started in spring 2010, product  delivered in summer 2010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284983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Basic assumption: the whole graph fits into memory of a single server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221895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 Twitter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76</a:t>
            </a:fld>
            <a:endParaRPr lang="el-GR"/>
          </a:p>
        </p:txBody>
      </p:sp>
      <p:grpSp>
        <p:nvGrpSpPr>
          <p:cNvPr id="7" name="Group 6"/>
          <p:cNvGrpSpPr/>
          <p:nvPr/>
        </p:nvGrpSpPr>
        <p:grpSpPr>
          <a:xfrm>
            <a:off x="4211960" y="3068960"/>
            <a:ext cx="4608512" cy="3146866"/>
            <a:chOff x="4211960" y="3068960"/>
            <a:chExt cx="4608512" cy="31468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3429000"/>
              <a:ext cx="2886968" cy="234999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211960" y="5877272"/>
              <a:ext cx="4608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http://blog.ouseful.info/2011/07/07/visualising-twitter-friend-connections-using-gephi-an-example-using-wireduk-friends-network/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499992" y="3068960"/>
              <a:ext cx="339102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7544" y="1472314"/>
            <a:ext cx="54726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Node: user (directed) edge: follows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/>
              <a:t>Statistics (August 2012)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 </a:t>
            </a:r>
            <a:r>
              <a:rPr lang="en-US" sz="2000" i="1" dirty="0">
                <a:solidFill>
                  <a:srgbClr val="FF0000"/>
                </a:solidFill>
              </a:rPr>
              <a:t>20 billion edges </a:t>
            </a:r>
            <a:r>
              <a:rPr lang="en-US" sz="2000" dirty="0" smtClean="0"/>
              <a:t>(only active users)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power </a:t>
            </a:r>
            <a:r>
              <a:rPr lang="en-US" sz="2000" dirty="0">
                <a:solidFill>
                  <a:srgbClr val="FF0000"/>
                </a:solidFill>
              </a:rPr>
              <a:t>law </a:t>
            </a:r>
            <a:r>
              <a:rPr lang="en-US" sz="2000" dirty="0"/>
              <a:t>distributions </a:t>
            </a:r>
            <a:r>
              <a:rPr lang="en-US" sz="2000" dirty="0" smtClean="0"/>
              <a:t>of in-degrees </a:t>
            </a:r>
            <a:r>
              <a:rPr lang="en-US" sz="2000" dirty="0"/>
              <a:t>and out-degrees. 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over 1000 with </a:t>
            </a:r>
            <a:r>
              <a:rPr lang="en-US" sz="2000" dirty="0"/>
              <a:t>more than </a:t>
            </a:r>
            <a:r>
              <a:rPr lang="en-US" sz="2000" dirty="0" smtClean="0"/>
              <a:t>1 million followers</a:t>
            </a:r>
            <a:r>
              <a:rPr lang="en-US" sz="2000" dirty="0"/>
              <a:t>, </a:t>
            </a:r>
            <a:endParaRPr lang="en-US" sz="20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000" dirty="0" smtClean="0"/>
              <a:t>25 </a:t>
            </a:r>
            <a:r>
              <a:rPr lang="en-US" sz="2000" dirty="0"/>
              <a:t>users with more than 10 million followers.</a:t>
            </a:r>
          </a:p>
        </p:txBody>
      </p:sp>
    </p:spTree>
    <p:extLst>
      <p:ext uri="{BB962C8B-B14F-4D97-AF65-F5344CB8AC3E}">
        <p14:creationId xmlns:p14="http://schemas.microsoft.com/office/powerpoint/2010/main" val="32180190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77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69231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Difference between: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i="1" dirty="0" smtClean="0"/>
              <a:t>Interested in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Similar to</a:t>
            </a:r>
          </a:p>
          <a:p>
            <a:endParaRPr lang="en-US" sz="2800" dirty="0" smtClean="0"/>
          </a:p>
          <a:p>
            <a:r>
              <a:rPr lang="en-US" sz="2800" dirty="0" smtClean="0"/>
              <a:t>Example (follow @</a:t>
            </a:r>
            <a:r>
              <a:rPr lang="en-US" sz="2800" dirty="0" err="1" smtClean="0"/>
              <a:t>espn</a:t>
            </a:r>
            <a:r>
              <a:rPr lang="en-US" sz="2800" dirty="0" smtClean="0"/>
              <a:t> but not similar to it)</a:t>
            </a:r>
          </a:p>
          <a:p>
            <a:endParaRPr lang="en-US" sz="2800" dirty="0" smtClean="0"/>
          </a:p>
          <a:p>
            <a:r>
              <a:rPr lang="en-US" sz="2800" dirty="0" smtClean="0"/>
              <a:t>Is it a “social” network as Facebook?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02209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78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844824"/>
            <a:ext cx="78488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00B0F0"/>
                </a:solidFill>
              </a:rPr>
              <a:t>Asymmetric </a:t>
            </a:r>
            <a:r>
              <a:rPr lang="en-US" sz="2800" dirty="0">
                <a:solidFill>
                  <a:srgbClr val="00B0F0"/>
                </a:solidFill>
              </a:rPr>
              <a:t>nature </a:t>
            </a:r>
            <a:r>
              <a:rPr lang="en-US" sz="2800" dirty="0" smtClean="0"/>
              <a:t>of the </a:t>
            </a:r>
            <a:r>
              <a:rPr lang="en-US" sz="2800" dirty="0"/>
              <a:t>follow </a:t>
            </a:r>
            <a:r>
              <a:rPr lang="en-US" sz="2800" dirty="0" smtClean="0"/>
              <a:t>relationship (other  social </a:t>
            </a:r>
            <a:r>
              <a:rPr lang="en-US" sz="2800" dirty="0"/>
              <a:t>networks </a:t>
            </a:r>
            <a:r>
              <a:rPr lang="en-US" sz="2800" dirty="0" smtClean="0"/>
              <a:t>e.g., Facebook </a:t>
            </a:r>
            <a:r>
              <a:rPr lang="en-US" sz="2800" dirty="0"/>
              <a:t>or </a:t>
            </a:r>
            <a:r>
              <a:rPr lang="en-US" sz="2800" dirty="0" smtClean="0"/>
              <a:t>LinkedIn</a:t>
            </a:r>
            <a:r>
              <a:rPr lang="en-US" sz="2800" dirty="0"/>
              <a:t> </a:t>
            </a:r>
            <a:r>
              <a:rPr lang="en-US" sz="2800" dirty="0" smtClean="0"/>
              <a:t>require</a:t>
            </a:r>
            <a:r>
              <a:rPr lang="en-US" sz="2800" dirty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consent of both participating </a:t>
            </a:r>
            <a:r>
              <a:rPr lang="en-US" sz="2800" dirty="0" smtClean="0"/>
              <a:t>members)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/>
              <a:t>D</a:t>
            </a:r>
            <a:r>
              <a:rPr lang="en-US" sz="2800" dirty="0" smtClean="0"/>
              <a:t>irected </a:t>
            </a:r>
            <a:r>
              <a:rPr lang="en-US" sz="2800" dirty="0"/>
              <a:t>edge </a:t>
            </a:r>
            <a:r>
              <a:rPr lang="en-US" sz="2800" dirty="0" smtClean="0"/>
              <a:t>case is similar </a:t>
            </a:r>
            <a:r>
              <a:rPr lang="en-US" sz="2800" dirty="0"/>
              <a:t>to the </a:t>
            </a:r>
            <a:r>
              <a:rPr lang="en-US" sz="2800" dirty="0" smtClean="0">
                <a:solidFill>
                  <a:srgbClr val="00B0F0"/>
                </a:solidFill>
              </a:rPr>
              <a:t>user-item </a:t>
            </a:r>
            <a:r>
              <a:rPr lang="en-US" sz="2800" dirty="0">
                <a:solidFill>
                  <a:srgbClr val="00B0F0"/>
                </a:solidFill>
              </a:rPr>
              <a:t>recommendations </a:t>
            </a:r>
            <a:r>
              <a:rPr lang="en-US" sz="2800" dirty="0" smtClean="0"/>
              <a:t>problem where </a:t>
            </a:r>
            <a:r>
              <a:rPr lang="en-US" sz="2800" dirty="0"/>
              <a:t>the </a:t>
            </a:r>
            <a:r>
              <a:rPr lang="en-US" sz="2800" dirty="0" smtClean="0"/>
              <a:t>“item” is </a:t>
            </a:r>
            <a:r>
              <a:rPr lang="en-US" sz="2800" dirty="0"/>
              <a:t>also a user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9090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Bipartite graph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79</a:t>
            </a:fld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88" y="111168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8634" y="5151095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r>
              <a:rPr lang="en-US" sz="2000" dirty="0" smtClean="0"/>
              <a:t>: 500 top-ranked </a:t>
            </a:r>
            <a:r>
              <a:rPr lang="en-US" sz="2000" dirty="0"/>
              <a:t>nodes from the user's circle of </a:t>
            </a:r>
            <a:r>
              <a:rPr lang="en-US" sz="2000" dirty="0" smtClean="0"/>
              <a:t>trust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Authorities</a:t>
            </a:r>
            <a:r>
              <a:rPr lang="en-US" sz="2000" dirty="0" smtClean="0"/>
              <a:t>: users </a:t>
            </a:r>
            <a:r>
              <a:rPr lang="en-US" sz="2000" dirty="0"/>
              <a:t>that </a:t>
            </a:r>
            <a:r>
              <a:rPr lang="en-US" sz="2000" dirty="0" smtClean="0"/>
              <a:t>the hubs follow</a:t>
            </a:r>
            <a:r>
              <a:rPr 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08579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789" y="182489"/>
            <a:ext cx="79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(outline)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2564904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How to assign the score(x, y) between two nodes x and y?</a:t>
            </a:r>
            <a:endParaRPr lang="el-G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4293096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  Some form of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similarity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or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node proximity</a:t>
            </a:r>
            <a:endParaRPr lang="el-GR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81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Circle of trust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80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23528" y="1809222"/>
            <a:ext cx="766489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</a:rPr>
              <a:t>Circle of trust</a:t>
            </a:r>
            <a:r>
              <a:rPr lang="en-US" sz="2400" dirty="0" smtClean="0"/>
              <a:t>:  the </a:t>
            </a:r>
            <a:r>
              <a:rPr lang="en-US" sz="2400" dirty="0"/>
              <a:t>result of an egocentric random walk (</a:t>
            </a:r>
            <a:r>
              <a:rPr lang="en-US" sz="2400" dirty="0" smtClean="0"/>
              <a:t>similar to </a:t>
            </a:r>
            <a:r>
              <a:rPr lang="en-US" sz="2400" dirty="0"/>
              <a:t>personalized </a:t>
            </a:r>
            <a:r>
              <a:rPr lang="en-US" sz="2400" dirty="0" smtClean="0"/>
              <a:t>(rooted) PageRank)</a:t>
            </a:r>
          </a:p>
          <a:p>
            <a:pPr algn="just"/>
            <a:r>
              <a:rPr lang="en-US" sz="2000" dirty="0" smtClean="0"/>
              <a:t> 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Computed in </a:t>
            </a:r>
            <a:r>
              <a:rPr lang="en-US" sz="2000" dirty="0"/>
              <a:t>an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online fashion </a:t>
            </a:r>
            <a:r>
              <a:rPr lang="en-US" sz="2000" dirty="0" smtClean="0"/>
              <a:t>(from scratch each time)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given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set of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parameters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(# </a:t>
            </a:r>
            <a:r>
              <a:rPr lang="en-US" sz="2000" dirty="0"/>
              <a:t>of random walk </a:t>
            </a:r>
            <a:r>
              <a:rPr lang="en-US" sz="2000" dirty="0" smtClean="0"/>
              <a:t>steps, reset probability</a:t>
            </a:r>
            <a:r>
              <a:rPr lang="en-US" sz="2000" dirty="0"/>
              <a:t>, pruning settings to discard low probability </a:t>
            </a:r>
            <a:r>
              <a:rPr lang="en-US" sz="2000" dirty="0" smtClean="0"/>
              <a:t>vertices, parameters </a:t>
            </a:r>
            <a:r>
              <a:rPr lang="en-US" sz="2000" dirty="0"/>
              <a:t>to control sampling of outgoing edges </a:t>
            </a:r>
            <a:r>
              <a:rPr lang="en-US" sz="2000" dirty="0" smtClean="0"/>
              <a:t>at vertices </a:t>
            </a:r>
            <a:r>
              <a:rPr lang="en-US" sz="2000" dirty="0"/>
              <a:t>with large out-degrees, etc</a:t>
            </a:r>
            <a:r>
              <a:rPr lang="en-US" sz="2000" dirty="0" smtClean="0"/>
              <a:t>.)</a:t>
            </a:r>
            <a:endParaRPr lang="en-US" sz="20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000" dirty="0" smtClean="0"/>
              <a:t>Used </a:t>
            </a:r>
            <a:r>
              <a:rPr lang="en-US" sz="2000" dirty="0"/>
              <a:t>in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variety of Twitter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products</a:t>
            </a:r>
            <a:r>
              <a:rPr lang="en-US" sz="2000" dirty="0" smtClean="0"/>
              <a:t>, e.g., </a:t>
            </a:r>
            <a:r>
              <a:rPr lang="en-US" sz="2000" dirty="0"/>
              <a:t>in </a:t>
            </a:r>
            <a:r>
              <a:rPr lang="en-US" sz="2000" dirty="0" smtClean="0"/>
              <a:t>search and </a:t>
            </a:r>
            <a:r>
              <a:rPr lang="en-US" sz="2000" dirty="0"/>
              <a:t>discovery, content from users </a:t>
            </a:r>
            <a:r>
              <a:rPr lang="en-US" sz="2000" dirty="0" smtClean="0"/>
              <a:t>in </a:t>
            </a:r>
            <a:r>
              <a:rPr lang="en-US" sz="2000" dirty="0"/>
              <a:t>one's circle </a:t>
            </a:r>
            <a:r>
              <a:rPr lang="en-US" sz="2000" dirty="0" smtClean="0"/>
              <a:t>of trust </a:t>
            </a:r>
            <a:r>
              <a:rPr lang="en-US" sz="2000" dirty="0" err="1" smtClean="0"/>
              <a:t>upweighted</a:t>
            </a:r>
            <a:endParaRPr lang="en-US" sz="2000" dirty="0" smtClean="0"/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04661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81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441884" y="930583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SALSA </a:t>
            </a:r>
            <a:r>
              <a:rPr lang="en-US" sz="2400" dirty="0"/>
              <a:t>(Stochastic Approach for Link-Structure Analysis)</a:t>
            </a:r>
          </a:p>
          <a:p>
            <a:r>
              <a:rPr lang="en-US" sz="2000" i="1" dirty="0" smtClean="0"/>
              <a:t>a variation of HITS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48416" y="1649739"/>
            <a:ext cx="468052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As in HITS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rgbClr val="0066FF"/>
                </a:solidFill>
              </a:rPr>
              <a:t>hubs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authorities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8415" y="2745171"/>
            <a:ext cx="54401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smtClean="0"/>
              <a:t>HITS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rgbClr val="0070C0"/>
                </a:solidFill>
              </a:rPr>
              <a:t>Good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hubs point to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000" dirty="0"/>
              <a:t>authorities are pointed by </a:t>
            </a:r>
            <a:r>
              <a:rPr lang="en-US" sz="2000" dirty="0">
                <a:solidFill>
                  <a:srgbClr val="0070C0"/>
                </a:solidFill>
              </a:rPr>
              <a:t>good</a:t>
            </a:r>
            <a:r>
              <a:rPr lang="en-US" sz="2000" dirty="0">
                <a:solidFill>
                  <a:srgbClr val="009900"/>
                </a:solidFill>
              </a:rPr>
              <a:t> </a:t>
            </a:r>
            <a:r>
              <a:rPr lang="en-US" sz="2000" dirty="0" smtClean="0"/>
              <a:t>hubs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sz="2000" dirty="0" smtClean="0"/>
          </a:p>
          <a:p>
            <a:r>
              <a:rPr lang="en-US" sz="2000" dirty="0" smtClean="0">
                <a:solidFill>
                  <a:srgbClr val="0066FF"/>
                </a:solidFill>
              </a:rPr>
              <a:t>hub </a:t>
            </a:r>
            <a:r>
              <a:rPr lang="en-US" sz="2000" dirty="0">
                <a:solidFill>
                  <a:srgbClr val="0066FF"/>
                </a:solidFill>
              </a:rPr>
              <a:t>weight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sz="2000" dirty="0"/>
              <a:t> of the authorities pointed to by the </a:t>
            </a:r>
            <a:r>
              <a:rPr lang="en-US" sz="2000" dirty="0" smtClean="0"/>
              <a:t>hub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800" dirty="0"/>
          </a:p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sz="2000" dirty="0" smtClean="0"/>
              <a:t>= </a:t>
            </a:r>
            <a:r>
              <a:rPr lang="en-US" sz="2000" dirty="0">
                <a:solidFill>
                  <a:srgbClr val="0066FF"/>
                </a:solidFill>
              </a:rPr>
              <a:t>sum of the hub weights</a:t>
            </a:r>
            <a:r>
              <a:rPr lang="en-US" sz="2000" dirty="0"/>
              <a:t> that point to this authority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graphicFrame>
        <p:nvGraphicFramePr>
          <p:cNvPr id="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827720"/>
              </p:ext>
            </p:extLst>
          </p:nvPr>
        </p:nvGraphicFramePr>
        <p:xfrm>
          <a:off x="3250565" y="4431106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8" name="Equation" r:id="rId3" imgW="672840" imgH="355320" progId="Equation.3">
                  <p:embed/>
                </p:oleObj>
              </mc:Choice>
              <mc:Fallback>
                <p:oleObj name="Equation" r:id="rId3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0565" y="4431106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87564"/>
              </p:ext>
            </p:extLst>
          </p:nvPr>
        </p:nvGraphicFramePr>
        <p:xfrm>
          <a:off x="3195531" y="5494199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9" name="Equation" r:id="rId5" imgW="660240" imgH="355320" progId="Equation.3">
                  <p:embed/>
                </p:oleObj>
              </mc:Choice>
              <mc:Fallback>
                <p:oleObj name="Equation" r:id="rId5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531" y="5494199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706753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82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339435" y="974062"/>
            <a:ext cx="784887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Random walks to rank hubs and authorities</a:t>
            </a:r>
          </a:p>
          <a:p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 smtClean="0"/>
              <a:t>Two different random walks (Markov chains): a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of hubs </a:t>
            </a:r>
            <a:r>
              <a:rPr lang="en-US" sz="2000" dirty="0"/>
              <a:t>and a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chain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of authorities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Each </a:t>
            </a:r>
            <a:r>
              <a:rPr lang="en-US" sz="2000" dirty="0" smtClean="0"/>
              <a:t>walk traverses nodes  only in one side by </a:t>
            </a:r>
            <a:r>
              <a:rPr lang="en-US" sz="2000" dirty="0" smtClean="0">
                <a:solidFill>
                  <a:srgbClr val="FF0000"/>
                </a:solidFill>
              </a:rPr>
              <a:t>traversing two links in each step</a:t>
            </a:r>
            <a:r>
              <a:rPr lang="en-US" sz="2000" dirty="0" smtClean="0"/>
              <a:t> </a:t>
            </a:r>
            <a:r>
              <a:rPr lang="en-US" sz="2000" dirty="0"/>
              <a:t>h-&gt;</a:t>
            </a:r>
            <a:r>
              <a:rPr lang="en-US" sz="2000" dirty="0" smtClean="0"/>
              <a:t>a-&gt;h</a:t>
            </a:r>
            <a:r>
              <a:rPr lang="en-US" sz="2000" dirty="0"/>
              <a:t>, a-&gt;h-&gt;a 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9435" y="3186251"/>
            <a:ext cx="4680520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Transition matrices of each </a:t>
            </a:r>
            <a:r>
              <a:rPr lang="en-US" sz="2000" dirty="0" smtClean="0"/>
              <a:t>Markov chain: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endParaRPr lang="en-US" sz="800" dirty="0" smtClean="0"/>
          </a:p>
          <a:p>
            <a:r>
              <a:rPr lang="en-US" sz="2000" dirty="0" smtClean="0"/>
              <a:t>W: the adjacency of the directed graph</a:t>
            </a:r>
          </a:p>
          <a:p>
            <a:r>
              <a:rPr lang="en-US" sz="2000" dirty="0" err="1" smtClean="0"/>
              <a:t>W</a:t>
            </a:r>
            <a:r>
              <a:rPr lang="en-US" sz="2000" baseline="-25000" dirty="0" err="1" smtClean="0"/>
              <a:t>r</a:t>
            </a:r>
            <a:r>
              <a:rPr lang="en-US" sz="2000" dirty="0" smtClean="0"/>
              <a:t>: divide each entry by the sum of its row</a:t>
            </a:r>
          </a:p>
          <a:p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dirty="0" smtClean="0"/>
              <a:t>: divide each entry by the sum of its column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</a:t>
            </a:r>
            <a:r>
              <a:rPr lang="en-US" sz="2000" dirty="0" smtClean="0"/>
              <a:t> = 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r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 smtClean="0"/>
              <a:t>T</a:t>
            </a:r>
            <a:r>
              <a:rPr lang="en-US" sz="2000" dirty="0" smtClean="0"/>
              <a:t> </a:t>
            </a:r>
          </a:p>
          <a:p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000" dirty="0" smtClean="0"/>
              <a:t> = </a:t>
            </a:r>
            <a:r>
              <a:rPr lang="en-US" sz="2000" dirty="0" err="1" smtClean="0"/>
              <a:t>W</a:t>
            </a:r>
            <a:r>
              <a:rPr lang="en-US" sz="2000" baseline="-25000" dirty="0" err="1"/>
              <a:t>c</a:t>
            </a:r>
            <a:r>
              <a:rPr lang="en-US" sz="2000" baseline="30000" dirty="0" err="1" smtClean="0"/>
              <a:t>T</a:t>
            </a:r>
            <a:r>
              <a:rPr lang="en-US" sz="2000" baseline="30000" dirty="0" smtClean="0"/>
              <a:t> </a:t>
            </a:r>
            <a:r>
              <a:rPr lang="en-US" sz="2000" dirty="0" err="1" smtClean="0"/>
              <a:t>W</a:t>
            </a:r>
            <a:r>
              <a:rPr lang="en-US" sz="2000" baseline="-25000" dirty="0" err="1" smtClean="0"/>
              <a:t>r</a:t>
            </a:r>
            <a:endParaRPr lang="en-US" sz="2000" baseline="-25000" dirty="0" smtClean="0"/>
          </a:p>
          <a:p>
            <a:endParaRPr lang="en-US" sz="2000" baseline="-25000" dirty="0"/>
          </a:p>
          <a:p>
            <a:r>
              <a:rPr lang="en-US" sz="2000" dirty="0"/>
              <a:t>Proportional to the degree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436096" y="3588143"/>
            <a:ext cx="2541587" cy="2470150"/>
            <a:chOff x="5919788" y="4292600"/>
            <a:chExt cx="2541587" cy="2470150"/>
          </a:xfrm>
        </p:grpSpPr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6156325" y="6021388"/>
              <a:ext cx="217488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6156325" y="55895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6156325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6156325" y="42926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6156325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7380288" y="4724400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7380288" y="5157788"/>
              <a:ext cx="215900" cy="28733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7380288" y="6021388"/>
              <a:ext cx="215900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7380288" y="4292600"/>
              <a:ext cx="217487" cy="288925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7380288" y="5589588"/>
              <a:ext cx="220662" cy="280987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6443663" y="4437063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6443663" y="4437063"/>
              <a:ext cx="865187" cy="5048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0"/>
            <p:cNvSpPr>
              <a:spLocks noChangeShapeType="1"/>
            </p:cNvSpPr>
            <p:nvPr/>
          </p:nvSpPr>
          <p:spPr bwMode="auto">
            <a:xfrm>
              <a:off x="6443663" y="49418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6443663" y="5373688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2"/>
            <p:cNvSpPr>
              <a:spLocks noChangeShapeType="1"/>
            </p:cNvSpPr>
            <p:nvPr/>
          </p:nvSpPr>
          <p:spPr bwMode="auto">
            <a:xfrm flipV="1">
              <a:off x="6443663" y="4941888"/>
              <a:ext cx="865187" cy="431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3"/>
            <p:cNvSpPr>
              <a:spLocks noChangeShapeType="1"/>
            </p:cNvSpPr>
            <p:nvPr/>
          </p:nvSpPr>
          <p:spPr bwMode="auto">
            <a:xfrm flipV="1">
              <a:off x="6443663" y="4508500"/>
              <a:ext cx="865187" cy="8651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6443663" y="57340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flipV="1">
              <a:off x="6443663" y="5373688"/>
              <a:ext cx="865187" cy="3603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46"/>
            <p:cNvSpPr>
              <a:spLocks noChangeShapeType="1"/>
            </p:cNvSpPr>
            <p:nvPr/>
          </p:nvSpPr>
          <p:spPr bwMode="auto">
            <a:xfrm>
              <a:off x="6443663" y="6165850"/>
              <a:ext cx="8651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47"/>
            <p:cNvSpPr txBox="1">
              <a:spLocks noChangeArrowheads="1"/>
            </p:cNvSpPr>
            <p:nvPr/>
          </p:nvSpPr>
          <p:spPr bwMode="auto">
            <a:xfrm>
              <a:off x="5919788" y="6396038"/>
              <a:ext cx="6667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hubs</a:t>
              </a:r>
            </a:p>
          </p:txBody>
        </p:sp>
        <p:sp>
          <p:nvSpPr>
            <p:cNvPr id="52" name="Text Box 48"/>
            <p:cNvSpPr txBox="1">
              <a:spLocks noChangeArrowheads="1"/>
            </p:cNvSpPr>
            <p:nvPr/>
          </p:nvSpPr>
          <p:spPr bwMode="auto">
            <a:xfrm>
              <a:off x="7216775" y="6375400"/>
              <a:ext cx="12446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Tahoma" pitchFamily="34" charset="0"/>
                </a:rPr>
                <a:t>authorities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481600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83</a:t>
            </a:fld>
            <a:endParaRPr lang="el-G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88" y="1111680"/>
            <a:ext cx="37623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97152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Hubs</a:t>
            </a:r>
            <a:r>
              <a:rPr lang="en-US" sz="2000" dirty="0" smtClean="0"/>
              <a:t>: 500 top-ranked </a:t>
            </a:r>
            <a:r>
              <a:rPr lang="en-US" sz="2000" dirty="0"/>
              <a:t>nodes from the user's circle of </a:t>
            </a:r>
            <a:r>
              <a:rPr lang="en-US" sz="2000" dirty="0" smtClean="0"/>
              <a:t>trust 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Authorities</a:t>
            </a:r>
            <a:r>
              <a:rPr lang="en-US" sz="2000" dirty="0" smtClean="0"/>
              <a:t>: users </a:t>
            </a:r>
            <a:r>
              <a:rPr lang="en-US" sz="2000" dirty="0"/>
              <a:t>that </a:t>
            </a:r>
            <a:r>
              <a:rPr lang="en-US" sz="2000" dirty="0" smtClean="0"/>
              <a:t>the hubs follow</a:t>
            </a:r>
          </a:p>
          <a:p>
            <a:r>
              <a:rPr lang="en-US" sz="2000" dirty="0" smtClean="0"/>
              <a:t>Use SALSA assign scores to both sides, </a:t>
            </a:r>
            <a:r>
              <a:rPr lang="en-US" sz="2000" dirty="0" smtClean="0">
                <a:solidFill>
                  <a:srgbClr val="FF0000"/>
                </a:solidFill>
              </a:rPr>
              <a:t>recommend best in the RHS</a:t>
            </a:r>
          </a:p>
          <a:p>
            <a:endParaRPr lang="en-US" sz="800" dirty="0"/>
          </a:p>
          <a:p>
            <a:r>
              <a:rPr lang="en-US" dirty="0"/>
              <a:t>Hub vertices:  user similarity (based on </a:t>
            </a:r>
            <a:r>
              <a:rPr lang="en-US" dirty="0" err="1"/>
              <a:t>homophily</a:t>
            </a:r>
            <a:r>
              <a:rPr lang="en-US" dirty="0"/>
              <a:t>, also useful)</a:t>
            </a:r>
          </a:p>
          <a:p>
            <a:r>
              <a:rPr lang="en-US" dirty="0" smtClean="0"/>
              <a:t>Authority vertices : “interested in" </a:t>
            </a:r>
            <a:r>
              <a:rPr lang="en-US" dirty="0"/>
              <a:t>user recommendations.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6816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Algorithms: SALSA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84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683568" y="1484784"/>
            <a:ext cx="800323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it works</a:t>
            </a:r>
          </a:p>
          <a:p>
            <a:endParaRPr lang="en-US" dirty="0" smtClean="0"/>
          </a:p>
          <a:p>
            <a:r>
              <a:rPr lang="en-US" dirty="0" smtClean="0"/>
              <a:t>SALSA </a:t>
            </a:r>
            <a:r>
              <a:rPr lang="en-US" dirty="0"/>
              <a:t>mimics the recursive </a:t>
            </a:r>
            <a:r>
              <a:rPr lang="en-US" dirty="0" smtClean="0"/>
              <a:t>nature of </a:t>
            </a:r>
            <a:r>
              <a:rPr lang="en-US" dirty="0"/>
              <a:t>the </a:t>
            </a:r>
            <a:r>
              <a:rPr lang="en-US" dirty="0" smtClean="0"/>
              <a:t>problem: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user u is likely to follow those </a:t>
            </a:r>
            <a:r>
              <a:rPr lang="en-US" dirty="0" smtClean="0"/>
              <a:t>who are </a:t>
            </a:r>
            <a:r>
              <a:rPr lang="en-US" dirty="0"/>
              <a:t>followed by users that are similar to u.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user  is similar </a:t>
            </a:r>
            <a:r>
              <a:rPr lang="en-US" dirty="0"/>
              <a:t>to u if  </a:t>
            </a:r>
            <a:r>
              <a:rPr lang="en-US" dirty="0" smtClean="0"/>
              <a:t>the user follow </a:t>
            </a:r>
            <a:r>
              <a:rPr lang="en-US" dirty="0"/>
              <a:t>the same (or </a:t>
            </a:r>
            <a:r>
              <a:rPr lang="en-US" dirty="0" smtClean="0"/>
              <a:t>similar) users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SALSA provides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similar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users </a:t>
            </a:r>
            <a:r>
              <a:rPr lang="en-US" dirty="0"/>
              <a:t>to u on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LHS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similar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followings </a:t>
            </a:r>
            <a:r>
              <a:rPr lang="en-US" dirty="0"/>
              <a:t>of those on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RHS</a:t>
            </a:r>
            <a:r>
              <a:rPr lang="en-US" dirty="0" smtClean="0"/>
              <a:t>. 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The random walk </a:t>
            </a:r>
            <a:r>
              <a:rPr lang="en-US" dirty="0"/>
              <a:t>ensures </a:t>
            </a:r>
            <a:r>
              <a:rPr lang="en-US" dirty="0">
                <a:solidFill>
                  <a:srgbClr val="FF0000"/>
                </a:solidFill>
              </a:rPr>
              <a:t>equitable distribution </a:t>
            </a:r>
            <a:r>
              <a:rPr lang="en-US" dirty="0"/>
              <a:t>of scores </a:t>
            </a:r>
            <a:r>
              <a:rPr lang="en-US" dirty="0" smtClean="0"/>
              <a:t>in </a:t>
            </a:r>
            <a:r>
              <a:rPr lang="en-US" dirty="0"/>
              <a:t>both </a:t>
            </a:r>
            <a:r>
              <a:rPr lang="en-US" dirty="0" smtClean="0"/>
              <a:t>directions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/>
              <a:t>users are </a:t>
            </a:r>
            <a:r>
              <a:rPr lang="en-US" dirty="0" smtClean="0"/>
              <a:t>selected from </a:t>
            </a:r>
            <a:r>
              <a:rPr lang="en-US" dirty="0"/>
              <a:t>the circle of trust of the </a:t>
            </a:r>
            <a:r>
              <a:rPr lang="en-US" dirty="0" smtClean="0"/>
              <a:t>user through </a:t>
            </a:r>
            <a:r>
              <a:rPr lang="en-US" dirty="0" smtClean="0">
                <a:solidFill>
                  <a:srgbClr val="FF0000"/>
                </a:solidFill>
              </a:rPr>
              <a:t>personalized PageRank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924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85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1187624" y="1628800"/>
            <a:ext cx="69847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Offline </a:t>
            </a:r>
            <a:r>
              <a:rPr lang="en-US" sz="2400" dirty="0"/>
              <a:t>experiments on retrospective </a:t>
            </a:r>
            <a:r>
              <a:rPr lang="en-US" sz="2400" dirty="0" smtClean="0"/>
              <a:t>data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Online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A/B testing </a:t>
            </a:r>
            <a:r>
              <a:rPr lang="en-US" sz="2400" dirty="0"/>
              <a:t>on live </a:t>
            </a:r>
            <a:r>
              <a:rPr lang="en-US" sz="2400" dirty="0" smtClean="0"/>
              <a:t>traffic</a:t>
            </a:r>
          </a:p>
          <a:p>
            <a:endParaRPr lang="en-US" sz="2400" dirty="0"/>
          </a:p>
          <a:p>
            <a:r>
              <a:rPr lang="en-US" sz="2400" dirty="0" smtClean="0"/>
              <a:t>Various parameters may interfere: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How the results are rendered (e.g., explanations)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Platform (mobile, etc.)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New vs old users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905136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8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Evaluation: metrics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86</a:t>
            </a:fld>
            <a:endParaRPr lang="el-GR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ollow-through rate (FTR) </a:t>
            </a:r>
            <a:r>
              <a:rPr lang="en-US" sz="2400" dirty="0" smtClean="0"/>
              <a:t>(precision)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 capture recall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 capture lifecycle effects (newer users more receptive, etc. 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Does not</a:t>
            </a:r>
            <a:r>
              <a:rPr lang="en-US" sz="2400" dirty="0"/>
              <a:t> </a:t>
            </a:r>
            <a:r>
              <a:rPr lang="en-US" sz="2400" dirty="0" smtClean="0"/>
              <a:t>measure </a:t>
            </a:r>
            <a:r>
              <a:rPr lang="en-US" sz="2400" dirty="0"/>
              <a:t>the quality of the </a:t>
            </a:r>
            <a:r>
              <a:rPr lang="en-US" sz="2400" dirty="0" smtClean="0"/>
              <a:t>recommendations: all follow edges </a:t>
            </a:r>
            <a:r>
              <a:rPr lang="en-US" sz="2400" dirty="0"/>
              <a:t>are not </a:t>
            </a:r>
            <a:r>
              <a:rPr lang="en-US" sz="2400" dirty="0" smtClean="0"/>
              <a:t>equal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58112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ngagement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per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impression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EPI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):</a:t>
            </a:r>
          </a:p>
          <a:p>
            <a:r>
              <a:rPr lang="en-US" sz="2400" dirty="0" smtClean="0"/>
              <a:t>After a recommendation is accepted, the </a:t>
            </a:r>
            <a:r>
              <a:rPr lang="en-US" sz="2400" dirty="0"/>
              <a:t>amount of engagement by </a:t>
            </a:r>
            <a:r>
              <a:rPr lang="en-US" sz="2400" dirty="0" smtClean="0"/>
              <a:t>the user </a:t>
            </a:r>
            <a:r>
              <a:rPr lang="en-US" sz="2400" dirty="0"/>
              <a:t>on that recommendation in a </a:t>
            </a:r>
            <a:r>
              <a:rPr lang="en-US" sz="2400" dirty="0" smtClean="0"/>
              <a:t>specified </a:t>
            </a:r>
            <a:r>
              <a:rPr lang="en-US" sz="2400" dirty="0"/>
              <a:t>time </a:t>
            </a:r>
            <a:r>
              <a:rPr lang="en-US" sz="2400" dirty="0" smtClean="0"/>
              <a:t>interval called </a:t>
            </a:r>
            <a:r>
              <a:rPr lang="en-US" sz="2400" dirty="0"/>
              <a:t>the observation interval. </a:t>
            </a:r>
          </a:p>
        </p:txBody>
      </p:sp>
    </p:spTree>
    <p:extLst>
      <p:ext uri="{BB962C8B-B14F-4D97-AF65-F5344CB8AC3E}">
        <p14:creationId xmlns:p14="http://schemas.microsoft.com/office/powerpoint/2010/main" val="33567245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87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4809" y="1340768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Add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metadata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vertices </a:t>
            </a:r>
            <a:r>
              <a:rPr lang="en-US" sz="2400" dirty="0"/>
              <a:t>(e.g., user </a:t>
            </a:r>
            <a:r>
              <a:rPr lang="en-US" sz="2400" dirty="0" smtClean="0"/>
              <a:t>profile information)</a:t>
            </a:r>
            <a:r>
              <a:rPr lang="en-US" sz="2400" dirty="0"/>
              <a:t> </a:t>
            </a:r>
            <a:r>
              <a:rPr lang="en-US" sz="2400" i="1" dirty="0" smtClean="0"/>
              <a:t>and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edges </a:t>
            </a:r>
            <a:r>
              <a:rPr lang="en-US" sz="2400" dirty="0"/>
              <a:t>(e.g., </a:t>
            </a:r>
            <a:r>
              <a:rPr lang="en-US" sz="2400" dirty="0" smtClean="0"/>
              <a:t>edge weights</a:t>
            </a:r>
            <a:r>
              <a:rPr lang="en-US" sz="2400" dirty="0"/>
              <a:t>, </a:t>
            </a:r>
            <a:r>
              <a:rPr lang="en-US" sz="2400" dirty="0" smtClean="0"/>
              <a:t>timestamp, </a:t>
            </a:r>
            <a:r>
              <a:rPr lang="en-US" sz="2400" dirty="0"/>
              <a:t>etc</a:t>
            </a:r>
            <a:r>
              <a:rPr lang="en-US" sz="2400" dirty="0" smtClean="0"/>
              <a:t>.)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/>
              <a:t>Consider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graphs </a:t>
            </a:r>
            <a:r>
              <a:rPr lang="en-US" sz="2400" dirty="0"/>
              <a:t>(e.g., graphs </a:t>
            </a:r>
            <a:r>
              <a:rPr lang="en-US" sz="2400" dirty="0" smtClean="0"/>
              <a:t>defined in terms </a:t>
            </a:r>
            <a:r>
              <a:rPr lang="en-US" sz="2400" dirty="0"/>
              <a:t>of retweets, favorites, replies, </a:t>
            </a:r>
            <a:r>
              <a:rPr lang="en-US" sz="2400" dirty="0" smtClean="0"/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110210527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0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Extensions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88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204809" y="134076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phase algorithm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Candidate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generation</a:t>
            </a:r>
            <a:r>
              <a:rPr lang="en-US" sz="2400" dirty="0" smtClean="0"/>
              <a:t>: produce  </a:t>
            </a:r>
            <a:r>
              <a:rPr lang="en-US" sz="2400" dirty="0"/>
              <a:t>a list of </a:t>
            </a:r>
            <a:r>
              <a:rPr lang="en-US" sz="2400" dirty="0" smtClean="0"/>
              <a:t>promising recommendations </a:t>
            </a:r>
            <a:r>
              <a:rPr lang="en-US" sz="2400" dirty="0"/>
              <a:t>for each user, </a:t>
            </a:r>
            <a:r>
              <a:rPr lang="en-US" sz="2400" dirty="0" smtClean="0"/>
              <a:t>using any algorithm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Rescoring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 smtClean="0"/>
              <a:t> apply </a:t>
            </a:r>
            <a:r>
              <a:rPr lang="en-US" sz="2400" dirty="0"/>
              <a:t>a machine-learned model </a:t>
            </a:r>
            <a:r>
              <a:rPr lang="en-US" sz="2400" dirty="0" smtClean="0"/>
              <a:t>to the candidates, binary classification problem (logistic regression)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220" y="4797152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First phase: recall + diversity</a:t>
            </a:r>
          </a:p>
          <a:p>
            <a:r>
              <a:rPr lang="en-US" sz="2400" dirty="0" smtClean="0"/>
              <a:t>Second phase: precision + maintain diversity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196058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285" y="404664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References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286" y="1268760"/>
            <a:ext cx="691276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Liben-Nowell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,  and J. Kleinberg,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10000"/>
                  </a:schemeClr>
                </a:solidFill>
              </a:rPr>
              <a:t>The link-prediction problem for social networks.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Journal of the American Society for Information Science and Technology, 58(7) 1019–1031 (2007)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Lichtenwalter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Lussier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N.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V. Chawla: 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New perspectives and methods in link prediction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2010: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243-252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G.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Jeh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 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J.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</a:rPr>
              <a:t>Widom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: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 </a:t>
            </a:r>
            <a:r>
              <a:rPr lang="en-US" i="1" dirty="0" err="1">
                <a:solidFill>
                  <a:schemeClr val="bg2">
                    <a:lumMod val="10000"/>
                  </a:schemeClr>
                </a:solidFill>
              </a:rPr>
              <a:t>SimRank</a:t>
            </a:r>
            <a:r>
              <a:rPr lang="en-US" i="1" dirty="0">
                <a:solidFill>
                  <a:schemeClr val="bg2">
                    <a:lumMod val="10000"/>
                  </a:schemeClr>
                </a:solidFill>
              </a:rPr>
              <a:t>: a measure of structural-context similarity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. KDD 2002: 538-543</a:t>
            </a:r>
          </a:p>
          <a:p>
            <a:pPr algn="just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P-N Tan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. Steinbach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V. Kumar. Introduction to Data Mining (Chapter 4)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/>
              <a:t>P. </a:t>
            </a:r>
            <a:r>
              <a:rPr lang="en-US" dirty="0"/>
              <a:t>Gupta, </a:t>
            </a:r>
            <a:r>
              <a:rPr lang="en-US" dirty="0" smtClean="0"/>
              <a:t>A. </a:t>
            </a:r>
            <a:r>
              <a:rPr lang="en-US" dirty="0" err="1"/>
              <a:t>Goel</a:t>
            </a:r>
            <a:r>
              <a:rPr lang="en-US" dirty="0"/>
              <a:t>, </a:t>
            </a:r>
            <a:r>
              <a:rPr lang="en-US" dirty="0" smtClean="0"/>
              <a:t>J. Lin</a:t>
            </a:r>
            <a:r>
              <a:rPr lang="en-US" dirty="0"/>
              <a:t>, </a:t>
            </a:r>
            <a:r>
              <a:rPr lang="en-US" dirty="0" smtClean="0"/>
              <a:t>A.  </a:t>
            </a:r>
            <a:r>
              <a:rPr lang="en-US" dirty="0"/>
              <a:t>Sharma, </a:t>
            </a:r>
            <a:r>
              <a:rPr lang="en-US" dirty="0" smtClean="0"/>
              <a:t>D. </a:t>
            </a:r>
            <a:r>
              <a:rPr lang="en-US" dirty="0"/>
              <a:t>Wang, </a:t>
            </a:r>
            <a:r>
              <a:rPr lang="en-US" dirty="0" err="1" smtClean="0"/>
              <a:t>R.Zadeh</a:t>
            </a:r>
            <a:r>
              <a:rPr lang="en-US" dirty="0"/>
              <a:t>. </a:t>
            </a:r>
            <a:r>
              <a:rPr lang="en-US" i="1" dirty="0"/>
              <a:t>WTF: The Who to Follow Service at </a:t>
            </a:r>
            <a:r>
              <a:rPr lang="en-US" i="1" dirty="0" smtClean="0"/>
              <a:t>Twitter, </a:t>
            </a:r>
            <a:r>
              <a:rPr lang="en-US" dirty="0" smtClean="0"/>
              <a:t>WWW 2013</a:t>
            </a:r>
          </a:p>
          <a:p>
            <a:pPr algn="just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just"/>
            <a:r>
              <a:rPr lang="en-US" dirty="0" smtClean="0"/>
              <a:t>R. </a:t>
            </a:r>
            <a:r>
              <a:rPr lang="en-US" dirty="0"/>
              <a:t>Lempel, </a:t>
            </a:r>
            <a:r>
              <a:rPr lang="en-US" dirty="0" smtClean="0"/>
              <a:t>S. </a:t>
            </a:r>
            <a:r>
              <a:rPr lang="en-US" dirty="0"/>
              <a:t>Moran: </a:t>
            </a:r>
            <a:r>
              <a:rPr lang="en-US" i="1" dirty="0"/>
              <a:t>SALSA: the stochastic approach for link-structure analysis</a:t>
            </a:r>
            <a:r>
              <a:rPr lang="en-US" dirty="0"/>
              <a:t>. ACM Trans. Inf. Syst. 19(2): 131-160 (2001)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89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Methods for Link Prediction: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Neighborhood-based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290" y="2708920"/>
            <a:ext cx="8136904" cy="156966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larger the 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</a:rPr>
              <a:t>overlap of the neighbors </a:t>
            </a:r>
            <a:r>
              <a:rPr lang="en-US" sz="3200" dirty="0" smtClean="0"/>
              <a:t>of two nodes, the more likely the nodes to be linked in the future </a:t>
            </a:r>
            <a:endParaRPr lang="el-GR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4791</Words>
  <Application>Microsoft Office PowerPoint</Application>
  <PresentationFormat>On-screen Show (4:3)</PresentationFormat>
  <Paragraphs>762</Paragraphs>
  <Slides>89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Arial</vt:lpstr>
      <vt:lpstr>Calibri</vt:lpstr>
      <vt:lpstr>Monotype Sorts</vt:lpstr>
      <vt:lpstr>Palatino Linotype</vt:lpstr>
      <vt:lpstr>Symbol</vt:lpstr>
      <vt:lpstr>Tahoma</vt:lpstr>
      <vt:lpstr>Times New Roman</vt:lpstr>
      <vt:lpstr>Wingdings</vt:lpstr>
      <vt:lpstr>Office Theme</vt:lpstr>
      <vt:lpstr>Visio</vt:lpstr>
      <vt:lpstr>Equation</vt:lpstr>
      <vt:lpstr>Document</vt:lpstr>
      <vt:lpstr>Εξίσωση</vt:lpstr>
      <vt:lpstr>Λ14 Διαδικτυακά Κοινωνικά Δίκτυα και Μέσα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SimRank for bipartite graphs</vt:lpstr>
      <vt:lpstr>SimRank for bipartite graphs</vt:lpstr>
      <vt:lpstr>SimRank</vt:lpstr>
      <vt:lpstr>SimRank</vt:lpstr>
      <vt:lpstr>PowerPoint Presentation</vt:lpstr>
      <vt:lpstr>PowerPoint Presentation</vt:lpstr>
      <vt:lpstr>Singular Value Decomposition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Illustrating the Classification Task</vt:lpstr>
      <vt:lpstr>Classification Techniques</vt:lpstr>
      <vt:lpstr>Example of a Decision Tree</vt:lpstr>
      <vt:lpstr>PowerPoint Presentation</vt:lpstr>
      <vt:lpstr>How to construct the training set</vt:lpstr>
      <vt:lpstr>How to construct the training set</vt:lpstr>
      <vt:lpstr>Datasets</vt:lpstr>
      <vt:lpstr>PowerPoint Presentation</vt:lpstr>
      <vt:lpstr>PowerPoint Presentation</vt:lpstr>
      <vt:lpstr>PowerPoint Presentation</vt:lpstr>
      <vt:lpstr>Metrics for Performance Evaluation</vt:lpstr>
      <vt:lpstr>ROC Curve</vt:lpstr>
      <vt:lpstr>Results</vt:lpstr>
      <vt:lpstr>Results</vt:lpstr>
      <vt:lpstr>Results</vt:lpstr>
      <vt:lpstr>PowerPoint Presentation</vt:lpstr>
      <vt:lpstr>Introduction</vt:lpstr>
      <vt:lpstr>History of WTF</vt:lpstr>
      <vt:lpstr>The  Twitter graph</vt:lpstr>
      <vt:lpstr>Introduction</vt:lpstr>
      <vt:lpstr>Algorithms</vt:lpstr>
      <vt:lpstr>Bipartite graph</vt:lpstr>
      <vt:lpstr>Algorithms: Circle of trust</vt:lpstr>
      <vt:lpstr>Algorithms: SALSA</vt:lpstr>
      <vt:lpstr>Algorithms: SALSA</vt:lpstr>
      <vt:lpstr>Algorithms: SALSA</vt:lpstr>
      <vt:lpstr>Algorithms: SALSA</vt:lpstr>
      <vt:lpstr>Evaluation</vt:lpstr>
      <vt:lpstr>Evaluation: metrics</vt:lpstr>
      <vt:lpstr>Extensions</vt:lpstr>
      <vt:lpstr>Extensions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pitoura</cp:lastModifiedBy>
  <cp:revision>455</cp:revision>
  <dcterms:created xsi:type="dcterms:W3CDTF">2012-10-10T06:53:19Z</dcterms:created>
  <dcterms:modified xsi:type="dcterms:W3CDTF">2017-11-29T12:02:36Z</dcterms:modified>
</cp:coreProperties>
</file>