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431" r:id="rId2"/>
    <p:sldId id="592" r:id="rId3"/>
    <p:sldId id="593" r:id="rId4"/>
    <p:sldId id="542" r:id="rId5"/>
    <p:sldId id="543" r:id="rId6"/>
    <p:sldId id="544" r:id="rId7"/>
    <p:sldId id="591" r:id="rId8"/>
    <p:sldId id="59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64" r:id="rId17"/>
    <p:sldId id="561" r:id="rId18"/>
    <p:sldId id="565" r:id="rId19"/>
    <p:sldId id="566" r:id="rId20"/>
    <p:sldId id="568" r:id="rId21"/>
    <p:sldId id="569" r:id="rId22"/>
    <p:sldId id="570" r:id="rId23"/>
    <p:sldId id="571" r:id="rId24"/>
    <p:sldId id="572" r:id="rId25"/>
    <p:sldId id="573" r:id="rId26"/>
    <p:sldId id="607" r:id="rId27"/>
    <p:sldId id="608" r:id="rId28"/>
    <p:sldId id="574" r:id="rId29"/>
    <p:sldId id="597" r:id="rId30"/>
    <p:sldId id="575" r:id="rId31"/>
    <p:sldId id="576" r:id="rId32"/>
    <p:sldId id="598" r:id="rId33"/>
    <p:sldId id="577" r:id="rId34"/>
    <p:sldId id="578" r:id="rId35"/>
    <p:sldId id="603" r:id="rId36"/>
    <p:sldId id="579" r:id="rId37"/>
    <p:sldId id="580" r:id="rId38"/>
    <p:sldId id="581" r:id="rId39"/>
    <p:sldId id="582" r:id="rId40"/>
    <p:sldId id="583" r:id="rId41"/>
    <p:sldId id="584" r:id="rId42"/>
    <p:sldId id="585" r:id="rId43"/>
    <p:sldId id="586" r:id="rId44"/>
    <p:sldId id="587" r:id="rId45"/>
    <p:sldId id="606" r:id="rId46"/>
    <p:sldId id="604" r:id="rId47"/>
    <p:sldId id="605" r:id="rId48"/>
    <p:sldId id="600" r:id="rId49"/>
    <p:sldId id="609" r:id="rId50"/>
    <p:sldId id="610" r:id="rId51"/>
    <p:sldId id="601" r:id="rId52"/>
    <p:sldId id="602" r:id="rId53"/>
    <p:sldId id="611" r:id="rId54"/>
    <p:sldId id="612" r:id="rId55"/>
    <p:sldId id="613" r:id="rId56"/>
    <p:sldId id="614" r:id="rId57"/>
    <p:sldId id="590" r:id="rId58"/>
    <p:sldId id="589" r:id="rId5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71017853128158"/>
          <c:y val="4.2928069247575036E-2"/>
          <c:w val="0.8762898075240594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Stubborn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0.27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deGroot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0.19</c:v>
                </c:pt>
                <c:pt idx="1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Sheet1!$B$11</c:f>
              <c:strCache>
                <c:ptCount val="1"/>
                <c:pt idx="0">
                  <c:v>VoterModel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Sheet1!$C$11:$D$11</c:f>
              <c:numCache>
                <c:formatCode>General</c:formatCode>
                <c:ptCount val="2"/>
                <c:pt idx="0">
                  <c:v>0.51</c:v>
                </c:pt>
                <c:pt idx="1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460568"/>
        <c:axId val="237456648"/>
      </c:barChart>
      <c:catAx>
        <c:axId val="237460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7456648"/>
        <c:crosses val="autoZero"/>
        <c:auto val="1"/>
        <c:lblAlgn val="ctr"/>
        <c:lblOffset val="100"/>
        <c:noMultiLvlLbl val="0"/>
      </c:catAx>
      <c:valAx>
        <c:axId val="237456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7460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511984701188312"/>
          <c:y val="8.4333970339081951E-2"/>
          <c:w val="0.37255667305020063"/>
          <c:h val="0.3307560618239908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19718060750573"/>
          <c:y val="5.1400444995601091E-2"/>
          <c:w val="0.8762898075240594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Stubborn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Sheet1!$C$23:$F$23</c:f>
              <c:numCache>
                <c:formatCode>General</c:formatCode>
                <c:ptCount val="4"/>
                <c:pt idx="0">
                  <c:v>0.24358974358974358</c:v>
                </c:pt>
                <c:pt idx="1">
                  <c:v>0.39130434782608697</c:v>
                </c:pt>
                <c:pt idx="2">
                  <c:v>0.41379310344827586</c:v>
                </c:pt>
                <c:pt idx="3">
                  <c:v>0.30120481927710846</c:v>
                </c:pt>
              </c:numCache>
            </c:numRef>
          </c:val>
        </c:ser>
        <c:ser>
          <c:idx val="1"/>
          <c:order val="1"/>
          <c:tx>
            <c:strRef>
              <c:f>Sheet1!$B$24</c:f>
              <c:strCache>
                <c:ptCount val="1"/>
                <c:pt idx="0">
                  <c:v>deGroot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Sheet1!$C$24:$F$24</c:f>
              <c:numCache>
                <c:formatCode>General</c:formatCode>
                <c:ptCount val="4"/>
                <c:pt idx="0">
                  <c:v>0.24358974358974358</c:v>
                </c:pt>
                <c:pt idx="1">
                  <c:v>0.19565217391304349</c:v>
                </c:pt>
                <c:pt idx="2">
                  <c:v>0.31034482758620691</c:v>
                </c:pt>
                <c:pt idx="3">
                  <c:v>0.48192771084337349</c:v>
                </c:pt>
              </c:numCache>
            </c:numRef>
          </c:val>
        </c:ser>
        <c:ser>
          <c:idx val="2"/>
          <c:order val="2"/>
          <c:tx>
            <c:strRef>
              <c:f>Sheet1!$B$25</c:f>
              <c:strCache>
                <c:ptCount val="1"/>
                <c:pt idx="0">
                  <c:v>VoterModel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Sheet1!$C$25:$F$25</c:f>
              <c:numCache>
                <c:formatCode>General</c:formatCode>
                <c:ptCount val="4"/>
                <c:pt idx="0">
                  <c:v>0.51282051282051277</c:v>
                </c:pt>
                <c:pt idx="1">
                  <c:v>0.43478260869565216</c:v>
                </c:pt>
                <c:pt idx="2">
                  <c:v>0.27586206896551724</c:v>
                </c:pt>
                <c:pt idx="3">
                  <c:v>0.21686746987951808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458216"/>
        <c:axId val="237461744"/>
      </c:barChart>
      <c:catAx>
        <c:axId val="237458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7461744"/>
        <c:crosses val="autoZero"/>
        <c:auto val="1"/>
        <c:lblAlgn val="ctr"/>
        <c:lblOffset val="100"/>
        <c:noMultiLvlLbl val="0"/>
      </c:catAx>
      <c:valAx>
        <c:axId val="23746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7458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699358693017682"/>
          <c:y val="2.2846560592366612E-2"/>
          <c:w val="0.36096923167624151"/>
          <c:h val="0.3089119977660139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999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7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290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22/11/2017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0.pn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201.png"/><Relationship Id="rId18" Type="http://schemas.openxmlformats.org/officeDocument/2006/relationships/image" Target="../media/image12.png"/><Relationship Id="rId3" Type="http://schemas.openxmlformats.org/officeDocument/2006/relationships/image" Target="../../clipboard/media/image8.png"/><Relationship Id="rId7" Type="http://schemas.openxmlformats.org/officeDocument/2006/relationships/image" Target="../../clipboard/media/image12.png"/><Relationship Id="rId12" Type="http://schemas.openxmlformats.org/officeDocument/2006/relationships/image" Target="../media/image1910.png"/><Relationship Id="rId17" Type="http://schemas.openxmlformats.org/officeDocument/2006/relationships/image" Target="../media/image240.png"/><Relationship Id="rId2" Type="http://schemas.openxmlformats.org/officeDocument/2006/relationships/image" Target="../media/image1410.pn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11.png"/><Relationship Id="rId11" Type="http://schemas.openxmlformats.org/officeDocument/2006/relationships/image" Target="../media/image183.png"/><Relationship Id="rId5" Type="http://schemas.openxmlformats.org/officeDocument/2006/relationships/image" Target="../../clipboard/media/image10.png"/><Relationship Id="rId15" Type="http://schemas.openxmlformats.org/officeDocument/2006/relationships/image" Target="../media/image220.png"/><Relationship Id="rId10" Type="http://schemas.openxmlformats.org/officeDocument/2006/relationships/image" Target="../media/image174.png"/><Relationship Id="rId4" Type="http://schemas.openxmlformats.org/officeDocument/2006/relationships/image" Target="../../clipboard/media/image9.png"/><Relationship Id="rId9" Type="http://schemas.openxmlformats.org/officeDocument/2006/relationships/image" Target="../media/image1610.png"/><Relationship Id="rId14" Type="http://schemas.openxmlformats.org/officeDocument/2006/relationships/image" Target="../media/image2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newyorker.com/magazine/2017/02/27/why-facts-dont-change-our-mind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Opinion formation on social networks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personal biases?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tend to cling on to their personal opinions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4076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opinion formation model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Friedkin</a:t>
            </a:r>
            <a:r>
              <a:rPr lang="en-US" dirty="0" smtClean="0"/>
              <a:t> and Johnsen)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intrinsic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 smtClean="0"/>
                  <a:t> and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expressed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public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each user in the network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 smtClean="0"/>
                  <a:t> updated, each time taking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expressed opinions </a:t>
                </a:r>
                <a:r>
                  <a:rPr lang="en-US" dirty="0" smtClean="0"/>
                  <a:t>of its neighbors and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intrinsic opinion </a:t>
                </a:r>
                <a:r>
                  <a:rPr lang="en-US" dirty="0" smtClean="0"/>
                  <a:t>of herself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 as a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Assume that network users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rational </a:t>
                </a:r>
                <a:r>
                  <a:rPr lang="en-US" dirty="0" smtClean="0"/>
                  <a:t>(selfish) agents</a:t>
                </a:r>
              </a:p>
              <a:p>
                <a:r>
                  <a:rPr lang="en-US" dirty="0" smtClean="0"/>
                  <a:t>Each user has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personal cost </a:t>
                </a:r>
                <a:r>
                  <a:rPr lang="en-US" dirty="0" smtClean="0"/>
                  <a:t>for expressing an opinion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Each user is selfishly trying to minimize her personal cost.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  <a:blipFill rotWithShape="0">
                <a:blip r:embed="rId2"/>
                <a:stretch>
                  <a:fillRect l="-1259" t="-2849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0" y="3645024"/>
            <a:ext cx="4788024" cy="936104"/>
          </a:xfrm>
          <a:prstGeom prst="wedgeRectCallout">
            <a:avLst>
              <a:gd name="adj1" fmla="val 26419"/>
              <a:gd name="adj2" fmla="val -85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Inconsistency cost</a:t>
            </a:r>
            <a:r>
              <a:rPr lang="en-US" sz="2400" dirty="0" smtClean="0">
                <a:solidFill>
                  <a:schemeClr val="tx1"/>
                </a:solidFill>
              </a:rPr>
              <a:t>: The cost for </a:t>
            </a:r>
            <a:r>
              <a:rPr lang="en-US" sz="2400" dirty="0" smtClean="0">
                <a:solidFill>
                  <a:srgbClr val="FF0000"/>
                </a:solidFill>
              </a:rPr>
              <a:t>deviating</a:t>
            </a:r>
            <a:r>
              <a:rPr lang="en-US" sz="2400" dirty="0" smtClean="0">
                <a:solidFill>
                  <a:schemeClr val="tx1"/>
                </a:solidFill>
              </a:rPr>
              <a:t> from one’s intrinsic opinion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004048" y="3645024"/>
            <a:ext cx="4042792" cy="1112987"/>
          </a:xfrm>
          <a:prstGeom prst="wedgeRectCallout">
            <a:avLst>
              <a:gd name="adj1" fmla="val 31"/>
              <a:gd name="adj2" fmla="val -9332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Conflict cost</a:t>
            </a:r>
            <a:r>
              <a:rPr lang="en-US" sz="2400" dirty="0" smtClean="0">
                <a:solidFill>
                  <a:schemeClr val="tx1"/>
                </a:solidFill>
              </a:rPr>
              <a:t>: The cost for </a:t>
            </a:r>
            <a:r>
              <a:rPr lang="en-US" sz="2400" dirty="0" smtClean="0">
                <a:solidFill>
                  <a:srgbClr val="FF0000"/>
                </a:solidFill>
              </a:rPr>
              <a:t>disagreeing</a:t>
            </a:r>
            <a:r>
              <a:rPr lang="en-US" sz="2400" dirty="0" smtClean="0">
                <a:solidFill>
                  <a:schemeClr val="tx1"/>
                </a:solidFill>
              </a:rPr>
              <a:t> with the opinions in one’s social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404" y="5934670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1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 as a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minimizes the personal cost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linear algebra terms (assume 0/1 weights):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the Laplacian of the graph.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88024" y="566449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Reminder: The </a:t>
            </a:r>
            <a:r>
              <a:rPr lang="en-US" dirty="0"/>
              <a:t>L</a:t>
            </a:r>
            <a:r>
              <a:rPr lang="en-US" dirty="0" smtClean="0"/>
              <a:t>aplacian is the negated adjacency matrix with the degree on the diagonal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opinion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better study the opinion formation process we will show a connection between opinion formation and </a:t>
            </a:r>
            <a:r>
              <a:rPr lang="en-US" dirty="0" smtClean="0">
                <a:solidFill>
                  <a:srgbClr val="0070C0"/>
                </a:solidFill>
              </a:rPr>
              <a:t>absorbing random walks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is a stochastic process performed on a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dirty="0" smtClean="0"/>
                  <a:t> one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dirty="0" smtClean="0"/>
                  <a:t> to the destination of the edge</a:t>
                </a:r>
              </a:p>
              <a:p>
                <a:pPr lvl="1"/>
                <a:r>
                  <a:rPr lang="en-US" dirty="0" smtClean="0"/>
                  <a:t>Repeat.</a:t>
                </a:r>
                <a:endParaRPr lang="el-GR" dirty="0" smtClean="0"/>
              </a:p>
              <a:p>
                <a:pPr lvl="1"/>
                <a:endParaRPr lang="el-GR" dirty="0"/>
              </a:p>
              <a:p>
                <a:r>
                  <a:rPr lang="en-US" dirty="0" smtClean="0"/>
                  <a:t>Made very popular with Google’s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dirty="0" smtClean="0"/>
                  <a:t> algorithm.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259" t="-2041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Transition Probability matrix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64257"/>
              </p:ext>
            </p:extLst>
          </p:nvPr>
        </p:nvGraphicFramePr>
        <p:xfrm>
          <a:off x="454958" y="4117581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58" y="4117581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4572000" y="1334419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1030994" y="3378551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1038931" y="2499076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1040519" y="2068863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1048456" y="1654526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1048456" y="2948338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87442"/>
              </p:ext>
            </p:extLst>
          </p:nvPr>
        </p:nvGraphicFramePr>
        <p:xfrm>
          <a:off x="466055" y="1582917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55" y="1582917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5977" y="5013176"/>
                <a:ext cx="4680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 smtClean="0"/>
                  <a:t>Probability of transitioning from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to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7" y="5013176"/>
                <a:ext cx="4680520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208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78808" y="6087531"/>
                <a:ext cx="1999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808" y="6087531"/>
                <a:ext cx="1999522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3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313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(usually) set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b="1" dirty="0"/>
              </a:p>
              <a:p>
                <a:r>
                  <a:rPr lang="en-US" dirty="0" smtClean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at step t using a vector-matrix multiplication</a:t>
                </a:r>
              </a:p>
              <a:p>
                <a:endParaRPr lang="en-US" dirty="0"/>
              </a:p>
              <a:p>
                <a:r>
                  <a:rPr lang="en-US" dirty="0" smtClean="0"/>
                  <a:t>After many steps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the probability converges to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3135"/>
              </a:xfrm>
              <a:blipFill rotWithShape="0">
                <a:blip r:embed="rId3"/>
                <a:stretch>
                  <a:fillRect l="-1704" t="-1508" r="-2741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2706393" y="4653136"/>
                <a:ext cx="373121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6393" y="4653136"/>
                <a:ext cx="373121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1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7638"/>
                <a:ext cx="8363272" cy="510770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stationary distribution is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All the rows of the matrix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are equal to the stationary distribution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/>
                  <a:t>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</a:t>
                </a:r>
                <a:r>
                  <a:rPr lang="en-US" dirty="0" smtClean="0"/>
                  <a:t>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363272" cy="5107706"/>
              </a:xfrm>
              <a:blipFill rotWithShape="0">
                <a:blip r:embed="rId3"/>
                <a:stretch>
                  <a:fillRect l="-1458" t="-3823" r="-802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items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 far we have assumed that what is being diffused in the network is some </a:t>
            </a:r>
            <a:r>
              <a:rPr lang="en-US" dirty="0" smtClean="0">
                <a:solidFill>
                  <a:srgbClr val="0070C0"/>
                </a:solidFill>
              </a:rPr>
              <a:t>discrete item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E.g., a virus, a product, a video, an image, a link etc.</a:t>
            </a:r>
          </a:p>
          <a:p>
            <a:r>
              <a:rPr lang="en-US" dirty="0" smtClean="0"/>
              <a:t>For each network user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binary decision </a:t>
            </a:r>
            <a:r>
              <a:rPr lang="en-US" dirty="0" smtClean="0"/>
              <a:t>is being made about the item being diffused</a:t>
            </a:r>
          </a:p>
          <a:p>
            <a:pPr lvl="1"/>
            <a:r>
              <a:rPr lang="en-US" dirty="0" smtClean="0"/>
              <a:t>Being infected by the virus, adopt the product, watch the video, save the image, retweet the link, etc.</a:t>
            </a:r>
          </a:p>
          <a:p>
            <a:pPr lvl="1"/>
            <a:r>
              <a:rPr lang="en-US" dirty="0" smtClean="0"/>
              <a:t>This decision may happen with some probability, but the probability is over the </a:t>
            </a:r>
            <a:r>
              <a:rPr lang="en-US" dirty="0" smtClean="0">
                <a:solidFill>
                  <a:srgbClr val="0070C0"/>
                </a:solidFill>
              </a:rPr>
              <a:t>discrete values {0,1}</a:t>
            </a:r>
            <a:r>
              <a:rPr lang="en-US" dirty="0"/>
              <a:t> </a:t>
            </a:r>
            <a:r>
              <a:rPr lang="en-US" dirty="0" smtClean="0"/>
              <a:t>and the decisions usually do not change</a:t>
            </a:r>
          </a:p>
        </p:txBody>
      </p:sp>
    </p:spTree>
    <p:extLst>
      <p:ext uri="{BB962C8B-B14F-4D97-AF65-F5344CB8AC3E}">
        <p14:creationId xmlns:p14="http://schemas.microsoft.com/office/powerpoint/2010/main" val="32737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Absorbing nodes</a:t>
            </a:r>
            <a:r>
              <a:rPr lang="en-US" dirty="0" smtClean="0"/>
              <a:t>: nodes from which the random walk cannot escape.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Two absorbing nodes: the red and the blue.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94000" y="2924944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urved Connector 7"/>
          <p:cNvCxnSpPr>
            <a:stCxn id="28" idx="0"/>
            <a:endCxn id="28" idx="6"/>
          </p:cNvCxnSpPr>
          <p:nvPr/>
        </p:nvCxnSpPr>
        <p:spPr>
          <a:xfrm rot="16200000" flipH="1">
            <a:off x="4813696" y="2921373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1" idx="0"/>
            <a:endCxn id="51" idx="6"/>
          </p:cNvCxnSpPr>
          <p:nvPr/>
        </p:nvCxnSpPr>
        <p:spPr>
          <a:xfrm rot="16200000" flipH="1">
            <a:off x="6020196" y="3644397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6120" y="6401633"/>
            <a:ext cx="64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</a:t>
            </a:r>
            <a:r>
              <a:rPr lang="en-US" dirty="0" smtClean="0"/>
              <a:t>1984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graph with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 (transient)</a:t>
            </a:r>
            <a:r>
              <a:rPr lang="en-US" dirty="0" smtClean="0"/>
              <a:t> node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 will be absorbed in one of them with some probability</a:t>
            </a:r>
          </a:p>
          <a:p>
            <a:pPr lvl="1"/>
            <a:r>
              <a:rPr lang="en-US" dirty="0" smtClean="0"/>
              <a:t>For node </a:t>
            </a:r>
            <a:r>
              <a:rPr lang="en-US" dirty="0">
                <a:solidFill>
                  <a:srgbClr val="00B0F0"/>
                </a:solidFill>
              </a:rPr>
              <a:t>t </a:t>
            </a:r>
            <a:r>
              <a:rPr lang="en-US" dirty="0" smtClean="0"/>
              <a:t>we can 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probabilities of absorption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3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absorption probability has several practical uses.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them and create a self-loop.</a:t>
            </a:r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transient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on a social network some nodes are </a:t>
            </a:r>
            <a:r>
              <a:rPr lang="en-US" dirty="0" smtClean="0">
                <a:solidFill>
                  <a:srgbClr val="0070C0"/>
                </a:solidFill>
              </a:rPr>
              <a:t>malicious</a:t>
            </a:r>
            <a:r>
              <a:rPr lang="en-US" dirty="0" smtClean="0"/>
              <a:t>, while some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certified</a:t>
            </a:r>
            <a:r>
              <a:rPr lang="en-US" dirty="0" smtClean="0"/>
              <a:t>, to which class is a transient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absorption probability can be computed iteratively: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1600200"/>
            <a:ext cx="8363272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absorption probability can be computed iteratively:</a:t>
            </a:r>
          </a:p>
          <a:p>
            <a:pPr lvl="1"/>
            <a:r>
              <a:rPr lang="en-US" smtClean="0"/>
              <a:t>The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smtClean="0"/>
              <a:t>have probability 1 of being absorbed in themselves and zero of being absorbed in another node.</a:t>
            </a:r>
          </a:p>
          <a:p>
            <a:pPr lvl="1"/>
            <a:r>
              <a:rPr lang="en-US" smtClean="0"/>
              <a:t>For the </a:t>
            </a:r>
            <a:r>
              <a:rPr lang="en-US" smtClean="0">
                <a:solidFill>
                  <a:srgbClr val="0070C0"/>
                </a:solidFill>
              </a:rPr>
              <a:t>non-absorbing nodes</a:t>
            </a:r>
            <a:r>
              <a:rPr lang="en-US" smtClean="0"/>
              <a:t>, take the (weighted) average of the absorption probabilities of your neighbors </a:t>
            </a:r>
          </a:p>
          <a:p>
            <a:pPr lvl="2"/>
            <a:r>
              <a:rPr lang="en-US" smtClean="0"/>
              <a:t>if one of the neighbors is the absorbing node, it has probability 1</a:t>
            </a:r>
          </a:p>
          <a:p>
            <a:pPr lvl="1"/>
            <a:r>
              <a:rPr lang="en-US" smtClean="0"/>
              <a:t>Repeat until convergence (= very small change in probs)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43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absorption probabilities for red and blue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74462" y="524600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5631" y="5213743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4784" y="282214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131840" y="2996952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62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probability </a:t>
            </a:r>
            <a:r>
              <a:rPr lang="el-GR" sz="2000" dirty="0" smtClean="0">
                <a:solidFill>
                  <a:srgbClr val="0070C0"/>
                </a:solidFill>
              </a:rPr>
              <a:t>α</a:t>
            </a:r>
            <a:r>
              <a:rPr lang="el-GR" sz="2000" dirty="0" smtClean="0"/>
              <a:t> </a:t>
            </a:r>
            <a:r>
              <a:rPr lang="en-US" sz="2000" dirty="0" smtClean="0"/>
              <a:t>the random walk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 smtClean="0"/>
              <a:t>With probability </a:t>
            </a:r>
            <a:r>
              <a:rPr lang="en-US" sz="2000" dirty="0" smtClean="0">
                <a:solidFill>
                  <a:srgbClr val="0070C0"/>
                </a:solidFill>
              </a:rPr>
              <a:t>(1-</a:t>
            </a:r>
            <a:r>
              <a:rPr lang="el-GR" sz="2000" dirty="0" smtClean="0">
                <a:solidFill>
                  <a:srgbClr val="0070C0"/>
                </a:solidFill>
              </a:rPr>
              <a:t>α) </a:t>
            </a:r>
            <a:r>
              <a:rPr lang="en-US" sz="2000" dirty="0" smtClean="0"/>
              <a:t>the random walk continues as before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228600" y="461211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Our matrix looks like this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dirty="0" smtClean="0"/>
                  <a:t>: transition probabilities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between transient nodes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transition probabilities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from transient to absorbing nodes</a:t>
                </a:r>
              </a:p>
              <a:p>
                <a:r>
                  <a:rPr lang="en-US" dirty="0" smtClean="0"/>
                  <a:t>Computing the absorption probabilities corresponds to iteratively multiplying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with itself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77144" y="2204864"/>
                <a:ext cx="3389711" cy="1024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44" y="2204864"/>
                <a:ext cx="3389711" cy="10240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4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01393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fundamental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The probability of being in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 smtClean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after infinite steps</a:t>
                </a:r>
                <a:endParaRPr lang="en-US" dirty="0"/>
              </a:p>
              <a:p>
                <a:r>
                  <a:rPr lang="en-US" dirty="0" smtClean="0"/>
                  <a:t>The transient-to-absorbing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𝑇𝑈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probability</a:t>
                </a:r>
                <a:r>
                  <a:rPr lang="en-US" dirty="0" smtClean="0"/>
                  <a:t> of being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absorbed</a:t>
                </a:r>
                <a:r>
                  <a:rPr lang="en-US" dirty="0" smtClean="0"/>
                  <a:t> in absorbing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when starting from transient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013931"/>
              </a:xfrm>
              <a:blipFill rotWithShape="0">
                <a:blip r:embed="rId2"/>
                <a:stretch>
                  <a:fillRect l="-1259" t="-2432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00218" y="5614131"/>
                <a:ext cx="2898294" cy="1019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218" y="5614131"/>
                <a:ext cx="2898294" cy="10195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network can also diffuse </a:t>
            </a:r>
            <a:r>
              <a:rPr lang="en-US" dirty="0" smtClean="0">
                <a:solidFill>
                  <a:srgbClr val="FF0000"/>
                </a:solidFill>
              </a:rPr>
              <a:t>opinions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people believe about an issue, a person, an item, is shaped by their social network </a:t>
            </a:r>
          </a:p>
          <a:p>
            <a:r>
              <a:rPr lang="en-US" dirty="0" smtClean="0"/>
              <a:t>People hold opinions that may change over time due to social influence</a:t>
            </a:r>
          </a:p>
          <a:p>
            <a:r>
              <a:rPr lang="en-US" dirty="0" smtClean="0"/>
              <a:t>Opinions may assume a </a:t>
            </a:r>
            <a:r>
              <a:rPr lang="en-US" dirty="0" smtClean="0">
                <a:solidFill>
                  <a:srgbClr val="0070C0"/>
                </a:solidFill>
              </a:rPr>
              <a:t>continuous range of values</a:t>
            </a:r>
            <a:r>
              <a:rPr lang="en-US" dirty="0" smtClean="0"/>
              <a:t>, from completely negative to completely positive.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Opinion diffusion </a:t>
            </a:r>
            <a:r>
              <a:rPr lang="en-US" dirty="0" smtClean="0"/>
              <a:t>is different from item diffusion</a:t>
            </a:r>
          </a:p>
          <a:p>
            <a:pPr lvl="1"/>
            <a:r>
              <a:rPr lang="en-US" dirty="0" smtClean="0"/>
              <a:t>It is often referred to as </a:t>
            </a:r>
            <a:r>
              <a:rPr lang="en-US" dirty="0" smtClean="0">
                <a:solidFill>
                  <a:srgbClr val="FF0000"/>
                </a:solidFill>
              </a:rPr>
              <a:t>opinion formation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most similar case we have seen is the game-theoretic cascades</a:t>
            </a:r>
          </a:p>
        </p:txBody>
      </p:sp>
    </p:spTree>
    <p:extLst>
      <p:ext uri="{BB962C8B-B14F-4D97-AF65-F5344CB8AC3E}">
        <p14:creationId xmlns:p14="http://schemas.microsoft.com/office/powerpoint/2010/main" val="28096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r>
              <a:rPr lang="en-US" dirty="0" smtClean="0"/>
              <a:t>We can compute a value for all transient nodes in the same way we compute probabilities</a:t>
            </a:r>
          </a:p>
          <a:p>
            <a:pPr lvl="1"/>
            <a:r>
              <a:rPr lang="en-US" dirty="0" smtClean="0"/>
              <a:t>This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at the absorbing node for the non-absorbing node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37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Computation of values is essentially multiplication of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with the vector of values of the absorbing nodes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 smtClean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 smtClean="0"/>
                  <a:t>: vector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 of the absorbing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 smtClean="0"/>
                  <a:t>: vector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values of the transient nodes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 smtClean="0"/>
              <a:t>The Red node is pinned at position +1, while the Blue node is pinned at position -1 on a line. 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 smtClean="0"/>
              <a:t>on the edges with hardness </a:t>
            </a:r>
            <a:r>
              <a:rPr lang="en-US" dirty="0" smtClean="0">
                <a:solidFill>
                  <a:srgbClr val="0070C0"/>
                </a:solidFill>
              </a:rPr>
              <a:t>proportional </a:t>
            </a:r>
            <a:r>
              <a:rPr lang="en-US" dirty="0" smtClean="0"/>
              <a:t>to the weights </a:t>
            </a:r>
            <a:endParaRPr lang="en-US" dirty="0"/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 smtClean="0"/>
              <a:t>of the nodes on the line</a:t>
            </a:r>
            <a:endParaRPr lang="en-US" dirty="0"/>
          </a:p>
        </p:txBody>
      </p:sp>
      <p:sp>
        <p:nvSpPr>
          <p:cNvPr id="130" name="Line 22"/>
          <p:cNvSpPr>
            <a:spLocks noChangeShapeType="1"/>
          </p:cNvSpPr>
          <p:nvPr/>
        </p:nvSpPr>
        <p:spPr bwMode="auto">
          <a:xfrm flipV="1">
            <a:off x="3801437" y="4388694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V="1">
            <a:off x="3475376" y="4794182"/>
            <a:ext cx="2216765" cy="408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4967228" y="4308735"/>
            <a:ext cx="597479" cy="19421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 flipH="1" flipV="1">
            <a:off x="3478086" y="4847115"/>
            <a:ext cx="2020162" cy="144198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539508" y="3737125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690172" y="4404385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458467" y="6192080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608768" y="6129727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955844" y="4503670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5649">
            <a:off x="3759657" y="3798378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1545">
            <a:off x="3290843" y="4967068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81">
            <a:off x="5612093" y="4986944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6547" y="4329157"/>
            <a:ext cx="339567" cy="9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Line 25"/>
          <p:cNvSpPr>
            <a:spLocks noChangeShapeType="1"/>
          </p:cNvSpPr>
          <p:nvPr/>
        </p:nvSpPr>
        <p:spPr bwMode="auto">
          <a:xfrm flipH="1">
            <a:off x="4108767" y="6456767"/>
            <a:ext cx="1355589" cy="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197">
            <a:off x="4588074" y="5989976"/>
            <a:ext cx="333270" cy="9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752">
            <a:off x="5159741" y="5019820"/>
            <a:ext cx="340517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920">
            <a:off x="4333737" y="5096000"/>
            <a:ext cx="352162" cy="9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Group 175"/>
          <p:cNvGrpSpPr>
            <a:grpSpLocks/>
          </p:cNvGrpSpPr>
          <p:nvPr/>
        </p:nvGrpSpPr>
        <p:grpSpPr bwMode="auto">
          <a:xfrm rot="5400000">
            <a:off x="4719729" y="3328985"/>
            <a:ext cx="193412" cy="618256"/>
            <a:chOff x="0" y="0"/>
            <a:chExt cx="112" cy="1107"/>
          </a:xfrm>
        </p:grpSpPr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" name="Group 175"/>
          <p:cNvGrpSpPr>
            <a:grpSpLocks/>
          </p:cNvGrpSpPr>
          <p:nvPr/>
        </p:nvGrpSpPr>
        <p:grpSpPr bwMode="auto">
          <a:xfrm rot="7420274">
            <a:off x="6108661" y="4062676"/>
            <a:ext cx="147184" cy="679860"/>
            <a:chOff x="0" y="0"/>
            <a:chExt cx="112" cy="1107"/>
          </a:xfrm>
        </p:grpSpPr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7338" y="4568586"/>
            <a:ext cx="327023" cy="8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 smtClean="0"/>
              <a:t>The Red node is pinned at position +1, while the Blue node is pinned at position -1 on a line. 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 smtClean="0"/>
              <a:t>on the edges with hardness </a:t>
            </a:r>
            <a:r>
              <a:rPr lang="en-US" dirty="0" smtClean="0">
                <a:solidFill>
                  <a:srgbClr val="0070C0"/>
                </a:solidFill>
              </a:rPr>
              <a:t>proportional </a:t>
            </a:r>
            <a:r>
              <a:rPr lang="en-US" dirty="0" smtClean="0"/>
              <a:t>to the weights </a:t>
            </a:r>
            <a:endParaRPr lang="en-US" dirty="0"/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 smtClean="0"/>
              <a:t>of the nodes on the line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871158" y="4724688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400432" y="4724688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74380" y="4958839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30351" y="4779613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74023" y="4540343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84846" y="54559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211145" y="55424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48817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stCxn id="55" idx="0"/>
            <a:endCxn id="58" idx="0"/>
          </p:cNvCxnSpPr>
          <p:nvPr/>
        </p:nvCxnSpPr>
        <p:spPr>
          <a:xfrm flipV="1">
            <a:off x="1647487" y="4540343"/>
            <a:ext cx="4473591" cy="18434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>
            <a:stCxn id="56" idx="6"/>
            <a:endCxn id="57" idx="2"/>
          </p:cNvCxnSpPr>
          <p:nvPr/>
        </p:nvCxnSpPr>
        <p:spPr>
          <a:xfrm flipV="1">
            <a:off x="3768489" y="5040994"/>
            <a:ext cx="761862" cy="17922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>
            <a:stCxn id="57" idx="6"/>
            <a:endCxn id="58" idx="2"/>
          </p:cNvCxnSpPr>
          <p:nvPr/>
        </p:nvCxnSpPr>
        <p:spPr>
          <a:xfrm flipV="1">
            <a:off x="5024460" y="4801724"/>
            <a:ext cx="849563" cy="23927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>
            <a:stCxn id="56" idx="2"/>
            <a:endCxn id="55" idx="6"/>
          </p:cNvCxnSpPr>
          <p:nvPr/>
        </p:nvCxnSpPr>
        <p:spPr>
          <a:xfrm flipH="1" flipV="1">
            <a:off x="1894541" y="4986069"/>
            <a:ext cx="1379839" cy="23415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>
            <a:stCxn id="56" idx="4"/>
            <a:endCxn id="54" idx="4"/>
          </p:cNvCxnSpPr>
          <p:nvPr/>
        </p:nvCxnSpPr>
        <p:spPr>
          <a:xfrm flipV="1">
            <a:off x="3521435" y="5247449"/>
            <a:ext cx="4596778" cy="23415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>
            <a:stCxn id="54" idx="2"/>
            <a:endCxn id="58" idx="6"/>
          </p:cNvCxnSpPr>
          <p:nvPr/>
        </p:nvCxnSpPr>
        <p:spPr>
          <a:xfrm flipH="1" flipV="1">
            <a:off x="6368132" y="4801724"/>
            <a:ext cx="1503026" cy="18434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3504">
            <a:off x="3470432" y="4236563"/>
            <a:ext cx="296174" cy="8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375">
            <a:off x="6299438" y="4946763"/>
            <a:ext cx="297396" cy="7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5474">
            <a:off x="2344694" y="4494836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3562">
            <a:off x="6884287" y="4286276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756">
            <a:off x="5235631" y="4491047"/>
            <a:ext cx="447055" cy="8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>
            <a:stCxn id="56" idx="0"/>
            <a:endCxn id="58" idx="4"/>
          </p:cNvCxnSpPr>
          <p:nvPr/>
        </p:nvCxnSpPr>
        <p:spPr>
          <a:xfrm>
            <a:off x="3521435" y="4958839"/>
            <a:ext cx="2599643" cy="10426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3559">
            <a:off x="3997456" y="4772760"/>
            <a:ext cx="274749" cy="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2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opinion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6442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value propagation </a:t>
            </a:r>
            <a:r>
              <a:rPr lang="en-US" dirty="0" smtClean="0"/>
              <a:t>we described is closely related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opinion formation process/game </a:t>
            </a:r>
            <a:r>
              <a:rPr lang="en-US" dirty="0" smtClean="0"/>
              <a:t>we defined.</a:t>
            </a:r>
          </a:p>
          <a:p>
            <a:pPr lvl="1"/>
            <a:r>
              <a:rPr lang="en-US" dirty="0" smtClean="0"/>
              <a:t>Can you see how</a:t>
            </a:r>
            <a:r>
              <a:rPr lang="el-GR" dirty="0" smtClean="0"/>
              <a:t> </a:t>
            </a:r>
            <a:r>
              <a:rPr lang="en-US" dirty="0" smtClean="0"/>
              <a:t>we can use absorbing random walks to model the opinion formation for the network below?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3688" y="3933056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893330" y="341906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5015" y="465788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8556" y="62384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40353" y="623846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0877" y="445872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10581" y="4172237"/>
                <a:ext cx="3176254" cy="13406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Reminder: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81" y="4172237"/>
                <a:ext cx="3176254" cy="1340623"/>
              </a:xfrm>
              <a:prstGeom prst="rect">
                <a:avLst/>
              </a:prstGeom>
              <a:blipFill rotWithShape="0">
                <a:blip r:embed="rId2"/>
                <a:stretch>
                  <a:fillRect l="-2677" t="-31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0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Opinion formation and absorbing random walks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60850" y="2532867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700669" y="2155746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515951" y="1774746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700669" y="2171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8016765" y="3006225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7014184" y="4620302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5484798" y="4631543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616863" y="2833067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887140" y="27942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285414" y="46280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349340" y="46133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841827" y="2934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276542" y="142500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306966" y="281183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95777" y="539004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06577" y="539704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121009" y="34071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582" y="4319921"/>
            <a:ext cx="4132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expressed opinion </a:t>
            </a:r>
            <a:r>
              <a:rPr lang="en-US" sz="2400" dirty="0" smtClean="0"/>
              <a:t>for each node is computed using the value propagation we described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Repeated averaging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9337" y="1380343"/>
            <a:ext cx="389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absorbing node per user with value </a:t>
            </a:r>
            <a:r>
              <a:rPr lang="en-US" sz="2400" dirty="0"/>
              <a:t>the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intrinsic opinion </a:t>
            </a:r>
            <a:r>
              <a:rPr lang="en-US" sz="2400" dirty="0" smtClean="0"/>
              <a:t>of the user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74206" y="242491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82470" y="242011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08248" y="442282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94772" y="428793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30387" y="369884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75" y="2643221"/>
            <a:ext cx="3938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One transient node per user that links </a:t>
            </a:r>
            <a:r>
              <a:rPr lang="en-US" sz="2400" dirty="0">
                <a:solidFill>
                  <a:prstClr val="black"/>
                </a:solidFill>
              </a:rPr>
              <a:t>to </a:t>
            </a:r>
            <a:r>
              <a:rPr lang="en-US" sz="2400" dirty="0" smtClean="0">
                <a:solidFill>
                  <a:prstClr val="black"/>
                </a:solidFill>
              </a:rPr>
              <a:t>her absorbing node and the transient nodes of her neighbors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30383"/>
            <a:ext cx="871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is equal to the </a:t>
            </a:r>
            <a:r>
              <a:rPr lang="en-US" sz="2400" dirty="0" smtClean="0">
                <a:solidFill>
                  <a:srgbClr val="0070C0"/>
                </a:solidFill>
              </a:rPr>
              <a:t>expected intrinsic opinion </a:t>
            </a:r>
            <a:r>
              <a:rPr lang="en-US" sz="2400" dirty="0" smtClean="0"/>
              <a:t>at the place of absorption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85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of a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individual user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</a:t>
            </a:r>
            <a:r>
              <a:rPr lang="en-US" dirty="0" smtClean="0"/>
              <a:t>’s absorbing node is a stationary point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</a:t>
            </a:r>
            <a:r>
              <a:rPr lang="en-US" dirty="0" smtClean="0"/>
              <a:t>’s transient node is connected to the absorbing node with a spring. </a:t>
            </a:r>
          </a:p>
          <a:p>
            <a:pPr lvl="1"/>
            <a:r>
              <a:rPr lang="en-US" dirty="0" smtClean="0"/>
              <a:t>The neighbors of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  <a:r>
              <a:rPr lang="en-US" dirty="0" smtClean="0"/>
              <a:t> pull with their own springs.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88630" y="4077072"/>
            <a:ext cx="3600450" cy="2900362"/>
            <a:chOff x="0" y="0"/>
            <a:chExt cx="2267" cy="18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6663">
              <a:off x="193" y="564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6185">
              <a:off x="1610" y="463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25389">
              <a:off x="1599" y="1039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36974">
              <a:off x="1558" y="-16"/>
              <a:ext cx="424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6"/>
          <p:cNvSpPr>
            <a:spLocks/>
          </p:cNvSpPr>
          <p:nvPr/>
        </p:nvSpPr>
        <p:spPr bwMode="auto">
          <a:xfrm>
            <a:off x="1004505" y="5494709"/>
            <a:ext cx="76708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6F0D2">
                  <a:alpha val="50999"/>
                </a:srgbClr>
              </a:gs>
              <a:gs pos="100000">
                <a:srgbClr val="BBBCEF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1029905" y="5494709"/>
            <a:ext cx="18034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B120">
                  <a:alpha val="48000"/>
                </a:srgbClr>
              </a:gs>
              <a:gs pos="100000">
                <a:srgbClr val="DB4824">
                  <a:alpha val="48000"/>
                </a:srgbClr>
              </a:gs>
            </a:gsLst>
            <a:lin ang="5400000" scaled="1"/>
          </a:gradFill>
          <a:ln w="25400" cap="flat">
            <a:solidFill>
              <a:schemeClr val="tx1">
                <a:alpha val="48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363405" y="5240709"/>
            <a:ext cx="800100" cy="723900"/>
            <a:chOff x="0" y="0"/>
            <a:chExt cx="504" cy="456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825118" y="4769222"/>
            <a:ext cx="179387" cy="1758950"/>
            <a:chOff x="0" y="0"/>
            <a:chExt cx="112" cy="110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1004505" y="5278809"/>
            <a:ext cx="800100" cy="723900"/>
            <a:chOff x="0" y="0"/>
            <a:chExt cx="504" cy="456"/>
          </a:xfrm>
        </p:grpSpPr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4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 rot="3814014">
            <a:off x="6778191" y="328724"/>
            <a:ext cx="440903" cy="2419945"/>
            <a:chOff x="0" y="0"/>
            <a:chExt cx="394" cy="2167"/>
          </a:xfrm>
        </p:grpSpPr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3" name="Line 3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 rot="-2777838">
            <a:off x="2724113" y="179152"/>
            <a:ext cx="401836" cy="2206749"/>
            <a:chOff x="0" y="0"/>
            <a:chExt cx="360" cy="1976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201">
            <a:off x="4093146" y="3080742"/>
            <a:ext cx="275704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3" name="Group 13"/>
          <p:cNvGrpSpPr>
            <a:grpSpLocks/>
          </p:cNvGrpSpPr>
          <p:nvPr/>
        </p:nvGrpSpPr>
        <p:grpSpPr bwMode="auto">
          <a:xfrm rot="7740967">
            <a:off x="6899858" y="3776700"/>
            <a:ext cx="440904" cy="2419945"/>
            <a:chOff x="0" y="0"/>
            <a:chExt cx="394" cy="2167"/>
          </a:xfrm>
        </p:grpSpPr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 rot="804369">
            <a:off x="3738191" y="4508376"/>
            <a:ext cx="395139" cy="2168798"/>
            <a:chOff x="0" y="0"/>
            <a:chExt cx="353" cy="1943"/>
          </a:xfrm>
        </p:grpSpPr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2"/>
              <a:ext cx="353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rot="10800000">
              <a:off x="165" y="0"/>
              <a:ext cx="3" cy="6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rot="10800000">
              <a:off x="165" y="1329"/>
              <a:ext cx="3" cy="6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 rot="-5338735">
            <a:off x="1349499" y="2654350"/>
            <a:ext cx="332631" cy="1830586"/>
            <a:chOff x="0" y="0"/>
            <a:chExt cx="298" cy="1640"/>
          </a:xfrm>
        </p:grpSpPr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1"/>
              <a:ext cx="29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rot="10800000">
              <a:off x="139" y="0"/>
              <a:ext cx="2" cy="51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rot="10800000">
              <a:off x="139" y="1121"/>
              <a:ext cx="2" cy="51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 rot="2576959">
            <a:off x="2776017" y="1687711"/>
            <a:ext cx="401836" cy="2205633"/>
            <a:chOff x="0" y="0"/>
            <a:chExt cx="360" cy="1976"/>
          </a:xfrm>
        </p:grpSpPr>
        <p:pic>
          <p:nvPicPr>
            <p:cNvPr id="5122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 rot="-5305686">
            <a:off x="4652926" y="894643"/>
            <a:ext cx="400719" cy="2203400"/>
            <a:chOff x="0" y="0"/>
            <a:chExt cx="359" cy="1973"/>
          </a:xfrm>
        </p:grpSpPr>
        <p:pic>
          <p:nvPicPr>
            <p:cNvPr id="51226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3" name="Group 33"/>
          <p:cNvGrpSpPr>
            <a:grpSpLocks/>
          </p:cNvGrpSpPr>
          <p:nvPr/>
        </p:nvGrpSpPr>
        <p:grpSpPr bwMode="auto">
          <a:xfrm rot="-2172916">
            <a:off x="4125516" y="1837283"/>
            <a:ext cx="312539" cy="1715617"/>
            <a:chOff x="0" y="0"/>
            <a:chExt cx="280" cy="1537"/>
          </a:xfrm>
        </p:grpSpPr>
        <p:pic>
          <p:nvPicPr>
            <p:cNvPr id="5123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"/>
              <a:ext cx="280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 rot="10800000">
              <a:off x="130" y="0"/>
              <a:ext cx="3" cy="48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2" name="Line 32"/>
            <p:cNvSpPr>
              <a:spLocks noChangeShapeType="1"/>
            </p:cNvSpPr>
            <p:nvPr/>
          </p:nvSpPr>
          <p:spPr bwMode="auto">
            <a:xfrm rot="10800000">
              <a:off x="130" y="1051"/>
              <a:ext cx="3" cy="48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 rot="7062352">
            <a:off x="2956285" y="3072371"/>
            <a:ext cx="401836" cy="2206749"/>
            <a:chOff x="0" y="0"/>
            <a:chExt cx="360" cy="1976"/>
          </a:xfrm>
        </p:grpSpPr>
        <p:pic>
          <p:nvPicPr>
            <p:cNvPr id="51234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 rot="-9383652">
            <a:off x="4336480" y="3196828"/>
            <a:ext cx="276820" cy="1519163"/>
            <a:chOff x="0" y="0"/>
            <a:chExt cx="248" cy="1361"/>
          </a:xfrm>
        </p:grpSpPr>
        <p:pic>
          <p:nvPicPr>
            <p:cNvPr id="5123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2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 rot="10800000">
              <a:off x="115" y="0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rot="10800000">
              <a:off x="115" y="931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5" name="Group 45"/>
          <p:cNvGrpSpPr>
            <a:grpSpLocks/>
          </p:cNvGrpSpPr>
          <p:nvPr/>
        </p:nvGrpSpPr>
        <p:grpSpPr bwMode="auto">
          <a:xfrm rot="-6150015">
            <a:off x="5039134" y="3380445"/>
            <a:ext cx="401836" cy="2200051"/>
            <a:chOff x="0" y="0"/>
            <a:chExt cx="359" cy="1971"/>
          </a:xfrm>
        </p:grpSpPr>
        <p:pic>
          <p:nvPicPr>
            <p:cNvPr id="5124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0"/>
              <a:ext cx="359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 rot="10800000">
              <a:off x="167" y="1348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 rot="-441353">
            <a:off x="5968380" y="1985740"/>
            <a:ext cx="401836" cy="2203400"/>
            <a:chOff x="0" y="0"/>
            <a:chExt cx="359" cy="1973"/>
          </a:xfrm>
        </p:grpSpPr>
        <p:pic>
          <p:nvPicPr>
            <p:cNvPr id="51246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 rot="-3494073">
            <a:off x="5332698" y="2860291"/>
            <a:ext cx="322585" cy="1768078"/>
            <a:chOff x="0" y="0"/>
            <a:chExt cx="288" cy="1584"/>
          </a:xfrm>
        </p:grpSpPr>
        <p:pic>
          <p:nvPicPr>
            <p:cNvPr id="51250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"/>
              <a:ext cx="288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 rot="10800000">
              <a:off x="134" y="0"/>
              <a:ext cx="3" cy="5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 rot="10800000">
              <a:off x="134" y="1083"/>
              <a:ext cx="3" cy="50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7" name="Group 57"/>
          <p:cNvGrpSpPr>
            <a:grpSpLocks/>
          </p:cNvGrpSpPr>
          <p:nvPr/>
        </p:nvGrpSpPr>
        <p:grpSpPr bwMode="auto">
          <a:xfrm rot="-8213626">
            <a:off x="5204892" y="1739057"/>
            <a:ext cx="330398" cy="1813843"/>
            <a:chOff x="0" y="0"/>
            <a:chExt cx="296" cy="1624"/>
          </a:xfrm>
        </p:grpSpPr>
        <p:pic>
          <p:nvPicPr>
            <p:cNvPr id="5125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9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 rot="10800000">
              <a:off x="138" y="0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 rot="10800000">
              <a:off x="138" y="1111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5991820" y="3991570"/>
            <a:ext cx="491133" cy="491133"/>
            <a:chOff x="0" y="0"/>
            <a:chExt cx="440" cy="440"/>
          </a:xfrm>
          <a:noFill/>
        </p:grpSpPr>
        <p:sp>
          <p:nvSpPr>
            <p:cNvPr id="51258" name="Oval 5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59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3" name="Group 63"/>
          <p:cNvGrpSpPr>
            <a:grpSpLocks/>
          </p:cNvGrpSpPr>
          <p:nvPr/>
        </p:nvGrpSpPr>
        <p:grpSpPr bwMode="auto">
          <a:xfrm>
            <a:off x="3902273" y="4438055"/>
            <a:ext cx="491133" cy="491133"/>
            <a:chOff x="0" y="0"/>
            <a:chExt cx="440" cy="440"/>
          </a:xfrm>
          <a:noFill/>
        </p:grpSpPr>
        <p:sp>
          <p:nvSpPr>
            <p:cNvPr id="51261" name="Oval 6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2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6" name="Group 66"/>
          <p:cNvGrpSpPr>
            <a:grpSpLocks/>
          </p:cNvGrpSpPr>
          <p:nvPr/>
        </p:nvGrpSpPr>
        <p:grpSpPr bwMode="auto">
          <a:xfrm>
            <a:off x="4518422" y="3098601"/>
            <a:ext cx="491133" cy="491133"/>
            <a:chOff x="0" y="0"/>
            <a:chExt cx="440" cy="440"/>
          </a:xfrm>
          <a:noFill/>
        </p:grpSpPr>
        <p:sp>
          <p:nvSpPr>
            <p:cNvPr id="51264" name="Oval 64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5768578" y="1794867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/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275" name="Group 75"/>
          <p:cNvGrpSpPr>
            <a:grpSpLocks/>
          </p:cNvGrpSpPr>
          <p:nvPr/>
        </p:nvGrpSpPr>
        <p:grpSpPr bwMode="auto">
          <a:xfrm>
            <a:off x="5768578" y="1785938"/>
            <a:ext cx="782464" cy="603870"/>
            <a:chOff x="0" y="0"/>
            <a:chExt cx="701" cy="541"/>
          </a:xfrm>
          <a:noFill/>
        </p:grpSpPr>
        <p:sp>
          <p:nvSpPr>
            <p:cNvPr id="51273" name="Oval 73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4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3464719" y="1750219"/>
            <a:ext cx="491133" cy="491133"/>
            <a:chOff x="0" y="0"/>
            <a:chExt cx="440" cy="440"/>
          </a:xfrm>
          <a:noFill/>
        </p:grpSpPr>
        <p:sp>
          <p:nvSpPr>
            <p:cNvPr id="51276" name="Oval 76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7" name="Picture 7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1973461" y="3339703"/>
            <a:ext cx="491133" cy="491133"/>
            <a:chOff x="0" y="0"/>
            <a:chExt cx="440" cy="440"/>
          </a:xfrm>
          <a:noFill/>
        </p:grpSpPr>
        <p:sp>
          <p:nvSpPr>
            <p:cNvPr id="51279" name="Oval 79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0" name="Picture 8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4" name="Group 84"/>
          <p:cNvGrpSpPr>
            <a:grpSpLocks/>
          </p:cNvGrpSpPr>
          <p:nvPr/>
        </p:nvGrpSpPr>
        <p:grpSpPr bwMode="auto">
          <a:xfrm>
            <a:off x="7777758" y="5393531"/>
            <a:ext cx="491133" cy="491133"/>
            <a:chOff x="0" y="0"/>
            <a:chExt cx="440" cy="440"/>
          </a:xfrm>
          <a:noFill/>
        </p:grpSpPr>
        <p:sp>
          <p:nvSpPr>
            <p:cNvPr id="51282" name="Oval 82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3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7" name="Group 87"/>
          <p:cNvGrpSpPr>
            <a:grpSpLocks/>
          </p:cNvGrpSpPr>
          <p:nvPr/>
        </p:nvGrpSpPr>
        <p:grpSpPr bwMode="auto">
          <a:xfrm>
            <a:off x="3455789" y="6188273"/>
            <a:ext cx="491133" cy="491133"/>
            <a:chOff x="0" y="0"/>
            <a:chExt cx="440" cy="440"/>
          </a:xfrm>
          <a:noFill/>
        </p:grpSpPr>
        <p:sp>
          <p:nvSpPr>
            <p:cNvPr id="51285" name="Oval 85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6" name="Picture 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553641" y="3339703"/>
            <a:ext cx="491133" cy="491133"/>
            <a:chOff x="0" y="0"/>
            <a:chExt cx="440" cy="440"/>
          </a:xfrm>
          <a:noFill/>
        </p:grpSpPr>
        <p:sp>
          <p:nvSpPr>
            <p:cNvPr id="51288" name="Oval 8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9" name="Picture 8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3" name="Group 93"/>
          <p:cNvGrpSpPr>
            <a:grpSpLocks/>
          </p:cNvGrpSpPr>
          <p:nvPr/>
        </p:nvGrpSpPr>
        <p:grpSpPr bwMode="auto">
          <a:xfrm>
            <a:off x="1973461" y="348258"/>
            <a:ext cx="491133" cy="491133"/>
            <a:chOff x="0" y="0"/>
            <a:chExt cx="440" cy="440"/>
          </a:xfrm>
          <a:noFill/>
        </p:grpSpPr>
        <p:sp>
          <p:nvSpPr>
            <p:cNvPr id="51291" name="Oval 9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92" name="Picture 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94" name="Group 94"/>
          <p:cNvGraphicFramePr>
            <a:graphicFrameLocks noGrp="1"/>
          </p:cNvGraphicFramePr>
          <p:nvPr/>
        </p:nvGraphicFramePr>
        <p:xfrm>
          <a:off x="7715250" y="830461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/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302" name="Group 102"/>
          <p:cNvGrpSpPr>
            <a:grpSpLocks/>
          </p:cNvGrpSpPr>
          <p:nvPr/>
        </p:nvGrpSpPr>
        <p:grpSpPr bwMode="auto">
          <a:xfrm>
            <a:off x="7715250" y="821531"/>
            <a:ext cx="782464" cy="603870"/>
            <a:chOff x="0" y="0"/>
            <a:chExt cx="701" cy="541"/>
          </a:xfrm>
          <a:noFill/>
        </p:grpSpPr>
        <p:sp>
          <p:nvSpPr>
            <p:cNvPr id="51300" name="Oval 100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1" name="Picture 1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3446859" y="3152180"/>
            <a:ext cx="491133" cy="491133"/>
            <a:chOff x="0" y="0"/>
            <a:chExt cx="440" cy="440"/>
          </a:xfrm>
          <a:noFill/>
        </p:grpSpPr>
        <p:sp>
          <p:nvSpPr>
            <p:cNvPr id="51303" name="Oval 103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4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9" name="Group 119"/>
          <p:cNvGrpSpPr>
            <a:grpSpLocks/>
          </p:cNvGrpSpPr>
          <p:nvPr/>
        </p:nvGrpSpPr>
        <p:grpSpPr bwMode="auto">
          <a:xfrm rot="-5242752">
            <a:off x="3642197" y="6143625"/>
            <a:ext cx="126131" cy="1235646"/>
            <a:chOff x="0" y="0"/>
            <a:chExt cx="112" cy="1107"/>
          </a:xfrm>
        </p:grpSpPr>
        <p:sp>
          <p:nvSpPr>
            <p:cNvPr id="51306" name="Line 106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7" name="Line 10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8" name="Line 10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9" name="Line 10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0" name="Line 11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1" name="Line 11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7" name="Line 117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8" name="Line 118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33" name="Group 133"/>
          <p:cNvGrpSpPr>
            <a:grpSpLocks/>
          </p:cNvGrpSpPr>
          <p:nvPr/>
        </p:nvGrpSpPr>
        <p:grpSpPr bwMode="auto">
          <a:xfrm rot="-8326947">
            <a:off x="8254381" y="5178103"/>
            <a:ext cx="126131" cy="1236762"/>
            <a:chOff x="0" y="0"/>
            <a:chExt cx="112" cy="1107"/>
          </a:xfrm>
        </p:grpSpPr>
        <p:sp>
          <p:nvSpPr>
            <p:cNvPr id="51320" name="Line 120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2" name="Line 122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3" name="Line 123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4" name="Line 124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5" name="Line 125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6" name="Line 126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0" name="Line 130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1" name="Line 131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47" name="Group 147"/>
          <p:cNvGrpSpPr>
            <a:grpSpLocks/>
          </p:cNvGrpSpPr>
          <p:nvPr/>
        </p:nvGrpSpPr>
        <p:grpSpPr bwMode="auto">
          <a:xfrm rot="8216728">
            <a:off x="8159502" y="235521"/>
            <a:ext cx="126132" cy="1236762"/>
            <a:chOff x="0" y="0"/>
            <a:chExt cx="112" cy="1107"/>
          </a:xfrm>
        </p:grpSpPr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7" name="Line 13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8" name="Line 13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9" name="Line 13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1" name="Line 14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2" name="Line 14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3" name="Line 14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4" name="Line 14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5" name="Line 14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6" name="Line 14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61" name="Group 161"/>
          <p:cNvGrpSpPr>
            <a:grpSpLocks/>
          </p:cNvGrpSpPr>
          <p:nvPr/>
        </p:nvGrpSpPr>
        <p:grpSpPr bwMode="auto">
          <a:xfrm rot="3580889">
            <a:off x="1958951" y="-285750"/>
            <a:ext cx="126131" cy="1235646"/>
            <a:chOff x="0" y="0"/>
            <a:chExt cx="112" cy="1107"/>
          </a:xfrm>
        </p:grpSpPr>
        <p:sp>
          <p:nvSpPr>
            <p:cNvPr id="51348" name="Line 148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9" name="Line 149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0" name="Line 150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1" name="Line 151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2" name="Line 152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3" name="Line 153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4" name="Line 154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5" name="Line 155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6" name="Line 156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7" name="Line 157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8" name="Line 158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9" name="Line 159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0" name="Line 160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75" name="Group 175"/>
          <p:cNvGrpSpPr>
            <a:grpSpLocks/>
          </p:cNvGrpSpPr>
          <p:nvPr/>
        </p:nvGrpSpPr>
        <p:grpSpPr bwMode="auto">
          <a:xfrm rot="37703">
            <a:off x="404068" y="2883173"/>
            <a:ext cx="126132" cy="1235645"/>
            <a:chOff x="0" y="0"/>
            <a:chExt cx="112" cy="1107"/>
          </a:xfrm>
        </p:grpSpPr>
        <p:sp>
          <p:nvSpPr>
            <p:cNvPr id="51362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3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4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5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9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0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1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2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3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4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89" name="Group 189"/>
          <p:cNvGrpSpPr>
            <a:grpSpLocks/>
          </p:cNvGrpSpPr>
          <p:nvPr/>
        </p:nvGrpSpPr>
        <p:grpSpPr bwMode="auto">
          <a:xfrm rot="315260">
            <a:off x="3307334" y="2721323"/>
            <a:ext cx="126131" cy="1238994"/>
            <a:chOff x="0" y="0"/>
            <a:chExt cx="112" cy="1109"/>
          </a:xfrm>
        </p:grpSpPr>
        <p:sp>
          <p:nvSpPr>
            <p:cNvPr id="51376" name="Line 176"/>
            <p:cNvSpPr>
              <a:spLocks noChangeShapeType="1"/>
            </p:cNvSpPr>
            <p:nvPr/>
          </p:nvSpPr>
          <p:spPr bwMode="auto">
            <a:xfrm>
              <a:off x="104" y="0"/>
              <a:ext cx="3" cy="1109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7" name="Line 17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8" name="Line 17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9" name="Line 17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0" name="Line 18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1" name="Line 18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2" name="Line 182"/>
            <p:cNvSpPr>
              <a:spLocks noChangeShapeType="1"/>
            </p:cNvSpPr>
            <p:nvPr/>
          </p:nvSpPr>
          <p:spPr bwMode="auto">
            <a:xfrm flipH="1">
              <a:off x="16" y="48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3" name="Line 183"/>
            <p:cNvSpPr>
              <a:spLocks noChangeShapeType="1"/>
            </p:cNvSpPr>
            <p:nvPr/>
          </p:nvSpPr>
          <p:spPr bwMode="auto">
            <a:xfrm flipH="1">
              <a:off x="16" y="56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4" name="Line 184"/>
            <p:cNvSpPr>
              <a:spLocks noChangeShapeType="1"/>
            </p:cNvSpPr>
            <p:nvPr/>
          </p:nvSpPr>
          <p:spPr bwMode="auto">
            <a:xfrm flipH="1">
              <a:off x="16" y="64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5" name="Line 185"/>
            <p:cNvSpPr>
              <a:spLocks noChangeShapeType="1"/>
            </p:cNvSpPr>
            <p:nvPr/>
          </p:nvSpPr>
          <p:spPr bwMode="auto">
            <a:xfrm flipH="1">
              <a:off x="16" y="72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6" name="Line 186"/>
            <p:cNvSpPr>
              <a:spLocks noChangeShapeType="1"/>
            </p:cNvSpPr>
            <p:nvPr/>
          </p:nvSpPr>
          <p:spPr bwMode="auto">
            <a:xfrm flipH="1">
              <a:off x="16" y="80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7" name="Line 187"/>
            <p:cNvSpPr>
              <a:spLocks noChangeShapeType="1"/>
            </p:cNvSpPr>
            <p:nvPr/>
          </p:nvSpPr>
          <p:spPr bwMode="auto">
            <a:xfrm flipH="1">
              <a:off x="16" y="88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8" name="Line 188"/>
            <p:cNvSpPr>
              <a:spLocks noChangeShapeType="1"/>
            </p:cNvSpPr>
            <p:nvPr/>
          </p:nvSpPr>
          <p:spPr bwMode="auto">
            <a:xfrm flipH="1">
              <a:off x="16" y="962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13212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opinion?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70C0"/>
                </a:solidFill>
              </a:rPr>
              <a:t>real value</a:t>
            </a:r>
          </a:p>
          <a:p>
            <a:pPr lvl="1"/>
            <a:r>
              <a:rPr lang="en-US" dirty="0" smtClean="0"/>
              <a:t>In our models a value in the interval [0,1] </a:t>
            </a:r>
          </a:p>
          <a:p>
            <a:pPr marL="457200" lvl="1" indent="0">
              <a:buNone/>
            </a:pPr>
            <a:r>
              <a:rPr lang="en-US" dirty="0" smtClean="0"/>
              <a:t>(0: negative, 1: positive)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344828"/>
            <a:ext cx="4536504" cy="29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maximization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Public opinion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en-US" dirty="0" smtClean="0"/>
                  <a:t>: Given a graph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G</a:t>
                </a:r>
                <a:r>
                  <a:rPr lang="en-US" dirty="0" smtClean="0"/>
                  <a:t>, the given opinion formation model, </a:t>
                </a:r>
                <a:r>
                  <a:rPr lang="en-US" dirty="0"/>
                  <a:t>the intrinsic opinions of the users,</a:t>
                </a:r>
                <a:r>
                  <a:rPr lang="en-US" dirty="0" smtClean="0"/>
                  <a:t> and a budget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k</a:t>
                </a:r>
                <a:r>
                  <a:rPr lang="en-US" dirty="0" smtClean="0"/>
                  <a:t>, perform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k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interventions </a:t>
                </a:r>
                <a:r>
                  <a:rPr lang="en-US" dirty="0" smtClean="0"/>
                  <a:t>such that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public opinion is maximized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Useful for image control campaign.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What kind of interventions should we do?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4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56792"/>
            <a:ext cx="8075240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interventions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9857" y="1556792"/>
                <a:ext cx="8229600" cy="4853136"/>
              </a:xfrm>
            </p:spPr>
            <p:txBody>
              <a:bodyPr>
                <a:normAutofit fontScale="70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Fix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expressed opinion </a:t>
                </a:r>
                <a:r>
                  <a:rPr lang="en-US" dirty="0" smtClean="0"/>
                  <a:t>of k nodes to the maximum value 1.</a:t>
                </a:r>
              </a:p>
              <a:p>
                <a:pPr marL="914400" lvl="1" indent="-514350"/>
                <a:r>
                  <a:rPr lang="en-US" dirty="0" smtClean="0"/>
                  <a:t>Essentially,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make these nodes absorbing</a:t>
                </a:r>
                <a:r>
                  <a:rPr lang="en-US" dirty="0" smtClean="0"/>
                  <a:t>, and give them value 1.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Fix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intrinsic opinion </a:t>
                </a:r>
                <a:r>
                  <a:rPr lang="en-US" dirty="0"/>
                  <a:t>of k nodes</a:t>
                </a:r>
                <a:r>
                  <a:rPr lang="en-US" dirty="0" smtClean="0"/>
                  <a:t> to </a:t>
                </a:r>
                <a:r>
                  <a:rPr lang="en-US" dirty="0"/>
                  <a:t>the maximum value 1</a:t>
                </a:r>
                <a:r>
                  <a:rPr lang="en-US" dirty="0" smtClean="0"/>
                  <a:t>.</a:t>
                </a:r>
              </a:p>
              <a:p>
                <a:pPr marL="914400" lvl="1" indent="-514350"/>
                <a:r>
                  <a:rPr lang="en-US" dirty="0" smtClean="0"/>
                  <a:t>Easy to solve, we know exactly the contribution of each node to the overall public opinion.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Change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underlying network </a:t>
                </a:r>
                <a:r>
                  <a:rPr lang="en-US" dirty="0" smtClean="0"/>
                  <a:t>to facilitate the propagation of positive opinions.</a:t>
                </a:r>
              </a:p>
              <a:p>
                <a:pPr marL="914400" lvl="1" indent="-514350"/>
                <a:r>
                  <a:rPr lang="en-US" dirty="0" smtClean="0"/>
                  <a:t>For undirected graphs this is not possible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The overall public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does not depend </a:t>
                </a:r>
                <a:r>
                  <a:rPr lang="en-US" dirty="0" smtClean="0"/>
                  <a:t>on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graph structure</a:t>
                </a:r>
                <a:r>
                  <a:rPr lang="en-US" dirty="0" smtClean="0"/>
                  <a:t>!</a:t>
                </a:r>
              </a:p>
              <a:p>
                <a:pPr marL="857250" lvl="1" indent="-457200"/>
                <a:r>
                  <a:rPr lang="en-US" dirty="0" smtClean="0"/>
                  <a:t>What does this mean for the wisdom of crowds?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7" y="1556792"/>
                <a:ext cx="8229600" cy="4853136"/>
              </a:xfrm>
              <a:blipFill rotWithShape="0">
                <a:blip r:embed="rId2"/>
                <a:stretch>
                  <a:fillRect l="-963" t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6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Fixing the expressed opinion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203848" y="2564904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4743667" y="2187783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58949" y="1806783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4743667" y="2203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6059763" y="3038262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5057182" y="4652339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3527796" y="4663580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2659861" y="2865104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30138" y="2826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328412" y="4660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392338" y="46453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884825" y="2966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319540" y="145704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49964" y="28438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38775" y="542208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49575" y="542907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64007" y="34392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17204" y="245695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25468" y="245214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51246" y="44548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7770" y="431997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73385" y="3730885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Fixing the expressed opinion</a:t>
            </a:r>
            <a:endParaRPr lang="en-US" dirty="0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4026033" y="4457527"/>
            <a:ext cx="941161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flipH="1" flipV="1">
            <a:off x="3508394" y="3560821"/>
            <a:ext cx="141174" cy="47442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3790742" y="2876526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>
            <a:off x="3743684" y="3350953"/>
            <a:ext cx="1647031" cy="127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 flipH="1" flipV="1">
            <a:off x="4778961" y="3139814"/>
            <a:ext cx="423522" cy="100100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 flipV="1">
            <a:off x="5343658" y="3719811"/>
            <a:ext cx="282348" cy="42100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 flipH="1" flipV="1">
            <a:off x="3790742" y="3508672"/>
            <a:ext cx="1223509" cy="84328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96613" y="2564904"/>
            <a:ext cx="494109" cy="52276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90716" y="3144200"/>
            <a:ext cx="494109" cy="522761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84865" y="4140818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49575" y="2982095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69580" y="26178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03848" y="35711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83707" y="3030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02496" y="36769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77932" y="40732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40249" y="38634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04774" y="3439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4743667" y="2187783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58949" y="1806783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4743667" y="2203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6059763" y="3038262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 rot="10800000">
            <a:off x="5056573" y="4164477"/>
            <a:ext cx="408245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 rot="10800000">
            <a:off x="3527796" y="4663580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2659861" y="2865104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30138" y="2826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328412" y="4660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884825" y="2966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319540" y="145704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49964" y="28438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49575" y="542907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64007" y="34392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36522" y="458917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1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maximization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opinion maximization problem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NP-hard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public opinion function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</a:p>
              <a:p>
                <a:pPr lvl="1"/>
                <a:r>
                  <a:rPr lang="en-US" dirty="0" smtClean="0"/>
                  <a:t>The Greedy algorithm gives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-approximate solution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In practice Greedy is slow. Heuristics that use random walks perform well.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259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6237312"/>
            <a:ext cx="790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Gionis</a:t>
            </a:r>
            <a:r>
              <a:rPr lang="en-US" dirty="0"/>
              <a:t>, E. Terzi, P. Tsaparas. </a:t>
            </a:r>
            <a:r>
              <a:rPr lang="en-US" i="1" dirty="0"/>
              <a:t>Opinion Maximization in Social Networks</a:t>
            </a:r>
            <a:r>
              <a:rPr lang="en-US" dirty="0"/>
              <a:t>. SDM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Ising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Voter model</a:t>
            </a:r>
          </a:p>
          <a:p>
            <a:r>
              <a:rPr lang="en-US" dirty="0" smtClean="0"/>
              <a:t>Bounded confidence models</a:t>
            </a:r>
          </a:p>
          <a:p>
            <a:r>
              <a:rPr lang="en-US" dirty="0" smtClean="0"/>
              <a:t>Axelrod cultural dynamics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Physics-based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Ising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ferromagnet</a:t>
                </a:r>
                <a:r>
                  <a:rPr lang="en-US" dirty="0" smtClean="0"/>
                  <a:t> model:</a:t>
                </a:r>
              </a:p>
              <a:p>
                <a:pPr lvl="1"/>
                <a:r>
                  <a:rPr lang="en-US" dirty="0" smtClean="0"/>
                  <a:t>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“spin”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can assume two values: ±1</a:t>
                </a:r>
              </a:p>
              <a:p>
                <a:pPr lvl="1"/>
                <a:r>
                  <a:rPr lang="en-US" dirty="0" smtClean="0"/>
                  <a:t>The total energy of the system 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Defined over the neighboring pairs</a:t>
                </a:r>
              </a:p>
              <a:p>
                <a:pPr lvl="1"/>
                <a:r>
                  <a:rPr lang="en-US" dirty="0" smtClean="0"/>
                  <a:t>A spin is flipped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is the change in energy, and T is the “temperature” of the system.</a:t>
                </a:r>
              </a:p>
              <a:p>
                <a:r>
                  <a:rPr lang="en-US" dirty="0" smtClean="0"/>
                  <a:t>The model assumes no topology</a:t>
                </a:r>
              </a:p>
              <a:p>
                <a:pPr lvl="1"/>
                <a:r>
                  <a:rPr lang="en-US" dirty="0" smtClean="0"/>
                  <a:t>Complete graph (all-with-all), or regular lattice.</a:t>
                </a:r>
              </a:p>
              <a:p>
                <a:r>
                  <a:rPr lang="en-US" dirty="0" smtClean="0"/>
                  <a:t>For low temperatures, the system converges to a single opinion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0">
                <a:blip r:embed="rId2"/>
                <a:stretch>
                  <a:fillRect l="-1037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6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Voter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user has an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  <a:r>
              <a:rPr lang="en-US" dirty="0" smtClean="0"/>
              <a:t> that is an </a:t>
            </a:r>
            <a:r>
              <a:rPr lang="en-US" dirty="0" smtClean="0">
                <a:solidFill>
                  <a:srgbClr val="0070C0"/>
                </a:solidFill>
              </a:rPr>
              <a:t>integer</a:t>
            </a:r>
            <a:r>
              <a:rPr lang="en-US" dirty="0" smtClean="0"/>
              <a:t> value (usually opinions are in {0,1} but multiple opinion values are also possible).</a:t>
            </a:r>
          </a:p>
          <a:p>
            <a:r>
              <a:rPr lang="en-US" dirty="0" smtClean="0"/>
              <a:t>Opinion formation process:</a:t>
            </a:r>
          </a:p>
          <a:p>
            <a:pPr lvl="1"/>
            <a:r>
              <a:rPr lang="en-US" dirty="0" smtClean="0"/>
              <a:t>At each step we select a user at random</a:t>
            </a:r>
          </a:p>
          <a:p>
            <a:pPr lvl="1"/>
            <a:r>
              <a:rPr lang="en-US" dirty="0" smtClean="0"/>
              <a:t>The user selects one of its neighbors at random (including herself) and adopts their opinion</a:t>
            </a:r>
          </a:p>
          <a:p>
            <a:r>
              <a:rPr lang="en-US" dirty="0" smtClean="0"/>
              <a:t>The model can be proven to converge for certain topologies.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confidence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Confirmation bias</a:t>
                </a:r>
                <a:r>
                  <a:rPr lang="en-US" dirty="0" smtClean="0"/>
                  <a:t>: People tend to accept opinions that agree with them</a:t>
                </a:r>
              </a:p>
              <a:p>
                <a:pPr lvl="1"/>
                <a:r>
                  <a:rPr lang="en-US" dirty="0" smtClean="0"/>
                  <a:t>“</a:t>
                </a:r>
                <a:r>
                  <a:rPr lang="en-US" dirty="0" smtClean="0">
                    <a:hlinkClick r:id="rId2"/>
                  </a:rPr>
                  <a:t>Why facts don’t change our minds</a:t>
                </a:r>
                <a:r>
                  <a:rPr lang="en-US" dirty="0" smtClean="0"/>
                  <a:t>” (New Yorker)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Bounded Confidence </a:t>
                </a:r>
                <a:r>
                  <a:rPr lang="en-US" dirty="0" smtClean="0"/>
                  <a:t>model: 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influenced by a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only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or some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6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Confidence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Defuant </a:t>
                </a:r>
                <a:r>
                  <a:rPr lang="en-US" dirty="0" smtClean="0"/>
                  <a:t>model: Given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a randomly selected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selects a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at random, and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their opinions are updated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l-GR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Hegselmann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-Krause</a:t>
                </a:r>
                <a:r>
                  <a:rPr lang="en-US" dirty="0" smtClean="0"/>
                  <a:t> </a:t>
                </a:r>
                <a:r>
                  <a:rPr lang="en-US" dirty="0" smtClean="0"/>
                  <a:t>(HK) model: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updates their opinions as the average of the opinions of the neighbors that agree with them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037" t="-2423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32240" y="2996952"/>
            <a:ext cx="228940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Similar to Voter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011996"/>
            <a:ext cx="25767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Similar to </a:t>
            </a:r>
            <a:r>
              <a:rPr lang="en-US" dirty="0" err="1" smtClean="0"/>
              <a:t>DeGroot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6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opinions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Opinions change over time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68" y="3068287"/>
            <a:ext cx="2477420" cy="220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333641" cy="350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Bounded Confidence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89269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Depending on 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the initial opinions, bounded confidence models can lead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plurality</a:t>
                </a:r>
                <a:r>
                  <a:rPr lang="en-US" dirty="0" smtClean="0"/>
                  <a:t> (multiple opinions),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polarization</a:t>
                </a:r>
                <a:r>
                  <a:rPr lang="en-US" dirty="0" smtClean="0"/>
                  <a:t> (two competing opinions), 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consensus</a:t>
                </a:r>
                <a:r>
                  <a:rPr lang="en-US" dirty="0" smtClean="0"/>
                  <a:t> (single opinion)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892695"/>
              </a:xfrm>
              <a:blipFill rotWithShape="1">
                <a:blip r:embed="rId2"/>
                <a:stretch>
                  <a:fillRect l="-667" t="-9589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85" y="5003998"/>
            <a:ext cx="2163266" cy="16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85" y="3573016"/>
            <a:ext cx="2019250" cy="154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07" y="2263011"/>
            <a:ext cx="2127203" cy="149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63011"/>
            <a:ext cx="3477477" cy="451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Axelrod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Cultural dynamics</a:t>
                </a:r>
                <a:r>
                  <a:rPr lang="en-US" dirty="0" smtClean="0"/>
                  <a:t>: Goes beyond single opinions, and looks at different </a:t>
                </a:r>
                <a:r>
                  <a:rPr lang="en-US" dirty="0" smtClean="0"/>
                  <a:t>features/habits/traits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Tries to model the effects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social influence </a:t>
                </a:r>
                <a:r>
                  <a:rPr lang="en-US" dirty="0" smtClean="0"/>
                  <a:t>and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homophily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Model: </a:t>
                </a:r>
              </a:p>
              <a:p>
                <a:pPr lvl="1"/>
                <a:r>
                  <a:rPr lang="en-US" dirty="0" smtClean="0"/>
                  <a:t>Each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has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features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decides to interact with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with probability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there is interaction, the user changes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one of the disagreeing features</a:t>
                </a:r>
                <a:r>
                  <a:rPr lang="en-US" dirty="0" smtClean="0"/>
                  <a:t> to the value of the neighbor</a:t>
                </a:r>
              </a:p>
              <a:p>
                <a:r>
                  <a:rPr lang="en-US" dirty="0" smtClean="0"/>
                  <a:t>The state where all users have the same features is an equilibrium, but it is not always reached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cultural pockets</a:t>
                </a:r>
                <a:r>
                  <a:rPr lang="en-US" dirty="0" smtClean="0"/>
                  <a:t>)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30293" y="4005064"/>
            <a:ext cx="289861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Fraction of common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Empirical measurements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have been various experiments for validating the different models in practice</a:t>
            </a:r>
          </a:p>
          <a:p>
            <a:endParaRPr lang="en-US" dirty="0" smtClean="0"/>
          </a:p>
          <a:p>
            <a:r>
              <a:rPr lang="en-US" dirty="0" smtClean="0"/>
              <a:t>Das</a:t>
            </a:r>
            <a:r>
              <a:rPr lang="en-US" dirty="0" smtClean="0"/>
              <a:t>, </a:t>
            </a:r>
            <a:r>
              <a:rPr lang="en-US" dirty="0" err="1" smtClean="0"/>
              <a:t>Gollapudi</a:t>
            </a:r>
            <a:r>
              <a:rPr lang="en-US" dirty="0" smtClean="0"/>
              <a:t>, </a:t>
            </a:r>
            <a:r>
              <a:rPr lang="en-US" dirty="0" err="1" smtClean="0"/>
              <a:t>Munagala</a:t>
            </a:r>
            <a:r>
              <a:rPr lang="en-US" dirty="0" smtClean="0"/>
              <a:t> (WSDM 2014)</a:t>
            </a:r>
          </a:p>
          <a:p>
            <a:pPr lvl="1"/>
            <a:r>
              <a:rPr lang="en-US" dirty="0"/>
              <a:t>User surveys: </a:t>
            </a:r>
          </a:p>
          <a:p>
            <a:pPr lvl="2"/>
            <a:r>
              <a:rPr lang="en-US" dirty="0"/>
              <a:t>estimate number of dots in images</a:t>
            </a:r>
          </a:p>
          <a:p>
            <a:pPr lvl="2"/>
            <a:r>
              <a:rPr lang="en-US" dirty="0"/>
              <a:t>Estimate annual sales of various brands.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each survey:</a:t>
            </a:r>
          </a:p>
          <a:p>
            <a:pPr lvl="2"/>
            <a:r>
              <a:rPr lang="en-US" dirty="0"/>
              <a:t>Users asked to provide initial answers on all questions in the survey</a:t>
            </a:r>
          </a:p>
          <a:p>
            <a:pPr lvl="2"/>
            <a:r>
              <a:rPr lang="en-US" dirty="0"/>
              <a:t>Then, each user shown varying number of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synthetic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dirty="0" smtClean="0"/>
              <a:t>neighboring answers</a:t>
            </a:r>
            <a:r>
              <a:rPr lang="el-GR" dirty="0" smtClean="0"/>
              <a:t>.</a:t>
            </a:r>
            <a:endParaRPr lang="en-US" dirty="0"/>
          </a:p>
          <a:p>
            <a:pPr lvl="2"/>
            <a:r>
              <a:rPr lang="en-US" dirty="0"/>
              <a:t>Users given opportunity to update their answers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88840"/>
            <a:ext cx="2438397" cy="24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Online User Studies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330" y="3729294"/>
                <a:ext cx="8807670" cy="2724042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original opinion,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: final opinion,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: closest neighboring opinion)</a:t>
                </a:r>
                <a:endParaRPr lang="en-US" dirty="0" smtClean="0"/>
              </a:p>
              <a:p>
                <a:r>
                  <a:rPr lang="en-US" dirty="0" smtClean="0"/>
                  <a:t>User behavior categorized as: 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Stubborn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pPr lvl="1"/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D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eGroot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0.1&lt;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 0.9</m:t>
                    </m:r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Voter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&gt; 0.9</m:t>
                    </m:r>
                  </m:oMath>
                </a14:m>
                <a:r>
                  <a:rPr lang="en-US" dirty="0" smtClean="0"/>
                  <a:t>)  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0" y="3729294"/>
                <a:ext cx="8807670" cy="2724042"/>
              </a:xfrm>
              <a:blipFill rotWithShape="0">
                <a:blip r:embed="rId2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696"/>
            <a:ext cx="5861294" cy="153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1" y="1290897"/>
            <a:ext cx="1828798" cy="2438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9162" y="1925320"/>
            <a:ext cx="29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Voter vs </a:t>
            </a:r>
            <a:r>
              <a:rPr lang="en-US" dirty="0" err="1" smtClean="0"/>
              <a:t>DeGroot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911" y="4509120"/>
            <a:ext cx="4034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Distribution over stubborn, </a:t>
            </a:r>
            <a:r>
              <a:rPr lang="en-US" sz="1600" dirty="0" err="1" smtClean="0"/>
              <a:t>deGroot</a:t>
            </a:r>
            <a:r>
              <a:rPr lang="en-US" sz="1600" dirty="0" smtClean="0"/>
              <a:t> and voter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3968" y="5301208"/>
            <a:ext cx="821028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Voter model is prevalent for large number of neighbors, </a:t>
            </a:r>
          </a:p>
          <a:p>
            <a:r>
              <a:rPr lang="en-US" sz="2400" dirty="0" err="1" smtClean="0"/>
              <a:t>DeGroot</a:t>
            </a:r>
            <a:r>
              <a:rPr lang="en-US" sz="2400" dirty="0" smtClean="0"/>
              <a:t> becomes more prevalent for smaller number of neighbors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1034" y="4515282"/>
            <a:ext cx="3603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Effect of number of neighboring opinions</a:t>
            </a:r>
            <a:endParaRPr lang="en-US" sz="16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701487"/>
              </p:ext>
            </p:extLst>
          </p:nvPr>
        </p:nvGraphicFramePr>
        <p:xfrm>
          <a:off x="113879" y="1812158"/>
          <a:ext cx="3907815" cy="267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697235"/>
              </p:ext>
            </p:extLst>
          </p:nvPr>
        </p:nvGraphicFramePr>
        <p:xfrm>
          <a:off x="4722390" y="1740150"/>
          <a:ext cx="381642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22" y="201223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Biased Conforming Behavior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4322" y="5138740"/>
            <a:ext cx="8210282" cy="184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Adoption of neighboring opinions not uniform random (unlike Voter Model)</a:t>
            </a:r>
          </a:p>
          <a:p>
            <a:r>
              <a:rPr lang="en-US" sz="2400" dirty="0" smtClean="0"/>
              <a:t>Users give higher weights to “close by” opinions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47" y="1450662"/>
            <a:ext cx="4529003" cy="34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problems related to opinion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 smtClean="0">
                <a:solidFill>
                  <a:srgbClr val="0070C0"/>
                </a:solidFill>
              </a:rPr>
              <a:t>polarization</a:t>
            </a:r>
          </a:p>
          <a:p>
            <a:pPr lvl="1"/>
            <a:r>
              <a:rPr lang="en-US" dirty="0" smtClean="0"/>
              <a:t>Understand why extreme opinions are formed and people cluster around them</a:t>
            </a:r>
          </a:p>
          <a:p>
            <a:r>
              <a:rPr lang="en-US" dirty="0" smtClean="0"/>
              <a:t>Modeling </a:t>
            </a:r>
            <a:r>
              <a:rPr lang="en-US" dirty="0" smtClean="0">
                <a:solidFill>
                  <a:srgbClr val="0070C0"/>
                </a:solidFill>
              </a:rPr>
              <a:t>herding/flocking</a:t>
            </a:r>
          </a:p>
          <a:p>
            <a:pPr lvl="1"/>
            <a:r>
              <a:rPr lang="en-US" dirty="0" smtClean="0"/>
              <a:t>Understand under what conditions people tend to follow the crowd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Computational Sociology</a:t>
            </a:r>
          </a:p>
          <a:p>
            <a:pPr lvl="1"/>
            <a:r>
              <a:rPr lang="en-US" dirty="0" smtClean="0"/>
              <a:t>Use big data for modeling human social behavior.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6388" y="5847060"/>
            <a:ext cx="793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R. </a:t>
            </a:r>
            <a:r>
              <a:rPr lang="en-US" dirty="0" err="1"/>
              <a:t>Hegselmann</a:t>
            </a:r>
            <a:r>
              <a:rPr lang="en-US" dirty="0"/>
              <a:t>, U. Krause. </a:t>
            </a:r>
            <a:r>
              <a:rPr lang="en-US" i="1" dirty="0"/>
              <a:t>Opinion Dynamics and Bounded Confidence. Models, Analysis, and Simulation</a:t>
            </a:r>
            <a:r>
              <a:rPr lang="en-US" dirty="0"/>
              <a:t>. Journal of Artificial Societies and Social Simulation (JASSS) vol.5, no. 3, </a:t>
            </a:r>
            <a:r>
              <a:rPr lang="en-US" dirty="0" smtClean="0"/>
              <a:t>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thanks to </a:t>
            </a:r>
            <a:r>
              <a:rPr lang="en-US" dirty="0" err="1" smtClean="0"/>
              <a:t>Evimaria</a:t>
            </a:r>
            <a:r>
              <a:rPr lang="en-US" dirty="0" smtClean="0"/>
              <a:t> Terzi, </a:t>
            </a:r>
            <a:r>
              <a:rPr lang="en-US" dirty="0" err="1" smtClean="0"/>
              <a:t>Aris</a:t>
            </a:r>
            <a:r>
              <a:rPr lang="en-US" dirty="0" smtClean="0"/>
              <a:t> </a:t>
            </a:r>
            <a:r>
              <a:rPr lang="en-US" dirty="0" err="1" smtClean="0"/>
              <a:t>Gionis</a:t>
            </a:r>
            <a:r>
              <a:rPr lang="en-US" dirty="0" smtClean="0"/>
              <a:t> and </a:t>
            </a:r>
            <a:r>
              <a:rPr lang="en-US" dirty="0" err="1" smtClean="0"/>
              <a:t>Sreenivas</a:t>
            </a:r>
            <a:r>
              <a:rPr lang="en-US" dirty="0" smtClean="0"/>
              <a:t> </a:t>
            </a:r>
            <a:r>
              <a:rPr lang="en-US" dirty="0" err="1" smtClean="0"/>
              <a:t>Gollapudi</a:t>
            </a:r>
            <a:r>
              <a:rPr lang="en-US" dirty="0" smtClean="0"/>
              <a:t> for their generous slide contributions.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M. H. </a:t>
            </a:r>
            <a:r>
              <a:rPr lang="en-US" dirty="0" err="1"/>
              <a:t>DeGroot</a:t>
            </a:r>
            <a:r>
              <a:rPr lang="en-US" dirty="0"/>
              <a:t>. </a:t>
            </a:r>
            <a:r>
              <a:rPr lang="en-US" i="1" dirty="0"/>
              <a:t>Reaching a consensus</a:t>
            </a:r>
            <a:r>
              <a:rPr lang="en-US" dirty="0"/>
              <a:t>. J. </a:t>
            </a:r>
            <a:r>
              <a:rPr lang="en-US" dirty="0" smtClean="0"/>
              <a:t>American</a:t>
            </a:r>
            <a:r>
              <a:rPr lang="el-GR" dirty="0" smtClean="0"/>
              <a:t> </a:t>
            </a:r>
            <a:r>
              <a:rPr lang="en-US" dirty="0" smtClean="0"/>
              <a:t>Statistical </a:t>
            </a:r>
            <a:r>
              <a:rPr lang="en-US" dirty="0"/>
              <a:t>Association, 69:118–121, 1974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/>
              <a:t>N. E. </a:t>
            </a:r>
            <a:r>
              <a:rPr lang="en-US" dirty="0" err="1"/>
              <a:t>Friedkin</a:t>
            </a:r>
            <a:r>
              <a:rPr lang="en-US" dirty="0"/>
              <a:t> and E. C. Johnsen. </a:t>
            </a:r>
            <a:r>
              <a:rPr lang="en-US" i="1" dirty="0"/>
              <a:t>Social influence </a:t>
            </a:r>
            <a:r>
              <a:rPr lang="en-US" i="1" dirty="0" smtClean="0"/>
              <a:t>and</a:t>
            </a:r>
            <a:r>
              <a:rPr lang="el-GR" i="1" dirty="0" smtClean="0"/>
              <a:t> </a:t>
            </a:r>
            <a:r>
              <a:rPr lang="en-US" i="1" dirty="0" smtClean="0"/>
              <a:t>opinions</a:t>
            </a:r>
            <a:r>
              <a:rPr lang="en-US" dirty="0"/>
              <a:t>. J. Mathematical Sociology, 15(3-4):193–205, 1990</a:t>
            </a:r>
            <a:r>
              <a:rPr lang="en-US" dirty="0" smtClean="0"/>
              <a:t>.</a:t>
            </a:r>
          </a:p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  <a:p>
            <a:r>
              <a:rPr lang="en-US" dirty="0" smtClean="0"/>
              <a:t>P</a:t>
            </a:r>
            <a:r>
              <a:rPr lang="en-US" dirty="0"/>
              <a:t>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</a:t>
            </a:r>
            <a:r>
              <a:rPr lang="en-US" dirty="0" smtClean="0"/>
              <a:t>1984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Gionis</a:t>
            </a:r>
            <a:r>
              <a:rPr lang="en-US" dirty="0"/>
              <a:t>, </a:t>
            </a:r>
            <a:r>
              <a:rPr lang="en-US" dirty="0" smtClean="0"/>
              <a:t>E. Terzi</a:t>
            </a:r>
            <a:r>
              <a:rPr lang="en-US" dirty="0"/>
              <a:t>, </a:t>
            </a:r>
            <a:r>
              <a:rPr lang="en-US" dirty="0" smtClean="0"/>
              <a:t>P. Tsaparas. </a:t>
            </a:r>
            <a:r>
              <a:rPr lang="en-US" i="1" dirty="0" smtClean="0"/>
              <a:t>Opinion </a:t>
            </a:r>
            <a:r>
              <a:rPr lang="en-US" i="1" dirty="0"/>
              <a:t>Maximization in Social Networks</a:t>
            </a:r>
            <a:r>
              <a:rPr lang="en-US" dirty="0"/>
              <a:t>. SDM </a:t>
            </a:r>
            <a:r>
              <a:rPr lang="en-US" dirty="0" smtClean="0"/>
              <a:t>2013</a:t>
            </a:r>
          </a:p>
          <a:p>
            <a:r>
              <a:rPr lang="en-US" dirty="0"/>
              <a:t>R. </a:t>
            </a:r>
            <a:r>
              <a:rPr lang="en-US" dirty="0" err="1"/>
              <a:t>Hegselmann</a:t>
            </a:r>
            <a:r>
              <a:rPr lang="en-US" dirty="0"/>
              <a:t>, U. Krause. </a:t>
            </a:r>
            <a:r>
              <a:rPr lang="en-US" i="1" dirty="0" smtClean="0"/>
              <a:t>Opinion Dynamics and Bounded Confidence. Models, Analysis, and Simulation</a:t>
            </a:r>
            <a:r>
              <a:rPr lang="en-US" dirty="0"/>
              <a:t>. Journal of </a:t>
            </a:r>
            <a:r>
              <a:rPr lang="en-US" dirty="0" smtClean="0"/>
              <a:t>Artificial </a:t>
            </a:r>
            <a:r>
              <a:rPr lang="en-US" dirty="0"/>
              <a:t>Societies and Social Simulation (JASSS) vol.5, no. 3, </a:t>
            </a:r>
            <a:r>
              <a:rPr lang="en-US" dirty="0" smtClean="0"/>
              <a:t>2002</a:t>
            </a:r>
          </a:p>
          <a:p>
            <a:r>
              <a:rPr lang="en-US" dirty="0"/>
              <a:t>C. Castellano, S. Fortunato, V. Loreto. </a:t>
            </a:r>
            <a:r>
              <a:rPr lang="en-US" i="1" dirty="0"/>
              <a:t>Statistical Physics of Social Dynamics</a:t>
            </a:r>
            <a:r>
              <a:rPr lang="en-US" dirty="0"/>
              <a:t>, Reviews of Modern Physics 81, 591-646 (2009</a:t>
            </a:r>
            <a:r>
              <a:rPr lang="en-US" dirty="0" smtClean="0"/>
              <a:t>)</a:t>
            </a:r>
          </a:p>
          <a:p>
            <a:r>
              <a:rPr lang="en-US" dirty="0" smtClean="0"/>
              <a:t>A. </a:t>
            </a:r>
            <a:r>
              <a:rPr lang="en-US" dirty="0"/>
              <a:t>Das, </a:t>
            </a:r>
            <a:r>
              <a:rPr lang="en-US" dirty="0" smtClean="0"/>
              <a:t>S. </a:t>
            </a:r>
            <a:r>
              <a:rPr lang="en-US" dirty="0" err="1"/>
              <a:t>Gollapudi</a:t>
            </a:r>
            <a:r>
              <a:rPr lang="en-US" dirty="0"/>
              <a:t>, </a:t>
            </a:r>
            <a:r>
              <a:rPr lang="en-US" dirty="0" smtClean="0"/>
              <a:t>K. </a:t>
            </a:r>
            <a:r>
              <a:rPr lang="en-US" dirty="0" err="1" smtClean="0"/>
              <a:t>Munagala</a:t>
            </a:r>
            <a:r>
              <a:rPr lang="en-US" dirty="0"/>
              <a:t>, </a:t>
            </a:r>
            <a:r>
              <a:rPr lang="en-US" i="1" dirty="0"/>
              <a:t>Modeling opinion dynamics in social networks</a:t>
            </a:r>
            <a:r>
              <a:rPr lang="en-US" dirty="0"/>
              <a:t>. WSDM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opinions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they are influenced by our social network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552728" cy="435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two main types of social influence: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Normative Influence</a:t>
            </a:r>
            <a:r>
              <a:rPr lang="en-US" dirty="0" smtClean="0"/>
              <a:t>: </a:t>
            </a:r>
            <a:r>
              <a:rPr lang="en-US" dirty="0">
                <a:sym typeface="Wingdings" panose="05000000000000000000" pitchFamily="2" charset="2"/>
              </a:rPr>
              <a:t>Users influenced by opinion of neighbors due to social norms, conformity, group acceptance, </a:t>
            </a:r>
            <a:r>
              <a:rPr lang="en-US" dirty="0" smtClean="0">
                <a:sym typeface="Wingdings" panose="05000000000000000000" pitchFamily="2" charset="2"/>
              </a:rPr>
              <a:t>avoiding ridicule, </a:t>
            </a:r>
            <a:r>
              <a:rPr lang="en-US" dirty="0" err="1" smtClean="0">
                <a:sym typeface="Wingdings" panose="05000000000000000000" pitchFamily="2" charset="2"/>
              </a:rPr>
              <a:t>etc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Informational Influence</a:t>
            </a:r>
            <a:r>
              <a:rPr lang="en-US" dirty="0">
                <a:sym typeface="Wingdings" panose="05000000000000000000" pitchFamily="2" charset="2"/>
              </a:rPr>
              <a:t>: Users lacking necessary </a:t>
            </a:r>
            <a:r>
              <a:rPr lang="en-US" dirty="0" smtClean="0">
                <a:sym typeface="Wingdings" panose="05000000000000000000" pitchFamily="2" charset="2"/>
              </a:rPr>
              <a:t>information, or not trusting their information, </a:t>
            </a:r>
            <a:r>
              <a:rPr lang="en-US" dirty="0">
                <a:sym typeface="Wingdings" panose="05000000000000000000" pitchFamily="2" charset="2"/>
              </a:rPr>
              <a:t>use opinion of neighbors to </a:t>
            </a:r>
            <a:r>
              <a:rPr lang="en-US" dirty="0" smtClean="0">
                <a:sym typeface="Wingdings" panose="05000000000000000000" pitchFamily="2" charset="2"/>
              </a:rPr>
              <a:t>form their opinions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Asch’s conformity experiment [55]: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Picture 3" descr="C:\Users\abhidas\Desktop\Asch_experi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93365"/>
            <a:ext cx="1716553" cy="13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7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opinion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is a lot of work from different perspectives: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Psychologists/Sociologists</a:t>
            </a:r>
            <a:r>
              <a:rPr lang="en-US" dirty="0" smtClean="0"/>
              <a:t>: field experiments and decades of observations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Statistical Physicists</a:t>
            </a:r>
            <a:r>
              <a:rPr lang="en-US" dirty="0" smtClean="0"/>
              <a:t>: model humans as particles and predict their behavior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Mathematicians/Economists</a:t>
            </a:r>
            <a:r>
              <a:rPr lang="en-US" dirty="0" smtClean="0"/>
              <a:t>: Use game theory to model human behavior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Computer Scientists</a:t>
            </a:r>
            <a:r>
              <a:rPr lang="en-US" dirty="0" smtClean="0"/>
              <a:t>: build algorithms on top of the models</a:t>
            </a:r>
          </a:p>
          <a:p>
            <a:r>
              <a:rPr lang="en-US" dirty="0" smtClean="0"/>
              <a:t>Questions asked:</a:t>
            </a:r>
          </a:p>
          <a:p>
            <a:pPr lvl="1"/>
            <a:r>
              <a:rPr lang="en-US" dirty="0" smtClean="0"/>
              <a:t>How do societies reach </a:t>
            </a:r>
            <a:r>
              <a:rPr lang="en-US" dirty="0" smtClean="0">
                <a:solidFill>
                  <a:srgbClr val="FF0000"/>
                </a:solidFill>
              </a:rPr>
              <a:t>consensus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Not always the case, but necessary for many issues in order for society to function</a:t>
            </a:r>
          </a:p>
          <a:p>
            <a:pPr lvl="1"/>
            <a:r>
              <a:rPr lang="en-US" dirty="0" smtClean="0"/>
              <a:t>When do we get </a:t>
            </a:r>
            <a:r>
              <a:rPr lang="en-US" dirty="0" smtClean="0">
                <a:solidFill>
                  <a:srgbClr val="FF0000"/>
                </a:solidFill>
              </a:rPr>
              <a:t>polarization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opinion clusters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More realistic in the real world where consensus tends to be local</a:t>
            </a:r>
          </a:p>
        </p:txBody>
      </p:sp>
    </p:spTree>
    <p:extLst>
      <p:ext uri="{BB962C8B-B14F-4D97-AF65-F5344CB8AC3E}">
        <p14:creationId xmlns:p14="http://schemas.microsoft.com/office/powerpoint/2010/main" val="276263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Groot opinion formation model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has an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opinion of each user in the network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 smtClean="0"/>
                  <a:t> updated, each time taking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the opinions of its neighbors and herself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set of neighbors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iterative process 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consensus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9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2785</Words>
  <Application>Microsoft Office PowerPoint</Application>
  <PresentationFormat>On-screen Show (4:3)</PresentationFormat>
  <Paragraphs>563</Paragraphs>
  <Slides>58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Cambria Math</vt:lpstr>
      <vt:lpstr>Gill Sans</vt:lpstr>
      <vt:lpstr>Wingdings</vt:lpstr>
      <vt:lpstr>ヒラギノ角ゴ ProN W3</vt:lpstr>
      <vt:lpstr>Office Theme</vt:lpstr>
      <vt:lpstr>Εξίσωση</vt:lpstr>
      <vt:lpstr>Online Social Networks and Media </vt:lpstr>
      <vt:lpstr>Diffusion of items</vt:lpstr>
      <vt:lpstr>Diffusion of opinions</vt:lpstr>
      <vt:lpstr>What is an opinion?</vt:lpstr>
      <vt:lpstr>How are opinions formed?</vt:lpstr>
      <vt:lpstr>How are opinions formed?</vt:lpstr>
      <vt:lpstr>Social Influence</vt:lpstr>
      <vt:lpstr>Modeling opinion formation</vt:lpstr>
      <vt:lpstr>De Groot opinion formation model </vt:lpstr>
      <vt:lpstr>What about personal biases?</vt:lpstr>
      <vt:lpstr>Another opinion formation model  (Friedkin and Johnsen)</vt:lpstr>
      <vt:lpstr>Opinion formation as a game</vt:lpstr>
      <vt:lpstr>Opinion formation as a game</vt:lpstr>
      <vt:lpstr>Understanding opinion formation</vt:lpstr>
      <vt:lpstr>Random Walks on Graphs</vt:lpstr>
      <vt:lpstr>The Transition Probability matrix</vt:lpstr>
      <vt:lpstr>Random walk</vt:lpstr>
      <vt:lpstr>Node Probability vector</vt:lpstr>
      <vt:lpstr>Stationary distribution</vt:lpstr>
      <vt:lpstr>Random walk with absorbing nodes</vt:lpstr>
      <vt:lpstr>Absorption probability</vt:lpstr>
      <vt:lpstr>Absorption probabilities</vt:lpstr>
      <vt:lpstr>Absorption probabilities</vt:lpstr>
      <vt:lpstr>Absorption probabilities</vt:lpstr>
      <vt:lpstr>Absorption probabilities</vt:lpstr>
      <vt:lpstr>Penalizing long paths</vt:lpstr>
      <vt:lpstr>Penalizing long paths</vt:lpstr>
      <vt:lpstr>Linear Algebra</vt:lpstr>
      <vt:lpstr>Linear algebra</vt:lpstr>
      <vt:lpstr>Propagating values</vt:lpstr>
      <vt:lpstr>Electrical networks and random walks</vt:lpstr>
      <vt:lpstr>Linear algebra</vt:lpstr>
      <vt:lpstr>Springs and random walks</vt:lpstr>
      <vt:lpstr>Springs and random walks</vt:lpstr>
      <vt:lpstr>Application: Transductive learning</vt:lpstr>
      <vt:lpstr>Back to opinion formation</vt:lpstr>
      <vt:lpstr>Opinion formation and absorbing random walks</vt:lpstr>
      <vt:lpstr>Opinion of a user</vt:lpstr>
      <vt:lpstr>PowerPoint Presentation</vt:lpstr>
      <vt:lpstr>Opinion maximization problem</vt:lpstr>
      <vt:lpstr>Possible interventions</vt:lpstr>
      <vt:lpstr>Fixing the expressed opinion</vt:lpstr>
      <vt:lpstr>Fixing the expressed opinion</vt:lpstr>
      <vt:lpstr>Opinion maximization problem</vt:lpstr>
      <vt:lpstr>Additional models</vt:lpstr>
      <vt:lpstr>A Physics-based model</vt:lpstr>
      <vt:lpstr>The Voter model</vt:lpstr>
      <vt:lpstr>Bounded confidence model</vt:lpstr>
      <vt:lpstr>Bounded Confidence models</vt:lpstr>
      <vt:lpstr>Bounded Confidence models</vt:lpstr>
      <vt:lpstr>Axelrod model</vt:lpstr>
      <vt:lpstr>Empirical measurements</vt:lpstr>
      <vt:lpstr>Online User Studies</vt:lpstr>
      <vt:lpstr>Voter vs DeGroot</vt:lpstr>
      <vt:lpstr>Biased Conforming Behavior</vt:lpstr>
      <vt:lpstr>Other problems related to opinion formation</vt:lpstr>
      <vt:lpstr>Acknowledgements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230</cp:revision>
  <dcterms:created xsi:type="dcterms:W3CDTF">2012-10-10T06:53:19Z</dcterms:created>
  <dcterms:modified xsi:type="dcterms:W3CDTF">2017-11-22T09:24:01Z</dcterms:modified>
</cp:coreProperties>
</file>