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5"/>
  </p:notesMasterIdLst>
  <p:sldIdLst>
    <p:sldId id="271" r:id="rId2"/>
    <p:sldId id="437" r:id="rId3"/>
    <p:sldId id="559" r:id="rId4"/>
    <p:sldId id="560" r:id="rId5"/>
    <p:sldId id="561" r:id="rId6"/>
    <p:sldId id="562" r:id="rId7"/>
    <p:sldId id="563" r:id="rId8"/>
    <p:sldId id="385" r:id="rId9"/>
    <p:sldId id="346" r:id="rId10"/>
    <p:sldId id="528" r:id="rId11"/>
    <p:sldId id="347" r:id="rId12"/>
    <p:sldId id="348" r:id="rId13"/>
    <p:sldId id="349" r:id="rId14"/>
    <p:sldId id="564" r:id="rId15"/>
    <p:sldId id="351" r:id="rId16"/>
    <p:sldId id="352" r:id="rId17"/>
    <p:sldId id="350" r:id="rId18"/>
    <p:sldId id="353" r:id="rId19"/>
    <p:sldId id="354" r:id="rId20"/>
    <p:sldId id="356" r:id="rId21"/>
    <p:sldId id="355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7" r:id="rId41"/>
    <p:sldId id="375" r:id="rId42"/>
    <p:sldId id="376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519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0" r:id="rId68"/>
    <p:sldId id="501" r:id="rId69"/>
    <p:sldId id="502" r:id="rId70"/>
    <p:sldId id="503" r:id="rId71"/>
    <p:sldId id="504" r:id="rId72"/>
    <p:sldId id="505" r:id="rId73"/>
    <p:sldId id="520" r:id="rId74"/>
    <p:sldId id="506" r:id="rId75"/>
    <p:sldId id="507" r:id="rId76"/>
    <p:sldId id="508" r:id="rId77"/>
    <p:sldId id="509" r:id="rId78"/>
    <p:sldId id="510" r:id="rId79"/>
    <p:sldId id="511" r:id="rId80"/>
    <p:sldId id="525" r:id="rId81"/>
    <p:sldId id="516" r:id="rId82"/>
    <p:sldId id="517" r:id="rId83"/>
    <p:sldId id="527" r:id="rId84"/>
    <p:sldId id="526" r:id="rId85"/>
    <p:sldId id="459" r:id="rId86"/>
    <p:sldId id="460" r:id="rId87"/>
    <p:sldId id="461" r:id="rId88"/>
    <p:sldId id="557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  <p:sldId id="471" r:id="rId99"/>
    <p:sldId id="558" r:id="rId100"/>
    <p:sldId id="472" r:id="rId101"/>
    <p:sldId id="473" r:id="rId102"/>
    <p:sldId id="474" r:id="rId103"/>
    <p:sldId id="531" r:id="rId104"/>
    <p:sldId id="532" r:id="rId105"/>
    <p:sldId id="533" r:id="rId106"/>
    <p:sldId id="534" r:id="rId107"/>
    <p:sldId id="535" r:id="rId108"/>
    <p:sldId id="536" r:id="rId109"/>
    <p:sldId id="537" r:id="rId110"/>
    <p:sldId id="552" r:id="rId111"/>
    <p:sldId id="538" r:id="rId112"/>
    <p:sldId id="551" r:id="rId113"/>
    <p:sldId id="539" r:id="rId114"/>
    <p:sldId id="540" r:id="rId115"/>
    <p:sldId id="556" r:id="rId116"/>
    <p:sldId id="541" r:id="rId117"/>
    <p:sldId id="542" r:id="rId118"/>
    <p:sldId id="543" r:id="rId119"/>
    <p:sldId id="544" r:id="rId120"/>
    <p:sldId id="545" r:id="rId121"/>
    <p:sldId id="546" r:id="rId122"/>
    <p:sldId id="547" r:id="rId123"/>
    <p:sldId id="548" r:id="rId124"/>
    <p:sldId id="549" r:id="rId125"/>
    <p:sldId id="550" r:id="rId126"/>
    <p:sldId id="553" r:id="rId127"/>
    <p:sldId id="554" r:id="rId128"/>
    <p:sldId id="555" r:id="rId129"/>
    <p:sldId id="521" r:id="rId130"/>
    <p:sldId id="530" r:id="rId131"/>
    <p:sldId id="524" r:id="rId132"/>
    <p:sldId id="522" r:id="rId133"/>
    <p:sldId id="523" r:id="rId1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8" autoAdjust="0"/>
    <p:restoredTop sz="94660"/>
  </p:normalViewPr>
  <p:slideViewPr>
    <p:cSldViewPr>
      <p:cViewPr varScale="1">
        <p:scale>
          <a:sx n="69" d="100"/>
          <a:sy n="69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9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7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8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5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5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3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4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7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10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9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8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8/11/2017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8/11/2017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8/11/2017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8/11/2017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8/11/2017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60.png"/><Relationship Id="rId7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81.png"/><Relationship Id="rId4" Type="http://schemas.openxmlformats.org/officeDocument/2006/relationships/image" Target="../media/image67.png"/><Relationship Id="rId9" Type="http://schemas.openxmlformats.org/officeDocument/2006/relationships/image" Target="../media/image76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67.png"/><Relationship Id="rId7" Type="http://schemas.openxmlformats.org/officeDocument/2006/relationships/image" Target="../media/image7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5" Type="http://schemas.openxmlformats.org/officeDocument/2006/relationships/image" Target="../media/image72.png"/><Relationship Id="rId4" Type="http://schemas.openxmlformats.org/officeDocument/2006/relationships/image" Target="../media/image68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50.png"/><Relationship Id="rId7" Type="http://schemas.openxmlformats.org/officeDocument/2006/relationships/image" Target="../media/image880.png"/><Relationship Id="rId12" Type="http://schemas.openxmlformats.org/officeDocument/2006/relationships/image" Target="../media/image900.png"/><Relationship Id="rId17" Type="http://schemas.openxmlformats.org/officeDocument/2006/relationships/image" Target="../media/image95.png"/><Relationship Id="rId2" Type="http://schemas.openxmlformats.org/officeDocument/2006/relationships/image" Target="../media/image84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870.png"/><Relationship Id="rId15" Type="http://schemas.openxmlformats.org/officeDocument/2006/relationships/image" Target="../media/image93.png"/><Relationship Id="rId10" Type="http://schemas.openxmlformats.org/officeDocument/2006/relationships/image" Target="../media/image690.png"/><Relationship Id="rId19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92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770.png"/><Relationship Id="rId7" Type="http://schemas.openxmlformats.org/officeDocument/2006/relationships/image" Target="../media/image81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5" Type="http://schemas.openxmlformats.org/officeDocument/2006/relationships/image" Target="../media/image790.png"/><Relationship Id="rId4" Type="http://schemas.openxmlformats.org/officeDocument/2006/relationships/image" Target="../media/image780.png"/><Relationship Id="rId9" Type="http://schemas.openxmlformats.org/officeDocument/2006/relationships/image" Target="../media/image8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9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9" Type="http://schemas.openxmlformats.org/officeDocument/2006/relationships/image" Target="../media/image142.png"/><Relationship Id="rId3" Type="http://schemas.openxmlformats.org/officeDocument/2006/relationships/image" Target="../media/image111.png"/><Relationship Id="rId21" Type="http://schemas.openxmlformats.org/officeDocument/2006/relationships/image" Target="../media/image128.png"/><Relationship Id="rId34" Type="http://schemas.openxmlformats.org/officeDocument/2006/relationships/image" Target="../media/image120.png"/><Relationship Id="rId7" Type="http://schemas.openxmlformats.org/officeDocument/2006/relationships/image" Target="../media/image115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32.png"/><Relationship Id="rId33" Type="http://schemas.openxmlformats.org/officeDocument/2006/relationships/image" Target="../media/image137.png"/><Relationship Id="rId38" Type="http://schemas.openxmlformats.org/officeDocument/2006/relationships/image" Target="../media/image141.png"/><Relationship Id="rId2" Type="http://schemas.openxmlformats.org/officeDocument/2006/relationships/image" Target="../media/image122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4.png"/><Relationship Id="rId24" Type="http://schemas.openxmlformats.org/officeDocument/2006/relationships/image" Target="../media/image131.png"/><Relationship Id="rId32" Type="http://schemas.openxmlformats.org/officeDocument/2006/relationships/image" Target="../media/image136.png"/><Relationship Id="rId37" Type="http://schemas.openxmlformats.org/officeDocument/2006/relationships/image" Target="../media/image140.png"/><Relationship Id="rId5" Type="http://schemas.openxmlformats.org/officeDocument/2006/relationships/image" Target="../media/image113.png"/><Relationship Id="rId15" Type="http://schemas.openxmlformats.org/officeDocument/2006/relationships/image" Target="../media/image101.png"/><Relationship Id="rId23" Type="http://schemas.openxmlformats.org/officeDocument/2006/relationships/image" Target="../media/image130.png"/><Relationship Id="rId28" Type="http://schemas.openxmlformats.org/officeDocument/2006/relationships/image" Target="../media/image108.png"/><Relationship Id="rId36" Type="http://schemas.openxmlformats.org/officeDocument/2006/relationships/image" Target="../media/image139.png"/><Relationship Id="rId10" Type="http://schemas.openxmlformats.org/officeDocument/2006/relationships/image" Target="../media/image119.png"/><Relationship Id="rId19" Type="http://schemas.openxmlformats.org/officeDocument/2006/relationships/image" Target="../media/image127.png"/><Relationship Id="rId31" Type="http://schemas.openxmlformats.org/officeDocument/2006/relationships/image" Target="../media/image135.png"/><Relationship Id="rId4" Type="http://schemas.openxmlformats.org/officeDocument/2006/relationships/image" Target="../media/image112.png"/><Relationship Id="rId9" Type="http://schemas.openxmlformats.org/officeDocument/2006/relationships/image" Target="../media/image123.png"/><Relationship Id="rId14" Type="http://schemas.openxmlformats.org/officeDocument/2006/relationships/image" Target="../media/image125.png"/><Relationship Id="rId22" Type="http://schemas.openxmlformats.org/officeDocument/2006/relationships/image" Target="../media/image129.png"/><Relationship Id="rId27" Type="http://schemas.openxmlformats.org/officeDocument/2006/relationships/image" Target="../media/image134.png"/><Relationship Id="rId30" Type="http://schemas.openxmlformats.org/officeDocument/2006/relationships/image" Target="../media/image100.png"/><Relationship Id="rId35" Type="http://schemas.openxmlformats.org/officeDocument/2006/relationships/image" Target="../media/image138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00.png"/><Relationship Id="rId18" Type="http://schemas.openxmlformats.org/officeDocument/2006/relationships/image" Target="../media/image146.png"/><Relationship Id="rId26" Type="http://schemas.openxmlformats.org/officeDocument/2006/relationships/image" Target="../media/image111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15.png"/><Relationship Id="rId12" Type="http://schemas.openxmlformats.org/officeDocument/2006/relationships/image" Target="../media/image99.png"/><Relationship Id="rId17" Type="http://schemas.openxmlformats.org/officeDocument/2006/relationships/image" Target="../media/image132.png"/><Relationship Id="rId25" Type="http://schemas.openxmlformats.org/officeDocument/2006/relationships/image" Target="../media/image148.png"/><Relationship Id="rId2" Type="http://schemas.openxmlformats.org/officeDocument/2006/relationships/image" Target="../media/image143.png"/><Relationship Id="rId16" Type="http://schemas.openxmlformats.org/officeDocument/2006/relationships/image" Target="../media/image116.png"/><Relationship Id="rId20" Type="http://schemas.openxmlformats.org/officeDocument/2006/relationships/image" Target="../media/image107.pn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45.png"/><Relationship Id="rId24" Type="http://schemas.openxmlformats.org/officeDocument/2006/relationships/image" Target="../media/image103.png"/><Relationship Id="rId5" Type="http://schemas.openxmlformats.org/officeDocument/2006/relationships/image" Target="../media/image113.png"/><Relationship Id="rId15" Type="http://schemas.openxmlformats.org/officeDocument/2006/relationships/image" Target="../media/image102.png"/><Relationship Id="rId23" Type="http://schemas.openxmlformats.org/officeDocument/2006/relationships/image" Target="../media/image131.png"/><Relationship Id="rId28" Type="http://schemas.openxmlformats.org/officeDocument/2006/relationships/image" Target="../media/image150.png"/><Relationship Id="rId10" Type="http://schemas.openxmlformats.org/officeDocument/2006/relationships/image" Target="../media/image141.png"/><Relationship Id="rId19" Type="http://schemas.openxmlformats.org/officeDocument/2006/relationships/image" Target="../media/image137.png"/><Relationship Id="rId31" Type="http://schemas.openxmlformats.org/officeDocument/2006/relationships/image" Target="../media/image153.png"/><Relationship Id="rId4" Type="http://schemas.openxmlformats.org/officeDocument/2006/relationships/image" Target="../media/image112.png"/><Relationship Id="rId9" Type="http://schemas.openxmlformats.org/officeDocument/2006/relationships/image" Target="../media/image126.png"/><Relationship Id="rId14" Type="http://schemas.openxmlformats.org/officeDocument/2006/relationships/image" Target="../media/image101.png"/><Relationship Id="rId22" Type="http://schemas.openxmlformats.org/officeDocument/2006/relationships/image" Target="../media/image130.png"/><Relationship Id="rId27" Type="http://schemas.openxmlformats.org/officeDocument/2006/relationships/image" Target="../media/image149.png"/><Relationship Id="rId30" Type="http://schemas.openxmlformats.org/officeDocument/2006/relationships/image" Target="../media/image152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2.png"/><Relationship Id="rId18" Type="http://schemas.openxmlformats.org/officeDocument/2006/relationships/image" Target="../media/image157.png"/><Relationship Id="rId26" Type="http://schemas.openxmlformats.org/officeDocument/2006/relationships/image" Target="../media/image160.png"/><Relationship Id="rId3" Type="http://schemas.openxmlformats.org/officeDocument/2006/relationships/image" Target="../media/image108.png"/><Relationship Id="rId21" Type="http://schemas.openxmlformats.org/officeDocument/2006/relationships/image" Target="../media/image103.png"/><Relationship Id="rId7" Type="http://schemas.openxmlformats.org/officeDocument/2006/relationships/image" Target="../media/image102.png"/><Relationship Id="rId12" Type="http://schemas.openxmlformats.org/officeDocument/2006/relationships/image" Target="../media/image111.png"/><Relationship Id="rId17" Type="http://schemas.openxmlformats.org/officeDocument/2006/relationships/image" Target="../media/image156.png"/><Relationship Id="rId25" Type="http://schemas.openxmlformats.org/officeDocument/2006/relationships/image" Target="../media/image134.png"/><Relationship Id="rId33" Type="http://schemas.openxmlformats.org/officeDocument/2006/relationships/image" Target="../media/image163.png"/><Relationship Id="rId2" Type="http://schemas.openxmlformats.org/officeDocument/2006/relationships/image" Target="../media/image154.png"/><Relationship Id="rId16" Type="http://schemas.openxmlformats.org/officeDocument/2006/relationships/image" Target="../media/image155.png"/><Relationship Id="rId20" Type="http://schemas.openxmlformats.org/officeDocument/2006/relationships/image" Target="../media/image158.png"/><Relationship Id="rId29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20.png"/><Relationship Id="rId24" Type="http://schemas.openxmlformats.org/officeDocument/2006/relationships/image" Target="../media/image141.png"/><Relationship Id="rId32" Type="http://schemas.openxmlformats.org/officeDocument/2006/relationships/image" Target="../media/image123.png"/><Relationship Id="rId5" Type="http://schemas.openxmlformats.org/officeDocument/2006/relationships/image" Target="../media/image139.png"/><Relationship Id="rId15" Type="http://schemas.openxmlformats.org/officeDocument/2006/relationships/image" Target="../media/image115.png"/><Relationship Id="rId23" Type="http://schemas.openxmlformats.org/officeDocument/2006/relationships/image" Target="../media/image159.png"/><Relationship Id="rId28" Type="http://schemas.openxmlformats.org/officeDocument/2006/relationships/image" Target="../media/image106.png"/><Relationship Id="rId10" Type="http://schemas.openxmlformats.org/officeDocument/2006/relationships/image" Target="../media/image119.png"/><Relationship Id="rId19" Type="http://schemas.openxmlformats.org/officeDocument/2006/relationships/image" Target="../media/image113.png"/><Relationship Id="rId31" Type="http://schemas.openxmlformats.org/officeDocument/2006/relationships/image" Target="../media/image101.png"/><Relationship Id="rId4" Type="http://schemas.openxmlformats.org/officeDocument/2006/relationships/image" Target="../media/image99.png"/><Relationship Id="rId9" Type="http://schemas.openxmlformats.org/officeDocument/2006/relationships/image" Target="../media/image132.png"/><Relationship Id="rId14" Type="http://schemas.openxmlformats.org/officeDocument/2006/relationships/image" Target="../media/image130.png"/><Relationship Id="rId22" Type="http://schemas.openxmlformats.org/officeDocument/2006/relationships/image" Target="../media/image126.png"/><Relationship Id="rId27" Type="http://schemas.openxmlformats.org/officeDocument/2006/relationships/image" Target="../media/image161.png"/><Relationship Id="rId30" Type="http://schemas.openxmlformats.org/officeDocument/2006/relationships/image" Target="../media/image98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5.png"/><Relationship Id="rId18" Type="http://schemas.openxmlformats.org/officeDocument/2006/relationships/image" Target="../media/image99.png"/><Relationship Id="rId26" Type="http://schemas.openxmlformats.org/officeDocument/2006/relationships/image" Target="../media/image140.png"/><Relationship Id="rId3" Type="http://schemas.openxmlformats.org/officeDocument/2006/relationships/image" Target="../media/image111.png"/><Relationship Id="rId21" Type="http://schemas.openxmlformats.org/officeDocument/2006/relationships/image" Target="../media/image126.png"/><Relationship Id="rId7" Type="http://schemas.openxmlformats.org/officeDocument/2006/relationships/image" Target="../media/image131.png"/><Relationship Id="rId12" Type="http://schemas.openxmlformats.org/officeDocument/2006/relationships/image" Target="../media/image139.png"/><Relationship Id="rId17" Type="http://schemas.openxmlformats.org/officeDocument/2006/relationships/image" Target="../media/image108.png"/><Relationship Id="rId25" Type="http://schemas.openxmlformats.org/officeDocument/2006/relationships/image" Target="../media/image98.png"/><Relationship Id="rId2" Type="http://schemas.openxmlformats.org/officeDocument/2006/relationships/image" Target="../media/image164.png"/><Relationship Id="rId16" Type="http://schemas.openxmlformats.org/officeDocument/2006/relationships/image" Target="../media/image157.png"/><Relationship Id="rId20" Type="http://schemas.openxmlformats.org/officeDocument/2006/relationships/image" Target="../media/image103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5.png"/><Relationship Id="rId24" Type="http://schemas.openxmlformats.org/officeDocument/2006/relationships/image" Target="../media/image162.png"/><Relationship Id="rId32" Type="http://schemas.openxmlformats.org/officeDocument/2006/relationships/image" Target="../media/image168.png"/><Relationship Id="rId5" Type="http://schemas.openxmlformats.org/officeDocument/2006/relationships/image" Target="../media/image113.png"/><Relationship Id="rId15" Type="http://schemas.openxmlformats.org/officeDocument/2006/relationships/image" Target="../media/image156.png"/><Relationship Id="rId23" Type="http://schemas.openxmlformats.org/officeDocument/2006/relationships/image" Target="../media/image120.png"/><Relationship Id="rId28" Type="http://schemas.openxmlformats.org/officeDocument/2006/relationships/image" Target="../media/image106.png"/><Relationship Id="rId10" Type="http://schemas.openxmlformats.org/officeDocument/2006/relationships/image" Target="../media/image141.png"/><Relationship Id="rId19" Type="http://schemas.openxmlformats.org/officeDocument/2006/relationships/image" Target="../media/image158.png"/><Relationship Id="rId31" Type="http://schemas.openxmlformats.org/officeDocument/2006/relationships/image" Target="../media/image167.png"/><Relationship Id="rId4" Type="http://schemas.openxmlformats.org/officeDocument/2006/relationships/image" Target="../media/image112.png"/><Relationship Id="rId9" Type="http://schemas.openxmlformats.org/officeDocument/2006/relationships/image" Target="../media/image132.png"/><Relationship Id="rId14" Type="http://schemas.openxmlformats.org/officeDocument/2006/relationships/image" Target="../media/image155.png"/><Relationship Id="rId22" Type="http://schemas.openxmlformats.org/officeDocument/2006/relationships/image" Target="../media/image159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169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0.png"/><Relationship Id="rId5" Type="http://schemas.openxmlformats.org/officeDocument/2006/relationships/image" Target="../media/image501.png"/><Relationship Id="rId15" Type="http://schemas.openxmlformats.org/officeDocument/2006/relationships/image" Target="../media/image590.png"/><Relationship Id="rId10" Type="http://schemas.openxmlformats.org/officeDocument/2006/relationships/image" Target="../media/image55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Relationship Id="rId14" Type="http://schemas.openxmlformats.org/officeDocument/2006/relationships/image" Target="../media/image580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11.png"/><Relationship Id="rId7" Type="http://schemas.openxmlformats.org/officeDocument/2006/relationships/image" Target="../media/image86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41.png"/><Relationship Id="rId4" Type="http://schemas.openxmlformats.org/officeDocument/2006/relationships/image" Target="../media/image821.png"/><Relationship Id="rId9" Type="http://schemas.openxmlformats.org/officeDocument/2006/relationships/image" Target="../media/image880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Autofit/>
          </a:bodyPr>
          <a:lstStyle/>
          <a:p>
            <a:r>
              <a:rPr lang="en-US" dirty="0" smtClean="0"/>
              <a:t>Diffusion:</a:t>
            </a:r>
          </a:p>
          <a:p>
            <a:r>
              <a:rPr lang="en-US" sz="2400" dirty="0" smtClean="0"/>
              <a:t>Cascading Behavior in Networks</a:t>
            </a:r>
          </a:p>
          <a:p>
            <a:r>
              <a:rPr lang="en-US" sz="2400" dirty="0" smtClean="0"/>
              <a:t>Epidemic Spread</a:t>
            </a:r>
          </a:p>
          <a:p>
            <a:r>
              <a:rPr lang="en-US" sz="2400" dirty="0" smtClean="0"/>
              <a:t>Influence Maximization</a:t>
            </a:r>
            <a:endParaRPr lang="en-US" sz="2400" dirty="0"/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871589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Diffusion of innovation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Old studies </a:t>
            </a:r>
          </a:p>
          <a:p>
            <a:pPr algn="just"/>
            <a:r>
              <a:rPr lang="en-US" sz="2400" dirty="0" smtClean="0"/>
              <a:t>(mainly informational effect):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000" dirty="0" smtClean="0"/>
              <a:t>Adoption of hybrid seed corn among farmers in Iowa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Adoption of tetracycline by physicians in US</a:t>
            </a:r>
          </a:p>
          <a:p>
            <a:pPr algn="just"/>
            <a:r>
              <a:rPr lang="en-US" sz="2400" dirty="0" smtClean="0"/>
              <a:t>(mainly direct benefit)</a:t>
            </a:r>
          </a:p>
          <a:p>
            <a:pPr lvl="2" indent="-342900" algn="just">
              <a:buFont typeface="Wingdings" pitchFamily="2" charset="2"/>
              <a:buChar char="§"/>
            </a:pPr>
            <a:r>
              <a:rPr lang="en-US" sz="2000" dirty="0" smtClean="0"/>
              <a:t>Technology (phone, email,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20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Basic observations</a:t>
            </a:r>
            <a:r>
              <a:rPr lang="en-US" sz="2400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High risk but high benefit</a:t>
            </a:r>
            <a:endParaRPr lang="en-US" sz="2400" dirty="0"/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Characteristics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adopters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Decisions made in the context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structure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827584" y="145410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KKT03 showed that in this case the influence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is still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function, using a similar technique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 algorithm achieves a </a:t>
            </a:r>
            <a:r>
              <a:rPr lang="en-US" dirty="0" smtClean="0">
                <a:solidFill>
                  <a:srgbClr val="0070C0"/>
                </a:solidFill>
              </a:rPr>
              <a:t>(1-1/e) </a:t>
            </a:r>
            <a:r>
              <a:rPr lang="en-US" dirty="0" smtClean="0"/>
              <a:t>approximation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pick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 smtClean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 smtClean="0"/>
                  <a:t>and make it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 smtClean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it picks no edge to make live</a:t>
                </a:r>
              </a:p>
              <a:p>
                <a:r>
                  <a:rPr lang="en-US" dirty="0" smtClean="0"/>
                  <a:t>Claim: Given a set of seed nodes A, the following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 smtClean="0"/>
                  <a:t>using the Linear Threshold model and seed set A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 over the set of reachable nodes </a:t>
                </a:r>
                <a:r>
                  <a:rPr lang="en-US" dirty="0" smtClean="0"/>
                  <a:t>from A using live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2024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idea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the special case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 smtClean="0"/>
                  <a:t> (Directed Acyclic Graph)</a:t>
                </a:r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 smtClean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edges go from left to right</a:t>
                </a:r>
              </a:p>
              <a:p>
                <a:r>
                  <a:rPr lang="en-US" dirty="0" smtClean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becomes active in either of the two models?</a:t>
                </a:r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 smtClean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must be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 smtClean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proof idea generalizes to general graphs</a:t>
                </a:r>
              </a:p>
              <a:p>
                <a:pPr lvl="1"/>
                <a:r>
                  <a:rPr lang="en-US" dirty="0" smtClean="0"/>
                  <a:t>Note: if we know the thresholds in advance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does not hold!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2844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868" y="3122991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4483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679" y="4277328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11560" y="5877272"/>
            <a:ext cx="773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 that all edge weights incoming to any node sum to 1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050" y="4282023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3" y="554460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nodes select a single incoming edge with probability equal to the weight (uniformly at random in this case)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1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056" y="4281387"/>
                <a:ext cx="46769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seed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337" y="5828924"/>
                <a:ext cx="2635080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704" t="-10526" r="-277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/>
                  <a:t> has a single incoming neighbor, therefore for any threshold it will be activated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1" y="5496146"/>
                <a:ext cx="722426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266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0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r="-39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Similarly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gets activated is 2/3 since it has incoming edges from two active nodes.</a:t>
                </a:r>
              </a:p>
              <a:p>
                <a:r>
                  <a:rPr lang="en-US" sz="2400" dirty="0" smtClean="0"/>
                  <a:t>The probability that </a:t>
                </a:r>
                <a:r>
                  <a:rPr lang="en-US" sz="2400" dirty="0"/>
                  <a:t>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picks one of the two edges to these nodes is also 2/3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7" y="5251659"/>
                <a:ext cx="7785782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25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760" y="308095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09148" y="3102315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38157" y="2038551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57257" y="4532462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21008" y="4282023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0152" y="2570433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4" idx="6"/>
            <a:endCxn id="5" idx="2"/>
          </p:cNvCxnSpPr>
          <p:nvPr/>
        </p:nvCxnSpPr>
        <p:spPr>
          <a:xfrm>
            <a:off x="2843808" y="3296976"/>
            <a:ext cx="1365340" cy="213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5"/>
            <a:endCxn id="7" idx="1"/>
          </p:cNvCxnSpPr>
          <p:nvPr/>
        </p:nvCxnSpPr>
        <p:spPr>
          <a:xfrm>
            <a:off x="2780536" y="3449728"/>
            <a:ext cx="739993" cy="114600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7"/>
            <a:endCxn id="5" idx="3"/>
          </p:cNvCxnSpPr>
          <p:nvPr/>
        </p:nvCxnSpPr>
        <p:spPr>
          <a:xfrm flipV="1">
            <a:off x="3826033" y="3471091"/>
            <a:ext cx="446387" cy="112464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5" idx="1"/>
          </p:cNvCxnSpPr>
          <p:nvPr/>
        </p:nvCxnSpPr>
        <p:spPr>
          <a:xfrm>
            <a:off x="3406933" y="2407327"/>
            <a:ext cx="865487" cy="7582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9" idx="2"/>
          </p:cNvCxnSpPr>
          <p:nvPr/>
        </p:nvCxnSpPr>
        <p:spPr>
          <a:xfrm>
            <a:off x="3470205" y="2254575"/>
            <a:ext cx="2469947" cy="5318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6"/>
            <a:endCxn id="8" idx="2"/>
          </p:cNvCxnSpPr>
          <p:nvPr/>
        </p:nvCxnSpPr>
        <p:spPr>
          <a:xfrm flipV="1">
            <a:off x="3889305" y="4498047"/>
            <a:ext cx="1831703" cy="2504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5"/>
            <a:endCxn id="8" idx="1"/>
          </p:cNvCxnSpPr>
          <p:nvPr/>
        </p:nvCxnSpPr>
        <p:spPr>
          <a:xfrm>
            <a:off x="4577924" y="3471091"/>
            <a:ext cx="1206356" cy="87420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7"/>
            <a:endCxn id="9" idx="3"/>
          </p:cNvCxnSpPr>
          <p:nvPr/>
        </p:nvCxnSpPr>
        <p:spPr>
          <a:xfrm flipV="1">
            <a:off x="4577924" y="2939209"/>
            <a:ext cx="1425500" cy="226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510968"/>
                <a:ext cx="462371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81" y="1772816"/>
                <a:ext cx="46769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41" y="4952662"/>
                <a:ext cx="4676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492" y="3144692"/>
                <a:ext cx="46769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12" y="2510969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282" y="4288214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8" idx="0"/>
            <a:endCxn id="9" idx="4"/>
          </p:cNvCxnSpPr>
          <p:nvPr/>
        </p:nvCxnSpPr>
        <p:spPr>
          <a:xfrm flipV="1">
            <a:off x="5937032" y="3002481"/>
            <a:ext cx="219144" cy="1279542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set of active nodes is the set of nodes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with live edges (orange).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29" y="5590061"/>
                <a:ext cx="7785782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3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025" y="1484783"/>
            <a:ext cx="786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Common principles: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400" dirty="0" smtClean="0"/>
              <a:t> of people to understand and implement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Observability</a:t>
            </a:r>
            <a:r>
              <a:rPr lang="en-US" sz="2400" dirty="0" smtClean="0"/>
              <a:t>, so that people can become aware that others are using it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Trialability</a:t>
            </a:r>
            <a:r>
              <a:rPr lang="en-US" sz="2400" dirty="0" smtClean="0"/>
              <a:t>, so that people can mitigate its risks by adopting it gradually and incrementally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Compatibility</a:t>
            </a:r>
            <a:r>
              <a:rPr lang="en-US" sz="2400" dirty="0" smtClean="0"/>
              <a:t> with the social system that is entering (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 as a barrier?)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82" y="106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Computation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Spread</a:t>
            </a:r>
          </a:p>
          <a:p>
            <a:pPr lvl="1"/>
            <a:r>
              <a:rPr lang="en-US" dirty="0" smtClean="0"/>
              <a:t>Performing simulations for estimating the spread on multiple instances is very slow. Several techniques have been developed for speeding up the process.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CELF</a:t>
            </a:r>
            <a:r>
              <a:rPr lang="en-US" dirty="0" smtClean="0"/>
              <a:t>: exploiting the </a:t>
            </a:r>
            <a:r>
              <a:rPr lang="en-US" dirty="0" err="1" smtClean="0"/>
              <a:t>submodularity</a:t>
            </a:r>
            <a:r>
              <a:rPr lang="en-US" dirty="0" smtClean="0"/>
              <a:t> property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Maximum Influence Paths</a:t>
            </a:r>
            <a:r>
              <a:rPr lang="en-US" dirty="0" smtClean="0"/>
              <a:t>: store paths for computation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Sketches</a:t>
            </a:r>
            <a:r>
              <a:rPr lang="en-US" dirty="0" smtClean="0"/>
              <a:t>: compute sketches for each node for approximate estimation of spread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1375" y="3775208"/>
            <a:ext cx="692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the </a:t>
            </a:r>
            <a:r>
              <a:rPr lang="en-US" sz="1200" dirty="0"/>
              <a:t>marginal gain of a node in the current iteration cannot be better than its marginal gain in the previous </a:t>
            </a:r>
            <a:r>
              <a:rPr lang="en-US" sz="1200" dirty="0" smtClean="0"/>
              <a:t>iteration) J. </a:t>
            </a:r>
            <a:r>
              <a:rPr lang="en-US" sz="1200" dirty="0" err="1"/>
              <a:t>Leskovec</a:t>
            </a:r>
            <a:r>
              <a:rPr lang="en-US" sz="1200" dirty="0"/>
              <a:t>, </a:t>
            </a:r>
            <a:r>
              <a:rPr lang="en-US" sz="1200" dirty="0" smtClean="0"/>
              <a:t>A. </a:t>
            </a:r>
            <a:r>
              <a:rPr lang="en-US" sz="1200" dirty="0"/>
              <a:t>Krause, </a:t>
            </a:r>
            <a:r>
              <a:rPr lang="en-US" sz="1200" dirty="0" smtClean="0"/>
              <a:t>C. </a:t>
            </a:r>
            <a:r>
              <a:rPr lang="en-US" sz="1200" dirty="0" err="1"/>
              <a:t>Guestrin</a:t>
            </a:r>
            <a:r>
              <a:rPr lang="en-US" sz="1200" dirty="0"/>
              <a:t>, </a:t>
            </a:r>
            <a:r>
              <a:rPr lang="en-US" sz="1200" dirty="0" smtClean="0"/>
              <a:t>C. </a:t>
            </a:r>
            <a:r>
              <a:rPr lang="en-US" sz="1200" dirty="0" err="1"/>
              <a:t>Faloutsos</a:t>
            </a:r>
            <a:r>
              <a:rPr lang="en-US" sz="1200" dirty="0"/>
              <a:t>, </a:t>
            </a:r>
            <a:r>
              <a:rPr lang="en-US" sz="1200" dirty="0" smtClean="0"/>
              <a:t>J. </a:t>
            </a:r>
            <a:r>
              <a:rPr lang="en-US" sz="1200" dirty="0"/>
              <a:t>M. </a:t>
            </a:r>
            <a:r>
              <a:rPr lang="en-US" sz="1200" dirty="0" err="1"/>
              <a:t>VanBriesen</a:t>
            </a:r>
            <a:r>
              <a:rPr lang="en-US" sz="1200" dirty="0"/>
              <a:t>, </a:t>
            </a:r>
            <a:r>
              <a:rPr lang="en-US" sz="1200" dirty="0" smtClean="0"/>
              <a:t>N. </a:t>
            </a:r>
            <a:r>
              <a:rPr lang="en-US" sz="1200" dirty="0"/>
              <a:t>S. Glance. </a:t>
            </a:r>
            <a:r>
              <a:rPr lang="en-US" sz="1200" i="1" dirty="0"/>
              <a:t>Cost-effective outbreak detection in networks</a:t>
            </a:r>
            <a:r>
              <a:rPr lang="en-US" sz="1200" dirty="0"/>
              <a:t>. KDD 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1375" y="4812185"/>
            <a:ext cx="6629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W. Chen, C</a:t>
            </a:r>
            <a:r>
              <a:rPr lang="en-US" sz="1200" dirty="0" smtClean="0"/>
              <a:t>. Wang</a:t>
            </a:r>
            <a:r>
              <a:rPr lang="en-US" sz="1200" dirty="0"/>
              <a:t>, and Y</a:t>
            </a:r>
            <a:r>
              <a:rPr lang="en-US" sz="1200" dirty="0" smtClean="0"/>
              <a:t>. Wang</a:t>
            </a:r>
            <a:r>
              <a:rPr lang="en-US" sz="1200" dirty="0"/>
              <a:t>. </a:t>
            </a:r>
            <a:r>
              <a:rPr lang="en-US" sz="1200" i="1" dirty="0"/>
              <a:t>Scalable influence maximization for prevalent viral marketing in large-scale social networks</a:t>
            </a:r>
            <a:r>
              <a:rPr lang="en-US" sz="1200" dirty="0"/>
              <a:t>. </a:t>
            </a:r>
            <a:r>
              <a:rPr lang="en-US" sz="1200" dirty="0" smtClean="0"/>
              <a:t>KDD </a:t>
            </a:r>
            <a:r>
              <a:rPr lang="en-US" sz="1200" dirty="0"/>
              <a:t>2010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25320" y="6010424"/>
            <a:ext cx="672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Edith Cohen, Daniel </a:t>
            </a:r>
            <a:r>
              <a:rPr lang="en-US" sz="1200" dirty="0" err="1"/>
              <a:t>Delling</a:t>
            </a:r>
            <a:r>
              <a:rPr lang="en-US" sz="1200" dirty="0"/>
              <a:t>, Thomas </a:t>
            </a:r>
            <a:r>
              <a:rPr lang="en-US" sz="1200" dirty="0" err="1"/>
              <a:t>Pajor</a:t>
            </a:r>
            <a:r>
              <a:rPr lang="en-US" sz="1200" dirty="0"/>
              <a:t>, Renato F. </a:t>
            </a:r>
            <a:r>
              <a:rPr lang="en-US" sz="1200" dirty="0" err="1"/>
              <a:t>Werneck</a:t>
            </a:r>
            <a:r>
              <a:rPr lang="en-US" sz="1200" dirty="0"/>
              <a:t>. </a:t>
            </a:r>
            <a:r>
              <a:rPr lang="en-US" sz="1200" i="1" dirty="0"/>
              <a:t>Sketch-based Influence Maximization and Computation: Scaling up with Guarantees</a:t>
            </a:r>
            <a:r>
              <a:rPr lang="en-US" sz="1200" dirty="0"/>
              <a:t>. CIKM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7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Experiments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4305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050"/>
            <a:ext cx="411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36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One-slide </a:t>
            </a:r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Influence maximization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for some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</a:t>
                </a:r>
                <a:r>
                  <a:rPr lang="en-US" dirty="0" smtClean="0"/>
                  <a:t>, find a subset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, such that when activating these nodes,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spread</a:t>
                </a:r>
                <a:r>
                  <a:rPr lang="en-US" dirty="0" smtClean="0"/>
                  <a:t> of the diffusion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in the network is maximized.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Diffusion models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Independent Cascade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Linear Threshold </a:t>
                </a:r>
                <a:r>
                  <a:rPr lang="en-US" dirty="0" smtClean="0"/>
                  <a:t>model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Greedy</a:t>
                </a:r>
                <a:r>
                  <a:rPr lang="en-US" dirty="0" smtClean="0"/>
                  <a:t> algorithm that adds to the set each time the node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marginal gain</a:t>
                </a:r>
                <a:r>
                  <a:rPr lang="en-US" dirty="0" smtClean="0"/>
                  <a:t>, i.e., the node that causes the maximum increase in the diffusion spread.</a:t>
                </a:r>
              </a:p>
              <a:p>
                <a:r>
                  <a:rPr lang="en-US" dirty="0" smtClean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approximation </a:t>
                </a:r>
                <a:r>
                  <a:rPr lang="en-US" dirty="0" smtClean="0"/>
                  <a:t>of the optimal solution </a:t>
                </a:r>
              </a:p>
              <a:p>
                <a:pPr lvl="1"/>
                <a:r>
                  <a:rPr lang="en-US" dirty="0" smtClean="0"/>
                  <a:t>Follows from the fact that the spread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</a:p>
              <a:p>
                <a:pPr lvl="2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6431"/>
                <a:ext cx="8229600" cy="5323730"/>
              </a:xfrm>
              <a:blipFill rotWithShape="0">
                <a:blip r:embed="rId2"/>
                <a:stretch>
                  <a:fillRect l="-1037" t="-2176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5763339"/>
                <a:ext cx="240598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60" y="6189908"/>
                <a:ext cx="533601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269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9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</a:t>
            </a:r>
            <a:r>
              <a:rPr lang="en-US" dirty="0" smtClean="0"/>
              <a:t>maximization</a:t>
            </a:r>
          </a:p>
          <a:p>
            <a:pPr lvl="1"/>
            <a:r>
              <a:rPr lang="en-US" sz="1900" dirty="0" smtClean="0"/>
              <a:t>N. </a:t>
            </a:r>
            <a:r>
              <a:rPr lang="en-US" sz="1900" dirty="0" err="1" smtClean="0"/>
              <a:t>Gayraud</a:t>
            </a:r>
            <a:r>
              <a:rPr lang="en-US" sz="1900" dirty="0" smtClean="0"/>
              <a:t>, E. </a:t>
            </a:r>
            <a:r>
              <a:rPr lang="en-US" sz="1900" dirty="0" err="1" smtClean="0"/>
              <a:t>Pitoura</a:t>
            </a:r>
            <a:r>
              <a:rPr lang="en-US" sz="1900" dirty="0" smtClean="0"/>
              <a:t>, P. Tsaparas, Diffusion Maximization on Evolving networks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39" y="2450852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network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network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changes</a:t>
                </a:r>
                <a:r>
                  <a:rPr lang="en-US" dirty="0" smtClean="0"/>
                  <a:t> over time</a:t>
                </a:r>
              </a:p>
              <a:p>
                <a:pPr lvl="1"/>
                <a:r>
                  <a:rPr lang="en-US" dirty="0" smtClean="0"/>
                  <a:t>Edges and nodes can appear and disappear 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5941497"/>
            <a:ext cx="859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Gayraud</a:t>
            </a:r>
            <a:r>
              <a:rPr lang="en-US" dirty="0" smtClean="0"/>
              <a:t>, E. </a:t>
            </a:r>
            <a:r>
              <a:rPr lang="en-US" dirty="0" err="1" smtClean="0"/>
              <a:t>Pitoura</a:t>
            </a:r>
            <a:r>
              <a:rPr lang="en-US" dirty="0" smtClean="0"/>
              <a:t>, P. Tsaparas. </a:t>
            </a:r>
            <a:r>
              <a:rPr lang="en-US" i="1" dirty="0" smtClean="0"/>
              <a:t>Maximizing Diffusion in Evolving Networks</a:t>
            </a:r>
            <a:r>
              <a:rPr lang="en-US" dirty="0" smtClean="0"/>
              <a:t>. COSN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2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8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How does the evolution of the network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relates</a:t>
                </a:r>
                <a:r>
                  <a:rPr lang="en-US" dirty="0" smtClean="0"/>
                  <a:t> to the evolution of the diffusion?</a:t>
                </a:r>
              </a:p>
              <a:p>
                <a:pPr lvl="1"/>
                <a:r>
                  <a:rPr lang="en-US" dirty="0" smtClean="0"/>
                  <a:t>How much physical time does a diffusion step last?</a:t>
                </a:r>
              </a:p>
              <a:p>
                <a:r>
                  <a:rPr lang="en-US" dirty="0" smtClean="0"/>
                  <a:t>Assumption: The two processes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sync</a:t>
                </a:r>
                <a:r>
                  <a:rPr lang="en-US" dirty="0" smtClean="0"/>
                  <a:t>. One diffusion step happens in on one graph snapshot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greater than the threshold the nodes gets activated.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spread function remain monotone and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46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683568" y="2204864"/>
            <a:ext cx="8280920" cy="2664296"/>
            <a:chOff x="1950284" y="462637"/>
            <a:chExt cx="4811236" cy="1693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805" y="514538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5874" y="969003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153" y="1243111"/>
                  <a:ext cx="285074" cy="2249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589" y="961815"/>
                  <a:ext cx="285074" cy="224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854" y="1666093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9242" y="1519473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18605" cy="2515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3" name="TextBox 1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456" y="508552"/>
                  <a:ext cx="285074" cy="22495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5387" y="977944"/>
                  <a:ext cx="285074" cy="22495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4717" y="1249380"/>
                  <a:ext cx="285074" cy="22495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198" y="961816"/>
                  <a:ext cx="285074" cy="22495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7" name="TextBox 1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105" y="1519473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8" name="TextBox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685" y="1649474"/>
                  <a:ext cx="290539" cy="22495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188" y="1522156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336" y="499960"/>
                  <a:ext cx="285074" cy="22495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373" y="991932"/>
                  <a:ext cx="285074" cy="22495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540" y="1242392"/>
                  <a:ext cx="285074" cy="22495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2783" y="957589"/>
                  <a:ext cx="285074" cy="22495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413" y="1534998"/>
                  <a:ext cx="290539" cy="224959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698" y="1657730"/>
                  <a:ext cx="290539" cy="22495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468" y="1522790"/>
                  <a:ext cx="290539" cy="2249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Monotonicity for the EIC model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190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518358" y="5884154"/>
            <a:ext cx="818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spread is </a:t>
            </a:r>
            <a:r>
              <a:rPr lang="en-US" sz="2400" dirty="0" smtClean="0">
                <a:solidFill>
                  <a:srgbClr val="FF0000"/>
                </a:solidFill>
              </a:rPr>
              <a:t>not monotone </a:t>
            </a:r>
            <a:r>
              <a:rPr lang="en-US" sz="2400" dirty="0" smtClean="0"/>
              <a:t>in the case of the Evolving IC model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2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i="1" dirty="0" smtClean="0"/>
              <a:t>individual</a:t>
            </a:r>
            <a:r>
              <a:rPr lang="en-US" sz="2400" dirty="0" smtClean="0"/>
              <a:t> level model of </a:t>
            </a:r>
            <a:r>
              <a:rPr lang="en-US" sz="2400" i="1" dirty="0" smtClean="0"/>
              <a:t>direct-benefit effects </a:t>
            </a:r>
            <a:r>
              <a:rPr lang="en-US" sz="2400" dirty="0" smtClean="0"/>
              <a:t>in networks due to S. Morris</a:t>
            </a: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958" y="217176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benefits of adopting a new behavior increase as more and more of the social network neighbors adopt it</a:t>
            </a:r>
            <a:endParaRPr lang="el-G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Coordination Game</a:t>
            </a:r>
          </a:p>
          <a:p>
            <a:r>
              <a:rPr lang="en-US" sz="2000" dirty="0" smtClean="0"/>
              <a:t>Two players (nodes),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linked by an edge</a:t>
            </a:r>
          </a:p>
          <a:p>
            <a:r>
              <a:rPr lang="en-US" sz="2000" dirty="0" smtClean="0"/>
              <a:t>Two possible behaviors (strategies):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a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, get payoff </a:t>
            </a:r>
            <a:r>
              <a:rPr lang="en-US" sz="2000" i="1" dirty="0" smtClean="0"/>
              <a:t>b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opposite behaviors, each gets a payoff 0</a:t>
            </a:r>
            <a:endParaRPr lang="el-GR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559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Direct-Benefit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71" y="2412225"/>
                <a:ext cx="418128" cy="3077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2997706"/>
                <a:ext cx="418128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03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89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82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Oval 105"/>
          <p:cNvSpPr/>
          <p:nvPr/>
        </p:nvSpPr>
        <p:spPr>
          <a:xfrm>
            <a:off x="406054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Oval 106"/>
          <p:cNvSpPr/>
          <p:nvPr/>
        </p:nvSpPr>
        <p:spPr>
          <a:xfrm>
            <a:off x="1001473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Oval 107"/>
          <p:cNvSpPr/>
          <p:nvPr/>
        </p:nvSpPr>
        <p:spPr>
          <a:xfrm>
            <a:off x="406054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9" name="Straight Arrow Connector 108"/>
          <p:cNvCxnSpPr>
            <a:stCxn id="106" idx="4"/>
            <a:endCxn id="108" idx="0"/>
          </p:cNvCxnSpPr>
          <p:nvPr/>
        </p:nvCxnSpPr>
        <p:spPr>
          <a:xfrm>
            <a:off x="565148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12" idx="4"/>
            <a:endCxn id="107" idx="0"/>
          </p:cNvCxnSpPr>
          <p:nvPr/>
        </p:nvCxnSpPr>
        <p:spPr>
          <a:xfrm>
            <a:off x="1160567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7" idx="1"/>
          </p:cNvCxnSpPr>
          <p:nvPr/>
        </p:nvCxnSpPr>
        <p:spPr>
          <a:xfrm>
            <a:off x="677644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1001473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Oval 112"/>
          <p:cNvSpPr/>
          <p:nvPr/>
        </p:nvSpPr>
        <p:spPr>
          <a:xfrm>
            <a:off x="376571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Oval 113"/>
          <p:cNvSpPr/>
          <p:nvPr/>
        </p:nvSpPr>
        <p:spPr>
          <a:xfrm>
            <a:off x="1004282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Oval 114"/>
          <p:cNvSpPr/>
          <p:nvPr/>
        </p:nvSpPr>
        <p:spPr>
          <a:xfrm>
            <a:off x="1604321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2" y="5068532"/>
                <a:ext cx="467307" cy="34413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179512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/>
          <p:cNvSpPr/>
          <p:nvPr/>
        </p:nvSpPr>
        <p:spPr>
          <a:xfrm>
            <a:off x="1001473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/>
          <p:cNvSpPr/>
          <p:nvPr/>
        </p:nvSpPr>
        <p:spPr>
          <a:xfrm>
            <a:off x="1666829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28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8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71" idx="3"/>
            <a:endCxn id="113" idx="7"/>
          </p:cNvCxnSpPr>
          <p:nvPr/>
        </p:nvCxnSpPr>
        <p:spPr>
          <a:xfrm flipH="1">
            <a:off x="648161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" idx="4"/>
            <a:endCxn id="114" idx="0"/>
          </p:cNvCxnSpPr>
          <p:nvPr/>
        </p:nvCxnSpPr>
        <p:spPr>
          <a:xfrm>
            <a:off x="1160567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1" idx="5"/>
            <a:endCxn id="115" idx="1"/>
          </p:cNvCxnSpPr>
          <p:nvPr/>
        </p:nvCxnSpPr>
        <p:spPr>
          <a:xfrm>
            <a:off x="1273063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5" y="2412225"/>
                <a:ext cx="418128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02" y="2997706"/>
                <a:ext cx="418128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3394583"/>
                <a:ext cx="41812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617" y="3924281"/>
                <a:ext cx="418128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10" y="4344976"/>
                <a:ext cx="42614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03" y="4559880"/>
                <a:ext cx="42614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196" y="4376916"/>
                <a:ext cx="426142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Oval 156"/>
          <p:cNvSpPr/>
          <p:nvPr/>
        </p:nvSpPr>
        <p:spPr>
          <a:xfrm>
            <a:off x="2638168" y="243313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Oval 157"/>
          <p:cNvSpPr/>
          <p:nvPr/>
        </p:nvSpPr>
        <p:spPr>
          <a:xfrm>
            <a:off x="3233587" y="3388835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Oval 158"/>
          <p:cNvSpPr/>
          <p:nvPr/>
        </p:nvSpPr>
        <p:spPr>
          <a:xfrm>
            <a:off x="2638168" y="302820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60" name="Straight Arrow Connector 159"/>
          <p:cNvCxnSpPr>
            <a:stCxn id="157" idx="4"/>
            <a:endCxn id="159" idx="0"/>
          </p:cNvCxnSpPr>
          <p:nvPr/>
        </p:nvCxnSpPr>
        <p:spPr>
          <a:xfrm>
            <a:off x="2797262" y="2738144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63" idx="4"/>
            <a:endCxn id="158" idx="0"/>
          </p:cNvCxnSpPr>
          <p:nvPr/>
        </p:nvCxnSpPr>
        <p:spPr>
          <a:xfrm>
            <a:off x="3392681" y="2741614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8" idx="1"/>
          </p:cNvCxnSpPr>
          <p:nvPr/>
        </p:nvCxnSpPr>
        <p:spPr>
          <a:xfrm>
            <a:off x="2909758" y="3302894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Oval 162"/>
          <p:cNvSpPr/>
          <p:nvPr/>
        </p:nvSpPr>
        <p:spPr>
          <a:xfrm>
            <a:off x="3233587" y="2436608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Oval 163"/>
          <p:cNvSpPr/>
          <p:nvPr/>
        </p:nvSpPr>
        <p:spPr>
          <a:xfrm>
            <a:off x="2608685" y="4364089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Oval 164"/>
          <p:cNvSpPr/>
          <p:nvPr/>
        </p:nvSpPr>
        <p:spPr>
          <a:xfrm>
            <a:off x="3236396" y="460582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Oval 165"/>
          <p:cNvSpPr/>
          <p:nvPr/>
        </p:nvSpPr>
        <p:spPr>
          <a:xfrm>
            <a:off x="3836435" y="4388250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66" y="5068532"/>
                <a:ext cx="467307" cy="3441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167"/>
          <p:cNvSpPr/>
          <p:nvPr/>
        </p:nvSpPr>
        <p:spPr>
          <a:xfrm>
            <a:off x="2411626" y="2348880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9" name="Oval 168"/>
          <p:cNvSpPr/>
          <p:nvPr/>
        </p:nvSpPr>
        <p:spPr>
          <a:xfrm>
            <a:off x="3233587" y="394409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0" name="Oval 169"/>
          <p:cNvSpPr/>
          <p:nvPr/>
        </p:nvSpPr>
        <p:spPr>
          <a:xfrm>
            <a:off x="3898943" y="3353760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942" y="2411117"/>
                <a:ext cx="418127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712" y="3325106"/>
                <a:ext cx="418127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/>
          <p:cNvCxnSpPr>
            <a:stCxn id="169" idx="3"/>
            <a:endCxn id="164" idx="7"/>
          </p:cNvCxnSpPr>
          <p:nvPr/>
        </p:nvCxnSpPr>
        <p:spPr>
          <a:xfrm flipH="1">
            <a:off x="2880275" y="4204430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69" idx="4"/>
            <a:endCxn id="165" idx="0"/>
          </p:cNvCxnSpPr>
          <p:nvPr/>
        </p:nvCxnSpPr>
        <p:spPr>
          <a:xfrm>
            <a:off x="3392681" y="4249097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9" idx="5"/>
            <a:endCxn id="166" idx="1"/>
          </p:cNvCxnSpPr>
          <p:nvPr/>
        </p:nvCxnSpPr>
        <p:spPr>
          <a:xfrm>
            <a:off x="3505177" y="4204430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600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817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32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25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18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111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Oval 182"/>
          <p:cNvSpPr/>
          <p:nvPr/>
        </p:nvSpPr>
        <p:spPr>
          <a:xfrm>
            <a:off x="4945083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Oval 183"/>
          <p:cNvSpPr/>
          <p:nvPr/>
        </p:nvSpPr>
        <p:spPr>
          <a:xfrm>
            <a:off x="5540502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5" name="Oval 184"/>
          <p:cNvSpPr/>
          <p:nvPr/>
        </p:nvSpPr>
        <p:spPr>
          <a:xfrm>
            <a:off x="4945083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6" name="Straight Arrow Connector 185"/>
          <p:cNvCxnSpPr>
            <a:stCxn id="183" idx="4"/>
            <a:endCxn id="185" idx="0"/>
          </p:cNvCxnSpPr>
          <p:nvPr/>
        </p:nvCxnSpPr>
        <p:spPr>
          <a:xfrm>
            <a:off x="5104177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9" idx="4"/>
            <a:endCxn id="184" idx="0"/>
          </p:cNvCxnSpPr>
          <p:nvPr/>
        </p:nvCxnSpPr>
        <p:spPr>
          <a:xfrm>
            <a:off x="5699596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184" idx="1"/>
          </p:cNvCxnSpPr>
          <p:nvPr/>
        </p:nvCxnSpPr>
        <p:spPr>
          <a:xfrm>
            <a:off x="5216673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Oval 188"/>
          <p:cNvSpPr/>
          <p:nvPr/>
        </p:nvSpPr>
        <p:spPr>
          <a:xfrm>
            <a:off x="5540502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0" name="Oval 189"/>
          <p:cNvSpPr/>
          <p:nvPr/>
        </p:nvSpPr>
        <p:spPr>
          <a:xfrm>
            <a:off x="4915600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1" name="Oval 190"/>
          <p:cNvSpPr/>
          <p:nvPr/>
        </p:nvSpPr>
        <p:spPr>
          <a:xfrm>
            <a:off x="5543311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2" name="Oval 191"/>
          <p:cNvSpPr/>
          <p:nvPr/>
        </p:nvSpPr>
        <p:spPr>
          <a:xfrm>
            <a:off x="6143350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181" y="5065895"/>
                <a:ext cx="467307" cy="34413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Rectangle 193"/>
          <p:cNvSpPr/>
          <p:nvPr/>
        </p:nvSpPr>
        <p:spPr>
          <a:xfrm>
            <a:off x="4718541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5" name="Oval 194"/>
          <p:cNvSpPr/>
          <p:nvPr/>
        </p:nvSpPr>
        <p:spPr>
          <a:xfrm>
            <a:off x="5540502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Oval 195"/>
          <p:cNvSpPr/>
          <p:nvPr/>
        </p:nvSpPr>
        <p:spPr>
          <a:xfrm>
            <a:off x="6205858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57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627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/>
          <p:cNvCxnSpPr>
            <a:stCxn id="195" idx="3"/>
            <a:endCxn id="190" idx="7"/>
          </p:cNvCxnSpPr>
          <p:nvPr/>
        </p:nvCxnSpPr>
        <p:spPr>
          <a:xfrm flipH="1">
            <a:off x="5187190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95" idx="4"/>
            <a:endCxn id="191" idx="0"/>
          </p:cNvCxnSpPr>
          <p:nvPr/>
        </p:nvCxnSpPr>
        <p:spPr>
          <a:xfrm>
            <a:off x="5699596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5" idx="5"/>
            <a:endCxn id="192" idx="1"/>
          </p:cNvCxnSpPr>
          <p:nvPr/>
        </p:nvCxnSpPr>
        <p:spPr>
          <a:xfrm>
            <a:off x="5812092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4" idx="4"/>
            <a:endCxn id="195" idx="0"/>
          </p:cNvCxnSpPr>
          <p:nvPr/>
        </p:nvCxnSpPr>
        <p:spPr>
          <a:xfrm>
            <a:off x="5699596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6" idx="3"/>
            <a:endCxn id="195" idx="7"/>
          </p:cNvCxnSpPr>
          <p:nvPr/>
        </p:nvCxnSpPr>
        <p:spPr>
          <a:xfrm flipH="1">
            <a:off x="5812092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064" y="2409588"/>
                <a:ext cx="418128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/>
              <p:cNvSpPr txBox="1"/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29" name="TextBox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281" y="2995069"/>
                <a:ext cx="418128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/>
              <p:cNvSpPr txBox="1"/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0" name="TextBox 2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3391946"/>
                <a:ext cx="418128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/>
              <p:cNvSpPr txBox="1"/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1" name="TextBox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96" y="3921644"/>
                <a:ext cx="418128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389" y="4342339"/>
                <a:ext cx="426142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82" y="4557243"/>
                <a:ext cx="426142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75" y="4374279"/>
                <a:ext cx="426142" cy="30777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Oval 234"/>
          <p:cNvSpPr/>
          <p:nvPr/>
        </p:nvSpPr>
        <p:spPr>
          <a:xfrm>
            <a:off x="7261547" y="243050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6" name="Oval 235"/>
          <p:cNvSpPr/>
          <p:nvPr/>
        </p:nvSpPr>
        <p:spPr>
          <a:xfrm>
            <a:off x="7856966" y="3386198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7" name="Oval 236"/>
          <p:cNvSpPr/>
          <p:nvPr/>
        </p:nvSpPr>
        <p:spPr>
          <a:xfrm>
            <a:off x="7261547" y="3025571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8" name="Straight Arrow Connector 237"/>
          <p:cNvCxnSpPr>
            <a:stCxn id="235" idx="4"/>
            <a:endCxn id="237" idx="0"/>
          </p:cNvCxnSpPr>
          <p:nvPr/>
        </p:nvCxnSpPr>
        <p:spPr>
          <a:xfrm>
            <a:off x="7420641" y="2735507"/>
            <a:ext cx="0" cy="29006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41" idx="4"/>
            <a:endCxn id="236" idx="0"/>
          </p:cNvCxnSpPr>
          <p:nvPr/>
        </p:nvCxnSpPr>
        <p:spPr>
          <a:xfrm>
            <a:off x="8016060" y="2738977"/>
            <a:ext cx="0" cy="64722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endCxn id="236" idx="1"/>
          </p:cNvCxnSpPr>
          <p:nvPr/>
        </p:nvCxnSpPr>
        <p:spPr>
          <a:xfrm>
            <a:off x="7533137" y="3300257"/>
            <a:ext cx="370427" cy="1306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Oval 240"/>
          <p:cNvSpPr/>
          <p:nvPr/>
        </p:nvSpPr>
        <p:spPr>
          <a:xfrm>
            <a:off x="7856966" y="2433971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2" name="Oval 241"/>
          <p:cNvSpPr/>
          <p:nvPr/>
        </p:nvSpPr>
        <p:spPr>
          <a:xfrm>
            <a:off x="7232064" y="4361452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3" name="Oval 242"/>
          <p:cNvSpPr/>
          <p:nvPr/>
        </p:nvSpPr>
        <p:spPr>
          <a:xfrm>
            <a:off x="7859775" y="460318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4" name="Oval 243"/>
          <p:cNvSpPr/>
          <p:nvPr/>
        </p:nvSpPr>
        <p:spPr>
          <a:xfrm>
            <a:off x="8459814" y="4385613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𝑮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45" y="5065895"/>
                <a:ext cx="467307" cy="34349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" name="Rectangle 245"/>
          <p:cNvSpPr/>
          <p:nvPr/>
        </p:nvSpPr>
        <p:spPr>
          <a:xfrm>
            <a:off x="7035005" y="2346243"/>
            <a:ext cx="1967728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7" name="Oval 246"/>
          <p:cNvSpPr/>
          <p:nvPr/>
        </p:nvSpPr>
        <p:spPr>
          <a:xfrm>
            <a:off x="7856966" y="3941454"/>
            <a:ext cx="318188" cy="305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8" name="Oval 247"/>
          <p:cNvSpPr/>
          <p:nvPr/>
        </p:nvSpPr>
        <p:spPr>
          <a:xfrm>
            <a:off x="8522322" y="3351123"/>
            <a:ext cx="318188" cy="305006"/>
          </a:xfrm>
          <a:prstGeom prst="ellipse">
            <a:avLst/>
          </a:pr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/>
              <p:cNvSpPr txBox="1"/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49" name="TextBox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21" y="2408480"/>
                <a:ext cx="418127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/>
              <p:cNvSpPr txBox="1"/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50" name="TextBox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091" y="3322469"/>
                <a:ext cx="418127" cy="30777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1" name="Straight Arrow Connector 250"/>
          <p:cNvCxnSpPr>
            <a:stCxn id="247" idx="3"/>
            <a:endCxn id="242" idx="7"/>
          </p:cNvCxnSpPr>
          <p:nvPr/>
        </p:nvCxnSpPr>
        <p:spPr>
          <a:xfrm flipH="1">
            <a:off x="7503654" y="4201793"/>
            <a:ext cx="399910" cy="20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247" idx="4"/>
            <a:endCxn id="243" idx="0"/>
          </p:cNvCxnSpPr>
          <p:nvPr/>
        </p:nvCxnSpPr>
        <p:spPr>
          <a:xfrm>
            <a:off x="8016060" y="4246460"/>
            <a:ext cx="2809" cy="356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5"/>
            <a:endCxn id="244" idx="1"/>
          </p:cNvCxnSpPr>
          <p:nvPr/>
        </p:nvCxnSpPr>
        <p:spPr>
          <a:xfrm>
            <a:off x="8128556" y="4201793"/>
            <a:ext cx="377856" cy="22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36" idx="4"/>
            <a:endCxn id="247" idx="0"/>
          </p:cNvCxnSpPr>
          <p:nvPr/>
        </p:nvCxnSpPr>
        <p:spPr>
          <a:xfrm>
            <a:off x="8016060" y="3691204"/>
            <a:ext cx="0" cy="250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>
            <a:stCxn id="248" idx="3"/>
            <a:endCxn id="247" idx="7"/>
          </p:cNvCxnSpPr>
          <p:nvPr/>
        </p:nvCxnSpPr>
        <p:spPr>
          <a:xfrm flipH="1">
            <a:off x="8128556" y="3611462"/>
            <a:ext cx="440364" cy="37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8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528" y="192536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6832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38211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952450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091" y="1236874"/>
                  <a:ext cx="418127" cy="307777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22797" y="192240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1106" y="33642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17" y="5273294"/>
                <a:ext cx="5934702" cy="461665"/>
              </a:xfrm>
              <a:prstGeom prst="rect">
                <a:avLst/>
              </a:prstGeom>
              <a:blipFill rotWithShape="0">
                <a:blip r:embed="rId39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4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9605" y="1844824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571" y="326630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325522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859913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685" y="326630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1308988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2942" y="325522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881292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5600" y="323993"/>
                  <a:ext cx="418128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1306351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0532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857" y="322885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9188" y="1239702"/>
                  <a:ext cx="418127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911226" y="1895531"/>
            <a:ext cx="1967728" cy="2998379"/>
            <a:chOff x="7035005" y="260648"/>
            <a:chExt cx="1967728" cy="2998379"/>
          </a:xfrm>
        </p:grpSpPr>
        <p:sp>
          <p:nvSpPr>
            <p:cNvPr id="244" name="Oval 243"/>
            <p:cNvSpPr/>
            <p:nvPr/>
          </p:nvSpPr>
          <p:spPr>
            <a:xfrm>
              <a:off x="8459814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2064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3" name="Oval 242"/>
            <p:cNvSpPr/>
            <p:nvPr/>
          </p:nvSpPr>
          <p:spPr>
            <a:xfrm>
              <a:off x="7859775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7" name="Oval 246"/>
            <p:cNvSpPr/>
            <p:nvPr/>
          </p:nvSpPr>
          <p:spPr>
            <a:xfrm>
              <a:off x="7856966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6" name="Oval 235"/>
            <p:cNvSpPr/>
            <p:nvPr/>
          </p:nvSpPr>
          <p:spPr>
            <a:xfrm>
              <a:off x="7856966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261547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61547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8" name="TextBox 2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064" y="32399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281" y="909474"/>
                  <a:ext cx="418128" cy="307777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/>
                <p:cNvSpPr txBox="1"/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0" name="TextBox 2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1306351"/>
                  <a:ext cx="418128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6996" y="1836049"/>
                  <a:ext cx="418128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389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982" y="2471648"/>
                  <a:ext cx="426142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/>
                <p:cNvSpPr txBox="1"/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34" name="TextBox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575" y="2288684"/>
                  <a:ext cx="426142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8" name="Straight Arrow Connector 237"/>
            <p:cNvCxnSpPr>
              <a:stCxn id="235" idx="4"/>
              <a:endCxn id="237" idx="0"/>
            </p:cNvCxnSpPr>
            <p:nvPr/>
          </p:nvCxnSpPr>
          <p:spPr>
            <a:xfrm>
              <a:off x="7420641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41" idx="4"/>
              <a:endCxn id="236" idx="0"/>
            </p:cNvCxnSpPr>
            <p:nvPr/>
          </p:nvCxnSpPr>
          <p:spPr>
            <a:xfrm>
              <a:off x="8016060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>
              <a:endCxn id="236" idx="1"/>
            </p:cNvCxnSpPr>
            <p:nvPr/>
          </p:nvCxnSpPr>
          <p:spPr>
            <a:xfrm>
              <a:off x="7533137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7856966" y="348376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/>
                <p:cNvSpPr txBox="1"/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45" name="TextBox 2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5022" y="2915535"/>
                  <a:ext cx="467307" cy="34349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7035005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8" name="Oval 247"/>
            <p:cNvSpPr/>
            <p:nvPr/>
          </p:nvSpPr>
          <p:spPr>
            <a:xfrm>
              <a:off x="8522322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/>
                <p:cNvSpPr txBox="1"/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49" name="TextBox 2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6321" y="322885"/>
                  <a:ext cx="418127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/>
                <p:cNvSpPr txBox="1"/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50" name="TextBox 2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039" y="1247125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1" name="Straight Arrow Connector 250"/>
            <p:cNvCxnSpPr>
              <a:stCxn id="247" idx="3"/>
              <a:endCxn id="242" idx="7"/>
            </p:cNvCxnSpPr>
            <p:nvPr/>
          </p:nvCxnSpPr>
          <p:spPr>
            <a:xfrm flipH="1">
              <a:off x="7503654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47" idx="4"/>
              <a:endCxn id="243" idx="0"/>
            </p:cNvCxnSpPr>
            <p:nvPr/>
          </p:nvCxnSpPr>
          <p:spPr>
            <a:xfrm>
              <a:off x="8016060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47" idx="5"/>
              <a:endCxn id="244" idx="1"/>
            </p:cNvCxnSpPr>
            <p:nvPr/>
          </p:nvCxnSpPr>
          <p:spPr>
            <a:xfrm>
              <a:off x="8128556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36" idx="4"/>
              <a:endCxn id="247" idx="0"/>
            </p:cNvCxnSpPr>
            <p:nvPr/>
          </p:nvCxnSpPr>
          <p:spPr>
            <a:xfrm>
              <a:off x="8016060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48" idx="3"/>
              <a:endCxn id="247" idx="7"/>
            </p:cNvCxnSpPr>
            <p:nvPr/>
          </p:nvCxnSpPr>
          <p:spPr>
            <a:xfrm flipH="1">
              <a:off x="8128556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7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73" y="5107624"/>
                <a:ext cx="5934702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644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/>
                  <a:t> does not increase the spread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78" y="5634259"/>
                <a:ext cx="7549759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211" t="-10526" r="-2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9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0820" y="192185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348" y="347778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507" y="1297672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310820" y="1921063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6" name="Group 225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27" name="TextBox 2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223" y="317793"/>
                    <a:ext cx="436756" cy="307777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6" name="TextBox 2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7" name="TextBox 2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8" name="TextBox 2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TextBox 258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9" name="TextBox 2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0" name="TextBox 2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TextBox 260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61" name="TextBox 2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3" name="Oval 262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5" name="Straight Arrow Connector 264"/>
              <p:cNvCxnSpPr>
                <a:stCxn id="262" idx="4"/>
                <a:endCxn id="264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Arrow Connector 265"/>
              <p:cNvCxnSpPr>
                <a:stCxn id="268" idx="4"/>
                <a:endCxn id="263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Arrow Connector 266"/>
              <p:cNvCxnSpPr>
                <a:endCxn id="263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Oval 267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5" name="TextBox 274"/>
                  <p:cNvSpPr txBox="1"/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5" name="TextBox 2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2739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76" name="TextBox 2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7" name="Straight Arrow Connector 276"/>
              <p:cNvCxnSpPr>
                <a:stCxn id="273" idx="3"/>
                <a:endCxn id="269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Arrow Connector 277"/>
              <p:cNvCxnSpPr>
                <a:stCxn id="273" idx="4"/>
                <a:endCxn id="270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Arrow Connector 278"/>
              <p:cNvCxnSpPr>
                <a:stCxn id="273" idx="5"/>
                <a:endCxn id="271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627" y="1236874"/>
                  <a:ext cx="41812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0931" y="1919221"/>
            <a:ext cx="1967728" cy="3025468"/>
            <a:chOff x="268613" y="3197270"/>
            <a:chExt cx="1967728" cy="30254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425" y="5878605"/>
                  <a:ext cx="467307" cy="34413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268613" y="3197270"/>
              <a:ext cx="1967728" cy="2664296"/>
              <a:chOff x="179512" y="263285"/>
              <a:chExt cx="1967728" cy="266429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001473" y="1303240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06054" y="34754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06054" y="942613"/>
                <a:ext cx="318188" cy="30500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4283" y="314643"/>
                    <a:ext cx="418128" cy="307777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788" y="912111"/>
                    <a:ext cx="418128" cy="3077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0828" y="1308988"/>
                    <a:ext cx="41812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3" y="1838686"/>
                    <a:ext cx="418128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896" y="225938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2" name="TextBox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3489" y="2474285"/>
                    <a:ext cx="426142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3" name="TextBox 1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6082" y="2291321"/>
                    <a:ext cx="426142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Arrow Connector 108"/>
              <p:cNvCxnSpPr>
                <a:stCxn id="106" idx="4"/>
                <a:endCxn id="108" idx="0"/>
              </p:cNvCxnSpPr>
              <p:nvPr/>
            </p:nvCxnSpPr>
            <p:spPr>
              <a:xfrm>
                <a:off x="565148" y="652549"/>
                <a:ext cx="0" cy="29006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112" idx="4"/>
                <a:endCxn id="107" idx="0"/>
              </p:cNvCxnSpPr>
              <p:nvPr/>
            </p:nvCxnSpPr>
            <p:spPr>
              <a:xfrm>
                <a:off x="1160567" y="656019"/>
                <a:ext cx="0" cy="647221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endCxn id="107" idx="1"/>
              </p:cNvCxnSpPr>
              <p:nvPr/>
            </p:nvCxnSpPr>
            <p:spPr>
              <a:xfrm>
                <a:off x="677644" y="1217299"/>
                <a:ext cx="370427" cy="1306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111"/>
              <p:cNvSpPr/>
              <p:nvPr/>
            </p:nvSpPr>
            <p:spPr>
              <a:xfrm>
                <a:off x="1001473" y="351013"/>
                <a:ext cx="318188" cy="305006"/>
              </a:xfrm>
              <a:prstGeom prst="ellipse">
                <a:avLst/>
              </a:prstGeom>
              <a:solidFill>
                <a:srgbClr val="FF0000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76571" y="2278494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004282" y="252022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604321" y="2302655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179512" y="263285"/>
                <a:ext cx="1967728" cy="26642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01473" y="1858496"/>
                <a:ext cx="318188" cy="30500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666829" y="1268165"/>
                <a:ext cx="318188" cy="305006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504" y="348970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7598" y="1239511"/>
                    <a:ext cx="418127" cy="3077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" name="Straight Arrow Connector 11"/>
              <p:cNvCxnSpPr>
                <a:stCxn id="71" idx="3"/>
                <a:endCxn id="113" idx="7"/>
              </p:cNvCxnSpPr>
              <p:nvPr/>
            </p:nvCxnSpPr>
            <p:spPr>
              <a:xfrm flipH="1">
                <a:off x="648161" y="2118835"/>
                <a:ext cx="399910" cy="2043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1" idx="4"/>
                <a:endCxn id="114" idx="0"/>
              </p:cNvCxnSpPr>
              <p:nvPr/>
            </p:nvCxnSpPr>
            <p:spPr>
              <a:xfrm>
                <a:off x="1160567" y="2163502"/>
                <a:ext cx="2809" cy="356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1" idx="5"/>
                <a:endCxn id="115" idx="1"/>
              </p:cNvCxnSpPr>
              <p:nvPr/>
            </p:nvCxnSpPr>
            <p:spPr>
              <a:xfrm>
                <a:off x="1273063" y="2118835"/>
                <a:ext cx="377856" cy="2284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/>
          <p:cNvGrpSpPr/>
          <p:nvPr/>
        </p:nvGrpSpPr>
        <p:grpSpPr>
          <a:xfrm>
            <a:off x="2508334" y="1919221"/>
            <a:ext cx="1967728" cy="3053932"/>
            <a:chOff x="2411626" y="263285"/>
            <a:chExt cx="1967728" cy="3053932"/>
          </a:xfrm>
        </p:grpSpPr>
        <p:sp>
          <p:nvSpPr>
            <p:cNvPr id="158" name="Oval 157"/>
            <p:cNvSpPr/>
            <p:nvPr/>
          </p:nvSpPr>
          <p:spPr>
            <a:xfrm>
              <a:off x="3233587" y="1303240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638168" y="34754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9" name="Oval 158"/>
            <p:cNvSpPr/>
            <p:nvPr/>
          </p:nvSpPr>
          <p:spPr>
            <a:xfrm>
              <a:off x="2638168" y="942613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06" y="358637"/>
                  <a:ext cx="418128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3902" y="912111"/>
                  <a:ext cx="41812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695" y="1297672"/>
                  <a:ext cx="418128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617" y="1838686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010" y="2259381"/>
                  <a:ext cx="426142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03" y="2474285"/>
                  <a:ext cx="42614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196" y="2291321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>
              <a:stCxn id="157" idx="4"/>
              <a:endCxn id="159" idx="0"/>
            </p:cNvCxnSpPr>
            <p:nvPr/>
          </p:nvCxnSpPr>
          <p:spPr>
            <a:xfrm>
              <a:off x="2797262" y="652549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63" idx="4"/>
              <a:endCxn id="158" idx="0"/>
            </p:cNvCxnSpPr>
            <p:nvPr/>
          </p:nvCxnSpPr>
          <p:spPr>
            <a:xfrm>
              <a:off x="3392681" y="656019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endCxn id="158" idx="1"/>
            </p:cNvCxnSpPr>
            <p:nvPr/>
          </p:nvCxnSpPr>
          <p:spPr>
            <a:xfrm>
              <a:off x="2909758" y="1217299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233587" y="351013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608685" y="2278494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236396" y="252022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36435" y="2302655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250" y="2973084"/>
                  <a:ext cx="467307" cy="34413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Rectangle 167"/>
            <p:cNvSpPr/>
            <p:nvPr/>
          </p:nvSpPr>
          <p:spPr>
            <a:xfrm>
              <a:off x="2411626" y="263285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233587" y="1858496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898943" y="1268165"/>
              <a:ext cx="318188" cy="305006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4314" y="331203"/>
                  <a:ext cx="418127" cy="30777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712" y="1239511"/>
                  <a:ext cx="418127" cy="3077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/>
            <p:cNvCxnSpPr>
              <a:stCxn id="169" idx="3"/>
              <a:endCxn id="164" idx="7"/>
            </p:cNvCxnSpPr>
            <p:nvPr/>
          </p:nvCxnSpPr>
          <p:spPr>
            <a:xfrm flipH="1">
              <a:off x="2880275" y="2118835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9" idx="4"/>
              <a:endCxn id="165" idx="0"/>
            </p:cNvCxnSpPr>
            <p:nvPr/>
          </p:nvCxnSpPr>
          <p:spPr>
            <a:xfrm>
              <a:off x="3392681" y="2163502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/>
            <p:cNvCxnSpPr>
              <a:stCxn id="169" idx="5"/>
              <a:endCxn id="166" idx="1"/>
            </p:cNvCxnSpPr>
            <p:nvPr/>
          </p:nvCxnSpPr>
          <p:spPr>
            <a:xfrm>
              <a:off x="3505177" y="2118835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71267" y="1940600"/>
            <a:ext cx="1967728" cy="3032553"/>
            <a:chOff x="4718541" y="260648"/>
            <a:chExt cx="1967728" cy="3032553"/>
          </a:xfrm>
        </p:grpSpPr>
        <p:sp>
          <p:nvSpPr>
            <p:cNvPr id="184" name="Oval 183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3" name="Oval 182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5" name="Oval 184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5" name="Oval 194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481" y="1825664"/>
                  <a:ext cx="41812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925" y="2256744"/>
                  <a:ext cx="426142" cy="30777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18" y="2471648"/>
                  <a:ext cx="426142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11" y="2288684"/>
                  <a:ext cx="42614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/>
            <p:cNvCxnSpPr>
              <a:stCxn id="183" idx="4"/>
              <a:endCxn id="185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stCxn id="189" idx="4"/>
              <a:endCxn id="184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endCxn id="184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0" name="Oval 189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1" name="Oval 190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2" name="Oval 191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ectangle 193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6" name="Oval 195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1226" y="335263"/>
                  <a:ext cx="41812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4974" y="1248334"/>
                  <a:ext cx="418127" cy="30777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Straight Arrow Connector 198"/>
            <p:cNvCxnSpPr>
              <a:stCxn id="195" idx="3"/>
              <a:endCxn id="190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>
              <a:stCxn id="195" idx="4"/>
              <a:endCxn id="191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95" idx="5"/>
              <a:endCxn id="192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84" idx="4"/>
              <a:endCxn id="195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6" idx="3"/>
              <a:endCxn id="195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the EIC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Activating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2400" dirty="0" smtClean="0"/>
                  <a:t> has spread 4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42" y="5229471"/>
                <a:ext cx="7054624" cy="461665"/>
              </a:xfrm>
              <a:prstGeom prst="rect">
                <a:avLst/>
              </a:prstGeom>
              <a:blipFill rotWithShape="0">
                <a:blip r:embed="rId24"/>
                <a:stretch>
                  <a:fillRect l="-129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6913163" y="1945364"/>
            <a:ext cx="1967728" cy="3032553"/>
            <a:chOff x="4718541" y="260648"/>
            <a:chExt cx="1967728" cy="3032553"/>
          </a:xfrm>
        </p:grpSpPr>
        <p:sp>
          <p:nvSpPr>
            <p:cNvPr id="146" name="Oval 145"/>
            <p:cNvSpPr/>
            <p:nvPr/>
          </p:nvSpPr>
          <p:spPr>
            <a:xfrm>
              <a:off x="5540502" y="1300603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7" name="Oval 146"/>
            <p:cNvSpPr/>
            <p:nvPr/>
          </p:nvSpPr>
          <p:spPr>
            <a:xfrm>
              <a:off x="4945083" y="34490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8" name="Oval 147"/>
            <p:cNvSpPr/>
            <p:nvPr/>
          </p:nvSpPr>
          <p:spPr>
            <a:xfrm>
              <a:off x="4945083" y="939976"/>
              <a:ext cx="318188" cy="3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0502" y="1855859"/>
              <a:ext cx="318188" cy="3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6623" y="336654"/>
                  <a:ext cx="418128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1" name="TextBox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817" y="909474"/>
                  <a:ext cx="418128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119" y="1296445"/>
                  <a:ext cx="418128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69" y="1836533"/>
                  <a:ext cx="418128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2" name="Straight Arrow Connector 201"/>
            <p:cNvCxnSpPr>
              <a:stCxn id="147" idx="4"/>
              <a:endCxn id="148" idx="0"/>
            </p:cNvCxnSpPr>
            <p:nvPr/>
          </p:nvCxnSpPr>
          <p:spPr>
            <a:xfrm>
              <a:off x="5104177" y="649912"/>
              <a:ext cx="0" cy="29006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>
              <a:stCxn id="205" idx="4"/>
              <a:endCxn id="146" idx="0"/>
            </p:cNvCxnSpPr>
            <p:nvPr/>
          </p:nvCxnSpPr>
          <p:spPr>
            <a:xfrm>
              <a:off x="5699596" y="653382"/>
              <a:ext cx="0" cy="64722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146" idx="1"/>
            </p:cNvCxnSpPr>
            <p:nvPr/>
          </p:nvCxnSpPr>
          <p:spPr>
            <a:xfrm>
              <a:off x="5216673" y="1214662"/>
              <a:ext cx="370427" cy="1306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5540502" y="348376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15600" y="2275857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5543311" y="251758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8" name="Oval 207"/>
            <p:cNvSpPr/>
            <p:nvPr/>
          </p:nvSpPr>
          <p:spPr>
            <a:xfrm>
              <a:off x="6143350" y="2300018"/>
              <a:ext cx="318188" cy="3050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4210" y="2949068"/>
                  <a:ext cx="467307" cy="34413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/>
            <p:cNvSpPr/>
            <p:nvPr/>
          </p:nvSpPr>
          <p:spPr>
            <a:xfrm>
              <a:off x="4718541" y="260648"/>
              <a:ext cx="1967728" cy="26642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6205858" y="1265528"/>
              <a:ext cx="318188" cy="305006"/>
            </a:xfrm>
            <a:prstGeom prst="ellipse">
              <a:avLst/>
            </a:prstGeom>
            <a:solidFill>
              <a:srgbClr val="FFFF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143" y="324252"/>
                  <a:ext cx="418127" cy="307777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887" y="1237015"/>
                  <a:ext cx="418127" cy="307777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4" name="Straight Arrow Connector 213"/>
            <p:cNvCxnSpPr>
              <a:stCxn id="149" idx="3"/>
              <a:endCxn id="206" idx="7"/>
            </p:cNvCxnSpPr>
            <p:nvPr/>
          </p:nvCxnSpPr>
          <p:spPr>
            <a:xfrm flipH="1">
              <a:off x="5187190" y="2116198"/>
              <a:ext cx="399910" cy="2043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>
              <a:stCxn id="149" idx="4"/>
              <a:endCxn id="207" idx="0"/>
            </p:cNvCxnSpPr>
            <p:nvPr/>
          </p:nvCxnSpPr>
          <p:spPr>
            <a:xfrm>
              <a:off x="5699596" y="2160865"/>
              <a:ext cx="2809" cy="356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>
              <a:stCxn id="149" idx="5"/>
              <a:endCxn id="208" idx="1"/>
            </p:cNvCxnSpPr>
            <p:nvPr/>
          </p:nvCxnSpPr>
          <p:spPr>
            <a:xfrm>
              <a:off x="5812092" y="2116198"/>
              <a:ext cx="377856" cy="2284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/>
            <p:cNvCxnSpPr>
              <a:stCxn id="146" idx="4"/>
              <a:endCxn id="149" idx="0"/>
            </p:cNvCxnSpPr>
            <p:nvPr/>
          </p:nvCxnSpPr>
          <p:spPr>
            <a:xfrm>
              <a:off x="5699596" y="1605609"/>
              <a:ext cx="0" cy="250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/>
            <p:cNvCxnSpPr>
              <a:stCxn id="211" idx="3"/>
              <a:endCxn id="149" idx="7"/>
            </p:cNvCxnSpPr>
            <p:nvPr/>
          </p:nvCxnSpPr>
          <p:spPr>
            <a:xfrm flipH="1">
              <a:off x="5812092" y="1525867"/>
              <a:ext cx="440364" cy="3746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4" name="TextBox 1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580" y="2265373"/>
                  <a:ext cx="426142" cy="307777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87" y="2502397"/>
                  <a:ext cx="426142" cy="307777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800" b="1" dirty="0" smtClean="0"/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432" y="2288190"/>
                  <a:ext cx="42614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400" dirty="0" smtClean="0"/>
                  <a:t> increases the spread 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to 9</a:t>
                </a:r>
                <a:endParaRPr lang="en-US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28" y="5731971"/>
                <a:ext cx="7198894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356" t="-10526" r="-42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85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Evolving LT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evolving LT model is monotone but it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added to the set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than to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59632" y="2636912"/>
            <a:ext cx="6624736" cy="1991222"/>
            <a:chOff x="1871777" y="430539"/>
            <a:chExt cx="4292943" cy="1283533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376708" cy="2447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23738" cy="261610"/>
              <a:chOff x="1891185" y="598609"/>
              <a:chExt cx="323738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23738" cy="252188"/>
              <a:chOff x="2747340" y="762723"/>
              <a:chExt cx="323738" cy="25218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23738" cy="249766"/>
              <a:chOff x="2406703" y="457200"/>
              <a:chExt cx="323738" cy="2497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271772" cy="247732"/>
              <a:chOff x="2469006" y="1221234"/>
              <a:chExt cx="271772" cy="247732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263369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61814" cy="2488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23738" cy="261610"/>
              <a:chOff x="1891185" y="598609"/>
              <a:chExt cx="323738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23738" cy="252188"/>
              <a:chOff x="2747340" y="762723"/>
              <a:chExt cx="323738" cy="25218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23738" cy="249766"/>
              <a:chOff x="2406703" y="457200"/>
              <a:chExt cx="323738" cy="2497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256964" cy="247732"/>
              <a:chOff x="2484046" y="1221234"/>
              <a:chExt cx="256964" cy="24773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256964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800" b="0" dirty="0" smtClean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23738" cy="261610"/>
              <a:chOff x="1891185" y="598609"/>
              <a:chExt cx="323738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23738" cy="252188"/>
              <a:chOff x="2747340" y="762723"/>
              <a:chExt cx="323738" cy="25218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23738" cy="249766"/>
              <a:chOff x="2406703" y="457200"/>
              <a:chExt cx="323738" cy="24976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2373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263368" cy="247732"/>
              <a:chOff x="2477878" y="1221234"/>
              <a:chExt cx="263368" cy="2477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263368" cy="2225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800" b="1" dirty="0" smtClean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Other models for diffusion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Deadline model</a:t>
            </a:r>
            <a:r>
              <a:rPr lang="en-US" dirty="0" smtClean="0"/>
              <a:t>: There is a deadline by which a node can be infected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Time-decay model</a:t>
            </a:r>
            <a:r>
              <a:rPr lang="en-US" dirty="0" smtClean="0"/>
              <a:t>: The probability of an infected node to infect its neighbors decays over time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Timed influence</a:t>
            </a:r>
            <a:r>
              <a:rPr lang="en-US" dirty="0" smtClean="0"/>
              <a:t>: Each edge has a speed of infection, and you want to maximize the speed by which nodes are infected.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Competing diffusions</a:t>
            </a:r>
          </a:p>
          <a:p>
            <a:pPr lvl="1"/>
            <a:r>
              <a:rPr lang="en-US" dirty="0" smtClean="0"/>
              <a:t>Maximize the spread while competing with other products that are being diffused. 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8672" y="5863221"/>
            <a:ext cx="790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Borodin, Y. </a:t>
            </a:r>
            <a:r>
              <a:rPr lang="en-US" sz="1200" dirty="0" err="1" smtClean="0"/>
              <a:t>Filmus</a:t>
            </a:r>
            <a:r>
              <a:rPr lang="en-US" sz="1200" dirty="0" smtClean="0"/>
              <a:t>, and J. Oren. </a:t>
            </a:r>
            <a:r>
              <a:rPr lang="en-US" sz="1200" i="1" dirty="0" smtClean="0"/>
              <a:t>Threshold models for competitive influence in social networks</a:t>
            </a:r>
            <a:r>
              <a:rPr lang="en-US" sz="1200" dirty="0" smtClean="0"/>
              <a:t>. WINE, 2010.</a:t>
            </a:r>
            <a:endParaRPr lang="en-US" sz="1200" dirty="0"/>
          </a:p>
          <a:p>
            <a:r>
              <a:rPr lang="en-US" sz="1200" dirty="0"/>
              <a:t>M. </a:t>
            </a:r>
            <a:r>
              <a:rPr lang="en-US" sz="1200" dirty="0" err="1"/>
              <a:t>Draief</a:t>
            </a:r>
            <a:r>
              <a:rPr lang="en-US" sz="1200" dirty="0"/>
              <a:t> and H. </a:t>
            </a:r>
            <a:r>
              <a:rPr lang="en-US" sz="1200" dirty="0" err="1" smtClean="0"/>
              <a:t>Heidari</a:t>
            </a:r>
            <a:r>
              <a:rPr lang="en-US" sz="1200" dirty="0" smtClean="0"/>
              <a:t>. M. Kearns. </a:t>
            </a:r>
            <a:r>
              <a:rPr lang="en-US" sz="1200" i="1" dirty="0" smtClean="0"/>
              <a:t>New </a:t>
            </a:r>
            <a:r>
              <a:rPr lang="en-US" sz="1200" i="1" dirty="0"/>
              <a:t>Models for Competitive Contagion. </a:t>
            </a:r>
            <a:r>
              <a:rPr lang="en-US" sz="1200" dirty="0" smtClean="0"/>
              <a:t>AAAI </a:t>
            </a:r>
            <a:r>
              <a:rPr lang="en-US" sz="1200" dirty="0"/>
              <a:t>2014. </a:t>
            </a:r>
            <a:endParaRPr lang="en-US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8672" y="4424616"/>
            <a:ext cx="7908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N. Du, L. Song, M. Gomez-Rodriguez, H. </a:t>
            </a:r>
            <a:r>
              <a:rPr lang="en-US" sz="1200" dirty="0" err="1"/>
              <a:t>Zha</a:t>
            </a:r>
            <a:r>
              <a:rPr lang="en-US" sz="1200" dirty="0"/>
              <a:t>. </a:t>
            </a:r>
            <a:r>
              <a:rPr lang="en-US" sz="1200" i="1" dirty="0"/>
              <a:t>Scalable influence estimation in continuous-time diffusion networks</a:t>
            </a:r>
            <a:r>
              <a:rPr lang="en-US" sz="1200" dirty="0"/>
              <a:t>. NIPS 2013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73601" y="2565395"/>
            <a:ext cx="8239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W. Chen, W. Lu, N. Zhang. </a:t>
            </a:r>
            <a:r>
              <a:rPr lang="en-US" sz="1200" i="1" dirty="0"/>
              <a:t>Time-critical influence maximization in social networks with time-delayed diffusion process</a:t>
            </a:r>
            <a:r>
              <a:rPr lang="en-US" sz="1200" dirty="0"/>
              <a:t>. AAAI, 2012.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601" y="3530590"/>
            <a:ext cx="6820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B. Liu, G. Cong, D. Xu, and Y. Zeng. </a:t>
            </a:r>
            <a:r>
              <a:rPr lang="en-US" sz="1200" i="1" dirty="0"/>
              <a:t>Time constrained influence maximization in social networks. </a:t>
            </a:r>
            <a:r>
              <a:rPr lang="en-US" sz="1200" dirty="0"/>
              <a:t>ICDM 2012.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8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Reverse problems: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Initiator discovery</a:t>
            </a:r>
            <a:r>
              <a:rPr lang="en-US" dirty="0" smtClean="0"/>
              <a:t>: Given the state of the diffusion, find the nodes most likely to have initiated the diffusion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Diffusion trees</a:t>
            </a:r>
            <a:r>
              <a:rPr lang="en-US" dirty="0" smtClean="0"/>
              <a:t>: Identify the most likely tree of diffusion tree given the output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probabilities</a:t>
            </a:r>
            <a:r>
              <a:rPr lang="en-US" dirty="0" smtClean="0"/>
              <a:t>: estimate the true infection probabilities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2951" y="5966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M. Gomez-Rodriguez, D. </a:t>
            </a:r>
            <a:r>
              <a:rPr lang="en-US" sz="1400" dirty="0" err="1"/>
              <a:t>Balduzzi</a:t>
            </a:r>
            <a:r>
              <a:rPr lang="en-US" sz="1400" dirty="0"/>
              <a:t>, B. </a:t>
            </a:r>
            <a:r>
              <a:rPr lang="en-US" sz="1400" dirty="0" err="1"/>
              <a:t>Scholkopf</a:t>
            </a:r>
            <a:r>
              <a:rPr lang="en-US" sz="1400" dirty="0"/>
              <a:t>. </a:t>
            </a:r>
            <a:r>
              <a:rPr lang="en-US" sz="1400" i="1" dirty="0"/>
              <a:t>Uncovering the temporal dynamics of diffusion networks</a:t>
            </a:r>
            <a:r>
              <a:rPr lang="en-US" sz="1400" dirty="0"/>
              <a:t>. ICML, 2011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72951" y="465313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/>
              <a:t>Gomez Rodriguez, </a:t>
            </a:r>
            <a:r>
              <a:rPr lang="en-US" sz="1400" dirty="0" smtClean="0"/>
              <a:t>J. </a:t>
            </a:r>
            <a:r>
              <a:rPr lang="en-US" sz="1400" dirty="0" err="1"/>
              <a:t>Leskovec</a:t>
            </a:r>
            <a:r>
              <a:rPr lang="en-US" sz="1400" dirty="0"/>
              <a:t>, </a:t>
            </a:r>
            <a:r>
              <a:rPr lang="en-US" sz="1400" dirty="0" smtClean="0"/>
              <a:t>A. </a:t>
            </a:r>
            <a:r>
              <a:rPr lang="en-US" sz="1400" dirty="0"/>
              <a:t>Krause. </a:t>
            </a:r>
            <a:r>
              <a:rPr lang="en-US" sz="1400" i="1" dirty="0"/>
              <a:t>Inferring networks of diffusion and influence</a:t>
            </a:r>
            <a:r>
              <a:rPr lang="en-US" sz="1400" dirty="0"/>
              <a:t>. KDD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951" y="3339961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Mannila</a:t>
            </a:r>
            <a:r>
              <a:rPr lang="en-US" sz="1400" dirty="0"/>
              <a:t>, E. Terzi. </a:t>
            </a:r>
            <a:r>
              <a:rPr lang="en-US" sz="1400" i="1" dirty="0"/>
              <a:t>Finding Links and Initiators: A Graph-Reconstruction Problem</a:t>
            </a:r>
            <a:r>
              <a:rPr lang="en-US" sz="1400" dirty="0"/>
              <a:t>. SDM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4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624"/>
            <a:ext cx="8229600" cy="548173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D. </a:t>
            </a:r>
            <a:r>
              <a:rPr lang="en-US" dirty="0" err="1"/>
              <a:t>Kempe</a:t>
            </a:r>
            <a:r>
              <a:rPr lang="en-US" dirty="0"/>
              <a:t>, J. Kleinberg, E. </a:t>
            </a:r>
            <a:r>
              <a:rPr lang="en-US" dirty="0" err="1"/>
              <a:t>Tardos</a:t>
            </a:r>
            <a:r>
              <a:rPr lang="en-US" dirty="0"/>
              <a:t>. </a:t>
            </a:r>
            <a:r>
              <a:rPr lang="en-US" i="1" dirty="0"/>
              <a:t>Maximizing the Spread of Influence through a Social Network</a:t>
            </a:r>
            <a:r>
              <a:rPr lang="en-US" dirty="0"/>
              <a:t>. Proc. 9th ACM SIGKDD Intl. Conf. on Knowledge Discovery and Data Mining, 2003.</a:t>
            </a:r>
          </a:p>
          <a:p>
            <a:r>
              <a:rPr lang="en-US" dirty="0"/>
              <a:t>N. </a:t>
            </a:r>
            <a:r>
              <a:rPr lang="en-US" dirty="0" err="1"/>
              <a:t>Gayraud</a:t>
            </a:r>
            <a:r>
              <a:rPr lang="en-US" dirty="0"/>
              <a:t>, E. </a:t>
            </a:r>
            <a:r>
              <a:rPr lang="en-US" dirty="0" err="1"/>
              <a:t>Pitoura</a:t>
            </a:r>
            <a:r>
              <a:rPr lang="en-US" dirty="0"/>
              <a:t>, P. Tsaparas. </a:t>
            </a:r>
            <a:r>
              <a:rPr lang="en-US" i="1" dirty="0"/>
              <a:t>Maximizing Diffusion in Evolving Networks</a:t>
            </a:r>
            <a:r>
              <a:rPr lang="en-US" dirty="0"/>
              <a:t>. ICCSS 2015</a:t>
            </a:r>
          </a:p>
          <a:p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A. Krause, C. </a:t>
            </a:r>
            <a:r>
              <a:rPr lang="en-US" dirty="0" err="1"/>
              <a:t>Guestrin</a:t>
            </a:r>
            <a:r>
              <a:rPr lang="en-US" dirty="0"/>
              <a:t>, C. </a:t>
            </a:r>
            <a:r>
              <a:rPr lang="en-US" dirty="0" err="1"/>
              <a:t>Faloutsos</a:t>
            </a:r>
            <a:r>
              <a:rPr lang="en-US" dirty="0"/>
              <a:t>, J. M. </a:t>
            </a:r>
            <a:r>
              <a:rPr lang="en-US" dirty="0" err="1"/>
              <a:t>VanBriesen</a:t>
            </a:r>
            <a:r>
              <a:rPr lang="en-US" dirty="0"/>
              <a:t>, Natalie S. Glance. </a:t>
            </a:r>
            <a:r>
              <a:rPr lang="en-US" i="1" dirty="0"/>
              <a:t>Cost-effective outbreak detection in networks</a:t>
            </a:r>
            <a:r>
              <a:rPr lang="en-US" dirty="0"/>
              <a:t>. KDD 2007</a:t>
            </a:r>
          </a:p>
          <a:p>
            <a:r>
              <a:rPr lang="en-US" dirty="0"/>
              <a:t>W. Chen, </a:t>
            </a:r>
            <a:r>
              <a:rPr lang="en-US" dirty="0" err="1"/>
              <a:t>C.Wang</a:t>
            </a:r>
            <a:r>
              <a:rPr lang="en-US" dirty="0"/>
              <a:t>, and </a:t>
            </a:r>
            <a:r>
              <a:rPr lang="en-US" dirty="0" err="1"/>
              <a:t>Y.Wang</a:t>
            </a:r>
            <a:r>
              <a:rPr lang="en-US" dirty="0"/>
              <a:t>. </a:t>
            </a:r>
            <a:r>
              <a:rPr lang="en-US" i="1" dirty="0"/>
              <a:t>Scalable influence maximization for prevalent viral marketing in large-scale social networks</a:t>
            </a:r>
            <a:r>
              <a:rPr lang="en-US" dirty="0"/>
              <a:t>. In 16th ACM SIGKDD international conference on Knowledge discovery and data mining, KDD 2010</a:t>
            </a:r>
            <a:r>
              <a:rPr lang="en-US" dirty="0" smtClean="0"/>
              <a:t>.</a:t>
            </a:r>
          </a:p>
          <a:p>
            <a:r>
              <a:rPr lang="en-US" dirty="0"/>
              <a:t>B. Liu, G. Cong, D. Xu, and Y. Zeng. </a:t>
            </a:r>
            <a:r>
              <a:rPr lang="en-US" i="1" dirty="0" smtClean="0"/>
              <a:t>Time constrained influence </a:t>
            </a:r>
            <a:r>
              <a:rPr lang="en-US" i="1" dirty="0"/>
              <a:t>maximization in </a:t>
            </a:r>
            <a:r>
              <a:rPr lang="en-US" i="1" dirty="0" smtClean="0"/>
              <a:t>social networks</a:t>
            </a:r>
            <a:r>
              <a:rPr lang="en-US" i="1" dirty="0"/>
              <a:t>. </a:t>
            </a:r>
            <a:r>
              <a:rPr lang="en-US" dirty="0" smtClean="0"/>
              <a:t>ICDM 2012</a:t>
            </a:r>
            <a:r>
              <a:rPr lang="en-US" dirty="0"/>
              <a:t>.</a:t>
            </a:r>
          </a:p>
          <a:p>
            <a:r>
              <a:rPr lang="en-US" dirty="0"/>
              <a:t>Edith Cohen, Daniel </a:t>
            </a:r>
            <a:r>
              <a:rPr lang="en-US" dirty="0" err="1"/>
              <a:t>Delling</a:t>
            </a:r>
            <a:r>
              <a:rPr lang="en-US" dirty="0"/>
              <a:t>, Thomas </a:t>
            </a:r>
            <a:r>
              <a:rPr lang="en-US" dirty="0" err="1"/>
              <a:t>Pajor</a:t>
            </a:r>
            <a:r>
              <a:rPr lang="en-US" dirty="0"/>
              <a:t>, Renato F. </a:t>
            </a:r>
            <a:r>
              <a:rPr lang="en-US" dirty="0" err="1"/>
              <a:t>Werneck</a:t>
            </a:r>
            <a:r>
              <a:rPr lang="en-US" dirty="0"/>
              <a:t>. </a:t>
            </a:r>
            <a:r>
              <a:rPr lang="en-US" i="1" dirty="0"/>
              <a:t>Sketch-based Influence Maximization and Computation: Scaling up with Guarantees</a:t>
            </a:r>
            <a:r>
              <a:rPr lang="en-US" dirty="0"/>
              <a:t>. CIKM </a:t>
            </a:r>
            <a:r>
              <a:rPr lang="en-US" dirty="0" smtClean="0"/>
              <a:t>2014</a:t>
            </a:r>
          </a:p>
          <a:p>
            <a:r>
              <a:rPr lang="en-US" dirty="0"/>
              <a:t>W. Chen, W. Lu, </a:t>
            </a:r>
            <a:r>
              <a:rPr lang="en-US" dirty="0" smtClean="0"/>
              <a:t>N</a:t>
            </a:r>
            <a:r>
              <a:rPr lang="en-US" dirty="0"/>
              <a:t>. Zhang. </a:t>
            </a:r>
            <a:r>
              <a:rPr lang="en-US" i="1" dirty="0" smtClean="0"/>
              <a:t>Time-critical influence </a:t>
            </a:r>
            <a:r>
              <a:rPr lang="en-US" i="1" dirty="0"/>
              <a:t>maximization in social networks </a:t>
            </a:r>
            <a:r>
              <a:rPr lang="en-US" i="1" dirty="0" smtClean="0"/>
              <a:t>with time-delayed diffusion </a:t>
            </a:r>
            <a:r>
              <a:rPr lang="en-US" i="1" dirty="0"/>
              <a:t>process</a:t>
            </a:r>
            <a:r>
              <a:rPr lang="en-US" dirty="0"/>
              <a:t>. </a:t>
            </a:r>
            <a:r>
              <a:rPr lang="en-US" dirty="0" smtClean="0"/>
              <a:t>AAAI</a:t>
            </a:r>
            <a:r>
              <a:rPr lang="en-US" dirty="0"/>
              <a:t>, 2012.</a:t>
            </a:r>
            <a:endParaRPr lang="en-US" dirty="0" smtClean="0"/>
          </a:p>
          <a:p>
            <a:r>
              <a:rPr lang="en-US" dirty="0"/>
              <a:t>N. Du, L. Song, M. Gomez-Rodriguez, </a:t>
            </a: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err="1"/>
              <a:t>Zha</a:t>
            </a:r>
            <a:r>
              <a:rPr lang="en-US" dirty="0"/>
              <a:t>. </a:t>
            </a:r>
            <a:r>
              <a:rPr lang="en-US" i="1" dirty="0"/>
              <a:t>Scalable </a:t>
            </a:r>
            <a:r>
              <a:rPr lang="en-US" i="1" dirty="0" smtClean="0"/>
              <a:t>influence </a:t>
            </a:r>
            <a:r>
              <a:rPr lang="en-US" i="1" dirty="0"/>
              <a:t>estimation </a:t>
            </a:r>
            <a:r>
              <a:rPr lang="en-US" i="1" dirty="0" smtClean="0"/>
              <a:t>in continuous-time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NIPS</a:t>
            </a:r>
            <a:r>
              <a:rPr lang="en-US" dirty="0"/>
              <a:t> </a:t>
            </a:r>
            <a:r>
              <a:rPr lang="en-US" dirty="0" smtClean="0"/>
              <a:t>2013</a:t>
            </a:r>
            <a:r>
              <a:rPr lang="en-US" dirty="0"/>
              <a:t>.</a:t>
            </a:r>
          </a:p>
          <a:p>
            <a:r>
              <a:rPr lang="en-US" dirty="0"/>
              <a:t>A. Borodin, Y. </a:t>
            </a:r>
            <a:r>
              <a:rPr lang="en-US" dirty="0" err="1"/>
              <a:t>Filmus</a:t>
            </a:r>
            <a:r>
              <a:rPr lang="en-US" dirty="0"/>
              <a:t>, and J. Oren. </a:t>
            </a:r>
            <a:r>
              <a:rPr lang="en-US" i="1" dirty="0"/>
              <a:t>Threshold models for competitive </a:t>
            </a:r>
            <a:r>
              <a:rPr lang="en-US" i="1" dirty="0" smtClean="0"/>
              <a:t>influence in </a:t>
            </a:r>
            <a:r>
              <a:rPr lang="en-US" i="1" dirty="0"/>
              <a:t>social networks</a:t>
            </a:r>
            <a:r>
              <a:rPr lang="en-US" dirty="0"/>
              <a:t>. In Proceedings of the 6th international conference </a:t>
            </a:r>
            <a:r>
              <a:rPr lang="en-US" dirty="0" smtClean="0"/>
              <a:t>on Internet </a:t>
            </a:r>
            <a:r>
              <a:rPr lang="en-US" dirty="0"/>
              <a:t>and network economics, WINE’10, 2010</a:t>
            </a:r>
            <a:r>
              <a:rPr lang="en-US" dirty="0" smtClean="0"/>
              <a:t>.</a:t>
            </a:r>
          </a:p>
          <a:p>
            <a:r>
              <a:rPr lang="en-US" dirty="0"/>
              <a:t>M. </a:t>
            </a:r>
            <a:r>
              <a:rPr lang="en-US" dirty="0" err="1"/>
              <a:t>Draief</a:t>
            </a:r>
            <a:r>
              <a:rPr lang="en-US" dirty="0"/>
              <a:t> and H. </a:t>
            </a:r>
            <a:r>
              <a:rPr lang="en-US" dirty="0" err="1"/>
              <a:t>Heidari</a:t>
            </a:r>
            <a:r>
              <a:rPr lang="en-US" dirty="0"/>
              <a:t>. M. Kearns. </a:t>
            </a:r>
            <a:r>
              <a:rPr lang="en-US" i="1" dirty="0"/>
              <a:t>New Models for Competitive Contagion. </a:t>
            </a:r>
            <a:r>
              <a:rPr lang="en-US" dirty="0"/>
              <a:t>AAAI 2014. </a:t>
            </a:r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 err="1"/>
              <a:t>Mannila</a:t>
            </a:r>
            <a:r>
              <a:rPr lang="en-US" dirty="0"/>
              <a:t>, </a:t>
            </a:r>
            <a:r>
              <a:rPr lang="en-US" dirty="0" smtClean="0"/>
              <a:t>E. Terzi. </a:t>
            </a:r>
            <a:r>
              <a:rPr lang="en-US" i="1" dirty="0" smtClean="0"/>
              <a:t>Finding </a:t>
            </a:r>
            <a:r>
              <a:rPr lang="en-US" i="1" dirty="0"/>
              <a:t>Links and Initiators: A Graph-Reconstruction Problem</a:t>
            </a:r>
            <a:r>
              <a:rPr lang="en-US" dirty="0"/>
              <a:t>. SDM 2009</a:t>
            </a:r>
            <a:endParaRPr lang="en-US" dirty="0" smtClean="0"/>
          </a:p>
          <a:p>
            <a:r>
              <a:rPr lang="en-US" dirty="0"/>
              <a:t>Manuel Gomez </a:t>
            </a:r>
            <a:r>
              <a:rPr lang="en-US" dirty="0" smtClean="0"/>
              <a:t>Rodriguez, Jure </a:t>
            </a:r>
            <a:r>
              <a:rPr lang="en-US" dirty="0" err="1" smtClean="0"/>
              <a:t>Leskovec</a:t>
            </a:r>
            <a:r>
              <a:rPr lang="en-US" dirty="0" smtClean="0"/>
              <a:t>, Andreas Krause</a:t>
            </a:r>
            <a:r>
              <a:rPr lang="en-US" dirty="0"/>
              <a:t>. </a:t>
            </a:r>
            <a:r>
              <a:rPr lang="en-US" i="1" dirty="0" smtClean="0"/>
              <a:t>Inferring </a:t>
            </a:r>
            <a:r>
              <a:rPr lang="en-US" i="1" dirty="0"/>
              <a:t>networks of diffusion and </a:t>
            </a:r>
            <a:r>
              <a:rPr lang="en-US" i="1" dirty="0" smtClean="0"/>
              <a:t>influence</a:t>
            </a:r>
            <a:r>
              <a:rPr lang="en-US" dirty="0" smtClean="0"/>
              <a:t>. KDD 2010</a:t>
            </a:r>
          </a:p>
          <a:p>
            <a:r>
              <a:rPr lang="en-US" dirty="0"/>
              <a:t>M. Gomez-Rodriguez, D. </a:t>
            </a:r>
            <a:r>
              <a:rPr lang="en-US" dirty="0" err="1"/>
              <a:t>Balduzzi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 smtClean="0"/>
              <a:t>Scholkopf</a:t>
            </a:r>
            <a:r>
              <a:rPr lang="en-US" dirty="0"/>
              <a:t>. </a:t>
            </a:r>
            <a:r>
              <a:rPr lang="en-US" i="1" dirty="0"/>
              <a:t>Uncovering the temporal </a:t>
            </a:r>
            <a:r>
              <a:rPr lang="en-US" i="1" dirty="0" smtClean="0"/>
              <a:t>dynamics of diffusion </a:t>
            </a:r>
            <a:r>
              <a:rPr lang="en-US" i="1" dirty="0"/>
              <a:t>networks</a:t>
            </a:r>
            <a:r>
              <a:rPr lang="en-US" dirty="0"/>
              <a:t>. </a:t>
            </a:r>
            <a:r>
              <a:rPr lang="en-US" dirty="0" smtClean="0"/>
              <a:t>ICML</a:t>
            </a:r>
            <a:r>
              <a:rPr lang="en-US" dirty="0"/>
              <a:t>, </a:t>
            </a:r>
            <a:r>
              <a:rPr lang="en-US" dirty="0" smtClean="0"/>
              <a:t>2011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129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3928" y="364502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/>
              <a:t>EXTRA SLIDES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6280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20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dirty="0" smtClean="0"/>
              <a:t> plays a copy of the game with each of its neighbors, its payoff is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</a:t>
            </a:r>
            <a:r>
              <a:rPr lang="en-US" sz="2400" dirty="0" smtClean="0"/>
              <a:t> of the payoffs in the games played on each edge 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5210" y="22311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Say  </a:t>
            </a:r>
            <a:r>
              <a:rPr lang="en-US" sz="2400" i="1" dirty="0" smtClean="0"/>
              <a:t>p</a:t>
            </a:r>
            <a:r>
              <a:rPr lang="en-US" sz="2400" dirty="0" smtClean="0"/>
              <a:t> of the </a:t>
            </a:r>
            <a:r>
              <a:rPr lang="en-US" sz="2400" i="1" dirty="0" smtClean="0"/>
              <a:t>d</a:t>
            </a:r>
            <a:r>
              <a:rPr lang="en-US" sz="2400" dirty="0" smtClean="0"/>
              <a:t> neighbors of </a:t>
            </a:r>
            <a:r>
              <a:rPr lang="en-US" sz="2400" i="1" dirty="0" smtClean="0"/>
              <a:t>u </a:t>
            </a:r>
            <a:r>
              <a:rPr lang="en-US" sz="2400" dirty="0" smtClean="0"/>
              <a:t>neighbors adopt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the other  </a:t>
            </a:r>
            <a:r>
              <a:rPr lang="en-US" sz="2400" i="1" dirty="0" smtClean="0"/>
              <a:t>(1- p) </a:t>
            </a:r>
            <a:r>
              <a:rPr lang="en-US" sz="2400" dirty="0" smtClean="0"/>
              <a:t>adopt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what should </a:t>
            </a:r>
            <a:r>
              <a:rPr lang="en-US" sz="2400" i="1" dirty="0" smtClean="0"/>
              <a:t>u</a:t>
            </a:r>
            <a:r>
              <a:rPr lang="en-US" sz="2400" dirty="0" smtClean="0"/>
              <a:t> do to maximize its payoff?</a:t>
            </a:r>
            <a:endParaRPr lang="el-GR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25229" cy="23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39952" y="3384426"/>
            <a:ext cx="4248472" cy="1569660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Threshold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for preferring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sz="2400" i="1" dirty="0" smtClean="0"/>
              <a:t>(at least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i="1" dirty="0" smtClean="0"/>
              <a:t> of the neighbors follow A)</a:t>
            </a:r>
          </a:p>
          <a:p>
            <a:pPr algn="ctr"/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/(</a:t>
            </a:r>
            <a:r>
              <a:rPr lang="en-US" sz="2400" i="1" dirty="0" err="1" smtClean="0"/>
              <a:t>a</a:t>
            </a:r>
            <a:r>
              <a:rPr lang="en-US" sz="2400" dirty="0" err="1" smtClean="0"/>
              <a:t>+</a:t>
            </a:r>
            <a:r>
              <a:rPr lang="en-US" sz="2400" i="1" dirty="0" err="1" smtClean="0"/>
              <a:t>b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9848" y="60188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obvious equilibria, which ones?</a:t>
            </a:r>
            <a:endParaRPr lang="el-GR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</a:rPr>
              <a:t>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6" y="1484785"/>
            <a:ext cx="611649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536" y="5661248"/>
            <a:ext cx="62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of Adopters in the corn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copies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node may have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multiple copies </a:t>
                </a:r>
                <a:r>
                  <a:rPr lang="en-US" sz="2800" dirty="0"/>
                  <a:t>of the same virus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: state vector 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baseline="-25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: number of virus copies at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the state vector is initialized to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aseline="30000" dirty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At time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</a:t>
                </a:r>
                <a:r>
                  <a:rPr lang="en-US" sz="2800" dirty="0">
                    <a:solidFill>
                      <a:schemeClr val="hlink"/>
                    </a:solidFill>
                  </a:rPr>
                  <a:t>,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400" dirty="0"/>
                  <a:t>For each node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</a:t>
                </a: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virus copies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is </a:t>
                </a:r>
                <a:r>
                  <a:rPr lang="en-US" dirty="0" smtClean="0"/>
                  <a:t>copied to </a:t>
                </a:r>
                <a:r>
                  <a:rPr lang="en-US" dirty="0"/>
                  <a:t>a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dirty="0"/>
                  <a:t>the copy dies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333" t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23528" y="6150234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G. </a:t>
            </a:r>
            <a:r>
              <a:rPr lang="en-US" sz="1400" dirty="0" err="1" smtClean="0"/>
              <a:t>Giakkoupis</a:t>
            </a:r>
            <a:r>
              <a:rPr lang="en-US" sz="1400" dirty="0" smtClean="0"/>
              <a:t>, A. </a:t>
            </a:r>
            <a:r>
              <a:rPr lang="en-US" sz="1400" dirty="0" err="1" smtClean="0"/>
              <a:t>Gionis</a:t>
            </a:r>
            <a:r>
              <a:rPr lang="en-US" sz="1400" dirty="0" smtClean="0"/>
              <a:t>, E. Terzi, P. T</a:t>
            </a:r>
            <a:r>
              <a:rPr lang="en-US" sz="1400" dirty="0"/>
              <a:t>. Models and algorithms for network immunization. Technical Report C-2005-75, Department of Computer Science, University of Helsinki,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8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Wingdings" pitchFamily="2" charset="2"/>
                  </a:rPr>
                  <a:t>The expected state of the system at time t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𝑝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𝑞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𝑰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𝑴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𝟏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6763" cy="4800600"/>
              </a:xfrm>
              <a:blipFill rotWithShape="0">
                <a:blip r:embed="rId2"/>
                <a:stretch>
                  <a:fillRect l="-1672" t="-16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791283" y="46790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91680" y="387090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13922" y="4679003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1680" y="558924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7"/>
            <a:endCxn id="8" idx="3"/>
          </p:cNvCxnSpPr>
          <p:nvPr/>
        </p:nvCxnSpPr>
        <p:spPr>
          <a:xfrm flipV="1">
            <a:off x="1037134" y="4116757"/>
            <a:ext cx="696727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5"/>
            <a:endCxn id="10" idx="1"/>
          </p:cNvCxnSpPr>
          <p:nvPr/>
        </p:nvCxnSpPr>
        <p:spPr>
          <a:xfrm>
            <a:off x="1037134" y="4924854"/>
            <a:ext cx="696727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4"/>
            <a:endCxn id="10" idx="0"/>
          </p:cNvCxnSpPr>
          <p:nvPr/>
        </p:nvCxnSpPr>
        <p:spPr>
          <a:xfrm>
            <a:off x="1835696" y="4158938"/>
            <a:ext cx="0" cy="1430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9" idx="1"/>
          </p:cNvCxnSpPr>
          <p:nvPr/>
        </p:nvCxnSpPr>
        <p:spPr>
          <a:xfrm>
            <a:off x="1937531" y="4116757"/>
            <a:ext cx="718572" cy="6044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7"/>
            <a:endCxn id="9" idx="3"/>
          </p:cNvCxnSpPr>
          <p:nvPr/>
        </p:nvCxnSpPr>
        <p:spPr>
          <a:xfrm flipV="1">
            <a:off x="1937531" y="4924854"/>
            <a:ext cx="718572" cy="706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7" idx="6"/>
          </p:cNvCxnSpPr>
          <p:nvPr/>
        </p:nvCxnSpPr>
        <p:spPr>
          <a:xfrm flipH="1">
            <a:off x="1079315" y="4823019"/>
            <a:ext cx="15346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307" y="3975146"/>
                <a:ext cx="5830507" cy="1758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7" y="4964931"/>
                <a:ext cx="46237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64" y="3758872"/>
                <a:ext cx="431282" cy="3774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1" y="5513974"/>
                <a:ext cx="46769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242" y="4964931"/>
                <a:ext cx="46769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ular Callout 1"/>
              <p:cNvSpPr/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is copied to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1" y="5877272"/>
                <a:ext cx="3096344" cy="706090"/>
              </a:xfrm>
              <a:prstGeom prst="wedgeRectCallout">
                <a:avLst>
                  <a:gd name="adj1" fmla="val 17326"/>
                  <a:gd name="adj2" fmla="val -79054"/>
                </a:avLst>
              </a:prstGeom>
              <a:blipFill rotWithShape="0">
                <a:blip r:embed="rId8"/>
                <a:stretch>
                  <a:fillRect r="-781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ular Callout 22"/>
              <p:cNvSpPr/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Probability that the copy from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survives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70" y="5884642"/>
                <a:ext cx="3096344" cy="706090"/>
              </a:xfrm>
              <a:prstGeom prst="wedgeRectCallout">
                <a:avLst>
                  <a:gd name="adj1" fmla="val 26115"/>
                  <a:gd name="adj2" fmla="val -79054"/>
                </a:avLst>
              </a:prstGeom>
              <a:blipFill rotWithShape="0">
                <a:blip r:embed="rId9"/>
                <a:stretch>
                  <a:fillRect r="-977" b="-5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8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800" dirty="0" smtClean="0">
                  <a:sym typeface="Wingdings" pitchFamily="2" charset="2"/>
                </a:endParaRPr>
              </a:p>
              <a:p>
                <a:pPr lvl="1"/>
                <a:r>
                  <a:rPr lang="en-US" dirty="0" smtClean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&lt;1⇔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 smtClean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→0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𝑐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>
                    <a:sym typeface="Wingdings" pitchFamily="2" charset="2"/>
                  </a:rPr>
                  <a:t>the probability that all copies die converges to 1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1⇔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𝑝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𝑡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2"/>
                <a:r>
                  <a:rPr lang="en-US" dirty="0" smtClean="0">
                    <a:sym typeface="Wingdings" pitchFamily="2" charset="2"/>
                  </a:rPr>
                  <a:t>the </a:t>
                </a:r>
                <a:r>
                  <a:rPr lang="en-US" dirty="0">
                    <a:sym typeface="Wingdings" pitchFamily="2" charset="2"/>
                  </a:rPr>
                  <a:t>probability that all copies die converges to a </a:t>
                </a:r>
                <a:r>
                  <a:rPr lang="en-US" dirty="0" smtClean="0">
                    <a:sym typeface="Wingdings" pitchFamily="2" charset="2"/>
                  </a:rPr>
                  <a:t>constant &lt; 1</a:t>
                </a:r>
              </a:p>
              <a:p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8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4656" y="1628800"/>
                <a:ext cx="8856984" cy="4800600"/>
              </a:xfrm>
              <a:blipFill rotWithShape="0">
                <a:blip r:embed="rId2"/>
                <a:stretch>
                  <a:fillRect l="-1583" t="-1523" r="-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4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18" y="2132856"/>
            <a:ext cx="7913835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initially everyone is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as a default behavior</a:t>
            </a:r>
          </a:p>
          <a:p>
            <a:r>
              <a:rPr lang="en-US" sz="2400" dirty="0" smtClean="0"/>
              <a:t>A small set of “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adopters</a:t>
            </a:r>
            <a:r>
              <a:rPr lang="en-US" sz="2400" dirty="0" smtClean="0"/>
              <a:t>” decide to use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8610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When will this result in everyone eventually switching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If this does not happen, what causes the spread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to stop?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6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59228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2436017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2434209" cy="18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5394" y="4388039"/>
            <a:ext cx="2839194" cy="1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428" y="641369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580616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742" y="2741362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9952" y="494116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Chain reaction of switches to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-&gt;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cascade</a:t>
            </a:r>
            <a:r>
              <a:rPr lang="en-US" sz="2400" dirty="0" smtClean="0"/>
              <a:t> of  adoptions of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3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06706" cy="2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410625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577758" cy="23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Observation: strictly progressive sequence of switches from 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267" y="3610470"/>
            <a:ext cx="729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Depends on the choice of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adopters </a:t>
            </a:r>
            <a:r>
              <a:rPr lang="en-US" sz="2400" dirty="0" smtClean="0"/>
              <a:t>and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32" y="1844824"/>
            <a:ext cx="76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of initial adopters </a:t>
            </a:r>
            <a:r>
              <a:rPr lang="en-US" sz="2800" dirty="0" smtClean="0"/>
              <a:t>who start with a new behavior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while every other node starts with behavior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Nodes repeatedly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the decision to switch </a:t>
            </a:r>
            <a:r>
              <a:rPr lang="en-US" sz="2800" dirty="0" smtClean="0"/>
              <a:t>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using a threshold of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If the resulting cascade of adoptions of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 eventually causes every node to switch from </a:t>
            </a:r>
            <a:r>
              <a:rPr lang="en-US" sz="2800" dirty="0" smtClean="0">
                <a:solidFill>
                  <a:srgbClr val="00B050"/>
                </a:solidFill>
              </a:rPr>
              <a:t>B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, then we say that the set of initial adopters causes 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cascade</a:t>
            </a:r>
            <a:r>
              <a:rPr lang="en-US" sz="2800" dirty="0" smtClean="0"/>
              <a:t> at threshold </a:t>
            </a:r>
            <a:r>
              <a:rPr lang="en-US" sz="2800" i="1" dirty="0" smtClean="0"/>
              <a:t>q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 and “Viral Marketing”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800" y="1734279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Tightly-knit communities in the network can work to hinder the spread of an innovation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(examples, age groups and life-styles in social networking sites, Mac users, political opinions)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Strategies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Improve the quality of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(increase the payoff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(in the example,  set a = 4)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Convince a small number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key people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switch to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19446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etwork-level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cascade innovation adoption models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vs population-level (decisions based on the entire population)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900" y="242088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 by which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piece of information </a:t>
            </a:r>
            <a:r>
              <a:rPr lang="en-US" sz="2800" dirty="0" smtClean="0"/>
              <a:t>is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spread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reaches individuals </a:t>
            </a:r>
            <a:r>
              <a:rPr lang="en-US" sz="2800" dirty="0"/>
              <a:t>through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 of density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is a set of nodes such that each node in the set has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sz="2400" dirty="0" smtClean="0"/>
              <a:t>a </a:t>
            </a:r>
            <a:r>
              <a:rPr lang="en-US" sz="2400" i="1" dirty="0" smtClean="0"/>
              <a:t>p </a:t>
            </a:r>
            <a:r>
              <a:rPr lang="en-US" sz="2400" dirty="0" smtClean="0"/>
              <a:t>fraction of its neighbors in the set</a:t>
            </a:r>
            <a:endParaRPr lang="el-GR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28618"/>
            <a:ext cx="5905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32412" y="2366306"/>
            <a:ext cx="2198914" cy="1962331"/>
          </a:xfrm>
          <a:custGeom>
            <a:avLst/>
            <a:gdLst>
              <a:gd name="connsiteX0" fmla="*/ 1454331 w 2198914"/>
              <a:gd name="connsiteY0" fmla="*/ 187234 h 1962331"/>
              <a:gd name="connsiteX1" fmla="*/ 461554 w 2198914"/>
              <a:gd name="connsiteY1" fmla="*/ 169817 h 1962331"/>
              <a:gd name="connsiteX2" fmla="*/ 78377 w 2198914"/>
              <a:gd name="connsiteY2" fmla="*/ 1206137 h 1962331"/>
              <a:gd name="connsiteX3" fmla="*/ 931817 w 2198914"/>
              <a:gd name="connsiteY3" fmla="*/ 1850571 h 1962331"/>
              <a:gd name="connsiteX4" fmla="*/ 1854925 w 2198914"/>
              <a:gd name="connsiteY4" fmla="*/ 1876697 h 1962331"/>
              <a:gd name="connsiteX5" fmla="*/ 1933302 w 2198914"/>
              <a:gd name="connsiteY5" fmla="*/ 1484811 h 1962331"/>
              <a:gd name="connsiteX6" fmla="*/ 2168434 w 2198914"/>
              <a:gd name="connsiteY6" fmla="*/ 857794 h 1962331"/>
              <a:gd name="connsiteX7" fmla="*/ 2116182 w 2198914"/>
              <a:gd name="connsiteY7" fmla="*/ 518160 h 1962331"/>
              <a:gd name="connsiteX8" fmla="*/ 1698171 w 2198914"/>
              <a:gd name="connsiteY8" fmla="*/ 265611 h 1962331"/>
              <a:gd name="connsiteX9" fmla="*/ 1454331 w 2198914"/>
              <a:gd name="connsiteY9" fmla="*/ 187234 h 19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914" h="1962331">
                <a:moveTo>
                  <a:pt x="1454331" y="187234"/>
                </a:moveTo>
                <a:cubicBezTo>
                  <a:pt x="1248228" y="171268"/>
                  <a:pt x="690880" y="0"/>
                  <a:pt x="461554" y="169817"/>
                </a:cubicBezTo>
                <a:cubicBezTo>
                  <a:pt x="232228" y="339634"/>
                  <a:pt x="0" y="926011"/>
                  <a:pt x="78377" y="1206137"/>
                </a:cubicBezTo>
                <a:cubicBezTo>
                  <a:pt x="156754" y="1486263"/>
                  <a:pt x="635726" y="1738811"/>
                  <a:pt x="931817" y="1850571"/>
                </a:cubicBezTo>
                <a:cubicBezTo>
                  <a:pt x="1227908" y="1962331"/>
                  <a:pt x="1688011" y="1937657"/>
                  <a:pt x="1854925" y="1876697"/>
                </a:cubicBezTo>
                <a:cubicBezTo>
                  <a:pt x="2021839" y="1815737"/>
                  <a:pt x="1881051" y="1654628"/>
                  <a:pt x="1933302" y="1484811"/>
                </a:cubicBezTo>
                <a:cubicBezTo>
                  <a:pt x="1985554" y="1314994"/>
                  <a:pt x="2137954" y="1018902"/>
                  <a:pt x="2168434" y="857794"/>
                </a:cubicBezTo>
                <a:cubicBezTo>
                  <a:pt x="2198914" y="696686"/>
                  <a:pt x="2194559" y="616857"/>
                  <a:pt x="2116182" y="518160"/>
                </a:cubicBezTo>
                <a:cubicBezTo>
                  <a:pt x="2037805" y="419463"/>
                  <a:pt x="1814285" y="319314"/>
                  <a:pt x="1698171" y="265611"/>
                </a:cubicBezTo>
                <a:cubicBezTo>
                  <a:pt x="1582057" y="211908"/>
                  <a:pt x="1660434" y="203200"/>
                  <a:pt x="1454331" y="1872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37474" y="2129723"/>
            <a:ext cx="4891314" cy="2467429"/>
          </a:xfrm>
          <a:custGeom>
            <a:avLst/>
            <a:gdLst>
              <a:gd name="connsiteX0" fmla="*/ 4108995 w 4891314"/>
              <a:gd name="connsiteY0" fmla="*/ 110309 h 2467429"/>
              <a:gd name="connsiteX1" fmla="*/ 3238137 w 4891314"/>
              <a:gd name="connsiteY1" fmla="*/ 5806 h 2467429"/>
              <a:gd name="connsiteX2" fmla="*/ 1452880 w 4891314"/>
              <a:gd name="connsiteY2" fmla="*/ 75474 h 2467429"/>
              <a:gd name="connsiteX3" fmla="*/ 791029 w 4891314"/>
              <a:gd name="connsiteY3" fmla="*/ 240937 h 2467429"/>
              <a:gd name="connsiteX4" fmla="*/ 242389 w 4891314"/>
              <a:gd name="connsiteY4" fmla="*/ 606697 h 2467429"/>
              <a:gd name="connsiteX5" fmla="*/ 68217 w 4891314"/>
              <a:gd name="connsiteY5" fmla="*/ 1172754 h 2467429"/>
              <a:gd name="connsiteX6" fmla="*/ 76926 w 4891314"/>
              <a:gd name="connsiteY6" fmla="*/ 1686560 h 2467429"/>
              <a:gd name="connsiteX7" fmla="*/ 529772 w 4891314"/>
              <a:gd name="connsiteY7" fmla="*/ 2087154 h 2467429"/>
              <a:gd name="connsiteX8" fmla="*/ 3107509 w 4891314"/>
              <a:gd name="connsiteY8" fmla="*/ 2435497 h 2467429"/>
              <a:gd name="connsiteX9" fmla="*/ 4222206 w 4891314"/>
              <a:gd name="connsiteY9" fmla="*/ 2278743 h 2467429"/>
              <a:gd name="connsiteX10" fmla="*/ 4605383 w 4891314"/>
              <a:gd name="connsiteY10" fmla="*/ 1886857 h 2467429"/>
              <a:gd name="connsiteX11" fmla="*/ 4683760 w 4891314"/>
              <a:gd name="connsiteY11" fmla="*/ 1564640 h 2467429"/>
              <a:gd name="connsiteX12" fmla="*/ 4866640 w 4891314"/>
              <a:gd name="connsiteY12" fmla="*/ 1146629 h 2467429"/>
              <a:gd name="connsiteX13" fmla="*/ 4831806 w 4891314"/>
              <a:gd name="connsiteY13" fmla="*/ 798286 h 2467429"/>
              <a:gd name="connsiteX14" fmla="*/ 4640217 w 4891314"/>
              <a:gd name="connsiteY14" fmla="*/ 432526 h 2467429"/>
              <a:gd name="connsiteX15" fmla="*/ 4326709 w 4891314"/>
              <a:gd name="connsiteY15" fmla="*/ 206103 h 2467429"/>
              <a:gd name="connsiteX16" fmla="*/ 4108995 w 4891314"/>
              <a:gd name="connsiteY16" fmla="*/ 11030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1314" h="2467429">
                <a:moveTo>
                  <a:pt x="4108995" y="110309"/>
                </a:moveTo>
                <a:cubicBezTo>
                  <a:pt x="3927566" y="76926"/>
                  <a:pt x="3680823" y="11612"/>
                  <a:pt x="3238137" y="5806"/>
                </a:cubicBezTo>
                <a:cubicBezTo>
                  <a:pt x="2795451" y="0"/>
                  <a:pt x="1860731" y="36286"/>
                  <a:pt x="1452880" y="75474"/>
                </a:cubicBezTo>
                <a:cubicBezTo>
                  <a:pt x="1045029" y="114662"/>
                  <a:pt x="992777" y="152400"/>
                  <a:pt x="791029" y="240937"/>
                </a:cubicBezTo>
                <a:cubicBezTo>
                  <a:pt x="589281" y="329474"/>
                  <a:pt x="362858" y="451394"/>
                  <a:pt x="242389" y="606697"/>
                </a:cubicBezTo>
                <a:cubicBezTo>
                  <a:pt x="121920" y="762000"/>
                  <a:pt x="95794" y="992777"/>
                  <a:pt x="68217" y="1172754"/>
                </a:cubicBezTo>
                <a:cubicBezTo>
                  <a:pt x="40640" y="1352731"/>
                  <a:pt x="0" y="1534160"/>
                  <a:pt x="76926" y="1686560"/>
                </a:cubicBezTo>
                <a:cubicBezTo>
                  <a:pt x="153852" y="1838960"/>
                  <a:pt x="24675" y="1962331"/>
                  <a:pt x="529772" y="2087154"/>
                </a:cubicBezTo>
                <a:cubicBezTo>
                  <a:pt x="1034869" y="2211977"/>
                  <a:pt x="2492103" y="2403565"/>
                  <a:pt x="3107509" y="2435497"/>
                </a:cubicBezTo>
                <a:cubicBezTo>
                  <a:pt x="3722915" y="2467429"/>
                  <a:pt x="3972560" y="2370183"/>
                  <a:pt x="4222206" y="2278743"/>
                </a:cubicBezTo>
                <a:cubicBezTo>
                  <a:pt x="4471852" y="2187303"/>
                  <a:pt x="4528457" y="2005874"/>
                  <a:pt x="4605383" y="1886857"/>
                </a:cubicBezTo>
                <a:cubicBezTo>
                  <a:pt x="4682309" y="1767840"/>
                  <a:pt x="4640217" y="1688011"/>
                  <a:pt x="4683760" y="1564640"/>
                </a:cubicBezTo>
                <a:cubicBezTo>
                  <a:pt x="4727303" y="1441269"/>
                  <a:pt x="4841966" y="1274355"/>
                  <a:pt x="4866640" y="1146629"/>
                </a:cubicBezTo>
                <a:cubicBezTo>
                  <a:pt x="4891314" y="1018903"/>
                  <a:pt x="4869543" y="917303"/>
                  <a:pt x="4831806" y="798286"/>
                </a:cubicBezTo>
                <a:cubicBezTo>
                  <a:pt x="4794069" y="679269"/>
                  <a:pt x="4724400" y="531223"/>
                  <a:pt x="4640217" y="432526"/>
                </a:cubicBezTo>
                <a:cubicBezTo>
                  <a:pt x="4556034" y="333829"/>
                  <a:pt x="4418149" y="261257"/>
                  <a:pt x="4326709" y="206103"/>
                </a:cubicBezTo>
                <a:cubicBezTo>
                  <a:pt x="4235269" y="150949"/>
                  <a:pt x="4290424" y="143692"/>
                  <a:pt x="4108995" y="110309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05294" y="4892089"/>
            <a:ext cx="84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Does not imply that any two nodes in the same cluster necessarily have much in common (what is the density of a cluster with all nodes?)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327" y="5692165"/>
            <a:ext cx="819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union of any two cluster of density </a:t>
            </a:r>
            <a:r>
              <a:rPr lang="en-US" sz="2000" i="1" dirty="0" smtClean="0"/>
              <a:t>p</a:t>
            </a:r>
            <a:r>
              <a:rPr lang="en-US" sz="2000" dirty="0" smtClean="0"/>
              <a:t> is also a cluster of density at least </a:t>
            </a:r>
            <a:r>
              <a:rPr lang="en-US" sz="2000" i="1" dirty="0" smtClean="0"/>
              <a:t>p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498856" cy="3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57056" y="1327212"/>
            <a:ext cx="1634971" cy="2337786"/>
          </a:xfrm>
          <a:custGeom>
            <a:avLst/>
            <a:gdLst>
              <a:gd name="connsiteX0" fmla="*/ 778276 w 1634971"/>
              <a:gd name="connsiteY0" fmla="*/ 208625 h 2337786"/>
              <a:gd name="connsiteX1" fmla="*/ 156839 w 1634971"/>
              <a:gd name="connsiteY1" fmla="*/ 137604 h 2337786"/>
              <a:gd name="connsiteX2" fmla="*/ 14796 w 1634971"/>
              <a:gd name="connsiteY2" fmla="*/ 1034248 h 2337786"/>
              <a:gd name="connsiteX3" fmla="*/ 245616 w 1634971"/>
              <a:gd name="connsiteY3" fmla="*/ 2170590 h 2337786"/>
              <a:gd name="connsiteX4" fmla="*/ 1302059 w 1634971"/>
              <a:gd name="connsiteY4" fmla="*/ 2037425 h 2337786"/>
              <a:gd name="connsiteX5" fmla="*/ 1550633 w 1634971"/>
              <a:gd name="connsiteY5" fmla="*/ 830062 h 2337786"/>
              <a:gd name="connsiteX6" fmla="*/ 778276 w 1634971"/>
              <a:gd name="connsiteY6" fmla="*/ 208625 h 23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1" h="2337786">
                <a:moveTo>
                  <a:pt x="778276" y="208625"/>
                </a:moveTo>
                <a:cubicBezTo>
                  <a:pt x="545977" y="93215"/>
                  <a:pt x="284086" y="0"/>
                  <a:pt x="156839" y="137604"/>
                </a:cubicBezTo>
                <a:cubicBezTo>
                  <a:pt x="29592" y="275208"/>
                  <a:pt x="0" y="695417"/>
                  <a:pt x="14796" y="1034248"/>
                </a:cubicBezTo>
                <a:cubicBezTo>
                  <a:pt x="29592" y="1373079"/>
                  <a:pt x="31072" y="2003394"/>
                  <a:pt x="245616" y="2170590"/>
                </a:cubicBezTo>
                <a:cubicBezTo>
                  <a:pt x="460160" y="2337786"/>
                  <a:pt x="1084556" y="2260846"/>
                  <a:pt x="1302059" y="2037425"/>
                </a:cubicBezTo>
                <a:cubicBezTo>
                  <a:pt x="1519562" y="1814004"/>
                  <a:pt x="1634971" y="1137821"/>
                  <a:pt x="1550633" y="830062"/>
                </a:cubicBezTo>
                <a:cubicBezTo>
                  <a:pt x="1466295" y="522303"/>
                  <a:pt x="1010575" y="324035"/>
                  <a:pt x="778276" y="2086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3514078" y="2380695"/>
            <a:ext cx="4221332" cy="3410505"/>
          </a:xfrm>
          <a:custGeom>
            <a:avLst/>
            <a:gdLst>
              <a:gd name="connsiteX0" fmla="*/ 2877844 w 4221332"/>
              <a:gd name="connsiteY0" fmla="*/ 42909 h 3410505"/>
              <a:gd name="connsiteX1" fmla="*/ 1111188 w 4221332"/>
              <a:gd name="connsiteY1" fmla="*/ 1063841 h 3410505"/>
              <a:gd name="connsiteX2" fmla="*/ 36990 w 4221332"/>
              <a:gd name="connsiteY2" fmla="*/ 1321293 h 3410505"/>
              <a:gd name="connsiteX3" fmla="*/ 1333130 w 4221332"/>
              <a:gd name="connsiteY3" fmla="*/ 3301014 h 3410505"/>
              <a:gd name="connsiteX4" fmla="*/ 2993254 w 4221332"/>
              <a:gd name="connsiteY4" fmla="*/ 1978241 h 3410505"/>
              <a:gd name="connsiteX5" fmla="*/ 4200617 w 4221332"/>
              <a:gd name="connsiteY5" fmla="*/ 806388 h 3410505"/>
              <a:gd name="connsiteX6" fmla="*/ 2877844 w 4221332"/>
              <a:gd name="connsiteY6" fmla="*/ 42909 h 34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332" h="3410505">
                <a:moveTo>
                  <a:pt x="2877844" y="42909"/>
                </a:moveTo>
                <a:cubicBezTo>
                  <a:pt x="2362939" y="85818"/>
                  <a:pt x="1584664" y="850777"/>
                  <a:pt x="1111188" y="1063841"/>
                </a:cubicBezTo>
                <a:cubicBezTo>
                  <a:pt x="637712" y="1276905"/>
                  <a:pt x="0" y="948431"/>
                  <a:pt x="36990" y="1321293"/>
                </a:cubicBezTo>
                <a:cubicBezTo>
                  <a:pt x="73980" y="1694155"/>
                  <a:pt x="840419" y="3191523"/>
                  <a:pt x="1333130" y="3301014"/>
                </a:cubicBezTo>
                <a:cubicBezTo>
                  <a:pt x="1825841" y="3410505"/>
                  <a:pt x="2515340" y="2394012"/>
                  <a:pt x="2993254" y="1978241"/>
                </a:cubicBezTo>
                <a:cubicBezTo>
                  <a:pt x="3471168" y="1562470"/>
                  <a:pt x="4221332" y="1131903"/>
                  <a:pt x="4200617" y="806388"/>
                </a:cubicBezTo>
                <a:cubicBezTo>
                  <a:pt x="4179903" y="480874"/>
                  <a:pt x="3392749" y="0"/>
                  <a:pt x="2877844" y="429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92" y="1268760"/>
            <a:ext cx="8558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Claim: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Consider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initial adopters of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with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for nodes in the remaining network to adopt behavior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AutoNum type="romanLcParenBoth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If the remaining network contains a cluster of density &gt;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=&gt;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set of initial adopters will not cause a complete cascade.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(ii) (clusters are the only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Whenever a set of initial adopters does not cause a complete cascade =&gt;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remaining network contains a cluster of density  &gt;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l-GR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028825"/>
            <a:ext cx="4667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22920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by contradiction</a:t>
            </a:r>
          </a:p>
          <a:p>
            <a:r>
              <a:rPr lang="en-US" sz="2400" dirty="0" smtClean="0"/>
              <a:t>Let v be the first node in the cluster that adopts A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(ii)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are the only obstacles to cascades)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081213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072" y="5121850"/>
            <a:ext cx="80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S</a:t>
            </a:r>
            <a:r>
              <a:rPr lang="en-US" sz="2400" dirty="0" smtClean="0"/>
              <a:t> be the set of all nodes using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at the end of the process</a:t>
            </a:r>
          </a:p>
          <a:p>
            <a:r>
              <a:rPr lang="en-US" sz="2400" dirty="0" smtClean="0"/>
              <a:t>Show that S is a cluster of density  &gt; 1 - </a:t>
            </a:r>
            <a:r>
              <a:rPr lang="en-US" sz="2400" i="1" dirty="0" smtClean="0"/>
              <a:t>q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7019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65293" y="112474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crucial difference between learning a new idea and actually deciding to accept it (awareness vs adoption of an idea)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Relation to weak ties and local bridges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38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499992" y="386104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635896" y="42210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1/2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332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Bridges convey awareness but are weak at transmitting costly to adopt behaviors</a:t>
            </a:r>
            <a:endParaRPr lang="el-GR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981457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person values behaviors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differently: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en-US" sz="2400" dirty="0" smtClean="0"/>
              <a:t> gets a payoff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u</a:t>
            </a:r>
            <a:r>
              <a:rPr lang="en-US" sz="2400" dirty="0" smtClean="0"/>
              <a:t> &gt; 0 and </a:t>
            </a:r>
            <a:r>
              <a:rPr lang="en-US" sz="2400" i="1" dirty="0" smtClean="0"/>
              <a:t>w</a:t>
            </a:r>
            <a:r>
              <a:rPr lang="en-US" sz="2400" dirty="0" smtClean="0"/>
              <a:t> a payoff  a</a:t>
            </a:r>
            <a:r>
              <a:rPr lang="en-US" sz="2400" i="1" baseline="-25000" dirty="0" smtClean="0"/>
              <a:t>w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u gets a payoff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 &gt; 0 and w a payoff  </a:t>
            </a:r>
            <a:r>
              <a:rPr lang="en-US" sz="2400" dirty="0" err="1" smtClean="0"/>
              <a:t>b</a:t>
            </a:r>
            <a:r>
              <a:rPr lang="en-US" sz="2400" i="1" baseline="-25000" dirty="0" err="1" smtClean="0"/>
              <a:t>w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opposite behaviors, each gets a payoff 0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node u has its own personal threshold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32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/(a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60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Not just the power of influential people, but also the extent to which they have access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easily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influenceable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people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 What about the role of clusters?</a:t>
            </a:r>
          </a:p>
          <a:p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blocking cluster </a:t>
            </a:r>
            <a:r>
              <a:rPr lang="en-US" sz="2000" dirty="0" smtClean="0"/>
              <a:t>in the network is a set of nodes for which each node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has more that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 –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fraction of its friends also in the set.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Collective Action and Pluralistic Ignorance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2220322"/>
            <a:ext cx="8245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action problem</a:t>
            </a:r>
            <a:r>
              <a:rPr lang="en-US" sz="2800" dirty="0" smtClean="0"/>
              <a:t>: an activity produces benefits only if enough people participate (population level effect)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Pluralistic ignorance</a:t>
            </a:r>
            <a:r>
              <a:rPr lang="en-US" sz="2800" dirty="0" smtClean="0"/>
              <a:t>: a situation in which people have wildly erroneous estimates about the prevalence of certain opinions in the population at large (lack of knowledge)</a:t>
            </a:r>
            <a:endParaRPr lang="el-G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" y="1628800"/>
            <a:ext cx="7087209" cy="4818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517232"/>
            <a:ext cx="29523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Modeling epidemics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8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model for the effect of knowledge on collective actions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has a personal threshold which encodes her willingness to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threshold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means that she will participate if at least </a:t>
            </a:r>
            <a:r>
              <a:rPr lang="en-US" i="1" dirty="0" smtClean="0"/>
              <a:t>k</a:t>
            </a:r>
            <a:r>
              <a:rPr lang="en-US" dirty="0" smtClean="0"/>
              <a:t> people in total (including herself) will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in the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knows the thresholds of her neighbors </a:t>
            </a:r>
            <a:r>
              <a:rPr lang="en-US" dirty="0" smtClean="0"/>
              <a:t>in the network</a:t>
            </a:r>
            <a:endParaRPr lang="el-G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466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41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38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w will never join, since there are only 3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v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u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(common knowledge)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Knowledge and Social Institutions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Not just transmit a message, but also make the listeners or readers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 that many others </a:t>
            </a:r>
            <a:r>
              <a:rPr lang="en-US" sz="2400" i="1" dirty="0" smtClean="0"/>
              <a:t>have gotten the message </a:t>
            </a:r>
            <a:r>
              <a:rPr lang="en-US" sz="2400" dirty="0" smtClean="0"/>
              <a:t>as well (</a:t>
            </a:r>
            <a:r>
              <a:rPr lang="en-GB" sz="2400" i="1" dirty="0" smtClean="0"/>
              <a:t>Apple </a:t>
            </a:r>
            <a:r>
              <a:rPr lang="en-GB" sz="2400" i="1" dirty="0"/>
              <a:t>Macintosh </a:t>
            </a:r>
            <a:r>
              <a:rPr lang="en-US" sz="2400" i="1" dirty="0"/>
              <a:t>introduced in a Ridley-Scott-directed commercial during the 1984 Super Bowl)</a:t>
            </a:r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Social networks do not simply allow for interaction and flow of information, but these processes in turn allow individuals to base decisions </a:t>
            </a:r>
            <a:r>
              <a:rPr lang="en-US" sz="2400" i="1" dirty="0" smtClean="0"/>
              <a:t>on what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knows </a:t>
            </a:r>
            <a:r>
              <a:rPr lang="en-US" sz="2400" dirty="0" smtClean="0"/>
              <a:t>and </a:t>
            </a:r>
            <a:r>
              <a:rPr lang="en-US" sz="2400" i="1" dirty="0" smtClean="0"/>
              <a:t>on how they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 others to behave</a:t>
            </a:r>
            <a:r>
              <a:rPr lang="en-US" sz="2400" i="1" dirty="0" smtClean="0"/>
              <a:t> as a result</a:t>
            </a:r>
            <a:endParaRPr lang="el-GR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Given a network, what is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largest threshold </a:t>
            </a:r>
            <a:r>
              <a:rPr lang="en-US" sz="2400" dirty="0" smtClean="0"/>
              <a:t>at which </a:t>
            </a:r>
            <a:r>
              <a:rPr lang="en-US" sz="2400" i="1" dirty="0" smtClean="0"/>
              <a:t>any “small” set </a:t>
            </a:r>
            <a:r>
              <a:rPr lang="en-US" sz="2400" dirty="0" smtClean="0"/>
              <a:t>of initial adopters can cause a </a:t>
            </a:r>
            <a:r>
              <a:rPr lang="en-US" sz="2400" i="1" dirty="0" smtClean="0"/>
              <a:t>complete cascade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Called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Infinite network in which each node has a finite number of 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Small means finite set of nodes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1"/>
            <a:ext cx="79208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Same model as before:</a:t>
            </a:r>
          </a:p>
          <a:p>
            <a:pPr algn="just"/>
            <a:endParaRPr lang="en-US" sz="8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Initially,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finite set S </a:t>
            </a:r>
            <a:r>
              <a:rPr lang="en-US" sz="2000" dirty="0" smtClean="0"/>
              <a:t>of nodes has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and all others adopt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Time runs forwards in steps, </a:t>
            </a:r>
            <a:r>
              <a:rPr lang="en-US" sz="2000" i="1" dirty="0" smtClean="0"/>
              <a:t>t</a:t>
            </a:r>
            <a:r>
              <a:rPr lang="en-US" sz="2000" dirty="0" smtClean="0"/>
              <a:t> = 1, 2, 3, …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 each step </a:t>
            </a:r>
            <a:r>
              <a:rPr lang="en-US" sz="2000" i="1" dirty="0" smtClean="0"/>
              <a:t>t</a:t>
            </a:r>
            <a:r>
              <a:rPr lang="en-US" sz="2000" dirty="0" smtClean="0"/>
              <a:t>, each node other than those in S uses the decision rule with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000" dirty="0" smtClean="0"/>
              <a:t> to decide whether to adopt behavior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</a:p>
          <a:p>
            <a:pPr algn="just">
              <a:buFont typeface="Wingdings" pitchFamily="2" charset="2"/>
              <a:buChar char="§"/>
            </a:pPr>
            <a:endParaRPr lang="en-US" sz="9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The set S causes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 </a:t>
            </a:r>
            <a:r>
              <a:rPr lang="en-US" sz="2000" dirty="0" smtClean="0"/>
              <a:t>if, starting from S as the early adopters of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, every node in the network eventually switched permanently to A.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86916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 is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largest value of the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for which some finite set of early adopters can cause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3844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path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29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grid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An intrinsic property of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Even if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better than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, for </a:t>
            </a:r>
            <a:r>
              <a:rPr lang="en-US" sz="2400" i="1" dirty="0" smtClean="0"/>
              <a:t>q</a:t>
            </a:r>
            <a:r>
              <a:rPr lang="en-US" sz="2400" dirty="0" smtClean="0"/>
              <a:t> strictly between 3/8 and 1/2,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cannot win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0608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1/2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3/8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large can a cascade capacity be?</a:t>
            </a:r>
            <a:endParaRPr lang="el-G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9511" y="272808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least 1/2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i="1" dirty="0" smtClean="0"/>
              <a:t>Is there any network with a higher cascade capacity</a:t>
            </a:r>
            <a:r>
              <a:rPr lang="en-US" sz="32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This will mean that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an inferior technology </a:t>
            </a:r>
            <a:r>
              <a:rPr lang="en-US" sz="2400" dirty="0" smtClean="0"/>
              <a:t>can displace a superior one, even when the inferior technology starts at only a small set of initial adopters.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Claim</a:t>
            </a:r>
            <a:r>
              <a:rPr lang="en-US" sz="3200" dirty="0" smtClean="0"/>
              <a:t>: There is no network in which the cascade capacity exceeds 1/2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Interface: the set of A-B edges</a:t>
            </a:r>
            <a:endParaRPr lang="el-GR" sz="28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 each step the size of the interface strictly decreases</a:t>
            </a:r>
          </a:p>
          <a:p>
            <a:pPr algn="just"/>
            <a:r>
              <a:rPr lang="en-US" sz="2400" dirty="0" smtClean="0"/>
              <a:t>Why is this enough?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2495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some step, a number of nodes decide to switch from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35" y="547664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General Remark: In this simple model, a worse technology cannot displace a better and wide-spread one </a:t>
            </a:r>
            <a:endParaRPr lang="el-GR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Cascade Capacity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34" y="1196752"/>
            <a:ext cx="822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Extension: an individual can sometimes choose a combination of two available behaviors  -&gt;  three strategies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B050"/>
                </a:solidFill>
              </a:rPr>
              <a:t>B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7030A0"/>
                </a:solidFill>
              </a:rPr>
              <a:t>AB</a:t>
            </a:r>
            <a:endParaRPr lang="el-GR" sz="2400" dirty="0">
              <a:solidFill>
                <a:srgbClr val="7030A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31" y="2708920"/>
            <a:ext cx="4310242" cy="12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6594" y="2204864"/>
            <a:ext cx="48214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Coordination game with a bilingual option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Two bilingual nodes can interact using the better of the two behaviors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A bilingual and a monolingual node can only interact using the behavior of the monolingual 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149080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AB</a:t>
            </a:r>
            <a:r>
              <a:rPr lang="en-US" sz="2400" dirty="0" smtClean="0"/>
              <a:t> is a dominant strategy?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/>
              <a:t> associated with the AB strategy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" y="1417638"/>
            <a:ext cx="5753653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4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6 √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9680" y="469552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84164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779385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72891"/>
            <a:ext cx="6984776" cy="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1835696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91880" y="602128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8144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24328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641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9702" y="584765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A: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√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AB: 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a</a:t>
            </a:r>
            <a:r>
              <a:rPr lang="en-US" dirty="0" err="1"/>
              <a:t>-</a:t>
            </a:r>
            <a:r>
              <a:rPr lang="en-US" i="1" dirty="0" err="1"/>
              <a:t>c</a:t>
            </a:r>
            <a:r>
              <a:rPr lang="en-US" dirty="0"/>
              <a:t> = 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275856" y="5664975"/>
            <a:ext cx="323057" cy="3043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029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562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52292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 Strategy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spreads, then behind it, node</a:t>
            </a:r>
            <a:r>
              <a:rPr lang="en-US" sz="2000" dirty="0"/>
              <a:t>s</a:t>
            </a:r>
            <a:r>
              <a:rPr lang="en-US" sz="2000" dirty="0" smtClean="0"/>
              <a:t> switch permanently from </a:t>
            </a:r>
            <a:r>
              <a:rPr lang="en-US" sz="2000" dirty="0" smtClean="0">
                <a:solidFill>
                  <a:srgbClr val="7030A0"/>
                </a:solidFill>
              </a:rPr>
              <a:t>AB</a:t>
            </a:r>
            <a:r>
              <a:rPr lang="en-US" sz="2000" dirty="0" smtClean="0"/>
              <a:t> to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Strategy </a:t>
            </a:r>
            <a:r>
              <a:rPr lang="en-US" sz="2000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/>
              <a:t> becomes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vestigial 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6329" y="120884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for which payoff 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i="1" dirty="0" smtClean="0"/>
              <a:t> </a:t>
            </a: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dirty="0" smtClean="0"/>
              <a:t>, </a:t>
            </a:r>
            <a:r>
              <a:rPr lang="en-US" sz="2400" dirty="0" smtClean="0"/>
              <a:t>is it possible for a finite set of nodes to cause a complete cascade 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1226" y="247745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Set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= 1 (default technology)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80" y="3140968"/>
            <a:ext cx="8345301" cy="156966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Given an infinite graph,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which payoff values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i="1" dirty="0" smtClean="0"/>
              <a:t>(how much better the new behavior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c</a:t>
            </a:r>
            <a:r>
              <a:rPr lang="en-US" sz="2400" i="1" dirty="0" smtClean="0"/>
              <a:t> (how compatible should it be with B), </a:t>
            </a:r>
            <a:r>
              <a:rPr lang="en-US" sz="2400" dirty="0" smtClean="0"/>
              <a:t>is it possible for a finite set of nodes to cause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complete cascade </a:t>
            </a:r>
            <a:r>
              <a:rPr lang="en-US" sz="2400" dirty="0" smtClean="0"/>
              <a:t>of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/>
              <a:t>?</a:t>
            </a:r>
            <a:endParaRPr lang="el-GR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102" y="4797152"/>
            <a:ext cx="8311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does better when it has a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higher payoff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but in general hard time cascading when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level of compatibility is “intermediate”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(value of c neither too high nor too low)</a:t>
            </a:r>
            <a:endParaRPr lang="el-GR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4046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404" y="1514401"/>
            <a:ext cx="83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(for two strategies) Spreads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1/2,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(a  better technology always spreads)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Example: Infinite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883733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Assume that the set of initial adopters forms a contiguous interval of nodes on the path</a:t>
            </a: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of the symmetry, strategy changes to the right of the initial adopters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408" y="3212976"/>
            <a:ext cx="4794812" cy="3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364088" y="436510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788024" y="306896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7904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427984" y="3212976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79912" y="4941168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283968" y="335699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79912" y="414908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04048" y="2996952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851920" y="386104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39952" y="3501008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7944" y="371703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572000" y="314096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31409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80112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better than AB</a:t>
            </a:r>
            <a:endParaRPr lang="el-G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779912" y="45091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868" y="1100559"/>
            <a:ext cx="3275916" cy="11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11960" y="184482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59" y="3501008"/>
            <a:ext cx="3724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068960"/>
            <a:ext cx="336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946691" y="2201962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≥ 1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B: 2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29" y="940630"/>
            <a:ext cx="2946022" cy="10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5244" y="2175879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B: 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= 2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√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827" y="1598834"/>
            <a:ext cx="3312367" cy="22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65354"/>
            <a:ext cx="3816424" cy="271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339798" cy="2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1" y="2848381"/>
            <a:ext cx="4075931" cy="2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9626" y="4269522"/>
            <a:ext cx="3928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the triangular cut-out mean?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easy,  infiltration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too hard, direct conquest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between, “buffer” of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AB</a:t>
            </a:r>
            <a:endParaRPr lang="el-GR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46329" y="15633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Compatibility and Cascades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4877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Networks, Crowds, and Markets </a:t>
            </a:r>
            <a:r>
              <a:rPr lang="en-US" sz="2000" dirty="0" smtClean="0"/>
              <a:t> (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Chapter 19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932561" cy="4525963"/>
          </a:xfrm>
        </p:spPr>
      </p:pic>
      <p:sp>
        <p:nvSpPr>
          <p:cNvPr id="6" name="TextBox 5"/>
          <p:cNvSpPr txBox="1"/>
          <p:nvPr/>
        </p:nvSpPr>
        <p:spPr>
          <a:xfrm>
            <a:off x="6598568" y="2348880"/>
            <a:ext cx="208823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Viral marketing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4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Spread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5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548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624810"/>
            <a:ext cx="6215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H</a:t>
            </a:r>
            <a:r>
              <a:rPr lang="en-US" sz="2800" dirty="0" smtClean="0"/>
              <a:t>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013176"/>
            <a:ext cx="8591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underlying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3200" dirty="0" smtClean="0"/>
              <a:t>clearly affects the spread of an epidemic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62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Epidemics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epidemic spread as a </a:t>
            </a:r>
            <a:r>
              <a:rPr lang="en-US" dirty="0">
                <a:solidFill>
                  <a:srgbClr val="0070C0"/>
                </a:solidFill>
              </a:rPr>
              <a:t>random process </a:t>
            </a:r>
            <a:r>
              <a:rPr lang="en-US" dirty="0"/>
              <a:t>on the graph and study its properties</a:t>
            </a:r>
          </a:p>
          <a:p>
            <a:pPr marL="285750"/>
            <a:r>
              <a:rPr lang="en-US" dirty="0" smtClean="0"/>
              <a:t>Questions that we can answer: </a:t>
            </a:r>
          </a:p>
          <a:p>
            <a:pPr marL="685800" lvl="1"/>
            <a:r>
              <a:rPr lang="en-US" dirty="0" smtClean="0"/>
              <a:t>What is the projected growth of the infected population?</a:t>
            </a:r>
          </a:p>
          <a:p>
            <a:pPr marL="685800" lvl="1"/>
            <a:r>
              <a:rPr lang="en-US" dirty="0" smtClean="0"/>
              <a:t>Will </a:t>
            </a:r>
            <a:r>
              <a:rPr lang="en-US" dirty="0"/>
              <a:t>the epidemic take over most of the network</a:t>
            </a:r>
            <a:r>
              <a:rPr lang="en-US" dirty="0" smtClean="0"/>
              <a:t>?</a:t>
            </a:r>
          </a:p>
          <a:p>
            <a:pPr marL="685800" lvl="1"/>
            <a:r>
              <a:rPr lang="en-US" dirty="0" smtClean="0"/>
              <a:t>How can we contain the epidemic spread?</a:t>
            </a:r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6537" y="537321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</a:t>
            </a:r>
            <a:r>
              <a:rPr lang="en-US" sz="3200" dirty="0" smtClean="0">
                <a:solidFill>
                  <a:srgbClr val="0070C0"/>
                </a:solidFill>
              </a:rPr>
              <a:t>iffusion of  ideas </a:t>
            </a:r>
            <a:r>
              <a:rPr lang="en-US" sz="3200" dirty="0" smtClean="0"/>
              <a:t>and the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3200" dirty="0" smtClean="0"/>
              <a:t>can also be modeled as epidemics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5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simple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r>
              <a:rPr lang="en-US" sz="2400" dirty="0" smtClean="0"/>
              <a:t>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 person transmits the disease to each people she meets </a:t>
            </a:r>
            <a:r>
              <a:rPr lang="en-US" sz="2400" dirty="0">
                <a:solidFill>
                  <a:srgbClr val="0070C0"/>
                </a:solidFill>
              </a:rPr>
              <a:t>independently with a probability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 infected person meets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(new)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people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while she 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contagious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Infection proceeds in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waves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01090" y="388407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Contact network is a </a:t>
            </a:r>
            <a:r>
              <a:rPr lang="en-US" sz="2400" dirty="0" smtClean="0">
                <a:solidFill>
                  <a:srgbClr val="0070C0"/>
                </a:solidFill>
              </a:rPr>
              <a:t>tree</a:t>
            </a:r>
            <a:r>
              <a:rPr lang="en-US" sz="2400" dirty="0" smtClean="0"/>
              <a:t> with branching factor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0350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657" y="4293096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2983" y="3947934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 aggressive epidemic with high infection probability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survives</a:t>
            </a:r>
            <a:r>
              <a:rPr lang="en-US" sz="2400" dirty="0" smtClean="0"/>
              <a:t> after three steps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Infection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interested in the number of people infected (</a:t>
            </a:r>
            <a:r>
              <a:rPr lang="en-US" dirty="0" smtClean="0">
                <a:solidFill>
                  <a:srgbClr val="0070C0"/>
                </a:solidFill>
              </a:rPr>
              <a:t>spread</a:t>
            </a:r>
            <a:r>
              <a:rPr lang="en-US" dirty="0" smtClean="0"/>
              <a:t>) and the duration of the infection</a:t>
            </a:r>
          </a:p>
          <a:p>
            <a:r>
              <a:rPr lang="en-US" dirty="0" smtClean="0"/>
              <a:t>This depends on the infection probability </a:t>
            </a:r>
            <a:r>
              <a:rPr lang="en-US" i="1" dirty="0" smtClean="0"/>
              <a:t>p</a:t>
            </a:r>
            <a:r>
              <a:rPr lang="en-US" dirty="0" smtClean="0"/>
              <a:t> and the branching factor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858055" y="3881713"/>
            <a:ext cx="300359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mild epidemic with low infection probability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25215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2983" y="5477728"/>
            <a:ext cx="300866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epidemic </a:t>
            </a:r>
            <a:r>
              <a:rPr lang="en-US" sz="2400" dirty="0" smtClean="0">
                <a:solidFill>
                  <a:srgbClr val="FF0000"/>
                </a:solidFill>
              </a:rPr>
              <a:t>dies out</a:t>
            </a:r>
            <a:r>
              <a:rPr lang="en-US" sz="2400" dirty="0" smtClean="0"/>
              <a:t> after two steps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2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Basic Reproductive Number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):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the expected number of new cases of the disease caused by a single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individual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𝑘𝑝</m:t>
                      </m:r>
                    </m:oMath>
                  </m:oMathPara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Claim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: (a) 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&lt;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1, the disease dies out after a finite number of waves. (b) </a:t>
                </a:r>
                <a:r>
                  <a:rPr lang="en-US" dirty="0">
                    <a:solidFill>
                      <a:srgbClr val="FF0000"/>
                    </a:solidFill>
                  </a:rPr>
                  <a:t>If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 &gt; 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then with probability greater than 0 the disease persists by infecting at least one person in each wave.</a:t>
                </a:r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 each person infects less than one person in expectation. The infection eventually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dies out</a:t>
                </a:r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each person infects more than one person in expectation. The infection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persists</a:t>
                </a:r>
                <a:r>
                  <a:rPr lang="en-US" dirty="0" smtClean="0"/>
                  <a:t>.</a:t>
                </a:r>
              </a:p>
              <a:p>
                <a:pPr marL="5715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229600" cy="4343820"/>
              </a:xfrm>
              <a:blipFill rotWithShape="0">
                <a:blip r:embed="rId3"/>
                <a:stretch>
                  <a:fillRect l="-1037" t="-2669" r="-593" b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83568" y="58720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Reduce </a:t>
            </a:r>
            <a:r>
              <a:rPr lang="en-US" sz="2400" i="1" dirty="0" smtClean="0"/>
              <a:t>k</a:t>
            </a:r>
            <a:r>
              <a:rPr lang="en-US" sz="2400" dirty="0" smtClean="0"/>
              <a:t>, or </a:t>
            </a:r>
            <a:r>
              <a:rPr lang="en-US" sz="2400" i="1" dirty="0" smtClean="0"/>
              <a:t>p</a:t>
            </a:r>
            <a:endParaRPr lang="el-GR" sz="2400" i="1" dirty="0"/>
          </a:p>
        </p:txBody>
      </p:sp>
    </p:spTree>
    <p:extLst>
      <p:ext uri="{BB962C8B-B14F-4D97-AF65-F5344CB8AC3E}">
        <p14:creationId xmlns:p14="http://schemas.microsoft.com/office/powerpoint/2010/main" val="18332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5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 random variable indicating the number of infected nodes at level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 </a:t>
                </a:r>
                <a:r>
                  <a:rPr lang="en-US" dirty="0" smtClean="0"/>
                  <a:t>(after </a:t>
                </a:r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 smtClean="0"/>
                  <a:t> steps)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≥1]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: probability that there exists at least 1 infected node after n steps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lim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: the probability of having infected nodes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want to show that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d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	 </a:t>
                </a:r>
                <a:r>
                  <a:rPr lang="en-US" b="0" dirty="0" smtClean="0"/>
                  <a:t>(b)</a:t>
                </a:r>
                <a:r>
                  <a:rPr lang="en-US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294" y="1268760"/>
                <a:ext cx="8229600" cy="4525963"/>
              </a:xfrm>
              <a:blipFill rotWithShape="0">
                <a:blip r:embed="rId2"/>
                <a:stretch>
                  <a:fillRect l="-1852" t="-1615" r="-2889" b="-14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8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1" y="164003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level n,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nodes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if node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at level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is infected, 0 otherwise 		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nj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baseline="30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E[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] = 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] ≥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1] =&gt;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US" sz="18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proves (a) but not (b)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8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5" y="1286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999430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8" idx="7"/>
          </p:cNvCxnSpPr>
          <p:nvPr/>
        </p:nvCxnSpPr>
        <p:spPr>
          <a:xfrm flipH="1">
            <a:off x="4426207" y="1781552"/>
            <a:ext cx="1636495" cy="9372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441737" y="2933715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80356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4"/>
            <a:endCxn id="12" idx="0"/>
          </p:cNvCxnSpPr>
          <p:nvPr/>
        </p:nvCxnSpPr>
        <p:spPr>
          <a:xfrm>
            <a:off x="6215454" y="1844824"/>
            <a:ext cx="0" cy="8318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360107" y="2911196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1438" y="267666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5"/>
            <a:endCxn id="15" idx="1"/>
          </p:cNvCxnSpPr>
          <p:nvPr/>
        </p:nvCxnSpPr>
        <p:spPr>
          <a:xfrm>
            <a:off x="6368206" y="1781552"/>
            <a:ext cx="1636774" cy="10278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7236296" y="2922513"/>
            <a:ext cx="1728192" cy="259228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62799" y="276718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215223" y="2809361"/>
            <a:ext cx="0" cy="10914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15223" y="4434681"/>
            <a:ext cx="0" cy="106880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99199" y="2809361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972169" y="5526003"/>
            <a:ext cx="4320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67491" y="390079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n-1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37960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872089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186593" y="1974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31" y="4994032"/>
                <a:ext cx="7561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028" y="4994032"/>
                <a:ext cx="75616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746" y="4994032"/>
                <a:ext cx="7561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3" y="5655579"/>
                <a:ext cx="510909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223190" y="1404770"/>
            <a:ext cx="3580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child of the root starts a branching process of length n-1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7" y="3140968"/>
                <a:ext cx="2746265" cy="405624"/>
              </a:xfrm>
              <a:prstGeom prst="rect">
                <a:avLst/>
              </a:prstGeom>
              <a:blipFill rotWithShape="0">
                <a:blip r:embed="rId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if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2" y="3835574"/>
                <a:ext cx="2693494" cy="1328954"/>
              </a:xfrm>
              <a:prstGeom prst="rect">
                <a:avLst/>
              </a:prstGeom>
              <a:blipFill rotWithShape="0">
                <a:blip r:embed="rId7"/>
                <a:stretch>
                  <a:fillRect l="-2489" t="-2294" b="-4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We also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So we obtain a series of values: 1,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We want to find where this series converges</a:t>
                </a:r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" y="5717197"/>
                <a:ext cx="5513561" cy="1055289"/>
              </a:xfrm>
              <a:prstGeom prst="rect">
                <a:avLst/>
              </a:prstGeom>
              <a:blipFill rotWithShape="0">
                <a:blip r:embed="rId8"/>
                <a:stretch>
                  <a:fillRect l="-1105" t="-3468" b="-92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5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 do we care?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1" cy="3629202"/>
          </a:xfrm>
        </p:spPr>
      </p:pic>
      <p:sp>
        <p:nvSpPr>
          <p:cNvPr id="5" name="TextBox 4"/>
          <p:cNvSpPr txBox="1"/>
          <p:nvPr/>
        </p:nvSpPr>
        <p:spPr>
          <a:xfrm>
            <a:off x="5220073" y="1844824"/>
            <a:ext cx="30963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Spread of 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2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Properties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in the interval [0,1] but decreasing. Our function is increasing and concave.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8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. The function starts with above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but then drops below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9" y="2708920"/>
            <a:ext cx="4536504" cy="32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crosses</a:t>
                </a:r>
                <a:r>
                  <a:rPr lang="en-US" sz="3200" dirty="0" smtClean="0"/>
                  <a:t> the line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at some point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2" y="5841145"/>
                <a:ext cx="8126748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Starting from the value 1, repeated applications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will converge to the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873389" cy="34685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9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Case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 smtClean="0"/>
                  <a:t>. The function starts with below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Repeated applications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converge to zero.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2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05" y="3212976"/>
            <a:ext cx="5146790" cy="34904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0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no network structure, no triangles or shared neighbors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8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node may be in the following states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usceptible</a:t>
            </a:r>
            <a:r>
              <a:rPr lang="en-US" sz="2400" dirty="0" smtClean="0"/>
              <a:t>: healthy but not immune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nfected</a:t>
            </a:r>
            <a:r>
              <a:rPr lang="en-US" sz="2400" dirty="0" smtClean="0"/>
              <a:t>: has the virus and can actively propagate it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0070C0"/>
                </a:solidFill>
              </a:rPr>
              <a:t>emoved</a:t>
            </a:r>
            <a:r>
              <a:rPr lang="en-US" sz="2400" dirty="0" smtClean="0"/>
              <a:t>: (Immune or Dead) had the virus but it is no longer active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Parameter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800" dirty="0" smtClean="0"/>
              <a:t>: the </a:t>
            </a:r>
            <a:r>
              <a:rPr lang="en-US" sz="2800" dirty="0" smtClean="0">
                <a:solidFill>
                  <a:srgbClr val="0070C0"/>
                </a:solidFill>
              </a:rPr>
              <a:t>probability</a:t>
            </a:r>
            <a:r>
              <a:rPr lang="en-US" sz="2800" dirty="0" smtClean="0"/>
              <a:t> of an Infected node to infect a Susceptible neighbor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0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SIR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Initially all nodes are in state S(</a:t>
                </a:r>
                <a:r>
                  <a:rPr lang="en-US" dirty="0" err="1" smtClean="0"/>
                  <a:t>usceptible</a:t>
                </a:r>
                <a:r>
                  <a:rPr lang="en-US" dirty="0" smtClean="0"/>
                  <a:t>), except for a few nodes in state I(</a:t>
                </a:r>
                <a:r>
                  <a:rPr lang="en-US" dirty="0" err="1" smtClean="0"/>
                  <a:t>nfected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steps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infected node has probability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of infecting any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i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node is Removed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222" b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84784"/>
            <a:ext cx="5261712" cy="4824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3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7638"/>
            <a:ext cx="5419353" cy="495685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42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143061" cy="4728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8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76872"/>
            <a:ext cx="5842992" cy="24048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Cascading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Epidemic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Influence maximization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28800"/>
            <a:ext cx="5694157" cy="46822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6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63955"/>
            <a:ext cx="8062913" cy="652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27168" cy="38450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branching process is a special case where the graph is a tree (and the infected node is the root)</a:t>
            </a:r>
          </a:p>
          <a:p>
            <a:pPr lvl="1"/>
            <a:r>
              <a:rPr lang="en-US" dirty="0" smtClean="0"/>
              <a:t>The existence of triangles shared neighbors makes </a:t>
            </a:r>
            <a:r>
              <a:rPr lang="en-US" dirty="0"/>
              <a:t>a</a:t>
            </a:r>
            <a:r>
              <a:rPr lang="en-US" dirty="0" smtClean="0"/>
              <a:t> big difference</a:t>
            </a:r>
          </a:p>
          <a:p>
            <a:r>
              <a:rPr lang="en-US" dirty="0"/>
              <a:t>The basic reproductive number is not necessarily informative in the general case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2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the Branching process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9047"/>
            <a:ext cx="6552728" cy="20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2656" y="1539653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  <a:p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the expected number of new cases caused by a single node</a:t>
            </a:r>
          </a:p>
          <a:p>
            <a:r>
              <a:rPr lang="en-US" sz="2400" dirty="0" smtClean="0"/>
              <a:t>assume p = 2/3, R</a:t>
            </a:r>
            <a:r>
              <a:rPr lang="en-US" sz="2400" baseline="-25000" dirty="0"/>
              <a:t>0</a:t>
            </a:r>
            <a:r>
              <a:rPr lang="en-US" sz="2400" dirty="0" smtClean="0"/>
              <a:t> = 4/3 &gt; 1</a:t>
            </a:r>
          </a:p>
          <a:p>
            <a:r>
              <a:rPr lang="en-US" sz="2400" dirty="0" smtClean="0"/>
              <a:t>Probability to fail at each level and stop (1/3)</a:t>
            </a:r>
            <a:r>
              <a:rPr lang="en-US" sz="2400" baseline="30000" dirty="0" smtClean="0"/>
              <a:t>4 </a:t>
            </a:r>
            <a:r>
              <a:rPr lang="en-US" sz="2400" dirty="0"/>
              <a:t>= 1/81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63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/>
              <a:t>: we have a network of “pipes” which can carry liquids, and they can be either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pipes can be pathways within a material</a:t>
            </a:r>
          </a:p>
          <a:p>
            <a:r>
              <a:rPr lang="en-US" dirty="0" smtClean="0"/>
              <a:t>If liquid enters the network from some nodes, does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 smtClean="0"/>
              <a:t> most of the network?</a:t>
            </a:r>
          </a:p>
          <a:p>
            <a:pPr lvl="1"/>
            <a:r>
              <a:rPr lang="en-US" dirty="0" smtClean="0"/>
              <a:t>The network </a:t>
            </a:r>
            <a:r>
              <a:rPr lang="en-US" dirty="0" smtClean="0">
                <a:solidFill>
                  <a:srgbClr val="FF0000"/>
                </a:solidFill>
              </a:rPr>
              <a:t>percolates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08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 and Percolation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connection between SIR model and percolation</a:t>
            </a:r>
          </a:p>
          <a:p>
            <a:r>
              <a:rPr lang="en-US" dirty="0" smtClean="0"/>
              <a:t>When a virus is transmitted from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, the edge </a:t>
            </a:r>
            <a:r>
              <a:rPr lang="en-US" dirty="0" smtClean="0">
                <a:solidFill>
                  <a:srgbClr val="00B0F0"/>
                </a:solidFill>
              </a:rPr>
              <a:t>(u, v)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activated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</a:p>
          <a:p>
            <a:r>
              <a:rPr lang="en-US" dirty="0" smtClean="0"/>
              <a:t>We can assume that all edge activations have happened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 smtClean="0"/>
              <a:t>, and the input graph has </a:t>
            </a:r>
            <a:r>
              <a:rPr lang="en-US" dirty="0" smtClean="0">
                <a:solidFill>
                  <a:srgbClr val="00B0F0"/>
                </a:solidFill>
              </a:rPr>
              <a:t>only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nodes will be infected?</a:t>
            </a:r>
          </a:p>
          <a:p>
            <a:pPr lvl="1"/>
            <a:r>
              <a:rPr lang="en-US" dirty="0" smtClean="0"/>
              <a:t>The 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 smtClean="0"/>
              <a:t> from the initial infected nodes</a:t>
            </a:r>
          </a:p>
          <a:p>
            <a:r>
              <a:rPr lang="en-US" dirty="0" smtClean="0"/>
              <a:t>In this way we transformed the </a:t>
            </a:r>
            <a:r>
              <a:rPr lang="en-US" dirty="0" smtClean="0">
                <a:solidFill>
                  <a:srgbClr val="00B0F0"/>
                </a:solidFill>
              </a:rPr>
              <a:t>dynamic SIR process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 smtClean="0"/>
              <a:t> one.</a:t>
            </a:r>
          </a:p>
          <a:p>
            <a:pPr lvl="1"/>
            <a:r>
              <a:rPr lang="en-US" dirty="0" smtClean="0"/>
              <a:t>This is essentially percolation in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8518"/>
            <a:ext cx="8496944" cy="506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SIS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nfected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</a:t>
                </a:r>
                <a:r>
                  <a:rPr lang="en-US" dirty="0" smtClean="0"/>
                  <a:t>but not immune</a:t>
                </a:r>
              </a:p>
              <a:p>
                <a:pPr lvl="1"/>
                <a:r>
                  <a:rPr lang="en-US" dirty="0"/>
                  <a:t>Infected: has </a:t>
                </a:r>
                <a:r>
                  <a:rPr lang="en-US" dirty="0" smtClean="0"/>
                  <a:t>the virus and can actively propagate it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 smtClean="0"/>
                  <a:t>node infects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</a:t>
                </a:r>
                <a:r>
                  <a:rPr lang="en-US" dirty="0" smtClean="0"/>
                  <a:t> neighbor with probability </a:t>
                </a:r>
                <a:r>
                  <a:rPr lang="en-US" sz="39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 smtClean="0"/>
                  <a:t> node becomes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again with probability </a:t>
                </a:r>
                <a:r>
                  <a:rPr lang="en-US" sz="3900" b="1" i="1" dirty="0">
                    <a:solidFill>
                      <a:schemeClr val="accent3">
                        <a:lumMod val="75000"/>
                      </a:schemeClr>
                    </a:solidFill>
                  </a:rPr>
                  <a:t>q</a:t>
                </a:r>
                <a:r>
                  <a:rPr lang="en-US" dirty="0" smtClean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steps)</a:t>
                </a:r>
                <a:endParaRPr lang="el-GR" dirty="0" smtClean="0"/>
              </a:p>
              <a:p>
                <a:pPr lvl="1"/>
                <a:r>
                  <a:rPr lang="en-US" dirty="0" smtClean="0"/>
                  <a:t>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 smtClean="0"/>
                  <a:t> version of the model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 smtClean="0"/>
                  <a:t>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 smtClean="0"/>
                  <a:t>between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Susceptible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Infected </a:t>
                </a:r>
                <a:r>
                  <a:rPr lang="en-US" dirty="0" smtClean="0"/>
                  <a:t>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8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no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 smtClean="0"/>
              <a:t> nodes, virus dies out</a:t>
            </a:r>
          </a:p>
          <a:p>
            <a:r>
              <a:rPr lang="en-US" dirty="0" smtClean="0"/>
              <a:t>Question: will the virus die out?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044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9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adjacency matrix </a:t>
                </a:r>
                <a:r>
                  <a:rPr lang="en-US" sz="2800" dirty="0"/>
                  <a:t>of the network, then the virus dies out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is the first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A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0">
                <a:blip r:embed="rId2"/>
                <a:stretch>
                  <a:fillRect l="-1281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9552" y="44371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Y. Wang, D. </a:t>
            </a:r>
            <a:r>
              <a:rPr lang="en-US" dirty="0" err="1"/>
              <a:t>Chakrabarti</a:t>
            </a:r>
            <a:r>
              <a:rPr lang="en-US" dirty="0"/>
              <a:t>, C. Wang, C. </a:t>
            </a:r>
            <a:r>
              <a:rPr lang="en-US" dirty="0" err="1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70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Behavior in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7611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SIS and SIR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2487"/>
            <a:ext cx="6705600" cy="57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Including time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 can only happen within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04856" cy="405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6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Concurrency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Initially</a:t>
            </a:r>
            <a:r>
              <a:rPr lang="en-US" sz="2800" dirty="0"/>
              <a:t>, some nodes </a:t>
            </a:r>
            <a:r>
              <a:rPr lang="en-US" sz="2800" dirty="0" smtClean="0"/>
              <a:t>e </a:t>
            </a:r>
            <a:r>
              <a:rPr lang="en-US" sz="2800" dirty="0"/>
              <a:t>in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and all others </a:t>
            </a: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node </a:t>
            </a:r>
            <a:r>
              <a:rPr lang="en-US" sz="2800" dirty="0" smtClean="0"/>
              <a:t>u that </a:t>
            </a:r>
            <a:r>
              <a:rPr lang="en-US" sz="2800" dirty="0"/>
              <a:t>enters the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n-US" sz="2800" i="1" dirty="0"/>
              <a:t> </a:t>
            </a:r>
            <a:r>
              <a:rPr lang="en-US" sz="2800" dirty="0"/>
              <a:t>state remains infectious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 </a:t>
            </a:r>
            <a:r>
              <a:rPr lang="en-US" sz="2800" dirty="0" smtClean="0"/>
              <a:t>During </a:t>
            </a:r>
            <a:r>
              <a:rPr lang="en-US" sz="2800" dirty="0"/>
              <a:t>each of these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i="1" dirty="0" smtClean="0"/>
              <a:t>u </a:t>
            </a:r>
            <a:r>
              <a:rPr lang="en-US" sz="2800" dirty="0"/>
              <a:t>has a probability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800" i="1" dirty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infected each </a:t>
            </a:r>
            <a:r>
              <a:rPr lang="en-US" sz="2800" dirty="0"/>
              <a:t>of </a:t>
            </a:r>
            <a:r>
              <a:rPr lang="en-US" sz="2800" dirty="0" smtClean="0"/>
              <a:t>its susceptible </a:t>
            </a:r>
            <a:r>
              <a:rPr lang="en-US" sz="2800" dirty="0"/>
              <a:t>neighbors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steps, </a:t>
            </a:r>
            <a:r>
              <a:rPr lang="en-US" sz="2800" dirty="0" smtClean="0"/>
              <a:t>u is </a:t>
            </a:r>
            <a:r>
              <a:rPr lang="en-US" sz="2800" dirty="0"/>
              <a:t>no longer infectious. E</a:t>
            </a:r>
            <a:r>
              <a:rPr lang="en-US" sz="2800" dirty="0" smtClean="0"/>
              <a:t>nters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/>
              <a:t> </a:t>
            </a:r>
            <a:r>
              <a:rPr lang="en-US" sz="2800" dirty="0"/>
              <a:t>state for a fixed number of steps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dirty="0" err="1"/>
              <a:t>.</a:t>
            </a:r>
            <a:r>
              <a:rPr lang="en-US" sz="2800" dirty="0"/>
              <a:t> During each of these </a:t>
            </a:r>
            <a:r>
              <a:rPr lang="en-US" sz="2800" i="1" dirty="0" err="1" smtClean="0"/>
              <a:t>t</a:t>
            </a:r>
            <a:r>
              <a:rPr lang="en-US" sz="2800" i="1" baseline="-25000" dirty="0" err="1"/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steps</a:t>
            </a:r>
            <a:r>
              <a:rPr lang="en-US" sz="2800" dirty="0" smtClean="0"/>
              <a:t>, u </a:t>
            </a:r>
            <a:r>
              <a:rPr lang="en-US" sz="2800" dirty="0"/>
              <a:t>cannot be </a:t>
            </a:r>
            <a:r>
              <a:rPr lang="en-US" sz="2800" dirty="0" smtClean="0"/>
              <a:t>infected nor  </a:t>
            </a:r>
            <a:r>
              <a:rPr lang="en-US" sz="2800" dirty="0"/>
              <a:t>transmit the </a:t>
            </a:r>
            <a:r>
              <a:rPr lang="en-US" sz="2800" dirty="0" smtClean="0"/>
              <a:t>disease. </a:t>
            </a:r>
          </a:p>
          <a:p>
            <a:r>
              <a:rPr lang="en-US" sz="2800" dirty="0" smtClean="0"/>
              <a:t>After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steps in </a:t>
            </a:r>
            <a:r>
              <a:rPr lang="en-US" sz="2800" dirty="0" smtClean="0"/>
              <a:t>the </a:t>
            </a:r>
            <a:r>
              <a:rPr lang="en-US" sz="2800" b="1" i="1" dirty="0">
                <a:solidFill>
                  <a:srgbClr val="00B050"/>
                </a:solidFill>
              </a:rPr>
              <a:t>R</a:t>
            </a:r>
            <a:r>
              <a:rPr lang="en-US" sz="2800" i="1" dirty="0" smtClean="0"/>
              <a:t> </a:t>
            </a:r>
            <a:r>
              <a:rPr lang="en-US" sz="2800" dirty="0"/>
              <a:t>state, node </a:t>
            </a:r>
            <a:r>
              <a:rPr lang="en-US" sz="2800" i="1" dirty="0" smtClean="0"/>
              <a:t>u </a:t>
            </a:r>
            <a:r>
              <a:rPr lang="en-US" sz="2800" dirty="0"/>
              <a:t>returns to the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i="1" dirty="0"/>
              <a:t> </a:t>
            </a:r>
            <a:r>
              <a:rPr lang="en-US" sz="2800" dirty="0"/>
              <a:t>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SIRS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08" y="5486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2764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D. Easley, J. Kleinberg. </a:t>
            </a:r>
            <a:r>
              <a:rPr lang="en-US" i="1" dirty="0" smtClean="0"/>
              <a:t>Networks, Crowds and Markets: Reasoning about a highly connected world</a:t>
            </a:r>
            <a:r>
              <a:rPr lang="en-US" dirty="0"/>
              <a:t>.</a:t>
            </a:r>
            <a:r>
              <a:rPr lang="en-US" dirty="0" smtClean="0"/>
              <a:t> Cambridge University Press, 2010 – Chapter 21</a:t>
            </a:r>
          </a:p>
          <a:p>
            <a:r>
              <a:rPr lang="en-US" dirty="0" smtClean="0"/>
              <a:t>Y. </a:t>
            </a:r>
            <a:r>
              <a:rPr lang="en-US" dirty="0"/>
              <a:t>Wang, </a:t>
            </a:r>
            <a:r>
              <a:rPr lang="en-US" dirty="0" smtClean="0"/>
              <a:t>D. </a:t>
            </a:r>
            <a:r>
              <a:rPr lang="en-US" dirty="0" err="1"/>
              <a:t>Chakrabarti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Wang, </a:t>
            </a:r>
            <a:r>
              <a:rPr lang="en-US" dirty="0" smtClean="0"/>
              <a:t>C. </a:t>
            </a:r>
            <a:r>
              <a:rPr lang="en-US" dirty="0" err="1" smtClean="0"/>
              <a:t>Faloutsos</a:t>
            </a:r>
            <a:r>
              <a:rPr lang="en-US" dirty="0"/>
              <a:t>. </a:t>
            </a:r>
            <a:r>
              <a:rPr lang="en-US" i="1" dirty="0"/>
              <a:t>Epidemic Spreading in Real Networks: An Eigenvalue Viewpoint</a:t>
            </a:r>
            <a:r>
              <a:rPr lang="en-US" dirty="0"/>
              <a:t>. SRDS </a:t>
            </a:r>
            <a:r>
              <a:rPr lang="en-US" dirty="0" smtClean="0"/>
              <a:t>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Maximizing spread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Suppose that instead of a virus we have an </a:t>
            </a:r>
            <a:r>
              <a:rPr lang="en-US" dirty="0" smtClean="0">
                <a:solidFill>
                  <a:srgbClr val="00B0F0"/>
                </a:solidFill>
              </a:rPr>
              <a:t>item</a:t>
            </a:r>
            <a:r>
              <a:rPr lang="en-US" dirty="0" smtClean="0"/>
              <a:t> (product, idea, video) that propagates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 advertiser is interested in </a:t>
            </a:r>
            <a:r>
              <a:rPr lang="en-US" dirty="0" smtClean="0">
                <a:solidFill>
                  <a:srgbClr val="0070C0"/>
                </a:solidFill>
              </a:rPr>
              <a:t>maximizing the spread </a:t>
            </a:r>
            <a:r>
              <a:rPr lang="en-US" dirty="0" smtClean="0"/>
              <a:t>of the item in the network</a:t>
            </a:r>
          </a:p>
          <a:p>
            <a:pPr lvl="1" algn="just"/>
            <a:r>
              <a:rPr lang="en-US" dirty="0" smtClean="0"/>
              <a:t>The holy grail of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 smtClean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Question: which nodes should we “</a:t>
            </a:r>
            <a:r>
              <a:rPr lang="en-US" dirty="0" smtClean="0">
                <a:solidFill>
                  <a:srgbClr val="0070C0"/>
                </a:solidFill>
              </a:rPr>
              <a:t>infect</a:t>
            </a:r>
            <a:r>
              <a:rPr lang="en-US" dirty="0" smtClean="0"/>
              <a:t>” so that we maximize the spread? [KKT2003]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Each node may be </a:t>
                </a:r>
                <a:r>
                  <a:rPr lang="en-US" dirty="0">
                    <a:solidFill>
                      <a:srgbClr val="FF9900"/>
                    </a:solidFill>
                  </a:rPr>
                  <a:t>active</a:t>
                </a:r>
                <a:r>
                  <a:rPr lang="en-US" dirty="0"/>
                  <a:t> (has the </a:t>
                </a:r>
                <a:r>
                  <a:rPr lang="en-US" dirty="0" smtClean="0"/>
                  <a:t>item)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rgbClr val="00B0F0"/>
                    </a:solidFill>
                  </a:rPr>
                  <a:t>inactive </a:t>
                </a:r>
                <a:r>
                  <a:rPr lang="en-US" dirty="0"/>
                  <a:t>(does not have the </a:t>
                </a:r>
                <a:r>
                  <a:rPr lang="en-US" dirty="0" smtClean="0"/>
                  <a:t>item)</a:t>
                </a:r>
                <a:endParaRPr lang="en-US" dirty="0"/>
              </a:p>
              <a:p>
                <a:r>
                  <a:rPr lang="en-US" dirty="0"/>
                  <a:t>Time </a:t>
                </a:r>
                <a:r>
                  <a:rPr lang="en-US" dirty="0" smtClean="0"/>
                  <a:t>proceeds </a:t>
                </a:r>
                <a:r>
                  <a:rPr lang="en-US" dirty="0"/>
                  <a:t>at discrete time-steps. </a:t>
                </a:r>
                <a:endParaRPr lang="en-US" dirty="0" smtClean="0"/>
              </a:p>
              <a:p>
                <a:r>
                  <a:rPr lang="en-US" dirty="0" smtClean="0"/>
                  <a:t>At </a:t>
                </a:r>
                <a:r>
                  <a:rPr lang="en-US" dirty="0"/>
                  <a:t>time </a:t>
                </a:r>
                <a:r>
                  <a:rPr lang="en-US" dirty="0">
                    <a:solidFill>
                      <a:schemeClr val="hlink"/>
                    </a:solidFill>
                  </a:rPr>
                  <a:t>t</a:t>
                </a:r>
                <a:r>
                  <a:rPr lang="en-US" dirty="0"/>
                  <a:t>, every node </a:t>
                </a:r>
                <a:r>
                  <a:rPr lang="en-US" dirty="0">
                    <a:solidFill>
                      <a:schemeClr val="hlink"/>
                    </a:solidFill>
                  </a:rPr>
                  <a:t>v</a:t>
                </a:r>
                <a:r>
                  <a:rPr lang="en-US" dirty="0"/>
                  <a:t> that became active in time </a:t>
                </a:r>
                <a:r>
                  <a:rPr lang="en-US" dirty="0">
                    <a:solidFill>
                      <a:schemeClr val="hlink"/>
                    </a:solidFill>
                  </a:rPr>
                  <a:t>t-1</a:t>
                </a:r>
                <a:r>
                  <a:rPr lang="en-US" dirty="0"/>
                  <a:t> </a:t>
                </a:r>
                <a:r>
                  <a:rPr lang="en-US" dirty="0" smtClean="0"/>
                  <a:t>activates </a:t>
                </a:r>
                <a:r>
                  <a:rPr lang="en-US" dirty="0"/>
                  <a:t>a non-active neighbor </a:t>
                </a:r>
                <a:r>
                  <a:rPr lang="en-US" dirty="0">
                    <a:solidFill>
                      <a:srgbClr val="0070C0"/>
                    </a:solidFill>
                  </a:rPr>
                  <a:t>w</a:t>
                </a:r>
                <a:r>
                  <a:rPr lang="en-US" dirty="0"/>
                  <a:t> 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 dirty="0" err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𝑢𝑤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If it fails, it does not try again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same as the simple </a:t>
                </a:r>
                <a:r>
                  <a:rPr lang="en-US" dirty="0">
                    <a:solidFill>
                      <a:srgbClr val="FF0000"/>
                    </a:solidFill>
                  </a:rPr>
                  <a:t>SIR model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1704" t="-2830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81200"/>
            <a:ext cx="28909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981200"/>
            <a:ext cx="290835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5003" y="1981200"/>
            <a:ext cx="28589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942" y="4724400"/>
            <a:ext cx="2774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312" y="4724400"/>
            <a:ext cx="27816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197" y="4724400"/>
            <a:ext cx="28141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Independent cascade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</a:t>
            </a:r>
            <a:r>
              <a:rPr lang="en-US" sz="2800" dirty="0" smtClean="0"/>
              <a:t>(spread) is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</a:t>
            </a:r>
            <a:r>
              <a:rPr lang="en-US" sz="2800" dirty="0" smtClean="0"/>
              <a:t>item is </a:t>
            </a:r>
            <a:r>
              <a:rPr lang="en-US" sz="2800" dirty="0"/>
              <a:t>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an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</a:t>
            </a:r>
            <a:r>
              <a:rPr lang="en-US" sz="2800" dirty="0" smtClean="0"/>
              <a:t>NP-hard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35447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Innovation Diffusion in Networks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36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How new behaviors,  practices, opinions and technologies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spread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from person to person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through a social network </a:t>
            </a:r>
            <a:r>
              <a:rPr lang="en-US" sz="2800" dirty="0" smtClean="0"/>
              <a:t>as people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en-US" sz="2800" dirty="0" smtClean="0"/>
              <a:t> their friends to adopt new ideas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Why? Two classes of rational reasons: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Direct-Benefit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Effect</a:t>
            </a:r>
            <a:r>
              <a:rPr lang="en-US" sz="2800" dirty="0"/>
              <a:t>: there are direct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payoffs</a:t>
            </a:r>
            <a:r>
              <a:rPr lang="en-US" sz="2800" dirty="0"/>
              <a:t> from copying the decisions of others (relative advantage)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/>
              <a:t> E.g., Phone </a:t>
            </a:r>
            <a:r>
              <a:rPr lang="en-US" sz="2400" dirty="0"/>
              <a:t>becomes more useful if more people use it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Informational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effect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en-US" sz="2400" dirty="0"/>
              <a:t>choices made by others can provide indirect information about what they know (e.g., choosing restaurants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simple algorithm for selecting the set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smtClean="0">
                <a:solidFill>
                  <a:srgbClr val="00B0F0"/>
                </a:solidFill>
              </a:rPr>
              <a:t>s(A)</a:t>
            </a:r>
            <a:r>
              <a:rPr lang="en-US" dirty="0" smtClean="0"/>
              <a:t>: perform multiple Monte-Carlo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the process and take the average.</a:t>
            </a:r>
          </a:p>
          <a:p>
            <a:r>
              <a:rPr lang="en-US" dirty="0" smtClean="0"/>
              <a:t>How good is the solution of this algorithm compared to the optimal solution?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endParaRPr lang="en-US" sz="2400" dirty="0" smtClean="0"/>
          </a:p>
          <a:p>
            <a:pPr lvl="1"/>
            <a:r>
              <a:rPr lang="en-US" sz="2400" dirty="0" smtClean="0"/>
              <a:t>Start with an empty set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 smtClean="0"/>
              <a:t>Proceed in </a:t>
            </a: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steps</a:t>
            </a:r>
          </a:p>
          <a:p>
            <a:pPr lvl="2"/>
            <a:r>
              <a:rPr lang="en-US" sz="2400" dirty="0" smtClean="0"/>
              <a:t>At each step add the node u to the set A the </a:t>
            </a:r>
            <a:r>
              <a:rPr lang="en-US" sz="2400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 smtClean="0"/>
              <a:t>in function </a:t>
            </a:r>
            <a:r>
              <a:rPr lang="en-US" sz="2400" dirty="0" smtClean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node that activates the most additional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2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have a (combinatorial) optimization problem, and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value of the optimal solution for X,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is the value of the solution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/>
              <a:t> </a:t>
            </a:r>
            <a:r>
              <a:rPr lang="en-US" dirty="0" smtClean="0"/>
              <a:t>for X</a:t>
            </a:r>
          </a:p>
          <a:p>
            <a:pPr lvl="1"/>
            <a:r>
              <a:rPr lang="en-US" dirty="0" smtClean="0"/>
              <a:t>In our case: </a:t>
            </a:r>
            <a:r>
              <a:rPr lang="en-US" dirty="0" smtClean="0">
                <a:solidFill>
                  <a:srgbClr val="00B0F0"/>
                </a:solidFill>
              </a:rPr>
              <a:t>X = (G, k) </a:t>
            </a:r>
            <a:r>
              <a:rPr lang="en-US" dirty="0" smtClean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spread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 smtClean="0"/>
              <a:t>of the optimal solution, </a:t>
            </a:r>
            <a:r>
              <a:rPr lang="en-US" dirty="0" smtClean="0">
                <a:solidFill>
                  <a:srgbClr val="0070C0"/>
                </a:solidFill>
              </a:rPr>
              <a:t>GREEDY(X) </a:t>
            </a:r>
            <a:r>
              <a:rPr lang="en-US" dirty="0" smtClean="0"/>
              <a:t>is the spread </a:t>
            </a:r>
            <a:r>
              <a:rPr lang="en-US" dirty="0" smtClean="0">
                <a:solidFill>
                  <a:srgbClr val="0070C0"/>
                </a:solidFill>
              </a:rPr>
              <a:t>S(A) </a:t>
            </a:r>
            <a:r>
              <a:rPr lang="en-US" dirty="0" smtClean="0"/>
              <a:t>of the solution of the Greedy algorithm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 smtClean="0"/>
                  <a:t>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ALG(X)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α%</a:t>
                </a:r>
                <a:r>
                  <a:rPr lang="el-GR" dirty="0" smtClean="0"/>
                  <a:t> </a:t>
                </a:r>
                <a:r>
                  <a:rPr lang="en-US" dirty="0" smtClean="0"/>
                  <a:t>that of the optimal</a:t>
                </a:r>
                <a:endParaRPr lang="en-US" dirty="0"/>
              </a:p>
              <a:p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</a:p>
              <a:p>
                <a:pPr lvl="1"/>
                <a:r>
                  <a:rPr lang="en-US" dirty="0" smtClean="0"/>
                  <a:t>Ideally we would like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to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Ratio for Influence Maximization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204864"/>
                <a:ext cx="8229600" cy="3412976"/>
              </a:xfrm>
              <a:blipFill rotWithShape="1">
                <a:blip r:embed="rId2"/>
                <a:stretch>
                  <a:fillRect l="-1704" t="-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of approximation ratio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spread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  <a:endParaRPr lang="en-US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 addition of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to a set of nodes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 smtClean="0"/>
                  <a:t> effect (more activations) 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smaller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dirty="0" smtClean="0"/>
                  <a:t>The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Optimizing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the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spread of the Greedy solution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 smtClean="0"/>
                  <a:t>that of the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Submodularity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We will use the fact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rgbClr val="0070C0"/>
                </a:solidFill>
              </a:rPr>
              <a:t>fixed graph </a:t>
            </a:r>
            <a:r>
              <a:rPr lang="en-US" dirty="0" smtClean="0"/>
              <a:t>can be viewed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0070C0"/>
                </a:solidFill>
              </a:rPr>
              <a:t>S(A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as an expectation over the </a:t>
            </a:r>
            <a:r>
              <a:rPr lang="en-US" dirty="0" smtClean="0">
                <a:solidFill>
                  <a:srgbClr val="FF0000"/>
                </a:solidFill>
              </a:rPr>
              <a:t>input graph</a:t>
            </a:r>
            <a:r>
              <a:rPr lang="en-US" dirty="0" smtClean="0"/>
              <a:t> </a:t>
            </a:r>
            <a:r>
              <a:rPr lang="en-US" dirty="0"/>
              <a:t>rather than the choices of the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</a:t>
            </a:r>
            <a:r>
              <a:rPr lang="en-US" sz="2800" dirty="0" smtClean="0"/>
              <a:t>advance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(u</a:t>
            </a:r>
            <a:r>
              <a:rPr lang="en-US" sz="2400" dirty="0" smtClean="0">
                <a:solidFill>
                  <a:schemeClr val="hlink"/>
                </a:solidFill>
              </a:rPr>
              <a:t>, v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</a:t>
            </a:r>
            <a:r>
              <a:rPr lang="en-US" sz="2400" dirty="0" smtClean="0"/>
              <a:t>item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 smtClean="0"/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input </a:t>
            </a:r>
            <a:r>
              <a:rPr lang="en-US" sz="2400" dirty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</a:t>
            </a:r>
            <a:r>
              <a:rPr lang="en-US" sz="2800" dirty="0" smtClean="0"/>
              <a:t>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the graph has a weight 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 smtClean="0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 smtClean="0"/>
                  <a:t> threshold </a:t>
                </a:r>
                <a:r>
                  <a:rPr lang="en-US" sz="2400" dirty="0"/>
                  <a:t>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  <a:endParaRPr lang="en-US" sz="2400" baseline="-25000" dirty="0" smtClean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Time </a:t>
                </a:r>
                <a:r>
                  <a:rPr lang="en-US" sz="2400" dirty="0"/>
                  <a:t>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</a:t>
                </a:r>
                <a:r>
                  <a:rPr lang="en-US" sz="2400" dirty="0" smtClean="0"/>
                  <a:t>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Related to the game-theoretic model of adoption.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284567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1905000"/>
            <a:ext cx="28858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05000"/>
            <a:ext cx="281744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562" y="4572000"/>
            <a:ext cx="353692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286" y="4572000"/>
            <a:ext cx="3574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1723510-1C3F-4014-AC82-12C345B3E8D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threshold model </a:t>
            </a:r>
          </a:p>
        </p:txBody>
      </p:sp>
    </p:spTree>
    <p:extLst>
      <p:ext uri="{BB962C8B-B14F-4D97-AF65-F5344CB8AC3E}">
        <p14:creationId xmlns:p14="http://schemas.microsoft.com/office/powerpoint/2010/main" val="35690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5662</Words>
  <Application>Microsoft Office PowerPoint</Application>
  <PresentationFormat>On-screen Show (4:3)</PresentationFormat>
  <Paragraphs>1221</Paragraphs>
  <Slides>133</Slides>
  <Notes>46</Notes>
  <HiddenSlides>21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Calibri</vt:lpstr>
      <vt:lpstr>Cambria Math</vt:lpstr>
      <vt:lpstr>Times New Roman</vt:lpstr>
      <vt:lpstr>Wingdings</vt:lpstr>
      <vt:lpstr>Office Theme</vt:lpstr>
      <vt:lpstr>Online Social Networks and Media </vt:lpstr>
      <vt:lpstr>Introduction</vt:lpstr>
      <vt:lpstr>Why do we care?</vt:lpstr>
      <vt:lpstr>Why do we care?</vt:lpstr>
      <vt:lpstr>Why do we care?</vt:lpstr>
      <vt:lpstr>Why do we care?</vt:lpstr>
      <vt:lpstr>Outline</vt:lpstr>
      <vt:lpstr>Cascading Behavior in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Epidemic Spread</vt:lpstr>
      <vt:lpstr>Epidemics</vt:lpstr>
      <vt:lpstr>Epidemics</vt:lpstr>
      <vt:lpstr>A simple model</vt:lpstr>
      <vt:lpstr>Infection Spread</vt:lpstr>
      <vt:lpstr>Infection Spread</vt:lpstr>
      <vt:lpstr>Basic Reproductive Number</vt:lpstr>
      <vt:lpstr>Analysis</vt:lpstr>
      <vt:lpstr>Proof</vt:lpstr>
      <vt:lpstr>Proof</vt:lpstr>
      <vt:lpstr>Proof</vt:lpstr>
      <vt:lpstr>Proof</vt:lpstr>
      <vt:lpstr>Proof</vt:lpstr>
      <vt:lpstr>Proof</vt:lpstr>
      <vt:lpstr>Branching process</vt:lpstr>
      <vt:lpstr>The SIR model</vt:lpstr>
      <vt:lpstr>The SIR process</vt:lpstr>
      <vt:lpstr>Example</vt:lpstr>
      <vt:lpstr>Example</vt:lpstr>
      <vt:lpstr>Example</vt:lpstr>
      <vt:lpstr>Example</vt:lpstr>
      <vt:lpstr>PowerPoint Presentation</vt:lpstr>
      <vt:lpstr>SIR and the Branching process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SIS and SIR</vt:lpstr>
      <vt:lpstr>Including time</vt:lpstr>
      <vt:lpstr>Concurrency</vt:lpstr>
      <vt:lpstr>SIRS</vt:lpstr>
      <vt:lpstr>References</vt:lpstr>
      <vt:lpstr>Influence maximization</vt:lpstr>
      <vt:lpstr>Maximizing spread</vt:lpstr>
      <vt:lpstr>Independent cascade model</vt:lpstr>
      <vt:lpstr>Independent cascade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Linear threshold model </vt:lpstr>
      <vt:lpstr>Linear threshold model </vt:lpstr>
      <vt:lpstr>Influence Maximization</vt:lpstr>
      <vt:lpstr>Proof idea</vt:lpstr>
      <vt:lpstr>Proof idea</vt:lpstr>
      <vt:lpstr>Example</vt:lpstr>
      <vt:lpstr>Example</vt:lpstr>
      <vt:lpstr>Example</vt:lpstr>
      <vt:lpstr>Example</vt:lpstr>
      <vt:lpstr>Example</vt:lpstr>
      <vt:lpstr>Example</vt:lpstr>
      <vt:lpstr>Example</vt:lpstr>
      <vt:lpstr>Improvements</vt:lpstr>
      <vt:lpstr>Experiments</vt:lpstr>
      <vt:lpstr>One-slide summary</vt:lpstr>
      <vt:lpstr>Another example</vt:lpstr>
      <vt:lpstr>Evolving network</vt:lpstr>
      <vt:lpstr>Example</vt:lpstr>
      <vt:lpstr>Time</vt:lpstr>
      <vt:lpstr>Submodularity</vt:lpstr>
      <vt:lpstr>Monotonicity for the EIC model</vt:lpstr>
      <vt:lpstr>Monotonicity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Submodularity for the EIC model</vt:lpstr>
      <vt:lpstr>Evolving LT model</vt:lpstr>
      <vt:lpstr>Extensions</vt:lpstr>
      <vt:lpstr>Extensions</vt:lpstr>
      <vt:lpstr>References</vt:lpstr>
      <vt:lpstr>PowerPoint Presentation</vt:lpstr>
      <vt:lpstr>PowerPoint Presentation</vt:lpstr>
      <vt:lpstr>Multiple copies model</vt:lpstr>
      <vt:lpstr>Analysis</vt:lpstr>
      <vt:lpstr>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301</cp:revision>
  <dcterms:created xsi:type="dcterms:W3CDTF">2012-10-10T06:53:19Z</dcterms:created>
  <dcterms:modified xsi:type="dcterms:W3CDTF">2017-11-08T12:12:01Z</dcterms:modified>
</cp:coreProperties>
</file>