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541" r:id="rId2"/>
    <p:sldId id="645" r:id="rId3"/>
    <p:sldId id="646" r:id="rId4"/>
    <p:sldId id="647" r:id="rId5"/>
    <p:sldId id="648" r:id="rId6"/>
    <p:sldId id="649" r:id="rId7"/>
    <p:sldId id="650" r:id="rId8"/>
    <p:sldId id="651" r:id="rId9"/>
    <p:sldId id="652" r:id="rId10"/>
    <p:sldId id="653" r:id="rId11"/>
    <p:sldId id="654" r:id="rId12"/>
    <p:sldId id="655" r:id="rId13"/>
    <p:sldId id="656" r:id="rId14"/>
    <p:sldId id="657" r:id="rId15"/>
    <p:sldId id="658" r:id="rId16"/>
    <p:sldId id="659" r:id="rId17"/>
    <p:sldId id="660" r:id="rId18"/>
    <p:sldId id="661" r:id="rId19"/>
    <p:sldId id="662" r:id="rId20"/>
    <p:sldId id="663" r:id="rId21"/>
    <p:sldId id="664" r:id="rId22"/>
    <p:sldId id="665" r:id="rId23"/>
    <p:sldId id="666" r:id="rId24"/>
    <p:sldId id="667" r:id="rId25"/>
    <p:sldId id="668" r:id="rId26"/>
    <p:sldId id="669" r:id="rId27"/>
    <p:sldId id="670" r:id="rId28"/>
    <p:sldId id="671" r:id="rId29"/>
    <p:sldId id="672" r:id="rId30"/>
    <p:sldId id="673" r:id="rId31"/>
    <p:sldId id="674" r:id="rId32"/>
    <p:sldId id="675" r:id="rId33"/>
    <p:sldId id="676" r:id="rId34"/>
    <p:sldId id="677" r:id="rId35"/>
    <p:sldId id="678" r:id="rId36"/>
    <p:sldId id="679" r:id="rId37"/>
    <p:sldId id="680" r:id="rId38"/>
    <p:sldId id="681" r:id="rId39"/>
    <p:sldId id="682" r:id="rId40"/>
    <p:sldId id="683" r:id="rId4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73" autoAdjust="0"/>
    <p:restoredTop sz="94671" autoAdjust="0"/>
  </p:normalViewPr>
  <p:slideViewPr>
    <p:cSldViewPr>
      <p:cViewPr varScale="1">
        <p:scale>
          <a:sx n="69" d="100"/>
          <a:sy n="69" d="100"/>
        </p:scale>
        <p:origin x="749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B57C5-3770-495C-8B92-F5FDF1A84E46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304180-1105-47D3-A5E8-12D0BE6D81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888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6CC3C5-CBBF-408B-BDA1-19EDB514339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402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279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13/12/2017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13/12/2017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13/12/2017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13/12/2017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13/12/2017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13/12/2017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13/12/2017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13/12/2017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13/12/2017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13/12/2017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13/12/2017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E3DD3-7DAA-4B2F-B53B-80398DB5F16E}" type="datetimeFigureOut">
              <a:rPr lang="el-GR" smtClean="0"/>
              <a:pPr/>
              <a:t>13/12/2017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Online Social Networks and Media 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31640" y="4221088"/>
            <a:ext cx="6415110" cy="1257312"/>
          </a:xfrm>
        </p:spPr>
        <p:txBody>
          <a:bodyPr/>
          <a:lstStyle/>
          <a:p>
            <a:r>
              <a:rPr lang="en-US" dirty="0" smtClean="0"/>
              <a:t>Team Formation in Social </a:t>
            </a:r>
            <a:r>
              <a:rPr lang="en-US" dirty="0" smtClean="0"/>
              <a:t>Networks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0246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EF8511"/>
                </a:solidFill>
              </a:rPr>
              <a:t>Set Cover </a:t>
            </a:r>
            <a:r>
              <a:rPr lang="en-US" dirty="0" smtClean="0"/>
              <a:t>problem are </a:t>
            </a:r>
            <a:r>
              <a:rPr lang="en-US" dirty="0" smtClean="0">
                <a:solidFill>
                  <a:srgbClr val="FF0000"/>
                </a:solidFill>
              </a:rPr>
              <a:t>NP-complete</a:t>
            </a:r>
          </a:p>
          <a:p>
            <a:pPr lvl="1"/>
            <a:r>
              <a:rPr lang="en-US" dirty="0" smtClean="0"/>
              <a:t>What does this mean?</a:t>
            </a:r>
          </a:p>
          <a:p>
            <a:pPr lvl="1"/>
            <a:r>
              <a:rPr lang="en-US" dirty="0" smtClean="0"/>
              <a:t>Why do we care?</a:t>
            </a:r>
          </a:p>
          <a:p>
            <a:pPr lvl="1"/>
            <a:endParaRPr lang="en-US" dirty="0"/>
          </a:p>
          <a:p>
            <a:r>
              <a:rPr lang="en-US" dirty="0" smtClean="0"/>
              <a:t>There is no algorithm that can guarantee finding the best solution in polynomial time</a:t>
            </a:r>
          </a:p>
          <a:p>
            <a:pPr lvl="1"/>
            <a:r>
              <a:rPr lang="en-US" dirty="0" smtClean="0"/>
              <a:t>Can we find an algorithm that can guarantee to find a solution that is </a:t>
            </a:r>
            <a:r>
              <a:rPr lang="en-US" dirty="0" smtClean="0">
                <a:solidFill>
                  <a:srgbClr val="00B0F0"/>
                </a:solidFill>
              </a:rPr>
              <a:t>close</a:t>
            </a:r>
            <a:r>
              <a:rPr lang="en-US" dirty="0" smtClean="0"/>
              <a:t> to the optimal?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Approximation Algorithms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41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Approximation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363272" cy="4925144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For a (combinatorial) minimization problem, where: 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/>
              <a:t>is an instance of the problem, 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OPT(X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dirty="0"/>
              <a:t> is the value of the optimal solution for </a:t>
            </a:r>
            <a:r>
              <a:rPr lang="en-US" dirty="0">
                <a:solidFill>
                  <a:srgbClr val="0070C0"/>
                </a:solidFill>
              </a:rPr>
              <a:t>X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ALG(X</a:t>
            </a:r>
            <a:r>
              <a:rPr lang="en-US" dirty="0">
                <a:solidFill>
                  <a:srgbClr val="00B0F0"/>
                </a:solidFill>
              </a:rPr>
              <a:t>)</a:t>
            </a:r>
            <a:r>
              <a:rPr lang="en-US" dirty="0"/>
              <a:t> is the value of the solution of an algorithm </a:t>
            </a:r>
            <a:r>
              <a:rPr lang="en-US" dirty="0">
                <a:solidFill>
                  <a:srgbClr val="00B0F0"/>
                </a:solidFill>
              </a:rPr>
              <a:t>ALG</a:t>
            </a:r>
            <a:r>
              <a:rPr lang="en-US" dirty="0"/>
              <a:t> for </a:t>
            </a:r>
            <a:r>
              <a:rPr lang="en-US" dirty="0" smtClean="0">
                <a:solidFill>
                  <a:srgbClr val="0070C0"/>
                </a:solidFill>
              </a:rPr>
              <a:t>X</a:t>
            </a:r>
          </a:p>
          <a:p>
            <a:pPr marL="400050" lvl="1" indent="0">
              <a:buNone/>
            </a:pPr>
            <a:r>
              <a:rPr lang="en-US" sz="3100" dirty="0" smtClean="0">
                <a:solidFill>
                  <a:srgbClr val="00B0F0"/>
                </a:solidFill>
              </a:rPr>
              <a:t>ALG</a:t>
            </a:r>
            <a:r>
              <a:rPr lang="en-US" sz="3100" dirty="0" smtClean="0"/>
              <a:t> </a:t>
            </a:r>
            <a:r>
              <a:rPr lang="en-US" sz="3100" dirty="0"/>
              <a:t>is a good approximation algorithm if the ratio of </a:t>
            </a:r>
            <a:r>
              <a:rPr lang="en-US" sz="3100" dirty="0">
                <a:solidFill>
                  <a:srgbClr val="00B0F0"/>
                </a:solidFill>
              </a:rPr>
              <a:t>ALG(X</a:t>
            </a:r>
            <a:r>
              <a:rPr lang="en-US" sz="3100" dirty="0" smtClean="0">
                <a:solidFill>
                  <a:srgbClr val="00B0F0"/>
                </a:solidFill>
              </a:rPr>
              <a:t>)</a:t>
            </a:r>
            <a:r>
              <a:rPr lang="en-US" sz="3100" dirty="0" smtClean="0"/>
              <a:t>/</a:t>
            </a:r>
            <a:r>
              <a:rPr lang="en-US" sz="3100" dirty="0" smtClean="0">
                <a:solidFill>
                  <a:schemeClr val="accent6">
                    <a:lumMod val="75000"/>
                  </a:schemeClr>
                </a:solidFill>
              </a:rPr>
              <a:t>OPT(X</a:t>
            </a:r>
            <a:r>
              <a:rPr lang="en-US" sz="3100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sz="3100" dirty="0"/>
              <a:t> and </a:t>
            </a:r>
            <a:r>
              <a:rPr lang="en-US" sz="3100" dirty="0" smtClean="0"/>
              <a:t>is </a:t>
            </a:r>
            <a:r>
              <a:rPr lang="en-US" sz="3100" dirty="0">
                <a:solidFill>
                  <a:srgbClr val="FF0000"/>
                </a:solidFill>
              </a:rPr>
              <a:t>bounded</a:t>
            </a:r>
            <a:r>
              <a:rPr lang="en-US" sz="3100" dirty="0"/>
              <a:t> for </a:t>
            </a:r>
            <a:r>
              <a:rPr lang="en-US" sz="3100" dirty="0">
                <a:solidFill>
                  <a:srgbClr val="FF0000"/>
                </a:solidFill>
              </a:rPr>
              <a:t>all</a:t>
            </a:r>
            <a:r>
              <a:rPr lang="en-US" sz="3100" dirty="0"/>
              <a:t> input instances </a:t>
            </a:r>
            <a:r>
              <a:rPr lang="en-US" sz="3100" dirty="0" smtClean="0">
                <a:solidFill>
                  <a:srgbClr val="0070C0"/>
                </a:solidFill>
              </a:rPr>
              <a:t>X</a:t>
            </a:r>
          </a:p>
          <a:p>
            <a:pPr marL="1257300" lvl="2" indent="-457200"/>
            <a:r>
              <a:rPr lang="en-US" sz="2700" dirty="0" smtClean="0"/>
              <a:t>We want the ratio to be close to 1</a:t>
            </a:r>
            <a:endParaRPr lang="en-US" sz="2700" dirty="0"/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/>
              <a:t>Minimum set cover: input </a:t>
            </a:r>
            <a:r>
              <a:rPr lang="en-US" dirty="0">
                <a:solidFill>
                  <a:srgbClr val="00B0F0"/>
                </a:solidFill>
              </a:rPr>
              <a:t>X = </a:t>
            </a:r>
            <a:r>
              <a:rPr lang="en-US" dirty="0" smtClean="0">
                <a:solidFill>
                  <a:srgbClr val="00B0F0"/>
                </a:solidFill>
              </a:rPr>
              <a:t>(U,</a:t>
            </a:r>
            <a:r>
              <a:rPr lang="en-US" b="1" dirty="0" smtClean="0">
                <a:solidFill>
                  <a:srgbClr val="00B0F0"/>
                </a:solidFill>
              </a:rPr>
              <a:t>S</a:t>
            </a:r>
            <a:r>
              <a:rPr lang="en-US" dirty="0" smtClean="0">
                <a:solidFill>
                  <a:srgbClr val="00B0F0"/>
                </a:solidFill>
              </a:rPr>
              <a:t>) </a:t>
            </a:r>
            <a:r>
              <a:rPr lang="en-US" dirty="0" smtClean="0"/>
              <a:t>is the universe of elements and the set collection,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OPT(X)</a:t>
            </a:r>
            <a:r>
              <a:rPr lang="en-US" dirty="0" smtClean="0"/>
              <a:t> </a:t>
            </a:r>
            <a:r>
              <a:rPr lang="en-US" dirty="0"/>
              <a:t>is the </a:t>
            </a:r>
            <a:r>
              <a:rPr lang="en-US" dirty="0" smtClean="0"/>
              <a:t>size of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minimum</a:t>
            </a:r>
            <a:r>
              <a:rPr lang="en-US" dirty="0" smtClean="0"/>
              <a:t> set cover, </a:t>
            </a:r>
            <a:r>
              <a:rPr lang="en-US" dirty="0" smtClean="0">
                <a:solidFill>
                  <a:srgbClr val="00B0F0"/>
                </a:solidFill>
              </a:rPr>
              <a:t>ALG(X)</a:t>
            </a:r>
            <a:r>
              <a:rPr lang="en-US" dirty="0" smtClean="0"/>
              <a:t> </a:t>
            </a:r>
            <a:r>
              <a:rPr lang="en-US" dirty="0"/>
              <a:t>is the </a:t>
            </a:r>
            <a:r>
              <a:rPr lang="en-US" dirty="0" smtClean="0"/>
              <a:t>size of the set cover found by an </a:t>
            </a:r>
            <a:r>
              <a:rPr lang="en-US" dirty="0"/>
              <a:t>algorithm </a:t>
            </a:r>
            <a:r>
              <a:rPr lang="en-US" dirty="0" smtClean="0">
                <a:solidFill>
                  <a:srgbClr val="00B0F0"/>
                </a:solidFill>
              </a:rPr>
              <a:t>ALG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946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Approximation Algorithms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069160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US" dirty="0" smtClean="0"/>
                  <a:t>For a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minimization problem</a:t>
                </a:r>
                <a:r>
                  <a:rPr lang="en-US" dirty="0" smtClean="0"/>
                  <a:t>, the algorithm </a:t>
                </a:r>
                <a:r>
                  <a:rPr lang="en-US" dirty="0" smtClean="0">
                    <a:solidFill>
                      <a:srgbClr val="00B0F0"/>
                    </a:solidFill>
                  </a:rPr>
                  <a:t>ALG</a:t>
                </a:r>
                <a:r>
                  <a:rPr lang="en-US" dirty="0" smtClean="0"/>
                  <a:t> is an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𝛼</m:t>
                    </m:r>
                  </m:oMath>
                </a14:m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-approximation algorithm</a:t>
                </a:r>
                <a:r>
                  <a:rPr lang="en-US" dirty="0" smtClean="0"/>
                  <a:t>, for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𝛼</m:t>
                    </m:r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&gt;1</m:t>
                    </m:r>
                  </m:oMath>
                </a14:m>
                <a:r>
                  <a:rPr lang="en-US" dirty="0" smtClean="0"/>
                  <a:t>, if for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all</a:t>
                </a:r>
                <a:r>
                  <a:rPr lang="en-US" dirty="0" smtClean="0"/>
                  <a:t> input instances </a:t>
                </a:r>
                <a:r>
                  <a:rPr lang="en-US" dirty="0" smtClean="0">
                    <a:solidFill>
                      <a:srgbClr val="00B0F0"/>
                    </a:solidFill>
                  </a:rPr>
                  <a:t>X</a:t>
                </a:r>
                <a:r>
                  <a:rPr lang="en-US" dirty="0" smtClean="0"/>
                  <a:t>,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/>
                        </a:rPr>
                        <m:t>𝐴𝐿𝐺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𝑋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/>
                        </a:rPr>
                        <m:t>≤</m:t>
                      </m:r>
                      <m:r>
                        <a:rPr lang="en-US" b="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/>
                        </a:rPr>
                        <m:t>𝛼</m:t>
                      </m:r>
                      <m:r>
                        <a:rPr lang="en-US" b="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/>
                        </a:rPr>
                        <m:t>𝑂𝑃𝑇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𝑋</m:t>
                          </m:r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smtClean="0"/>
                  <a:t>In simple words: the algorithm </a:t>
                </a:r>
                <a:r>
                  <a:rPr lang="en-US" dirty="0">
                    <a:solidFill>
                      <a:srgbClr val="00B0F0"/>
                    </a:solidFill>
                  </a:rPr>
                  <a:t>ALG</a:t>
                </a:r>
                <a:r>
                  <a:rPr lang="en-US" dirty="0" smtClean="0"/>
                  <a:t> is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at most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𝛼</m:t>
                    </m:r>
                  </m:oMath>
                </a14:m>
                <a:r>
                  <a:rPr lang="el-GR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times worse</a:t>
                </a:r>
                <a:r>
                  <a:rPr lang="en-US" dirty="0" smtClean="0"/>
                  <a:t> than the optimal.</a:t>
                </a:r>
              </a:p>
              <a:p>
                <a:endParaRPr lang="en-US" b="0" i="1" dirty="0" smtClean="0">
                  <a:solidFill>
                    <a:srgbClr val="00B0F0"/>
                  </a:solidFill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𝛼</m:t>
                    </m:r>
                  </m:oMath>
                </a14:m>
                <a:r>
                  <a:rPr lang="en-US" dirty="0" smtClean="0"/>
                  <a:t> is the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approximation ratio </a:t>
                </a:r>
                <a:r>
                  <a:rPr lang="en-US" dirty="0" smtClean="0"/>
                  <a:t>of the algorithm – we want </a:t>
                </a:r>
                <a14:m>
                  <m:oMath xmlns:m="http://schemas.openxmlformats.org/officeDocument/2006/math">
                    <m:r>
                      <a:rPr lang="el-GR" i="1" dirty="0" smtClean="0">
                        <a:solidFill>
                          <a:srgbClr val="00B0F0"/>
                        </a:solidFill>
                        <a:latin typeface="Cambria Math"/>
                      </a:rPr>
                      <m:t>𝛼</m:t>
                    </m:r>
                  </m:oMath>
                </a14:m>
                <a:r>
                  <a:rPr lang="el-GR" dirty="0" smtClean="0"/>
                  <a:t> </a:t>
                </a:r>
                <a:r>
                  <a:rPr lang="en-US" dirty="0" smtClean="0"/>
                  <a:t>to be 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as close to 1 as possible</a:t>
                </a:r>
              </a:p>
              <a:p>
                <a:pPr lvl="1"/>
                <a:r>
                  <a:rPr lang="en-US" dirty="0"/>
                  <a:t>Best case: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𝛼</m:t>
                    </m:r>
                    <m:r>
                      <a:rPr lang="en-US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=1+</m:t>
                    </m:r>
                    <m:r>
                      <a:rPr lang="en-US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𝜖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B0F0"/>
                        </a:solidFill>
                        <a:latin typeface="Cambria Math"/>
                      </a:rPr>
                      <m:t>𝜖</m:t>
                    </m:r>
                    <m:r>
                      <a:rPr lang="en-US" i="1">
                        <a:solidFill>
                          <a:srgbClr val="00B0F0"/>
                        </a:solidFill>
                        <a:latin typeface="Cambria Math"/>
                      </a:rPr>
                      <m:t>→0</m:t>
                    </m:r>
                  </m:oMath>
                </a14:m>
                <a:r>
                  <a:rPr lang="en-US" dirty="0"/>
                  <a:t>, as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B0F0"/>
                        </a:solidFill>
                        <a:latin typeface="Cambria Math"/>
                      </a:rPr>
                      <m:t>𝑛</m:t>
                    </m:r>
                    <m:r>
                      <a:rPr lang="en-US" i="1">
                        <a:solidFill>
                          <a:srgbClr val="00B0F0"/>
                        </a:solidFill>
                        <a:latin typeface="Cambria Math"/>
                      </a:rPr>
                      <m:t>→∞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(e.g.,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B0F0"/>
                        </a:solidFill>
                        <a:latin typeface="Cambria Math"/>
                      </a:rPr>
                      <m:t>𝜖</m:t>
                    </m:r>
                    <m:r>
                      <a:rPr lang="en-US" i="1">
                        <a:solidFill>
                          <a:srgbClr val="00B0F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0B0F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rgbClr val="00B0F0"/>
                            </a:solidFill>
                            <a:latin typeface="Cambria Math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dirty="0"/>
                  <a:t>) </a:t>
                </a:r>
              </a:p>
              <a:p>
                <a:pPr lvl="1"/>
                <a:r>
                  <a:rPr lang="en-US" dirty="0"/>
                  <a:t>Good case: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𝛼</m:t>
                    </m:r>
                    <m:r>
                      <a:rPr lang="en-US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𝑂</m:t>
                    </m:r>
                    <m:r>
                      <a:rPr lang="en-US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(1)</m:t>
                    </m:r>
                  </m:oMath>
                </a14:m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  <a:r>
                  <a:rPr lang="en-US" dirty="0"/>
                  <a:t>is a </a:t>
                </a:r>
                <a:r>
                  <a:rPr lang="en-US" dirty="0" smtClean="0"/>
                  <a:t>constant (e.g.,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𝛼</m:t>
                    </m:r>
                    <m:r>
                      <a:rPr lang="en-US" b="0" i="1" smtClean="0">
                        <a:latin typeface="Cambria Math"/>
                      </a:rPr>
                      <m:t>=2</m:t>
                    </m:r>
                  </m:oMath>
                </a14:m>
                <a:r>
                  <a:rPr lang="en-US" dirty="0" smtClean="0"/>
                  <a:t>)</a:t>
                </a:r>
                <a:endParaRPr lang="en-US" dirty="0"/>
              </a:p>
              <a:p>
                <a:pPr lvl="1"/>
                <a:r>
                  <a:rPr lang="en-US" dirty="0"/>
                  <a:t>OK case: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𝛼</m:t>
                    </m:r>
                    <m:r>
                      <a:rPr lang="en-US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O</m:t>
                        </m:r>
                        <m:r>
                          <a:rPr lang="en-US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log</m:t>
                        </m:r>
                      </m:fName>
                      <m:e>
                        <m:r>
                          <a:rPr lang="en-US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𝑛</m:t>
                        </m:r>
                        <m:r>
                          <a:rPr lang="en-US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dirty="0"/>
                  <a:t> 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Bad </a:t>
                </a:r>
                <a:r>
                  <a:rPr lang="en-US" dirty="0"/>
                  <a:t>case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𝛼</m:t>
                    </m:r>
                    <m:r>
                      <a:rPr lang="en-US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O</m:t>
                        </m:r>
                        <m:r>
                          <a:rPr lang="en-US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(</m:t>
                        </m:r>
                      </m:fName>
                      <m:e>
                        <m:sSup>
                          <m:sSupPr>
                            <m:ctrlPr>
                              <a:rPr lang="en-US" i="1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𝑛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𝜖</m:t>
                            </m:r>
                          </m:sup>
                        </m:sSup>
                        <m:r>
                          <a:rPr lang="en-US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)</m:t>
                        </m:r>
                      </m:e>
                    </m:func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069160"/>
              </a:xfrm>
              <a:blipFill rotWithShape="1">
                <a:blip r:embed="rId2"/>
                <a:stretch>
                  <a:fillRect l="-1037" t="-2166" b="-10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833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simple approximation ratio for set cover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8686800" cy="4876800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Any </a:t>
                </a:r>
                <a:r>
                  <a:rPr lang="en-US" dirty="0">
                    <a:solidFill>
                      <a:srgbClr val="FF0000"/>
                    </a:solidFill>
                  </a:rPr>
                  <a:t>algorithm </a:t>
                </a:r>
                <a:r>
                  <a:rPr lang="en-US" dirty="0"/>
                  <a:t>for set cover has approximation </a:t>
                </a:r>
                <a:r>
                  <a:rPr lang="en-US" dirty="0" smtClean="0"/>
                  <a:t>ratio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chemeClr val="accent1"/>
                        </a:solidFill>
                        <a:latin typeface="Cambria Math"/>
                      </a:rPr>
                      <m:t>𝛼</m:t>
                    </m:r>
                    <m:r>
                      <a:rPr lang="en-US" i="1" dirty="0">
                        <a:solidFill>
                          <a:schemeClr val="accent1"/>
                        </a:solidFill>
                        <a:latin typeface="Cambria Math"/>
                      </a:rPr>
                      <m:t>= </m:t>
                    </m:r>
                    <m:r>
                      <a:rPr lang="en-US" i="1" dirty="0" smtClean="0">
                        <a:solidFill>
                          <a:schemeClr val="accent1"/>
                        </a:solidFill>
                        <a:latin typeface="Cambria Math"/>
                      </a:rPr>
                      <m:t>|</m:t>
                    </m:r>
                    <m:r>
                      <a:rPr lang="en-US" i="1" dirty="0" err="1" smtClean="0">
                        <a:solidFill>
                          <a:schemeClr val="accent1"/>
                        </a:solidFill>
                        <a:latin typeface="Cambria Math"/>
                      </a:rPr>
                      <m:t>𝑆</m:t>
                    </m:r>
                    <m:r>
                      <a:rPr lang="en-US" i="1" baseline="-25000" dirty="0" err="1" smtClean="0">
                        <a:solidFill>
                          <a:schemeClr val="accent1"/>
                        </a:solidFill>
                        <a:latin typeface="Cambria Math"/>
                      </a:rPr>
                      <m:t>𝑚𝑎𝑥</m:t>
                    </m:r>
                    <m:r>
                      <a:rPr lang="en-US" i="1" dirty="0">
                        <a:solidFill>
                          <a:schemeClr val="accent1"/>
                        </a:solidFill>
                        <a:latin typeface="Cambria Math"/>
                      </a:rPr>
                      <m:t>|</m:t>
                    </m:r>
                  </m:oMath>
                </a14:m>
                <a:r>
                  <a:rPr lang="en-US" dirty="0"/>
                  <a:t>, where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accent1"/>
                        </a:solidFill>
                        <a:latin typeface="Cambria Math"/>
                      </a:rPr>
                      <m:t>𝑆</m:t>
                    </m:r>
                    <m:r>
                      <a:rPr lang="en-US" i="1" baseline="-25000" dirty="0" err="1" smtClean="0">
                        <a:solidFill>
                          <a:schemeClr val="accent1"/>
                        </a:solidFill>
                        <a:latin typeface="Cambria Math"/>
                      </a:rPr>
                      <m:t>𝑚𝑎𝑥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is the set in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chemeClr val="accent1"/>
                        </a:solidFill>
                        <a:latin typeface="Cambria Math"/>
                      </a:rPr>
                      <m:t>𝑺</m:t>
                    </m:r>
                  </m:oMath>
                </a14:m>
                <a:r>
                  <a:rPr lang="en-US" dirty="0"/>
                  <a:t> with the largest cardinality </a:t>
                </a:r>
                <a:endParaRPr lang="en-US" dirty="0" smtClean="0"/>
              </a:p>
              <a:p>
                <a:endParaRPr lang="en-US" dirty="0"/>
              </a:p>
              <a:p>
                <a:r>
                  <a:rPr lang="en-US" dirty="0">
                    <a:solidFill>
                      <a:srgbClr val="FF0000"/>
                    </a:solidFill>
                  </a:rPr>
                  <a:t>Proof: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accent1"/>
                        </a:solidFill>
                        <a:latin typeface="Cambria Math"/>
                      </a:rPr>
                      <m:t>𝑂𝑃𝑇</m:t>
                    </m:r>
                    <m:r>
                      <a:rPr lang="en-US" i="1" dirty="0" smtClean="0">
                        <a:solidFill>
                          <a:schemeClr val="accent1"/>
                        </a:solidFill>
                        <a:latin typeface="Cambria Math"/>
                      </a:rPr>
                      <m:t>(</m:t>
                    </m:r>
                    <m:r>
                      <a:rPr lang="en-US" i="1" dirty="0" smtClean="0">
                        <a:solidFill>
                          <a:schemeClr val="accent1"/>
                        </a:solidFill>
                        <a:latin typeface="Cambria Math"/>
                      </a:rPr>
                      <m:t>𝑋</m:t>
                    </m:r>
                    <m:r>
                      <a:rPr lang="en-US" i="1" dirty="0" smtClean="0">
                        <a:solidFill>
                          <a:schemeClr val="accent1"/>
                        </a:solidFill>
                        <a:latin typeface="Cambria Math"/>
                      </a:rPr>
                      <m:t>)≥</m:t>
                    </m:r>
                    <m:r>
                      <a:rPr lang="en-US" i="1" dirty="0">
                        <a:solidFill>
                          <a:schemeClr val="accent1"/>
                        </a:solidFill>
                        <a:latin typeface="Cambria Math"/>
                      </a:rPr>
                      <m:t>𝑁</m:t>
                    </m:r>
                    <m:r>
                      <a:rPr lang="en-US" i="1" dirty="0" smtClean="0">
                        <a:solidFill>
                          <a:schemeClr val="accent1"/>
                        </a:solidFill>
                        <a:latin typeface="Cambria Math"/>
                      </a:rPr>
                      <m:t>/|</m:t>
                    </m:r>
                    <m:r>
                      <a:rPr lang="en-US" i="1" dirty="0" err="1" smtClean="0">
                        <a:solidFill>
                          <a:schemeClr val="accent1"/>
                        </a:solidFill>
                        <a:latin typeface="Cambria Math"/>
                      </a:rPr>
                      <m:t>𝑆</m:t>
                    </m:r>
                    <m:r>
                      <a:rPr lang="en-US" i="1" baseline="-25000" dirty="0" err="1" smtClean="0">
                        <a:solidFill>
                          <a:schemeClr val="accent1"/>
                        </a:solidFill>
                        <a:latin typeface="Cambria Math"/>
                      </a:rPr>
                      <m:t>𝑚𝑎𝑥</m:t>
                    </m:r>
                    <m:r>
                      <a:rPr lang="en-US" i="1" dirty="0">
                        <a:solidFill>
                          <a:schemeClr val="accent1"/>
                        </a:solidFill>
                        <a:latin typeface="Cambria Math"/>
                      </a:rPr>
                      <m:t>| </m:t>
                    </m:r>
                    <m:r>
                      <a:rPr lang="en-US" i="1" dirty="0">
                        <a:solidFill>
                          <a:schemeClr val="accent1"/>
                        </a:solidFill>
                        <a:latin typeface="Cambria Math"/>
                        <a:sym typeface="Symbol"/>
                      </a:rPr>
                      <m:t></m:t>
                    </m:r>
                    <m:r>
                      <a:rPr lang="en-US" i="1" dirty="0" smtClean="0">
                        <a:solidFill>
                          <a:schemeClr val="accent1"/>
                        </a:solidFill>
                        <a:latin typeface="Cambria Math"/>
                      </a:rPr>
                      <m:t> </m:t>
                    </m:r>
                    <m:r>
                      <a:rPr lang="en-US" i="1" dirty="0">
                        <a:solidFill>
                          <a:schemeClr val="accent1"/>
                        </a:solidFill>
                        <a:latin typeface="Cambria Math"/>
                      </a:rPr>
                      <m:t>𝑁</m:t>
                    </m:r>
                    <m:r>
                      <a:rPr lang="en-US" i="1" dirty="0">
                        <a:solidFill>
                          <a:schemeClr val="accent1"/>
                        </a:solidFill>
                        <a:latin typeface="Cambria Math"/>
                      </a:rPr>
                      <m:t> ≤ |</m:t>
                    </m:r>
                    <m:r>
                      <a:rPr lang="en-US" i="1" dirty="0" err="1" smtClean="0">
                        <a:solidFill>
                          <a:schemeClr val="accent1"/>
                        </a:solidFill>
                        <a:latin typeface="Cambria Math"/>
                      </a:rPr>
                      <m:t>𝑆</m:t>
                    </m:r>
                    <m:r>
                      <a:rPr lang="en-US" i="1" baseline="-25000" dirty="0" err="1" smtClean="0">
                        <a:solidFill>
                          <a:schemeClr val="accent1"/>
                        </a:solidFill>
                        <a:latin typeface="Cambria Math"/>
                      </a:rPr>
                      <m:t>𝑚𝑎𝑥</m:t>
                    </m:r>
                    <m:r>
                      <a:rPr lang="en-US" i="1" dirty="0" err="1" smtClean="0">
                        <a:solidFill>
                          <a:schemeClr val="accent1"/>
                        </a:solidFill>
                        <a:latin typeface="Cambria Math"/>
                      </a:rPr>
                      <m:t>|</m:t>
                    </m:r>
                    <m:r>
                      <a:rPr lang="en-US" i="1" dirty="0" err="1" smtClean="0">
                        <a:solidFill>
                          <a:schemeClr val="accent1"/>
                        </a:solidFill>
                        <a:latin typeface="Cambria Math"/>
                      </a:rPr>
                      <m:t>𝑂𝑃𝑇</m:t>
                    </m:r>
                    <m:r>
                      <a:rPr lang="en-US" i="1" dirty="0" smtClean="0">
                        <a:solidFill>
                          <a:schemeClr val="accent1"/>
                        </a:solidFill>
                        <a:latin typeface="Cambria Math"/>
                      </a:rPr>
                      <m:t>(</m:t>
                    </m:r>
                    <m:r>
                      <a:rPr lang="en-US" i="1" dirty="0" smtClean="0">
                        <a:solidFill>
                          <a:schemeClr val="accent1"/>
                        </a:solidFill>
                        <a:latin typeface="Cambria Math"/>
                      </a:rPr>
                      <m:t>𝑋</m:t>
                    </m:r>
                    <m:r>
                      <a:rPr lang="en-US" i="1" dirty="0" smtClean="0">
                        <a:solidFill>
                          <a:schemeClr val="accent1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dirty="0">
                  <a:solidFill>
                    <a:schemeClr val="accent1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accent1"/>
                        </a:solidFill>
                        <a:latin typeface="Cambria Math"/>
                      </a:rPr>
                      <m:t>𝐴𝐿𝐺</m:t>
                    </m:r>
                    <m:r>
                      <a:rPr lang="en-US" i="1" dirty="0" smtClean="0">
                        <a:solidFill>
                          <a:schemeClr val="accent1"/>
                        </a:solidFill>
                        <a:latin typeface="Cambria Math"/>
                      </a:rPr>
                      <m:t>(</m:t>
                    </m:r>
                    <m:r>
                      <a:rPr lang="en-US" i="1" dirty="0" smtClean="0">
                        <a:solidFill>
                          <a:schemeClr val="accent1"/>
                        </a:solidFill>
                        <a:latin typeface="Cambria Math"/>
                      </a:rPr>
                      <m:t>𝑋</m:t>
                    </m:r>
                    <m:r>
                      <a:rPr lang="en-US" i="1" dirty="0" smtClean="0">
                        <a:solidFill>
                          <a:schemeClr val="accent1"/>
                        </a:solidFill>
                        <a:latin typeface="Cambria Math"/>
                      </a:rPr>
                      <m:t>) ≤ </m:t>
                    </m:r>
                    <m:r>
                      <a:rPr lang="en-US" i="1" dirty="0">
                        <a:solidFill>
                          <a:schemeClr val="accent1"/>
                        </a:solidFill>
                        <a:latin typeface="Cambria Math"/>
                      </a:rPr>
                      <m:t>𝑁</m:t>
                    </m:r>
                    <m:r>
                      <a:rPr lang="en-US" i="1" dirty="0">
                        <a:solidFill>
                          <a:schemeClr val="accent1"/>
                        </a:solidFill>
                        <a:latin typeface="Cambria Math"/>
                      </a:rPr>
                      <m:t> ≤ |</m:t>
                    </m:r>
                    <m:r>
                      <a:rPr lang="en-US" i="1" dirty="0" err="1" smtClean="0">
                        <a:solidFill>
                          <a:schemeClr val="accent1"/>
                        </a:solidFill>
                        <a:latin typeface="Cambria Math"/>
                      </a:rPr>
                      <m:t>𝑆</m:t>
                    </m:r>
                    <m:r>
                      <a:rPr lang="en-US" i="1" baseline="-25000" dirty="0" err="1" smtClean="0">
                        <a:solidFill>
                          <a:schemeClr val="accent1"/>
                        </a:solidFill>
                        <a:latin typeface="Cambria Math"/>
                      </a:rPr>
                      <m:t>𝑚𝑎𝑥</m:t>
                    </m:r>
                    <m:r>
                      <a:rPr lang="en-US" i="1" dirty="0" err="1" smtClean="0">
                        <a:solidFill>
                          <a:schemeClr val="accent1"/>
                        </a:solidFill>
                        <a:latin typeface="Cambria Math"/>
                      </a:rPr>
                      <m:t>|</m:t>
                    </m:r>
                    <m:r>
                      <a:rPr lang="en-US" i="1" dirty="0" err="1" smtClean="0">
                        <a:solidFill>
                          <a:schemeClr val="accent1"/>
                        </a:solidFill>
                        <a:latin typeface="Cambria Math"/>
                      </a:rPr>
                      <m:t>𝑂𝑃𝑇</m:t>
                    </m:r>
                    <m:r>
                      <a:rPr lang="en-US" i="1" dirty="0" smtClean="0">
                        <a:solidFill>
                          <a:schemeClr val="accent1"/>
                        </a:solidFill>
                        <a:latin typeface="Cambria Math"/>
                      </a:rPr>
                      <m:t>(</m:t>
                    </m:r>
                    <m:r>
                      <a:rPr lang="en-US" i="1" dirty="0" smtClean="0">
                        <a:solidFill>
                          <a:schemeClr val="accent1"/>
                        </a:solidFill>
                        <a:latin typeface="Cambria Math"/>
                      </a:rPr>
                      <m:t>𝑋</m:t>
                    </m:r>
                    <m:r>
                      <a:rPr lang="en-US" i="1" dirty="0" smtClean="0">
                        <a:solidFill>
                          <a:schemeClr val="accent1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dirty="0">
                  <a:solidFill>
                    <a:schemeClr val="accent1"/>
                  </a:solidFill>
                </a:endParaRPr>
              </a:p>
              <a:p>
                <a:endParaRPr lang="en-US" dirty="0" smtClean="0"/>
              </a:p>
              <a:p>
                <a:r>
                  <a:rPr lang="en-US" dirty="0" smtClean="0"/>
                  <a:t>This is true for any algorithm.</a:t>
                </a:r>
              </a:p>
              <a:p>
                <a:r>
                  <a:rPr lang="en-US" dirty="0" smtClean="0"/>
                  <a:t>Not a good bound since it may be that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accent1"/>
                        </a:solidFill>
                        <a:latin typeface="Cambria Math"/>
                      </a:rPr>
                      <m:t>|</m:t>
                    </m:r>
                    <m:r>
                      <a:rPr lang="en-US" i="1" dirty="0" err="1">
                        <a:solidFill>
                          <a:schemeClr val="accent1"/>
                        </a:solidFill>
                        <a:latin typeface="Cambria Math"/>
                      </a:rPr>
                      <m:t>𝑆</m:t>
                    </m:r>
                    <m:r>
                      <a:rPr lang="en-US" i="1" baseline="-25000" dirty="0" err="1">
                        <a:solidFill>
                          <a:schemeClr val="accent1"/>
                        </a:solidFill>
                        <a:latin typeface="Cambria Math"/>
                      </a:rPr>
                      <m:t>𝑚𝑎𝑥</m:t>
                    </m:r>
                    <m:r>
                      <a:rPr lang="en-US" i="1" dirty="0" smtClean="0">
                        <a:solidFill>
                          <a:schemeClr val="accent1"/>
                        </a:solidFill>
                        <a:latin typeface="Cambria Math"/>
                      </a:rPr>
                      <m:t>|=</m:t>
                    </m:r>
                    <m:r>
                      <a:rPr lang="en-US" b="0" i="1" dirty="0" smtClean="0">
                        <a:solidFill>
                          <a:schemeClr val="accent1"/>
                        </a:solidFill>
                        <a:latin typeface="Cambria Math"/>
                      </a:rPr>
                      <m:t>𝑂</m:t>
                    </m:r>
                    <m:r>
                      <a:rPr lang="en-US" i="1" dirty="0" smtClean="0">
                        <a:solidFill>
                          <a:schemeClr val="accent1"/>
                        </a:solidFill>
                        <a:latin typeface="Cambria Math"/>
                      </a:rPr>
                      <m:t>(</m:t>
                    </m:r>
                    <m:r>
                      <a:rPr lang="en-US" i="1" dirty="0" smtClean="0">
                        <a:solidFill>
                          <a:schemeClr val="accent1"/>
                        </a:solidFill>
                        <a:latin typeface="Cambria Math"/>
                      </a:rPr>
                      <m:t>𝑁</m:t>
                    </m:r>
                    <m:r>
                      <a:rPr lang="en-US" i="1" dirty="0" smtClean="0">
                        <a:solidFill>
                          <a:schemeClr val="accent1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8686800" cy="4876800"/>
              </a:xfrm>
              <a:blipFill rotWithShape="1">
                <a:blip r:embed="rId2"/>
                <a:stretch>
                  <a:fillRect l="-982" t="-1250" r="-1895" b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845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algorithm for Set Cover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What is the most natural algorithm for Set Cover?</a:t>
                </a:r>
              </a:p>
              <a:p>
                <a:endParaRPr lang="en-US" dirty="0"/>
              </a:p>
              <a:p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Greedy</a:t>
                </a:r>
                <a:r>
                  <a:rPr lang="en-US" dirty="0" smtClean="0"/>
                  <a:t>: each time add to the collection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rgbClr val="00B0F0"/>
                        </a:solidFill>
                        <a:latin typeface="Cambria Math"/>
                      </a:rPr>
                      <m:t>𝑪</m:t>
                    </m:r>
                  </m:oMath>
                </a14:m>
                <a:r>
                  <a:rPr lang="en-US" dirty="0" smtClean="0"/>
                  <a:t> the set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B0F0"/>
                        </a:solidFill>
                        <a:latin typeface="Cambria Math"/>
                      </a:rPr>
                      <m:t>𝑆</m:t>
                    </m:r>
                    <m:r>
                      <a:rPr lang="en-US" i="1" baseline="-25000" dirty="0" smtClean="0">
                        <a:solidFill>
                          <a:srgbClr val="00B0F0"/>
                        </a:solidFill>
                        <a:latin typeface="Cambria Math"/>
                      </a:rPr>
                      <m:t>𝑖</m:t>
                    </m:r>
                  </m:oMath>
                </a14:m>
                <a:r>
                  <a:rPr lang="en-US" dirty="0" smtClean="0"/>
                  <a:t> from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rgbClr val="00B0F0"/>
                        </a:solidFill>
                        <a:latin typeface="Cambria Math"/>
                      </a:rPr>
                      <m:t>𝑺</m:t>
                    </m:r>
                  </m:oMath>
                </a14:m>
                <a:r>
                  <a:rPr lang="en-US" dirty="0" smtClean="0"/>
                  <a:t> that covers the most of the 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remaining uncovered</a:t>
                </a:r>
                <a:r>
                  <a:rPr lang="en-US" dirty="0" smtClean="0"/>
                  <a:t> elements.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1250" r="-5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258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GREEDY algorithm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0" y="1828800"/>
                <a:ext cx="6858000" cy="4495800"/>
              </a:xfrm>
              <a:ln>
                <a:solidFill>
                  <a:schemeClr val="tx2"/>
                </a:solidFill>
              </a:ln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GREEDY</a:t>
                </a:r>
                <a:r>
                  <a:rPr lang="en-US" b="1" dirty="0" smtClean="0">
                    <a:solidFill>
                      <a:srgbClr val="FF0000"/>
                    </a:solidFill>
                  </a:rPr>
                  <a:t>(U,S)</a:t>
                </a:r>
              </a:p>
              <a:p>
                <a:pPr marL="274320" lvl="1" indent="0">
                  <a:buNone/>
                </a:pPr>
                <a:r>
                  <a:rPr lang="en-US" sz="2800" dirty="0" smtClean="0">
                    <a:solidFill>
                      <a:schemeClr val="accent1"/>
                    </a:solidFill>
                  </a:rPr>
                  <a:t>X</a:t>
                </a:r>
                <a:r>
                  <a:rPr lang="en-US" sz="2800" dirty="0" smtClean="0"/>
                  <a:t>= </a:t>
                </a:r>
                <a:r>
                  <a:rPr lang="en-US" sz="2800" dirty="0" smtClean="0">
                    <a:solidFill>
                      <a:schemeClr val="accent1"/>
                    </a:solidFill>
                  </a:rPr>
                  <a:t>U</a:t>
                </a:r>
              </a:p>
              <a:p>
                <a:pPr marL="274320" lvl="1" indent="0">
                  <a:buNone/>
                </a:pPr>
                <a:r>
                  <a:rPr lang="en-US" sz="2800" b="1" i="1" dirty="0" smtClean="0">
                    <a:solidFill>
                      <a:schemeClr val="accent1"/>
                    </a:solidFill>
                  </a:rPr>
                  <a:t>C</a:t>
                </a:r>
                <a:r>
                  <a:rPr lang="en-US" sz="2800" dirty="0" smtClean="0"/>
                  <a:t> = {}</a:t>
                </a:r>
              </a:p>
              <a:p>
                <a:pPr marL="274320" lvl="1" indent="0">
                  <a:buNone/>
                </a:pPr>
                <a:r>
                  <a:rPr lang="en-US" sz="2800" dirty="0" smtClean="0"/>
                  <a:t>while </a:t>
                </a:r>
                <a:r>
                  <a:rPr lang="en-US" sz="2800" dirty="0" smtClean="0">
                    <a:solidFill>
                      <a:schemeClr val="accent1"/>
                    </a:solidFill>
                  </a:rPr>
                  <a:t>X</a:t>
                </a:r>
                <a:r>
                  <a:rPr lang="en-US" sz="2800" dirty="0" smtClean="0"/>
                  <a:t> is not empty do</a:t>
                </a:r>
              </a:p>
              <a:p>
                <a:pPr marL="548640" lvl="2" indent="0">
                  <a:buNone/>
                </a:pPr>
                <a:r>
                  <a:rPr lang="en-US" sz="2400" dirty="0" smtClean="0"/>
                  <a:t>For all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/>
                      </a:rPr>
                      <m:t>∈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</a:rPr>
                      <m:t>𝑺</m:t>
                    </m:r>
                  </m:oMath>
                </a14:m>
                <a:r>
                  <a:rPr lang="en-US" sz="2400" dirty="0" smtClean="0"/>
                  <a:t> let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0070C0"/>
                        </a:solidFill>
                        <a:latin typeface="Cambria Math"/>
                      </a:rPr>
                      <m:t>gain</m:t>
                    </m:r>
                    <m:r>
                      <a:rPr lang="en-US" sz="2400" b="0" i="0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2400" b="0" i="0" smtClean="0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|</m:t>
                        </m:r>
                        <m:r>
                          <a:rPr lang="en-US" sz="2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/>
                      </a:rPr>
                      <m:t>∩</m:t>
                    </m:r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/>
                      </a:rPr>
                      <m:t>𝑋</m:t>
                    </m:r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/>
                      </a:rPr>
                      <m:t>| </m:t>
                    </m:r>
                  </m:oMath>
                </a14:m>
                <a:endParaRPr lang="en-US" sz="2400" dirty="0" smtClean="0">
                  <a:solidFill>
                    <a:srgbClr val="0070C0"/>
                  </a:solidFill>
                </a:endParaRPr>
              </a:p>
              <a:p>
                <a:pPr marL="548640" lvl="2" indent="0">
                  <a:buNone/>
                </a:pPr>
                <a:r>
                  <a:rPr lang="en-US" sz="2400" dirty="0" smtClean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∗</m:t>
                        </m:r>
                      </m:sub>
                    </m:sSub>
                  </m:oMath>
                </a14:m>
                <a:r>
                  <a:rPr lang="en-US" sz="2400" dirty="0" smtClean="0"/>
                  <a:t> be such that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/>
                      </a:rPr>
                      <m:t>𝑔𝑎𝑖𝑛</m:t>
                    </m:r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∗</m:t>
                        </m:r>
                      </m:sub>
                    </m:sSub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400" dirty="0" smtClean="0"/>
                  <a:t> is </a:t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maximum</a:t>
                </a:r>
              </a:p>
              <a:p>
                <a:pPr marL="548640" lvl="2" indent="0">
                  <a:buNone/>
                </a:pPr>
                <a:r>
                  <a:rPr lang="en-US" sz="2400" dirty="0" smtClean="0">
                    <a:solidFill>
                      <a:schemeClr val="accent1"/>
                    </a:solidFill>
                  </a:rPr>
                  <a:t>C</a:t>
                </a:r>
                <a:r>
                  <a:rPr lang="en-US" sz="2400" dirty="0" smtClean="0"/>
                  <a:t> = </a:t>
                </a:r>
                <a:r>
                  <a:rPr lang="en-US" sz="2400" dirty="0" smtClean="0">
                    <a:solidFill>
                      <a:schemeClr val="accent1"/>
                    </a:solidFill>
                  </a:rPr>
                  <a:t>C U {S</a:t>
                </a:r>
                <a:r>
                  <a:rPr lang="en-US" sz="2400" baseline="-25000" dirty="0" smtClean="0">
                    <a:solidFill>
                      <a:schemeClr val="accent1"/>
                    </a:solidFill>
                  </a:rPr>
                  <a:t>*</a:t>
                </a:r>
                <a:r>
                  <a:rPr lang="en-US" sz="2400" dirty="0" smtClean="0">
                    <a:solidFill>
                      <a:schemeClr val="accent1"/>
                    </a:solidFill>
                  </a:rPr>
                  <a:t>}</a:t>
                </a:r>
              </a:p>
              <a:p>
                <a:pPr marL="548640" lvl="2" indent="0">
                  <a:buNone/>
                </a:pPr>
                <a:r>
                  <a:rPr lang="en-US" sz="2400" dirty="0" smtClean="0">
                    <a:solidFill>
                      <a:schemeClr val="accent1"/>
                    </a:solidFill>
                  </a:rPr>
                  <a:t>X</a:t>
                </a:r>
                <a:r>
                  <a:rPr lang="en-US" sz="2400" dirty="0" smtClean="0"/>
                  <a:t> = </a:t>
                </a:r>
                <a:r>
                  <a:rPr lang="en-US" sz="2400" dirty="0" smtClean="0">
                    <a:solidFill>
                      <a:schemeClr val="accent1"/>
                    </a:solidFill>
                  </a:rPr>
                  <a:t>X\ S</a:t>
                </a:r>
                <a:r>
                  <a:rPr lang="en-US" sz="2400" baseline="-25000" dirty="0" smtClean="0">
                    <a:solidFill>
                      <a:schemeClr val="accent1"/>
                    </a:solidFill>
                  </a:rPr>
                  <a:t>*</a:t>
                </a:r>
              </a:p>
              <a:p>
                <a:pPr marL="548640" lvl="2" indent="0">
                  <a:buNone/>
                </a:pPr>
                <a:r>
                  <a:rPr lang="en-US" sz="2400" b="1" i="1" dirty="0" smtClean="0">
                    <a:solidFill>
                      <a:schemeClr val="accent1"/>
                    </a:solidFill>
                  </a:rPr>
                  <a:t>S</a:t>
                </a:r>
                <a:r>
                  <a:rPr lang="en-US" sz="2400" dirty="0" smtClean="0"/>
                  <a:t> = </a:t>
                </a:r>
                <a:r>
                  <a:rPr lang="en-US" sz="2400" b="1" i="1" dirty="0" smtClean="0">
                    <a:solidFill>
                      <a:schemeClr val="accent1"/>
                    </a:solidFill>
                  </a:rPr>
                  <a:t>S</a:t>
                </a:r>
                <a:r>
                  <a:rPr lang="en-US" sz="2400" dirty="0" smtClean="0">
                    <a:solidFill>
                      <a:schemeClr val="accent1"/>
                    </a:solidFill>
                  </a:rPr>
                  <a:t>\ S</a:t>
                </a:r>
                <a:r>
                  <a:rPr lang="en-US" baseline="-25000" dirty="0" smtClean="0">
                    <a:solidFill>
                      <a:schemeClr val="accent1"/>
                    </a:solidFill>
                  </a:rPr>
                  <a:t>*</a:t>
                </a:r>
                <a:endParaRPr lang="en-US" baseline="-250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0" y="1828800"/>
                <a:ext cx="6858000" cy="4495800"/>
              </a:xfrm>
              <a:blipFill rotWithShape="1">
                <a:blip r:embed="rId2"/>
                <a:stretch>
                  <a:fillRect l="-1686" t="-1216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ular Callout 3"/>
              <p:cNvSpPr/>
              <p:nvPr/>
            </p:nvSpPr>
            <p:spPr>
              <a:xfrm>
                <a:off x="5791200" y="2971800"/>
                <a:ext cx="3276600" cy="839724"/>
              </a:xfrm>
              <a:prstGeom prst="wedgeRectCallout">
                <a:avLst>
                  <a:gd name="adj1" fmla="val -39161"/>
                  <a:gd name="adj2" fmla="val 65903"/>
                </a:avLst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The number of elements covered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not already covered by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𝐶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.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Rectangular Callou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971800"/>
                <a:ext cx="3276600" cy="839724"/>
              </a:xfrm>
              <a:prstGeom prst="wedgeRectCallout">
                <a:avLst>
                  <a:gd name="adj1" fmla="val -39161"/>
                  <a:gd name="adj2" fmla="val 65903"/>
                </a:avLst>
              </a:prstGeom>
              <a:blipFill rotWithShape="1">
                <a:blip r:embed="rId3"/>
                <a:stretch>
                  <a:fillRect t="-61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938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n-US" dirty="0" smtClean="0"/>
              <a:t>Greedy is not always optimal</a:t>
            </a:r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1835696" y="1983778"/>
            <a:ext cx="1944216" cy="655858"/>
            <a:chOff x="3347864" y="3660323"/>
            <a:chExt cx="1944216" cy="655858"/>
          </a:xfrm>
        </p:grpSpPr>
        <p:sp>
          <p:nvSpPr>
            <p:cNvPr id="3" name="Rounded Rectangle 2"/>
            <p:cNvSpPr/>
            <p:nvPr/>
          </p:nvSpPr>
          <p:spPr>
            <a:xfrm>
              <a:off x="3347864" y="3660323"/>
              <a:ext cx="1944216" cy="655858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667069" y="3661685"/>
              <a:ext cx="130580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Alice</a:t>
              </a:r>
            </a:p>
            <a:p>
              <a:pPr algn="ctr"/>
              <a:r>
                <a:rPr lang="en-US" dirty="0">
                  <a:solidFill>
                    <a:srgbClr val="0070C0"/>
                  </a:solidFill>
                </a:rPr>
                <a:t>C, C++, </a:t>
              </a:r>
              <a:r>
                <a:rPr lang="en-US" dirty="0" smtClean="0">
                  <a:solidFill>
                    <a:srgbClr val="0070C0"/>
                  </a:solidFill>
                </a:rPr>
                <a:t>Unix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4067944" y="5229200"/>
            <a:ext cx="2054473" cy="655858"/>
            <a:chOff x="3292737" y="3660323"/>
            <a:chExt cx="2054473" cy="655858"/>
          </a:xfrm>
        </p:grpSpPr>
        <p:sp>
          <p:nvSpPr>
            <p:cNvPr id="71" name="Rounded Rectangle 70"/>
            <p:cNvSpPr/>
            <p:nvPr/>
          </p:nvSpPr>
          <p:spPr>
            <a:xfrm>
              <a:off x="3347864" y="3660323"/>
              <a:ext cx="1944216" cy="655858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292737" y="3661685"/>
              <a:ext cx="205447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Charlie</a:t>
              </a:r>
              <a:endParaRPr lang="en-US" dirty="0">
                <a:solidFill>
                  <a:srgbClr val="FF0000"/>
                </a:solidFill>
              </a:endParaRPr>
            </a:p>
            <a:p>
              <a:pPr algn="ctr"/>
              <a:r>
                <a:rPr lang="en-US" dirty="0">
                  <a:solidFill>
                    <a:srgbClr val="0070C0"/>
                  </a:solidFill>
                </a:rPr>
                <a:t>C, C++, </a:t>
              </a:r>
              <a:r>
                <a:rPr lang="en-US" dirty="0" smtClean="0">
                  <a:solidFill>
                    <a:srgbClr val="0070C0"/>
                  </a:solidFill>
                </a:rPr>
                <a:t>Java, Python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755576" y="4212923"/>
            <a:ext cx="1944216" cy="655858"/>
            <a:chOff x="3347864" y="3660323"/>
            <a:chExt cx="1944216" cy="655858"/>
          </a:xfrm>
        </p:grpSpPr>
        <p:sp>
          <p:nvSpPr>
            <p:cNvPr id="74" name="Rounded Rectangle 73"/>
            <p:cNvSpPr/>
            <p:nvPr/>
          </p:nvSpPr>
          <p:spPr>
            <a:xfrm>
              <a:off x="3347864" y="3660323"/>
              <a:ext cx="1944216" cy="655858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3532322" y="3661685"/>
              <a:ext cx="15753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Bob</a:t>
              </a:r>
              <a:endParaRPr lang="en-US" dirty="0">
                <a:solidFill>
                  <a:srgbClr val="FF0000"/>
                </a:solidFill>
              </a:endParaRPr>
            </a:p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C</a:t>
              </a:r>
              <a:r>
                <a:rPr lang="en-US" dirty="0">
                  <a:solidFill>
                    <a:srgbClr val="0070C0"/>
                  </a:solidFill>
                </a:rPr>
                <a:t>++, </a:t>
              </a:r>
              <a:r>
                <a:rPr lang="en-US" dirty="0" smtClean="0">
                  <a:solidFill>
                    <a:srgbClr val="0070C0"/>
                  </a:solidFill>
                </a:rPr>
                <a:t>Unix, Java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6600192" y="4022612"/>
            <a:ext cx="1944216" cy="655858"/>
            <a:chOff x="3347864" y="3660323"/>
            <a:chExt cx="1944216" cy="655858"/>
          </a:xfrm>
        </p:grpSpPr>
        <p:sp>
          <p:nvSpPr>
            <p:cNvPr id="77" name="Rounded Rectangle 76"/>
            <p:cNvSpPr/>
            <p:nvPr/>
          </p:nvSpPr>
          <p:spPr>
            <a:xfrm>
              <a:off x="3347864" y="3660323"/>
              <a:ext cx="1944216" cy="655858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3375614" y="3661685"/>
              <a:ext cx="188872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David</a:t>
              </a:r>
              <a:endParaRPr lang="en-US" dirty="0">
                <a:solidFill>
                  <a:srgbClr val="FF0000"/>
                </a:solidFill>
              </a:endParaRPr>
            </a:p>
            <a:p>
              <a:pPr algn="ctr"/>
              <a:r>
                <a:rPr lang="en-US" dirty="0" err="1" smtClean="0">
                  <a:solidFill>
                    <a:srgbClr val="0070C0"/>
                  </a:solidFill>
                </a:rPr>
                <a:t>php</a:t>
              </a:r>
              <a:r>
                <a:rPr lang="en-US" dirty="0" smtClean="0">
                  <a:solidFill>
                    <a:srgbClr val="0070C0"/>
                  </a:solidFill>
                </a:rPr>
                <a:t>, Java, Python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5652120" y="1982416"/>
            <a:ext cx="1944216" cy="655858"/>
            <a:chOff x="3347864" y="3660323"/>
            <a:chExt cx="1944216" cy="655858"/>
          </a:xfrm>
        </p:grpSpPr>
        <p:sp>
          <p:nvSpPr>
            <p:cNvPr id="80" name="Rounded Rectangle 79"/>
            <p:cNvSpPr/>
            <p:nvPr/>
          </p:nvSpPr>
          <p:spPr>
            <a:xfrm>
              <a:off x="3347864" y="3660323"/>
              <a:ext cx="1944216" cy="655858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3505843" y="3661685"/>
              <a:ext cx="162826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Eleanor</a:t>
              </a:r>
              <a:endParaRPr lang="en-US" dirty="0">
                <a:solidFill>
                  <a:srgbClr val="FF0000"/>
                </a:solidFill>
              </a:endParaRPr>
            </a:p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Python, Joomla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2515338" y="3212976"/>
            <a:ext cx="389151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Required Skills</a:t>
            </a:r>
            <a:endParaRPr lang="en-US" dirty="0" smtClean="0"/>
          </a:p>
          <a:p>
            <a:pPr algn="ctr"/>
            <a:r>
              <a:rPr lang="en-US" dirty="0">
                <a:solidFill>
                  <a:srgbClr val="0070C0"/>
                </a:solidFill>
              </a:rPr>
              <a:t>C, C++, </a:t>
            </a:r>
            <a:r>
              <a:rPr lang="en-US" dirty="0" smtClean="0">
                <a:solidFill>
                  <a:srgbClr val="0070C0"/>
                </a:solidFill>
              </a:rPr>
              <a:t>Unix, </a:t>
            </a:r>
            <a:r>
              <a:rPr lang="en-US" dirty="0" err="1">
                <a:solidFill>
                  <a:srgbClr val="0070C0"/>
                </a:solidFill>
              </a:rPr>
              <a:t>php</a:t>
            </a:r>
            <a:r>
              <a:rPr lang="en-US" dirty="0">
                <a:solidFill>
                  <a:srgbClr val="0070C0"/>
                </a:solidFill>
              </a:rPr>
              <a:t>, Java, </a:t>
            </a:r>
            <a:r>
              <a:rPr lang="en-US" dirty="0" smtClean="0">
                <a:solidFill>
                  <a:srgbClr val="0070C0"/>
                </a:solidFill>
              </a:rPr>
              <a:t>Python, Joomla</a:t>
            </a:r>
            <a:r>
              <a:rPr lang="en-US" dirty="0" smtClean="0"/>
              <a:t> 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4404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n-US" dirty="0" smtClean="0"/>
              <a:t>Greedy is not always optimal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66420" y="1910443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66420" y="2558143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C++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66420" y="3254829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Unix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366420" y="3826329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php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3491880" y="3649435"/>
            <a:ext cx="998240" cy="4572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Charlie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66420" y="5655129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Joomla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366420" y="5045529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Python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366420" y="4435929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3491880" y="4557032"/>
            <a:ext cx="998240" cy="4572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David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3491880" y="1926771"/>
            <a:ext cx="998240" cy="4572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Alice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3491880" y="2856139"/>
            <a:ext cx="1036340" cy="4572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3491880" y="5513614"/>
            <a:ext cx="998240" cy="4572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Eleanor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15" idx="3"/>
            <a:endCxn id="9" idx="1"/>
          </p:cNvCxnSpPr>
          <p:nvPr/>
        </p:nvCxnSpPr>
        <p:spPr>
          <a:xfrm>
            <a:off x="4490120" y="5742214"/>
            <a:ext cx="876300" cy="10341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5" idx="3"/>
            <a:endCxn id="10" idx="1"/>
          </p:cNvCxnSpPr>
          <p:nvPr/>
        </p:nvCxnSpPr>
        <p:spPr>
          <a:xfrm flipV="1">
            <a:off x="4490120" y="5236029"/>
            <a:ext cx="876300" cy="50618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2" idx="3"/>
            <a:endCxn id="11" idx="1"/>
          </p:cNvCxnSpPr>
          <p:nvPr/>
        </p:nvCxnSpPr>
        <p:spPr>
          <a:xfrm flipV="1">
            <a:off x="4490120" y="4626429"/>
            <a:ext cx="876300" cy="15920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2" idx="3"/>
            <a:endCxn id="10" idx="1"/>
          </p:cNvCxnSpPr>
          <p:nvPr/>
        </p:nvCxnSpPr>
        <p:spPr>
          <a:xfrm>
            <a:off x="4490120" y="4785632"/>
            <a:ext cx="876300" cy="45039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2" idx="3"/>
            <a:endCxn id="7" idx="1"/>
          </p:cNvCxnSpPr>
          <p:nvPr/>
        </p:nvCxnSpPr>
        <p:spPr>
          <a:xfrm flipV="1">
            <a:off x="4490120" y="4016829"/>
            <a:ext cx="876300" cy="76880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4" idx="3"/>
            <a:endCxn id="6" idx="1"/>
          </p:cNvCxnSpPr>
          <p:nvPr/>
        </p:nvCxnSpPr>
        <p:spPr>
          <a:xfrm>
            <a:off x="4528220" y="3084739"/>
            <a:ext cx="838200" cy="3605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4" idx="3"/>
            <a:endCxn id="11" idx="1"/>
          </p:cNvCxnSpPr>
          <p:nvPr/>
        </p:nvCxnSpPr>
        <p:spPr>
          <a:xfrm>
            <a:off x="4528220" y="3084739"/>
            <a:ext cx="838200" cy="15416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4" idx="3"/>
            <a:endCxn id="5" idx="1"/>
          </p:cNvCxnSpPr>
          <p:nvPr/>
        </p:nvCxnSpPr>
        <p:spPr>
          <a:xfrm flipV="1">
            <a:off x="4528220" y="2748643"/>
            <a:ext cx="838200" cy="3360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3" idx="3"/>
            <a:endCxn id="4" idx="1"/>
          </p:cNvCxnSpPr>
          <p:nvPr/>
        </p:nvCxnSpPr>
        <p:spPr>
          <a:xfrm flipV="1">
            <a:off x="4490120" y="2100943"/>
            <a:ext cx="876300" cy="544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3" idx="3"/>
            <a:endCxn id="5" idx="1"/>
          </p:cNvCxnSpPr>
          <p:nvPr/>
        </p:nvCxnSpPr>
        <p:spPr>
          <a:xfrm>
            <a:off x="4490120" y="2155371"/>
            <a:ext cx="876300" cy="59327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3" idx="3"/>
            <a:endCxn id="6" idx="1"/>
          </p:cNvCxnSpPr>
          <p:nvPr/>
        </p:nvCxnSpPr>
        <p:spPr>
          <a:xfrm>
            <a:off x="4490120" y="2155371"/>
            <a:ext cx="876300" cy="12899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8" idx="3"/>
            <a:endCxn id="4" idx="1"/>
          </p:cNvCxnSpPr>
          <p:nvPr/>
        </p:nvCxnSpPr>
        <p:spPr>
          <a:xfrm flipV="1">
            <a:off x="4490120" y="2100943"/>
            <a:ext cx="876300" cy="177709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8" idx="3"/>
            <a:endCxn id="5" idx="1"/>
          </p:cNvCxnSpPr>
          <p:nvPr/>
        </p:nvCxnSpPr>
        <p:spPr>
          <a:xfrm flipV="1">
            <a:off x="4490120" y="2748643"/>
            <a:ext cx="876300" cy="112939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8" idx="3"/>
            <a:endCxn id="10" idx="1"/>
          </p:cNvCxnSpPr>
          <p:nvPr/>
        </p:nvCxnSpPr>
        <p:spPr>
          <a:xfrm>
            <a:off x="4490120" y="3878035"/>
            <a:ext cx="876300" cy="135799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8" idx="3"/>
            <a:endCxn id="11" idx="1"/>
          </p:cNvCxnSpPr>
          <p:nvPr/>
        </p:nvCxnSpPr>
        <p:spPr>
          <a:xfrm>
            <a:off x="4490120" y="3878035"/>
            <a:ext cx="876300" cy="74839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>
            <a:off x="539552" y="3445329"/>
            <a:ext cx="2623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different representation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568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n-US" dirty="0" smtClean="0"/>
              <a:t>Greedy is not always optimal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66420" y="1910443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66420" y="2558143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C++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66420" y="3254829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Unix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366420" y="3826329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php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3491880" y="3649435"/>
            <a:ext cx="998240" cy="4572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Charlie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66420" y="5655129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Joomla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366420" y="5045529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Python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366420" y="4435929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3491880" y="4557032"/>
            <a:ext cx="998240" cy="4572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David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491880" y="1926771"/>
            <a:ext cx="998240" cy="4572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Alice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3491880" y="2856139"/>
            <a:ext cx="1036340" cy="4572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3491880" y="5513614"/>
            <a:ext cx="998240" cy="4572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Eleanor</a:t>
            </a:r>
          </a:p>
        </p:txBody>
      </p:sp>
      <p:cxnSp>
        <p:nvCxnSpPr>
          <p:cNvPr id="17" name="Straight Arrow Connector 16"/>
          <p:cNvCxnSpPr>
            <a:stCxn id="15" idx="3"/>
            <a:endCxn id="9" idx="1"/>
          </p:cNvCxnSpPr>
          <p:nvPr/>
        </p:nvCxnSpPr>
        <p:spPr>
          <a:xfrm>
            <a:off x="4490120" y="5742214"/>
            <a:ext cx="876300" cy="10341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5" idx="3"/>
            <a:endCxn id="10" idx="1"/>
          </p:cNvCxnSpPr>
          <p:nvPr/>
        </p:nvCxnSpPr>
        <p:spPr>
          <a:xfrm flipV="1">
            <a:off x="4490120" y="5236029"/>
            <a:ext cx="876300" cy="50618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2" idx="3"/>
            <a:endCxn id="11" idx="1"/>
          </p:cNvCxnSpPr>
          <p:nvPr/>
        </p:nvCxnSpPr>
        <p:spPr>
          <a:xfrm flipV="1">
            <a:off x="4490120" y="4626429"/>
            <a:ext cx="876300" cy="15920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2" idx="3"/>
            <a:endCxn id="10" idx="1"/>
          </p:cNvCxnSpPr>
          <p:nvPr/>
        </p:nvCxnSpPr>
        <p:spPr>
          <a:xfrm>
            <a:off x="4490120" y="4785632"/>
            <a:ext cx="876300" cy="45039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2" idx="3"/>
            <a:endCxn id="7" idx="1"/>
          </p:cNvCxnSpPr>
          <p:nvPr/>
        </p:nvCxnSpPr>
        <p:spPr>
          <a:xfrm flipV="1">
            <a:off x="4490120" y="4016829"/>
            <a:ext cx="876300" cy="76880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4" idx="3"/>
            <a:endCxn id="6" idx="1"/>
          </p:cNvCxnSpPr>
          <p:nvPr/>
        </p:nvCxnSpPr>
        <p:spPr>
          <a:xfrm>
            <a:off x="4528220" y="3084739"/>
            <a:ext cx="838200" cy="3605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4" idx="3"/>
            <a:endCxn id="11" idx="1"/>
          </p:cNvCxnSpPr>
          <p:nvPr/>
        </p:nvCxnSpPr>
        <p:spPr>
          <a:xfrm>
            <a:off x="4528220" y="3084739"/>
            <a:ext cx="838200" cy="15416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4" idx="3"/>
            <a:endCxn id="5" idx="1"/>
          </p:cNvCxnSpPr>
          <p:nvPr/>
        </p:nvCxnSpPr>
        <p:spPr>
          <a:xfrm flipV="1">
            <a:off x="4528220" y="2748643"/>
            <a:ext cx="838200" cy="3360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3" idx="3"/>
            <a:endCxn id="4" idx="1"/>
          </p:cNvCxnSpPr>
          <p:nvPr/>
        </p:nvCxnSpPr>
        <p:spPr>
          <a:xfrm flipV="1">
            <a:off x="4490120" y="2100943"/>
            <a:ext cx="876300" cy="5442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3" idx="3"/>
            <a:endCxn id="5" idx="1"/>
          </p:cNvCxnSpPr>
          <p:nvPr/>
        </p:nvCxnSpPr>
        <p:spPr>
          <a:xfrm>
            <a:off x="4490120" y="2155371"/>
            <a:ext cx="876300" cy="59327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3" idx="3"/>
            <a:endCxn id="6" idx="1"/>
          </p:cNvCxnSpPr>
          <p:nvPr/>
        </p:nvCxnSpPr>
        <p:spPr>
          <a:xfrm>
            <a:off x="4490120" y="2155371"/>
            <a:ext cx="876300" cy="128995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8" idx="3"/>
            <a:endCxn id="4" idx="1"/>
          </p:cNvCxnSpPr>
          <p:nvPr/>
        </p:nvCxnSpPr>
        <p:spPr>
          <a:xfrm flipV="1">
            <a:off x="4490120" y="2100943"/>
            <a:ext cx="876300" cy="177709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8" idx="3"/>
            <a:endCxn id="5" idx="1"/>
          </p:cNvCxnSpPr>
          <p:nvPr/>
        </p:nvCxnSpPr>
        <p:spPr>
          <a:xfrm flipV="1">
            <a:off x="4490120" y="2748643"/>
            <a:ext cx="876300" cy="112939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8" idx="3"/>
            <a:endCxn id="10" idx="1"/>
          </p:cNvCxnSpPr>
          <p:nvPr/>
        </p:nvCxnSpPr>
        <p:spPr>
          <a:xfrm>
            <a:off x="4490120" y="3878035"/>
            <a:ext cx="876300" cy="135799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8" idx="3"/>
            <a:endCxn id="11" idx="1"/>
          </p:cNvCxnSpPr>
          <p:nvPr/>
        </p:nvCxnSpPr>
        <p:spPr>
          <a:xfrm>
            <a:off x="4490120" y="3878035"/>
            <a:ext cx="876300" cy="74839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259632" y="2431018"/>
            <a:ext cx="1659365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Optimal</a:t>
            </a:r>
          </a:p>
          <a:p>
            <a:pPr algn="ctr"/>
            <a:r>
              <a:rPr lang="en-US" dirty="0" smtClean="0"/>
              <a:t>Size 3 Set Cover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7380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n-US" dirty="0" smtClean="0"/>
              <a:t>Greedy is not always optimal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414092" y="1975758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414092" y="2623458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C++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414092" y="3320144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Unix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14092" y="3891644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php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39552" y="3714750"/>
            <a:ext cx="998240" cy="4572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Charlie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414092" y="5720444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Joomla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414092" y="5110844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Python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414092" y="4501244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539552" y="4622347"/>
            <a:ext cx="998240" cy="4572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David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39552" y="1992086"/>
            <a:ext cx="998240" cy="4572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Alice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539552" y="2921454"/>
            <a:ext cx="1036340" cy="4572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539552" y="5578929"/>
            <a:ext cx="998240" cy="4572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Eleanor</a:t>
            </a:r>
          </a:p>
        </p:txBody>
      </p:sp>
      <p:cxnSp>
        <p:nvCxnSpPr>
          <p:cNvPr id="17" name="Straight Arrow Connector 16"/>
          <p:cNvCxnSpPr>
            <a:stCxn id="15" idx="3"/>
            <a:endCxn id="9" idx="1"/>
          </p:cNvCxnSpPr>
          <p:nvPr/>
        </p:nvCxnSpPr>
        <p:spPr>
          <a:xfrm>
            <a:off x="1537792" y="5807529"/>
            <a:ext cx="876300" cy="10341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5" idx="3"/>
            <a:endCxn id="10" idx="1"/>
          </p:cNvCxnSpPr>
          <p:nvPr/>
        </p:nvCxnSpPr>
        <p:spPr>
          <a:xfrm flipV="1">
            <a:off x="1537792" y="5301344"/>
            <a:ext cx="876300" cy="50618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2" idx="3"/>
            <a:endCxn id="11" idx="1"/>
          </p:cNvCxnSpPr>
          <p:nvPr/>
        </p:nvCxnSpPr>
        <p:spPr>
          <a:xfrm flipV="1">
            <a:off x="1537792" y="4691744"/>
            <a:ext cx="876300" cy="15920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2" idx="3"/>
            <a:endCxn id="10" idx="1"/>
          </p:cNvCxnSpPr>
          <p:nvPr/>
        </p:nvCxnSpPr>
        <p:spPr>
          <a:xfrm>
            <a:off x="1537792" y="4850947"/>
            <a:ext cx="876300" cy="45039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2" idx="3"/>
            <a:endCxn id="7" idx="1"/>
          </p:cNvCxnSpPr>
          <p:nvPr/>
        </p:nvCxnSpPr>
        <p:spPr>
          <a:xfrm flipV="1">
            <a:off x="1537792" y="4082144"/>
            <a:ext cx="876300" cy="76880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4" idx="3"/>
            <a:endCxn id="6" idx="1"/>
          </p:cNvCxnSpPr>
          <p:nvPr/>
        </p:nvCxnSpPr>
        <p:spPr>
          <a:xfrm>
            <a:off x="1575892" y="3150054"/>
            <a:ext cx="838200" cy="3605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4" idx="3"/>
            <a:endCxn id="11" idx="1"/>
          </p:cNvCxnSpPr>
          <p:nvPr/>
        </p:nvCxnSpPr>
        <p:spPr>
          <a:xfrm>
            <a:off x="1575892" y="3150054"/>
            <a:ext cx="838200" cy="15416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4" idx="3"/>
            <a:endCxn id="5" idx="1"/>
          </p:cNvCxnSpPr>
          <p:nvPr/>
        </p:nvCxnSpPr>
        <p:spPr>
          <a:xfrm flipV="1">
            <a:off x="1575892" y="2813958"/>
            <a:ext cx="838200" cy="3360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3" idx="3"/>
            <a:endCxn id="4" idx="1"/>
          </p:cNvCxnSpPr>
          <p:nvPr/>
        </p:nvCxnSpPr>
        <p:spPr>
          <a:xfrm flipV="1">
            <a:off x="1537792" y="2166258"/>
            <a:ext cx="876300" cy="5442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3" idx="3"/>
            <a:endCxn id="5" idx="1"/>
          </p:cNvCxnSpPr>
          <p:nvPr/>
        </p:nvCxnSpPr>
        <p:spPr>
          <a:xfrm>
            <a:off x="1537792" y="2220686"/>
            <a:ext cx="876300" cy="59327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3" idx="3"/>
            <a:endCxn id="6" idx="1"/>
          </p:cNvCxnSpPr>
          <p:nvPr/>
        </p:nvCxnSpPr>
        <p:spPr>
          <a:xfrm>
            <a:off x="1537792" y="2220686"/>
            <a:ext cx="876300" cy="128995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8" idx="3"/>
            <a:endCxn id="4" idx="1"/>
          </p:cNvCxnSpPr>
          <p:nvPr/>
        </p:nvCxnSpPr>
        <p:spPr>
          <a:xfrm flipV="1">
            <a:off x="1537792" y="2166258"/>
            <a:ext cx="876300" cy="177709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8" idx="3"/>
            <a:endCxn id="5" idx="1"/>
          </p:cNvCxnSpPr>
          <p:nvPr/>
        </p:nvCxnSpPr>
        <p:spPr>
          <a:xfrm flipV="1">
            <a:off x="1537792" y="2813958"/>
            <a:ext cx="876300" cy="112939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8" idx="3"/>
            <a:endCxn id="10" idx="1"/>
          </p:cNvCxnSpPr>
          <p:nvPr/>
        </p:nvCxnSpPr>
        <p:spPr>
          <a:xfrm>
            <a:off x="1537792" y="3943350"/>
            <a:ext cx="876300" cy="135799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8" idx="3"/>
            <a:endCxn id="11" idx="1"/>
          </p:cNvCxnSpPr>
          <p:nvPr/>
        </p:nvCxnSpPr>
        <p:spPr>
          <a:xfrm>
            <a:off x="1537792" y="3943350"/>
            <a:ext cx="876300" cy="74839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371600" y="1371600"/>
            <a:ext cx="97975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Optimal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7581900" y="1975758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7581900" y="2623458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C++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7581900" y="3320144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Unix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7581900" y="3891644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php</a:t>
            </a:r>
            <a:endParaRPr lang="en-US" dirty="0"/>
          </a:p>
        </p:txBody>
      </p:sp>
      <p:sp>
        <p:nvSpPr>
          <p:cNvPr id="44" name="Rounded Rectangle 43"/>
          <p:cNvSpPr/>
          <p:nvPr/>
        </p:nvSpPr>
        <p:spPr>
          <a:xfrm>
            <a:off x="5707360" y="3714750"/>
            <a:ext cx="998240" cy="4572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Charlie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7581900" y="5720444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Joomla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7581900" y="5110844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Python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7581900" y="4501244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49" name="Rounded Rectangle 48"/>
          <p:cNvSpPr/>
          <p:nvPr/>
        </p:nvSpPr>
        <p:spPr>
          <a:xfrm>
            <a:off x="5707360" y="4622347"/>
            <a:ext cx="998240" cy="4572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David</a:t>
            </a:r>
            <a:endParaRPr lang="en-US" dirty="0"/>
          </a:p>
        </p:txBody>
      </p:sp>
      <p:sp>
        <p:nvSpPr>
          <p:cNvPr id="50" name="Rounded Rectangle 49"/>
          <p:cNvSpPr/>
          <p:nvPr/>
        </p:nvSpPr>
        <p:spPr>
          <a:xfrm>
            <a:off x="5707360" y="1992086"/>
            <a:ext cx="998240" cy="4572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Alice</a:t>
            </a:r>
            <a:endParaRPr lang="en-US" dirty="0"/>
          </a:p>
        </p:txBody>
      </p:sp>
      <p:sp>
        <p:nvSpPr>
          <p:cNvPr id="51" name="Rounded Rectangle 50"/>
          <p:cNvSpPr/>
          <p:nvPr/>
        </p:nvSpPr>
        <p:spPr>
          <a:xfrm>
            <a:off x="5707360" y="2921454"/>
            <a:ext cx="1036340" cy="4572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</a:t>
            </a:r>
            <a:endParaRPr lang="en-US" dirty="0"/>
          </a:p>
        </p:txBody>
      </p:sp>
      <p:sp>
        <p:nvSpPr>
          <p:cNvPr id="52" name="Rounded Rectangle 51"/>
          <p:cNvSpPr/>
          <p:nvPr/>
        </p:nvSpPr>
        <p:spPr>
          <a:xfrm>
            <a:off x="5707360" y="5578929"/>
            <a:ext cx="998240" cy="4572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Eleanor</a:t>
            </a:r>
            <a:endParaRPr lang="en-US" dirty="0"/>
          </a:p>
        </p:txBody>
      </p:sp>
      <p:cxnSp>
        <p:nvCxnSpPr>
          <p:cNvPr id="53" name="Straight Arrow Connector 52"/>
          <p:cNvCxnSpPr>
            <a:stCxn id="52" idx="3"/>
            <a:endCxn id="46" idx="1"/>
          </p:cNvCxnSpPr>
          <p:nvPr/>
        </p:nvCxnSpPr>
        <p:spPr>
          <a:xfrm>
            <a:off x="6705600" y="5807529"/>
            <a:ext cx="876300" cy="10341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52" idx="3"/>
            <a:endCxn id="47" idx="1"/>
          </p:cNvCxnSpPr>
          <p:nvPr/>
        </p:nvCxnSpPr>
        <p:spPr>
          <a:xfrm flipV="1">
            <a:off x="6705600" y="5301344"/>
            <a:ext cx="876300" cy="50618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49" idx="3"/>
            <a:endCxn id="48" idx="1"/>
          </p:cNvCxnSpPr>
          <p:nvPr/>
        </p:nvCxnSpPr>
        <p:spPr>
          <a:xfrm flipV="1">
            <a:off x="6705600" y="4691744"/>
            <a:ext cx="876300" cy="15920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49" idx="3"/>
            <a:endCxn id="47" idx="1"/>
          </p:cNvCxnSpPr>
          <p:nvPr/>
        </p:nvCxnSpPr>
        <p:spPr>
          <a:xfrm>
            <a:off x="6705600" y="4850947"/>
            <a:ext cx="876300" cy="45039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49" idx="3"/>
            <a:endCxn id="42" idx="1"/>
          </p:cNvCxnSpPr>
          <p:nvPr/>
        </p:nvCxnSpPr>
        <p:spPr>
          <a:xfrm flipV="1">
            <a:off x="6705600" y="4082144"/>
            <a:ext cx="876300" cy="76880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51" idx="3"/>
            <a:endCxn id="40" idx="1"/>
          </p:cNvCxnSpPr>
          <p:nvPr/>
        </p:nvCxnSpPr>
        <p:spPr>
          <a:xfrm>
            <a:off x="6743700" y="3150054"/>
            <a:ext cx="838200" cy="3605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51" idx="3"/>
            <a:endCxn id="48" idx="1"/>
          </p:cNvCxnSpPr>
          <p:nvPr/>
        </p:nvCxnSpPr>
        <p:spPr>
          <a:xfrm>
            <a:off x="6743700" y="3150054"/>
            <a:ext cx="838200" cy="15416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51" idx="3"/>
            <a:endCxn id="38" idx="1"/>
          </p:cNvCxnSpPr>
          <p:nvPr/>
        </p:nvCxnSpPr>
        <p:spPr>
          <a:xfrm flipV="1">
            <a:off x="6743700" y="2813958"/>
            <a:ext cx="838200" cy="3360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50" idx="3"/>
            <a:endCxn id="36" idx="1"/>
          </p:cNvCxnSpPr>
          <p:nvPr/>
        </p:nvCxnSpPr>
        <p:spPr>
          <a:xfrm flipV="1">
            <a:off x="6705600" y="2166258"/>
            <a:ext cx="876300" cy="544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50" idx="3"/>
            <a:endCxn id="38" idx="1"/>
          </p:cNvCxnSpPr>
          <p:nvPr/>
        </p:nvCxnSpPr>
        <p:spPr>
          <a:xfrm>
            <a:off x="6705600" y="2220686"/>
            <a:ext cx="876300" cy="59327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50" idx="3"/>
            <a:endCxn id="40" idx="1"/>
          </p:cNvCxnSpPr>
          <p:nvPr/>
        </p:nvCxnSpPr>
        <p:spPr>
          <a:xfrm>
            <a:off x="6705600" y="2220686"/>
            <a:ext cx="876300" cy="12899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44" idx="3"/>
            <a:endCxn id="36" idx="1"/>
          </p:cNvCxnSpPr>
          <p:nvPr/>
        </p:nvCxnSpPr>
        <p:spPr>
          <a:xfrm flipV="1">
            <a:off x="6705600" y="2166258"/>
            <a:ext cx="876300" cy="177709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44" idx="3"/>
            <a:endCxn id="38" idx="1"/>
          </p:cNvCxnSpPr>
          <p:nvPr/>
        </p:nvCxnSpPr>
        <p:spPr>
          <a:xfrm flipV="1">
            <a:off x="6705600" y="2813958"/>
            <a:ext cx="876300" cy="112939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44" idx="3"/>
            <a:endCxn id="47" idx="1"/>
          </p:cNvCxnSpPr>
          <p:nvPr/>
        </p:nvCxnSpPr>
        <p:spPr>
          <a:xfrm>
            <a:off x="6705600" y="3943350"/>
            <a:ext cx="876300" cy="135799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44" idx="3"/>
            <a:endCxn id="48" idx="1"/>
          </p:cNvCxnSpPr>
          <p:nvPr/>
        </p:nvCxnSpPr>
        <p:spPr>
          <a:xfrm>
            <a:off x="6705600" y="3943350"/>
            <a:ext cx="876300" cy="74839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705600" y="1371600"/>
            <a:ext cx="941283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Greedy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4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Algorithms for Team Formation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Thanks to </a:t>
            </a:r>
            <a:r>
              <a:rPr lang="en-US" dirty="0" err="1" smtClean="0"/>
              <a:t>Evimari</a:t>
            </a:r>
            <a:r>
              <a:rPr lang="en-US" dirty="0" smtClean="0"/>
              <a:t> Terzi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04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n-US" dirty="0" smtClean="0"/>
              <a:t>Greedy is not always optimal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414092" y="1975758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414092" y="2623458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C++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414092" y="3320144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Unix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14092" y="3891644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php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39552" y="3714750"/>
            <a:ext cx="998240" cy="4572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Charlie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414092" y="5720444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Joomla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414092" y="5110844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Python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414092" y="4501244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539552" y="4622347"/>
            <a:ext cx="998240" cy="4572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David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39552" y="1992086"/>
            <a:ext cx="998240" cy="4572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Alice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539552" y="2921454"/>
            <a:ext cx="1036340" cy="4572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539552" y="5578929"/>
            <a:ext cx="998240" cy="4572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Eleanor</a:t>
            </a:r>
          </a:p>
        </p:txBody>
      </p:sp>
      <p:cxnSp>
        <p:nvCxnSpPr>
          <p:cNvPr id="17" name="Straight Arrow Connector 16"/>
          <p:cNvCxnSpPr>
            <a:stCxn id="15" idx="3"/>
            <a:endCxn id="9" idx="1"/>
          </p:cNvCxnSpPr>
          <p:nvPr/>
        </p:nvCxnSpPr>
        <p:spPr>
          <a:xfrm>
            <a:off x="1537792" y="5807529"/>
            <a:ext cx="876300" cy="10341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5" idx="3"/>
            <a:endCxn id="10" idx="1"/>
          </p:cNvCxnSpPr>
          <p:nvPr/>
        </p:nvCxnSpPr>
        <p:spPr>
          <a:xfrm flipV="1">
            <a:off x="1537792" y="5301344"/>
            <a:ext cx="876300" cy="50618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2" idx="3"/>
            <a:endCxn id="11" idx="1"/>
          </p:cNvCxnSpPr>
          <p:nvPr/>
        </p:nvCxnSpPr>
        <p:spPr>
          <a:xfrm flipV="1">
            <a:off x="1537792" y="4691744"/>
            <a:ext cx="876300" cy="15920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2" idx="3"/>
            <a:endCxn id="10" idx="1"/>
          </p:cNvCxnSpPr>
          <p:nvPr/>
        </p:nvCxnSpPr>
        <p:spPr>
          <a:xfrm>
            <a:off x="1537792" y="4850947"/>
            <a:ext cx="876300" cy="45039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2" idx="3"/>
            <a:endCxn id="7" idx="1"/>
          </p:cNvCxnSpPr>
          <p:nvPr/>
        </p:nvCxnSpPr>
        <p:spPr>
          <a:xfrm flipV="1">
            <a:off x="1537792" y="4082144"/>
            <a:ext cx="876300" cy="76880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4" idx="3"/>
            <a:endCxn id="6" idx="1"/>
          </p:cNvCxnSpPr>
          <p:nvPr/>
        </p:nvCxnSpPr>
        <p:spPr>
          <a:xfrm>
            <a:off x="1575892" y="3150054"/>
            <a:ext cx="838200" cy="3605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4" idx="3"/>
            <a:endCxn id="11" idx="1"/>
          </p:cNvCxnSpPr>
          <p:nvPr/>
        </p:nvCxnSpPr>
        <p:spPr>
          <a:xfrm>
            <a:off x="1575892" y="3150054"/>
            <a:ext cx="838200" cy="15416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4" idx="3"/>
            <a:endCxn id="5" idx="1"/>
          </p:cNvCxnSpPr>
          <p:nvPr/>
        </p:nvCxnSpPr>
        <p:spPr>
          <a:xfrm flipV="1">
            <a:off x="1575892" y="2813958"/>
            <a:ext cx="838200" cy="3360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3" idx="3"/>
            <a:endCxn id="4" idx="1"/>
          </p:cNvCxnSpPr>
          <p:nvPr/>
        </p:nvCxnSpPr>
        <p:spPr>
          <a:xfrm flipV="1">
            <a:off x="1537792" y="2166258"/>
            <a:ext cx="876300" cy="5442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3" idx="3"/>
            <a:endCxn id="5" idx="1"/>
          </p:cNvCxnSpPr>
          <p:nvPr/>
        </p:nvCxnSpPr>
        <p:spPr>
          <a:xfrm>
            <a:off x="1537792" y="2220686"/>
            <a:ext cx="876300" cy="59327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3" idx="3"/>
            <a:endCxn id="6" idx="1"/>
          </p:cNvCxnSpPr>
          <p:nvPr/>
        </p:nvCxnSpPr>
        <p:spPr>
          <a:xfrm>
            <a:off x="1537792" y="2220686"/>
            <a:ext cx="876300" cy="128995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8" idx="3"/>
            <a:endCxn id="4" idx="1"/>
          </p:cNvCxnSpPr>
          <p:nvPr/>
        </p:nvCxnSpPr>
        <p:spPr>
          <a:xfrm flipV="1">
            <a:off x="1537792" y="2166258"/>
            <a:ext cx="876300" cy="177709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8" idx="3"/>
            <a:endCxn id="5" idx="1"/>
          </p:cNvCxnSpPr>
          <p:nvPr/>
        </p:nvCxnSpPr>
        <p:spPr>
          <a:xfrm flipV="1">
            <a:off x="1537792" y="2813958"/>
            <a:ext cx="876300" cy="112939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8" idx="3"/>
            <a:endCxn id="10" idx="1"/>
          </p:cNvCxnSpPr>
          <p:nvPr/>
        </p:nvCxnSpPr>
        <p:spPr>
          <a:xfrm>
            <a:off x="1537792" y="3943350"/>
            <a:ext cx="876300" cy="135799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8" idx="3"/>
            <a:endCxn id="11" idx="1"/>
          </p:cNvCxnSpPr>
          <p:nvPr/>
        </p:nvCxnSpPr>
        <p:spPr>
          <a:xfrm>
            <a:off x="1537792" y="3943350"/>
            <a:ext cx="876300" cy="74839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371600" y="1371600"/>
            <a:ext cx="97975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Optimal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7581900" y="1975758"/>
            <a:ext cx="933772" cy="3810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7581900" y="2623458"/>
            <a:ext cx="933772" cy="3810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C++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7581900" y="3320144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Unix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7581900" y="3891644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php</a:t>
            </a:r>
            <a:endParaRPr lang="en-US" dirty="0"/>
          </a:p>
        </p:txBody>
      </p:sp>
      <p:sp>
        <p:nvSpPr>
          <p:cNvPr id="44" name="Rounded Rectangle 43"/>
          <p:cNvSpPr/>
          <p:nvPr/>
        </p:nvSpPr>
        <p:spPr>
          <a:xfrm>
            <a:off x="5707360" y="3714750"/>
            <a:ext cx="998240" cy="4572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Charlie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7581900" y="5720444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Joomla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7581900" y="5110844"/>
            <a:ext cx="933772" cy="3810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Python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7581900" y="4501244"/>
            <a:ext cx="933772" cy="3810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49" name="Rounded Rectangle 48"/>
          <p:cNvSpPr/>
          <p:nvPr/>
        </p:nvSpPr>
        <p:spPr>
          <a:xfrm>
            <a:off x="5707360" y="4622347"/>
            <a:ext cx="998240" cy="4572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David</a:t>
            </a:r>
            <a:endParaRPr lang="en-US" dirty="0"/>
          </a:p>
        </p:txBody>
      </p:sp>
      <p:sp>
        <p:nvSpPr>
          <p:cNvPr id="50" name="Rounded Rectangle 49"/>
          <p:cNvSpPr/>
          <p:nvPr/>
        </p:nvSpPr>
        <p:spPr>
          <a:xfrm>
            <a:off x="5707360" y="1992086"/>
            <a:ext cx="998240" cy="4572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Alice</a:t>
            </a:r>
            <a:endParaRPr lang="en-US" dirty="0"/>
          </a:p>
        </p:txBody>
      </p:sp>
      <p:sp>
        <p:nvSpPr>
          <p:cNvPr id="51" name="Rounded Rectangle 50"/>
          <p:cNvSpPr/>
          <p:nvPr/>
        </p:nvSpPr>
        <p:spPr>
          <a:xfrm>
            <a:off x="5707360" y="2921454"/>
            <a:ext cx="1036340" cy="4572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</a:t>
            </a:r>
            <a:endParaRPr lang="en-US" dirty="0"/>
          </a:p>
        </p:txBody>
      </p:sp>
      <p:sp>
        <p:nvSpPr>
          <p:cNvPr id="52" name="Rounded Rectangle 51"/>
          <p:cNvSpPr/>
          <p:nvPr/>
        </p:nvSpPr>
        <p:spPr>
          <a:xfrm>
            <a:off x="5707360" y="5578929"/>
            <a:ext cx="998240" cy="4572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Eleanor</a:t>
            </a:r>
            <a:endParaRPr lang="en-US" dirty="0"/>
          </a:p>
        </p:txBody>
      </p:sp>
      <p:cxnSp>
        <p:nvCxnSpPr>
          <p:cNvPr id="53" name="Straight Arrow Connector 52"/>
          <p:cNvCxnSpPr>
            <a:stCxn id="52" idx="3"/>
            <a:endCxn id="46" idx="1"/>
          </p:cNvCxnSpPr>
          <p:nvPr/>
        </p:nvCxnSpPr>
        <p:spPr>
          <a:xfrm>
            <a:off x="6705600" y="5807529"/>
            <a:ext cx="876300" cy="10341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52" idx="3"/>
            <a:endCxn id="47" idx="1"/>
          </p:cNvCxnSpPr>
          <p:nvPr/>
        </p:nvCxnSpPr>
        <p:spPr>
          <a:xfrm flipV="1">
            <a:off x="6705600" y="5301344"/>
            <a:ext cx="876300" cy="50618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49" idx="3"/>
            <a:endCxn id="48" idx="1"/>
          </p:cNvCxnSpPr>
          <p:nvPr/>
        </p:nvCxnSpPr>
        <p:spPr>
          <a:xfrm flipV="1">
            <a:off x="6705600" y="4691744"/>
            <a:ext cx="876300" cy="15920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49" idx="3"/>
            <a:endCxn id="47" idx="1"/>
          </p:cNvCxnSpPr>
          <p:nvPr/>
        </p:nvCxnSpPr>
        <p:spPr>
          <a:xfrm>
            <a:off x="6705600" y="4850947"/>
            <a:ext cx="876300" cy="45039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49" idx="3"/>
            <a:endCxn id="42" idx="1"/>
          </p:cNvCxnSpPr>
          <p:nvPr/>
        </p:nvCxnSpPr>
        <p:spPr>
          <a:xfrm flipV="1">
            <a:off x="6705600" y="4082144"/>
            <a:ext cx="876300" cy="76880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51" idx="3"/>
            <a:endCxn id="40" idx="1"/>
          </p:cNvCxnSpPr>
          <p:nvPr/>
        </p:nvCxnSpPr>
        <p:spPr>
          <a:xfrm>
            <a:off x="6743700" y="3150054"/>
            <a:ext cx="838200" cy="3605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51" idx="3"/>
            <a:endCxn id="48" idx="1"/>
          </p:cNvCxnSpPr>
          <p:nvPr/>
        </p:nvCxnSpPr>
        <p:spPr>
          <a:xfrm>
            <a:off x="6743700" y="3150054"/>
            <a:ext cx="838200" cy="15416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51" idx="3"/>
            <a:endCxn id="38" idx="1"/>
          </p:cNvCxnSpPr>
          <p:nvPr/>
        </p:nvCxnSpPr>
        <p:spPr>
          <a:xfrm flipV="1">
            <a:off x="6743700" y="2813958"/>
            <a:ext cx="838200" cy="3360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50" idx="3"/>
            <a:endCxn id="36" idx="1"/>
          </p:cNvCxnSpPr>
          <p:nvPr/>
        </p:nvCxnSpPr>
        <p:spPr>
          <a:xfrm flipV="1">
            <a:off x="6705600" y="2166258"/>
            <a:ext cx="876300" cy="544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50" idx="3"/>
            <a:endCxn id="38" idx="1"/>
          </p:cNvCxnSpPr>
          <p:nvPr/>
        </p:nvCxnSpPr>
        <p:spPr>
          <a:xfrm>
            <a:off x="6705600" y="2220686"/>
            <a:ext cx="876300" cy="59327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50" idx="3"/>
            <a:endCxn id="40" idx="1"/>
          </p:cNvCxnSpPr>
          <p:nvPr/>
        </p:nvCxnSpPr>
        <p:spPr>
          <a:xfrm>
            <a:off x="6705600" y="2220686"/>
            <a:ext cx="876300" cy="12899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44" idx="3"/>
            <a:endCxn id="36" idx="1"/>
          </p:cNvCxnSpPr>
          <p:nvPr/>
        </p:nvCxnSpPr>
        <p:spPr>
          <a:xfrm flipV="1">
            <a:off x="6705600" y="2166258"/>
            <a:ext cx="876300" cy="177709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44" idx="3"/>
            <a:endCxn id="38" idx="1"/>
          </p:cNvCxnSpPr>
          <p:nvPr/>
        </p:nvCxnSpPr>
        <p:spPr>
          <a:xfrm flipV="1">
            <a:off x="6705600" y="2813958"/>
            <a:ext cx="876300" cy="112939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44" idx="3"/>
            <a:endCxn id="47" idx="1"/>
          </p:cNvCxnSpPr>
          <p:nvPr/>
        </p:nvCxnSpPr>
        <p:spPr>
          <a:xfrm>
            <a:off x="6705600" y="3943350"/>
            <a:ext cx="876300" cy="135799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44" idx="3"/>
            <a:endCxn id="48" idx="1"/>
          </p:cNvCxnSpPr>
          <p:nvPr/>
        </p:nvCxnSpPr>
        <p:spPr>
          <a:xfrm>
            <a:off x="6705600" y="3943350"/>
            <a:ext cx="876300" cy="74839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705600" y="1371600"/>
            <a:ext cx="941283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Greedy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9490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n-US" dirty="0" smtClean="0"/>
              <a:t>Greedy is not always optimal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414092" y="1975758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414092" y="2623458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C++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414092" y="3320144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Unix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14092" y="3891644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php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39552" y="3714750"/>
            <a:ext cx="998240" cy="4572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Charlie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414092" y="5720444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Joomla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414092" y="5110844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Python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414092" y="4501244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539552" y="4622347"/>
            <a:ext cx="998240" cy="4572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David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39552" y="1992086"/>
            <a:ext cx="998240" cy="4572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Alice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539552" y="2921454"/>
            <a:ext cx="1036340" cy="4572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539552" y="5578929"/>
            <a:ext cx="998240" cy="4572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Eleanor</a:t>
            </a:r>
          </a:p>
        </p:txBody>
      </p:sp>
      <p:cxnSp>
        <p:nvCxnSpPr>
          <p:cNvPr id="17" name="Straight Arrow Connector 16"/>
          <p:cNvCxnSpPr>
            <a:stCxn id="15" idx="3"/>
            <a:endCxn id="9" idx="1"/>
          </p:cNvCxnSpPr>
          <p:nvPr/>
        </p:nvCxnSpPr>
        <p:spPr>
          <a:xfrm>
            <a:off x="1537792" y="5807529"/>
            <a:ext cx="876300" cy="10341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5" idx="3"/>
            <a:endCxn id="10" idx="1"/>
          </p:cNvCxnSpPr>
          <p:nvPr/>
        </p:nvCxnSpPr>
        <p:spPr>
          <a:xfrm flipV="1">
            <a:off x="1537792" y="5301344"/>
            <a:ext cx="876300" cy="50618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2" idx="3"/>
            <a:endCxn id="11" idx="1"/>
          </p:cNvCxnSpPr>
          <p:nvPr/>
        </p:nvCxnSpPr>
        <p:spPr>
          <a:xfrm flipV="1">
            <a:off x="1537792" y="4691744"/>
            <a:ext cx="876300" cy="15920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2" idx="3"/>
            <a:endCxn id="10" idx="1"/>
          </p:cNvCxnSpPr>
          <p:nvPr/>
        </p:nvCxnSpPr>
        <p:spPr>
          <a:xfrm>
            <a:off x="1537792" y="4850947"/>
            <a:ext cx="876300" cy="45039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2" idx="3"/>
            <a:endCxn id="7" idx="1"/>
          </p:cNvCxnSpPr>
          <p:nvPr/>
        </p:nvCxnSpPr>
        <p:spPr>
          <a:xfrm flipV="1">
            <a:off x="1537792" y="4082144"/>
            <a:ext cx="876300" cy="76880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4" idx="3"/>
            <a:endCxn id="6" idx="1"/>
          </p:cNvCxnSpPr>
          <p:nvPr/>
        </p:nvCxnSpPr>
        <p:spPr>
          <a:xfrm>
            <a:off x="1575892" y="3150054"/>
            <a:ext cx="838200" cy="3605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4" idx="3"/>
            <a:endCxn id="11" idx="1"/>
          </p:cNvCxnSpPr>
          <p:nvPr/>
        </p:nvCxnSpPr>
        <p:spPr>
          <a:xfrm>
            <a:off x="1575892" y="3150054"/>
            <a:ext cx="838200" cy="15416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4" idx="3"/>
            <a:endCxn id="5" idx="1"/>
          </p:cNvCxnSpPr>
          <p:nvPr/>
        </p:nvCxnSpPr>
        <p:spPr>
          <a:xfrm flipV="1">
            <a:off x="1575892" y="2813958"/>
            <a:ext cx="838200" cy="3360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3" idx="3"/>
            <a:endCxn id="4" idx="1"/>
          </p:cNvCxnSpPr>
          <p:nvPr/>
        </p:nvCxnSpPr>
        <p:spPr>
          <a:xfrm flipV="1">
            <a:off x="1537792" y="2166258"/>
            <a:ext cx="876300" cy="5442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3" idx="3"/>
            <a:endCxn id="5" idx="1"/>
          </p:cNvCxnSpPr>
          <p:nvPr/>
        </p:nvCxnSpPr>
        <p:spPr>
          <a:xfrm>
            <a:off x="1537792" y="2220686"/>
            <a:ext cx="876300" cy="59327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3" idx="3"/>
            <a:endCxn id="6" idx="1"/>
          </p:cNvCxnSpPr>
          <p:nvPr/>
        </p:nvCxnSpPr>
        <p:spPr>
          <a:xfrm>
            <a:off x="1537792" y="2220686"/>
            <a:ext cx="876300" cy="128995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8" idx="3"/>
            <a:endCxn id="4" idx="1"/>
          </p:cNvCxnSpPr>
          <p:nvPr/>
        </p:nvCxnSpPr>
        <p:spPr>
          <a:xfrm flipV="1">
            <a:off x="1537792" y="2166258"/>
            <a:ext cx="876300" cy="177709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8" idx="3"/>
            <a:endCxn id="5" idx="1"/>
          </p:cNvCxnSpPr>
          <p:nvPr/>
        </p:nvCxnSpPr>
        <p:spPr>
          <a:xfrm flipV="1">
            <a:off x="1537792" y="2813958"/>
            <a:ext cx="876300" cy="112939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8" idx="3"/>
            <a:endCxn id="10" idx="1"/>
          </p:cNvCxnSpPr>
          <p:nvPr/>
        </p:nvCxnSpPr>
        <p:spPr>
          <a:xfrm>
            <a:off x="1537792" y="3943350"/>
            <a:ext cx="876300" cy="135799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8" idx="3"/>
            <a:endCxn id="11" idx="1"/>
          </p:cNvCxnSpPr>
          <p:nvPr/>
        </p:nvCxnSpPr>
        <p:spPr>
          <a:xfrm>
            <a:off x="1537792" y="3943350"/>
            <a:ext cx="876300" cy="74839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371600" y="1371600"/>
            <a:ext cx="97975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Optimal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7581900" y="1975758"/>
            <a:ext cx="933772" cy="3810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7581900" y="2623458"/>
            <a:ext cx="933772" cy="3810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C++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7581900" y="3320144"/>
            <a:ext cx="933772" cy="3810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Unix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7581900" y="3891644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php</a:t>
            </a:r>
            <a:endParaRPr lang="en-US" dirty="0"/>
          </a:p>
        </p:txBody>
      </p:sp>
      <p:sp>
        <p:nvSpPr>
          <p:cNvPr id="44" name="Rounded Rectangle 43"/>
          <p:cNvSpPr/>
          <p:nvPr/>
        </p:nvSpPr>
        <p:spPr>
          <a:xfrm>
            <a:off x="5707360" y="3714750"/>
            <a:ext cx="998240" cy="4572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Charlie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7581900" y="5720444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Joomla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7581900" y="5110844"/>
            <a:ext cx="933772" cy="3810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Python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7581900" y="4501244"/>
            <a:ext cx="933772" cy="3810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49" name="Rounded Rectangle 48"/>
          <p:cNvSpPr/>
          <p:nvPr/>
        </p:nvSpPr>
        <p:spPr>
          <a:xfrm>
            <a:off x="5707360" y="4622347"/>
            <a:ext cx="998240" cy="4572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David</a:t>
            </a:r>
            <a:endParaRPr lang="en-US" dirty="0"/>
          </a:p>
        </p:txBody>
      </p:sp>
      <p:sp>
        <p:nvSpPr>
          <p:cNvPr id="50" name="Rounded Rectangle 49"/>
          <p:cNvSpPr/>
          <p:nvPr/>
        </p:nvSpPr>
        <p:spPr>
          <a:xfrm>
            <a:off x="5707360" y="1992086"/>
            <a:ext cx="998240" cy="4572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Alice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5707360" y="2921454"/>
            <a:ext cx="1036340" cy="4572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</a:t>
            </a:r>
            <a:endParaRPr lang="en-US" dirty="0"/>
          </a:p>
        </p:txBody>
      </p:sp>
      <p:sp>
        <p:nvSpPr>
          <p:cNvPr id="52" name="Rounded Rectangle 51"/>
          <p:cNvSpPr/>
          <p:nvPr/>
        </p:nvSpPr>
        <p:spPr>
          <a:xfrm>
            <a:off x="5707360" y="5578929"/>
            <a:ext cx="998240" cy="4572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Eleanor</a:t>
            </a:r>
            <a:endParaRPr lang="en-US" dirty="0"/>
          </a:p>
        </p:txBody>
      </p:sp>
      <p:cxnSp>
        <p:nvCxnSpPr>
          <p:cNvPr id="53" name="Straight Arrow Connector 52"/>
          <p:cNvCxnSpPr>
            <a:stCxn id="52" idx="3"/>
            <a:endCxn id="46" idx="1"/>
          </p:cNvCxnSpPr>
          <p:nvPr/>
        </p:nvCxnSpPr>
        <p:spPr>
          <a:xfrm>
            <a:off x="6705600" y="5807529"/>
            <a:ext cx="876300" cy="10341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52" idx="3"/>
            <a:endCxn id="47" idx="1"/>
          </p:cNvCxnSpPr>
          <p:nvPr/>
        </p:nvCxnSpPr>
        <p:spPr>
          <a:xfrm flipV="1">
            <a:off x="6705600" y="5301344"/>
            <a:ext cx="876300" cy="50618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49" idx="3"/>
            <a:endCxn id="48" idx="1"/>
          </p:cNvCxnSpPr>
          <p:nvPr/>
        </p:nvCxnSpPr>
        <p:spPr>
          <a:xfrm flipV="1">
            <a:off x="6705600" y="4691744"/>
            <a:ext cx="876300" cy="15920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49" idx="3"/>
            <a:endCxn id="47" idx="1"/>
          </p:cNvCxnSpPr>
          <p:nvPr/>
        </p:nvCxnSpPr>
        <p:spPr>
          <a:xfrm>
            <a:off x="6705600" y="4850947"/>
            <a:ext cx="876300" cy="45039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49" idx="3"/>
            <a:endCxn id="42" idx="1"/>
          </p:cNvCxnSpPr>
          <p:nvPr/>
        </p:nvCxnSpPr>
        <p:spPr>
          <a:xfrm flipV="1">
            <a:off x="6705600" y="4082144"/>
            <a:ext cx="876300" cy="76880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51" idx="3"/>
            <a:endCxn id="40" idx="1"/>
          </p:cNvCxnSpPr>
          <p:nvPr/>
        </p:nvCxnSpPr>
        <p:spPr>
          <a:xfrm>
            <a:off x="6743700" y="3150054"/>
            <a:ext cx="838200" cy="3605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51" idx="3"/>
            <a:endCxn id="48" idx="1"/>
          </p:cNvCxnSpPr>
          <p:nvPr/>
        </p:nvCxnSpPr>
        <p:spPr>
          <a:xfrm>
            <a:off x="6743700" y="3150054"/>
            <a:ext cx="838200" cy="15416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51" idx="3"/>
            <a:endCxn id="38" idx="1"/>
          </p:cNvCxnSpPr>
          <p:nvPr/>
        </p:nvCxnSpPr>
        <p:spPr>
          <a:xfrm flipV="1">
            <a:off x="6743700" y="2813958"/>
            <a:ext cx="838200" cy="3360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50" idx="3"/>
            <a:endCxn id="36" idx="1"/>
          </p:cNvCxnSpPr>
          <p:nvPr/>
        </p:nvCxnSpPr>
        <p:spPr>
          <a:xfrm flipV="1">
            <a:off x="6705600" y="2166258"/>
            <a:ext cx="876300" cy="544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50" idx="3"/>
            <a:endCxn id="38" idx="1"/>
          </p:cNvCxnSpPr>
          <p:nvPr/>
        </p:nvCxnSpPr>
        <p:spPr>
          <a:xfrm>
            <a:off x="6705600" y="2220686"/>
            <a:ext cx="876300" cy="59327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50" idx="3"/>
            <a:endCxn id="40" idx="1"/>
          </p:cNvCxnSpPr>
          <p:nvPr/>
        </p:nvCxnSpPr>
        <p:spPr>
          <a:xfrm>
            <a:off x="6705600" y="2220686"/>
            <a:ext cx="876300" cy="128995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44" idx="3"/>
            <a:endCxn id="36" idx="1"/>
          </p:cNvCxnSpPr>
          <p:nvPr/>
        </p:nvCxnSpPr>
        <p:spPr>
          <a:xfrm flipV="1">
            <a:off x="6705600" y="2166258"/>
            <a:ext cx="876300" cy="177709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44" idx="3"/>
            <a:endCxn id="38" idx="1"/>
          </p:cNvCxnSpPr>
          <p:nvPr/>
        </p:nvCxnSpPr>
        <p:spPr>
          <a:xfrm flipV="1">
            <a:off x="6705600" y="2813958"/>
            <a:ext cx="876300" cy="112939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44" idx="3"/>
            <a:endCxn id="47" idx="1"/>
          </p:cNvCxnSpPr>
          <p:nvPr/>
        </p:nvCxnSpPr>
        <p:spPr>
          <a:xfrm>
            <a:off x="6705600" y="3943350"/>
            <a:ext cx="876300" cy="135799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44" idx="3"/>
            <a:endCxn id="48" idx="1"/>
          </p:cNvCxnSpPr>
          <p:nvPr/>
        </p:nvCxnSpPr>
        <p:spPr>
          <a:xfrm>
            <a:off x="6705600" y="3943350"/>
            <a:ext cx="876300" cy="74839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705600" y="1371600"/>
            <a:ext cx="941283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Greedy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7657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n-US" dirty="0" smtClean="0"/>
              <a:t>Greedy is not always optimal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414092" y="1975758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414092" y="2623458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C++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414092" y="3320144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Unix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14092" y="3891644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php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39552" y="3714750"/>
            <a:ext cx="998240" cy="4572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Charlie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414092" y="5720444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Joomla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414092" y="5110844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Python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414092" y="4501244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539552" y="4622347"/>
            <a:ext cx="998240" cy="4572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David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39552" y="1992086"/>
            <a:ext cx="998240" cy="4572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Alice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539552" y="2921454"/>
            <a:ext cx="1036340" cy="4572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539552" y="5578929"/>
            <a:ext cx="998240" cy="4572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Eleanor</a:t>
            </a:r>
          </a:p>
        </p:txBody>
      </p:sp>
      <p:cxnSp>
        <p:nvCxnSpPr>
          <p:cNvPr id="17" name="Straight Arrow Connector 16"/>
          <p:cNvCxnSpPr>
            <a:stCxn id="15" idx="3"/>
            <a:endCxn id="9" idx="1"/>
          </p:cNvCxnSpPr>
          <p:nvPr/>
        </p:nvCxnSpPr>
        <p:spPr>
          <a:xfrm>
            <a:off x="1537792" y="5807529"/>
            <a:ext cx="876300" cy="10341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5" idx="3"/>
            <a:endCxn id="10" idx="1"/>
          </p:cNvCxnSpPr>
          <p:nvPr/>
        </p:nvCxnSpPr>
        <p:spPr>
          <a:xfrm flipV="1">
            <a:off x="1537792" y="5301344"/>
            <a:ext cx="876300" cy="50618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2" idx="3"/>
            <a:endCxn id="11" idx="1"/>
          </p:cNvCxnSpPr>
          <p:nvPr/>
        </p:nvCxnSpPr>
        <p:spPr>
          <a:xfrm flipV="1">
            <a:off x="1537792" y="4691744"/>
            <a:ext cx="876300" cy="15920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2" idx="3"/>
            <a:endCxn id="10" idx="1"/>
          </p:cNvCxnSpPr>
          <p:nvPr/>
        </p:nvCxnSpPr>
        <p:spPr>
          <a:xfrm>
            <a:off x="1537792" y="4850947"/>
            <a:ext cx="876300" cy="45039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2" idx="3"/>
            <a:endCxn id="7" idx="1"/>
          </p:cNvCxnSpPr>
          <p:nvPr/>
        </p:nvCxnSpPr>
        <p:spPr>
          <a:xfrm flipV="1">
            <a:off x="1537792" y="4082144"/>
            <a:ext cx="876300" cy="76880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4" idx="3"/>
            <a:endCxn id="6" idx="1"/>
          </p:cNvCxnSpPr>
          <p:nvPr/>
        </p:nvCxnSpPr>
        <p:spPr>
          <a:xfrm>
            <a:off x="1575892" y="3150054"/>
            <a:ext cx="838200" cy="3605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4" idx="3"/>
            <a:endCxn id="11" idx="1"/>
          </p:cNvCxnSpPr>
          <p:nvPr/>
        </p:nvCxnSpPr>
        <p:spPr>
          <a:xfrm>
            <a:off x="1575892" y="3150054"/>
            <a:ext cx="838200" cy="15416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4" idx="3"/>
            <a:endCxn id="5" idx="1"/>
          </p:cNvCxnSpPr>
          <p:nvPr/>
        </p:nvCxnSpPr>
        <p:spPr>
          <a:xfrm flipV="1">
            <a:off x="1575892" y="2813958"/>
            <a:ext cx="838200" cy="3360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3" idx="3"/>
            <a:endCxn id="4" idx="1"/>
          </p:cNvCxnSpPr>
          <p:nvPr/>
        </p:nvCxnSpPr>
        <p:spPr>
          <a:xfrm flipV="1">
            <a:off x="1537792" y="2166258"/>
            <a:ext cx="876300" cy="5442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3" idx="3"/>
            <a:endCxn id="5" idx="1"/>
          </p:cNvCxnSpPr>
          <p:nvPr/>
        </p:nvCxnSpPr>
        <p:spPr>
          <a:xfrm>
            <a:off x="1537792" y="2220686"/>
            <a:ext cx="876300" cy="59327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3" idx="3"/>
            <a:endCxn id="6" idx="1"/>
          </p:cNvCxnSpPr>
          <p:nvPr/>
        </p:nvCxnSpPr>
        <p:spPr>
          <a:xfrm>
            <a:off x="1537792" y="2220686"/>
            <a:ext cx="876300" cy="128995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8" idx="3"/>
            <a:endCxn id="4" idx="1"/>
          </p:cNvCxnSpPr>
          <p:nvPr/>
        </p:nvCxnSpPr>
        <p:spPr>
          <a:xfrm flipV="1">
            <a:off x="1537792" y="2166258"/>
            <a:ext cx="876300" cy="177709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8" idx="3"/>
            <a:endCxn id="5" idx="1"/>
          </p:cNvCxnSpPr>
          <p:nvPr/>
        </p:nvCxnSpPr>
        <p:spPr>
          <a:xfrm flipV="1">
            <a:off x="1537792" y="2813958"/>
            <a:ext cx="876300" cy="112939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8" idx="3"/>
            <a:endCxn id="10" idx="1"/>
          </p:cNvCxnSpPr>
          <p:nvPr/>
        </p:nvCxnSpPr>
        <p:spPr>
          <a:xfrm>
            <a:off x="1537792" y="3943350"/>
            <a:ext cx="876300" cy="135799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8" idx="3"/>
            <a:endCxn id="11" idx="1"/>
          </p:cNvCxnSpPr>
          <p:nvPr/>
        </p:nvCxnSpPr>
        <p:spPr>
          <a:xfrm>
            <a:off x="1537792" y="3943350"/>
            <a:ext cx="876300" cy="74839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371600" y="1371600"/>
            <a:ext cx="97975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Optimal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7581900" y="1975758"/>
            <a:ext cx="933772" cy="3810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7581900" y="2623458"/>
            <a:ext cx="933772" cy="3810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C++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7581900" y="3320144"/>
            <a:ext cx="933772" cy="3810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Unix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7581900" y="3891644"/>
            <a:ext cx="933772" cy="3810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php</a:t>
            </a:r>
            <a:endParaRPr lang="en-US" dirty="0"/>
          </a:p>
        </p:txBody>
      </p:sp>
      <p:sp>
        <p:nvSpPr>
          <p:cNvPr id="44" name="Rounded Rectangle 43"/>
          <p:cNvSpPr/>
          <p:nvPr/>
        </p:nvSpPr>
        <p:spPr>
          <a:xfrm>
            <a:off x="5707360" y="3714750"/>
            <a:ext cx="998240" cy="4572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Charlie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7581900" y="5720444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Joomla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7581900" y="5110844"/>
            <a:ext cx="933772" cy="3810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Python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7581900" y="4501244"/>
            <a:ext cx="933772" cy="3810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49" name="Rounded Rectangle 48"/>
          <p:cNvSpPr/>
          <p:nvPr/>
        </p:nvSpPr>
        <p:spPr>
          <a:xfrm>
            <a:off x="5707360" y="4622347"/>
            <a:ext cx="998240" cy="4572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David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5707360" y="1992086"/>
            <a:ext cx="998240" cy="4572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Alice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5707360" y="2921454"/>
            <a:ext cx="1036340" cy="4572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</a:t>
            </a:r>
            <a:endParaRPr lang="en-US" dirty="0"/>
          </a:p>
        </p:txBody>
      </p:sp>
      <p:sp>
        <p:nvSpPr>
          <p:cNvPr id="52" name="Rounded Rectangle 51"/>
          <p:cNvSpPr/>
          <p:nvPr/>
        </p:nvSpPr>
        <p:spPr>
          <a:xfrm>
            <a:off x="5707360" y="5578929"/>
            <a:ext cx="998240" cy="4572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Eleanor</a:t>
            </a:r>
            <a:endParaRPr lang="en-US" dirty="0"/>
          </a:p>
        </p:txBody>
      </p:sp>
      <p:cxnSp>
        <p:nvCxnSpPr>
          <p:cNvPr id="53" name="Straight Arrow Connector 52"/>
          <p:cNvCxnSpPr>
            <a:stCxn id="52" idx="3"/>
            <a:endCxn id="46" idx="1"/>
          </p:cNvCxnSpPr>
          <p:nvPr/>
        </p:nvCxnSpPr>
        <p:spPr>
          <a:xfrm>
            <a:off x="6705600" y="5807529"/>
            <a:ext cx="876300" cy="10341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52" idx="3"/>
            <a:endCxn id="47" idx="1"/>
          </p:cNvCxnSpPr>
          <p:nvPr/>
        </p:nvCxnSpPr>
        <p:spPr>
          <a:xfrm flipV="1">
            <a:off x="6705600" y="5301344"/>
            <a:ext cx="876300" cy="50618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49" idx="3"/>
            <a:endCxn id="48" idx="1"/>
          </p:cNvCxnSpPr>
          <p:nvPr/>
        </p:nvCxnSpPr>
        <p:spPr>
          <a:xfrm flipV="1">
            <a:off x="6705600" y="4691744"/>
            <a:ext cx="876300" cy="15920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49" idx="3"/>
            <a:endCxn id="47" idx="1"/>
          </p:cNvCxnSpPr>
          <p:nvPr/>
        </p:nvCxnSpPr>
        <p:spPr>
          <a:xfrm>
            <a:off x="6705600" y="4850947"/>
            <a:ext cx="876300" cy="45039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49" idx="3"/>
            <a:endCxn id="42" idx="1"/>
          </p:cNvCxnSpPr>
          <p:nvPr/>
        </p:nvCxnSpPr>
        <p:spPr>
          <a:xfrm flipV="1">
            <a:off x="6705600" y="4082144"/>
            <a:ext cx="876300" cy="76880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51" idx="3"/>
            <a:endCxn id="40" idx="1"/>
          </p:cNvCxnSpPr>
          <p:nvPr/>
        </p:nvCxnSpPr>
        <p:spPr>
          <a:xfrm>
            <a:off x="6743700" y="3150054"/>
            <a:ext cx="838200" cy="3605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51" idx="3"/>
            <a:endCxn id="48" idx="1"/>
          </p:cNvCxnSpPr>
          <p:nvPr/>
        </p:nvCxnSpPr>
        <p:spPr>
          <a:xfrm>
            <a:off x="6743700" y="3150054"/>
            <a:ext cx="838200" cy="15416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51" idx="3"/>
            <a:endCxn id="38" idx="1"/>
          </p:cNvCxnSpPr>
          <p:nvPr/>
        </p:nvCxnSpPr>
        <p:spPr>
          <a:xfrm flipV="1">
            <a:off x="6743700" y="2813958"/>
            <a:ext cx="838200" cy="3360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50" idx="3"/>
            <a:endCxn id="36" idx="1"/>
          </p:cNvCxnSpPr>
          <p:nvPr/>
        </p:nvCxnSpPr>
        <p:spPr>
          <a:xfrm flipV="1">
            <a:off x="6705600" y="2166258"/>
            <a:ext cx="876300" cy="544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50" idx="3"/>
            <a:endCxn id="38" idx="1"/>
          </p:cNvCxnSpPr>
          <p:nvPr/>
        </p:nvCxnSpPr>
        <p:spPr>
          <a:xfrm>
            <a:off x="6705600" y="2220686"/>
            <a:ext cx="876300" cy="59327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50" idx="3"/>
            <a:endCxn id="40" idx="1"/>
          </p:cNvCxnSpPr>
          <p:nvPr/>
        </p:nvCxnSpPr>
        <p:spPr>
          <a:xfrm>
            <a:off x="6705600" y="2220686"/>
            <a:ext cx="876300" cy="128995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44" idx="3"/>
            <a:endCxn id="36" idx="1"/>
          </p:cNvCxnSpPr>
          <p:nvPr/>
        </p:nvCxnSpPr>
        <p:spPr>
          <a:xfrm flipV="1">
            <a:off x="6705600" y="2166258"/>
            <a:ext cx="876300" cy="177709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44" idx="3"/>
            <a:endCxn id="38" idx="1"/>
          </p:cNvCxnSpPr>
          <p:nvPr/>
        </p:nvCxnSpPr>
        <p:spPr>
          <a:xfrm flipV="1">
            <a:off x="6705600" y="2813958"/>
            <a:ext cx="876300" cy="112939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44" idx="3"/>
            <a:endCxn id="47" idx="1"/>
          </p:cNvCxnSpPr>
          <p:nvPr/>
        </p:nvCxnSpPr>
        <p:spPr>
          <a:xfrm>
            <a:off x="6705600" y="3943350"/>
            <a:ext cx="876300" cy="135799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44" idx="3"/>
            <a:endCxn id="48" idx="1"/>
          </p:cNvCxnSpPr>
          <p:nvPr/>
        </p:nvCxnSpPr>
        <p:spPr>
          <a:xfrm>
            <a:off x="6705600" y="3943350"/>
            <a:ext cx="876300" cy="74839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705600" y="1371600"/>
            <a:ext cx="941283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Greedy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9793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n-US" dirty="0" smtClean="0"/>
              <a:t>Greedy is not always optimal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414092" y="1975758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414092" y="2623458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C++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414092" y="3320144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Unix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14092" y="3891644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php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39552" y="3714750"/>
            <a:ext cx="998240" cy="4572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Charlie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414092" y="5720444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Joomla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414092" y="5110844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Python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414092" y="4501244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539552" y="4622347"/>
            <a:ext cx="998240" cy="4572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David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39552" y="1992086"/>
            <a:ext cx="998240" cy="4572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Alice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539552" y="2921454"/>
            <a:ext cx="1036340" cy="4572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539552" y="5578929"/>
            <a:ext cx="998240" cy="4572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Eleanor</a:t>
            </a:r>
          </a:p>
        </p:txBody>
      </p:sp>
      <p:cxnSp>
        <p:nvCxnSpPr>
          <p:cNvPr id="17" name="Straight Arrow Connector 16"/>
          <p:cNvCxnSpPr>
            <a:stCxn id="15" idx="3"/>
            <a:endCxn id="9" idx="1"/>
          </p:cNvCxnSpPr>
          <p:nvPr/>
        </p:nvCxnSpPr>
        <p:spPr>
          <a:xfrm>
            <a:off x="1537792" y="5807529"/>
            <a:ext cx="876300" cy="10341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5" idx="3"/>
            <a:endCxn id="10" idx="1"/>
          </p:cNvCxnSpPr>
          <p:nvPr/>
        </p:nvCxnSpPr>
        <p:spPr>
          <a:xfrm flipV="1">
            <a:off x="1537792" y="5301344"/>
            <a:ext cx="876300" cy="50618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2" idx="3"/>
            <a:endCxn id="11" idx="1"/>
          </p:cNvCxnSpPr>
          <p:nvPr/>
        </p:nvCxnSpPr>
        <p:spPr>
          <a:xfrm flipV="1">
            <a:off x="1537792" y="4691744"/>
            <a:ext cx="876300" cy="15920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2" idx="3"/>
            <a:endCxn id="10" idx="1"/>
          </p:cNvCxnSpPr>
          <p:nvPr/>
        </p:nvCxnSpPr>
        <p:spPr>
          <a:xfrm>
            <a:off x="1537792" y="4850947"/>
            <a:ext cx="876300" cy="45039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2" idx="3"/>
            <a:endCxn id="7" idx="1"/>
          </p:cNvCxnSpPr>
          <p:nvPr/>
        </p:nvCxnSpPr>
        <p:spPr>
          <a:xfrm flipV="1">
            <a:off x="1537792" y="4082144"/>
            <a:ext cx="876300" cy="76880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4" idx="3"/>
            <a:endCxn id="6" idx="1"/>
          </p:cNvCxnSpPr>
          <p:nvPr/>
        </p:nvCxnSpPr>
        <p:spPr>
          <a:xfrm>
            <a:off x="1575892" y="3150054"/>
            <a:ext cx="838200" cy="3605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4" idx="3"/>
            <a:endCxn id="11" idx="1"/>
          </p:cNvCxnSpPr>
          <p:nvPr/>
        </p:nvCxnSpPr>
        <p:spPr>
          <a:xfrm>
            <a:off x="1575892" y="3150054"/>
            <a:ext cx="838200" cy="15416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4" idx="3"/>
            <a:endCxn id="5" idx="1"/>
          </p:cNvCxnSpPr>
          <p:nvPr/>
        </p:nvCxnSpPr>
        <p:spPr>
          <a:xfrm flipV="1">
            <a:off x="1575892" y="2813958"/>
            <a:ext cx="838200" cy="3360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3" idx="3"/>
            <a:endCxn id="4" idx="1"/>
          </p:cNvCxnSpPr>
          <p:nvPr/>
        </p:nvCxnSpPr>
        <p:spPr>
          <a:xfrm flipV="1">
            <a:off x="1537792" y="2166258"/>
            <a:ext cx="876300" cy="5442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3" idx="3"/>
            <a:endCxn id="5" idx="1"/>
          </p:cNvCxnSpPr>
          <p:nvPr/>
        </p:nvCxnSpPr>
        <p:spPr>
          <a:xfrm>
            <a:off x="1537792" y="2220686"/>
            <a:ext cx="876300" cy="59327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3" idx="3"/>
            <a:endCxn id="6" idx="1"/>
          </p:cNvCxnSpPr>
          <p:nvPr/>
        </p:nvCxnSpPr>
        <p:spPr>
          <a:xfrm>
            <a:off x="1537792" y="2220686"/>
            <a:ext cx="876300" cy="128995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8" idx="3"/>
            <a:endCxn id="4" idx="1"/>
          </p:cNvCxnSpPr>
          <p:nvPr/>
        </p:nvCxnSpPr>
        <p:spPr>
          <a:xfrm flipV="1">
            <a:off x="1537792" y="2166258"/>
            <a:ext cx="876300" cy="177709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8" idx="3"/>
            <a:endCxn id="5" idx="1"/>
          </p:cNvCxnSpPr>
          <p:nvPr/>
        </p:nvCxnSpPr>
        <p:spPr>
          <a:xfrm flipV="1">
            <a:off x="1537792" y="2813958"/>
            <a:ext cx="876300" cy="112939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8" idx="3"/>
            <a:endCxn id="10" idx="1"/>
          </p:cNvCxnSpPr>
          <p:nvPr/>
        </p:nvCxnSpPr>
        <p:spPr>
          <a:xfrm>
            <a:off x="1537792" y="3943350"/>
            <a:ext cx="876300" cy="135799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8" idx="3"/>
            <a:endCxn id="11" idx="1"/>
          </p:cNvCxnSpPr>
          <p:nvPr/>
        </p:nvCxnSpPr>
        <p:spPr>
          <a:xfrm>
            <a:off x="1537792" y="3943350"/>
            <a:ext cx="876300" cy="74839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371600" y="1371600"/>
            <a:ext cx="97975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Optimal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7581900" y="1975758"/>
            <a:ext cx="933772" cy="3810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7581900" y="2623458"/>
            <a:ext cx="933772" cy="3810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C++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7581900" y="3320144"/>
            <a:ext cx="933772" cy="3810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Unix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7581900" y="3891644"/>
            <a:ext cx="933772" cy="3810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php</a:t>
            </a:r>
            <a:endParaRPr lang="en-US" dirty="0"/>
          </a:p>
        </p:txBody>
      </p:sp>
      <p:sp>
        <p:nvSpPr>
          <p:cNvPr id="44" name="Rounded Rectangle 43"/>
          <p:cNvSpPr/>
          <p:nvPr/>
        </p:nvSpPr>
        <p:spPr>
          <a:xfrm>
            <a:off x="5707360" y="3714750"/>
            <a:ext cx="998240" cy="4572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Charlie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7581900" y="5720444"/>
            <a:ext cx="933772" cy="3810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Joomla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7581900" y="5110844"/>
            <a:ext cx="933772" cy="3810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Python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7581900" y="4501244"/>
            <a:ext cx="933772" cy="3810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49" name="Rounded Rectangle 48"/>
          <p:cNvSpPr/>
          <p:nvPr/>
        </p:nvSpPr>
        <p:spPr>
          <a:xfrm>
            <a:off x="5707360" y="4622347"/>
            <a:ext cx="998240" cy="4572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David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5707360" y="1992086"/>
            <a:ext cx="998240" cy="4572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Alice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5707360" y="2921454"/>
            <a:ext cx="1036340" cy="4572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</a:t>
            </a:r>
            <a:endParaRPr lang="en-US" dirty="0"/>
          </a:p>
        </p:txBody>
      </p:sp>
      <p:sp>
        <p:nvSpPr>
          <p:cNvPr id="52" name="Rounded Rectangle 51"/>
          <p:cNvSpPr/>
          <p:nvPr/>
        </p:nvSpPr>
        <p:spPr>
          <a:xfrm>
            <a:off x="5707360" y="5578929"/>
            <a:ext cx="998240" cy="4572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Eleanor</a:t>
            </a:r>
          </a:p>
        </p:txBody>
      </p:sp>
      <p:cxnSp>
        <p:nvCxnSpPr>
          <p:cNvPr id="53" name="Straight Arrow Connector 52"/>
          <p:cNvCxnSpPr>
            <a:stCxn id="52" idx="3"/>
            <a:endCxn id="46" idx="1"/>
          </p:cNvCxnSpPr>
          <p:nvPr/>
        </p:nvCxnSpPr>
        <p:spPr>
          <a:xfrm>
            <a:off x="6705600" y="5807529"/>
            <a:ext cx="876300" cy="10341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52" idx="3"/>
            <a:endCxn id="47" idx="1"/>
          </p:cNvCxnSpPr>
          <p:nvPr/>
        </p:nvCxnSpPr>
        <p:spPr>
          <a:xfrm flipV="1">
            <a:off x="6705600" y="5301344"/>
            <a:ext cx="876300" cy="50618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49" idx="3"/>
            <a:endCxn id="48" idx="1"/>
          </p:cNvCxnSpPr>
          <p:nvPr/>
        </p:nvCxnSpPr>
        <p:spPr>
          <a:xfrm flipV="1">
            <a:off x="6705600" y="4691744"/>
            <a:ext cx="876300" cy="15920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49" idx="3"/>
            <a:endCxn id="47" idx="1"/>
          </p:cNvCxnSpPr>
          <p:nvPr/>
        </p:nvCxnSpPr>
        <p:spPr>
          <a:xfrm>
            <a:off x="6705600" y="4850947"/>
            <a:ext cx="876300" cy="45039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49" idx="3"/>
            <a:endCxn id="42" idx="1"/>
          </p:cNvCxnSpPr>
          <p:nvPr/>
        </p:nvCxnSpPr>
        <p:spPr>
          <a:xfrm flipV="1">
            <a:off x="6705600" y="4082144"/>
            <a:ext cx="876300" cy="76880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51" idx="3"/>
            <a:endCxn id="40" idx="1"/>
          </p:cNvCxnSpPr>
          <p:nvPr/>
        </p:nvCxnSpPr>
        <p:spPr>
          <a:xfrm>
            <a:off x="6743700" y="3150054"/>
            <a:ext cx="838200" cy="3605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51" idx="3"/>
            <a:endCxn id="48" idx="1"/>
          </p:cNvCxnSpPr>
          <p:nvPr/>
        </p:nvCxnSpPr>
        <p:spPr>
          <a:xfrm>
            <a:off x="6743700" y="3150054"/>
            <a:ext cx="838200" cy="15416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51" idx="3"/>
            <a:endCxn id="38" idx="1"/>
          </p:cNvCxnSpPr>
          <p:nvPr/>
        </p:nvCxnSpPr>
        <p:spPr>
          <a:xfrm flipV="1">
            <a:off x="6743700" y="2813958"/>
            <a:ext cx="838200" cy="3360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50" idx="3"/>
            <a:endCxn id="36" idx="1"/>
          </p:cNvCxnSpPr>
          <p:nvPr/>
        </p:nvCxnSpPr>
        <p:spPr>
          <a:xfrm flipV="1">
            <a:off x="6705600" y="2166258"/>
            <a:ext cx="876300" cy="544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50" idx="3"/>
            <a:endCxn id="38" idx="1"/>
          </p:cNvCxnSpPr>
          <p:nvPr/>
        </p:nvCxnSpPr>
        <p:spPr>
          <a:xfrm>
            <a:off x="6705600" y="2220686"/>
            <a:ext cx="876300" cy="59327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50" idx="3"/>
            <a:endCxn id="40" idx="1"/>
          </p:cNvCxnSpPr>
          <p:nvPr/>
        </p:nvCxnSpPr>
        <p:spPr>
          <a:xfrm>
            <a:off x="6705600" y="2220686"/>
            <a:ext cx="876300" cy="128995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44" idx="3"/>
            <a:endCxn id="36" idx="1"/>
          </p:cNvCxnSpPr>
          <p:nvPr/>
        </p:nvCxnSpPr>
        <p:spPr>
          <a:xfrm flipV="1">
            <a:off x="6705600" y="2166258"/>
            <a:ext cx="876300" cy="177709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44" idx="3"/>
            <a:endCxn id="38" idx="1"/>
          </p:cNvCxnSpPr>
          <p:nvPr/>
        </p:nvCxnSpPr>
        <p:spPr>
          <a:xfrm flipV="1">
            <a:off x="6705600" y="2813958"/>
            <a:ext cx="876300" cy="112939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44" idx="3"/>
            <a:endCxn id="47" idx="1"/>
          </p:cNvCxnSpPr>
          <p:nvPr/>
        </p:nvCxnSpPr>
        <p:spPr>
          <a:xfrm>
            <a:off x="6705600" y="3943350"/>
            <a:ext cx="876300" cy="135799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44" idx="3"/>
            <a:endCxn id="48" idx="1"/>
          </p:cNvCxnSpPr>
          <p:nvPr/>
        </p:nvCxnSpPr>
        <p:spPr>
          <a:xfrm>
            <a:off x="6705600" y="3943350"/>
            <a:ext cx="876300" cy="74839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705600" y="1371600"/>
            <a:ext cx="941283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Greedy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7294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n-US" dirty="0" smtClean="0"/>
              <a:t>Greedy is not always optimal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414092" y="1975758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414092" y="2623458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C++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414092" y="3320144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Unix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14092" y="3891644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php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39552" y="3714750"/>
            <a:ext cx="998240" cy="4572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Charlie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414092" y="5720444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Joomla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414092" y="5110844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Python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414092" y="4501244"/>
            <a:ext cx="933772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539552" y="4622347"/>
            <a:ext cx="998240" cy="4572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David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39552" y="1992086"/>
            <a:ext cx="998240" cy="4572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Alice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539552" y="2921454"/>
            <a:ext cx="1036340" cy="4572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539552" y="5578929"/>
            <a:ext cx="998240" cy="4572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Eleanor</a:t>
            </a:r>
          </a:p>
        </p:txBody>
      </p:sp>
      <p:cxnSp>
        <p:nvCxnSpPr>
          <p:cNvPr id="17" name="Straight Arrow Connector 16"/>
          <p:cNvCxnSpPr>
            <a:stCxn id="15" idx="3"/>
            <a:endCxn id="9" idx="1"/>
          </p:cNvCxnSpPr>
          <p:nvPr/>
        </p:nvCxnSpPr>
        <p:spPr>
          <a:xfrm>
            <a:off x="1537792" y="5807529"/>
            <a:ext cx="876300" cy="10341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5" idx="3"/>
            <a:endCxn id="10" idx="1"/>
          </p:cNvCxnSpPr>
          <p:nvPr/>
        </p:nvCxnSpPr>
        <p:spPr>
          <a:xfrm flipV="1">
            <a:off x="1537792" y="5301344"/>
            <a:ext cx="876300" cy="50618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2" idx="3"/>
            <a:endCxn id="11" idx="1"/>
          </p:cNvCxnSpPr>
          <p:nvPr/>
        </p:nvCxnSpPr>
        <p:spPr>
          <a:xfrm flipV="1">
            <a:off x="1537792" y="4691744"/>
            <a:ext cx="876300" cy="15920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2" idx="3"/>
            <a:endCxn id="10" idx="1"/>
          </p:cNvCxnSpPr>
          <p:nvPr/>
        </p:nvCxnSpPr>
        <p:spPr>
          <a:xfrm>
            <a:off x="1537792" y="4850947"/>
            <a:ext cx="876300" cy="45039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2" idx="3"/>
            <a:endCxn id="7" idx="1"/>
          </p:cNvCxnSpPr>
          <p:nvPr/>
        </p:nvCxnSpPr>
        <p:spPr>
          <a:xfrm flipV="1">
            <a:off x="1537792" y="4082144"/>
            <a:ext cx="876300" cy="76880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4" idx="3"/>
            <a:endCxn id="6" idx="1"/>
          </p:cNvCxnSpPr>
          <p:nvPr/>
        </p:nvCxnSpPr>
        <p:spPr>
          <a:xfrm>
            <a:off x="1575892" y="3150054"/>
            <a:ext cx="838200" cy="3605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4" idx="3"/>
            <a:endCxn id="11" idx="1"/>
          </p:cNvCxnSpPr>
          <p:nvPr/>
        </p:nvCxnSpPr>
        <p:spPr>
          <a:xfrm>
            <a:off x="1575892" y="3150054"/>
            <a:ext cx="838200" cy="15416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4" idx="3"/>
            <a:endCxn id="5" idx="1"/>
          </p:cNvCxnSpPr>
          <p:nvPr/>
        </p:nvCxnSpPr>
        <p:spPr>
          <a:xfrm flipV="1">
            <a:off x="1575892" y="2813958"/>
            <a:ext cx="838200" cy="3360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3" idx="3"/>
            <a:endCxn id="4" idx="1"/>
          </p:cNvCxnSpPr>
          <p:nvPr/>
        </p:nvCxnSpPr>
        <p:spPr>
          <a:xfrm flipV="1">
            <a:off x="1537792" y="2166258"/>
            <a:ext cx="876300" cy="5442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3" idx="3"/>
            <a:endCxn id="5" idx="1"/>
          </p:cNvCxnSpPr>
          <p:nvPr/>
        </p:nvCxnSpPr>
        <p:spPr>
          <a:xfrm>
            <a:off x="1537792" y="2220686"/>
            <a:ext cx="876300" cy="59327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3" idx="3"/>
            <a:endCxn id="6" idx="1"/>
          </p:cNvCxnSpPr>
          <p:nvPr/>
        </p:nvCxnSpPr>
        <p:spPr>
          <a:xfrm>
            <a:off x="1537792" y="2220686"/>
            <a:ext cx="876300" cy="128995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8" idx="3"/>
            <a:endCxn id="4" idx="1"/>
          </p:cNvCxnSpPr>
          <p:nvPr/>
        </p:nvCxnSpPr>
        <p:spPr>
          <a:xfrm flipV="1">
            <a:off x="1537792" y="2166258"/>
            <a:ext cx="876300" cy="177709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8" idx="3"/>
            <a:endCxn id="5" idx="1"/>
          </p:cNvCxnSpPr>
          <p:nvPr/>
        </p:nvCxnSpPr>
        <p:spPr>
          <a:xfrm flipV="1">
            <a:off x="1537792" y="2813958"/>
            <a:ext cx="876300" cy="112939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8" idx="3"/>
            <a:endCxn id="10" idx="1"/>
          </p:cNvCxnSpPr>
          <p:nvPr/>
        </p:nvCxnSpPr>
        <p:spPr>
          <a:xfrm>
            <a:off x="1537792" y="3943350"/>
            <a:ext cx="876300" cy="135799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8" idx="3"/>
            <a:endCxn id="11" idx="1"/>
          </p:cNvCxnSpPr>
          <p:nvPr/>
        </p:nvCxnSpPr>
        <p:spPr>
          <a:xfrm>
            <a:off x="1537792" y="3943350"/>
            <a:ext cx="876300" cy="74839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371600" y="1371600"/>
            <a:ext cx="97975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Optimal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7581900" y="1975758"/>
            <a:ext cx="933772" cy="3810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7581900" y="2623458"/>
            <a:ext cx="933772" cy="3810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C++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7581900" y="3320144"/>
            <a:ext cx="933772" cy="3810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Unix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7581900" y="3891644"/>
            <a:ext cx="933772" cy="3810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php</a:t>
            </a:r>
            <a:endParaRPr lang="en-US" dirty="0"/>
          </a:p>
        </p:txBody>
      </p:sp>
      <p:sp>
        <p:nvSpPr>
          <p:cNvPr id="44" name="Rounded Rectangle 43"/>
          <p:cNvSpPr/>
          <p:nvPr/>
        </p:nvSpPr>
        <p:spPr>
          <a:xfrm>
            <a:off x="5707360" y="3714750"/>
            <a:ext cx="998240" cy="4572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Charlie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7581900" y="5720444"/>
            <a:ext cx="933772" cy="3810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Joomla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7581900" y="5110844"/>
            <a:ext cx="933772" cy="3810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Python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7581900" y="4501244"/>
            <a:ext cx="933772" cy="3810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49" name="Rounded Rectangle 48"/>
          <p:cNvSpPr/>
          <p:nvPr/>
        </p:nvSpPr>
        <p:spPr>
          <a:xfrm>
            <a:off x="5707360" y="4622347"/>
            <a:ext cx="998240" cy="4572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David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5707360" y="1992086"/>
            <a:ext cx="998240" cy="4572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Alice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5707360" y="2921454"/>
            <a:ext cx="1036340" cy="4572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</a:t>
            </a:r>
            <a:endParaRPr lang="en-US" dirty="0"/>
          </a:p>
        </p:txBody>
      </p:sp>
      <p:sp>
        <p:nvSpPr>
          <p:cNvPr id="52" name="Rounded Rectangle 51"/>
          <p:cNvSpPr/>
          <p:nvPr/>
        </p:nvSpPr>
        <p:spPr>
          <a:xfrm>
            <a:off x="5707360" y="5578929"/>
            <a:ext cx="998240" cy="4572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Eleanor</a:t>
            </a:r>
          </a:p>
        </p:txBody>
      </p:sp>
      <p:cxnSp>
        <p:nvCxnSpPr>
          <p:cNvPr id="53" name="Straight Arrow Connector 52"/>
          <p:cNvCxnSpPr>
            <a:stCxn id="52" idx="3"/>
            <a:endCxn id="46" idx="1"/>
          </p:cNvCxnSpPr>
          <p:nvPr/>
        </p:nvCxnSpPr>
        <p:spPr>
          <a:xfrm>
            <a:off x="6705600" y="5807529"/>
            <a:ext cx="876300" cy="10341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52" idx="3"/>
            <a:endCxn id="47" idx="1"/>
          </p:cNvCxnSpPr>
          <p:nvPr/>
        </p:nvCxnSpPr>
        <p:spPr>
          <a:xfrm flipV="1">
            <a:off x="6705600" y="5301344"/>
            <a:ext cx="876300" cy="50618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49" idx="3"/>
            <a:endCxn id="48" idx="1"/>
          </p:cNvCxnSpPr>
          <p:nvPr/>
        </p:nvCxnSpPr>
        <p:spPr>
          <a:xfrm flipV="1">
            <a:off x="6705600" y="4691744"/>
            <a:ext cx="876300" cy="15920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49" idx="3"/>
            <a:endCxn id="47" idx="1"/>
          </p:cNvCxnSpPr>
          <p:nvPr/>
        </p:nvCxnSpPr>
        <p:spPr>
          <a:xfrm>
            <a:off x="6705600" y="4850947"/>
            <a:ext cx="876300" cy="45039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49" idx="3"/>
            <a:endCxn id="42" idx="1"/>
          </p:cNvCxnSpPr>
          <p:nvPr/>
        </p:nvCxnSpPr>
        <p:spPr>
          <a:xfrm flipV="1">
            <a:off x="6705600" y="4082144"/>
            <a:ext cx="876300" cy="76880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51" idx="3"/>
            <a:endCxn id="40" idx="1"/>
          </p:cNvCxnSpPr>
          <p:nvPr/>
        </p:nvCxnSpPr>
        <p:spPr>
          <a:xfrm>
            <a:off x="6743700" y="3150054"/>
            <a:ext cx="838200" cy="3605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51" idx="3"/>
            <a:endCxn id="48" idx="1"/>
          </p:cNvCxnSpPr>
          <p:nvPr/>
        </p:nvCxnSpPr>
        <p:spPr>
          <a:xfrm>
            <a:off x="6743700" y="3150054"/>
            <a:ext cx="838200" cy="15416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51" idx="3"/>
            <a:endCxn id="38" idx="1"/>
          </p:cNvCxnSpPr>
          <p:nvPr/>
        </p:nvCxnSpPr>
        <p:spPr>
          <a:xfrm flipV="1">
            <a:off x="6743700" y="2813958"/>
            <a:ext cx="838200" cy="3360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50" idx="3"/>
            <a:endCxn id="36" idx="1"/>
          </p:cNvCxnSpPr>
          <p:nvPr/>
        </p:nvCxnSpPr>
        <p:spPr>
          <a:xfrm flipV="1">
            <a:off x="6705600" y="2166258"/>
            <a:ext cx="876300" cy="544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50" idx="3"/>
            <a:endCxn id="38" idx="1"/>
          </p:cNvCxnSpPr>
          <p:nvPr/>
        </p:nvCxnSpPr>
        <p:spPr>
          <a:xfrm>
            <a:off x="6705600" y="2220686"/>
            <a:ext cx="876300" cy="59327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50" idx="3"/>
            <a:endCxn id="40" idx="1"/>
          </p:cNvCxnSpPr>
          <p:nvPr/>
        </p:nvCxnSpPr>
        <p:spPr>
          <a:xfrm>
            <a:off x="6705600" y="2220686"/>
            <a:ext cx="876300" cy="128995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44" idx="3"/>
            <a:endCxn id="36" idx="1"/>
          </p:cNvCxnSpPr>
          <p:nvPr/>
        </p:nvCxnSpPr>
        <p:spPr>
          <a:xfrm flipV="1">
            <a:off x="6705600" y="2166258"/>
            <a:ext cx="876300" cy="177709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44" idx="3"/>
            <a:endCxn id="38" idx="1"/>
          </p:cNvCxnSpPr>
          <p:nvPr/>
        </p:nvCxnSpPr>
        <p:spPr>
          <a:xfrm flipV="1">
            <a:off x="6705600" y="2813958"/>
            <a:ext cx="876300" cy="112939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44" idx="3"/>
            <a:endCxn id="47" idx="1"/>
          </p:cNvCxnSpPr>
          <p:nvPr/>
        </p:nvCxnSpPr>
        <p:spPr>
          <a:xfrm>
            <a:off x="6705600" y="3943350"/>
            <a:ext cx="876300" cy="135799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44" idx="3"/>
            <a:endCxn id="48" idx="1"/>
          </p:cNvCxnSpPr>
          <p:nvPr/>
        </p:nvCxnSpPr>
        <p:spPr>
          <a:xfrm>
            <a:off x="6705600" y="3943350"/>
            <a:ext cx="876300" cy="74839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705600" y="1371600"/>
            <a:ext cx="941283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Greedy</a:t>
            </a:r>
            <a:endParaRPr lang="en-US" dirty="0"/>
          </a:p>
        </p:txBody>
      </p:sp>
      <p:sp>
        <p:nvSpPr>
          <p:cNvPr id="69" name="Content Placeholder 2"/>
          <p:cNvSpPr>
            <a:spLocks noGrp="1"/>
          </p:cNvSpPr>
          <p:nvPr>
            <p:ph idx="1"/>
          </p:nvPr>
        </p:nvSpPr>
        <p:spPr>
          <a:xfrm>
            <a:off x="3347864" y="2000251"/>
            <a:ext cx="2359496" cy="3994378"/>
          </a:xfrm>
        </p:spPr>
        <p:txBody>
          <a:bodyPr>
            <a:noAutofit/>
          </a:bodyPr>
          <a:lstStyle/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Selecting Charlie is useless since we still need Alice and David</a:t>
            </a:r>
          </a:p>
          <a:p>
            <a:endParaRPr lang="en-US" sz="2000" dirty="0">
              <a:solidFill>
                <a:srgbClr val="0070C0"/>
              </a:solidFill>
            </a:endParaRPr>
          </a:p>
          <a:p>
            <a:r>
              <a:rPr lang="en-US" sz="2000" dirty="0" smtClean="0">
                <a:solidFill>
                  <a:srgbClr val="0070C0"/>
                </a:solidFill>
              </a:rPr>
              <a:t>Alice and David cover together a superset of the skills covered by Charlie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8430665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Approximation ratio of GREEDY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305800" cy="3581400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US" dirty="0" smtClean="0"/>
                  <a:t>Good news: 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GREEDY</a:t>
                </a:r>
                <a:r>
                  <a:rPr lang="en-US" dirty="0" smtClean="0"/>
                  <a:t> has approximation ratio:</a:t>
                </a:r>
                <a:endParaRPr lang="en-US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𝛼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 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𝐻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max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b="0" i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1+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max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b="0" i="0" smtClean="0">
                          <a:solidFill>
                            <a:srgbClr val="0070C0"/>
                          </a:solidFill>
                          <a:latin typeface="Cambria Math"/>
                        </a:rPr>
                        <m:t>,  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𝐻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𝑘</m:t>
                          </m:r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𝑘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US" dirty="0" smtClean="0">
                  <a:solidFill>
                    <a:srgbClr val="0070C0"/>
                  </a:solidFill>
                </a:endParaRPr>
              </a:p>
              <a:p>
                <a:pPr marL="0" indent="0" algn="ctr">
                  <a:buNone/>
                </a:pPr>
                <a:endParaRPr lang="en-US" b="0" i="1" dirty="0" smtClean="0">
                  <a:solidFill>
                    <a:schemeClr val="accent6">
                      <a:lumMod val="75000"/>
                    </a:schemeClr>
                  </a:solidFill>
                  <a:latin typeface="Cambria Math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𝐺𝑅𝐸𝐸𝐷𝑌</m:t>
                    </m:r>
                    <m:d>
                      <m:dPr>
                        <m:ctrlPr>
                          <a:rPr lang="en-US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𝑋</m:t>
                        </m:r>
                      </m:e>
                    </m:d>
                    <m:r>
                      <a:rPr lang="en-US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≤</m:t>
                    </m:r>
                    <m:d>
                      <m:dPr>
                        <m:ctrlPr>
                          <a:rPr lang="en-US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i="1" smtClean="0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1+ 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ln</m:t>
                            </m:r>
                          </m:fName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i="1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i="1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max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e>
                    </m:d>
                    <m:r>
                      <a:rPr lang="en-US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𝑂𝑃𝑇</m:t>
                    </m:r>
                    <m:d>
                      <m:dPr>
                        <m:ctrlPr>
                          <a:rPr lang="en-US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𝑋</m:t>
                        </m:r>
                      </m:e>
                    </m:d>
                  </m:oMath>
                </a14:m>
                <a:r>
                  <a:rPr lang="en-US" dirty="0" smtClean="0">
                    <a:solidFill>
                      <a:srgbClr val="0070C0"/>
                    </a:solidFill>
                  </a:rPr>
                  <a:t>, </a:t>
                </a:r>
                <a:r>
                  <a:rPr lang="en-US" dirty="0" smtClean="0"/>
                  <a:t>for all X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The approximation ratio is </a:t>
                </a:r>
                <a:r>
                  <a:rPr lang="en-US" dirty="0" smtClean="0">
                    <a:solidFill>
                      <a:srgbClr val="FF3B3B"/>
                    </a:solidFill>
                  </a:rPr>
                  <a:t>tight</a:t>
                </a:r>
                <a:r>
                  <a:rPr lang="en-US" dirty="0" smtClean="0"/>
                  <a:t> up to a constant </a:t>
                </a:r>
              </a:p>
              <a:p>
                <a:pPr lvl="1"/>
                <a:r>
                  <a:rPr lang="en-US" dirty="0" smtClean="0"/>
                  <a:t>Tight means that we can find a counter example with this ratio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305800" cy="3581400"/>
              </a:xfrm>
              <a:blipFill rotWithShape="1">
                <a:blip r:embed="rId2"/>
                <a:stretch>
                  <a:fillRect l="-807" t="-3748" r="-8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>
          <a:xfrm>
            <a:off x="2438400" y="5410200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438400" y="6172200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971800" y="5410200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429000" y="5410200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62400" y="5410200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419600" y="5410200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813738" y="5410200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181600" y="5410200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971800" y="6172200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429000" y="6172200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962400" y="6172200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74931" y="6172200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813738" y="6172200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181600" y="6172200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2286000" y="5334000"/>
            <a:ext cx="457200" cy="1066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2819400" y="5334000"/>
            <a:ext cx="838200" cy="1066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3810000" y="5334000"/>
            <a:ext cx="1676400" cy="1066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2209800" y="5257800"/>
            <a:ext cx="3429000" cy="609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2247900" y="5943600"/>
            <a:ext cx="3429000" cy="609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6264686" y="5334000"/>
            <a:ext cx="28793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OPT(X) = 2</a:t>
            </a:r>
          </a:p>
          <a:p>
            <a:r>
              <a:rPr lang="en-US" sz="2400" dirty="0" smtClean="0"/>
              <a:t>GREEDY(X) = </a:t>
            </a:r>
            <a:r>
              <a:rPr lang="en-US" sz="2400" dirty="0" err="1" smtClean="0"/>
              <a:t>logN</a:t>
            </a:r>
            <a:endParaRPr lang="en-US" sz="2400" dirty="0" smtClean="0"/>
          </a:p>
          <a:p>
            <a:r>
              <a:rPr lang="en-US" sz="2400" dirty="0" smtClean="0">
                <a:sym typeface="Symbol"/>
              </a:rPr>
              <a:t>=</a:t>
            </a:r>
            <a:r>
              <a:rPr lang="en-US" sz="2400" dirty="0" err="1" smtClean="0">
                <a:sym typeface="Symbol"/>
              </a:rPr>
              <a:t>½logN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47606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/>
          </p:cNvSpPr>
          <p:nvPr/>
        </p:nvSpPr>
        <p:spPr bwMode="auto">
          <a:xfrm>
            <a:off x="609600" y="1524000"/>
            <a:ext cx="79375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ts val="713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FFFFFF"/>
                </a:solidFill>
                <a:latin typeface="Arial Bold" charset="0"/>
                <a:cs typeface="Arial Bold" charset="0"/>
                <a:sym typeface="Arial Bold" charset="0"/>
              </a:rPr>
              <a:t>Boston University</a:t>
            </a:r>
            <a:r>
              <a:rPr lang="en-US" altLang="en-US" sz="1200">
                <a:solidFill>
                  <a:srgbClr val="FFFFFF"/>
                </a:solidFill>
                <a:cs typeface="Arial" charset="0"/>
              </a:rPr>
              <a:t> Slideshow Title Goes Here</a:t>
            </a:r>
          </a:p>
        </p:txBody>
      </p:sp>
      <p:sp>
        <p:nvSpPr>
          <p:cNvPr id="52231" name="Rectangle 6"/>
          <p:cNvSpPr>
            <a:spLocks noGrp="1" noChangeArrowheads="1"/>
          </p:cNvSpPr>
          <p:nvPr>
            <p:ph type="title"/>
          </p:nvPr>
        </p:nvSpPr>
        <p:spPr>
          <a:xfrm>
            <a:off x="406400" y="457200"/>
            <a:ext cx="7924800" cy="1155700"/>
          </a:xfrm>
        </p:spPr>
        <p:txBody>
          <a:bodyPr anchor="b">
            <a:normAutofit fontScale="90000"/>
          </a:bodyPr>
          <a:lstStyle/>
          <a:p>
            <a:pPr eaLnBrk="1" hangingPunct="1"/>
            <a:r>
              <a:rPr lang="en-US" altLang="en-US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Team formation in the presence of a social network</a:t>
            </a:r>
            <a:endParaRPr lang="en-US" altLang="en-US" smtClean="0">
              <a:latin typeface="Lucida Grande" charset="0"/>
              <a:sym typeface="Lucida Grande" charset="0"/>
            </a:endParaRPr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15900" y="1916832"/>
            <a:ext cx="8820596" cy="4680520"/>
          </a:xfrm>
        </p:spPr>
        <p:txBody>
          <a:bodyPr>
            <a:normAutofit lnSpcReduction="10000"/>
          </a:bodyPr>
          <a:lstStyle/>
          <a:p>
            <a:pPr marL="234950" indent="-234950" eaLnBrk="1" hangingPunct="1">
              <a:spcBef>
                <a:spcPct val="0"/>
              </a:spcBef>
              <a:buClr>
                <a:srgbClr val="727CA3"/>
              </a:buClr>
              <a:buSzPct val="75000"/>
              <a:buFont typeface="Wingdings 3" charset="2"/>
              <a:buChar char="}"/>
            </a:pPr>
            <a:r>
              <a:rPr lang="en-US" altLang="en-US" sz="2400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Given a </a:t>
            </a:r>
            <a:r>
              <a:rPr lang="en-US" altLang="en-US" sz="2400" dirty="0" smtClean="0">
                <a:solidFill>
                  <a:srgbClr val="0070C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task</a:t>
            </a:r>
            <a:r>
              <a:rPr lang="en-US" altLang="en-US" sz="2400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 and a set of </a:t>
            </a:r>
            <a:r>
              <a:rPr lang="en-US" altLang="en-US" sz="2400" dirty="0" smtClean="0">
                <a:solidFill>
                  <a:srgbClr val="0070C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experts</a:t>
            </a:r>
            <a:r>
              <a:rPr lang="en-US" altLang="en-US" sz="2400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 organized in a </a:t>
            </a:r>
            <a:r>
              <a:rPr lang="en-US" altLang="en-US" sz="2400" dirty="0" smtClean="0">
                <a:solidFill>
                  <a:srgbClr val="FF00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network</a:t>
            </a:r>
            <a:r>
              <a:rPr lang="en-US" altLang="en-US" sz="2400" dirty="0" smtClean="0">
                <a:solidFill>
                  <a:srgbClr val="0070C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 </a:t>
            </a:r>
            <a:r>
              <a:rPr lang="en-US" altLang="en-US" sz="2400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find the subset of experts that can </a:t>
            </a:r>
            <a:r>
              <a:rPr lang="en-US" altLang="en-US" sz="2400" dirty="0" smtClean="0">
                <a:solidFill>
                  <a:srgbClr val="FF00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effectively </a:t>
            </a:r>
            <a:r>
              <a:rPr lang="en-US" altLang="en-US" sz="2400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perform the task</a:t>
            </a:r>
            <a:endParaRPr lang="en-US" altLang="en-US" sz="2800" dirty="0" smtClean="0">
              <a:latin typeface="Lucida Grande" charset="0"/>
              <a:sym typeface="Lucida Grande" charset="0"/>
            </a:endParaRPr>
          </a:p>
          <a:p>
            <a:pPr marL="234950" indent="-234950" eaLnBrk="1" hangingPunct="1">
              <a:buClr>
                <a:srgbClr val="727CA3"/>
              </a:buClr>
              <a:buSzPct val="75000"/>
              <a:buFont typeface="Wingdings 3" charset="2"/>
              <a:buChar char="}"/>
            </a:pPr>
            <a:endParaRPr lang="en-US" altLang="en-US" sz="2400" dirty="0" smtClean="0">
              <a:latin typeface="Lucida Grande" charset="0"/>
              <a:sym typeface="Lucida Grande" charset="0"/>
            </a:endParaRPr>
          </a:p>
          <a:p>
            <a:pPr marL="234950" indent="-234950" eaLnBrk="1" hangingPunct="1">
              <a:buClr>
                <a:srgbClr val="727CA3"/>
              </a:buClr>
              <a:buSzPct val="75000"/>
              <a:buFont typeface="Wingdings 3" charset="2"/>
              <a:buChar char="}"/>
            </a:pPr>
            <a:r>
              <a:rPr lang="en-US" altLang="en-US" sz="2400" dirty="0" smtClean="0">
                <a:solidFill>
                  <a:srgbClr val="0070C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Task</a:t>
            </a:r>
            <a:r>
              <a:rPr lang="en-US" altLang="en-US" sz="2400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: set of required skills</a:t>
            </a:r>
            <a:endParaRPr lang="en-US" altLang="en-US" sz="2800" dirty="0" smtClean="0">
              <a:latin typeface="Lucida Grande" charset="0"/>
              <a:sym typeface="Lucida Grande" charset="0"/>
            </a:endParaRPr>
          </a:p>
          <a:p>
            <a:pPr marL="234950" indent="-234950" eaLnBrk="1" hangingPunct="1">
              <a:buClr>
                <a:srgbClr val="727CA3"/>
              </a:buClr>
              <a:buSzPct val="75000"/>
              <a:buFont typeface="Wingdings 3" charset="2"/>
              <a:buChar char="}"/>
            </a:pPr>
            <a:endParaRPr lang="en-US" altLang="en-US" sz="2400" dirty="0" smtClean="0">
              <a:latin typeface="Lucida Grande" charset="0"/>
              <a:sym typeface="Lucida Grande" charset="0"/>
            </a:endParaRPr>
          </a:p>
          <a:p>
            <a:pPr marL="234950" indent="-234950" eaLnBrk="1" hangingPunct="1">
              <a:buClr>
                <a:srgbClr val="727CA3"/>
              </a:buClr>
              <a:buSzPct val="75000"/>
              <a:buFont typeface="Wingdings 3" charset="2"/>
              <a:buChar char="}"/>
            </a:pPr>
            <a:r>
              <a:rPr lang="en-US" altLang="en-US" sz="2400" dirty="0" smtClean="0">
                <a:solidFill>
                  <a:srgbClr val="0070C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Expert:</a:t>
            </a:r>
            <a:r>
              <a:rPr lang="en-US" altLang="en-US" sz="2400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 has a set of skills</a:t>
            </a:r>
            <a:endParaRPr lang="en-US" altLang="en-US" sz="2800" dirty="0" smtClean="0">
              <a:latin typeface="Lucida Grande" charset="0"/>
              <a:sym typeface="Lucida Grande" charset="0"/>
            </a:endParaRPr>
          </a:p>
          <a:p>
            <a:pPr marL="234950" indent="-234950" eaLnBrk="1" hangingPunct="1">
              <a:buClr>
                <a:srgbClr val="727CA3"/>
              </a:buClr>
              <a:buSzPct val="75000"/>
              <a:buFont typeface="Wingdings 3" charset="2"/>
              <a:buChar char="}"/>
            </a:pPr>
            <a:endParaRPr lang="en-US" altLang="en-US" sz="2400" dirty="0" smtClean="0">
              <a:latin typeface="Lucida Grande" charset="0"/>
              <a:sym typeface="Lucida Grande" charset="0"/>
            </a:endParaRPr>
          </a:p>
          <a:p>
            <a:pPr marL="234950" indent="-234950" eaLnBrk="1" hangingPunct="1">
              <a:buClr>
                <a:srgbClr val="727CA3"/>
              </a:buClr>
              <a:buSzPct val="75000"/>
              <a:buFont typeface="Wingdings 3" charset="2"/>
              <a:buChar char="}"/>
            </a:pPr>
            <a:r>
              <a:rPr lang="en-US" altLang="en-US" sz="2400" dirty="0" smtClean="0">
                <a:solidFill>
                  <a:srgbClr val="FF00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Network</a:t>
            </a:r>
            <a:r>
              <a:rPr lang="en-US" altLang="en-US" sz="2400" dirty="0" smtClean="0">
                <a:solidFill>
                  <a:srgbClr val="0070C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:</a:t>
            </a:r>
            <a:r>
              <a:rPr lang="en-US" altLang="en-US" sz="2400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 </a:t>
            </a:r>
            <a:r>
              <a:rPr lang="en-US" altLang="en-US" sz="2400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relationships </a:t>
            </a:r>
            <a:r>
              <a:rPr lang="en-US" altLang="en-US" sz="2400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and their </a:t>
            </a:r>
            <a:r>
              <a:rPr lang="en-US" altLang="en-US" sz="2400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strength</a:t>
            </a:r>
          </a:p>
          <a:p>
            <a:pPr marL="234950" indent="-234950" eaLnBrk="1" hangingPunct="1">
              <a:buClr>
                <a:srgbClr val="727CA3"/>
              </a:buClr>
              <a:buSzPct val="75000"/>
              <a:buFont typeface="Wingdings 3" charset="2"/>
              <a:buChar char="}"/>
            </a:pPr>
            <a:endParaRPr lang="en-US" altLang="en-US" sz="2400" dirty="0">
              <a:latin typeface="Lucida Grande" charset="0"/>
              <a:sym typeface="Lucida Grande" charset="0"/>
            </a:endParaRPr>
          </a:p>
          <a:p>
            <a:pPr marL="234950" indent="-234950" eaLnBrk="1" hangingPunct="1">
              <a:buClr>
                <a:srgbClr val="727CA3"/>
              </a:buClr>
              <a:buSzPct val="75000"/>
              <a:buFont typeface="Wingdings 3" charset="2"/>
              <a:buChar char="}"/>
            </a:pPr>
            <a:r>
              <a:rPr lang="en-US" altLang="en-US" sz="2400" dirty="0" smtClean="0">
                <a:solidFill>
                  <a:srgbClr val="FF0000"/>
                </a:solidFill>
                <a:latin typeface="Lucida Grande" charset="0"/>
                <a:sym typeface="Lucida Grande" charset="0"/>
              </a:rPr>
              <a:t>Effectively</a:t>
            </a:r>
            <a:r>
              <a:rPr lang="en-US" altLang="en-US" sz="2400" dirty="0" smtClean="0">
                <a:latin typeface="Lucida Grande" charset="0"/>
                <a:sym typeface="Lucida Grande" charset="0"/>
              </a:rPr>
              <a:t>: There is </a:t>
            </a:r>
            <a:r>
              <a:rPr lang="en-US" altLang="en-US" sz="2400" dirty="0" smtClean="0">
                <a:solidFill>
                  <a:srgbClr val="FF0000"/>
                </a:solidFill>
                <a:latin typeface="Lucida Grande" charset="0"/>
                <a:sym typeface="Lucida Grande" charset="0"/>
              </a:rPr>
              <a:t>good</a:t>
            </a:r>
            <a:r>
              <a:rPr lang="en-US" altLang="en-US" sz="2400" dirty="0" smtClean="0">
                <a:latin typeface="Lucida Grande" charset="0"/>
                <a:sym typeface="Lucida Grande" charset="0"/>
              </a:rPr>
              <a:t> </a:t>
            </a:r>
            <a:r>
              <a:rPr lang="en-US" altLang="en-US" sz="2400" dirty="0" smtClean="0">
                <a:solidFill>
                  <a:srgbClr val="FF0000"/>
                </a:solidFill>
                <a:latin typeface="Lucida Grande" charset="0"/>
                <a:sym typeface="Lucida Grande" charset="0"/>
              </a:rPr>
              <a:t>communication </a:t>
            </a:r>
            <a:r>
              <a:rPr lang="en-US" altLang="en-US" sz="2400" dirty="0" smtClean="0">
                <a:latin typeface="Lucida Grande" charset="0"/>
                <a:sym typeface="Lucida Grande" charset="0"/>
              </a:rPr>
              <a:t>between the team members</a:t>
            </a:r>
          </a:p>
          <a:p>
            <a:pPr marL="635000" lvl="1" indent="-234950">
              <a:buClr>
                <a:srgbClr val="727CA3"/>
              </a:buClr>
              <a:buSzPct val="75000"/>
              <a:buFont typeface="Wingdings 3" charset="2"/>
              <a:buChar char="}"/>
            </a:pPr>
            <a:r>
              <a:rPr lang="en-US" altLang="en-US" sz="1800" dirty="0" smtClean="0">
                <a:latin typeface="Lucida Grande" charset="0"/>
                <a:sym typeface="Lucida Grande" charset="0"/>
              </a:rPr>
              <a:t>What does </a:t>
            </a:r>
            <a:r>
              <a:rPr lang="en-US" altLang="en-US" sz="1800" dirty="0" smtClean="0">
                <a:solidFill>
                  <a:srgbClr val="FF0000"/>
                </a:solidFill>
                <a:latin typeface="Lucida Grande" charset="0"/>
                <a:sym typeface="Lucida Grande" charset="0"/>
              </a:rPr>
              <a:t>good</a:t>
            </a:r>
            <a:r>
              <a:rPr lang="en-US" altLang="en-US" sz="1800" dirty="0" smtClean="0">
                <a:latin typeface="Lucida Grande" charset="0"/>
                <a:sym typeface="Lucida Grande" charset="0"/>
              </a:rPr>
              <a:t> mean? E.g., all team members are connected.</a:t>
            </a:r>
          </a:p>
        </p:txBody>
      </p:sp>
    </p:spTree>
    <p:extLst>
      <p:ext uri="{BB962C8B-B14F-4D97-AF65-F5344CB8AC3E}">
        <p14:creationId xmlns:p14="http://schemas.microsoft.com/office/powerpoint/2010/main" val="4233134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7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/>
          </p:cNvSpPr>
          <p:nvPr/>
        </p:nvSpPr>
        <p:spPr bwMode="auto">
          <a:xfrm>
            <a:off x="609600" y="1524000"/>
            <a:ext cx="79375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ts val="713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FFFFFF"/>
                </a:solidFill>
                <a:latin typeface="Arial Bold" charset="0"/>
                <a:cs typeface="Arial Bold" charset="0"/>
                <a:sym typeface="Arial Bold" charset="0"/>
              </a:rPr>
              <a:t>Boston University</a:t>
            </a:r>
            <a:r>
              <a:rPr lang="en-US" altLang="en-US" sz="1200">
                <a:solidFill>
                  <a:srgbClr val="FFFFFF"/>
                </a:solidFill>
                <a:cs typeface="Arial" charset="0"/>
              </a:rPr>
              <a:t> Slideshow Title Goes Here</a:t>
            </a:r>
          </a:p>
        </p:txBody>
      </p:sp>
      <p:sp>
        <p:nvSpPr>
          <p:cNvPr id="53255" name="Rectangle 6"/>
          <p:cNvSpPr>
            <a:spLocks noGrp="1" noChangeArrowheads="1"/>
          </p:cNvSpPr>
          <p:nvPr>
            <p:ph type="title"/>
          </p:nvPr>
        </p:nvSpPr>
        <p:spPr>
          <a:xfrm>
            <a:off x="279400" y="50800"/>
            <a:ext cx="7924800" cy="990600"/>
          </a:xfrm>
        </p:spPr>
        <p:txBody>
          <a:bodyPr anchor="b"/>
          <a:lstStyle/>
          <a:p>
            <a:pPr eaLnBrk="1" hangingPunct="1"/>
            <a:r>
              <a:rPr lang="en-US" altLang="en-US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Coverage is NOT enough</a:t>
            </a:r>
            <a:endParaRPr lang="en-US" altLang="en-US" smtClean="0">
              <a:latin typeface="Lucida Grande" charset="0"/>
              <a:sym typeface="Lucida Grande" charset="0"/>
            </a:endParaRPr>
          </a:p>
        </p:txBody>
      </p:sp>
      <p:sp>
        <p:nvSpPr>
          <p:cNvPr id="52231" name="Rectangle 7"/>
          <p:cNvSpPr>
            <a:spLocks/>
          </p:cNvSpPr>
          <p:nvPr/>
        </p:nvSpPr>
        <p:spPr bwMode="auto">
          <a:xfrm>
            <a:off x="36485" y="5638800"/>
            <a:ext cx="8897938" cy="990600"/>
          </a:xfrm>
          <a:prstGeom prst="rect">
            <a:avLst/>
          </a:prstGeom>
          <a:solidFill>
            <a:srgbClr val="0033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38100" tIns="38100" rIns="38100" bIns="38100" anchor="ctr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ts val="1438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9FB8CD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Communication:</a:t>
            </a:r>
            <a:r>
              <a:rPr lang="en-US" altLang="en-US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 </a:t>
            </a:r>
            <a:r>
              <a:rPr lang="en-US" altLang="en-US">
                <a:solidFill>
                  <a:srgbClr val="FFFFFF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the members of the team must be able to </a:t>
            </a:r>
            <a:endParaRPr lang="en-US" altLang="en-US">
              <a:latin typeface="Times" charset="0"/>
              <a:cs typeface="Times" charset="0"/>
              <a:sym typeface="Times" charset="0"/>
            </a:endParaRPr>
          </a:p>
          <a:p>
            <a:pPr eaLnBrk="1" hangingPunct="1">
              <a:spcBef>
                <a:spcPts val="1438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FFFF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efficiently communicate</a:t>
            </a:r>
            <a:r>
              <a:rPr lang="en-US" altLang="en-US">
                <a:solidFill>
                  <a:srgbClr val="FFFFFF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 and </a:t>
            </a:r>
            <a:r>
              <a:rPr lang="en-US" altLang="en-US">
                <a:solidFill>
                  <a:srgbClr val="FFFF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work together</a:t>
            </a:r>
          </a:p>
        </p:txBody>
      </p:sp>
      <p:grpSp>
        <p:nvGrpSpPr>
          <p:cNvPr id="53257" name="Group 11"/>
          <p:cNvGrpSpPr>
            <a:grpSpLocks/>
          </p:cNvGrpSpPr>
          <p:nvPr/>
        </p:nvGrpSpPr>
        <p:grpSpPr bwMode="auto">
          <a:xfrm>
            <a:off x="1751013" y="1752600"/>
            <a:ext cx="1601787" cy="823913"/>
            <a:chOff x="0" y="0"/>
            <a:chExt cx="1008" cy="519"/>
          </a:xfrm>
        </p:grpSpPr>
        <p:sp>
          <p:nvSpPr>
            <p:cNvPr id="53313" name="AutoShape 8"/>
            <p:cNvSpPr>
              <a:spLocks/>
            </p:cNvSpPr>
            <p:nvPr/>
          </p:nvSpPr>
          <p:spPr bwMode="auto">
            <a:xfrm>
              <a:off x="0" y="39"/>
              <a:ext cx="1008" cy="480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314" name="Rectangle 9"/>
            <p:cNvSpPr>
              <a:spLocks/>
            </p:cNvSpPr>
            <p:nvPr/>
          </p:nvSpPr>
          <p:spPr bwMode="auto">
            <a:xfrm>
              <a:off x="0" y="0"/>
              <a:ext cx="9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38100" bIns="38100"/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313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latin typeface="Times" charset="0"/>
                  <a:cs typeface="Times" charset="0"/>
                  <a:sym typeface="Times" charset="0"/>
                </a:rPr>
                <a:t>B</a:t>
              </a:r>
              <a:r>
                <a:rPr lang="en-US" altLang="en-US" sz="1600">
                  <a:latin typeface="Times" charset="0"/>
                  <a:cs typeface="Times" charset="0"/>
                  <a:sym typeface="Times" charset="0"/>
                </a:rPr>
                <a:t>ob</a:t>
              </a:r>
            </a:p>
          </p:txBody>
        </p:sp>
        <p:sp>
          <p:nvSpPr>
            <p:cNvPr id="53315" name="Rectangle 10"/>
            <p:cNvSpPr>
              <a:spLocks/>
            </p:cNvSpPr>
            <p:nvPr/>
          </p:nvSpPr>
          <p:spPr bwMode="auto">
            <a:xfrm>
              <a:off x="48" y="259"/>
              <a:ext cx="92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38100" bIns="38100"/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95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latin typeface="Lucida Grande" charset="0"/>
                  <a:ea typeface="Lucida Grande" charset="0"/>
                  <a:cs typeface="Lucida Grande" charset="0"/>
                  <a:sym typeface="Lucida Grande" charset="0"/>
                </a:rPr>
                <a:t>{</a:t>
              </a:r>
              <a:r>
                <a:rPr lang="en-US" altLang="en-US" sz="1600">
                  <a:solidFill>
                    <a:srgbClr val="B292CA"/>
                  </a:solidFill>
                  <a:latin typeface="Lucida Grande" charset="0"/>
                  <a:ea typeface="Lucida Grande" charset="0"/>
                  <a:cs typeface="Lucida Grande" charset="0"/>
                  <a:sym typeface="Lucida Grande" charset="0"/>
                </a:rPr>
                <a:t>python</a:t>
              </a:r>
              <a:r>
                <a:rPr lang="en-US" altLang="en-US" sz="1600" b="1">
                  <a:latin typeface="Lucida Grande" charset="0"/>
                  <a:ea typeface="Lucida Grande" charset="0"/>
                  <a:cs typeface="Lucida Grande" charset="0"/>
                  <a:sym typeface="Lucida Grande" charset="0"/>
                </a:rPr>
                <a:t>}</a:t>
              </a:r>
            </a:p>
          </p:txBody>
        </p:sp>
      </p:grpSp>
      <p:grpSp>
        <p:nvGrpSpPr>
          <p:cNvPr id="53258" name="Group 15"/>
          <p:cNvGrpSpPr>
            <a:grpSpLocks/>
          </p:cNvGrpSpPr>
          <p:nvPr/>
        </p:nvGrpSpPr>
        <p:grpSpPr bwMode="auto">
          <a:xfrm>
            <a:off x="3352800" y="1751013"/>
            <a:ext cx="1765300" cy="825500"/>
            <a:chOff x="0" y="0"/>
            <a:chExt cx="1112" cy="519"/>
          </a:xfrm>
        </p:grpSpPr>
        <p:sp>
          <p:nvSpPr>
            <p:cNvPr id="53310" name="AutoShape 12"/>
            <p:cNvSpPr>
              <a:spLocks/>
            </p:cNvSpPr>
            <p:nvPr/>
          </p:nvSpPr>
          <p:spPr bwMode="auto">
            <a:xfrm>
              <a:off x="48" y="39"/>
              <a:ext cx="1008" cy="480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311" name="Rectangle 13"/>
            <p:cNvSpPr>
              <a:spLocks/>
            </p:cNvSpPr>
            <p:nvPr/>
          </p:nvSpPr>
          <p:spPr bwMode="auto">
            <a:xfrm>
              <a:off x="47" y="0"/>
              <a:ext cx="9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38100" bIns="38100"/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313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latin typeface="Times" charset="0"/>
                  <a:cs typeface="Times" charset="0"/>
                  <a:sym typeface="Times" charset="0"/>
                </a:rPr>
                <a:t>C</a:t>
              </a:r>
              <a:r>
                <a:rPr lang="en-US" altLang="en-US" sz="1600">
                  <a:latin typeface="Times" charset="0"/>
                  <a:cs typeface="Times" charset="0"/>
                  <a:sym typeface="Times" charset="0"/>
                </a:rPr>
                <a:t>ynthia</a:t>
              </a:r>
            </a:p>
          </p:txBody>
        </p:sp>
        <p:sp>
          <p:nvSpPr>
            <p:cNvPr id="53312" name="Rectangle 14"/>
            <p:cNvSpPr>
              <a:spLocks/>
            </p:cNvSpPr>
            <p:nvPr/>
          </p:nvSpPr>
          <p:spPr bwMode="auto">
            <a:xfrm>
              <a:off x="0" y="259"/>
              <a:ext cx="111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38100" bIns="38100"/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95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latin typeface="Lucida Grande" charset="0"/>
                  <a:ea typeface="Lucida Grande" charset="0"/>
                  <a:cs typeface="Lucida Grande" charset="0"/>
                  <a:sym typeface="Lucida Grande" charset="0"/>
                </a:rPr>
                <a:t>{</a:t>
              </a:r>
              <a:r>
                <a:rPr lang="en-US" altLang="en-US" sz="1600">
                  <a:solidFill>
                    <a:srgbClr val="CC00FF"/>
                  </a:solidFill>
                  <a:latin typeface="Lucida Grande" charset="0"/>
                  <a:ea typeface="Lucida Grande" charset="0"/>
                  <a:cs typeface="Lucida Grande" charset="0"/>
                  <a:sym typeface="Lucida Grande" charset="0"/>
                </a:rPr>
                <a:t>graphics</a:t>
              </a:r>
              <a:r>
                <a:rPr lang="en-US" altLang="en-US" sz="1600">
                  <a:solidFill>
                    <a:srgbClr val="B292CA"/>
                  </a:solidFill>
                  <a:latin typeface="Lucida Grande" charset="0"/>
                  <a:ea typeface="Lucida Grande" charset="0"/>
                  <a:cs typeface="Lucida Grande" charset="0"/>
                  <a:sym typeface="Lucida Grande" charset="0"/>
                </a:rPr>
                <a:t>, </a:t>
              </a:r>
              <a:r>
                <a:rPr lang="en-US" altLang="en-US" sz="1600">
                  <a:solidFill>
                    <a:srgbClr val="006600"/>
                  </a:solidFill>
                  <a:latin typeface="Lucida Grande" charset="0"/>
                  <a:ea typeface="Lucida Grande" charset="0"/>
                  <a:cs typeface="Lucida Grande" charset="0"/>
                  <a:sym typeface="Lucida Grande" charset="0"/>
                </a:rPr>
                <a:t>java</a:t>
              </a:r>
              <a:r>
                <a:rPr lang="en-US" altLang="en-US" sz="1600" b="1">
                  <a:latin typeface="Lucida Grande" charset="0"/>
                  <a:ea typeface="Lucida Grande" charset="0"/>
                  <a:cs typeface="Lucida Grande" charset="0"/>
                  <a:sym typeface="Lucida Grande" charset="0"/>
                </a:rPr>
                <a:t>}</a:t>
              </a:r>
            </a:p>
          </p:txBody>
        </p:sp>
      </p:grpSp>
      <p:grpSp>
        <p:nvGrpSpPr>
          <p:cNvPr id="53259" name="Group 19"/>
          <p:cNvGrpSpPr>
            <a:grpSpLocks/>
          </p:cNvGrpSpPr>
          <p:nvPr/>
        </p:nvGrpSpPr>
        <p:grpSpPr bwMode="auto">
          <a:xfrm>
            <a:off x="5105400" y="1752600"/>
            <a:ext cx="1600200" cy="838200"/>
            <a:chOff x="0" y="0"/>
            <a:chExt cx="1008" cy="528"/>
          </a:xfrm>
        </p:grpSpPr>
        <p:sp>
          <p:nvSpPr>
            <p:cNvPr id="53307" name="AutoShape 16"/>
            <p:cNvSpPr>
              <a:spLocks/>
            </p:cNvSpPr>
            <p:nvPr/>
          </p:nvSpPr>
          <p:spPr bwMode="auto">
            <a:xfrm>
              <a:off x="0" y="48"/>
              <a:ext cx="1008" cy="480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308" name="Rectangle 17"/>
            <p:cNvSpPr>
              <a:spLocks/>
            </p:cNvSpPr>
            <p:nvPr/>
          </p:nvSpPr>
          <p:spPr bwMode="auto">
            <a:xfrm>
              <a:off x="47" y="0"/>
              <a:ext cx="9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38100" bIns="38100"/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313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latin typeface="Times" charset="0"/>
                  <a:cs typeface="Times" charset="0"/>
                  <a:sym typeface="Times" charset="0"/>
                </a:rPr>
                <a:t>D</a:t>
              </a:r>
              <a:r>
                <a:rPr lang="en-US" altLang="en-US" sz="1600">
                  <a:latin typeface="Times" charset="0"/>
                  <a:cs typeface="Times" charset="0"/>
                  <a:sym typeface="Times" charset="0"/>
                </a:rPr>
                <a:t>avid</a:t>
              </a:r>
            </a:p>
          </p:txBody>
        </p:sp>
        <p:sp>
          <p:nvSpPr>
            <p:cNvPr id="53309" name="Rectangle 18"/>
            <p:cNvSpPr>
              <a:spLocks/>
            </p:cNvSpPr>
            <p:nvPr/>
          </p:nvSpPr>
          <p:spPr bwMode="auto">
            <a:xfrm>
              <a:off x="47" y="259"/>
              <a:ext cx="92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38100" bIns="38100"/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95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latin typeface="Lucida Grande" charset="0"/>
                  <a:ea typeface="Lucida Grande" charset="0"/>
                  <a:cs typeface="Lucida Grande" charset="0"/>
                  <a:sym typeface="Lucida Grande" charset="0"/>
                </a:rPr>
                <a:t>{</a:t>
              </a:r>
              <a:r>
                <a:rPr lang="en-US" altLang="en-US" sz="1600">
                  <a:solidFill>
                    <a:srgbClr val="CC00FF"/>
                  </a:solidFill>
                  <a:latin typeface="Lucida Grande" charset="0"/>
                  <a:ea typeface="Lucida Grande" charset="0"/>
                  <a:cs typeface="Lucida Grande" charset="0"/>
                  <a:sym typeface="Lucida Grande" charset="0"/>
                </a:rPr>
                <a:t>graphics</a:t>
              </a:r>
              <a:r>
                <a:rPr lang="en-US" altLang="en-US" sz="1600" b="1">
                  <a:latin typeface="Lucida Grande" charset="0"/>
                  <a:ea typeface="Lucida Grande" charset="0"/>
                  <a:cs typeface="Lucida Grande" charset="0"/>
                  <a:sym typeface="Lucida Grande" charset="0"/>
                </a:rPr>
                <a:t>}</a:t>
              </a:r>
            </a:p>
          </p:txBody>
        </p:sp>
      </p:grpSp>
      <p:grpSp>
        <p:nvGrpSpPr>
          <p:cNvPr id="53260" name="Group 23"/>
          <p:cNvGrpSpPr>
            <a:grpSpLocks/>
          </p:cNvGrpSpPr>
          <p:nvPr/>
        </p:nvGrpSpPr>
        <p:grpSpPr bwMode="auto">
          <a:xfrm>
            <a:off x="74613" y="1752600"/>
            <a:ext cx="1601787" cy="823913"/>
            <a:chOff x="0" y="0"/>
            <a:chExt cx="1008" cy="519"/>
          </a:xfrm>
        </p:grpSpPr>
        <p:sp>
          <p:nvSpPr>
            <p:cNvPr id="53304" name="AutoShape 20"/>
            <p:cNvSpPr>
              <a:spLocks/>
            </p:cNvSpPr>
            <p:nvPr/>
          </p:nvSpPr>
          <p:spPr bwMode="auto">
            <a:xfrm>
              <a:off x="0" y="39"/>
              <a:ext cx="1008" cy="480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305" name="Rectangle 21"/>
            <p:cNvSpPr>
              <a:spLocks/>
            </p:cNvSpPr>
            <p:nvPr/>
          </p:nvSpPr>
          <p:spPr bwMode="auto">
            <a:xfrm>
              <a:off x="47" y="0"/>
              <a:ext cx="9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38100" bIns="38100"/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313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latin typeface="Times" charset="0"/>
                  <a:cs typeface="Times" charset="0"/>
                  <a:sym typeface="Times" charset="0"/>
                </a:rPr>
                <a:t>A</a:t>
              </a:r>
              <a:r>
                <a:rPr lang="en-US" altLang="en-US" sz="1600">
                  <a:latin typeface="Times" charset="0"/>
                  <a:cs typeface="Times" charset="0"/>
                  <a:sym typeface="Times" charset="0"/>
                </a:rPr>
                <a:t>lice</a:t>
              </a:r>
            </a:p>
          </p:txBody>
        </p:sp>
        <p:sp>
          <p:nvSpPr>
            <p:cNvPr id="53306" name="Rectangle 22"/>
            <p:cNvSpPr>
              <a:spLocks/>
            </p:cNvSpPr>
            <p:nvPr/>
          </p:nvSpPr>
          <p:spPr bwMode="auto">
            <a:xfrm>
              <a:off x="47" y="259"/>
              <a:ext cx="92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38100" bIns="38100"/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95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latin typeface="Lucida Grande" charset="0"/>
                  <a:ea typeface="Lucida Grande" charset="0"/>
                  <a:cs typeface="Lucida Grande" charset="0"/>
                  <a:sym typeface="Lucida Grande" charset="0"/>
                </a:rPr>
                <a:t>{</a:t>
              </a:r>
              <a:r>
                <a:rPr lang="en-US" altLang="en-US" sz="1600">
                  <a:solidFill>
                    <a:srgbClr val="FF0000"/>
                  </a:solidFill>
                  <a:latin typeface="Lucida Grande" charset="0"/>
                  <a:ea typeface="Lucida Grande" charset="0"/>
                  <a:cs typeface="Lucida Grande" charset="0"/>
                  <a:sym typeface="Lucida Grande" charset="0"/>
                </a:rPr>
                <a:t>algorithms</a:t>
              </a:r>
              <a:r>
                <a:rPr lang="en-US" altLang="en-US" sz="1600" b="1">
                  <a:latin typeface="Lucida Grande" charset="0"/>
                  <a:ea typeface="Lucida Grande" charset="0"/>
                  <a:cs typeface="Lucida Grande" charset="0"/>
                  <a:sym typeface="Lucida Grande" charset="0"/>
                </a:rPr>
                <a:t>}</a:t>
              </a:r>
            </a:p>
          </p:txBody>
        </p:sp>
      </p:grpSp>
      <p:grpSp>
        <p:nvGrpSpPr>
          <p:cNvPr id="53261" name="Group 27"/>
          <p:cNvGrpSpPr>
            <a:grpSpLocks/>
          </p:cNvGrpSpPr>
          <p:nvPr/>
        </p:nvGrpSpPr>
        <p:grpSpPr bwMode="auto">
          <a:xfrm>
            <a:off x="6629400" y="1797050"/>
            <a:ext cx="2451100" cy="793750"/>
            <a:chOff x="0" y="0"/>
            <a:chExt cx="1544" cy="500"/>
          </a:xfrm>
        </p:grpSpPr>
        <p:sp>
          <p:nvSpPr>
            <p:cNvPr id="53301" name="AutoShape 24"/>
            <p:cNvSpPr>
              <a:spLocks/>
            </p:cNvSpPr>
            <p:nvPr/>
          </p:nvSpPr>
          <p:spPr bwMode="auto">
            <a:xfrm>
              <a:off x="96" y="20"/>
              <a:ext cx="1344" cy="480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302" name="Rectangle 25"/>
            <p:cNvSpPr>
              <a:spLocks/>
            </p:cNvSpPr>
            <p:nvPr/>
          </p:nvSpPr>
          <p:spPr bwMode="auto">
            <a:xfrm>
              <a:off x="383" y="0"/>
              <a:ext cx="9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38100" bIns="38100"/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313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latin typeface="Times" charset="0"/>
                  <a:cs typeface="Times" charset="0"/>
                  <a:sym typeface="Times" charset="0"/>
                </a:rPr>
                <a:t>E</a:t>
              </a:r>
              <a:r>
                <a:rPr lang="en-US" altLang="en-US" sz="1600">
                  <a:latin typeface="Times" charset="0"/>
                  <a:cs typeface="Times" charset="0"/>
                  <a:sym typeface="Times" charset="0"/>
                </a:rPr>
                <a:t>leanor</a:t>
              </a:r>
            </a:p>
          </p:txBody>
        </p:sp>
        <p:sp>
          <p:nvSpPr>
            <p:cNvPr id="53303" name="Rectangle 26"/>
            <p:cNvSpPr>
              <a:spLocks/>
            </p:cNvSpPr>
            <p:nvPr/>
          </p:nvSpPr>
          <p:spPr bwMode="auto">
            <a:xfrm>
              <a:off x="0" y="240"/>
              <a:ext cx="15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38100" bIns="38100"/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95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latin typeface="Lucida Grande" charset="0"/>
                  <a:ea typeface="Lucida Grande" charset="0"/>
                  <a:cs typeface="Lucida Grande" charset="0"/>
                  <a:sym typeface="Lucida Grande" charset="0"/>
                </a:rPr>
                <a:t>{</a:t>
              </a:r>
              <a:r>
                <a:rPr lang="en-US" altLang="en-US" sz="1600">
                  <a:solidFill>
                    <a:srgbClr val="CC00FF"/>
                  </a:solidFill>
                  <a:latin typeface="Lucida Grande" charset="0"/>
                  <a:ea typeface="Lucida Grande" charset="0"/>
                  <a:cs typeface="Lucida Grande" charset="0"/>
                  <a:sym typeface="Lucida Grande" charset="0"/>
                </a:rPr>
                <a:t>graphics,</a:t>
              </a:r>
              <a:r>
                <a:rPr lang="en-US" altLang="en-US" sz="1600">
                  <a:solidFill>
                    <a:srgbClr val="006600"/>
                  </a:solidFill>
                  <a:latin typeface="Lucida Grande" charset="0"/>
                  <a:ea typeface="Lucida Grande" charset="0"/>
                  <a:cs typeface="Lucida Grande" charset="0"/>
                  <a:sym typeface="Lucida Grande" charset="0"/>
                </a:rPr>
                <a:t>java</a:t>
              </a:r>
              <a:r>
                <a:rPr lang="en-US" altLang="en-US" sz="1600">
                  <a:solidFill>
                    <a:srgbClr val="CC00FF"/>
                  </a:solidFill>
                  <a:latin typeface="Lucida Grande" charset="0"/>
                  <a:ea typeface="Lucida Grande" charset="0"/>
                  <a:cs typeface="Lucida Grande" charset="0"/>
                  <a:sym typeface="Lucida Grande" charset="0"/>
                </a:rPr>
                <a:t>,</a:t>
              </a:r>
              <a:r>
                <a:rPr lang="en-US" altLang="en-US" sz="1600">
                  <a:solidFill>
                    <a:srgbClr val="B292CA"/>
                  </a:solidFill>
                  <a:latin typeface="Lucida Grande" charset="0"/>
                  <a:ea typeface="Lucida Grande" charset="0"/>
                  <a:cs typeface="Lucida Grande" charset="0"/>
                  <a:sym typeface="Lucida Grande" charset="0"/>
                </a:rPr>
                <a:t>python</a:t>
              </a:r>
              <a:r>
                <a:rPr lang="en-US" altLang="en-US" sz="1600" b="1">
                  <a:latin typeface="Lucida Grande" charset="0"/>
                  <a:ea typeface="Lucida Grande" charset="0"/>
                  <a:cs typeface="Lucida Grande" charset="0"/>
                  <a:sym typeface="Lucida Grande" charset="0"/>
                </a:rPr>
                <a:t>}</a:t>
              </a:r>
            </a:p>
          </p:txBody>
        </p:sp>
      </p:grpSp>
      <p:grpSp>
        <p:nvGrpSpPr>
          <p:cNvPr id="52254" name="Group 30"/>
          <p:cNvGrpSpPr>
            <a:grpSpLocks/>
          </p:cNvGrpSpPr>
          <p:nvPr/>
        </p:nvGrpSpPr>
        <p:grpSpPr bwMode="auto">
          <a:xfrm>
            <a:off x="3429000" y="3517900"/>
            <a:ext cx="609600" cy="609600"/>
            <a:chOff x="0" y="0"/>
            <a:chExt cx="384" cy="384"/>
          </a:xfrm>
        </p:grpSpPr>
        <p:sp>
          <p:nvSpPr>
            <p:cNvPr id="53299" name="Oval 28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300" name="Rectangle 29"/>
            <p:cNvSpPr>
              <a:spLocks/>
            </p:cNvSpPr>
            <p:nvPr/>
          </p:nvSpPr>
          <p:spPr bwMode="auto">
            <a:xfrm>
              <a:off x="94" y="52"/>
              <a:ext cx="19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A</a:t>
              </a:r>
            </a:p>
          </p:txBody>
        </p:sp>
      </p:grpSp>
      <p:grpSp>
        <p:nvGrpSpPr>
          <p:cNvPr id="52257" name="Group 33"/>
          <p:cNvGrpSpPr>
            <a:grpSpLocks/>
          </p:cNvGrpSpPr>
          <p:nvPr/>
        </p:nvGrpSpPr>
        <p:grpSpPr bwMode="auto">
          <a:xfrm>
            <a:off x="2438400" y="4813300"/>
            <a:ext cx="609600" cy="609600"/>
            <a:chOff x="0" y="0"/>
            <a:chExt cx="384" cy="384"/>
          </a:xfrm>
        </p:grpSpPr>
        <p:sp>
          <p:nvSpPr>
            <p:cNvPr id="53297" name="Oval 31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298" name="Rectangle 32"/>
            <p:cNvSpPr>
              <a:spLocks/>
            </p:cNvSpPr>
            <p:nvPr/>
          </p:nvSpPr>
          <p:spPr bwMode="auto">
            <a:xfrm>
              <a:off x="99" y="52"/>
              <a:ext cx="18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B</a:t>
              </a:r>
            </a:p>
          </p:txBody>
        </p:sp>
      </p:grpSp>
      <p:grpSp>
        <p:nvGrpSpPr>
          <p:cNvPr id="52260" name="Group 36"/>
          <p:cNvGrpSpPr>
            <a:grpSpLocks/>
          </p:cNvGrpSpPr>
          <p:nvPr/>
        </p:nvGrpSpPr>
        <p:grpSpPr bwMode="auto">
          <a:xfrm>
            <a:off x="4419600" y="4813300"/>
            <a:ext cx="609600" cy="609600"/>
            <a:chOff x="0" y="0"/>
            <a:chExt cx="384" cy="384"/>
          </a:xfrm>
        </p:grpSpPr>
        <p:sp>
          <p:nvSpPr>
            <p:cNvPr id="53295" name="Oval 34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296" name="Rectangle 35"/>
            <p:cNvSpPr>
              <a:spLocks/>
            </p:cNvSpPr>
            <p:nvPr/>
          </p:nvSpPr>
          <p:spPr bwMode="auto">
            <a:xfrm>
              <a:off x="99" y="52"/>
              <a:ext cx="18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C</a:t>
              </a:r>
            </a:p>
          </p:txBody>
        </p:sp>
      </p:grpSp>
      <p:sp>
        <p:nvSpPr>
          <p:cNvPr id="52261" name="Line 37"/>
          <p:cNvSpPr>
            <a:spLocks noChangeShapeType="1"/>
          </p:cNvSpPr>
          <p:nvPr/>
        </p:nvSpPr>
        <p:spPr bwMode="auto">
          <a:xfrm>
            <a:off x="3048000" y="5118100"/>
            <a:ext cx="1371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62" name="Line 38"/>
          <p:cNvSpPr>
            <a:spLocks noChangeShapeType="1"/>
          </p:cNvSpPr>
          <p:nvPr/>
        </p:nvSpPr>
        <p:spPr bwMode="auto">
          <a:xfrm rot="10800000" flipH="1">
            <a:off x="2743200" y="3975100"/>
            <a:ext cx="7620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63" name="Line 39"/>
          <p:cNvSpPr>
            <a:spLocks noChangeShapeType="1"/>
          </p:cNvSpPr>
          <p:nvPr/>
        </p:nvSpPr>
        <p:spPr bwMode="auto">
          <a:xfrm>
            <a:off x="3962400" y="3975100"/>
            <a:ext cx="7620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52266" name="Group 42"/>
          <p:cNvGrpSpPr>
            <a:grpSpLocks/>
          </p:cNvGrpSpPr>
          <p:nvPr/>
        </p:nvGrpSpPr>
        <p:grpSpPr bwMode="auto">
          <a:xfrm>
            <a:off x="5943600" y="4813300"/>
            <a:ext cx="609600" cy="609600"/>
            <a:chOff x="0" y="0"/>
            <a:chExt cx="384" cy="384"/>
          </a:xfrm>
        </p:grpSpPr>
        <p:sp>
          <p:nvSpPr>
            <p:cNvPr id="53293" name="Oval 40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294" name="Rectangle 41"/>
            <p:cNvSpPr>
              <a:spLocks/>
            </p:cNvSpPr>
            <p:nvPr/>
          </p:nvSpPr>
          <p:spPr bwMode="auto">
            <a:xfrm>
              <a:off x="105" y="52"/>
              <a:ext cx="173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E</a:t>
              </a:r>
            </a:p>
          </p:txBody>
        </p:sp>
      </p:grpSp>
      <p:grpSp>
        <p:nvGrpSpPr>
          <p:cNvPr id="52269" name="Group 45"/>
          <p:cNvGrpSpPr>
            <a:grpSpLocks/>
          </p:cNvGrpSpPr>
          <p:nvPr/>
        </p:nvGrpSpPr>
        <p:grpSpPr bwMode="auto">
          <a:xfrm>
            <a:off x="5943600" y="3517900"/>
            <a:ext cx="609600" cy="609600"/>
            <a:chOff x="0" y="0"/>
            <a:chExt cx="384" cy="384"/>
          </a:xfrm>
        </p:grpSpPr>
        <p:sp>
          <p:nvSpPr>
            <p:cNvPr id="53291" name="Oval 43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292" name="Rectangle 44"/>
            <p:cNvSpPr>
              <a:spLocks/>
            </p:cNvSpPr>
            <p:nvPr/>
          </p:nvSpPr>
          <p:spPr bwMode="auto">
            <a:xfrm>
              <a:off x="94" y="52"/>
              <a:ext cx="19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D</a:t>
              </a:r>
            </a:p>
          </p:txBody>
        </p:sp>
      </p:grpSp>
      <p:sp>
        <p:nvSpPr>
          <p:cNvPr id="52270" name="Line 46"/>
          <p:cNvSpPr>
            <a:spLocks noChangeShapeType="1"/>
          </p:cNvSpPr>
          <p:nvPr/>
        </p:nvSpPr>
        <p:spPr bwMode="auto">
          <a:xfrm rot="10800000" flipH="1">
            <a:off x="6248400" y="412750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71" name="Rectangle 47"/>
          <p:cNvSpPr>
            <a:spLocks/>
          </p:cNvSpPr>
          <p:nvPr/>
        </p:nvSpPr>
        <p:spPr bwMode="auto">
          <a:xfrm>
            <a:off x="4038600" y="1219200"/>
            <a:ext cx="48895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ts val="1438"/>
              </a:spcBef>
              <a:buClrTx/>
              <a:buSzTx/>
              <a:buFontTx/>
              <a:buNone/>
            </a:pPr>
            <a:r>
              <a:rPr lang="en-US" altLang="en-US">
                <a:latin typeface="Times" charset="0"/>
                <a:cs typeface="Times" charset="0"/>
                <a:sym typeface="Times" charset="0"/>
              </a:rPr>
              <a:t>T={</a:t>
            </a:r>
            <a:r>
              <a:rPr lang="en-US" altLang="en-US" sz="2000" b="1">
                <a:solidFill>
                  <a:srgbClr val="FF0000"/>
                </a:solidFill>
                <a:latin typeface="Times" charset="0"/>
                <a:cs typeface="Times" charset="0"/>
                <a:sym typeface="Times" charset="0"/>
              </a:rPr>
              <a:t>algorithms</a:t>
            </a:r>
            <a:r>
              <a:rPr lang="en-US" altLang="en-US" sz="2000">
                <a:latin typeface="Times" charset="0"/>
                <a:cs typeface="Times" charset="0"/>
                <a:sym typeface="Times" charset="0"/>
              </a:rPr>
              <a:t>,</a:t>
            </a:r>
            <a:r>
              <a:rPr lang="en-US" altLang="en-US" sz="2000" b="1">
                <a:solidFill>
                  <a:srgbClr val="006600"/>
                </a:solidFill>
                <a:latin typeface="Times" charset="0"/>
                <a:cs typeface="Times" charset="0"/>
                <a:sym typeface="Times" charset="0"/>
              </a:rPr>
              <a:t>java</a:t>
            </a:r>
            <a:r>
              <a:rPr lang="en-US" altLang="en-US" sz="2000">
                <a:latin typeface="Times" charset="0"/>
                <a:cs typeface="Times" charset="0"/>
                <a:sym typeface="Times" charset="0"/>
              </a:rPr>
              <a:t>,</a:t>
            </a:r>
            <a:r>
              <a:rPr lang="en-US" altLang="en-US" sz="2000" b="1">
                <a:solidFill>
                  <a:srgbClr val="CC00FF"/>
                </a:solidFill>
                <a:latin typeface="Times" charset="0"/>
                <a:cs typeface="Times" charset="0"/>
                <a:sym typeface="Times" charset="0"/>
              </a:rPr>
              <a:t>graphics</a:t>
            </a:r>
            <a:r>
              <a:rPr lang="en-US" altLang="en-US" sz="2000">
                <a:latin typeface="Times" charset="0"/>
                <a:cs typeface="Times" charset="0"/>
                <a:sym typeface="Times" charset="0"/>
              </a:rPr>
              <a:t>,</a:t>
            </a:r>
            <a:r>
              <a:rPr lang="en-US" altLang="en-US" sz="2000" b="1">
                <a:solidFill>
                  <a:srgbClr val="B292CA"/>
                </a:solidFill>
                <a:latin typeface="Times" charset="0"/>
                <a:cs typeface="Times" charset="0"/>
                <a:sym typeface="Times" charset="0"/>
              </a:rPr>
              <a:t>python</a:t>
            </a:r>
            <a:r>
              <a:rPr lang="en-US" altLang="en-US">
                <a:latin typeface="Times" charset="0"/>
                <a:cs typeface="Times" charset="0"/>
                <a:sym typeface="Times" charset="0"/>
              </a:rPr>
              <a:t>}</a:t>
            </a:r>
          </a:p>
        </p:txBody>
      </p:sp>
      <p:grpSp>
        <p:nvGrpSpPr>
          <p:cNvPr id="52274" name="Group 50"/>
          <p:cNvGrpSpPr>
            <a:grpSpLocks/>
          </p:cNvGrpSpPr>
          <p:nvPr/>
        </p:nvGrpSpPr>
        <p:grpSpPr bwMode="auto">
          <a:xfrm>
            <a:off x="3429000" y="3517900"/>
            <a:ext cx="609600" cy="609600"/>
            <a:chOff x="0" y="0"/>
            <a:chExt cx="384" cy="384"/>
          </a:xfrm>
        </p:grpSpPr>
        <p:sp>
          <p:nvSpPr>
            <p:cNvPr id="53289" name="Oval 48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solidFill>
              <a:srgbClr val="FF99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290" name="Rectangle 49"/>
            <p:cNvSpPr>
              <a:spLocks/>
            </p:cNvSpPr>
            <p:nvPr/>
          </p:nvSpPr>
          <p:spPr bwMode="auto">
            <a:xfrm>
              <a:off x="94" y="52"/>
              <a:ext cx="19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A</a:t>
              </a:r>
            </a:p>
          </p:txBody>
        </p:sp>
      </p:grpSp>
      <p:grpSp>
        <p:nvGrpSpPr>
          <p:cNvPr id="52277" name="Group 53"/>
          <p:cNvGrpSpPr>
            <a:grpSpLocks/>
          </p:cNvGrpSpPr>
          <p:nvPr/>
        </p:nvGrpSpPr>
        <p:grpSpPr bwMode="auto">
          <a:xfrm>
            <a:off x="5942806" y="4800600"/>
            <a:ext cx="609600" cy="609600"/>
            <a:chOff x="0" y="0"/>
            <a:chExt cx="384" cy="384"/>
          </a:xfrm>
        </p:grpSpPr>
        <p:sp>
          <p:nvSpPr>
            <p:cNvPr id="53287" name="Oval 51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solidFill>
              <a:srgbClr val="FF99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288" name="Rectangle 52"/>
            <p:cNvSpPr>
              <a:spLocks/>
            </p:cNvSpPr>
            <p:nvPr/>
          </p:nvSpPr>
          <p:spPr bwMode="auto">
            <a:xfrm>
              <a:off x="105" y="52"/>
              <a:ext cx="173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E</a:t>
              </a:r>
            </a:p>
          </p:txBody>
        </p:sp>
      </p:grpSp>
      <p:grpSp>
        <p:nvGrpSpPr>
          <p:cNvPr id="52280" name="Group 56"/>
          <p:cNvGrpSpPr>
            <a:grpSpLocks/>
          </p:cNvGrpSpPr>
          <p:nvPr/>
        </p:nvGrpSpPr>
        <p:grpSpPr bwMode="auto">
          <a:xfrm>
            <a:off x="4419600" y="4813300"/>
            <a:ext cx="609600" cy="609600"/>
            <a:chOff x="0" y="0"/>
            <a:chExt cx="384" cy="384"/>
          </a:xfrm>
        </p:grpSpPr>
        <p:sp>
          <p:nvSpPr>
            <p:cNvPr id="53285" name="Oval 54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solidFill>
              <a:srgbClr val="FF99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286" name="Rectangle 55"/>
            <p:cNvSpPr>
              <a:spLocks/>
            </p:cNvSpPr>
            <p:nvPr/>
          </p:nvSpPr>
          <p:spPr bwMode="auto">
            <a:xfrm>
              <a:off x="99" y="52"/>
              <a:ext cx="18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C</a:t>
              </a:r>
            </a:p>
          </p:txBody>
        </p:sp>
      </p:grpSp>
      <p:grpSp>
        <p:nvGrpSpPr>
          <p:cNvPr id="52283" name="Group 59"/>
          <p:cNvGrpSpPr>
            <a:grpSpLocks/>
          </p:cNvGrpSpPr>
          <p:nvPr/>
        </p:nvGrpSpPr>
        <p:grpSpPr bwMode="auto">
          <a:xfrm>
            <a:off x="2438400" y="4813300"/>
            <a:ext cx="609600" cy="609600"/>
            <a:chOff x="0" y="0"/>
            <a:chExt cx="384" cy="384"/>
          </a:xfrm>
        </p:grpSpPr>
        <p:sp>
          <p:nvSpPr>
            <p:cNvPr id="53283" name="Oval 57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solidFill>
              <a:srgbClr val="FF99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284" name="Rectangle 58"/>
            <p:cNvSpPr>
              <a:spLocks/>
            </p:cNvSpPr>
            <p:nvPr/>
          </p:nvSpPr>
          <p:spPr bwMode="auto">
            <a:xfrm>
              <a:off x="99" y="52"/>
              <a:ext cx="18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B</a:t>
              </a:r>
            </a:p>
          </p:txBody>
        </p:sp>
      </p:grpSp>
      <p:sp>
        <p:nvSpPr>
          <p:cNvPr id="52284" name="Line 60"/>
          <p:cNvSpPr>
            <a:spLocks noChangeShapeType="1"/>
          </p:cNvSpPr>
          <p:nvPr/>
        </p:nvSpPr>
        <p:spPr bwMode="auto">
          <a:xfrm>
            <a:off x="4038600" y="3822700"/>
            <a:ext cx="1905000" cy="1143000"/>
          </a:xfrm>
          <a:prstGeom prst="line">
            <a:avLst/>
          </a:prstGeom>
          <a:noFill/>
          <a:ln w="4445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52287" name="Group 63"/>
          <p:cNvGrpSpPr>
            <a:grpSpLocks/>
          </p:cNvGrpSpPr>
          <p:nvPr/>
        </p:nvGrpSpPr>
        <p:grpSpPr bwMode="auto">
          <a:xfrm>
            <a:off x="5626100" y="3441700"/>
            <a:ext cx="3365500" cy="1292225"/>
            <a:chOff x="0" y="0"/>
            <a:chExt cx="2119" cy="814"/>
          </a:xfrm>
        </p:grpSpPr>
        <p:sp>
          <p:nvSpPr>
            <p:cNvPr id="53281" name="AutoShape 61"/>
            <p:cNvSpPr>
              <a:spLocks/>
            </p:cNvSpPr>
            <p:nvPr/>
          </p:nvSpPr>
          <p:spPr bwMode="auto">
            <a:xfrm>
              <a:off x="0" y="0"/>
              <a:ext cx="2119" cy="814"/>
            </a:xfrm>
            <a:custGeom>
              <a:avLst/>
              <a:gdLst>
                <a:gd name="T0" fmla="*/ 7415 w 21600"/>
                <a:gd name="T1" fmla="*/ 3396 h 21600"/>
                <a:gd name="T2" fmla="*/ 8719 w 21600"/>
                <a:gd name="T3" fmla="*/ 0 h 21600"/>
                <a:gd name="T4" fmla="*/ 9779 w 21600"/>
                <a:gd name="T5" fmla="*/ 0 h 21600"/>
                <a:gd name="T6" fmla="*/ 13325 w 21600"/>
                <a:gd name="T7" fmla="*/ 0 h 21600"/>
                <a:gd name="T8" fmla="*/ 20296 w 21600"/>
                <a:gd name="T9" fmla="*/ 0 h 21600"/>
                <a:gd name="T10" fmla="*/ 21600 w 21600"/>
                <a:gd name="T11" fmla="*/ 3396 h 21600"/>
                <a:gd name="T12" fmla="*/ 21600 w 21600"/>
                <a:gd name="T13" fmla="*/ 11886 h 21600"/>
                <a:gd name="T14" fmla="*/ 21600 w 21600"/>
                <a:gd name="T15" fmla="*/ 16979 h 21600"/>
                <a:gd name="T16" fmla="*/ 20296 w 21600"/>
                <a:gd name="T17" fmla="*/ 20375 h 21600"/>
                <a:gd name="T18" fmla="*/ 13325 w 21600"/>
                <a:gd name="T19" fmla="*/ 20375 h 21600"/>
                <a:gd name="T20" fmla="*/ 9779 w 21600"/>
                <a:gd name="T21" fmla="*/ 20375 h 21600"/>
                <a:gd name="T22" fmla="*/ 8719 w 21600"/>
                <a:gd name="T23" fmla="*/ 20375 h 21600"/>
                <a:gd name="T24" fmla="*/ 7415 w 21600"/>
                <a:gd name="T25" fmla="*/ 16979 h 21600"/>
                <a:gd name="T26" fmla="*/ 0 w 21600"/>
                <a:gd name="T27" fmla="*/ 21600 h 21600"/>
                <a:gd name="T28" fmla="*/ 7415 w 21600"/>
                <a:gd name="T29" fmla="*/ 11886 h 21600"/>
                <a:gd name="T30" fmla="*/ 7415 w 21600"/>
                <a:gd name="T31" fmla="*/ 3396 h 21600"/>
                <a:gd name="T32" fmla="*/ 7415 w 21600"/>
                <a:gd name="T33" fmla="*/ 33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600" h="21600">
                  <a:moveTo>
                    <a:pt x="7415" y="3396"/>
                  </a:moveTo>
                  <a:cubicBezTo>
                    <a:pt x="7415" y="1520"/>
                    <a:pt x="7999" y="0"/>
                    <a:pt x="8719" y="0"/>
                  </a:cubicBezTo>
                  <a:lnTo>
                    <a:pt x="9779" y="0"/>
                  </a:lnTo>
                  <a:lnTo>
                    <a:pt x="13325" y="0"/>
                  </a:lnTo>
                  <a:lnTo>
                    <a:pt x="20296" y="0"/>
                  </a:lnTo>
                  <a:cubicBezTo>
                    <a:pt x="21016" y="0"/>
                    <a:pt x="21600" y="1520"/>
                    <a:pt x="21600" y="3396"/>
                  </a:cubicBezTo>
                  <a:lnTo>
                    <a:pt x="21600" y="11886"/>
                  </a:lnTo>
                  <a:lnTo>
                    <a:pt x="21600" y="16979"/>
                  </a:lnTo>
                  <a:cubicBezTo>
                    <a:pt x="21600" y="18855"/>
                    <a:pt x="21016" y="20375"/>
                    <a:pt x="20296" y="20375"/>
                  </a:cubicBezTo>
                  <a:lnTo>
                    <a:pt x="13325" y="20375"/>
                  </a:lnTo>
                  <a:lnTo>
                    <a:pt x="9779" y="20375"/>
                  </a:lnTo>
                  <a:lnTo>
                    <a:pt x="8719" y="20375"/>
                  </a:lnTo>
                  <a:cubicBezTo>
                    <a:pt x="7999" y="20375"/>
                    <a:pt x="7415" y="18855"/>
                    <a:pt x="7415" y="16979"/>
                  </a:cubicBezTo>
                  <a:lnTo>
                    <a:pt x="0" y="21600"/>
                  </a:lnTo>
                  <a:lnTo>
                    <a:pt x="7415" y="11886"/>
                  </a:lnTo>
                  <a:lnTo>
                    <a:pt x="7415" y="3396"/>
                  </a:lnTo>
                  <a:close/>
                  <a:moveTo>
                    <a:pt x="7415" y="3396"/>
                  </a:moveTo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127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3282" name="Rectangle 62"/>
            <p:cNvSpPr>
              <a:spLocks/>
            </p:cNvSpPr>
            <p:nvPr/>
          </p:nvSpPr>
          <p:spPr bwMode="auto">
            <a:xfrm>
              <a:off x="763" y="37"/>
              <a:ext cx="1320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38100" bIns="38100"/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950"/>
                </a:spcBef>
                <a:buClrTx/>
                <a:buSzTx/>
                <a:buFontTx/>
                <a:buNone/>
              </a:pPr>
              <a:r>
                <a:rPr lang="en-US" altLang="en-US" sz="1600" dirty="0">
                  <a:latin typeface="Lucida Grande" charset="0"/>
                  <a:ea typeface="Lucida Grande" charset="0"/>
                  <a:cs typeface="Lucida Grande" charset="0"/>
                  <a:sym typeface="Lucida Grande" charset="0"/>
                </a:rPr>
                <a:t>A,E </a:t>
              </a:r>
              <a:r>
                <a:rPr lang="en-US" altLang="en-US" sz="1600" dirty="0" smtClean="0">
                  <a:latin typeface="Lucida Grande" charset="0"/>
                  <a:ea typeface="Lucida Grande" charset="0"/>
                  <a:cs typeface="Lucida Grande" charset="0"/>
                  <a:sym typeface="Lucida Grande" charset="0"/>
                </a:rPr>
                <a:t>can no longer  </a:t>
              </a:r>
              <a:r>
                <a:rPr lang="en-US" altLang="en-US" sz="1600" dirty="0">
                  <a:latin typeface="Lucida Grande" charset="0"/>
                  <a:ea typeface="Lucida Grande" charset="0"/>
                  <a:cs typeface="Lucida Grande" charset="0"/>
                  <a:sym typeface="Lucida Grande" charset="0"/>
                </a:rPr>
                <a:t>perform the task </a:t>
              </a:r>
              <a:r>
                <a:rPr lang="en-US" altLang="en-US" sz="1600" dirty="0" smtClean="0">
                  <a:latin typeface="Lucida Grande" charset="0"/>
                  <a:ea typeface="Lucida Grande" charset="0"/>
                  <a:cs typeface="Lucida Grande" charset="0"/>
                  <a:sym typeface="Lucida Grande" charset="0"/>
                </a:rPr>
                <a:t>since they cannot communicate</a:t>
              </a:r>
              <a:endParaRPr lang="en-US" altLang="en-US" sz="1600" dirty="0">
                <a:latin typeface="Lucida Grande" charset="0"/>
                <a:ea typeface="Lucida Grande" charset="0"/>
                <a:cs typeface="Lucida Grande" charset="0"/>
                <a:sym typeface="Lucida Grande" charset="0"/>
              </a:endParaRPr>
            </a:p>
          </p:txBody>
        </p:sp>
      </p:grpSp>
      <p:grpSp>
        <p:nvGrpSpPr>
          <p:cNvPr id="52290" name="Group 66"/>
          <p:cNvGrpSpPr>
            <a:grpSpLocks/>
          </p:cNvGrpSpPr>
          <p:nvPr/>
        </p:nvGrpSpPr>
        <p:grpSpPr bwMode="auto">
          <a:xfrm>
            <a:off x="152400" y="3594100"/>
            <a:ext cx="2732088" cy="1066800"/>
            <a:chOff x="0" y="0"/>
            <a:chExt cx="1721" cy="672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53279" name="AutoShape 64"/>
            <p:cNvSpPr>
              <a:spLocks/>
            </p:cNvSpPr>
            <p:nvPr/>
          </p:nvSpPr>
          <p:spPr bwMode="auto">
            <a:xfrm>
              <a:off x="0" y="0"/>
              <a:ext cx="1721" cy="672"/>
            </a:xfrm>
            <a:custGeom>
              <a:avLst/>
              <a:gdLst>
                <a:gd name="T0" fmla="*/ 0 w 21600"/>
                <a:gd name="T1" fmla="*/ 3600 h 21600"/>
                <a:gd name="T2" fmla="*/ 1406 w 21600"/>
                <a:gd name="T3" fmla="*/ 0 h 21600"/>
                <a:gd name="T4" fmla="*/ 10543 w 21600"/>
                <a:gd name="T5" fmla="*/ 0 h 21600"/>
                <a:gd name="T6" fmla="*/ 15061 w 21600"/>
                <a:gd name="T7" fmla="*/ 0 h 21600"/>
                <a:gd name="T8" fmla="*/ 16667 w 21600"/>
                <a:gd name="T9" fmla="*/ 0 h 21600"/>
                <a:gd name="T10" fmla="*/ 18073 w 21600"/>
                <a:gd name="T11" fmla="*/ 3600 h 21600"/>
                <a:gd name="T12" fmla="*/ 18073 w 21600"/>
                <a:gd name="T13" fmla="*/ 12600 h 21600"/>
                <a:gd name="T14" fmla="*/ 21600 w 21600"/>
                <a:gd name="T15" fmla="*/ 19671 h 21600"/>
                <a:gd name="T16" fmla="*/ 18073 w 21600"/>
                <a:gd name="T17" fmla="*/ 18000 h 21600"/>
                <a:gd name="T18" fmla="*/ 16667 w 21600"/>
                <a:gd name="T19" fmla="*/ 21600 h 21600"/>
                <a:gd name="T20" fmla="*/ 15061 w 21600"/>
                <a:gd name="T21" fmla="*/ 21600 h 21600"/>
                <a:gd name="T22" fmla="*/ 10543 w 21600"/>
                <a:gd name="T23" fmla="*/ 21600 h 21600"/>
                <a:gd name="T24" fmla="*/ 1406 w 21600"/>
                <a:gd name="T25" fmla="*/ 21600 h 21600"/>
                <a:gd name="T26" fmla="*/ 0 w 21600"/>
                <a:gd name="T27" fmla="*/ 18000 h 21600"/>
                <a:gd name="T28" fmla="*/ 0 w 21600"/>
                <a:gd name="T29" fmla="*/ 12600 h 21600"/>
                <a:gd name="T30" fmla="*/ 0 w 21600"/>
                <a:gd name="T31" fmla="*/ 3600 h 21600"/>
                <a:gd name="T32" fmla="*/ 0 w 21600"/>
                <a:gd name="T33" fmla="*/ 3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600" h="21600">
                  <a:moveTo>
                    <a:pt x="0" y="3600"/>
                  </a:moveTo>
                  <a:cubicBezTo>
                    <a:pt x="0" y="1612"/>
                    <a:pt x="629" y="0"/>
                    <a:pt x="1406" y="0"/>
                  </a:cubicBezTo>
                  <a:lnTo>
                    <a:pt x="10543" y="0"/>
                  </a:lnTo>
                  <a:lnTo>
                    <a:pt x="15061" y="0"/>
                  </a:lnTo>
                  <a:lnTo>
                    <a:pt x="16667" y="0"/>
                  </a:lnTo>
                  <a:cubicBezTo>
                    <a:pt x="17444" y="0"/>
                    <a:pt x="18073" y="1612"/>
                    <a:pt x="18073" y="3600"/>
                  </a:cubicBezTo>
                  <a:lnTo>
                    <a:pt x="18073" y="12600"/>
                  </a:lnTo>
                  <a:lnTo>
                    <a:pt x="21600" y="19671"/>
                  </a:lnTo>
                  <a:lnTo>
                    <a:pt x="18073" y="18000"/>
                  </a:lnTo>
                  <a:cubicBezTo>
                    <a:pt x="18073" y="19988"/>
                    <a:pt x="17444" y="21600"/>
                    <a:pt x="16667" y="21600"/>
                  </a:cubicBezTo>
                  <a:lnTo>
                    <a:pt x="15061" y="21600"/>
                  </a:lnTo>
                  <a:lnTo>
                    <a:pt x="10543" y="21600"/>
                  </a:lnTo>
                  <a:lnTo>
                    <a:pt x="1406" y="21600"/>
                  </a:lnTo>
                  <a:cubicBezTo>
                    <a:pt x="629" y="21600"/>
                    <a:pt x="0" y="19988"/>
                    <a:pt x="0" y="18000"/>
                  </a:cubicBezTo>
                  <a:lnTo>
                    <a:pt x="0" y="12600"/>
                  </a:lnTo>
                  <a:lnTo>
                    <a:pt x="0" y="3600"/>
                  </a:lnTo>
                  <a:close/>
                  <a:moveTo>
                    <a:pt x="0" y="3600"/>
                  </a:moveTo>
                </a:path>
              </a:pathLst>
            </a:custGeom>
            <a:grpFill/>
            <a:ln w="127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3280" name="Rectangle 65"/>
            <p:cNvSpPr>
              <a:spLocks/>
            </p:cNvSpPr>
            <p:nvPr/>
          </p:nvSpPr>
          <p:spPr bwMode="auto">
            <a:xfrm>
              <a:off x="32" y="32"/>
              <a:ext cx="1376" cy="480"/>
            </a:xfrm>
            <a:prstGeom prst="rect">
              <a:avLst/>
            </a:prstGeom>
            <a:grp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38100" bIns="38100"/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95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Lucida Grande" charset="0"/>
                  <a:ea typeface="Lucida Grande" charset="0"/>
                  <a:cs typeface="Lucida Grande" charset="0"/>
                  <a:sym typeface="Lucida Grande" charset="0"/>
                </a:rPr>
                <a:t>A,B,C form an effective group that can communicate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98236" y="2852936"/>
            <a:ext cx="5750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Alice and Eleanor are the smallest team that covers all skills</a:t>
            </a:r>
            <a:endParaRPr lang="en-US" dirty="0"/>
          </a:p>
        </p:txBody>
      </p:sp>
      <p:grpSp>
        <p:nvGrpSpPr>
          <p:cNvPr id="65" name="Group 42"/>
          <p:cNvGrpSpPr>
            <a:grpSpLocks/>
          </p:cNvGrpSpPr>
          <p:nvPr/>
        </p:nvGrpSpPr>
        <p:grpSpPr bwMode="auto">
          <a:xfrm>
            <a:off x="5943600" y="4800600"/>
            <a:ext cx="609600" cy="609600"/>
            <a:chOff x="0" y="0"/>
            <a:chExt cx="384" cy="384"/>
          </a:xfrm>
        </p:grpSpPr>
        <p:sp>
          <p:nvSpPr>
            <p:cNvPr id="66" name="Oval 40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7" name="Rectangle 41"/>
            <p:cNvSpPr>
              <a:spLocks/>
            </p:cNvSpPr>
            <p:nvPr/>
          </p:nvSpPr>
          <p:spPr bwMode="auto">
            <a:xfrm>
              <a:off x="105" y="52"/>
              <a:ext cx="173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5241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2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2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2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2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2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2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2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2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2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2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2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2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2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1" grpId="0" animBg="1" autoUpdateAnimBg="0"/>
      <p:bldP spid="52261" grpId="0" animBg="1"/>
      <p:bldP spid="52262" grpId="0" animBg="1"/>
      <p:bldP spid="52263" grpId="0" animBg="1"/>
      <p:bldP spid="52270" grpId="0" animBg="1"/>
      <p:bldP spid="5228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/>
          <p:cNvSpPr>
            <a:spLocks/>
          </p:cNvSpPr>
          <p:nvPr/>
        </p:nvSpPr>
        <p:spPr bwMode="auto">
          <a:xfrm>
            <a:off x="609600" y="1524000"/>
            <a:ext cx="79375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ts val="713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FFFFFF"/>
                </a:solidFill>
                <a:latin typeface="Arial Bold" charset="0"/>
                <a:cs typeface="Arial Bold" charset="0"/>
                <a:sym typeface="Arial Bold" charset="0"/>
              </a:rPr>
              <a:t>Boston University</a:t>
            </a:r>
            <a:r>
              <a:rPr lang="en-US" altLang="en-US" sz="1200">
                <a:solidFill>
                  <a:srgbClr val="FFFFFF"/>
                </a:solidFill>
                <a:cs typeface="Arial" charset="0"/>
              </a:rPr>
              <a:t> Slideshow Title Goes Here</a:t>
            </a:r>
          </a:p>
        </p:txBody>
      </p:sp>
      <p:sp>
        <p:nvSpPr>
          <p:cNvPr id="55303" name="Rectangle 6"/>
          <p:cNvSpPr>
            <a:spLocks noGrp="1" noChangeArrowheads="1"/>
          </p:cNvSpPr>
          <p:nvPr>
            <p:ph type="title"/>
          </p:nvPr>
        </p:nvSpPr>
        <p:spPr>
          <a:xfrm>
            <a:off x="241300" y="279400"/>
            <a:ext cx="8674100" cy="1117600"/>
          </a:xfrm>
        </p:spPr>
        <p:txBody>
          <a:bodyPr anchor="b">
            <a:normAutofit fontScale="90000"/>
          </a:bodyPr>
          <a:lstStyle/>
          <a:p>
            <a:pPr eaLnBrk="1" hangingPunct="1"/>
            <a:r>
              <a:rPr lang="en-US" altLang="en-US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How to measure effective communication?</a:t>
            </a:r>
            <a:endParaRPr lang="en-US" altLang="en-US" dirty="0" smtClean="0">
              <a:latin typeface="Lucida Grande" charset="0"/>
              <a:sym typeface="Lucida Grande" charset="0"/>
            </a:endParaRPr>
          </a:p>
        </p:txBody>
      </p:sp>
      <p:sp>
        <p:nvSpPr>
          <p:cNvPr id="55304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77825" y="2500313"/>
            <a:ext cx="7775575" cy="814387"/>
          </a:xfrm>
        </p:spPr>
        <p:txBody>
          <a:bodyPr/>
          <a:lstStyle/>
          <a:p>
            <a:pPr marL="234950" indent="-234950" eaLnBrk="1" hangingPunct="1">
              <a:lnSpc>
                <a:spcPct val="90000"/>
              </a:lnSpc>
              <a:spcBef>
                <a:spcPct val="0"/>
              </a:spcBef>
              <a:buClr>
                <a:srgbClr val="727CA3"/>
              </a:buClr>
              <a:buSzPct val="75000"/>
              <a:buFont typeface="Wingdings 3" charset="2"/>
              <a:buChar char="}"/>
            </a:pPr>
            <a:r>
              <a:rPr lang="en-US" altLang="en-US" sz="2600" smtClean="0">
                <a:solidFill>
                  <a:srgbClr val="0070C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Diameter</a:t>
            </a:r>
            <a:r>
              <a:rPr lang="en-US" altLang="en-US" sz="260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 of the subgraph defined by the group members</a:t>
            </a:r>
            <a:endParaRPr lang="en-US" altLang="en-US" sz="2600" smtClean="0">
              <a:latin typeface="Lucida Grande" charset="0"/>
              <a:sym typeface="Lucida Grande" charset="0"/>
            </a:endParaRPr>
          </a:p>
        </p:txBody>
      </p:sp>
      <p:grpSp>
        <p:nvGrpSpPr>
          <p:cNvPr id="54282" name="Group 10"/>
          <p:cNvGrpSpPr>
            <a:grpSpLocks/>
          </p:cNvGrpSpPr>
          <p:nvPr/>
        </p:nvGrpSpPr>
        <p:grpSpPr bwMode="auto">
          <a:xfrm>
            <a:off x="3429000" y="3238500"/>
            <a:ext cx="609600" cy="609600"/>
            <a:chOff x="0" y="0"/>
            <a:chExt cx="384" cy="384"/>
          </a:xfrm>
        </p:grpSpPr>
        <p:sp>
          <p:nvSpPr>
            <p:cNvPr id="55339" name="Oval 8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40" name="Rectangle 9"/>
            <p:cNvSpPr>
              <a:spLocks/>
            </p:cNvSpPr>
            <p:nvPr/>
          </p:nvSpPr>
          <p:spPr bwMode="auto">
            <a:xfrm>
              <a:off x="94" y="52"/>
              <a:ext cx="19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A</a:t>
              </a:r>
            </a:p>
          </p:txBody>
        </p:sp>
      </p:grpSp>
      <p:grpSp>
        <p:nvGrpSpPr>
          <p:cNvPr id="54285" name="Group 13"/>
          <p:cNvGrpSpPr>
            <a:grpSpLocks/>
          </p:cNvGrpSpPr>
          <p:nvPr/>
        </p:nvGrpSpPr>
        <p:grpSpPr bwMode="auto">
          <a:xfrm>
            <a:off x="2438400" y="4533900"/>
            <a:ext cx="609600" cy="609600"/>
            <a:chOff x="0" y="0"/>
            <a:chExt cx="384" cy="384"/>
          </a:xfrm>
        </p:grpSpPr>
        <p:sp>
          <p:nvSpPr>
            <p:cNvPr id="55337" name="Oval 11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38" name="Rectangle 12"/>
            <p:cNvSpPr>
              <a:spLocks/>
            </p:cNvSpPr>
            <p:nvPr/>
          </p:nvSpPr>
          <p:spPr bwMode="auto">
            <a:xfrm>
              <a:off x="99" y="52"/>
              <a:ext cx="18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B</a:t>
              </a:r>
            </a:p>
          </p:txBody>
        </p:sp>
      </p:grpSp>
      <p:grpSp>
        <p:nvGrpSpPr>
          <p:cNvPr id="54288" name="Group 16"/>
          <p:cNvGrpSpPr>
            <a:grpSpLocks/>
          </p:cNvGrpSpPr>
          <p:nvPr/>
        </p:nvGrpSpPr>
        <p:grpSpPr bwMode="auto">
          <a:xfrm>
            <a:off x="4419600" y="4533900"/>
            <a:ext cx="609600" cy="609600"/>
            <a:chOff x="0" y="0"/>
            <a:chExt cx="384" cy="384"/>
          </a:xfrm>
        </p:grpSpPr>
        <p:sp>
          <p:nvSpPr>
            <p:cNvPr id="55335" name="Oval 14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36" name="Rectangle 15"/>
            <p:cNvSpPr>
              <a:spLocks/>
            </p:cNvSpPr>
            <p:nvPr/>
          </p:nvSpPr>
          <p:spPr bwMode="auto">
            <a:xfrm>
              <a:off x="99" y="52"/>
              <a:ext cx="18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C</a:t>
              </a:r>
            </a:p>
          </p:txBody>
        </p:sp>
      </p:grpSp>
      <p:sp>
        <p:nvSpPr>
          <p:cNvPr id="54289" name="Line 17"/>
          <p:cNvSpPr>
            <a:spLocks noChangeShapeType="1"/>
          </p:cNvSpPr>
          <p:nvPr/>
        </p:nvSpPr>
        <p:spPr bwMode="auto">
          <a:xfrm>
            <a:off x="3048000" y="4838700"/>
            <a:ext cx="1371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90" name="Line 18"/>
          <p:cNvSpPr>
            <a:spLocks noChangeShapeType="1"/>
          </p:cNvSpPr>
          <p:nvPr/>
        </p:nvSpPr>
        <p:spPr bwMode="auto">
          <a:xfrm rot="10800000" flipH="1">
            <a:off x="2743200" y="3695700"/>
            <a:ext cx="7620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91" name="Line 19"/>
          <p:cNvSpPr>
            <a:spLocks noChangeShapeType="1"/>
          </p:cNvSpPr>
          <p:nvPr/>
        </p:nvSpPr>
        <p:spPr bwMode="auto">
          <a:xfrm>
            <a:off x="3962400" y="3695700"/>
            <a:ext cx="7620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54294" name="Group 22"/>
          <p:cNvGrpSpPr>
            <a:grpSpLocks/>
          </p:cNvGrpSpPr>
          <p:nvPr/>
        </p:nvGrpSpPr>
        <p:grpSpPr bwMode="auto">
          <a:xfrm>
            <a:off x="5943600" y="4533900"/>
            <a:ext cx="609600" cy="609600"/>
            <a:chOff x="0" y="0"/>
            <a:chExt cx="384" cy="384"/>
          </a:xfrm>
        </p:grpSpPr>
        <p:sp>
          <p:nvSpPr>
            <p:cNvPr id="55333" name="Oval 20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34" name="Rectangle 21"/>
            <p:cNvSpPr>
              <a:spLocks/>
            </p:cNvSpPr>
            <p:nvPr/>
          </p:nvSpPr>
          <p:spPr bwMode="auto">
            <a:xfrm>
              <a:off x="105" y="52"/>
              <a:ext cx="173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E</a:t>
              </a:r>
            </a:p>
          </p:txBody>
        </p:sp>
      </p:grpSp>
      <p:grpSp>
        <p:nvGrpSpPr>
          <p:cNvPr id="54297" name="Group 25"/>
          <p:cNvGrpSpPr>
            <a:grpSpLocks/>
          </p:cNvGrpSpPr>
          <p:nvPr/>
        </p:nvGrpSpPr>
        <p:grpSpPr bwMode="auto">
          <a:xfrm>
            <a:off x="5943600" y="3238500"/>
            <a:ext cx="609600" cy="609600"/>
            <a:chOff x="0" y="0"/>
            <a:chExt cx="384" cy="384"/>
          </a:xfrm>
        </p:grpSpPr>
        <p:sp>
          <p:nvSpPr>
            <p:cNvPr id="55331" name="Oval 23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32" name="Rectangle 24"/>
            <p:cNvSpPr>
              <a:spLocks/>
            </p:cNvSpPr>
            <p:nvPr/>
          </p:nvSpPr>
          <p:spPr bwMode="auto">
            <a:xfrm>
              <a:off x="94" y="52"/>
              <a:ext cx="19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D</a:t>
              </a:r>
            </a:p>
          </p:txBody>
        </p:sp>
      </p:grpSp>
      <p:sp>
        <p:nvSpPr>
          <p:cNvPr id="54298" name="Line 26"/>
          <p:cNvSpPr>
            <a:spLocks noChangeShapeType="1"/>
          </p:cNvSpPr>
          <p:nvPr/>
        </p:nvSpPr>
        <p:spPr bwMode="auto">
          <a:xfrm rot="10800000" flipH="1">
            <a:off x="6248400" y="384810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54301" name="Group 29"/>
          <p:cNvGrpSpPr>
            <a:grpSpLocks/>
          </p:cNvGrpSpPr>
          <p:nvPr/>
        </p:nvGrpSpPr>
        <p:grpSpPr bwMode="auto">
          <a:xfrm>
            <a:off x="3429000" y="3238500"/>
            <a:ext cx="609600" cy="609600"/>
            <a:chOff x="0" y="0"/>
            <a:chExt cx="384" cy="384"/>
          </a:xfrm>
        </p:grpSpPr>
        <p:sp>
          <p:nvSpPr>
            <p:cNvPr id="55329" name="Oval 27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solidFill>
              <a:srgbClr val="FF99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30" name="Rectangle 28"/>
            <p:cNvSpPr>
              <a:spLocks/>
            </p:cNvSpPr>
            <p:nvPr/>
          </p:nvSpPr>
          <p:spPr bwMode="auto">
            <a:xfrm>
              <a:off x="94" y="52"/>
              <a:ext cx="19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A</a:t>
              </a:r>
            </a:p>
          </p:txBody>
        </p:sp>
      </p:grpSp>
      <p:grpSp>
        <p:nvGrpSpPr>
          <p:cNvPr id="54304" name="Group 32"/>
          <p:cNvGrpSpPr>
            <a:grpSpLocks/>
          </p:cNvGrpSpPr>
          <p:nvPr/>
        </p:nvGrpSpPr>
        <p:grpSpPr bwMode="auto">
          <a:xfrm>
            <a:off x="5943600" y="4533900"/>
            <a:ext cx="609600" cy="609600"/>
            <a:chOff x="0" y="0"/>
            <a:chExt cx="384" cy="384"/>
          </a:xfrm>
        </p:grpSpPr>
        <p:sp>
          <p:nvSpPr>
            <p:cNvPr id="55327" name="Oval 30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solidFill>
              <a:srgbClr val="FF99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28" name="Rectangle 31"/>
            <p:cNvSpPr>
              <a:spLocks/>
            </p:cNvSpPr>
            <p:nvPr/>
          </p:nvSpPr>
          <p:spPr bwMode="auto">
            <a:xfrm>
              <a:off x="105" y="52"/>
              <a:ext cx="173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E</a:t>
              </a:r>
            </a:p>
          </p:txBody>
        </p:sp>
      </p:grpSp>
      <p:grpSp>
        <p:nvGrpSpPr>
          <p:cNvPr id="54307" name="Group 35"/>
          <p:cNvGrpSpPr>
            <a:grpSpLocks/>
          </p:cNvGrpSpPr>
          <p:nvPr/>
        </p:nvGrpSpPr>
        <p:grpSpPr bwMode="auto">
          <a:xfrm>
            <a:off x="4419600" y="4533900"/>
            <a:ext cx="609600" cy="609600"/>
            <a:chOff x="0" y="0"/>
            <a:chExt cx="384" cy="384"/>
          </a:xfrm>
        </p:grpSpPr>
        <p:sp>
          <p:nvSpPr>
            <p:cNvPr id="55325" name="Oval 33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solidFill>
              <a:srgbClr val="FF99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26" name="Rectangle 34"/>
            <p:cNvSpPr>
              <a:spLocks/>
            </p:cNvSpPr>
            <p:nvPr/>
          </p:nvSpPr>
          <p:spPr bwMode="auto">
            <a:xfrm>
              <a:off x="99" y="52"/>
              <a:ext cx="18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C</a:t>
              </a:r>
            </a:p>
          </p:txBody>
        </p:sp>
      </p:grpSp>
      <p:grpSp>
        <p:nvGrpSpPr>
          <p:cNvPr id="54310" name="Group 38"/>
          <p:cNvGrpSpPr>
            <a:grpSpLocks/>
          </p:cNvGrpSpPr>
          <p:nvPr/>
        </p:nvGrpSpPr>
        <p:grpSpPr bwMode="auto">
          <a:xfrm>
            <a:off x="2438400" y="4533900"/>
            <a:ext cx="609600" cy="609600"/>
            <a:chOff x="0" y="0"/>
            <a:chExt cx="384" cy="384"/>
          </a:xfrm>
        </p:grpSpPr>
        <p:sp>
          <p:nvSpPr>
            <p:cNvPr id="55323" name="Oval 36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solidFill>
              <a:srgbClr val="FF99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24" name="Rectangle 37"/>
            <p:cNvSpPr>
              <a:spLocks/>
            </p:cNvSpPr>
            <p:nvPr/>
          </p:nvSpPr>
          <p:spPr bwMode="auto">
            <a:xfrm>
              <a:off x="99" y="52"/>
              <a:ext cx="18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B</a:t>
              </a:r>
            </a:p>
          </p:txBody>
        </p:sp>
      </p:grpSp>
      <p:grpSp>
        <p:nvGrpSpPr>
          <p:cNvPr id="54313" name="Group 41"/>
          <p:cNvGrpSpPr>
            <a:grpSpLocks/>
          </p:cNvGrpSpPr>
          <p:nvPr/>
        </p:nvGrpSpPr>
        <p:grpSpPr bwMode="auto">
          <a:xfrm>
            <a:off x="1752600" y="1828800"/>
            <a:ext cx="4191000" cy="730250"/>
            <a:chOff x="0" y="0"/>
            <a:chExt cx="2640" cy="460"/>
          </a:xfrm>
        </p:grpSpPr>
        <p:sp>
          <p:nvSpPr>
            <p:cNvPr id="55321" name="AutoShape 39"/>
            <p:cNvSpPr>
              <a:spLocks/>
            </p:cNvSpPr>
            <p:nvPr/>
          </p:nvSpPr>
          <p:spPr bwMode="auto">
            <a:xfrm>
              <a:off x="0" y="0"/>
              <a:ext cx="2640" cy="460"/>
            </a:xfrm>
            <a:custGeom>
              <a:avLst/>
              <a:gdLst>
                <a:gd name="T0" fmla="*/ 0 w 21600"/>
                <a:gd name="T1" fmla="*/ 3000 h 21600"/>
                <a:gd name="T2" fmla="*/ 524 w 21600"/>
                <a:gd name="T3" fmla="*/ 0 h 21600"/>
                <a:gd name="T4" fmla="*/ 3600 w 21600"/>
                <a:gd name="T5" fmla="*/ 0 h 21600"/>
                <a:gd name="T6" fmla="*/ 9000 w 21600"/>
                <a:gd name="T7" fmla="*/ 0 h 21600"/>
                <a:gd name="T8" fmla="*/ 21076 w 21600"/>
                <a:gd name="T9" fmla="*/ 0 h 21600"/>
                <a:gd name="T10" fmla="*/ 21600 w 21600"/>
                <a:gd name="T11" fmla="*/ 3000 h 21600"/>
                <a:gd name="T12" fmla="*/ 21600 w 21600"/>
                <a:gd name="T13" fmla="*/ 10500 h 21600"/>
                <a:gd name="T14" fmla="*/ 21600 w 21600"/>
                <a:gd name="T15" fmla="*/ 15000 h 21600"/>
                <a:gd name="T16" fmla="*/ 21076 w 21600"/>
                <a:gd name="T17" fmla="*/ 18000 h 21600"/>
                <a:gd name="T18" fmla="*/ 9000 w 21600"/>
                <a:gd name="T19" fmla="*/ 18000 h 21600"/>
                <a:gd name="T20" fmla="*/ 956 w 21600"/>
                <a:gd name="T21" fmla="*/ 21600 h 21600"/>
                <a:gd name="T22" fmla="*/ 3600 w 21600"/>
                <a:gd name="T23" fmla="*/ 18000 h 21600"/>
                <a:gd name="T24" fmla="*/ 524 w 21600"/>
                <a:gd name="T25" fmla="*/ 18000 h 21600"/>
                <a:gd name="T26" fmla="*/ 0 w 21600"/>
                <a:gd name="T27" fmla="*/ 15000 h 21600"/>
                <a:gd name="T28" fmla="*/ 0 w 21600"/>
                <a:gd name="T29" fmla="*/ 10500 h 21600"/>
                <a:gd name="T30" fmla="*/ 0 w 21600"/>
                <a:gd name="T31" fmla="*/ 3000 h 21600"/>
                <a:gd name="T32" fmla="*/ 0 w 21600"/>
                <a:gd name="T33" fmla="*/ 30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600" h="21600">
                  <a:moveTo>
                    <a:pt x="0" y="3000"/>
                  </a:moveTo>
                  <a:cubicBezTo>
                    <a:pt x="0" y="1343"/>
                    <a:pt x="234" y="0"/>
                    <a:pt x="524" y="0"/>
                  </a:cubicBezTo>
                  <a:lnTo>
                    <a:pt x="3600" y="0"/>
                  </a:lnTo>
                  <a:lnTo>
                    <a:pt x="9000" y="0"/>
                  </a:lnTo>
                  <a:lnTo>
                    <a:pt x="21076" y="0"/>
                  </a:lnTo>
                  <a:cubicBezTo>
                    <a:pt x="21366" y="0"/>
                    <a:pt x="21600" y="1343"/>
                    <a:pt x="21600" y="3000"/>
                  </a:cubicBezTo>
                  <a:lnTo>
                    <a:pt x="21600" y="10500"/>
                  </a:lnTo>
                  <a:lnTo>
                    <a:pt x="21600" y="15000"/>
                  </a:lnTo>
                  <a:cubicBezTo>
                    <a:pt x="21600" y="16657"/>
                    <a:pt x="21366" y="18000"/>
                    <a:pt x="21076" y="18000"/>
                  </a:cubicBezTo>
                  <a:lnTo>
                    <a:pt x="9000" y="18000"/>
                  </a:lnTo>
                  <a:lnTo>
                    <a:pt x="956" y="21600"/>
                  </a:lnTo>
                  <a:lnTo>
                    <a:pt x="3600" y="18000"/>
                  </a:lnTo>
                  <a:lnTo>
                    <a:pt x="524" y="18000"/>
                  </a:lnTo>
                  <a:cubicBezTo>
                    <a:pt x="234" y="18000"/>
                    <a:pt x="0" y="16657"/>
                    <a:pt x="0" y="15000"/>
                  </a:cubicBezTo>
                  <a:lnTo>
                    <a:pt x="0" y="10500"/>
                  </a:lnTo>
                  <a:lnTo>
                    <a:pt x="0" y="3000"/>
                  </a:lnTo>
                  <a:close/>
                  <a:moveTo>
                    <a:pt x="0" y="3000"/>
                  </a:moveTo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127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5322" name="Rectangle 40"/>
            <p:cNvSpPr>
              <a:spLocks/>
            </p:cNvSpPr>
            <p:nvPr/>
          </p:nvSpPr>
          <p:spPr bwMode="auto">
            <a:xfrm>
              <a:off x="18" y="18"/>
              <a:ext cx="2600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38100" bIns="38100"/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eaLnBrk="1" hangingPunct="1">
                <a:spcBef>
                  <a:spcPts val="950"/>
                </a:spcBef>
                <a:buClrTx/>
                <a:buSzTx/>
                <a:buFontTx/>
                <a:buNone/>
              </a:pPr>
              <a:r>
                <a:rPr lang="en-US" altLang="en-US" sz="1600" dirty="0">
                  <a:latin typeface="Lucida Grande" charset="0"/>
                  <a:ea typeface="Lucida Grande" charset="0"/>
                  <a:cs typeface="Lucida Grande" charset="0"/>
                  <a:sym typeface="Lucida Grande" charset="0"/>
                </a:rPr>
                <a:t>The longest shortest path between any two nodes in the subgraph</a:t>
              </a:r>
            </a:p>
          </p:txBody>
        </p:sp>
      </p:grpSp>
      <p:sp>
        <p:nvSpPr>
          <p:cNvPr id="54314" name="Rectangle 42"/>
          <p:cNvSpPr>
            <a:spLocks/>
          </p:cNvSpPr>
          <p:nvPr/>
        </p:nvSpPr>
        <p:spPr bwMode="auto">
          <a:xfrm>
            <a:off x="3657600" y="5905500"/>
            <a:ext cx="2603500" cy="4445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xtLst/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ts val="1438"/>
              </a:spcBef>
              <a:buClrTx/>
              <a:buSzTx/>
              <a:buFontTx/>
              <a:buNone/>
            </a:pPr>
            <a:r>
              <a:rPr lang="en-US" altLang="en-US">
                <a:latin typeface="Times" charset="0"/>
                <a:cs typeface="Times" charset="0"/>
                <a:sym typeface="Times" charset="0"/>
              </a:rPr>
              <a:t>diameter = infty</a:t>
            </a:r>
          </a:p>
        </p:txBody>
      </p:sp>
      <p:sp>
        <p:nvSpPr>
          <p:cNvPr id="54315" name="Rectangle 43"/>
          <p:cNvSpPr>
            <a:spLocks/>
          </p:cNvSpPr>
          <p:nvPr/>
        </p:nvSpPr>
        <p:spPr bwMode="auto">
          <a:xfrm>
            <a:off x="3657600" y="5905500"/>
            <a:ext cx="2603500" cy="4318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xtLst/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ts val="1438"/>
              </a:spcBef>
              <a:buClrTx/>
              <a:buSzTx/>
              <a:buFontTx/>
              <a:buNone/>
            </a:pPr>
            <a:r>
              <a:rPr lang="en-US" altLang="en-US" dirty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diameter = 1</a:t>
            </a:r>
          </a:p>
        </p:txBody>
      </p:sp>
      <p:grpSp>
        <p:nvGrpSpPr>
          <p:cNvPr id="41" name="Group 42"/>
          <p:cNvGrpSpPr>
            <a:grpSpLocks/>
          </p:cNvGrpSpPr>
          <p:nvPr/>
        </p:nvGrpSpPr>
        <p:grpSpPr bwMode="auto">
          <a:xfrm>
            <a:off x="5959929" y="4533900"/>
            <a:ext cx="609600" cy="609600"/>
            <a:chOff x="0" y="0"/>
            <a:chExt cx="384" cy="384"/>
          </a:xfrm>
        </p:grpSpPr>
        <p:sp>
          <p:nvSpPr>
            <p:cNvPr id="42" name="Oval 40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3" name="Rectangle 41"/>
            <p:cNvSpPr>
              <a:spLocks/>
            </p:cNvSpPr>
            <p:nvPr/>
          </p:nvSpPr>
          <p:spPr bwMode="auto">
            <a:xfrm>
              <a:off x="105" y="52"/>
              <a:ext cx="173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53889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4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4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4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4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4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4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4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4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4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4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4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4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9" grpId="0" animBg="1"/>
      <p:bldP spid="54290" grpId="0" animBg="1"/>
      <p:bldP spid="54291" grpId="0" animBg="1"/>
      <p:bldP spid="54298" grpId="0" animBg="1"/>
      <p:bldP spid="54314" grpId="0" animBg="1" autoUpdateAnimBg="0"/>
      <p:bldP spid="54315" grpId="0" animBg="1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2"/>
          <p:cNvSpPr>
            <a:spLocks/>
          </p:cNvSpPr>
          <p:nvPr/>
        </p:nvSpPr>
        <p:spPr bwMode="auto">
          <a:xfrm>
            <a:off x="609600" y="1690836"/>
            <a:ext cx="79375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ts val="713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FFFFFF"/>
                </a:solidFill>
                <a:latin typeface="Arial Bold" charset="0"/>
                <a:cs typeface="Arial Bold" charset="0"/>
                <a:sym typeface="Arial Bold" charset="0"/>
              </a:rPr>
              <a:t>Boston University</a:t>
            </a:r>
            <a:r>
              <a:rPr lang="en-US" altLang="en-US" sz="1200">
                <a:solidFill>
                  <a:srgbClr val="FFFFFF"/>
                </a:solidFill>
                <a:cs typeface="Arial" charset="0"/>
              </a:rPr>
              <a:t> Slideshow Title Goes Here</a:t>
            </a:r>
          </a:p>
        </p:txBody>
      </p:sp>
      <p:sp>
        <p:nvSpPr>
          <p:cNvPr id="56327" name="Rectangle 6"/>
          <p:cNvSpPr>
            <a:spLocks noGrp="1" noChangeArrowheads="1"/>
          </p:cNvSpPr>
          <p:nvPr>
            <p:ph type="title"/>
          </p:nvPr>
        </p:nvSpPr>
        <p:spPr>
          <a:xfrm>
            <a:off x="215900" y="317500"/>
            <a:ext cx="8318500" cy="1168400"/>
          </a:xfrm>
        </p:spPr>
        <p:txBody>
          <a:bodyPr anchor="b">
            <a:normAutofit fontScale="90000"/>
          </a:bodyPr>
          <a:lstStyle/>
          <a:p>
            <a:pPr eaLnBrk="1" hangingPunct="1"/>
            <a:r>
              <a:rPr lang="en-US" altLang="en-US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How to measure effective communication?</a:t>
            </a:r>
            <a:endParaRPr lang="en-US" altLang="en-US" smtClean="0">
              <a:latin typeface="Lucida Grande" charset="0"/>
              <a:sym typeface="Lucida Grande" charset="0"/>
            </a:endParaRPr>
          </a:p>
        </p:txBody>
      </p:sp>
      <p:sp>
        <p:nvSpPr>
          <p:cNvPr id="56328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15925" y="2692549"/>
            <a:ext cx="7775575" cy="814387"/>
          </a:xfrm>
        </p:spPr>
        <p:txBody>
          <a:bodyPr/>
          <a:lstStyle/>
          <a:p>
            <a:pPr marL="234950" indent="-234950" eaLnBrk="1" hangingPunct="1">
              <a:lnSpc>
                <a:spcPct val="90000"/>
              </a:lnSpc>
              <a:spcBef>
                <a:spcPct val="0"/>
              </a:spcBef>
              <a:buClr>
                <a:srgbClr val="727CA3"/>
              </a:buClr>
              <a:buSzPct val="75000"/>
              <a:buFont typeface="Wingdings 3" charset="2"/>
              <a:buChar char="}"/>
            </a:pPr>
            <a:r>
              <a:rPr lang="en-US" altLang="en-US" sz="2600" smtClean="0">
                <a:solidFill>
                  <a:srgbClr val="0044FE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MST (Minimum spanning tree)</a:t>
            </a:r>
            <a:r>
              <a:rPr lang="en-US" altLang="en-US" sz="260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 of the subgraph defined by the group members</a:t>
            </a:r>
            <a:endParaRPr lang="en-US" altLang="en-US" sz="2600" smtClean="0">
              <a:latin typeface="Lucida Grande" charset="0"/>
              <a:sym typeface="Lucida Grande" charset="0"/>
            </a:endParaRPr>
          </a:p>
        </p:txBody>
      </p:sp>
      <p:grpSp>
        <p:nvGrpSpPr>
          <p:cNvPr id="55306" name="Group 10"/>
          <p:cNvGrpSpPr>
            <a:grpSpLocks/>
          </p:cNvGrpSpPr>
          <p:nvPr/>
        </p:nvGrpSpPr>
        <p:grpSpPr bwMode="auto">
          <a:xfrm>
            <a:off x="3390900" y="3659336"/>
            <a:ext cx="609600" cy="609600"/>
            <a:chOff x="0" y="0"/>
            <a:chExt cx="384" cy="384"/>
          </a:xfrm>
        </p:grpSpPr>
        <p:sp>
          <p:nvSpPr>
            <p:cNvPr id="56365" name="Oval 8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6366" name="Rectangle 9"/>
            <p:cNvSpPr>
              <a:spLocks/>
            </p:cNvSpPr>
            <p:nvPr/>
          </p:nvSpPr>
          <p:spPr bwMode="auto">
            <a:xfrm>
              <a:off x="94" y="52"/>
              <a:ext cx="19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A</a:t>
              </a:r>
            </a:p>
          </p:txBody>
        </p:sp>
      </p:grpSp>
      <p:grpSp>
        <p:nvGrpSpPr>
          <p:cNvPr id="55309" name="Group 13"/>
          <p:cNvGrpSpPr>
            <a:grpSpLocks/>
          </p:cNvGrpSpPr>
          <p:nvPr/>
        </p:nvGrpSpPr>
        <p:grpSpPr bwMode="auto">
          <a:xfrm>
            <a:off x="2400300" y="4954736"/>
            <a:ext cx="609600" cy="609600"/>
            <a:chOff x="0" y="0"/>
            <a:chExt cx="384" cy="384"/>
          </a:xfrm>
        </p:grpSpPr>
        <p:sp>
          <p:nvSpPr>
            <p:cNvPr id="56363" name="Oval 11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6364" name="Rectangle 12"/>
            <p:cNvSpPr>
              <a:spLocks/>
            </p:cNvSpPr>
            <p:nvPr/>
          </p:nvSpPr>
          <p:spPr bwMode="auto">
            <a:xfrm>
              <a:off x="99" y="52"/>
              <a:ext cx="18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B</a:t>
              </a:r>
            </a:p>
          </p:txBody>
        </p:sp>
      </p:grpSp>
      <p:grpSp>
        <p:nvGrpSpPr>
          <p:cNvPr id="55312" name="Group 16"/>
          <p:cNvGrpSpPr>
            <a:grpSpLocks/>
          </p:cNvGrpSpPr>
          <p:nvPr/>
        </p:nvGrpSpPr>
        <p:grpSpPr bwMode="auto">
          <a:xfrm>
            <a:off x="4381500" y="4954736"/>
            <a:ext cx="609600" cy="609600"/>
            <a:chOff x="0" y="0"/>
            <a:chExt cx="384" cy="384"/>
          </a:xfrm>
        </p:grpSpPr>
        <p:sp>
          <p:nvSpPr>
            <p:cNvPr id="56361" name="Oval 14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6362" name="Rectangle 15"/>
            <p:cNvSpPr>
              <a:spLocks/>
            </p:cNvSpPr>
            <p:nvPr/>
          </p:nvSpPr>
          <p:spPr bwMode="auto">
            <a:xfrm>
              <a:off x="99" y="52"/>
              <a:ext cx="18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C</a:t>
              </a:r>
            </a:p>
          </p:txBody>
        </p:sp>
      </p:grpSp>
      <p:sp>
        <p:nvSpPr>
          <p:cNvPr id="55313" name="Line 17"/>
          <p:cNvSpPr>
            <a:spLocks noChangeShapeType="1"/>
          </p:cNvSpPr>
          <p:nvPr/>
        </p:nvSpPr>
        <p:spPr bwMode="auto">
          <a:xfrm>
            <a:off x="3009900" y="5259536"/>
            <a:ext cx="1371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4" name="Line 18"/>
          <p:cNvSpPr>
            <a:spLocks noChangeShapeType="1"/>
          </p:cNvSpPr>
          <p:nvPr/>
        </p:nvSpPr>
        <p:spPr bwMode="auto">
          <a:xfrm rot="10800000" flipH="1">
            <a:off x="2705100" y="4116536"/>
            <a:ext cx="7620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5" name="Line 19"/>
          <p:cNvSpPr>
            <a:spLocks noChangeShapeType="1"/>
          </p:cNvSpPr>
          <p:nvPr/>
        </p:nvSpPr>
        <p:spPr bwMode="auto">
          <a:xfrm>
            <a:off x="3924300" y="4116536"/>
            <a:ext cx="7620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55318" name="Group 22"/>
          <p:cNvGrpSpPr>
            <a:grpSpLocks/>
          </p:cNvGrpSpPr>
          <p:nvPr/>
        </p:nvGrpSpPr>
        <p:grpSpPr bwMode="auto">
          <a:xfrm>
            <a:off x="5905500" y="4954736"/>
            <a:ext cx="609600" cy="609600"/>
            <a:chOff x="0" y="0"/>
            <a:chExt cx="384" cy="384"/>
          </a:xfrm>
        </p:grpSpPr>
        <p:sp>
          <p:nvSpPr>
            <p:cNvPr id="56359" name="Oval 20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6360" name="Rectangle 21"/>
            <p:cNvSpPr>
              <a:spLocks/>
            </p:cNvSpPr>
            <p:nvPr/>
          </p:nvSpPr>
          <p:spPr bwMode="auto">
            <a:xfrm>
              <a:off x="105" y="52"/>
              <a:ext cx="173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E</a:t>
              </a:r>
            </a:p>
          </p:txBody>
        </p:sp>
      </p:grpSp>
      <p:grpSp>
        <p:nvGrpSpPr>
          <p:cNvPr id="55321" name="Group 25"/>
          <p:cNvGrpSpPr>
            <a:grpSpLocks/>
          </p:cNvGrpSpPr>
          <p:nvPr/>
        </p:nvGrpSpPr>
        <p:grpSpPr bwMode="auto">
          <a:xfrm>
            <a:off x="5905500" y="3659336"/>
            <a:ext cx="609600" cy="609600"/>
            <a:chOff x="0" y="0"/>
            <a:chExt cx="384" cy="384"/>
          </a:xfrm>
        </p:grpSpPr>
        <p:sp>
          <p:nvSpPr>
            <p:cNvPr id="56357" name="Oval 23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6358" name="Rectangle 24"/>
            <p:cNvSpPr>
              <a:spLocks/>
            </p:cNvSpPr>
            <p:nvPr/>
          </p:nvSpPr>
          <p:spPr bwMode="auto">
            <a:xfrm>
              <a:off x="94" y="52"/>
              <a:ext cx="19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D</a:t>
              </a:r>
            </a:p>
          </p:txBody>
        </p:sp>
      </p:grpSp>
      <p:sp>
        <p:nvSpPr>
          <p:cNvPr id="55322" name="Line 26"/>
          <p:cNvSpPr>
            <a:spLocks noChangeShapeType="1"/>
          </p:cNvSpPr>
          <p:nvPr/>
        </p:nvSpPr>
        <p:spPr bwMode="auto">
          <a:xfrm rot="10800000" flipH="1">
            <a:off x="6210300" y="4268936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55325" name="Group 29"/>
          <p:cNvGrpSpPr>
            <a:grpSpLocks/>
          </p:cNvGrpSpPr>
          <p:nvPr/>
        </p:nvGrpSpPr>
        <p:grpSpPr bwMode="auto">
          <a:xfrm>
            <a:off x="3390900" y="3659336"/>
            <a:ext cx="609600" cy="609600"/>
            <a:chOff x="0" y="0"/>
            <a:chExt cx="384" cy="384"/>
          </a:xfrm>
        </p:grpSpPr>
        <p:sp>
          <p:nvSpPr>
            <p:cNvPr id="56355" name="Oval 27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solidFill>
              <a:srgbClr val="FF99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6356" name="Rectangle 28"/>
            <p:cNvSpPr>
              <a:spLocks/>
            </p:cNvSpPr>
            <p:nvPr/>
          </p:nvSpPr>
          <p:spPr bwMode="auto">
            <a:xfrm>
              <a:off x="94" y="52"/>
              <a:ext cx="19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A</a:t>
              </a:r>
            </a:p>
          </p:txBody>
        </p:sp>
      </p:grpSp>
      <p:grpSp>
        <p:nvGrpSpPr>
          <p:cNvPr id="55328" name="Group 32"/>
          <p:cNvGrpSpPr>
            <a:grpSpLocks/>
          </p:cNvGrpSpPr>
          <p:nvPr/>
        </p:nvGrpSpPr>
        <p:grpSpPr bwMode="auto">
          <a:xfrm>
            <a:off x="5905500" y="4954736"/>
            <a:ext cx="609600" cy="609600"/>
            <a:chOff x="0" y="0"/>
            <a:chExt cx="384" cy="384"/>
          </a:xfrm>
        </p:grpSpPr>
        <p:sp>
          <p:nvSpPr>
            <p:cNvPr id="56353" name="Oval 30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solidFill>
              <a:srgbClr val="FF99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6354" name="Rectangle 31"/>
            <p:cNvSpPr>
              <a:spLocks/>
            </p:cNvSpPr>
            <p:nvPr/>
          </p:nvSpPr>
          <p:spPr bwMode="auto">
            <a:xfrm>
              <a:off x="105" y="52"/>
              <a:ext cx="173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E</a:t>
              </a:r>
            </a:p>
          </p:txBody>
        </p:sp>
      </p:grpSp>
      <p:grpSp>
        <p:nvGrpSpPr>
          <p:cNvPr id="55331" name="Group 35"/>
          <p:cNvGrpSpPr>
            <a:grpSpLocks/>
          </p:cNvGrpSpPr>
          <p:nvPr/>
        </p:nvGrpSpPr>
        <p:grpSpPr bwMode="auto">
          <a:xfrm>
            <a:off x="4381500" y="4954736"/>
            <a:ext cx="609600" cy="609600"/>
            <a:chOff x="0" y="0"/>
            <a:chExt cx="384" cy="384"/>
          </a:xfrm>
        </p:grpSpPr>
        <p:sp>
          <p:nvSpPr>
            <p:cNvPr id="56351" name="Oval 33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solidFill>
              <a:srgbClr val="FF99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6352" name="Rectangle 34"/>
            <p:cNvSpPr>
              <a:spLocks/>
            </p:cNvSpPr>
            <p:nvPr/>
          </p:nvSpPr>
          <p:spPr bwMode="auto">
            <a:xfrm>
              <a:off x="99" y="52"/>
              <a:ext cx="18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C</a:t>
              </a:r>
            </a:p>
          </p:txBody>
        </p:sp>
      </p:grpSp>
      <p:grpSp>
        <p:nvGrpSpPr>
          <p:cNvPr id="55334" name="Group 38"/>
          <p:cNvGrpSpPr>
            <a:grpSpLocks/>
          </p:cNvGrpSpPr>
          <p:nvPr/>
        </p:nvGrpSpPr>
        <p:grpSpPr bwMode="auto">
          <a:xfrm>
            <a:off x="2400300" y="4954736"/>
            <a:ext cx="609600" cy="609600"/>
            <a:chOff x="0" y="0"/>
            <a:chExt cx="384" cy="384"/>
          </a:xfrm>
        </p:grpSpPr>
        <p:sp>
          <p:nvSpPr>
            <p:cNvPr id="56349" name="Oval 36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solidFill>
              <a:srgbClr val="FF99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6350" name="Rectangle 37"/>
            <p:cNvSpPr>
              <a:spLocks/>
            </p:cNvSpPr>
            <p:nvPr/>
          </p:nvSpPr>
          <p:spPr bwMode="auto">
            <a:xfrm>
              <a:off x="99" y="52"/>
              <a:ext cx="18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B</a:t>
              </a:r>
            </a:p>
          </p:txBody>
        </p:sp>
      </p:grpSp>
      <p:grpSp>
        <p:nvGrpSpPr>
          <p:cNvPr id="55337" name="Group 41"/>
          <p:cNvGrpSpPr>
            <a:grpSpLocks/>
          </p:cNvGrpSpPr>
          <p:nvPr/>
        </p:nvGrpSpPr>
        <p:grpSpPr bwMode="auto">
          <a:xfrm>
            <a:off x="1824038" y="1817836"/>
            <a:ext cx="4051300" cy="914400"/>
            <a:chOff x="0" y="0"/>
            <a:chExt cx="2552" cy="576"/>
          </a:xfrm>
        </p:grpSpPr>
        <p:sp>
          <p:nvSpPr>
            <p:cNvPr id="56347" name="AutoShape 39"/>
            <p:cNvSpPr>
              <a:spLocks/>
            </p:cNvSpPr>
            <p:nvPr/>
          </p:nvSpPr>
          <p:spPr bwMode="auto">
            <a:xfrm>
              <a:off x="0" y="0"/>
              <a:ext cx="2552" cy="576"/>
            </a:xfrm>
            <a:custGeom>
              <a:avLst/>
              <a:gdLst>
                <a:gd name="T0" fmla="*/ 0 w 21600"/>
                <a:gd name="T1" fmla="*/ 3000 h 21600"/>
                <a:gd name="T2" fmla="*/ 692 w 21600"/>
                <a:gd name="T3" fmla="*/ 0 h 21600"/>
                <a:gd name="T4" fmla="*/ 3600 w 21600"/>
                <a:gd name="T5" fmla="*/ 0 h 21600"/>
                <a:gd name="T6" fmla="*/ 9000 w 21600"/>
                <a:gd name="T7" fmla="*/ 0 h 21600"/>
                <a:gd name="T8" fmla="*/ 20908 w 21600"/>
                <a:gd name="T9" fmla="*/ 0 h 21600"/>
                <a:gd name="T10" fmla="*/ 21600 w 21600"/>
                <a:gd name="T11" fmla="*/ 3000 h 21600"/>
                <a:gd name="T12" fmla="*/ 21600 w 21600"/>
                <a:gd name="T13" fmla="*/ 10500 h 21600"/>
                <a:gd name="T14" fmla="*/ 21600 w 21600"/>
                <a:gd name="T15" fmla="*/ 15000 h 21600"/>
                <a:gd name="T16" fmla="*/ 20908 w 21600"/>
                <a:gd name="T17" fmla="*/ 18000 h 21600"/>
                <a:gd name="T18" fmla="*/ 9000 w 21600"/>
                <a:gd name="T19" fmla="*/ 18000 h 21600"/>
                <a:gd name="T20" fmla="*/ 956 w 21600"/>
                <a:gd name="T21" fmla="*/ 21600 h 21600"/>
                <a:gd name="T22" fmla="*/ 3600 w 21600"/>
                <a:gd name="T23" fmla="*/ 18000 h 21600"/>
                <a:gd name="T24" fmla="*/ 692 w 21600"/>
                <a:gd name="T25" fmla="*/ 18000 h 21600"/>
                <a:gd name="T26" fmla="*/ 0 w 21600"/>
                <a:gd name="T27" fmla="*/ 15000 h 21600"/>
                <a:gd name="T28" fmla="*/ 0 w 21600"/>
                <a:gd name="T29" fmla="*/ 10500 h 21600"/>
                <a:gd name="T30" fmla="*/ 0 w 21600"/>
                <a:gd name="T31" fmla="*/ 3000 h 21600"/>
                <a:gd name="T32" fmla="*/ 0 w 21600"/>
                <a:gd name="T33" fmla="*/ 30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600" h="21600">
                  <a:moveTo>
                    <a:pt x="0" y="3000"/>
                  </a:moveTo>
                  <a:cubicBezTo>
                    <a:pt x="0" y="1343"/>
                    <a:pt x="310" y="0"/>
                    <a:pt x="692" y="0"/>
                  </a:cubicBezTo>
                  <a:lnTo>
                    <a:pt x="3600" y="0"/>
                  </a:lnTo>
                  <a:lnTo>
                    <a:pt x="9000" y="0"/>
                  </a:lnTo>
                  <a:lnTo>
                    <a:pt x="20908" y="0"/>
                  </a:lnTo>
                  <a:cubicBezTo>
                    <a:pt x="21290" y="0"/>
                    <a:pt x="21600" y="1343"/>
                    <a:pt x="21600" y="3000"/>
                  </a:cubicBezTo>
                  <a:lnTo>
                    <a:pt x="21600" y="10500"/>
                  </a:lnTo>
                  <a:lnTo>
                    <a:pt x="21600" y="15000"/>
                  </a:lnTo>
                  <a:cubicBezTo>
                    <a:pt x="21600" y="16657"/>
                    <a:pt x="21290" y="18000"/>
                    <a:pt x="20908" y="18000"/>
                  </a:cubicBezTo>
                  <a:lnTo>
                    <a:pt x="9000" y="18000"/>
                  </a:lnTo>
                  <a:lnTo>
                    <a:pt x="956" y="21600"/>
                  </a:lnTo>
                  <a:lnTo>
                    <a:pt x="3600" y="18000"/>
                  </a:lnTo>
                  <a:lnTo>
                    <a:pt x="692" y="18000"/>
                  </a:lnTo>
                  <a:cubicBezTo>
                    <a:pt x="310" y="18000"/>
                    <a:pt x="0" y="16657"/>
                    <a:pt x="0" y="15000"/>
                  </a:cubicBezTo>
                  <a:lnTo>
                    <a:pt x="0" y="10500"/>
                  </a:lnTo>
                  <a:lnTo>
                    <a:pt x="0" y="3000"/>
                  </a:lnTo>
                  <a:close/>
                  <a:moveTo>
                    <a:pt x="0" y="3000"/>
                  </a:moveTo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127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6348" name="Rectangle 40"/>
            <p:cNvSpPr>
              <a:spLocks/>
            </p:cNvSpPr>
            <p:nvPr/>
          </p:nvSpPr>
          <p:spPr bwMode="auto">
            <a:xfrm>
              <a:off x="23" y="23"/>
              <a:ext cx="2503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38100" bIns="38100"/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eaLnBrk="1" hangingPunct="1">
                <a:spcBef>
                  <a:spcPts val="95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Lucida Grande" charset="0"/>
                  <a:ea typeface="Lucida Grande" charset="0"/>
                  <a:cs typeface="Lucida Grande" charset="0"/>
                  <a:sym typeface="Lucida Grande" charset="0"/>
                </a:rPr>
                <a:t>The total weight of the edges of a tree that spans all the team nodes</a:t>
              </a:r>
            </a:p>
          </p:txBody>
        </p:sp>
      </p:grpSp>
      <p:sp>
        <p:nvSpPr>
          <p:cNvPr id="55338" name="Rectangle 42"/>
          <p:cNvSpPr>
            <a:spLocks/>
          </p:cNvSpPr>
          <p:nvPr/>
        </p:nvSpPr>
        <p:spPr bwMode="auto">
          <a:xfrm>
            <a:off x="3695700" y="6021536"/>
            <a:ext cx="2222500" cy="431800"/>
          </a:xfrm>
          <a:prstGeom prst="rect">
            <a:avLst/>
          </a:prstGeom>
          <a:solidFill>
            <a:srgbClr val="727CA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ts val="1438"/>
              </a:spcBef>
              <a:buClrTx/>
              <a:buSzTx/>
              <a:buFontTx/>
              <a:buNone/>
            </a:pPr>
            <a:r>
              <a:rPr lang="en-US" altLang="en-US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MST = infty</a:t>
            </a:r>
          </a:p>
        </p:txBody>
      </p:sp>
      <p:sp>
        <p:nvSpPr>
          <p:cNvPr id="55339" name="Rectangle 43"/>
          <p:cNvSpPr>
            <a:spLocks/>
          </p:cNvSpPr>
          <p:nvPr/>
        </p:nvSpPr>
        <p:spPr bwMode="auto">
          <a:xfrm>
            <a:off x="3695700" y="6021536"/>
            <a:ext cx="2222500" cy="4318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xtLst/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ts val="1438"/>
              </a:spcBef>
              <a:buClrTx/>
              <a:buSzTx/>
              <a:buFontTx/>
              <a:buNone/>
            </a:pPr>
            <a:r>
              <a:rPr lang="en-US" altLang="en-US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MST = 2</a:t>
            </a:r>
          </a:p>
        </p:txBody>
      </p:sp>
      <p:sp>
        <p:nvSpPr>
          <p:cNvPr id="55340" name="Line 44"/>
          <p:cNvSpPr>
            <a:spLocks noChangeShapeType="1"/>
          </p:cNvSpPr>
          <p:nvPr/>
        </p:nvSpPr>
        <p:spPr bwMode="auto">
          <a:xfrm>
            <a:off x="3009900" y="5259536"/>
            <a:ext cx="1371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41" name="Line 45"/>
          <p:cNvSpPr>
            <a:spLocks noChangeShapeType="1"/>
          </p:cNvSpPr>
          <p:nvPr/>
        </p:nvSpPr>
        <p:spPr bwMode="auto">
          <a:xfrm rot="10800000" flipH="1">
            <a:off x="2705100" y="4116536"/>
            <a:ext cx="762000" cy="838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43" name="Group 42"/>
          <p:cNvGrpSpPr>
            <a:grpSpLocks/>
          </p:cNvGrpSpPr>
          <p:nvPr/>
        </p:nvGrpSpPr>
        <p:grpSpPr bwMode="auto">
          <a:xfrm>
            <a:off x="5899922" y="4958287"/>
            <a:ext cx="609600" cy="609600"/>
            <a:chOff x="0" y="0"/>
            <a:chExt cx="384" cy="384"/>
          </a:xfrm>
        </p:grpSpPr>
        <p:sp>
          <p:nvSpPr>
            <p:cNvPr id="44" name="Oval 40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" name="Rectangle 41"/>
            <p:cNvSpPr>
              <a:spLocks/>
            </p:cNvSpPr>
            <p:nvPr/>
          </p:nvSpPr>
          <p:spPr bwMode="auto">
            <a:xfrm>
              <a:off x="105" y="52"/>
              <a:ext cx="173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56455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5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5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5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5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5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5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5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5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5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5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5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5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13" grpId="0" animBg="1"/>
      <p:bldP spid="55314" grpId="0" animBg="1"/>
      <p:bldP spid="55315" grpId="0" animBg="1"/>
      <p:bldP spid="55322" grpId="0" animBg="1"/>
      <p:bldP spid="55338" grpId="0" animBg="1" autoUpdateAnimBg="0"/>
      <p:bldP spid="55339" grpId="0" animBg="1" autoUpdateAnimBg="0"/>
      <p:bldP spid="55340" grpId="0" animBg="1"/>
      <p:bldP spid="5534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/>
          </p:cNvSpPr>
          <p:nvPr/>
        </p:nvSpPr>
        <p:spPr bwMode="auto">
          <a:xfrm>
            <a:off x="0" y="-42863"/>
            <a:ext cx="9156700" cy="347663"/>
          </a:xfrm>
          <a:prstGeom prst="rect">
            <a:avLst/>
          </a:prstGeom>
          <a:gradFill rotWithShape="0">
            <a:gsLst>
              <a:gs pos="0">
                <a:srgbClr val="333333"/>
              </a:gs>
              <a:gs pos="100000">
                <a:srgbClr val="0000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3" name="Rectangle 2"/>
          <p:cNvSpPr>
            <a:spLocks/>
          </p:cNvSpPr>
          <p:nvPr/>
        </p:nvSpPr>
        <p:spPr bwMode="auto">
          <a:xfrm>
            <a:off x="609600" y="1524000"/>
            <a:ext cx="79375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ts val="713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FFFFFF"/>
                </a:solidFill>
                <a:latin typeface="Arial Bold" charset="0"/>
                <a:cs typeface="Arial Bold" charset="0"/>
                <a:sym typeface="Arial Bold" charset="0"/>
              </a:rPr>
              <a:t>Boston University</a:t>
            </a:r>
            <a:r>
              <a:rPr lang="en-US" altLang="en-US" sz="1200">
                <a:solidFill>
                  <a:srgbClr val="FFFFFF"/>
                </a:solidFill>
                <a:cs typeface="Arial" charset="0"/>
              </a:rPr>
              <a:t> Slideshow Title Goes Here</a:t>
            </a:r>
          </a:p>
        </p:txBody>
      </p:sp>
      <p:sp>
        <p:nvSpPr>
          <p:cNvPr id="10246" name="Rectangle 5"/>
          <p:cNvSpPr>
            <a:spLocks/>
          </p:cNvSpPr>
          <p:nvPr/>
        </p:nvSpPr>
        <p:spPr bwMode="auto">
          <a:xfrm>
            <a:off x="6172200" y="6400800"/>
            <a:ext cx="25273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F2F2F2"/>
                </a:solidFill>
                <a:latin typeface="Arial Bold" charset="0"/>
                <a:cs typeface="Arial Bold" charset="0"/>
                <a:sym typeface="Arial Bold" charset="0"/>
              </a:rPr>
              <a:t>evimaria@cs.bu.edu</a:t>
            </a:r>
          </a:p>
        </p:txBody>
      </p:sp>
      <p:sp>
        <p:nvSpPr>
          <p:cNvPr id="10247" name="Rectangle 6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eaLnBrk="1" hangingPunct="1"/>
            <a:r>
              <a:rPr lang="en-US" altLang="en-US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Team-formation problems</a:t>
            </a:r>
            <a:endParaRPr lang="en-US" altLang="en-US" smtClean="0">
              <a:latin typeface="Lucida Grande" charset="0"/>
              <a:sym typeface="Lucida Grande" charset="0"/>
            </a:endParaRP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69900" y="2146300"/>
            <a:ext cx="8191500" cy="5105400"/>
          </a:xfrm>
        </p:spPr>
        <p:txBody>
          <a:bodyPr/>
          <a:lstStyle/>
          <a:p>
            <a:pPr marL="234950" indent="-234950" eaLnBrk="1" hangingPunct="1">
              <a:spcBef>
                <a:spcPct val="0"/>
              </a:spcBef>
              <a:buClr>
                <a:srgbClr val="727CA3"/>
              </a:buClr>
              <a:buSzPct val="75000"/>
              <a:buFont typeface="Wingdings 3" charset="2"/>
              <a:buChar char="}"/>
            </a:pPr>
            <a:r>
              <a:rPr lang="en-US" altLang="en-US" sz="200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Given a </a:t>
            </a:r>
            <a:r>
              <a:rPr lang="en-US" altLang="en-US" sz="2000" smtClean="0">
                <a:solidFill>
                  <a:srgbClr val="0070C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task</a:t>
            </a:r>
            <a:r>
              <a:rPr lang="en-US" altLang="en-US" sz="200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 and a set of </a:t>
            </a:r>
            <a:r>
              <a:rPr lang="en-US" altLang="en-US" sz="2000" smtClean="0">
                <a:solidFill>
                  <a:srgbClr val="0070C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experts</a:t>
            </a:r>
            <a:r>
              <a:rPr lang="en-US" altLang="en-US" sz="200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 (organized in a </a:t>
            </a:r>
            <a:r>
              <a:rPr lang="en-US" altLang="en-US" sz="2000" smtClean="0">
                <a:solidFill>
                  <a:srgbClr val="0070C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network</a:t>
            </a:r>
            <a:r>
              <a:rPr lang="en-US" altLang="en-US" sz="200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)</a:t>
            </a:r>
            <a:r>
              <a:rPr lang="en-US" altLang="en-US" sz="2000" smtClean="0">
                <a:solidFill>
                  <a:srgbClr val="0070C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 </a:t>
            </a:r>
            <a:r>
              <a:rPr lang="en-US" altLang="en-US" sz="200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find the subset of experts that can </a:t>
            </a:r>
            <a:r>
              <a:rPr lang="en-US" altLang="en-US" sz="2000" smtClean="0">
                <a:solidFill>
                  <a:srgbClr val="0070C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effectively</a:t>
            </a:r>
            <a:r>
              <a:rPr lang="en-US" altLang="en-US" sz="200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 perform the task</a:t>
            </a:r>
            <a:endParaRPr lang="en-US" altLang="en-US" sz="2600" smtClean="0">
              <a:latin typeface="Lucida Grande" charset="0"/>
              <a:sym typeface="Lucida Grande" charset="0"/>
            </a:endParaRPr>
          </a:p>
          <a:p>
            <a:pPr marL="234950" indent="-234950" eaLnBrk="1" hangingPunct="1">
              <a:buClr>
                <a:srgbClr val="727CA3"/>
              </a:buClr>
              <a:buSzPct val="75000"/>
              <a:buFont typeface="Wingdings 3" charset="2"/>
              <a:buChar char="}"/>
            </a:pPr>
            <a:endParaRPr lang="en-US" altLang="en-US" sz="2000" smtClean="0">
              <a:latin typeface="Lucida Grande" charset="0"/>
              <a:sym typeface="Lucida Grande" charset="0"/>
            </a:endParaRPr>
          </a:p>
          <a:p>
            <a:pPr marL="234950" indent="-234950" eaLnBrk="1" hangingPunct="1">
              <a:buClr>
                <a:srgbClr val="727CA3"/>
              </a:buClr>
              <a:buSzPct val="75000"/>
              <a:buFont typeface="Wingdings 3" charset="2"/>
              <a:buChar char="}"/>
            </a:pPr>
            <a:r>
              <a:rPr lang="en-US" altLang="en-US" sz="2000" smtClean="0">
                <a:solidFill>
                  <a:srgbClr val="0070C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Task</a:t>
            </a:r>
            <a:r>
              <a:rPr lang="en-US" altLang="en-US" sz="200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: set of required skills and potentially a budget</a:t>
            </a:r>
            <a:endParaRPr lang="en-US" altLang="en-US" sz="2600" smtClean="0">
              <a:latin typeface="Lucida Grande" charset="0"/>
              <a:sym typeface="Lucida Grande" charset="0"/>
            </a:endParaRPr>
          </a:p>
          <a:p>
            <a:pPr marL="234950" indent="-234950" eaLnBrk="1" hangingPunct="1">
              <a:buClr>
                <a:srgbClr val="727CA3"/>
              </a:buClr>
              <a:buSzPct val="75000"/>
              <a:buFont typeface="Wingdings 3" charset="2"/>
              <a:buChar char="}"/>
            </a:pPr>
            <a:endParaRPr lang="en-US" altLang="en-US" sz="2000" smtClean="0">
              <a:latin typeface="Lucida Grande" charset="0"/>
              <a:sym typeface="Lucida Grande" charset="0"/>
            </a:endParaRPr>
          </a:p>
          <a:p>
            <a:pPr marL="234950" indent="-234950" eaLnBrk="1" hangingPunct="1">
              <a:buClr>
                <a:srgbClr val="727CA3"/>
              </a:buClr>
              <a:buSzPct val="75000"/>
              <a:buFont typeface="Wingdings 3" charset="2"/>
              <a:buChar char="}"/>
            </a:pPr>
            <a:r>
              <a:rPr lang="en-US" altLang="en-US" sz="2000" smtClean="0">
                <a:solidFill>
                  <a:srgbClr val="0070C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Expert:</a:t>
            </a:r>
            <a:r>
              <a:rPr lang="en-US" altLang="en-US" sz="200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 has a set of skills and potentially a price</a:t>
            </a:r>
            <a:endParaRPr lang="en-US" altLang="en-US" sz="2600" smtClean="0">
              <a:latin typeface="Lucida Grande" charset="0"/>
              <a:sym typeface="Lucida Grande" charset="0"/>
            </a:endParaRPr>
          </a:p>
          <a:p>
            <a:pPr marL="234950" indent="-234950" eaLnBrk="1" hangingPunct="1">
              <a:buClr>
                <a:srgbClr val="727CA3"/>
              </a:buClr>
              <a:buSzPct val="75000"/>
              <a:buFont typeface="Wingdings 3" charset="2"/>
              <a:buChar char="}"/>
            </a:pPr>
            <a:endParaRPr lang="en-US" altLang="en-US" sz="2000" smtClean="0">
              <a:latin typeface="Lucida Grande" charset="0"/>
              <a:sym typeface="Lucida Grande" charset="0"/>
            </a:endParaRPr>
          </a:p>
          <a:p>
            <a:pPr marL="234950" indent="-234950" eaLnBrk="1" hangingPunct="1">
              <a:buClr>
                <a:srgbClr val="727CA3"/>
              </a:buClr>
              <a:buSzPct val="75000"/>
              <a:buFont typeface="Wingdings 3" charset="2"/>
              <a:buChar char="}"/>
            </a:pPr>
            <a:r>
              <a:rPr lang="en-US" altLang="en-US" sz="2000" smtClean="0">
                <a:solidFill>
                  <a:srgbClr val="0070C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Network:</a:t>
            </a:r>
            <a:r>
              <a:rPr lang="en-US" altLang="en-US" sz="200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 represents strength of relationships</a:t>
            </a:r>
            <a:endParaRPr lang="en-US" altLang="en-US" sz="2000" smtClean="0">
              <a:latin typeface="Lucida Grande" charset="0"/>
              <a:sym typeface="Lucida Gran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584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2"/>
          <p:cNvSpPr>
            <a:spLocks/>
          </p:cNvSpPr>
          <p:nvPr/>
        </p:nvSpPr>
        <p:spPr bwMode="auto">
          <a:xfrm>
            <a:off x="609600" y="1524000"/>
            <a:ext cx="79375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ts val="713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FFFFFF"/>
                </a:solidFill>
                <a:latin typeface="Arial Bold" charset="0"/>
                <a:cs typeface="Arial Bold" charset="0"/>
                <a:sym typeface="Arial Bold" charset="0"/>
              </a:rPr>
              <a:t>Boston University</a:t>
            </a:r>
            <a:r>
              <a:rPr lang="en-US" altLang="en-US" sz="1200">
                <a:solidFill>
                  <a:srgbClr val="FFFFFF"/>
                </a:solidFill>
                <a:cs typeface="Arial" charset="0"/>
              </a:rPr>
              <a:t> Slideshow Title Goes Here</a:t>
            </a:r>
          </a:p>
        </p:txBody>
      </p:sp>
      <p:sp>
        <p:nvSpPr>
          <p:cNvPr id="57351" name="Rectangle 6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7924800" cy="990600"/>
          </a:xfrm>
        </p:spPr>
        <p:txBody>
          <a:bodyPr anchor="b">
            <a:normAutofit fontScale="90000"/>
          </a:bodyPr>
          <a:lstStyle/>
          <a:p>
            <a:pPr eaLnBrk="1" hangingPunct="1"/>
            <a:r>
              <a:rPr lang="en-US" altLang="en-US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Problem definition (</a:t>
            </a:r>
            <a:r>
              <a:rPr lang="en-US" altLang="en-US" dirty="0" err="1" smtClean="0">
                <a:solidFill>
                  <a:srgbClr val="0044FE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MinDiameter</a:t>
            </a:r>
            <a:r>
              <a:rPr lang="en-US" altLang="en-US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)</a:t>
            </a:r>
            <a:endParaRPr lang="en-US" altLang="en-US" dirty="0" smtClean="0">
              <a:latin typeface="Lucida Grande" charset="0"/>
              <a:sym typeface="Lucida Grande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327" name="Rectangle 7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222250" y="1537083"/>
                <a:ext cx="8712200" cy="5105400"/>
              </a:xfrm>
            </p:spPr>
            <p:txBody>
              <a:bodyPr>
                <a:normAutofit lnSpcReduction="10000"/>
              </a:bodyPr>
              <a:lstStyle/>
              <a:p>
                <a:pPr marL="234950" indent="-234950">
                  <a:spcBef>
                    <a:spcPct val="0"/>
                  </a:spcBef>
                  <a:buClr>
                    <a:srgbClr val="727CA3"/>
                  </a:buClr>
                  <a:buSzPct val="75000"/>
                  <a:buFont typeface="Wingdings 3" charset="2"/>
                  <a:buChar char="}"/>
                </a:pPr>
                <a:r>
                  <a:rPr lang="en-US" altLang="en-US" sz="2600" dirty="0" smtClean="0"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Given a </a:t>
                </a:r>
                <a:r>
                  <a:rPr lang="en-US" altLang="en-US" sz="2600" dirty="0" smtClean="0">
                    <a:solidFill>
                      <a:srgbClr val="0070C0"/>
                    </a:solidFill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task</a:t>
                </a:r>
                <a:r>
                  <a:rPr lang="en-US" altLang="en-US" sz="2600" dirty="0" smtClean="0">
                    <a:solidFill>
                      <a:srgbClr val="B292CA"/>
                    </a:solidFill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 </a:t>
                </a:r>
                <a:r>
                  <a:rPr lang="en-US" altLang="en-US" sz="2600" dirty="0" smtClean="0"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and a </a:t>
                </a:r>
                <a:r>
                  <a:rPr lang="en-US" altLang="en-US" sz="2600" dirty="0" smtClean="0">
                    <a:solidFill>
                      <a:srgbClr val="0070C0"/>
                    </a:solidFill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social network </a:t>
                </a:r>
                <a14:m>
                  <m:oMath xmlns:m="http://schemas.openxmlformats.org/officeDocument/2006/math">
                    <m:r>
                      <a:rPr lang="en-US" altLang="en-US" sz="2600" i="1" dirty="0" smtClean="0">
                        <a:solidFill>
                          <a:srgbClr val="0070C0"/>
                        </a:solidFill>
                        <a:latin typeface="Cambria Math"/>
                        <a:ea typeface="Lucida Grande" charset="0"/>
                        <a:cs typeface="Lucida Grande" charset="0"/>
                        <a:sym typeface="Lucida Grande" charset="0"/>
                      </a:rPr>
                      <m:t>𝐺</m:t>
                    </m:r>
                  </m:oMath>
                </a14:m>
                <a:r>
                  <a:rPr lang="en-US" altLang="en-US" sz="2600" dirty="0" smtClean="0">
                    <a:solidFill>
                      <a:srgbClr val="B292CA"/>
                    </a:solidFill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 </a:t>
                </a:r>
                <a:r>
                  <a:rPr lang="en-US" altLang="en-US" sz="2600" dirty="0" smtClean="0">
                    <a:solidFill>
                      <a:srgbClr val="0070C0"/>
                    </a:solidFill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of experts</a:t>
                </a:r>
                <a:r>
                  <a:rPr lang="en-US" altLang="en-US" sz="2600" dirty="0" smtClean="0"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, find the subset (</a:t>
                </a:r>
                <a:r>
                  <a:rPr lang="en-US" altLang="en-US" sz="2600" dirty="0" smtClean="0">
                    <a:solidFill>
                      <a:srgbClr val="0070C0"/>
                    </a:solidFill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team</a:t>
                </a:r>
                <a:r>
                  <a:rPr lang="en-US" altLang="en-US" sz="2600" dirty="0" smtClean="0"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) of experts that can </a:t>
                </a:r>
                <a:r>
                  <a:rPr lang="en-US" altLang="en-US" sz="2600" dirty="0" smtClean="0">
                    <a:solidFill>
                      <a:srgbClr val="0070C0"/>
                    </a:solidFill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perform the given task </a:t>
                </a:r>
                <a:r>
                  <a:rPr lang="en-US" altLang="en-US" sz="2600" dirty="0" smtClean="0"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and they define a subgraph </a:t>
                </a:r>
                <a14:m>
                  <m:oMath xmlns:m="http://schemas.openxmlformats.org/officeDocument/2006/math">
                    <m:r>
                      <a:rPr lang="en-US" altLang="en-US" sz="2600" i="1" dirty="0" smtClean="0">
                        <a:solidFill>
                          <a:srgbClr val="C00000"/>
                        </a:solidFill>
                        <a:latin typeface="Cambria Math"/>
                        <a:ea typeface="Lucida Grande" charset="0"/>
                        <a:cs typeface="Lucida Grande" charset="0"/>
                        <a:sym typeface="Lucida Grande" charset="0"/>
                      </a:rPr>
                      <m:t>𝐺</m:t>
                    </m:r>
                    <m:r>
                      <a:rPr lang="en-US" altLang="en-US" sz="2600" i="1" dirty="0" smtClean="0">
                        <a:solidFill>
                          <a:srgbClr val="C00000"/>
                        </a:solidFill>
                        <a:latin typeface="Cambria Math"/>
                        <a:ea typeface="Lucida Grande" charset="0"/>
                        <a:cs typeface="Lucida Grande" charset="0"/>
                        <a:sym typeface="Lucida Grande" charset="0"/>
                      </a:rPr>
                      <m:t>’</m:t>
                    </m:r>
                  </m:oMath>
                </a14:m>
                <a:r>
                  <a:rPr lang="en-US" altLang="en-US" sz="2600" dirty="0" smtClean="0"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 in </a:t>
                </a:r>
                <a14:m>
                  <m:oMath xmlns:m="http://schemas.openxmlformats.org/officeDocument/2006/math">
                    <m:r>
                      <a:rPr lang="en-US" altLang="en-US" sz="2600" i="1" dirty="0" smtClean="0">
                        <a:solidFill>
                          <a:srgbClr val="0070C0"/>
                        </a:solidFill>
                        <a:latin typeface="Cambria Math"/>
                        <a:ea typeface="Lucida Grande" charset="0"/>
                        <a:cs typeface="Lucida Grande" charset="0"/>
                        <a:sym typeface="Lucida Grande" charset="0"/>
                      </a:rPr>
                      <m:t>𝐺</m:t>
                    </m:r>
                  </m:oMath>
                </a14:m>
                <a:r>
                  <a:rPr lang="en-US" altLang="en-US" sz="2600" dirty="0" smtClean="0">
                    <a:solidFill>
                      <a:srgbClr val="B292CA"/>
                    </a:solidFill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 </a:t>
                </a:r>
                <a:r>
                  <a:rPr lang="en-US" altLang="en-US" sz="2600" dirty="0" smtClean="0"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with the</a:t>
                </a:r>
                <a:r>
                  <a:rPr lang="en-US" altLang="en-US" sz="2600" dirty="0" smtClean="0">
                    <a:solidFill>
                      <a:srgbClr val="B292CA"/>
                    </a:solidFill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 </a:t>
                </a:r>
                <a:r>
                  <a:rPr lang="en-US" altLang="en-US" sz="2600" dirty="0" smtClean="0">
                    <a:solidFill>
                      <a:srgbClr val="0070C0"/>
                    </a:solidFill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minimum diameter</a:t>
                </a:r>
                <a:r>
                  <a:rPr lang="en-US" altLang="en-US" sz="2600" dirty="0" smtClean="0"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.</a:t>
                </a:r>
                <a:endParaRPr lang="en-US" altLang="en-US" sz="2600" dirty="0" smtClean="0">
                  <a:latin typeface="Lucida Grande" charset="0"/>
                  <a:sym typeface="Lucida Grande" charset="0"/>
                </a:endParaRPr>
              </a:p>
              <a:p>
                <a:pPr marL="0" indent="0" eaLnBrk="1" hangingPunct="1">
                  <a:buClr>
                    <a:srgbClr val="727CA3"/>
                  </a:buClr>
                  <a:buSzPct val="75000"/>
                  <a:buNone/>
                </a:pPr>
                <a:endParaRPr lang="en-US" altLang="en-US" sz="2600" dirty="0" smtClean="0">
                  <a:latin typeface="Lucida Grande" charset="0"/>
                  <a:sym typeface="Lucida Grande" charset="0"/>
                </a:endParaRPr>
              </a:p>
              <a:p>
                <a:pPr marL="234950" indent="-234950" eaLnBrk="1" hangingPunct="1">
                  <a:buClr>
                    <a:srgbClr val="727CA3"/>
                  </a:buClr>
                  <a:buSzPct val="75000"/>
                  <a:buFont typeface="Wingdings 3" charset="2"/>
                  <a:buChar char="}"/>
                </a:pPr>
                <a:r>
                  <a:rPr lang="en-US" altLang="en-US" sz="2600" dirty="0" smtClean="0"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Problem is </a:t>
                </a:r>
                <a:r>
                  <a:rPr lang="en-US" altLang="en-US" sz="2600" dirty="0" smtClean="0">
                    <a:solidFill>
                      <a:srgbClr val="0070C0"/>
                    </a:solidFill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NP-hard</a:t>
                </a:r>
              </a:p>
              <a:p>
                <a:pPr marL="234950" indent="-234950" eaLnBrk="1" hangingPunct="1">
                  <a:buClr>
                    <a:srgbClr val="727CA3"/>
                  </a:buClr>
                  <a:buSzPct val="75000"/>
                  <a:buFont typeface="Wingdings 3" charset="2"/>
                  <a:buChar char="}"/>
                </a:pPr>
                <a:r>
                  <a:rPr lang="en-US" altLang="en-US" sz="2600" dirty="0"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Equivalent to the </a:t>
                </a:r>
                <a:r>
                  <a:rPr lang="en-US" altLang="en-US" sz="2600" dirty="0">
                    <a:solidFill>
                      <a:schemeClr val="accent6">
                        <a:lumMod val="75000"/>
                      </a:schemeClr>
                    </a:solidFill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Multiple Choice </a:t>
                </a:r>
                <a:r>
                  <a:rPr lang="en-US" altLang="en-US" sz="2600" dirty="0" smtClean="0">
                    <a:solidFill>
                      <a:schemeClr val="accent6">
                        <a:lumMod val="75000"/>
                      </a:schemeClr>
                    </a:solidFill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Cover </a:t>
                </a:r>
                <a:r>
                  <a:rPr lang="en-US" altLang="en-US" sz="2600" dirty="0"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(</a:t>
                </a:r>
                <a:r>
                  <a:rPr lang="en-US" altLang="en-US" sz="2600" dirty="0" smtClean="0"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MCC</a:t>
                </a:r>
                <a:r>
                  <a:rPr lang="en-US" altLang="en-US" sz="2600" dirty="0"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)</a:t>
                </a:r>
              </a:p>
              <a:p>
                <a:pPr marL="635000" lvl="1" indent="-234950">
                  <a:buClr>
                    <a:srgbClr val="727CA3"/>
                  </a:buClr>
                  <a:buSzPct val="75000"/>
                  <a:buFont typeface="Wingdings 3" charset="2"/>
                  <a:buChar char="}"/>
                </a:pPr>
                <a:r>
                  <a:rPr lang="en-US" altLang="en-US" sz="2600" dirty="0" smtClean="0"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We have a set cover instance </a:t>
                </a:r>
                <a14:m>
                  <m:oMath xmlns:m="http://schemas.openxmlformats.org/officeDocument/2006/math">
                    <m:r>
                      <a:rPr lang="en-US" altLang="en-US" sz="2600" i="1" dirty="0" smtClean="0">
                        <a:solidFill>
                          <a:srgbClr val="C00000"/>
                        </a:solidFill>
                        <a:latin typeface="Cambria Math"/>
                        <a:ea typeface="Lucida Grande" charset="0"/>
                        <a:cs typeface="Lucida Grande" charset="0"/>
                        <a:sym typeface="Lucida Grande" charset="0"/>
                      </a:rPr>
                      <m:t>(</m:t>
                    </m:r>
                    <m:r>
                      <a:rPr lang="en-US" altLang="en-US" sz="2600" i="1" dirty="0" smtClean="0">
                        <a:solidFill>
                          <a:srgbClr val="C00000"/>
                        </a:solidFill>
                        <a:latin typeface="Cambria Math"/>
                        <a:ea typeface="Lucida Grande" charset="0"/>
                        <a:cs typeface="Lucida Grande" charset="0"/>
                        <a:sym typeface="Lucida Grande" charset="0"/>
                      </a:rPr>
                      <m:t>𝑈</m:t>
                    </m:r>
                    <m:r>
                      <a:rPr lang="en-US" altLang="en-US" sz="2600" i="1" dirty="0" smtClean="0">
                        <a:solidFill>
                          <a:srgbClr val="C00000"/>
                        </a:solidFill>
                        <a:latin typeface="Cambria Math"/>
                        <a:ea typeface="Lucida Grande" charset="0"/>
                        <a:cs typeface="Lucida Grande" charset="0"/>
                        <a:sym typeface="Lucida Grande" charset="0"/>
                      </a:rPr>
                      <m:t>,</m:t>
                    </m:r>
                    <m:r>
                      <a:rPr lang="en-US" altLang="en-US" sz="2600" b="1" i="1" dirty="0" smtClean="0">
                        <a:solidFill>
                          <a:srgbClr val="C00000"/>
                        </a:solidFill>
                        <a:latin typeface="Cambria Math"/>
                        <a:ea typeface="Lucida Grande" charset="0"/>
                        <a:cs typeface="Lucida Grande" charset="0"/>
                        <a:sym typeface="Lucida Grande" charset="0"/>
                      </a:rPr>
                      <m:t>𝑺</m:t>
                    </m:r>
                    <m:r>
                      <a:rPr lang="en-US" altLang="en-US" sz="2600" i="1" dirty="0" smtClean="0">
                        <a:solidFill>
                          <a:srgbClr val="C00000"/>
                        </a:solidFill>
                        <a:latin typeface="Cambria Math"/>
                        <a:ea typeface="Lucida Grande" charset="0"/>
                        <a:cs typeface="Lucida Grande" charset="0"/>
                        <a:sym typeface="Lucida Grande" charset="0"/>
                      </a:rPr>
                      <m:t>)</m:t>
                    </m:r>
                  </m:oMath>
                </a14:m>
                <a:r>
                  <a:rPr lang="en-US" altLang="en-US" sz="2600" dirty="0" smtClean="0"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, but we also have a </a:t>
                </a:r>
                <a:r>
                  <a:rPr lang="en-US" altLang="en-US" sz="2600" dirty="0" smtClean="0">
                    <a:solidFill>
                      <a:srgbClr val="C00000"/>
                    </a:solidFill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distance matrix </a:t>
                </a:r>
                <a14:m>
                  <m:oMath xmlns:m="http://schemas.openxmlformats.org/officeDocument/2006/math">
                    <m:r>
                      <a:rPr lang="en-US" altLang="en-US" sz="2600" i="1" dirty="0" smtClean="0">
                        <a:solidFill>
                          <a:srgbClr val="C00000"/>
                        </a:solidFill>
                        <a:latin typeface="Cambria Math"/>
                        <a:ea typeface="Lucida Grande" charset="0"/>
                        <a:cs typeface="Lucida Grande" charset="0"/>
                        <a:sym typeface="Lucida Grande" charset="0"/>
                      </a:rPr>
                      <m:t>𝐷</m:t>
                    </m:r>
                  </m:oMath>
                </a14:m>
                <a:r>
                  <a:rPr lang="en-US" altLang="en-US" sz="2600" dirty="0" smtClean="0">
                    <a:solidFill>
                      <a:srgbClr val="C00000"/>
                    </a:solidFill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 </a:t>
                </a:r>
                <a:r>
                  <a:rPr lang="en-US" altLang="en-US" sz="2600" dirty="0" smtClean="0"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with distances between the different sets in </a:t>
                </a:r>
                <a14:m>
                  <m:oMath xmlns:m="http://schemas.openxmlformats.org/officeDocument/2006/math">
                    <m:r>
                      <a:rPr lang="en-US" altLang="en-US" sz="2600" b="1" i="1" dirty="0">
                        <a:solidFill>
                          <a:srgbClr val="C00000"/>
                        </a:solidFill>
                        <a:latin typeface="Cambria Math"/>
                        <a:ea typeface="Lucida Grande" charset="0"/>
                        <a:cs typeface="Lucida Grande" charset="0"/>
                        <a:sym typeface="Lucida Grande" charset="0"/>
                      </a:rPr>
                      <m:t>𝑺</m:t>
                    </m:r>
                  </m:oMath>
                </a14:m>
                <a:r>
                  <a:rPr lang="en-US" altLang="en-US" sz="2600" dirty="0" smtClean="0"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.</a:t>
                </a:r>
              </a:p>
              <a:p>
                <a:pPr marL="635000" lvl="1" indent="-234950">
                  <a:buClr>
                    <a:srgbClr val="727CA3"/>
                  </a:buClr>
                  <a:buSzPct val="75000"/>
                  <a:buFont typeface="Wingdings 3" charset="2"/>
                  <a:buChar char="}"/>
                </a:pPr>
                <a:r>
                  <a:rPr lang="en-US" altLang="en-US" sz="2600" dirty="0" smtClean="0"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We want a cover that has the </a:t>
                </a:r>
                <a:r>
                  <a:rPr lang="en-US" altLang="en-US" sz="2600" dirty="0" smtClean="0">
                    <a:solidFill>
                      <a:srgbClr val="0070C0"/>
                    </a:solidFill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minimum diameter </a:t>
                </a:r>
                <a:r>
                  <a:rPr lang="en-US" altLang="en-US" sz="2600" dirty="0" smtClean="0"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(minimizes the largest pairwise distance in the cover)</a:t>
                </a:r>
                <a:endParaRPr lang="en-US" altLang="en-US" sz="2600" dirty="0">
                  <a:latin typeface="Lucida Grande" charset="0"/>
                  <a:ea typeface="Lucida Grande" charset="0"/>
                  <a:cs typeface="Lucida Grande" charset="0"/>
                  <a:sym typeface="Lucida Grande" charset="0"/>
                </a:endParaRPr>
              </a:p>
            </p:txBody>
          </p:sp>
        </mc:Choice>
        <mc:Fallback xmlns="">
          <p:sp>
            <p:nvSpPr>
              <p:cNvPr id="56327" name="Rectangle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22250" y="1537083"/>
                <a:ext cx="8712200" cy="5105400"/>
              </a:xfrm>
              <a:blipFill rotWithShape="1">
                <a:blip r:embed="rId2"/>
                <a:stretch>
                  <a:fillRect l="-559" t="-1909" r="-12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7099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2"/>
          <p:cNvSpPr>
            <a:spLocks/>
          </p:cNvSpPr>
          <p:nvPr/>
        </p:nvSpPr>
        <p:spPr bwMode="auto">
          <a:xfrm>
            <a:off x="609600" y="1524000"/>
            <a:ext cx="79375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ts val="713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FFFFFF"/>
                </a:solidFill>
                <a:latin typeface="Arial Bold" charset="0"/>
                <a:cs typeface="Arial Bold" charset="0"/>
                <a:sym typeface="Arial Bold" charset="0"/>
              </a:rPr>
              <a:t>Boston University</a:t>
            </a:r>
            <a:r>
              <a:rPr lang="en-US" altLang="en-US" sz="1200">
                <a:solidFill>
                  <a:srgbClr val="FFFFFF"/>
                </a:solidFill>
                <a:cs typeface="Arial" charset="0"/>
              </a:rPr>
              <a:t> Slideshow Title Goes Here</a:t>
            </a:r>
          </a:p>
        </p:txBody>
      </p:sp>
      <p:sp>
        <p:nvSpPr>
          <p:cNvPr id="58375" name="Rectangle 6"/>
          <p:cNvSpPr>
            <a:spLocks noGrp="1" noChangeArrowheads="1"/>
          </p:cNvSpPr>
          <p:nvPr>
            <p:ph type="title"/>
          </p:nvPr>
        </p:nvSpPr>
        <p:spPr>
          <a:xfrm>
            <a:off x="230188" y="187325"/>
            <a:ext cx="8990012" cy="1031875"/>
          </a:xfrm>
        </p:spPr>
        <p:txBody>
          <a:bodyPr anchor="b"/>
          <a:lstStyle/>
          <a:p>
            <a:pPr eaLnBrk="1" hangingPunct="1"/>
            <a:r>
              <a:rPr lang="en-US" altLang="en-US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The </a:t>
            </a:r>
            <a:r>
              <a:rPr lang="en-US" altLang="en-US" smtClean="0">
                <a:solidFill>
                  <a:srgbClr val="A408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RarestFirst</a:t>
            </a:r>
            <a:r>
              <a:rPr lang="en-US" altLang="en-US" smtClean="0">
                <a:solidFill>
                  <a:srgbClr val="0070C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 </a:t>
            </a:r>
            <a:r>
              <a:rPr lang="en-US" altLang="en-US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algorithm</a:t>
            </a:r>
            <a:endParaRPr lang="en-US" altLang="en-US" smtClean="0">
              <a:latin typeface="Lucida Grande" charset="0"/>
              <a:sym typeface="Lucida Grande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376" name="Rectangle 7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42900" y="1890713"/>
                <a:ext cx="8458200" cy="3902075"/>
              </a:xfrm>
            </p:spPr>
            <p:txBody>
              <a:bodyPr/>
              <a:lstStyle/>
              <a:p>
                <a:pPr marL="419100" indent="-419100" eaLnBrk="1" hangingPunct="1">
                  <a:spcBef>
                    <a:spcPct val="0"/>
                  </a:spcBef>
                  <a:buClr>
                    <a:srgbClr val="727CA3"/>
                  </a:buClr>
                  <a:buSzPct val="75000"/>
                  <a:buFont typeface="Wingdings 3" charset="2"/>
                  <a:buChar char="}"/>
                </a:pPr>
                <a:r>
                  <a:rPr lang="en-US" altLang="en-US" sz="2600" dirty="0" smtClean="0"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Compute all shortest path distances in the input graph </a:t>
                </a:r>
                <a14:m>
                  <m:oMath xmlns:m="http://schemas.openxmlformats.org/officeDocument/2006/math">
                    <m:r>
                      <a:rPr lang="en-US" altLang="en-US" sz="2600" i="1" dirty="0" smtClean="0">
                        <a:latin typeface="Cambria Math"/>
                        <a:ea typeface="Lucida Grande" charset="0"/>
                        <a:cs typeface="Lucida Grande" charset="0"/>
                        <a:sym typeface="Lucida Grande" charset="0"/>
                      </a:rPr>
                      <m:t>𝐺</m:t>
                    </m:r>
                  </m:oMath>
                </a14:m>
                <a:r>
                  <a:rPr lang="en-US" altLang="en-US" sz="2600" dirty="0" smtClean="0"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 and create a new </a:t>
                </a:r>
                <a:r>
                  <a:rPr lang="en-US" altLang="en-US" sz="2600" dirty="0" smtClean="0">
                    <a:solidFill>
                      <a:schemeClr val="accent6">
                        <a:lumMod val="75000"/>
                      </a:schemeClr>
                    </a:solidFill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complete</a:t>
                </a:r>
                <a:r>
                  <a:rPr lang="en-US" altLang="en-US" sz="2600" dirty="0" smtClean="0"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 graph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600" b="0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Lucida Grande" charset="0"/>
                            <a:cs typeface="Lucida Grande" charset="0"/>
                            <a:sym typeface="Lucida Grande" charset="0"/>
                          </a:rPr>
                        </m:ctrlPr>
                      </m:sSubPr>
                      <m:e>
                        <m:r>
                          <a:rPr lang="en-US" altLang="en-US" sz="2600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  <a:ea typeface="Lucida Grande" charset="0"/>
                            <a:cs typeface="Lucida Grande" charset="0"/>
                            <a:sym typeface="Lucida Grande" charset="0"/>
                          </a:rPr>
                          <m:t>𝐺</m:t>
                        </m:r>
                      </m:e>
                      <m:sub>
                        <m:r>
                          <a:rPr lang="en-US" altLang="en-US" sz="2600" b="0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  <a:ea typeface="Lucida Grande" charset="0"/>
                            <a:cs typeface="Lucida Grande" charset="0"/>
                            <a:sym typeface="Lucida Grande" charset="0"/>
                          </a:rPr>
                          <m:t>𝐶</m:t>
                        </m:r>
                      </m:sub>
                    </m:sSub>
                  </m:oMath>
                </a14:m>
                <a:endParaRPr lang="en-US" altLang="en-US" sz="2600" dirty="0" smtClean="0">
                  <a:latin typeface="Lucida Grande" charset="0"/>
                  <a:ea typeface="Lucida Grande" charset="0"/>
                  <a:cs typeface="Lucida Grande" charset="0"/>
                  <a:sym typeface="Lucida Grande" charset="0"/>
                </a:endParaRPr>
              </a:p>
              <a:p>
                <a:pPr marL="419100" indent="-419100" eaLnBrk="1" hangingPunct="1">
                  <a:spcBef>
                    <a:spcPct val="0"/>
                  </a:spcBef>
                  <a:buClr>
                    <a:srgbClr val="727CA3"/>
                  </a:buClr>
                  <a:buSzPct val="75000"/>
                  <a:buFont typeface="Wingdings 3" charset="2"/>
                  <a:buChar char="}"/>
                </a:pPr>
                <a:r>
                  <a:rPr lang="en-US" altLang="en-US" sz="2600" dirty="0" smtClean="0"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Find </a:t>
                </a:r>
                <a:r>
                  <a:rPr lang="en-US" altLang="en-US" sz="2600" dirty="0" smtClean="0">
                    <a:solidFill>
                      <a:srgbClr val="0070C0"/>
                    </a:solidFill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Rarest</a:t>
                </a:r>
                <a:r>
                  <a:rPr lang="en-US" altLang="en-US" sz="2600" dirty="0" smtClean="0"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 skill </a:t>
                </a:r>
                <a:r>
                  <a:rPr lang="en-US" altLang="en-US" sz="2600" dirty="0" smtClean="0">
                    <a:solidFill>
                      <a:srgbClr val="FF0000"/>
                    </a:solidFill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α</a:t>
                </a:r>
                <a:r>
                  <a:rPr lang="en-US" altLang="en-US" sz="2600" baseline="-25000" dirty="0" smtClean="0">
                    <a:solidFill>
                      <a:srgbClr val="FF0000"/>
                    </a:solidFill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rare</a:t>
                </a:r>
                <a:r>
                  <a:rPr lang="en-US" altLang="en-US" sz="2600" dirty="0" smtClean="0">
                    <a:solidFill>
                      <a:srgbClr val="FF0000"/>
                    </a:solidFill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 </a:t>
                </a:r>
                <a:r>
                  <a:rPr lang="en-US" altLang="en-US" sz="2600" dirty="0" smtClean="0"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required for a task</a:t>
                </a:r>
                <a:endParaRPr lang="en-US" altLang="en-US" sz="2600" dirty="0" smtClean="0">
                  <a:latin typeface="Lucida Grande" charset="0"/>
                  <a:sym typeface="Lucida Grande" charset="0"/>
                </a:endParaRPr>
              </a:p>
              <a:p>
                <a:pPr marL="419100" indent="-419100" eaLnBrk="1" hangingPunct="1">
                  <a:buClr>
                    <a:srgbClr val="727CA3"/>
                  </a:buClr>
                  <a:buSzPct val="75000"/>
                  <a:buFont typeface="Wingdings 3" charset="2"/>
                  <a:buChar char="}"/>
                </a:pPr>
                <a:r>
                  <a:rPr lang="en-US" altLang="en-US" sz="2600" dirty="0" err="1" smtClean="0">
                    <a:solidFill>
                      <a:srgbClr val="FF0000"/>
                    </a:solidFill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S</a:t>
                </a:r>
                <a:r>
                  <a:rPr lang="en-US" altLang="en-US" sz="2600" baseline="-25000" dirty="0" err="1" smtClean="0">
                    <a:solidFill>
                      <a:srgbClr val="FF0000"/>
                    </a:solidFill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rare</a:t>
                </a:r>
                <a:r>
                  <a:rPr lang="en-US" altLang="en-US" sz="2600" dirty="0" smtClean="0">
                    <a:solidFill>
                      <a:srgbClr val="FF0000"/>
                    </a:solidFill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 </a:t>
                </a:r>
                <a:r>
                  <a:rPr lang="en-US" altLang="en-US" sz="2600" dirty="0"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=</a:t>
                </a:r>
                <a:r>
                  <a:rPr lang="en-US" altLang="en-US" sz="2600" dirty="0" smtClean="0">
                    <a:solidFill>
                      <a:srgbClr val="FF0000"/>
                    </a:solidFill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 </a:t>
                </a:r>
                <a:r>
                  <a:rPr lang="en-US" altLang="en-US" sz="2600" dirty="0" smtClean="0"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group of people that have </a:t>
                </a:r>
                <a:r>
                  <a:rPr lang="en-US" altLang="en-US" sz="2600" dirty="0" smtClean="0">
                    <a:solidFill>
                      <a:srgbClr val="FF0000"/>
                    </a:solidFill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α</a:t>
                </a:r>
                <a:r>
                  <a:rPr lang="en-US" altLang="en-US" sz="2600" baseline="-25000" dirty="0" smtClean="0">
                    <a:solidFill>
                      <a:srgbClr val="FF0000"/>
                    </a:solidFill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rare</a:t>
                </a:r>
                <a:endParaRPr lang="en-US" altLang="en-US" sz="2600" dirty="0" smtClean="0">
                  <a:latin typeface="Lucida Grande" charset="0"/>
                  <a:sym typeface="Lucida Grande" charset="0"/>
                </a:endParaRPr>
              </a:p>
              <a:p>
                <a:pPr marL="419100" indent="-419100">
                  <a:buClr>
                    <a:srgbClr val="727CA3"/>
                  </a:buClr>
                  <a:buSzPct val="75000"/>
                  <a:buFont typeface="Wingdings 3" charset="2"/>
                  <a:buChar char="}"/>
                </a:pPr>
                <a:r>
                  <a:rPr lang="en-US" altLang="en-US" sz="2600" dirty="0" smtClean="0"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Evaluate star graphs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600" i="1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Lucida Grande" charset="0"/>
                            <a:cs typeface="Lucida Grande" charset="0"/>
                            <a:sym typeface="Lucida Grande" charset="0"/>
                          </a:rPr>
                        </m:ctrlPr>
                      </m:sSubPr>
                      <m:e>
                        <m:r>
                          <a:rPr lang="en-US" altLang="en-US" sz="2600" i="1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  <a:ea typeface="Lucida Grande" charset="0"/>
                            <a:cs typeface="Lucida Grande" charset="0"/>
                            <a:sym typeface="Lucida Grande" charset="0"/>
                          </a:rPr>
                          <m:t>𝐺</m:t>
                        </m:r>
                      </m:e>
                      <m:sub>
                        <m:r>
                          <a:rPr lang="en-US" altLang="en-US" sz="2600" i="1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  <a:ea typeface="Lucida Grande" charset="0"/>
                            <a:cs typeface="Lucida Grande" charset="0"/>
                            <a:sym typeface="Lucida Grande" charset="0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US" altLang="en-US" sz="2600" dirty="0" smtClean="0"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, centered at individuals from </a:t>
                </a:r>
                <a:r>
                  <a:rPr lang="en-US" altLang="en-US" sz="2600" dirty="0" err="1" smtClean="0">
                    <a:solidFill>
                      <a:srgbClr val="FF0000"/>
                    </a:solidFill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S</a:t>
                </a:r>
                <a:r>
                  <a:rPr lang="en-US" altLang="en-US" sz="2600" baseline="-25000" dirty="0" err="1" smtClean="0">
                    <a:solidFill>
                      <a:srgbClr val="FF0000"/>
                    </a:solidFill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rare</a:t>
                </a:r>
                <a:endParaRPr lang="en-US" altLang="en-US" sz="2600" dirty="0" smtClean="0">
                  <a:latin typeface="Lucida Grande" charset="0"/>
                  <a:sym typeface="Lucida Grande" charset="0"/>
                </a:endParaRPr>
              </a:p>
              <a:p>
                <a:pPr marL="419100" indent="-419100" eaLnBrk="1" hangingPunct="1">
                  <a:buClr>
                    <a:srgbClr val="727CA3"/>
                  </a:buClr>
                  <a:buSzPct val="75000"/>
                  <a:buFont typeface="Wingdings 3" charset="2"/>
                  <a:buChar char="}"/>
                </a:pPr>
                <a:r>
                  <a:rPr lang="en-US" altLang="en-US" sz="2600" dirty="0" smtClean="0"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Report cheapest star  </a:t>
                </a:r>
                <a:endParaRPr lang="en-US" altLang="en-US" sz="2600" dirty="0" smtClean="0">
                  <a:latin typeface="Lucida Grande" charset="0"/>
                  <a:sym typeface="Lucida Grande" charset="0"/>
                </a:endParaRPr>
              </a:p>
            </p:txBody>
          </p:sp>
        </mc:Choice>
        <mc:Fallback xmlns="">
          <p:sp>
            <p:nvSpPr>
              <p:cNvPr id="58376" name="Rectangle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42900" y="1890713"/>
                <a:ext cx="8458200" cy="3902075"/>
              </a:xfrm>
              <a:blipFill rotWithShape="1">
                <a:blip r:embed="rId2"/>
                <a:stretch>
                  <a:fillRect l="-576" t="-14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352" name="Rectangle 8"/>
          <p:cNvSpPr>
            <a:spLocks/>
          </p:cNvSpPr>
          <p:nvPr/>
        </p:nvSpPr>
        <p:spPr bwMode="auto">
          <a:xfrm>
            <a:off x="342900" y="5504533"/>
            <a:ext cx="7323138" cy="990600"/>
          </a:xfrm>
          <a:prstGeom prst="rect">
            <a:avLst/>
          </a:prstGeom>
          <a:solidFill>
            <a:srgbClr val="0033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38100" tIns="38100" rIns="38100" bIns="38100" anchor="ctr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ts val="1438"/>
              </a:spcBef>
              <a:buClrTx/>
              <a:buSzTx/>
              <a:buFontTx/>
              <a:buNone/>
            </a:pPr>
            <a:r>
              <a:rPr lang="en-US" altLang="en-US" dirty="0">
                <a:solidFill>
                  <a:srgbClr val="9FB8CD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Running time: </a:t>
            </a:r>
            <a:r>
              <a:rPr lang="en-US" altLang="en-US" dirty="0">
                <a:solidFill>
                  <a:srgbClr val="FFFF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Quadratic</a:t>
            </a:r>
            <a:r>
              <a:rPr lang="en-US" altLang="en-US" dirty="0">
                <a:solidFill>
                  <a:srgbClr val="FFFFFF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 to the number of nodes</a:t>
            </a:r>
            <a:endParaRPr lang="en-US" altLang="en-US" dirty="0">
              <a:latin typeface="Times" charset="0"/>
              <a:cs typeface="Times" charset="0"/>
              <a:sym typeface="Times" charset="0"/>
            </a:endParaRPr>
          </a:p>
          <a:p>
            <a:pPr eaLnBrk="1" hangingPunct="1">
              <a:spcBef>
                <a:spcPts val="1438"/>
              </a:spcBef>
              <a:buClrTx/>
              <a:buSzTx/>
              <a:buFontTx/>
              <a:buNone/>
            </a:pPr>
            <a:r>
              <a:rPr lang="en-US" altLang="en-US" dirty="0">
                <a:solidFill>
                  <a:srgbClr val="9FB8CD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Approximation factor: </a:t>
            </a:r>
            <a:r>
              <a:rPr lang="en-US" altLang="en-US" dirty="0" smtClean="0">
                <a:solidFill>
                  <a:srgbClr val="FFFF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2×O</a:t>
            </a:r>
            <a:r>
              <a:rPr lang="en-US" altLang="en-US" sz="2000" dirty="0" smtClean="0">
                <a:solidFill>
                  <a:srgbClr val="FFFF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PT</a:t>
            </a:r>
            <a:endParaRPr lang="en-US" altLang="en-US" sz="2000" dirty="0">
              <a:solidFill>
                <a:srgbClr val="FFFF00"/>
              </a:solidFill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172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2" grpId="0" animBg="1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2"/>
          <p:cNvSpPr>
            <a:spLocks/>
          </p:cNvSpPr>
          <p:nvPr/>
        </p:nvSpPr>
        <p:spPr bwMode="auto">
          <a:xfrm>
            <a:off x="609600" y="1524000"/>
            <a:ext cx="79375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ts val="713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FFFFFF"/>
                </a:solidFill>
                <a:latin typeface="Arial Bold" charset="0"/>
                <a:cs typeface="Arial Bold" charset="0"/>
                <a:sym typeface="Arial Bold" charset="0"/>
              </a:rPr>
              <a:t>Boston University</a:t>
            </a:r>
            <a:r>
              <a:rPr lang="en-US" altLang="en-US" sz="1200">
                <a:solidFill>
                  <a:srgbClr val="FFFFFF"/>
                </a:solidFill>
                <a:cs typeface="Arial" charset="0"/>
              </a:rPr>
              <a:t> Slideshow Title Goes Here</a:t>
            </a:r>
          </a:p>
        </p:txBody>
      </p:sp>
      <p:sp>
        <p:nvSpPr>
          <p:cNvPr id="59399" name="Rectangle 6"/>
          <p:cNvSpPr>
            <a:spLocks noGrp="1" noChangeArrowheads="1"/>
          </p:cNvSpPr>
          <p:nvPr>
            <p:ph type="title"/>
          </p:nvPr>
        </p:nvSpPr>
        <p:spPr>
          <a:xfrm>
            <a:off x="155575" y="609600"/>
            <a:ext cx="8242300" cy="660400"/>
          </a:xfrm>
        </p:spPr>
        <p:txBody>
          <a:bodyPr anchor="b">
            <a:normAutofit fontScale="90000"/>
          </a:bodyPr>
          <a:lstStyle/>
          <a:p>
            <a:pPr eaLnBrk="1" hangingPunct="1"/>
            <a:r>
              <a:rPr lang="en-US" altLang="en-US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The </a:t>
            </a:r>
            <a:r>
              <a:rPr lang="en-US" altLang="en-US" smtClean="0">
                <a:solidFill>
                  <a:srgbClr val="A408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RarestFirst</a:t>
            </a:r>
            <a:r>
              <a:rPr lang="en-US" altLang="en-US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 algorithm</a:t>
            </a:r>
            <a:endParaRPr lang="en-US" altLang="en-US" smtClean="0">
              <a:latin typeface="Lucida Grande" charset="0"/>
              <a:sym typeface="Lucida Grande" charset="0"/>
            </a:endParaRPr>
          </a:p>
        </p:txBody>
      </p:sp>
      <p:grpSp>
        <p:nvGrpSpPr>
          <p:cNvPr id="59400" name="Group 9"/>
          <p:cNvGrpSpPr>
            <a:grpSpLocks/>
          </p:cNvGrpSpPr>
          <p:nvPr/>
        </p:nvGrpSpPr>
        <p:grpSpPr bwMode="auto">
          <a:xfrm>
            <a:off x="685800" y="2393950"/>
            <a:ext cx="609600" cy="609600"/>
            <a:chOff x="0" y="0"/>
            <a:chExt cx="384" cy="384"/>
          </a:xfrm>
        </p:grpSpPr>
        <p:sp>
          <p:nvSpPr>
            <p:cNvPr id="59437" name="Oval 7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9438" name="Rectangle 8"/>
            <p:cNvSpPr>
              <a:spLocks/>
            </p:cNvSpPr>
            <p:nvPr/>
          </p:nvSpPr>
          <p:spPr bwMode="auto">
            <a:xfrm>
              <a:off x="94" y="52"/>
              <a:ext cx="19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A</a:t>
              </a:r>
            </a:p>
          </p:txBody>
        </p:sp>
      </p:grpSp>
      <p:grpSp>
        <p:nvGrpSpPr>
          <p:cNvPr id="59401" name="Group 12"/>
          <p:cNvGrpSpPr>
            <a:grpSpLocks/>
          </p:cNvGrpSpPr>
          <p:nvPr/>
        </p:nvGrpSpPr>
        <p:grpSpPr bwMode="auto">
          <a:xfrm>
            <a:off x="3200400" y="2393950"/>
            <a:ext cx="609600" cy="609600"/>
            <a:chOff x="0" y="0"/>
            <a:chExt cx="384" cy="384"/>
          </a:xfrm>
        </p:grpSpPr>
        <p:sp>
          <p:nvSpPr>
            <p:cNvPr id="59435" name="Oval 10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9436" name="Rectangle 11"/>
            <p:cNvSpPr>
              <a:spLocks/>
            </p:cNvSpPr>
            <p:nvPr/>
          </p:nvSpPr>
          <p:spPr bwMode="auto">
            <a:xfrm>
              <a:off x="99" y="52"/>
              <a:ext cx="18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B</a:t>
              </a:r>
            </a:p>
          </p:txBody>
        </p:sp>
      </p:grpSp>
      <p:grpSp>
        <p:nvGrpSpPr>
          <p:cNvPr id="59402" name="Group 15"/>
          <p:cNvGrpSpPr>
            <a:grpSpLocks/>
          </p:cNvGrpSpPr>
          <p:nvPr/>
        </p:nvGrpSpPr>
        <p:grpSpPr bwMode="auto">
          <a:xfrm>
            <a:off x="685800" y="4146550"/>
            <a:ext cx="609600" cy="609600"/>
            <a:chOff x="0" y="0"/>
            <a:chExt cx="384" cy="384"/>
          </a:xfrm>
        </p:grpSpPr>
        <p:sp>
          <p:nvSpPr>
            <p:cNvPr id="59433" name="Oval 13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9434" name="Rectangle 14"/>
            <p:cNvSpPr>
              <a:spLocks/>
            </p:cNvSpPr>
            <p:nvPr/>
          </p:nvSpPr>
          <p:spPr bwMode="auto">
            <a:xfrm>
              <a:off x="99" y="52"/>
              <a:ext cx="18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C</a:t>
              </a:r>
            </a:p>
          </p:txBody>
        </p:sp>
      </p:grpSp>
      <p:sp>
        <p:nvSpPr>
          <p:cNvPr id="59403" name="Line 16"/>
          <p:cNvSpPr>
            <a:spLocks noChangeShapeType="1"/>
          </p:cNvSpPr>
          <p:nvPr/>
        </p:nvSpPr>
        <p:spPr bwMode="auto">
          <a:xfrm rot="10800000" flipH="1">
            <a:off x="1219200" y="3765550"/>
            <a:ext cx="7620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4" name="Line 17"/>
          <p:cNvSpPr>
            <a:spLocks noChangeShapeType="1"/>
          </p:cNvSpPr>
          <p:nvPr/>
        </p:nvSpPr>
        <p:spPr bwMode="auto">
          <a:xfrm>
            <a:off x="1219200" y="2927350"/>
            <a:ext cx="6858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59405" name="Group 20"/>
          <p:cNvGrpSpPr>
            <a:grpSpLocks/>
          </p:cNvGrpSpPr>
          <p:nvPr/>
        </p:nvGrpSpPr>
        <p:grpSpPr bwMode="auto">
          <a:xfrm>
            <a:off x="1905000" y="3308350"/>
            <a:ext cx="609600" cy="609600"/>
            <a:chOff x="0" y="0"/>
            <a:chExt cx="384" cy="384"/>
          </a:xfrm>
        </p:grpSpPr>
        <p:sp>
          <p:nvSpPr>
            <p:cNvPr id="59431" name="Oval 18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9432" name="Rectangle 19"/>
            <p:cNvSpPr>
              <a:spLocks/>
            </p:cNvSpPr>
            <p:nvPr/>
          </p:nvSpPr>
          <p:spPr bwMode="auto">
            <a:xfrm>
              <a:off x="105" y="52"/>
              <a:ext cx="173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E</a:t>
              </a:r>
            </a:p>
          </p:txBody>
        </p:sp>
      </p:grpSp>
      <p:grpSp>
        <p:nvGrpSpPr>
          <p:cNvPr id="59406" name="Group 23"/>
          <p:cNvGrpSpPr>
            <a:grpSpLocks/>
          </p:cNvGrpSpPr>
          <p:nvPr/>
        </p:nvGrpSpPr>
        <p:grpSpPr bwMode="auto">
          <a:xfrm>
            <a:off x="3200400" y="4146550"/>
            <a:ext cx="609600" cy="609600"/>
            <a:chOff x="0" y="0"/>
            <a:chExt cx="384" cy="384"/>
          </a:xfrm>
        </p:grpSpPr>
        <p:sp>
          <p:nvSpPr>
            <p:cNvPr id="59429" name="Oval 21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9430" name="Rectangle 22"/>
            <p:cNvSpPr>
              <a:spLocks/>
            </p:cNvSpPr>
            <p:nvPr/>
          </p:nvSpPr>
          <p:spPr bwMode="auto">
            <a:xfrm>
              <a:off x="94" y="52"/>
              <a:ext cx="19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D</a:t>
              </a:r>
            </a:p>
          </p:txBody>
        </p:sp>
      </p:grpSp>
      <p:sp>
        <p:nvSpPr>
          <p:cNvPr id="59407" name="Rectangle 24"/>
          <p:cNvSpPr>
            <a:spLocks/>
          </p:cNvSpPr>
          <p:nvPr/>
        </p:nvSpPr>
        <p:spPr bwMode="auto">
          <a:xfrm>
            <a:off x="4038600" y="1447800"/>
            <a:ext cx="48895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ts val="1438"/>
              </a:spcBef>
              <a:buClrTx/>
              <a:buSzTx/>
              <a:buFontTx/>
              <a:buNone/>
            </a:pPr>
            <a:r>
              <a:rPr lang="en-US" altLang="en-US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T={</a:t>
            </a:r>
            <a:r>
              <a:rPr lang="en-US" altLang="en-US" sz="2000">
                <a:solidFill>
                  <a:srgbClr val="FF00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algorithms</a:t>
            </a:r>
            <a:r>
              <a:rPr lang="en-US" altLang="en-US" sz="20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,</a:t>
            </a:r>
            <a:r>
              <a:rPr lang="en-US" altLang="en-US" sz="2000">
                <a:solidFill>
                  <a:srgbClr val="0066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java</a:t>
            </a:r>
            <a:r>
              <a:rPr lang="en-US" altLang="en-US" sz="20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,</a:t>
            </a:r>
            <a:r>
              <a:rPr lang="en-US" altLang="en-US" sz="2000">
                <a:solidFill>
                  <a:srgbClr val="CC00FF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graphics</a:t>
            </a:r>
            <a:r>
              <a:rPr lang="en-US" altLang="en-US" sz="20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,</a:t>
            </a:r>
            <a:r>
              <a:rPr lang="en-US" altLang="en-US" sz="2000">
                <a:solidFill>
                  <a:srgbClr val="B292CA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python</a:t>
            </a:r>
            <a:r>
              <a:rPr lang="en-US" altLang="en-US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}</a:t>
            </a:r>
          </a:p>
        </p:txBody>
      </p:sp>
      <p:sp>
        <p:nvSpPr>
          <p:cNvPr id="59408" name="Line 25"/>
          <p:cNvSpPr>
            <a:spLocks noChangeShapeType="1"/>
          </p:cNvSpPr>
          <p:nvPr/>
        </p:nvSpPr>
        <p:spPr bwMode="auto">
          <a:xfrm>
            <a:off x="2438400" y="3765550"/>
            <a:ext cx="7620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9" name="Line 26"/>
          <p:cNvSpPr>
            <a:spLocks noChangeShapeType="1"/>
          </p:cNvSpPr>
          <p:nvPr/>
        </p:nvSpPr>
        <p:spPr bwMode="auto">
          <a:xfrm rot="10800000" flipH="1">
            <a:off x="2438400" y="2851150"/>
            <a:ext cx="7620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10" name="Rectangle 27"/>
          <p:cNvSpPr>
            <a:spLocks/>
          </p:cNvSpPr>
          <p:nvPr/>
        </p:nvSpPr>
        <p:spPr bwMode="auto">
          <a:xfrm>
            <a:off x="0" y="2057400"/>
            <a:ext cx="2451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ts val="950"/>
              </a:spcBef>
              <a:buClrTx/>
              <a:buSzTx/>
              <a:buFontTx/>
              <a:buNone/>
            </a:pPr>
            <a:r>
              <a:rPr lang="en-US" altLang="en-US" sz="16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{</a:t>
            </a:r>
            <a:r>
              <a:rPr lang="en-US" altLang="en-US" sz="1600">
                <a:solidFill>
                  <a:srgbClr val="CC00FF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graphics</a:t>
            </a:r>
            <a:r>
              <a:rPr lang="en-US" altLang="en-US" sz="16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,</a:t>
            </a:r>
            <a:r>
              <a:rPr lang="en-US" altLang="en-US" sz="1600">
                <a:solidFill>
                  <a:srgbClr val="B292CA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python</a:t>
            </a:r>
            <a:r>
              <a:rPr lang="en-US" altLang="en-US" sz="16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,</a:t>
            </a:r>
            <a:r>
              <a:rPr lang="en-US" altLang="en-US" sz="1600">
                <a:solidFill>
                  <a:srgbClr val="0066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java</a:t>
            </a:r>
            <a:r>
              <a:rPr lang="en-US" altLang="en-US" sz="16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}</a:t>
            </a:r>
          </a:p>
        </p:txBody>
      </p:sp>
      <p:sp>
        <p:nvSpPr>
          <p:cNvPr id="59411" name="Rectangle 28"/>
          <p:cNvSpPr>
            <a:spLocks/>
          </p:cNvSpPr>
          <p:nvPr/>
        </p:nvSpPr>
        <p:spPr bwMode="auto">
          <a:xfrm>
            <a:off x="2743200" y="2057400"/>
            <a:ext cx="2451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ts val="950"/>
              </a:spcBef>
              <a:buClrTx/>
              <a:buSzTx/>
              <a:buFontTx/>
              <a:buNone/>
            </a:pPr>
            <a:r>
              <a:rPr lang="en-US" altLang="en-US" sz="16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{</a:t>
            </a:r>
            <a:r>
              <a:rPr lang="en-US" altLang="en-US" sz="1600">
                <a:solidFill>
                  <a:srgbClr val="FF00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algorithms</a:t>
            </a:r>
            <a:r>
              <a:rPr lang="en-US" altLang="en-US" sz="16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,</a:t>
            </a:r>
            <a:r>
              <a:rPr lang="en-US" altLang="en-US" sz="1600">
                <a:solidFill>
                  <a:srgbClr val="CC00FF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graphics</a:t>
            </a:r>
            <a:r>
              <a:rPr lang="en-US" altLang="en-US" sz="16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}</a:t>
            </a:r>
          </a:p>
        </p:txBody>
      </p:sp>
      <p:sp>
        <p:nvSpPr>
          <p:cNvPr id="59412" name="Rectangle 29"/>
          <p:cNvSpPr>
            <a:spLocks/>
          </p:cNvSpPr>
          <p:nvPr/>
        </p:nvSpPr>
        <p:spPr bwMode="auto">
          <a:xfrm>
            <a:off x="2362200" y="3384550"/>
            <a:ext cx="29083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ts val="950"/>
              </a:spcBef>
              <a:buClrTx/>
              <a:buSzTx/>
              <a:buFontTx/>
              <a:buNone/>
            </a:pPr>
            <a:r>
              <a:rPr lang="en-US" altLang="en-US" sz="16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{</a:t>
            </a:r>
            <a:r>
              <a:rPr lang="en-US" altLang="en-US" sz="1600">
                <a:solidFill>
                  <a:srgbClr val="FF00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algorithms</a:t>
            </a:r>
            <a:r>
              <a:rPr lang="en-US" altLang="en-US" sz="16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,</a:t>
            </a:r>
            <a:r>
              <a:rPr lang="en-US" altLang="en-US" sz="1600">
                <a:solidFill>
                  <a:srgbClr val="CC00FF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graphics</a:t>
            </a:r>
            <a:r>
              <a:rPr lang="en-US" altLang="en-US" sz="16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,</a:t>
            </a:r>
            <a:r>
              <a:rPr lang="en-US" altLang="en-US" sz="1600">
                <a:solidFill>
                  <a:srgbClr val="0066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java</a:t>
            </a:r>
            <a:r>
              <a:rPr lang="en-US" altLang="en-US" sz="16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}</a:t>
            </a:r>
          </a:p>
        </p:txBody>
      </p:sp>
      <p:sp>
        <p:nvSpPr>
          <p:cNvPr id="59413" name="Rectangle 30"/>
          <p:cNvSpPr>
            <a:spLocks/>
          </p:cNvSpPr>
          <p:nvPr/>
        </p:nvSpPr>
        <p:spPr bwMode="auto">
          <a:xfrm>
            <a:off x="-228600" y="4800600"/>
            <a:ext cx="22225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ts val="950"/>
              </a:spcBef>
              <a:buClrTx/>
              <a:buSzTx/>
              <a:buFontTx/>
              <a:buNone/>
            </a:pPr>
            <a:r>
              <a:rPr lang="en-US" altLang="en-US" sz="16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{</a:t>
            </a:r>
            <a:r>
              <a:rPr lang="en-US" altLang="en-US" sz="1600">
                <a:solidFill>
                  <a:srgbClr val="B292CA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python</a:t>
            </a:r>
            <a:r>
              <a:rPr lang="en-US" altLang="en-US" sz="16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,</a:t>
            </a:r>
            <a:r>
              <a:rPr lang="en-US" altLang="en-US" sz="1600">
                <a:solidFill>
                  <a:srgbClr val="0066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java</a:t>
            </a:r>
            <a:r>
              <a:rPr lang="en-US" altLang="en-US" sz="16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}</a:t>
            </a:r>
          </a:p>
        </p:txBody>
      </p:sp>
      <p:sp>
        <p:nvSpPr>
          <p:cNvPr id="59414" name="Rectangle 31"/>
          <p:cNvSpPr>
            <a:spLocks/>
          </p:cNvSpPr>
          <p:nvPr/>
        </p:nvSpPr>
        <p:spPr bwMode="auto">
          <a:xfrm>
            <a:off x="2743200" y="4800600"/>
            <a:ext cx="22225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ts val="950"/>
              </a:spcBef>
              <a:buClrTx/>
              <a:buSzTx/>
              <a:buFontTx/>
              <a:buNone/>
            </a:pPr>
            <a:r>
              <a:rPr lang="en-US" altLang="en-US" sz="16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{</a:t>
            </a:r>
            <a:r>
              <a:rPr lang="en-US" altLang="en-US" sz="1600">
                <a:solidFill>
                  <a:srgbClr val="B292CA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python</a:t>
            </a:r>
            <a:r>
              <a:rPr lang="en-US" altLang="en-US" sz="16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}</a:t>
            </a:r>
          </a:p>
        </p:txBody>
      </p:sp>
      <p:sp>
        <p:nvSpPr>
          <p:cNvPr id="59415" name="Rectangle 32"/>
          <p:cNvSpPr>
            <a:spLocks/>
          </p:cNvSpPr>
          <p:nvPr/>
        </p:nvSpPr>
        <p:spPr bwMode="auto">
          <a:xfrm>
            <a:off x="1574800" y="5230813"/>
            <a:ext cx="2908300" cy="11557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ts val="1438"/>
              </a:spcBef>
              <a:buClrTx/>
              <a:buSzTx/>
              <a:buFontTx/>
              <a:buNone/>
            </a:pPr>
            <a:r>
              <a:rPr lang="en-US" altLang="en-US" sz="26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α</a:t>
            </a:r>
            <a:r>
              <a:rPr lang="en-US" altLang="en-US" sz="2600" baseline="-250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rare</a:t>
            </a:r>
            <a:r>
              <a:rPr lang="en-US" altLang="en-US" sz="2600" baseline="-25000">
                <a:solidFill>
                  <a:srgbClr val="FF00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 </a:t>
            </a:r>
            <a:r>
              <a:rPr lang="en-US" altLang="en-US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= </a:t>
            </a:r>
            <a:r>
              <a:rPr lang="en-US" altLang="en-US">
                <a:solidFill>
                  <a:srgbClr val="FF00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algorithms</a:t>
            </a:r>
            <a:endParaRPr lang="en-US" altLang="en-US">
              <a:latin typeface="Times" charset="0"/>
              <a:cs typeface="Times" charset="0"/>
              <a:sym typeface="Times" charset="0"/>
            </a:endParaRPr>
          </a:p>
          <a:p>
            <a:pPr eaLnBrk="1" hangingPunct="1">
              <a:spcBef>
                <a:spcPts val="1438"/>
              </a:spcBef>
              <a:buClrTx/>
              <a:buSzTx/>
              <a:buFontTx/>
              <a:buNone/>
            </a:pPr>
            <a:r>
              <a:rPr lang="en-US" altLang="en-US" sz="26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S</a:t>
            </a:r>
            <a:r>
              <a:rPr lang="en-US" altLang="en-US" sz="2600" baseline="-250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rare</a:t>
            </a:r>
            <a:r>
              <a:rPr lang="en-US" altLang="en-US" sz="2600" baseline="-25000">
                <a:solidFill>
                  <a:srgbClr val="FF00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 </a:t>
            </a:r>
            <a:r>
              <a:rPr lang="en-US" altLang="en-US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={B</a:t>
            </a:r>
            <a:r>
              <a:rPr lang="en-US" altLang="en-US" sz="16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ob</a:t>
            </a:r>
            <a:r>
              <a:rPr lang="en-US" altLang="en-US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, E</a:t>
            </a:r>
            <a:r>
              <a:rPr lang="en-US" altLang="en-US" sz="16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leanor</a:t>
            </a:r>
            <a:r>
              <a:rPr lang="en-US" altLang="en-US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}</a:t>
            </a:r>
          </a:p>
        </p:txBody>
      </p:sp>
      <p:grpSp>
        <p:nvGrpSpPr>
          <p:cNvPr id="58403" name="Group 35"/>
          <p:cNvGrpSpPr>
            <a:grpSpLocks/>
          </p:cNvGrpSpPr>
          <p:nvPr/>
        </p:nvGrpSpPr>
        <p:grpSpPr bwMode="auto">
          <a:xfrm>
            <a:off x="3200400" y="2362200"/>
            <a:ext cx="609600" cy="609600"/>
            <a:chOff x="0" y="0"/>
            <a:chExt cx="384" cy="384"/>
          </a:xfrm>
        </p:grpSpPr>
        <p:sp>
          <p:nvSpPr>
            <p:cNvPr id="59427" name="Oval 33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solidFill>
              <a:srgbClr val="FF99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9428" name="Rectangle 34"/>
            <p:cNvSpPr>
              <a:spLocks/>
            </p:cNvSpPr>
            <p:nvPr/>
          </p:nvSpPr>
          <p:spPr bwMode="auto">
            <a:xfrm>
              <a:off x="99" y="52"/>
              <a:ext cx="18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B</a:t>
              </a:r>
            </a:p>
          </p:txBody>
        </p:sp>
      </p:grpSp>
      <p:grpSp>
        <p:nvGrpSpPr>
          <p:cNvPr id="58406" name="Group 38"/>
          <p:cNvGrpSpPr>
            <a:grpSpLocks/>
          </p:cNvGrpSpPr>
          <p:nvPr/>
        </p:nvGrpSpPr>
        <p:grpSpPr bwMode="auto">
          <a:xfrm>
            <a:off x="1905000" y="3276600"/>
            <a:ext cx="609600" cy="609600"/>
            <a:chOff x="0" y="0"/>
            <a:chExt cx="384" cy="384"/>
          </a:xfrm>
        </p:grpSpPr>
        <p:sp>
          <p:nvSpPr>
            <p:cNvPr id="59425" name="Oval 36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solidFill>
              <a:srgbClr val="FF99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9426" name="Rectangle 37"/>
            <p:cNvSpPr>
              <a:spLocks/>
            </p:cNvSpPr>
            <p:nvPr/>
          </p:nvSpPr>
          <p:spPr bwMode="auto">
            <a:xfrm>
              <a:off x="105" y="52"/>
              <a:ext cx="173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E</a:t>
              </a:r>
            </a:p>
          </p:txBody>
        </p:sp>
      </p:grpSp>
      <p:sp>
        <p:nvSpPr>
          <p:cNvPr id="58407" name="Line 39"/>
          <p:cNvSpPr>
            <a:spLocks noChangeShapeType="1"/>
          </p:cNvSpPr>
          <p:nvPr/>
        </p:nvSpPr>
        <p:spPr bwMode="auto">
          <a:xfrm rot="10800000" flipH="1">
            <a:off x="2438400" y="2819400"/>
            <a:ext cx="762000" cy="533400"/>
          </a:xfrm>
          <a:prstGeom prst="line">
            <a:avLst/>
          </a:prstGeom>
          <a:noFill/>
          <a:ln w="508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408" name="Line 40"/>
          <p:cNvSpPr>
            <a:spLocks noChangeShapeType="1"/>
          </p:cNvSpPr>
          <p:nvPr/>
        </p:nvSpPr>
        <p:spPr bwMode="auto">
          <a:xfrm>
            <a:off x="1219200" y="2895600"/>
            <a:ext cx="685800" cy="533400"/>
          </a:xfrm>
          <a:prstGeom prst="line">
            <a:avLst/>
          </a:prstGeom>
          <a:noFill/>
          <a:ln w="508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58411" name="Group 43"/>
          <p:cNvGrpSpPr>
            <a:grpSpLocks/>
          </p:cNvGrpSpPr>
          <p:nvPr/>
        </p:nvGrpSpPr>
        <p:grpSpPr bwMode="auto">
          <a:xfrm>
            <a:off x="685800" y="2362200"/>
            <a:ext cx="609600" cy="609600"/>
            <a:chOff x="0" y="0"/>
            <a:chExt cx="384" cy="384"/>
          </a:xfrm>
        </p:grpSpPr>
        <p:sp>
          <p:nvSpPr>
            <p:cNvPr id="59423" name="Oval 41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solidFill>
              <a:srgbClr val="FF99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9424" name="Rectangle 42"/>
            <p:cNvSpPr>
              <a:spLocks/>
            </p:cNvSpPr>
            <p:nvPr/>
          </p:nvSpPr>
          <p:spPr bwMode="auto">
            <a:xfrm>
              <a:off x="94" y="52"/>
              <a:ext cx="19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A</a:t>
              </a:r>
            </a:p>
          </p:txBody>
        </p:sp>
      </p:grpSp>
      <p:sp>
        <p:nvSpPr>
          <p:cNvPr id="58412" name="Rectangle 44"/>
          <p:cNvSpPr>
            <a:spLocks/>
          </p:cNvSpPr>
          <p:nvPr/>
        </p:nvSpPr>
        <p:spPr bwMode="auto">
          <a:xfrm>
            <a:off x="5486400" y="2514600"/>
            <a:ext cx="34417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ts val="1438"/>
              </a:spcBef>
              <a:buClrTx/>
              <a:buSzTx/>
              <a:buFontTx/>
              <a:buNone/>
            </a:pPr>
            <a:r>
              <a:rPr lang="en-US" altLang="en-US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Skills: </a:t>
            </a:r>
            <a:endParaRPr lang="en-US" altLang="en-US">
              <a:latin typeface="Times" charset="0"/>
              <a:cs typeface="Times" charset="0"/>
              <a:sym typeface="Times" charset="0"/>
            </a:endParaRPr>
          </a:p>
          <a:p>
            <a:pPr eaLnBrk="1" hangingPunct="1">
              <a:spcBef>
                <a:spcPts val="1200"/>
              </a:spcBef>
              <a:buClrTx/>
              <a:buSzTx/>
              <a:buFontTx/>
              <a:buNone/>
            </a:pPr>
            <a:r>
              <a:rPr lang="en-US" altLang="en-US" sz="20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	</a:t>
            </a:r>
            <a:r>
              <a:rPr lang="en-US" altLang="en-US" sz="2000">
                <a:solidFill>
                  <a:srgbClr val="FF00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algorithms</a:t>
            </a:r>
            <a:endParaRPr lang="en-US" altLang="en-US">
              <a:latin typeface="Times" charset="0"/>
              <a:cs typeface="Times" charset="0"/>
              <a:sym typeface="Times" charset="0"/>
            </a:endParaRPr>
          </a:p>
          <a:p>
            <a:pPr eaLnBrk="1" hangingPunct="1">
              <a:spcBef>
                <a:spcPts val="1200"/>
              </a:spcBef>
              <a:buClrTx/>
              <a:buSzTx/>
              <a:buFontTx/>
              <a:buNone/>
            </a:pPr>
            <a:r>
              <a:rPr lang="en-US" altLang="en-US" sz="20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	</a:t>
            </a:r>
            <a:r>
              <a:rPr lang="en-US" altLang="en-US" sz="2000">
                <a:solidFill>
                  <a:srgbClr val="CC00FF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graphics</a:t>
            </a:r>
            <a:endParaRPr lang="en-US" altLang="en-US">
              <a:latin typeface="Times" charset="0"/>
              <a:cs typeface="Times" charset="0"/>
              <a:sym typeface="Times" charset="0"/>
            </a:endParaRPr>
          </a:p>
          <a:p>
            <a:pPr eaLnBrk="1" hangingPunct="1">
              <a:spcBef>
                <a:spcPts val="1200"/>
              </a:spcBef>
              <a:buClrTx/>
              <a:buSzTx/>
              <a:buFontTx/>
              <a:buNone/>
            </a:pPr>
            <a:r>
              <a:rPr lang="en-US" altLang="en-US" sz="20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	</a:t>
            </a:r>
            <a:r>
              <a:rPr lang="en-US" altLang="en-US" sz="2000">
                <a:solidFill>
                  <a:srgbClr val="0066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java</a:t>
            </a:r>
            <a:endParaRPr lang="en-US" altLang="en-US">
              <a:latin typeface="Times" charset="0"/>
              <a:cs typeface="Times" charset="0"/>
              <a:sym typeface="Times" charset="0"/>
            </a:endParaRPr>
          </a:p>
          <a:p>
            <a:pPr eaLnBrk="1" hangingPunct="1">
              <a:spcBef>
                <a:spcPts val="1200"/>
              </a:spcBef>
              <a:buClrTx/>
              <a:buSzTx/>
              <a:buFontTx/>
              <a:buNone/>
            </a:pPr>
            <a:r>
              <a:rPr lang="en-US" altLang="en-US" sz="20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	</a:t>
            </a:r>
            <a:r>
              <a:rPr lang="en-US" altLang="en-US" sz="2000">
                <a:solidFill>
                  <a:srgbClr val="B292CA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python</a:t>
            </a:r>
          </a:p>
        </p:txBody>
      </p:sp>
      <p:sp>
        <p:nvSpPr>
          <p:cNvPr id="58413" name="Rectangle 45"/>
          <p:cNvSpPr>
            <a:spLocks/>
          </p:cNvSpPr>
          <p:nvPr/>
        </p:nvSpPr>
        <p:spPr bwMode="auto">
          <a:xfrm>
            <a:off x="5486400" y="5410200"/>
            <a:ext cx="3441700" cy="4318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ts val="1438"/>
              </a:spcBef>
              <a:buClrTx/>
              <a:buSzTx/>
              <a:buFontTx/>
              <a:buNone/>
            </a:pPr>
            <a:r>
              <a:rPr lang="en-US" altLang="en-US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Diameter = 2</a:t>
            </a:r>
          </a:p>
        </p:txBody>
      </p:sp>
    </p:spTree>
    <p:extLst>
      <p:ext uri="{BB962C8B-B14F-4D97-AF65-F5344CB8AC3E}">
        <p14:creationId xmlns:p14="http://schemas.microsoft.com/office/powerpoint/2010/main" val="3659885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8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8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8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8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8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8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07" grpId="0" animBg="1"/>
      <p:bldP spid="58408" grpId="0" animBg="1"/>
      <p:bldP spid="58412" grpId="0" build="p" autoUpdateAnimBg="0"/>
      <p:bldP spid="58413" grpId="0" animBg="1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2"/>
          <p:cNvSpPr>
            <a:spLocks/>
          </p:cNvSpPr>
          <p:nvPr/>
        </p:nvSpPr>
        <p:spPr bwMode="auto">
          <a:xfrm>
            <a:off x="609600" y="1524000"/>
            <a:ext cx="79375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ts val="713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FFFFFF"/>
                </a:solidFill>
                <a:latin typeface="Arial Bold" charset="0"/>
                <a:cs typeface="Arial Bold" charset="0"/>
                <a:sym typeface="Arial Bold" charset="0"/>
              </a:rPr>
              <a:t>Boston University</a:t>
            </a:r>
            <a:r>
              <a:rPr lang="en-US" altLang="en-US" sz="1200">
                <a:solidFill>
                  <a:srgbClr val="FFFFFF"/>
                </a:solidFill>
                <a:cs typeface="Arial" charset="0"/>
              </a:rPr>
              <a:t> Slideshow Title Goes Here</a:t>
            </a:r>
          </a:p>
        </p:txBody>
      </p:sp>
      <p:sp>
        <p:nvSpPr>
          <p:cNvPr id="60423" name="Rectangle 6"/>
          <p:cNvSpPr>
            <a:spLocks noGrp="1" noChangeArrowheads="1"/>
          </p:cNvSpPr>
          <p:nvPr>
            <p:ph type="title"/>
          </p:nvPr>
        </p:nvSpPr>
        <p:spPr>
          <a:xfrm>
            <a:off x="153988" y="609600"/>
            <a:ext cx="8245475" cy="498475"/>
          </a:xfrm>
        </p:spPr>
        <p:txBody>
          <a:bodyPr anchor="b">
            <a:normAutofit fontScale="90000"/>
          </a:bodyPr>
          <a:lstStyle/>
          <a:p>
            <a:pPr eaLnBrk="1" hangingPunct="1"/>
            <a:r>
              <a:rPr lang="en-US" altLang="en-US" sz="280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The </a:t>
            </a:r>
            <a:r>
              <a:rPr lang="en-US" altLang="en-US" sz="2800" smtClean="0">
                <a:solidFill>
                  <a:srgbClr val="A408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RarestFirst</a:t>
            </a:r>
            <a:r>
              <a:rPr lang="en-US" altLang="en-US" sz="280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 algorithm</a:t>
            </a:r>
            <a:endParaRPr lang="en-US" altLang="en-US" sz="2800" smtClean="0">
              <a:latin typeface="Lucida Grande" charset="0"/>
              <a:sym typeface="Lucida Grande" charset="0"/>
            </a:endParaRPr>
          </a:p>
        </p:txBody>
      </p:sp>
      <p:grpSp>
        <p:nvGrpSpPr>
          <p:cNvPr id="60424" name="Group 9"/>
          <p:cNvGrpSpPr>
            <a:grpSpLocks/>
          </p:cNvGrpSpPr>
          <p:nvPr/>
        </p:nvGrpSpPr>
        <p:grpSpPr bwMode="auto">
          <a:xfrm>
            <a:off x="685800" y="2393950"/>
            <a:ext cx="609600" cy="609600"/>
            <a:chOff x="0" y="0"/>
            <a:chExt cx="384" cy="384"/>
          </a:xfrm>
        </p:grpSpPr>
        <p:sp>
          <p:nvSpPr>
            <p:cNvPr id="60457" name="Oval 7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0458" name="Rectangle 8"/>
            <p:cNvSpPr>
              <a:spLocks/>
            </p:cNvSpPr>
            <p:nvPr/>
          </p:nvSpPr>
          <p:spPr bwMode="auto">
            <a:xfrm>
              <a:off x="94" y="52"/>
              <a:ext cx="19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A</a:t>
              </a:r>
            </a:p>
          </p:txBody>
        </p:sp>
      </p:grpSp>
      <p:grpSp>
        <p:nvGrpSpPr>
          <p:cNvPr id="60425" name="Group 12"/>
          <p:cNvGrpSpPr>
            <a:grpSpLocks/>
          </p:cNvGrpSpPr>
          <p:nvPr/>
        </p:nvGrpSpPr>
        <p:grpSpPr bwMode="auto">
          <a:xfrm>
            <a:off x="3200400" y="2393950"/>
            <a:ext cx="609600" cy="609600"/>
            <a:chOff x="0" y="0"/>
            <a:chExt cx="384" cy="384"/>
          </a:xfrm>
        </p:grpSpPr>
        <p:sp>
          <p:nvSpPr>
            <p:cNvPr id="60455" name="Oval 10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0456" name="Rectangle 11"/>
            <p:cNvSpPr>
              <a:spLocks/>
            </p:cNvSpPr>
            <p:nvPr/>
          </p:nvSpPr>
          <p:spPr bwMode="auto">
            <a:xfrm>
              <a:off x="99" y="52"/>
              <a:ext cx="18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B</a:t>
              </a:r>
            </a:p>
          </p:txBody>
        </p:sp>
      </p:grpSp>
      <p:grpSp>
        <p:nvGrpSpPr>
          <p:cNvPr id="60426" name="Group 15"/>
          <p:cNvGrpSpPr>
            <a:grpSpLocks/>
          </p:cNvGrpSpPr>
          <p:nvPr/>
        </p:nvGrpSpPr>
        <p:grpSpPr bwMode="auto">
          <a:xfrm>
            <a:off x="685800" y="4146550"/>
            <a:ext cx="609600" cy="609600"/>
            <a:chOff x="0" y="0"/>
            <a:chExt cx="384" cy="384"/>
          </a:xfrm>
        </p:grpSpPr>
        <p:sp>
          <p:nvSpPr>
            <p:cNvPr id="60453" name="Oval 13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0454" name="Rectangle 14"/>
            <p:cNvSpPr>
              <a:spLocks/>
            </p:cNvSpPr>
            <p:nvPr/>
          </p:nvSpPr>
          <p:spPr bwMode="auto">
            <a:xfrm>
              <a:off x="99" y="52"/>
              <a:ext cx="18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C</a:t>
              </a:r>
            </a:p>
          </p:txBody>
        </p:sp>
      </p:grpSp>
      <p:sp>
        <p:nvSpPr>
          <p:cNvPr id="60427" name="Line 16"/>
          <p:cNvSpPr>
            <a:spLocks noChangeShapeType="1"/>
          </p:cNvSpPr>
          <p:nvPr/>
        </p:nvSpPr>
        <p:spPr bwMode="auto">
          <a:xfrm rot="10800000" flipH="1">
            <a:off x="1219200" y="3765550"/>
            <a:ext cx="7620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8" name="Line 17"/>
          <p:cNvSpPr>
            <a:spLocks noChangeShapeType="1"/>
          </p:cNvSpPr>
          <p:nvPr/>
        </p:nvSpPr>
        <p:spPr bwMode="auto">
          <a:xfrm>
            <a:off x="1219200" y="2927350"/>
            <a:ext cx="6858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60429" name="Group 20"/>
          <p:cNvGrpSpPr>
            <a:grpSpLocks/>
          </p:cNvGrpSpPr>
          <p:nvPr/>
        </p:nvGrpSpPr>
        <p:grpSpPr bwMode="auto">
          <a:xfrm>
            <a:off x="1905000" y="3276600"/>
            <a:ext cx="609600" cy="609600"/>
            <a:chOff x="0" y="0"/>
            <a:chExt cx="384" cy="384"/>
          </a:xfrm>
        </p:grpSpPr>
        <p:sp>
          <p:nvSpPr>
            <p:cNvPr id="60451" name="Oval 18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0452" name="Rectangle 19"/>
            <p:cNvSpPr>
              <a:spLocks/>
            </p:cNvSpPr>
            <p:nvPr/>
          </p:nvSpPr>
          <p:spPr bwMode="auto">
            <a:xfrm>
              <a:off x="105" y="52"/>
              <a:ext cx="173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E</a:t>
              </a:r>
            </a:p>
          </p:txBody>
        </p:sp>
      </p:grpSp>
      <p:grpSp>
        <p:nvGrpSpPr>
          <p:cNvPr id="60430" name="Group 23"/>
          <p:cNvGrpSpPr>
            <a:grpSpLocks/>
          </p:cNvGrpSpPr>
          <p:nvPr/>
        </p:nvGrpSpPr>
        <p:grpSpPr bwMode="auto">
          <a:xfrm>
            <a:off x="3200400" y="4146550"/>
            <a:ext cx="609600" cy="609600"/>
            <a:chOff x="0" y="0"/>
            <a:chExt cx="384" cy="384"/>
          </a:xfrm>
        </p:grpSpPr>
        <p:sp>
          <p:nvSpPr>
            <p:cNvPr id="60449" name="Oval 21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0450" name="Rectangle 22"/>
            <p:cNvSpPr>
              <a:spLocks/>
            </p:cNvSpPr>
            <p:nvPr/>
          </p:nvSpPr>
          <p:spPr bwMode="auto">
            <a:xfrm>
              <a:off x="94" y="52"/>
              <a:ext cx="19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D</a:t>
              </a:r>
            </a:p>
          </p:txBody>
        </p:sp>
      </p:grpSp>
      <p:sp>
        <p:nvSpPr>
          <p:cNvPr id="60431" name="Rectangle 24"/>
          <p:cNvSpPr>
            <a:spLocks/>
          </p:cNvSpPr>
          <p:nvPr/>
        </p:nvSpPr>
        <p:spPr bwMode="auto">
          <a:xfrm>
            <a:off x="4038600" y="1447800"/>
            <a:ext cx="48895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ts val="1438"/>
              </a:spcBef>
              <a:buClrTx/>
              <a:buSzTx/>
              <a:buFontTx/>
              <a:buNone/>
            </a:pPr>
            <a:r>
              <a:rPr lang="en-US" altLang="en-US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T={</a:t>
            </a:r>
            <a:r>
              <a:rPr lang="en-US" altLang="en-US" sz="2000">
                <a:solidFill>
                  <a:srgbClr val="FF00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algorithms</a:t>
            </a:r>
            <a:r>
              <a:rPr lang="en-US" altLang="en-US" sz="20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,</a:t>
            </a:r>
            <a:r>
              <a:rPr lang="en-US" altLang="en-US" sz="2000">
                <a:solidFill>
                  <a:srgbClr val="0066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java</a:t>
            </a:r>
            <a:r>
              <a:rPr lang="en-US" altLang="en-US" sz="20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,</a:t>
            </a:r>
            <a:r>
              <a:rPr lang="en-US" altLang="en-US" sz="2000">
                <a:solidFill>
                  <a:srgbClr val="CC00FF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graphics</a:t>
            </a:r>
            <a:r>
              <a:rPr lang="en-US" altLang="en-US" sz="20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,</a:t>
            </a:r>
            <a:r>
              <a:rPr lang="en-US" altLang="en-US" sz="2000">
                <a:solidFill>
                  <a:srgbClr val="B292CA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python</a:t>
            </a:r>
            <a:r>
              <a:rPr lang="en-US" altLang="en-US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}</a:t>
            </a:r>
          </a:p>
        </p:txBody>
      </p:sp>
      <p:sp>
        <p:nvSpPr>
          <p:cNvPr id="60432" name="Line 25"/>
          <p:cNvSpPr>
            <a:spLocks noChangeShapeType="1"/>
          </p:cNvSpPr>
          <p:nvPr/>
        </p:nvSpPr>
        <p:spPr bwMode="auto">
          <a:xfrm>
            <a:off x="2438400" y="3765550"/>
            <a:ext cx="7620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3" name="Line 26"/>
          <p:cNvSpPr>
            <a:spLocks noChangeShapeType="1"/>
          </p:cNvSpPr>
          <p:nvPr/>
        </p:nvSpPr>
        <p:spPr bwMode="auto">
          <a:xfrm rot="10800000" flipH="1">
            <a:off x="2438400" y="2851150"/>
            <a:ext cx="7620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4" name="Rectangle 27"/>
          <p:cNvSpPr>
            <a:spLocks/>
          </p:cNvSpPr>
          <p:nvPr/>
        </p:nvSpPr>
        <p:spPr bwMode="auto">
          <a:xfrm>
            <a:off x="0" y="2057400"/>
            <a:ext cx="25273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ts val="950"/>
              </a:spcBef>
              <a:buClrTx/>
              <a:buSzTx/>
              <a:buFontTx/>
              <a:buNone/>
            </a:pPr>
            <a:r>
              <a:rPr lang="en-US" altLang="en-US" sz="16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{</a:t>
            </a:r>
            <a:r>
              <a:rPr lang="en-US" altLang="en-US" sz="1600">
                <a:solidFill>
                  <a:srgbClr val="CC00FF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graphics</a:t>
            </a:r>
            <a:r>
              <a:rPr lang="en-US" altLang="en-US" sz="16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,</a:t>
            </a:r>
            <a:r>
              <a:rPr lang="en-US" altLang="en-US" sz="1600">
                <a:solidFill>
                  <a:srgbClr val="B292CA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python</a:t>
            </a:r>
            <a:r>
              <a:rPr lang="en-US" altLang="en-US" sz="16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,</a:t>
            </a:r>
            <a:r>
              <a:rPr lang="en-US" altLang="en-US" sz="1600">
                <a:solidFill>
                  <a:srgbClr val="0066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java</a:t>
            </a:r>
            <a:r>
              <a:rPr lang="en-US" altLang="en-US" sz="16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}</a:t>
            </a:r>
          </a:p>
        </p:txBody>
      </p:sp>
      <p:sp>
        <p:nvSpPr>
          <p:cNvPr id="60435" name="Rectangle 28"/>
          <p:cNvSpPr>
            <a:spLocks/>
          </p:cNvSpPr>
          <p:nvPr/>
        </p:nvSpPr>
        <p:spPr bwMode="auto">
          <a:xfrm>
            <a:off x="2895600" y="2089150"/>
            <a:ext cx="23749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ts val="950"/>
              </a:spcBef>
              <a:buClrTx/>
              <a:buSzTx/>
              <a:buFontTx/>
              <a:buNone/>
            </a:pPr>
            <a:r>
              <a:rPr lang="en-US" altLang="en-US" sz="16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{</a:t>
            </a:r>
            <a:r>
              <a:rPr lang="en-US" altLang="en-US" sz="1600">
                <a:solidFill>
                  <a:srgbClr val="FF00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algorithms</a:t>
            </a:r>
            <a:r>
              <a:rPr lang="en-US" altLang="en-US" sz="16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,</a:t>
            </a:r>
            <a:r>
              <a:rPr lang="en-US" altLang="en-US" sz="1600">
                <a:solidFill>
                  <a:srgbClr val="CC00FF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graphics</a:t>
            </a:r>
            <a:r>
              <a:rPr lang="en-US" altLang="en-US" sz="16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}</a:t>
            </a:r>
          </a:p>
        </p:txBody>
      </p:sp>
      <p:sp>
        <p:nvSpPr>
          <p:cNvPr id="60436" name="Rectangle 29"/>
          <p:cNvSpPr>
            <a:spLocks/>
          </p:cNvSpPr>
          <p:nvPr/>
        </p:nvSpPr>
        <p:spPr bwMode="auto">
          <a:xfrm>
            <a:off x="2362200" y="3384550"/>
            <a:ext cx="29083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ts val="950"/>
              </a:spcBef>
              <a:buClrTx/>
              <a:buSzTx/>
              <a:buFontTx/>
              <a:buNone/>
            </a:pP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{</a:t>
            </a:r>
            <a:r>
              <a:rPr lang="en-US" altLang="en-US" sz="1600">
                <a:solidFill>
                  <a:srgbClr val="FF00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algorithms</a:t>
            </a:r>
            <a:r>
              <a:rPr lang="en-US" altLang="en-US" sz="16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,</a:t>
            </a:r>
            <a:r>
              <a:rPr lang="en-US" altLang="en-US" sz="1600">
                <a:solidFill>
                  <a:srgbClr val="CC00FF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graphics</a:t>
            </a:r>
            <a:r>
              <a:rPr lang="en-US" altLang="en-US" sz="16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,</a:t>
            </a:r>
            <a:r>
              <a:rPr lang="en-US" altLang="en-US" sz="1600">
                <a:solidFill>
                  <a:srgbClr val="0066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java</a:t>
            </a: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}</a:t>
            </a:r>
          </a:p>
        </p:txBody>
      </p:sp>
      <p:sp>
        <p:nvSpPr>
          <p:cNvPr id="60437" name="Rectangle 30"/>
          <p:cNvSpPr>
            <a:spLocks/>
          </p:cNvSpPr>
          <p:nvPr/>
        </p:nvSpPr>
        <p:spPr bwMode="auto">
          <a:xfrm>
            <a:off x="-228600" y="4800600"/>
            <a:ext cx="22225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ts val="950"/>
              </a:spcBef>
              <a:buClrTx/>
              <a:buSzTx/>
              <a:buFontTx/>
              <a:buNone/>
            </a:pPr>
            <a:r>
              <a:rPr lang="en-US" altLang="en-US" sz="16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{</a:t>
            </a:r>
            <a:r>
              <a:rPr lang="en-US" altLang="en-US" sz="1600">
                <a:solidFill>
                  <a:srgbClr val="B292CA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python</a:t>
            </a:r>
            <a:r>
              <a:rPr lang="en-US" altLang="en-US" sz="16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,</a:t>
            </a:r>
            <a:r>
              <a:rPr lang="en-US" altLang="en-US" sz="1600">
                <a:solidFill>
                  <a:srgbClr val="0066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java</a:t>
            </a:r>
            <a:r>
              <a:rPr lang="en-US" altLang="en-US" sz="16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}</a:t>
            </a:r>
          </a:p>
        </p:txBody>
      </p:sp>
      <p:sp>
        <p:nvSpPr>
          <p:cNvPr id="60438" name="Rectangle 31"/>
          <p:cNvSpPr>
            <a:spLocks/>
          </p:cNvSpPr>
          <p:nvPr/>
        </p:nvSpPr>
        <p:spPr bwMode="auto">
          <a:xfrm>
            <a:off x="2743200" y="4800600"/>
            <a:ext cx="22225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ts val="950"/>
              </a:spcBef>
              <a:buClrTx/>
              <a:buSzTx/>
              <a:buFontTx/>
              <a:buNone/>
            </a:pPr>
            <a:r>
              <a:rPr lang="en-US" altLang="en-US" sz="16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{</a:t>
            </a:r>
            <a:r>
              <a:rPr lang="en-US" altLang="en-US" sz="1600">
                <a:solidFill>
                  <a:srgbClr val="B292CA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python</a:t>
            </a:r>
            <a:r>
              <a:rPr lang="en-US" altLang="en-US" sz="16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}</a:t>
            </a:r>
          </a:p>
        </p:txBody>
      </p:sp>
      <p:grpSp>
        <p:nvGrpSpPr>
          <p:cNvPr id="59426" name="Group 34"/>
          <p:cNvGrpSpPr>
            <a:grpSpLocks/>
          </p:cNvGrpSpPr>
          <p:nvPr/>
        </p:nvGrpSpPr>
        <p:grpSpPr bwMode="auto">
          <a:xfrm>
            <a:off x="1905000" y="3276600"/>
            <a:ext cx="609600" cy="609600"/>
            <a:chOff x="0" y="0"/>
            <a:chExt cx="384" cy="384"/>
          </a:xfrm>
        </p:grpSpPr>
        <p:sp>
          <p:nvSpPr>
            <p:cNvPr id="60447" name="Oval 32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solidFill>
              <a:srgbClr val="FF99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0448" name="Rectangle 33"/>
            <p:cNvSpPr>
              <a:spLocks/>
            </p:cNvSpPr>
            <p:nvPr/>
          </p:nvSpPr>
          <p:spPr bwMode="auto">
            <a:xfrm>
              <a:off x="105" y="52"/>
              <a:ext cx="173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E</a:t>
              </a:r>
            </a:p>
          </p:txBody>
        </p:sp>
      </p:grpSp>
      <p:sp>
        <p:nvSpPr>
          <p:cNvPr id="59427" name="Line 35"/>
          <p:cNvSpPr>
            <a:spLocks noChangeShapeType="1"/>
          </p:cNvSpPr>
          <p:nvPr/>
        </p:nvSpPr>
        <p:spPr bwMode="auto">
          <a:xfrm rot="10800000" flipH="1">
            <a:off x="1219200" y="3733800"/>
            <a:ext cx="762000" cy="533400"/>
          </a:xfrm>
          <a:prstGeom prst="line">
            <a:avLst/>
          </a:prstGeom>
          <a:noFill/>
          <a:ln w="508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28" name="Rectangle 36"/>
          <p:cNvSpPr>
            <a:spLocks/>
          </p:cNvSpPr>
          <p:nvPr/>
        </p:nvSpPr>
        <p:spPr bwMode="auto">
          <a:xfrm>
            <a:off x="5486400" y="2438400"/>
            <a:ext cx="34417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ts val="1438"/>
              </a:spcBef>
              <a:buClrTx/>
              <a:buSzTx/>
              <a:buFontTx/>
              <a:buNone/>
            </a:pPr>
            <a:r>
              <a:rPr lang="en-US" altLang="en-US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Skills: </a:t>
            </a:r>
            <a:endParaRPr lang="en-US" altLang="en-US">
              <a:latin typeface="Times" charset="0"/>
              <a:cs typeface="Times" charset="0"/>
              <a:sym typeface="Times" charset="0"/>
            </a:endParaRPr>
          </a:p>
          <a:p>
            <a:pPr eaLnBrk="1" hangingPunct="1">
              <a:spcBef>
                <a:spcPts val="1200"/>
              </a:spcBef>
              <a:buClrTx/>
              <a:buSzTx/>
              <a:buFontTx/>
              <a:buNone/>
            </a:pPr>
            <a:r>
              <a:rPr lang="en-US" altLang="en-US" sz="20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	</a:t>
            </a:r>
            <a:r>
              <a:rPr lang="en-US" altLang="en-US" sz="2000">
                <a:solidFill>
                  <a:srgbClr val="FF00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algorithms</a:t>
            </a:r>
            <a:endParaRPr lang="en-US" altLang="en-US">
              <a:latin typeface="Times" charset="0"/>
              <a:cs typeface="Times" charset="0"/>
              <a:sym typeface="Times" charset="0"/>
            </a:endParaRPr>
          </a:p>
          <a:p>
            <a:pPr eaLnBrk="1" hangingPunct="1">
              <a:spcBef>
                <a:spcPts val="1200"/>
              </a:spcBef>
              <a:buClrTx/>
              <a:buSzTx/>
              <a:buFontTx/>
              <a:buNone/>
            </a:pPr>
            <a:r>
              <a:rPr lang="en-US" altLang="en-US" sz="20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	</a:t>
            </a:r>
            <a:r>
              <a:rPr lang="en-US" altLang="en-US" sz="2000">
                <a:solidFill>
                  <a:srgbClr val="CC00FF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graphics</a:t>
            </a:r>
            <a:endParaRPr lang="en-US" altLang="en-US">
              <a:latin typeface="Times" charset="0"/>
              <a:cs typeface="Times" charset="0"/>
              <a:sym typeface="Times" charset="0"/>
            </a:endParaRPr>
          </a:p>
          <a:p>
            <a:pPr eaLnBrk="1" hangingPunct="1">
              <a:spcBef>
                <a:spcPts val="1200"/>
              </a:spcBef>
              <a:buClrTx/>
              <a:buSzTx/>
              <a:buFontTx/>
              <a:buNone/>
            </a:pPr>
            <a:r>
              <a:rPr lang="en-US" altLang="en-US" sz="20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	</a:t>
            </a:r>
            <a:r>
              <a:rPr lang="en-US" altLang="en-US" sz="2000">
                <a:solidFill>
                  <a:srgbClr val="0066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java</a:t>
            </a:r>
            <a:endParaRPr lang="en-US" altLang="en-US">
              <a:latin typeface="Times" charset="0"/>
              <a:cs typeface="Times" charset="0"/>
              <a:sym typeface="Times" charset="0"/>
            </a:endParaRPr>
          </a:p>
          <a:p>
            <a:pPr eaLnBrk="1" hangingPunct="1">
              <a:spcBef>
                <a:spcPts val="1200"/>
              </a:spcBef>
              <a:buClrTx/>
              <a:buSzTx/>
              <a:buFontTx/>
              <a:buNone/>
            </a:pPr>
            <a:r>
              <a:rPr lang="en-US" altLang="en-US" sz="20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	</a:t>
            </a:r>
            <a:r>
              <a:rPr lang="en-US" altLang="en-US" sz="2000">
                <a:solidFill>
                  <a:srgbClr val="B292CA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python</a:t>
            </a:r>
          </a:p>
        </p:txBody>
      </p:sp>
      <p:sp>
        <p:nvSpPr>
          <p:cNvPr id="59429" name="Rectangle 37"/>
          <p:cNvSpPr>
            <a:spLocks/>
          </p:cNvSpPr>
          <p:nvPr/>
        </p:nvSpPr>
        <p:spPr bwMode="auto">
          <a:xfrm>
            <a:off x="5486400" y="5410200"/>
            <a:ext cx="3441700" cy="4318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ts val="1438"/>
              </a:spcBef>
              <a:buClrTx/>
              <a:buSzTx/>
              <a:buFontTx/>
              <a:buNone/>
            </a:pPr>
            <a:r>
              <a:rPr lang="en-US" altLang="en-US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Diameter = 1</a:t>
            </a:r>
          </a:p>
        </p:txBody>
      </p:sp>
      <p:grpSp>
        <p:nvGrpSpPr>
          <p:cNvPr id="59432" name="Group 40"/>
          <p:cNvGrpSpPr>
            <a:grpSpLocks/>
          </p:cNvGrpSpPr>
          <p:nvPr/>
        </p:nvGrpSpPr>
        <p:grpSpPr bwMode="auto">
          <a:xfrm>
            <a:off x="685800" y="4114800"/>
            <a:ext cx="609600" cy="609600"/>
            <a:chOff x="0" y="0"/>
            <a:chExt cx="384" cy="384"/>
          </a:xfrm>
        </p:grpSpPr>
        <p:sp>
          <p:nvSpPr>
            <p:cNvPr id="60445" name="Oval 38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solidFill>
              <a:srgbClr val="FF99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0446" name="Rectangle 39"/>
            <p:cNvSpPr>
              <a:spLocks/>
            </p:cNvSpPr>
            <p:nvPr/>
          </p:nvSpPr>
          <p:spPr bwMode="auto">
            <a:xfrm>
              <a:off x="99" y="52"/>
              <a:ext cx="18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C</a:t>
              </a:r>
            </a:p>
          </p:txBody>
        </p:sp>
      </p:grpSp>
      <p:sp>
        <p:nvSpPr>
          <p:cNvPr id="60444" name="Rectangle 41"/>
          <p:cNvSpPr>
            <a:spLocks/>
          </p:cNvSpPr>
          <p:nvPr/>
        </p:nvSpPr>
        <p:spPr bwMode="auto">
          <a:xfrm>
            <a:off x="1574800" y="5230813"/>
            <a:ext cx="2908300" cy="11557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ts val="1438"/>
              </a:spcBef>
              <a:buClrTx/>
              <a:buSzTx/>
              <a:buFontTx/>
              <a:buNone/>
            </a:pPr>
            <a:r>
              <a:rPr lang="en-US" altLang="en-US" sz="26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α</a:t>
            </a:r>
            <a:r>
              <a:rPr lang="en-US" altLang="en-US" sz="2600" baseline="-250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rare</a:t>
            </a:r>
            <a:r>
              <a:rPr lang="en-US" altLang="en-US" sz="2600" baseline="-25000">
                <a:solidFill>
                  <a:srgbClr val="FF00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 </a:t>
            </a:r>
            <a:r>
              <a:rPr lang="en-US" altLang="en-US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= </a:t>
            </a:r>
            <a:r>
              <a:rPr lang="en-US" altLang="en-US">
                <a:solidFill>
                  <a:srgbClr val="FF00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algorithms</a:t>
            </a:r>
            <a:endParaRPr lang="en-US" altLang="en-US">
              <a:latin typeface="Times" charset="0"/>
              <a:cs typeface="Times" charset="0"/>
              <a:sym typeface="Times" charset="0"/>
            </a:endParaRPr>
          </a:p>
          <a:p>
            <a:pPr eaLnBrk="1" hangingPunct="1">
              <a:spcBef>
                <a:spcPts val="1438"/>
              </a:spcBef>
              <a:buClrTx/>
              <a:buSzTx/>
              <a:buFontTx/>
              <a:buNone/>
            </a:pPr>
            <a:r>
              <a:rPr lang="en-US" altLang="en-US" sz="26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S</a:t>
            </a:r>
            <a:r>
              <a:rPr lang="en-US" altLang="en-US" sz="2600" baseline="-250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rare</a:t>
            </a:r>
            <a:r>
              <a:rPr lang="en-US" altLang="en-US" sz="2600" baseline="-25000">
                <a:solidFill>
                  <a:srgbClr val="FF00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 </a:t>
            </a:r>
            <a:r>
              <a:rPr lang="en-US" altLang="en-US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={B</a:t>
            </a:r>
            <a:r>
              <a:rPr lang="en-US" altLang="en-US" sz="16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ob</a:t>
            </a:r>
            <a:r>
              <a:rPr lang="en-US" altLang="en-US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, E</a:t>
            </a:r>
            <a:r>
              <a:rPr lang="en-US" altLang="en-US" sz="16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leanor</a:t>
            </a:r>
            <a:r>
              <a:rPr lang="en-US" altLang="en-US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08837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9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9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9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27" grpId="0" animBg="1"/>
      <p:bldP spid="59428" grpId="0" build="p" autoUpdateAnimBg="0"/>
      <p:bldP spid="59429" grpId="0" animBg="1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2"/>
          <p:cNvSpPr>
            <a:spLocks/>
          </p:cNvSpPr>
          <p:nvPr/>
        </p:nvSpPr>
        <p:spPr bwMode="auto">
          <a:xfrm>
            <a:off x="609600" y="1524000"/>
            <a:ext cx="79375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ts val="713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FFFFFF"/>
                </a:solidFill>
                <a:latin typeface="Arial Bold" charset="0"/>
                <a:cs typeface="Arial Bold" charset="0"/>
                <a:sym typeface="Arial Bold" charset="0"/>
              </a:rPr>
              <a:t>Boston University</a:t>
            </a:r>
            <a:r>
              <a:rPr lang="en-US" altLang="en-US" sz="1200">
                <a:solidFill>
                  <a:srgbClr val="FFFFFF"/>
                </a:solidFill>
                <a:cs typeface="Arial" charset="0"/>
              </a:rPr>
              <a:t> Slideshow Title Goes Here</a:t>
            </a:r>
          </a:p>
        </p:txBody>
      </p:sp>
      <p:sp>
        <p:nvSpPr>
          <p:cNvPr id="61447" name="Rectangle 6"/>
          <p:cNvSpPr>
            <a:spLocks noGrp="1" noChangeArrowheads="1"/>
          </p:cNvSpPr>
          <p:nvPr>
            <p:ph type="title"/>
          </p:nvPr>
        </p:nvSpPr>
        <p:spPr>
          <a:xfrm>
            <a:off x="368300" y="279400"/>
            <a:ext cx="7924800" cy="990600"/>
          </a:xfrm>
        </p:spPr>
        <p:txBody>
          <a:bodyPr anchor="b"/>
          <a:lstStyle/>
          <a:p>
            <a:pPr eaLnBrk="1" hangingPunct="1"/>
            <a:r>
              <a:rPr lang="en-US" altLang="en-US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Analysis of </a:t>
            </a:r>
            <a:r>
              <a:rPr lang="en-US" altLang="en-US" smtClean="0">
                <a:solidFill>
                  <a:srgbClr val="86133E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RarestFirst</a:t>
            </a:r>
            <a:r>
              <a:rPr lang="en-US" altLang="en-US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 </a:t>
            </a:r>
            <a:endParaRPr lang="en-US" altLang="en-US" smtClean="0">
              <a:latin typeface="Lucida Grande" charset="0"/>
              <a:sym typeface="Lucida Grande" charset="0"/>
            </a:endParaRPr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116388" y="1752600"/>
            <a:ext cx="4851400" cy="4546600"/>
          </a:xfrm>
        </p:spPr>
        <p:txBody>
          <a:bodyPr>
            <a:normAutofit/>
          </a:bodyPr>
          <a:lstStyle/>
          <a:p>
            <a:pPr marL="234950" indent="-234950" eaLnBrk="1" hangingPunct="1">
              <a:lnSpc>
                <a:spcPct val="90000"/>
              </a:lnSpc>
              <a:spcBef>
                <a:spcPct val="0"/>
              </a:spcBef>
              <a:buClr>
                <a:srgbClr val="727CA3"/>
              </a:buClr>
              <a:buSzPct val="75000"/>
              <a:buFont typeface="Wingdings 3" charset="2"/>
              <a:buChar char="}"/>
            </a:pPr>
            <a:endParaRPr lang="en-US" altLang="en-US" sz="2600" baseline="-25000" dirty="0" smtClean="0">
              <a:latin typeface="Lucida Grande" charset="0"/>
              <a:sym typeface="Lucida Grande" charset="0"/>
            </a:endParaRPr>
          </a:p>
          <a:p>
            <a:pPr marL="234950" indent="-234950">
              <a:lnSpc>
                <a:spcPct val="90000"/>
              </a:lnSpc>
              <a:buClr>
                <a:srgbClr val="727CA3"/>
              </a:buClr>
              <a:buSzPct val="75000"/>
              <a:buFont typeface="Wingdings 3" charset="2"/>
              <a:buChar char="}"/>
            </a:pPr>
            <a:r>
              <a:rPr lang="en-US" altLang="en-US" sz="2600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The diameter is</a:t>
            </a:r>
          </a:p>
          <a:p>
            <a:pPr marL="635000" lvl="1" indent="-234950">
              <a:lnSpc>
                <a:spcPct val="90000"/>
              </a:lnSpc>
              <a:buClr>
                <a:srgbClr val="727CA3"/>
              </a:buClr>
              <a:buSzPct val="75000"/>
              <a:buFont typeface="Wingdings 3" charset="2"/>
              <a:buChar char="}"/>
            </a:pPr>
            <a:r>
              <a:rPr lang="en-US" altLang="en-US" sz="2400" dirty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either </a:t>
            </a:r>
            <a:r>
              <a:rPr lang="en-US" altLang="en-US" sz="2200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D = </a:t>
            </a:r>
            <a:r>
              <a:rPr lang="en-US" altLang="en-US" sz="2200" dirty="0" err="1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d</a:t>
            </a:r>
            <a:r>
              <a:rPr lang="en-US" altLang="en-US" sz="2200" baseline="-25000" dirty="0" err="1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k</a:t>
            </a:r>
            <a:r>
              <a:rPr lang="en-US" altLang="en-US" sz="2200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, for some node k, </a:t>
            </a:r>
          </a:p>
          <a:p>
            <a:pPr marL="635000" lvl="1" indent="-234950">
              <a:lnSpc>
                <a:spcPct val="90000"/>
              </a:lnSpc>
              <a:buClr>
                <a:srgbClr val="727CA3"/>
              </a:buClr>
              <a:buSzPct val="75000"/>
              <a:buFont typeface="Wingdings 3" charset="2"/>
              <a:buChar char="}"/>
            </a:pPr>
            <a:r>
              <a:rPr lang="en-US" altLang="en-US" sz="2200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or </a:t>
            </a:r>
            <a:r>
              <a:rPr lang="en-US" altLang="en-US" sz="2200" dirty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D = </a:t>
            </a:r>
            <a:r>
              <a:rPr lang="en-US" altLang="en-US" sz="2200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d</a:t>
            </a:r>
            <a:r>
              <a:rPr lang="en-US" altLang="en-US" sz="2200" baseline="-25000" dirty="0" smtClean="0">
                <a:latin typeface="Lucida Grande" charset="0"/>
                <a:sym typeface="Lucida Grande" charset="0"/>
              </a:rPr>
              <a:t>ℓk</a:t>
            </a:r>
            <a:r>
              <a:rPr lang="en-US" altLang="en-US" sz="2200" dirty="0" smtClean="0">
                <a:latin typeface="Lucida Grande" charset="0"/>
                <a:sym typeface="Lucida Grande" charset="0"/>
              </a:rPr>
              <a:t> for some pair </a:t>
            </a:r>
            <a:r>
              <a:rPr lang="en-US" altLang="en-US" sz="2200" dirty="0">
                <a:latin typeface="Lucida Grande" charset="0"/>
                <a:sym typeface="Lucida Grande" charset="0"/>
              </a:rPr>
              <a:t>of nodes </a:t>
            </a:r>
            <a:r>
              <a:rPr lang="en-US" altLang="en-US" sz="2200" dirty="0" smtClean="0">
                <a:latin typeface="Lucida Grande" charset="0"/>
                <a:sym typeface="Lucida Grande" charset="0"/>
              </a:rPr>
              <a:t>ℓ, k </a:t>
            </a:r>
            <a:endParaRPr lang="en-US" altLang="en-US" sz="2200" dirty="0">
              <a:latin typeface="Lucida Grande" charset="0"/>
              <a:sym typeface="Lucida Grande" charset="0"/>
            </a:endParaRPr>
          </a:p>
          <a:p>
            <a:pPr marL="400050" lvl="1" indent="0">
              <a:lnSpc>
                <a:spcPct val="90000"/>
              </a:lnSpc>
              <a:buClr>
                <a:srgbClr val="727CA3"/>
              </a:buClr>
              <a:buSzPct val="75000"/>
              <a:buNone/>
            </a:pPr>
            <a:endParaRPr lang="en-US" altLang="en-US" sz="2600" dirty="0" smtClean="0">
              <a:latin typeface="Lucida Grande" charset="0"/>
              <a:sym typeface="Lucida Grande" charset="0"/>
            </a:endParaRPr>
          </a:p>
          <a:p>
            <a:pPr marL="234950" indent="-234950">
              <a:lnSpc>
                <a:spcPct val="90000"/>
              </a:lnSpc>
              <a:buClr>
                <a:srgbClr val="727CA3"/>
              </a:buClr>
              <a:buSzPct val="75000"/>
              <a:buFont typeface="Wingdings 3" charset="2"/>
              <a:buChar char="}"/>
            </a:pPr>
            <a:r>
              <a:rPr lang="en-US" altLang="en-US" sz="2600" dirty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Fact: OPT ≥ </a:t>
            </a:r>
            <a:r>
              <a:rPr lang="en-US" altLang="en-US" sz="2600" dirty="0" err="1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d</a:t>
            </a:r>
            <a:r>
              <a:rPr lang="en-US" altLang="en-US" sz="2600" baseline="-25000" dirty="0" err="1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k</a:t>
            </a:r>
            <a:endParaRPr lang="en-US" altLang="en-US" sz="2600" dirty="0">
              <a:latin typeface="Lucida Grande" charset="0"/>
              <a:sym typeface="Lucida Grande" charset="0"/>
            </a:endParaRPr>
          </a:p>
          <a:p>
            <a:pPr marL="234950" indent="-234950" eaLnBrk="1" hangingPunct="1">
              <a:lnSpc>
                <a:spcPct val="90000"/>
              </a:lnSpc>
              <a:buClr>
                <a:srgbClr val="727CA3"/>
              </a:buClr>
              <a:buSzPct val="75000"/>
              <a:buFont typeface="Wingdings 3" charset="2"/>
              <a:buChar char="}"/>
            </a:pPr>
            <a:endParaRPr lang="en-US" altLang="en-US" sz="2600" dirty="0" smtClean="0"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  <a:p>
            <a:pPr marL="234950" indent="-234950" eaLnBrk="1" hangingPunct="1">
              <a:lnSpc>
                <a:spcPct val="90000"/>
              </a:lnSpc>
              <a:buClr>
                <a:srgbClr val="727CA3"/>
              </a:buClr>
              <a:buSzPct val="75000"/>
              <a:buFont typeface="Wingdings 3" charset="2"/>
              <a:buChar char="}"/>
            </a:pPr>
            <a:r>
              <a:rPr lang="en-US" altLang="en-US" sz="2600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Fact: OPT ≥ d</a:t>
            </a:r>
            <a:r>
              <a:rPr lang="en-US" altLang="en-US" sz="2600" baseline="-25000" dirty="0" smtClean="0">
                <a:latin typeface="Lucida Grande" charset="0"/>
                <a:sym typeface="Lucida Grande" charset="0"/>
              </a:rPr>
              <a:t>ℓ</a:t>
            </a:r>
            <a:endParaRPr lang="en-US" altLang="en-US" sz="2600" dirty="0" smtClean="0">
              <a:latin typeface="Lucida Grande" charset="0"/>
              <a:sym typeface="Lucida Grande" charset="0"/>
            </a:endParaRPr>
          </a:p>
          <a:p>
            <a:pPr marL="234950" indent="-234950" eaLnBrk="1" hangingPunct="1">
              <a:lnSpc>
                <a:spcPct val="90000"/>
              </a:lnSpc>
              <a:buClr>
                <a:srgbClr val="727CA3"/>
              </a:buClr>
              <a:buSzPct val="75000"/>
              <a:buFont typeface="Wingdings 3" charset="2"/>
              <a:buChar char="}"/>
            </a:pPr>
            <a:endParaRPr lang="en-US" altLang="en-US" sz="2600" baseline="-25000" dirty="0" smtClean="0">
              <a:latin typeface="Lucida Grande" charset="0"/>
              <a:sym typeface="Lucida Grande" charset="0"/>
            </a:endParaRPr>
          </a:p>
          <a:p>
            <a:pPr marL="234950" indent="-234950" eaLnBrk="1" hangingPunct="1">
              <a:lnSpc>
                <a:spcPct val="90000"/>
              </a:lnSpc>
              <a:buClr>
                <a:srgbClr val="727CA3"/>
              </a:buClr>
              <a:buSzPct val="75000"/>
              <a:buFont typeface="Wingdings 3" charset="2"/>
              <a:buChar char="}"/>
            </a:pPr>
            <a:r>
              <a:rPr lang="en-US" altLang="en-US" sz="2600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D ≤ d</a:t>
            </a:r>
            <a:r>
              <a:rPr lang="en-US" altLang="en-US" sz="2600" baseline="-25000" dirty="0" smtClean="0">
                <a:latin typeface="Lucida Grande" charset="0"/>
                <a:sym typeface="Lucida Grande" charset="0"/>
              </a:rPr>
              <a:t>ℓk</a:t>
            </a:r>
            <a:r>
              <a:rPr lang="en-US" altLang="en-US" sz="2600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 ≤ d</a:t>
            </a:r>
            <a:r>
              <a:rPr lang="en-US" altLang="en-US" sz="2600" baseline="-25000" dirty="0" smtClean="0">
                <a:latin typeface="Lucida Grande" charset="0"/>
                <a:sym typeface="Lucida Grande" charset="0"/>
              </a:rPr>
              <a:t>ℓ </a:t>
            </a:r>
            <a:r>
              <a:rPr lang="en-US" altLang="en-US" sz="2600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+ </a:t>
            </a:r>
            <a:r>
              <a:rPr lang="en-US" altLang="en-US" sz="2600" dirty="0" err="1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d</a:t>
            </a:r>
            <a:r>
              <a:rPr lang="en-US" altLang="en-US" sz="2600" baseline="-25000" dirty="0" err="1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k</a:t>
            </a:r>
            <a:r>
              <a:rPr lang="en-US" altLang="en-US" sz="2600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 ≤ 2*OPT</a:t>
            </a:r>
            <a:endParaRPr lang="en-US" altLang="en-US" sz="2600" dirty="0" smtClean="0">
              <a:latin typeface="Lucida Grande" charset="0"/>
              <a:sym typeface="Lucida Grande" charset="0"/>
            </a:endParaRPr>
          </a:p>
        </p:txBody>
      </p:sp>
      <p:sp>
        <p:nvSpPr>
          <p:cNvPr id="61449" name="Oval 8"/>
          <p:cNvSpPr>
            <a:spLocks/>
          </p:cNvSpPr>
          <p:nvPr/>
        </p:nvSpPr>
        <p:spPr bwMode="auto">
          <a:xfrm>
            <a:off x="533400" y="3505200"/>
            <a:ext cx="533400" cy="1066800"/>
          </a:xfrm>
          <a:prstGeom prst="ellipse">
            <a:avLst/>
          </a:prstGeom>
          <a:solidFill>
            <a:srgbClr val="727CA3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50" name="Rectangle 9"/>
          <p:cNvSpPr>
            <a:spLocks/>
          </p:cNvSpPr>
          <p:nvPr/>
        </p:nvSpPr>
        <p:spPr bwMode="auto">
          <a:xfrm>
            <a:off x="381000" y="2971800"/>
            <a:ext cx="9271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ts val="1438"/>
              </a:spcBef>
              <a:buClrTx/>
              <a:buSzTx/>
              <a:buFontTx/>
              <a:buNone/>
            </a:pPr>
            <a:r>
              <a:rPr lang="en-US" altLang="en-US" sz="26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S</a:t>
            </a:r>
            <a:r>
              <a:rPr lang="en-US" altLang="en-US" sz="2600" baseline="-250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rare</a:t>
            </a:r>
          </a:p>
        </p:txBody>
      </p:sp>
      <p:sp>
        <p:nvSpPr>
          <p:cNvPr id="61451" name="Oval 10"/>
          <p:cNvSpPr>
            <a:spLocks/>
          </p:cNvSpPr>
          <p:nvPr/>
        </p:nvSpPr>
        <p:spPr bwMode="auto">
          <a:xfrm>
            <a:off x="2362200" y="1524000"/>
            <a:ext cx="533400" cy="1066800"/>
          </a:xfrm>
          <a:prstGeom prst="ellipse">
            <a:avLst/>
          </a:prstGeom>
          <a:solidFill>
            <a:srgbClr val="33CC33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52" name="Rectangle 11"/>
          <p:cNvSpPr>
            <a:spLocks/>
          </p:cNvSpPr>
          <p:nvPr/>
        </p:nvSpPr>
        <p:spPr bwMode="auto">
          <a:xfrm>
            <a:off x="2286000" y="2667000"/>
            <a:ext cx="7747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ts val="1438"/>
              </a:spcBef>
              <a:buClrTx/>
              <a:buSzTx/>
              <a:buFontTx/>
              <a:buNone/>
            </a:pPr>
            <a:r>
              <a:rPr lang="en-US" altLang="en-US">
                <a:latin typeface="Times" charset="0"/>
                <a:cs typeface="Times" charset="0"/>
                <a:sym typeface="Times" charset="0"/>
              </a:rPr>
              <a:t>….</a:t>
            </a:r>
          </a:p>
        </p:txBody>
      </p:sp>
      <p:sp>
        <p:nvSpPr>
          <p:cNvPr id="61453" name="Rectangle 12"/>
          <p:cNvSpPr>
            <a:spLocks/>
          </p:cNvSpPr>
          <p:nvPr/>
        </p:nvSpPr>
        <p:spPr bwMode="auto">
          <a:xfrm>
            <a:off x="2286000" y="4572000"/>
            <a:ext cx="7747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ts val="1438"/>
              </a:spcBef>
              <a:buClrTx/>
              <a:buSzTx/>
              <a:buFontTx/>
              <a:buNone/>
            </a:pPr>
            <a:r>
              <a:rPr lang="en-US" altLang="en-US">
                <a:latin typeface="Times" charset="0"/>
                <a:cs typeface="Times" charset="0"/>
                <a:sym typeface="Times" charset="0"/>
              </a:rPr>
              <a:t>….</a:t>
            </a:r>
          </a:p>
        </p:txBody>
      </p:sp>
      <p:sp>
        <p:nvSpPr>
          <p:cNvPr id="61454" name="Oval 13"/>
          <p:cNvSpPr>
            <a:spLocks/>
          </p:cNvSpPr>
          <p:nvPr/>
        </p:nvSpPr>
        <p:spPr bwMode="auto">
          <a:xfrm>
            <a:off x="762000" y="38100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55" name="Oval 14"/>
          <p:cNvSpPr>
            <a:spLocks/>
          </p:cNvSpPr>
          <p:nvPr/>
        </p:nvSpPr>
        <p:spPr bwMode="auto">
          <a:xfrm>
            <a:off x="762000" y="39624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56" name="Oval 15"/>
          <p:cNvSpPr>
            <a:spLocks/>
          </p:cNvSpPr>
          <p:nvPr/>
        </p:nvSpPr>
        <p:spPr bwMode="auto">
          <a:xfrm>
            <a:off x="762000" y="41148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57" name="Oval 16"/>
          <p:cNvSpPr>
            <a:spLocks/>
          </p:cNvSpPr>
          <p:nvPr/>
        </p:nvSpPr>
        <p:spPr bwMode="auto">
          <a:xfrm>
            <a:off x="762000" y="42672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58" name="Rectangle 17"/>
          <p:cNvSpPr>
            <a:spLocks/>
          </p:cNvSpPr>
          <p:nvPr/>
        </p:nvSpPr>
        <p:spPr bwMode="auto">
          <a:xfrm>
            <a:off x="3111500" y="1803400"/>
            <a:ext cx="5461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ts val="1438"/>
              </a:spcBef>
              <a:buClrTx/>
              <a:buSzTx/>
              <a:buFontTx/>
              <a:buNone/>
            </a:pPr>
            <a:r>
              <a:rPr lang="en-US" altLang="en-US" sz="2600">
                <a:solidFill>
                  <a:srgbClr val="66B132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S</a:t>
            </a:r>
            <a:r>
              <a:rPr lang="en-US" altLang="en-US" sz="2600" baseline="-25000">
                <a:solidFill>
                  <a:srgbClr val="66B132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1</a:t>
            </a:r>
          </a:p>
        </p:txBody>
      </p:sp>
      <p:sp>
        <p:nvSpPr>
          <p:cNvPr id="61459" name="Rectangle 18"/>
          <p:cNvSpPr>
            <a:spLocks/>
          </p:cNvSpPr>
          <p:nvPr/>
        </p:nvSpPr>
        <p:spPr bwMode="auto">
          <a:xfrm>
            <a:off x="3073400" y="3594100"/>
            <a:ext cx="6350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lnSpc>
                <a:spcPct val="90000"/>
              </a:lnSpc>
              <a:buClrTx/>
              <a:buSzTx/>
              <a:buFontTx/>
              <a:buNone/>
            </a:pPr>
            <a:r>
              <a:rPr lang="en-US" altLang="en-US" sz="2600">
                <a:solidFill>
                  <a:srgbClr val="CE3B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S</a:t>
            </a:r>
            <a:r>
              <a:rPr lang="en-US" altLang="en-US" sz="2600" baseline="-25000">
                <a:solidFill>
                  <a:srgbClr val="CE3B00"/>
                </a:solidFill>
                <a:latin typeface="Lucida Grande" charset="0"/>
                <a:sym typeface="Lucida Grande" charset="0"/>
              </a:rPr>
              <a:t>ℓ</a:t>
            </a:r>
          </a:p>
        </p:txBody>
      </p:sp>
      <p:sp>
        <p:nvSpPr>
          <p:cNvPr id="61460" name="Rectangle 19"/>
          <p:cNvSpPr>
            <a:spLocks/>
          </p:cNvSpPr>
          <p:nvPr/>
        </p:nvSpPr>
        <p:spPr bwMode="auto">
          <a:xfrm>
            <a:off x="3111500" y="5651500"/>
            <a:ext cx="5461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lnSpc>
                <a:spcPct val="90000"/>
              </a:lnSpc>
              <a:buClrTx/>
              <a:buSzTx/>
              <a:buFontTx/>
              <a:buNone/>
            </a:pPr>
            <a:r>
              <a:rPr lang="en-US" altLang="en-US" sz="2600">
                <a:solidFill>
                  <a:srgbClr val="66008D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S</a:t>
            </a:r>
            <a:r>
              <a:rPr lang="en-US" altLang="en-US" sz="2600" baseline="-25000">
                <a:solidFill>
                  <a:srgbClr val="66008D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k</a:t>
            </a:r>
          </a:p>
        </p:txBody>
      </p:sp>
      <p:sp>
        <p:nvSpPr>
          <p:cNvPr id="61461" name="Oval 20"/>
          <p:cNvSpPr>
            <a:spLocks/>
          </p:cNvSpPr>
          <p:nvPr/>
        </p:nvSpPr>
        <p:spPr bwMode="auto">
          <a:xfrm>
            <a:off x="2590800" y="18288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62" name="Oval 21"/>
          <p:cNvSpPr>
            <a:spLocks/>
          </p:cNvSpPr>
          <p:nvPr/>
        </p:nvSpPr>
        <p:spPr bwMode="auto">
          <a:xfrm>
            <a:off x="2590800" y="19812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63" name="Oval 22"/>
          <p:cNvSpPr>
            <a:spLocks/>
          </p:cNvSpPr>
          <p:nvPr/>
        </p:nvSpPr>
        <p:spPr bwMode="auto">
          <a:xfrm>
            <a:off x="2590800" y="2133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64" name="Oval 23"/>
          <p:cNvSpPr>
            <a:spLocks/>
          </p:cNvSpPr>
          <p:nvPr/>
        </p:nvSpPr>
        <p:spPr bwMode="auto">
          <a:xfrm>
            <a:off x="2590800" y="22860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65" name="Oval 24"/>
          <p:cNvSpPr>
            <a:spLocks/>
          </p:cNvSpPr>
          <p:nvPr/>
        </p:nvSpPr>
        <p:spPr bwMode="auto">
          <a:xfrm>
            <a:off x="2590800" y="16764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66" name="Oval 25"/>
          <p:cNvSpPr>
            <a:spLocks/>
          </p:cNvSpPr>
          <p:nvPr/>
        </p:nvSpPr>
        <p:spPr bwMode="auto">
          <a:xfrm>
            <a:off x="2590800" y="24384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67" name="Oval 26"/>
          <p:cNvSpPr>
            <a:spLocks/>
          </p:cNvSpPr>
          <p:nvPr/>
        </p:nvSpPr>
        <p:spPr bwMode="auto">
          <a:xfrm>
            <a:off x="2362200" y="3429000"/>
            <a:ext cx="533400" cy="1066800"/>
          </a:xfrm>
          <a:prstGeom prst="ellipse">
            <a:avLst/>
          </a:prstGeom>
          <a:solidFill>
            <a:srgbClr val="FF66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68" name="Oval 27"/>
          <p:cNvSpPr>
            <a:spLocks/>
          </p:cNvSpPr>
          <p:nvPr/>
        </p:nvSpPr>
        <p:spPr bwMode="auto">
          <a:xfrm>
            <a:off x="2590800" y="37338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69" name="Oval 28"/>
          <p:cNvSpPr>
            <a:spLocks/>
          </p:cNvSpPr>
          <p:nvPr/>
        </p:nvSpPr>
        <p:spPr bwMode="auto">
          <a:xfrm>
            <a:off x="2590800" y="38862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70" name="Oval 29"/>
          <p:cNvSpPr>
            <a:spLocks/>
          </p:cNvSpPr>
          <p:nvPr/>
        </p:nvSpPr>
        <p:spPr bwMode="auto">
          <a:xfrm>
            <a:off x="2590800" y="4038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71" name="Oval 30"/>
          <p:cNvSpPr>
            <a:spLocks/>
          </p:cNvSpPr>
          <p:nvPr/>
        </p:nvSpPr>
        <p:spPr bwMode="auto">
          <a:xfrm>
            <a:off x="2590800" y="41910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72" name="Oval 31"/>
          <p:cNvSpPr>
            <a:spLocks/>
          </p:cNvSpPr>
          <p:nvPr/>
        </p:nvSpPr>
        <p:spPr bwMode="auto">
          <a:xfrm>
            <a:off x="2590800" y="35814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73" name="Oval 32"/>
          <p:cNvSpPr>
            <a:spLocks/>
          </p:cNvSpPr>
          <p:nvPr/>
        </p:nvSpPr>
        <p:spPr bwMode="auto">
          <a:xfrm>
            <a:off x="2590800" y="43434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74" name="Oval 33"/>
          <p:cNvSpPr>
            <a:spLocks/>
          </p:cNvSpPr>
          <p:nvPr/>
        </p:nvSpPr>
        <p:spPr bwMode="auto">
          <a:xfrm>
            <a:off x="2362200" y="5257800"/>
            <a:ext cx="533400" cy="1066800"/>
          </a:xfrm>
          <a:prstGeom prst="ellipse">
            <a:avLst/>
          </a:prstGeom>
          <a:solidFill>
            <a:srgbClr val="6B568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75" name="Oval 34"/>
          <p:cNvSpPr>
            <a:spLocks/>
          </p:cNvSpPr>
          <p:nvPr/>
        </p:nvSpPr>
        <p:spPr bwMode="auto">
          <a:xfrm>
            <a:off x="2590800" y="5562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76" name="Oval 35"/>
          <p:cNvSpPr>
            <a:spLocks/>
          </p:cNvSpPr>
          <p:nvPr/>
        </p:nvSpPr>
        <p:spPr bwMode="auto">
          <a:xfrm>
            <a:off x="2590800" y="57150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79" name="Oval 38"/>
          <p:cNvSpPr>
            <a:spLocks/>
          </p:cNvSpPr>
          <p:nvPr/>
        </p:nvSpPr>
        <p:spPr bwMode="auto">
          <a:xfrm>
            <a:off x="2590800" y="54102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0456" name="Oval 40"/>
          <p:cNvSpPr>
            <a:spLocks/>
          </p:cNvSpPr>
          <p:nvPr/>
        </p:nvSpPr>
        <p:spPr bwMode="auto">
          <a:xfrm>
            <a:off x="685800" y="38862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0457" name="Oval 41"/>
          <p:cNvSpPr>
            <a:spLocks/>
          </p:cNvSpPr>
          <p:nvPr/>
        </p:nvSpPr>
        <p:spPr bwMode="auto">
          <a:xfrm>
            <a:off x="2514600" y="19812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0458" name="Oval 42"/>
          <p:cNvSpPr>
            <a:spLocks/>
          </p:cNvSpPr>
          <p:nvPr/>
        </p:nvSpPr>
        <p:spPr bwMode="auto">
          <a:xfrm>
            <a:off x="2514600" y="38862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0459" name="Oval 43"/>
          <p:cNvSpPr>
            <a:spLocks/>
          </p:cNvSpPr>
          <p:nvPr/>
        </p:nvSpPr>
        <p:spPr bwMode="auto">
          <a:xfrm>
            <a:off x="2514600" y="5715000"/>
            <a:ext cx="228600" cy="22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0460" name="Line 44"/>
          <p:cNvSpPr>
            <a:spLocks noChangeShapeType="1"/>
          </p:cNvSpPr>
          <p:nvPr/>
        </p:nvSpPr>
        <p:spPr bwMode="auto">
          <a:xfrm rot="10800000" flipH="1">
            <a:off x="838200" y="2133600"/>
            <a:ext cx="1752600" cy="1752600"/>
          </a:xfrm>
          <a:prstGeom prst="line">
            <a:avLst/>
          </a:prstGeom>
          <a:noFill/>
          <a:ln w="38100">
            <a:solidFill>
              <a:srgbClr val="B292C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61" name="Line 45"/>
          <p:cNvSpPr>
            <a:spLocks noChangeShapeType="1"/>
          </p:cNvSpPr>
          <p:nvPr/>
        </p:nvSpPr>
        <p:spPr bwMode="auto">
          <a:xfrm>
            <a:off x="838200" y="3962400"/>
            <a:ext cx="1828800" cy="0"/>
          </a:xfrm>
          <a:prstGeom prst="line">
            <a:avLst/>
          </a:prstGeom>
          <a:noFill/>
          <a:ln w="38100">
            <a:solidFill>
              <a:srgbClr val="B292C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62" name="Line 46"/>
          <p:cNvSpPr>
            <a:spLocks noChangeShapeType="1"/>
          </p:cNvSpPr>
          <p:nvPr/>
        </p:nvSpPr>
        <p:spPr bwMode="auto">
          <a:xfrm>
            <a:off x="838200" y="4038600"/>
            <a:ext cx="1752600" cy="1752600"/>
          </a:xfrm>
          <a:prstGeom prst="line">
            <a:avLst/>
          </a:prstGeom>
          <a:noFill/>
          <a:ln w="38100">
            <a:solidFill>
              <a:srgbClr val="B292C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63" name="Rectangle 47"/>
          <p:cNvSpPr>
            <a:spLocks/>
          </p:cNvSpPr>
          <p:nvPr/>
        </p:nvSpPr>
        <p:spPr bwMode="auto">
          <a:xfrm>
            <a:off x="1219200" y="2514600"/>
            <a:ext cx="7747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lnSpc>
                <a:spcPct val="90000"/>
              </a:lnSpc>
              <a:buClrTx/>
              <a:buSzTx/>
              <a:buFontTx/>
              <a:buNone/>
            </a:pPr>
            <a:r>
              <a:rPr lang="en-US" altLang="en-US" sz="26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d</a:t>
            </a:r>
            <a:r>
              <a:rPr lang="en-US" altLang="en-US" sz="2600" baseline="-250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1</a:t>
            </a:r>
          </a:p>
        </p:txBody>
      </p:sp>
      <p:sp>
        <p:nvSpPr>
          <p:cNvPr id="60464" name="Rectangle 48"/>
          <p:cNvSpPr>
            <a:spLocks/>
          </p:cNvSpPr>
          <p:nvPr/>
        </p:nvSpPr>
        <p:spPr bwMode="auto">
          <a:xfrm>
            <a:off x="1295400" y="3505200"/>
            <a:ext cx="7747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lnSpc>
                <a:spcPct val="90000"/>
              </a:lnSpc>
              <a:buClrTx/>
              <a:buSzTx/>
              <a:buFontTx/>
              <a:buNone/>
            </a:pPr>
            <a:r>
              <a:rPr lang="en-US" altLang="en-US" sz="26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d</a:t>
            </a:r>
            <a:r>
              <a:rPr lang="en-US" altLang="en-US" sz="2600" baseline="-25000">
                <a:latin typeface="Lucida Grande" charset="0"/>
                <a:sym typeface="Lucida Grande" charset="0"/>
              </a:rPr>
              <a:t>ℓ</a:t>
            </a:r>
          </a:p>
        </p:txBody>
      </p:sp>
      <p:sp>
        <p:nvSpPr>
          <p:cNvPr id="60465" name="Rectangle 49"/>
          <p:cNvSpPr>
            <a:spLocks/>
          </p:cNvSpPr>
          <p:nvPr/>
        </p:nvSpPr>
        <p:spPr bwMode="auto">
          <a:xfrm>
            <a:off x="1295400" y="4724400"/>
            <a:ext cx="7747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lnSpc>
                <a:spcPct val="90000"/>
              </a:lnSpc>
              <a:buClrTx/>
              <a:buSzTx/>
              <a:buFontTx/>
              <a:buNone/>
            </a:pPr>
            <a:r>
              <a:rPr lang="en-US" altLang="en-US" sz="26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d</a:t>
            </a:r>
            <a:r>
              <a:rPr lang="en-US" altLang="en-US" sz="2600" baseline="-250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k</a:t>
            </a:r>
          </a:p>
        </p:txBody>
      </p:sp>
      <p:sp>
        <p:nvSpPr>
          <p:cNvPr id="60466" name="Freeform 50"/>
          <p:cNvSpPr>
            <a:spLocks/>
          </p:cNvSpPr>
          <p:nvPr/>
        </p:nvSpPr>
        <p:spPr bwMode="auto">
          <a:xfrm>
            <a:off x="2667000" y="3962400"/>
            <a:ext cx="762000" cy="1828800"/>
          </a:xfrm>
          <a:custGeom>
            <a:avLst/>
            <a:gdLst>
              <a:gd name="T0" fmla="*/ 0 w 21252"/>
              <a:gd name="T1" fmla="*/ 1828800 h 21600"/>
              <a:gd name="T2" fmla="*/ 761785 w 21252"/>
              <a:gd name="T3" fmla="*/ 838200 h 21600"/>
              <a:gd name="T4" fmla="*/ 76193 w 21252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252" h="21600">
                <a:moveTo>
                  <a:pt x="0" y="21600"/>
                </a:moveTo>
                <a:cubicBezTo>
                  <a:pt x="10446" y="17550"/>
                  <a:pt x="20892" y="13500"/>
                  <a:pt x="21246" y="9900"/>
                </a:cubicBezTo>
                <a:cubicBezTo>
                  <a:pt x="21600" y="6300"/>
                  <a:pt x="5311" y="1650"/>
                  <a:pt x="2125" y="0"/>
                </a:cubicBezTo>
              </a:path>
            </a:pathLst>
          </a:custGeom>
          <a:noFill/>
          <a:ln w="38100" cap="flat">
            <a:solidFill>
              <a:srgbClr val="B292CA"/>
            </a:solidFill>
            <a:prstDash val="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67" name="Rectangle 51"/>
          <p:cNvSpPr>
            <a:spLocks/>
          </p:cNvSpPr>
          <p:nvPr/>
        </p:nvSpPr>
        <p:spPr bwMode="auto">
          <a:xfrm>
            <a:off x="3276600" y="4953000"/>
            <a:ext cx="7747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lnSpc>
                <a:spcPct val="90000"/>
              </a:lnSpc>
              <a:buClrTx/>
              <a:buSzTx/>
              <a:buFontTx/>
              <a:buNone/>
            </a:pPr>
            <a:r>
              <a:rPr lang="en-US" altLang="en-US" sz="260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d</a:t>
            </a:r>
            <a:r>
              <a:rPr lang="en-US" altLang="en-US" sz="2600" baseline="-25000">
                <a:latin typeface="Lucida Grande" charset="0"/>
                <a:sym typeface="Lucida Grande" charset="0"/>
              </a:rPr>
              <a:t>ℓk</a:t>
            </a:r>
          </a:p>
        </p:txBody>
      </p:sp>
    </p:spTree>
    <p:extLst>
      <p:ext uri="{BB962C8B-B14F-4D97-AF65-F5344CB8AC3E}">
        <p14:creationId xmlns:p14="http://schemas.microsoft.com/office/powerpoint/2010/main" val="3186293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0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0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0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3" grpId="0" uiExpand="1" build="p" autoUpdateAnimBg="0"/>
      <p:bldP spid="60456" grpId="0" animBg="1"/>
      <p:bldP spid="60457" grpId="0" animBg="1"/>
      <p:bldP spid="60458" grpId="0" animBg="1"/>
      <p:bldP spid="60459" grpId="0" animBg="1"/>
      <p:bldP spid="60460" grpId="0" animBg="1"/>
      <p:bldP spid="60461" grpId="0" animBg="1"/>
      <p:bldP spid="60462" grpId="0" animBg="1"/>
      <p:bldP spid="60463" grpId="0" autoUpdateAnimBg="0"/>
      <p:bldP spid="60464" grpId="0" autoUpdateAnimBg="0"/>
      <p:bldP spid="60465" grpId="0" autoUpdateAnimBg="0"/>
      <p:bldP spid="60466" grpId="0" animBg="1"/>
      <p:bldP spid="60467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2"/>
          <p:cNvSpPr>
            <a:spLocks/>
          </p:cNvSpPr>
          <p:nvPr/>
        </p:nvSpPr>
        <p:spPr bwMode="auto">
          <a:xfrm>
            <a:off x="609600" y="1524000"/>
            <a:ext cx="79375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ts val="713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FFFFFF"/>
                </a:solidFill>
                <a:latin typeface="Arial Bold" charset="0"/>
                <a:cs typeface="Arial Bold" charset="0"/>
                <a:sym typeface="Arial Bold" charset="0"/>
              </a:rPr>
              <a:t>Boston University</a:t>
            </a:r>
            <a:r>
              <a:rPr lang="en-US" altLang="en-US" sz="1200">
                <a:solidFill>
                  <a:srgbClr val="FFFFFF"/>
                </a:solidFill>
                <a:cs typeface="Arial" charset="0"/>
              </a:rPr>
              <a:t> Slideshow Title Goes Here</a:t>
            </a:r>
          </a:p>
        </p:txBody>
      </p:sp>
      <p:sp>
        <p:nvSpPr>
          <p:cNvPr id="62471" name="Rectangle 6"/>
          <p:cNvSpPr>
            <a:spLocks noGrp="1" noChangeArrowheads="1"/>
          </p:cNvSpPr>
          <p:nvPr>
            <p:ph type="title"/>
          </p:nvPr>
        </p:nvSpPr>
        <p:spPr>
          <a:xfrm>
            <a:off x="251520" y="260648"/>
            <a:ext cx="7924800" cy="990600"/>
          </a:xfrm>
        </p:spPr>
        <p:txBody>
          <a:bodyPr anchor="b"/>
          <a:lstStyle/>
          <a:p>
            <a:pPr eaLnBrk="1" hangingPunct="1"/>
            <a:r>
              <a:rPr lang="en-US" altLang="en-US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Problem definition (</a:t>
            </a:r>
            <a:r>
              <a:rPr lang="en-US" altLang="en-US" dirty="0" err="1" smtClean="0">
                <a:solidFill>
                  <a:srgbClr val="0044FE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MinMST</a:t>
            </a:r>
            <a:r>
              <a:rPr lang="en-US" altLang="en-US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)</a:t>
            </a:r>
            <a:endParaRPr lang="en-US" altLang="en-US" dirty="0" smtClean="0">
              <a:latin typeface="Lucida Grande" charset="0"/>
              <a:sym typeface="Lucida Grande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447" name="Rectangle 7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79512" y="1554843"/>
                <a:ext cx="8597900" cy="5105400"/>
              </a:xfrm>
            </p:spPr>
            <p:txBody>
              <a:bodyPr/>
              <a:lstStyle/>
              <a:p>
                <a:pPr marL="234950" indent="-234950">
                  <a:spcBef>
                    <a:spcPct val="0"/>
                  </a:spcBef>
                  <a:buClr>
                    <a:srgbClr val="727CA3"/>
                  </a:buClr>
                  <a:buSzPct val="75000"/>
                  <a:buFont typeface="Wingdings 3" charset="2"/>
                  <a:buChar char="}"/>
                </a:pPr>
                <a:r>
                  <a:rPr lang="en-US" altLang="en-US" sz="2600" dirty="0" smtClean="0"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Given a </a:t>
                </a:r>
                <a:r>
                  <a:rPr lang="en-US" altLang="en-US" sz="2600" dirty="0" smtClean="0">
                    <a:solidFill>
                      <a:srgbClr val="0070C0"/>
                    </a:solidFill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task</a:t>
                </a:r>
                <a:r>
                  <a:rPr lang="en-US" altLang="en-US" sz="2600" dirty="0" smtClean="0">
                    <a:solidFill>
                      <a:srgbClr val="B292CA"/>
                    </a:solidFill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 </a:t>
                </a:r>
                <a:r>
                  <a:rPr lang="en-US" altLang="en-US" sz="2600" dirty="0" smtClean="0"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and a </a:t>
                </a:r>
                <a:r>
                  <a:rPr lang="en-US" altLang="en-US" sz="2600" dirty="0" smtClean="0">
                    <a:solidFill>
                      <a:srgbClr val="0070C0"/>
                    </a:solidFill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social network </a:t>
                </a:r>
                <a14:m>
                  <m:oMath xmlns:m="http://schemas.openxmlformats.org/officeDocument/2006/math">
                    <m:r>
                      <a:rPr lang="en-US" altLang="en-US" sz="2600" i="1" dirty="0">
                        <a:solidFill>
                          <a:srgbClr val="0070C0"/>
                        </a:solidFill>
                        <a:latin typeface="Cambria Math"/>
                        <a:ea typeface="Lucida Grande" charset="0"/>
                        <a:cs typeface="Lucida Grande" charset="0"/>
                        <a:sym typeface="Lucida Grande" charset="0"/>
                      </a:rPr>
                      <m:t>𝐺</m:t>
                    </m:r>
                  </m:oMath>
                </a14:m>
                <a:r>
                  <a:rPr lang="en-US" altLang="en-US" sz="2600" dirty="0" smtClean="0">
                    <a:solidFill>
                      <a:srgbClr val="B292CA"/>
                    </a:solidFill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 </a:t>
                </a:r>
                <a:r>
                  <a:rPr lang="en-US" altLang="en-US" sz="2600" dirty="0" smtClean="0">
                    <a:solidFill>
                      <a:srgbClr val="0070C0"/>
                    </a:solidFill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of experts</a:t>
                </a:r>
                <a:r>
                  <a:rPr lang="en-US" altLang="en-US" sz="2600" dirty="0" smtClean="0"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, find the subset (</a:t>
                </a:r>
                <a:r>
                  <a:rPr lang="en-US" altLang="en-US" sz="2600" dirty="0" smtClean="0">
                    <a:solidFill>
                      <a:srgbClr val="0070C0"/>
                    </a:solidFill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team</a:t>
                </a:r>
                <a:r>
                  <a:rPr lang="en-US" altLang="en-US" sz="2600" dirty="0" smtClean="0"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) of experts that can </a:t>
                </a:r>
                <a:r>
                  <a:rPr lang="en-US" altLang="en-US" sz="2600" dirty="0" smtClean="0">
                    <a:solidFill>
                      <a:srgbClr val="0070C0"/>
                    </a:solidFill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perform the given task </a:t>
                </a:r>
                <a:r>
                  <a:rPr lang="en-US" altLang="en-US" sz="2600" dirty="0" smtClean="0"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and they define a subgraph </a:t>
                </a:r>
                <a14:m>
                  <m:oMath xmlns:m="http://schemas.openxmlformats.org/officeDocument/2006/math">
                    <m:r>
                      <a:rPr lang="en-US" altLang="en-US" sz="2600" i="1" dirty="0">
                        <a:solidFill>
                          <a:srgbClr val="C00000"/>
                        </a:solidFill>
                        <a:latin typeface="Cambria Math"/>
                        <a:ea typeface="Lucida Grande" charset="0"/>
                        <a:cs typeface="Lucida Grande" charset="0"/>
                        <a:sym typeface="Lucida Grande" charset="0"/>
                      </a:rPr>
                      <m:t>𝐺</m:t>
                    </m:r>
                    <m:r>
                      <a:rPr lang="en-US" altLang="en-US" sz="2600" i="1" dirty="0">
                        <a:solidFill>
                          <a:srgbClr val="C00000"/>
                        </a:solidFill>
                        <a:latin typeface="Cambria Math"/>
                        <a:ea typeface="Lucida Grande" charset="0"/>
                        <a:cs typeface="Lucida Grande" charset="0"/>
                        <a:sym typeface="Lucida Grande" charset="0"/>
                      </a:rPr>
                      <m:t>’</m:t>
                    </m:r>
                  </m:oMath>
                </a14:m>
                <a:r>
                  <a:rPr lang="en-US" altLang="en-US" sz="2600" dirty="0" smtClean="0"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 in </a:t>
                </a:r>
                <a14:m>
                  <m:oMath xmlns:m="http://schemas.openxmlformats.org/officeDocument/2006/math">
                    <m:r>
                      <a:rPr lang="en-US" altLang="en-US" sz="2600" i="1" dirty="0">
                        <a:solidFill>
                          <a:srgbClr val="0070C0"/>
                        </a:solidFill>
                        <a:latin typeface="Cambria Math"/>
                        <a:ea typeface="Lucida Grande" charset="0"/>
                        <a:cs typeface="Lucida Grande" charset="0"/>
                        <a:sym typeface="Lucida Grande" charset="0"/>
                      </a:rPr>
                      <m:t>𝐺</m:t>
                    </m:r>
                  </m:oMath>
                </a14:m>
                <a:r>
                  <a:rPr lang="en-US" altLang="en-US" sz="2600" dirty="0" smtClean="0">
                    <a:solidFill>
                      <a:srgbClr val="B292CA"/>
                    </a:solidFill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 </a:t>
                </a:r>
                <a:r>
                  <a:rPr lang="en-US" altLang="en-US" sz="2600" dirty="0" smtClean="0"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with the</a:t>
                </a:r>
                <a:r>
                  <a:rPr lang="en-US" altLang="en-US" sz="2600" dirty="0" smtClean="0">
                    <a:solidFill>
                      <a:srgbClr val="B292CA"/>
                    </a:solidFill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 </a:t>
                </a:r>
                <a:r>
                  <a:rPr lang="en-US" altLang="en-US" sz="2600" dirty="0" smtClean="0">
                    <a:solidFill>
                      <a:srgbClr val="0070C0"/>
                    </a:solidFill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minimum MST </a:t>
                </a:r>
                <a:r>
                  <a:rPr lang="en-US" altLang="en-US" sz="2600" dirty="0" smtClean="0"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cost.</a:t>
                </a:r>
                <a:endParaRPr lang="en-US" altLang="en-US" sz="2600" dirty="0" smtClean="0">
                  <a:latin typeface="Lucida Grande" charset="0"/>
                  <a:sym typeface="Lucida Grande" charset="0"/>
                </a:endParaRPr>
              </a:p>
              <a:p>
                <a:pPr marL="234950" indent="-234950" eaLnBrk="1" hangingPunct="1">
                  <a:buClr>
                    <a:srgbClr val="727CA3"/>
                  </a:buClr>
                  <a:buSzPct val="75000"/>
                  <a:buFont typeface="Wingdings 3" charset="2"/>
                  <a:buChar char="}"/>
                </a:pPr>
                <a:endParaRPr lang="en-US" altLang="en-US" sz="2600" dirty="0" smtClean="0">
                  <a:latin typeface="Lucida Grande" charset="0"/>
                  <a:sym typeface="Lucida Grande" charset="0"/>
                </a:endParaRPr>
              </a:p>
              <a:p>
                <a:pPr marL="234950" indent="-234950" eaLnBrk="1" hangingPunct="1">
                  <a:buClr>
                    <a:srgbClr val="727CA3"/>
                  </a:buClr>
                  <a:buSzPct val="75000"/>
                  <a:buFont typeface="Wingdings 3" charset="2"/>
                  <a:buChar char="}"/>
                </a:pPr>
                <a:endParaRPr lang="en-US" altLang="en-US" sz="2600" dirty="0" smtClean="0">
                  <a:latin typeface="Lucida Grande" charset="0"/>
                  <a:sym typeface="Lucida Grande" charset="0"/>
                </a:endParaRPr>
              </a:p>
              <a:p>
                <a:pPr marL="234950" indent="-234950" eaLnBrk="1" hangingPunct="1">
                  <a:buClr>
                    <a:srgbClr val="727CA3"/>
                  </a:buClr>
                  <a:buSzPct val="75000"/>
                  <a:buFont typeface="Wingdings 3" charset="2"/>
                  <a:buChar char="}"/>
                </a:pPr>
                <a:r>
                  <a:rPr lang="en-US" altLang="en-US" sz="2600" dirty="0" smtClean="0"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Problem is </a:t>
                </a:r>
                <a:r>
                  <a:rPr lang="en-US" altLang="en-US" sz="2600" dirty="0" smtClean="0">
                    <a:solidFill>
                      <a:srgbClr val="0070C0"/>
                    </a:solidFill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NP-hard</a:t>
                </a:r>
              </a:p>
              <a:p>
                <a:pPr marL="234950" indent="-234950" eaLnBrk="1" hangingPunct="1">
                  <a:buClr>
                    <a:srgbClr val="727CA3"/>
                  </a:buClr>
                  <a:buSzPct val="75000"/>
                  <a:buFont typeface="Wingdings 3" charset="2"/>
                  <a:buChar char="}"/>
                </a:pPr>
                <a:r>
                  <a:rPr lang="en-US" altLang="en-US" sz="2600" dirty="0"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Follows from a connection with </a:t>
                </a:r>
                <a:r>
                  <a:rPr lang="en-US" altLang="en-US" sz="2600" dirty="0" smtClean="0">
                    <a:solidFill>
                      <a:srgbClr val="C00000"/>
                    </a:solidFill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Group </a:t>
                </a:r>
                <a:r>
                  <a:rPr lang="en-US" altLang="en-US" sz="2600" dirty="0">
                    <a:solidFill>
                      <a:srgbClr val="C00000"/>
                    </a:solidFill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Steiner Tree </a:t>
                </a:r>
                <a:r>
                  <a:rPr lang="en-US" altLang="en-US" sz="2600" dirty="0">
                    <a:latin typeface="Lucida Grande" charset="0"/>
                    <a:ea typeface="Lucida Grande" charset="0"/>
                    <a:cs typeface="Lucida Grande" charset="0"/>
                    <a:sym typeface="Lucida Grande" charset="0"/>
                  </a:rPr>
                  <a:t>problem</a:t>
                </a:r>
              </a:p>
            </p:txBody>
          </p:sp>
        </mc:Choice>
        <mc:Fallback xmlns="">
          <p:sp>
            <p:nvSpPr>
              <p:cNvPr id="61447" name="Rectangle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79512" y="1554843"/>
                <a:ext cx="8597900" cy="5105400"/>
              </a:xfrm>
              <a:blipFill rotWithShape="1">
                <a:blip r:embed="rId2"/>
                <a:stretch>
                  <a:fillRect l="-567" t="-1074" r="-1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1515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7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2"/>
          <p:cNvSpPr>
            <a:spLocks/>
          </p:cNvSpPr>
          <p:nvPr/>
        </p:nvSpPr>
        <p:spPr bwMode="auto">
          <a:xfrm>
            <a:off x="609600" y="1524000"/>
            <a:ext cx="79375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ts val="713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FFFFFF"/>
                </a:solidFill>
                <a:latin typeface="Arial Bold" charset="0"/>
                <a:cs typeface="Arial Bold" charset="0"/>
                <a:sym typeface="Arial Bold" charset="0"/>
              </a:rPr>
              <a:t>Boston University</a:t>
            </a:r>
            <a:r>
              <a:rPr lang="en-US" altLang="en-US" sz="1200">
                <a:solidFill>
                  <a:srgbClr val="FFFFFF"/>
                </a:solidFill>
                <a:cs typeface="Arial" charset="0"/>
              </a:rPr>
              <a:t> Slideshow Title Goes Here</a:t>
            </a:r>
          </a:p>
        </p:txBody>
      </p:sp>
      <p:sp>
        <p:nvSpPr>
          <p:cNvPr id="63495" name="Rectangle 6"/>
          <p:cNvSpPr>
            <a:spLocks noGrp="1" noChangeArrowheads="1"/>
          </p:cNvSpPr>
          <p:nvPr>
            <p:ph type="title"/>
          </p:nvPr>
        </p:nvSpPr>
        <p:spPr>
          <a:xfrm>
            <a:off x="101600" y="292100"/>
            <a:ext cx="7924800" cy="990600"/>
          </a:xfrm>
        </p:spPr>
        <p:txBody>
          <a:bodyPr anchor="b"/>
          <a:lstStyle/>
          <a:p>
            <a:pPr eaLnBrk="1" hangingPunct="1"/>
            <a:r>
              <a:rPr lang="en-US" altLang="en-US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The </a:t>
            </a:r>
            <a:r>
              <a:rPr lang="en-US" altLang="en-US" smtClean="0">
                <a:solidFill>
                  <a:srgbClr val="0070C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SteinerTree</a:t>
            </a:r>
            <a:r>
              <a:rPr lang="en-US" altLang="en-US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 problem</a:t>
            </a:r>
            <a:endParaRPr lang="en-US" altLang="en-US" smtClean="0">
              <a:latin typeface="Lucida Grande" charset="0"/>
              <a:sym typeface="Lucida Grande" charset="0"/>
            </a:endParaRPr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8229600" cy="5105400"/>
          </a:xfrm>
        </p:spPr>
        <p:txBody>
          <a:bodyPr/>
          <a:lstStyle/>
          <a:p>
            <a:pPr marL="234950" indent="-234950" eaLnBrk="1" hangingPunct="1">
              <a:lnSpc>
                <a:spcPct val="90000"/>
              </a:lnSpc>
              <a:spcBef>
                <a:spcPct val="0"/>
              </a:spcBef>
              <a:buClr>
                <a:srgbClr val="727CA3"/>
              </a:buClr>
              <a:buSzPct val="75000"/>
              <a:buFont typeface="Wingdings 3" charset="2"/>
              <a:buChar char="}"/>
            </a:pPr>
            <a:r>
              <a:rPr lang="en-US" altLang="en-US" sz="2600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Graph </a:t>
            </a:r>
            <a:r>
              <a:rPr lang="en-US" altLang="en-US" sz="2600" dirty="0" smtClean="0">
                <a:solidFill>
                  <a:srgbClr val="C000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G(V,E)</a:t>
            </a:r>
            <a:endParaRPr lang="en-US" altLang="en-US" sz="2600" dirty="0" smtClean="0">
              <a:latin typeface="Lucida Grande" charset="0"/>
              <a:sym typeface="Lucida Grande" charset="0"/>
            </a:endParaRPr>
          </a:p>
          <a:p>
            <a:pPr marL="234950" indent="-234950" eaLnBrk="1" hangingPunct="1">
              <a:lnSpc>
                <a:spcPct val="90000"/>
              </a:lnSpc>
              <a:buClr>
                <a:srgbClr val="727CA3"/>
              </a:buClr>
              <a:buSzPct val="75000"/>
              <a:buFont typeface="Wingdings 3" charset="2"/>
              <a:buChar char="}"/>
            </a:pPr>
            <a:endParaRPr lang="en-US" altLang="en-US" sz="2600" dirty="0" smtClean="0">
              <a:solidFill>
                <a:srgbClr val="B292CA"/>
              </a:solidFill>
              <a:latin typeface="Lucida Grande" charset="0"/>
              <a:sym typeface="Lucida Grande" charset="0"/>
            </a:endParaRPr>
          </a:p>
          <a:p>
            <a:pPr marL="234950" indent="-234950" eaLnBrk="1" hangingPunct="1">
              <a:lnSpc>
                <a:spcPct val="90000"/>
              </a:lnSpc>
              <a:buClr>
                <a:srgbClr val="727CA3"/>
              </a:buClr>
              <a:buSzPct val="75000"/>
              <a:buFont typeface="Wingdings 3" charset="2"/>
              <a:buChar char="}"/>
            </a:pPr>
            <a:endParaRPr lang="en-US" altLang="en-US" sz="2600" dirty="0" smtClean="0">
              <a:solidFill>
                <a:srgbClr val="B292CA"/>
              </a:solidFill>
              <a:latin typeface="Lucida Grande" charset="0"/>
              <a:sym typeface="Lucida Grande" charset="0"/>
            </a:endParaRPr>
          </a:p>
          <a:p>
            <a:pPr marL="234950" indent="-234950" eaLnBrk="1" hangingPunct="1">
              <a:lnSpc>
                <a:spcPct val="90000"/>
              </a:lnSpc>
              <a:buClr>
                <a:srgbClr val="727CA3"/>
              </a:buClr>
              <a:buSzPct val="75000"/>
              <a:buFont typeface="Wingdings 3" charset="2"/>
              <a:buChar char="}"/>
            </a:pPr>
            <a:r>
              <a:rPr lang="en-US" altLang="en-US" sz="2600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Partition of</a:t>
            </a:r>
            <a:r>
              <a:rPr lang="en-US" altLang="en-US" sz="2600" dirty="0" smtClean="0">
                <a:solidFill>
                  <a:srgbClr val="B292CA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 </a:t>
            </a:r>
            <a:r>
              <a:rPr lang="en-US" altLang="en-US" sz="2600" dirty="0" smtClean="0">
                <a:solidFill>
                  <a:srgbClr val="C000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V</a:t>
            </a:r>
            <a:r>
              <a:rPr lang="en-US" altLang="en-US" sz="2600" dirty="0" smtClean="0">
                <a:solidFill>
                  <a:srgbClr val="B292CA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 </a:t>
            </a:r>
            <a:r>
              <a:rPr lang="en-US" altLang="en-US" sz="2600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into</a:t>
            </a:r>
            <a:r>
              <a:rPr lang="en-US" altLang="en-US" sz="2600" dirty="0" smtClean="0">
                <a:solidFill>
                  <a:srgbClr val="B292CA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 </a:t>
            </a:r>
            <a:r>
              <a:rPr lang="en-US" altLang="en-US" sz="2600" dirty="0" smtClean="0">
                <a:solidFill>
                  <a:srgbClr val="C000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V = {R,N}</a:t>
            </a:r>
            <a:endParaRPr lang="en-US" altLang="en-US" sz="2600" dirty="0" smtClean="0">
              <a:latin typeface="Lucida Grande" charset="0"/>
              <a:sym typeface="Lucida Grande" charset="0"/>
            </a:endParaRPr>
          </a:p>
          <a:p>
            <a:pPr marL="234950" indent="-234950" eaLnBrk="1" hangingPunct="1">
              <a:lnSpc>
                <a:spcPct val="90000"/>
              </a:lnSpc>
              <a:buClr>
                <a:srgbClr val="727CA3"/>
              </a:buClr>
              <a:buSzPct val="75000"/>
              <a:buFont typeface="Wingdings 3" charset="2"/>
              <a:buChar char="}"/>
            </a:pPr>
            <a:endParaRPr lang="en-US" altLang="en-US" sz="2600" dirty="0" smtClean="0">
              <a:solidFill>
                <a:srgbClr val="B292CA"/>
              </a:solidFill>
              <a:latin typeface="Lucida Grande" charset="0"/>
              <a:sym typeface="Lucida Grande" charset="0"/>
            </a:endParaRPr>
          </a:p>
          <a:p>
            <a:pPr marL="234950" indent="-234950" eaLnBrk="1" hangingPunct="1">
              <a:lnSpc>
                <a:spcPct val="90000"/>
              </a:lnSpc>
              <a:buClr>
                <a:srgbClr val="727CA3"/>
              </a:buClr>
              <a:buSzPct val="75000"/>
              <a:buFont typeface="Wingdings 3" charset="2"/>
              <a:buChar char="}"/>
            </a:pPr>
            <a:endParaRPr lang="en-US" altLang="en-US" sz="2600" dirty="0" smtClean="0">
              <a:solidFill>
                <a:srgbClr val="B292CA"/>
              </a:solidFill>
              <a:latin typeface="Lucida Grande" charset="0"/>
              <a:sym typeface="Lucida Grande" charset="0"/>
            </a:endParaRPr>
          </a:p>
          <a:p>
            <a:pPr marL="234950" indent="-234950" eaLnBrk="1" hangingPunct="1">
              <a:lnSpc>
                <a:spcPct val="90000"/>
              </a:lnSpc>
              <a:buClr>
                <a:srgbClr val="727CA3"/>
              </a:buClr>
              <a:buSzPct val="75000"/>
              <a:buFont typeface="Wingdings 3" charset="2"/>
              <a:buChar char="}"/>
            </a:pPr>
            <a:r>
              <a:rPr lang="en-US" altLang="en-US" sz="2600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Find</a:t>
            </a:r>
            <a:r>
              <a:rPr lang="en-US" altLang="en-US" sz="2600" dirty="0" smtClean="0">
                <a:solidFill>
                  <a:srgbClr val="B292CA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 </a:t>
            </a:r>
            <a:r>
              <a:rPr lang="en-US" altLang="en-US" sz="2600" dirty="0" smtClean="0">
                <a:solidFill>
                  <a:srgbClr val="C000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G’</a:t>
            </a:r>
            <a:r>
              <a:rPr lang="en-US" altLang="en-US" sz="2600" dirty="0" smtClean="0">
                <a:solidFill>
                  <a:srgbClr val="B292CA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 </a:t>
            </a:r>
            <a:r>
              <a:rPr lang="en-US" altLang="en-US" sz="2600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subgraph of</a:t>
            </a:r>
            <a:r>
              <a:rPr lang="en-US" altLang="en-US" sz="2600" dirty="0" smtClean="0">
                <a:solidFill>
                  <a:srgbClr val="B292CA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 </a:t>
            </a:r>
            <a:r>
              <a:rPr lang="en-US" altLang="en-US" sz="2600" dirty="0" smtClean="0">
                <a:solidFill>
                  <a:srgbClr val="C000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G</a:t>
            </a:r>
            <a:r>
              <a:rPr lang="en-US" altLang="en-US" sz="2600" dirty="0" smtClean="0">
                <a:solidFill>
                  <a:srgbClr val="B292CA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 </a:t>
            </a:r>
            <a:r>
              <a:rPr lang="en-US" altLang="en-US" sz="2600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such that</a:t>
            </a:r>
            <a:r>
              <a:rPr lang="en-US" altLang="en-US" sz="2600" dirty="0" smtClean="0">
                <a:solidFill>
                  <a:srgbClr val="B292CA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 </a:t>
            </a:r>
            <a:r>
              <a:rPr lang="en-US" altLang="en-US" sz="2600" dirty="0" smtClean="0">
                <a:solidFill>
                  <a:srgbClr val="C000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G’</a:t>
            </a:r>
            <a:r>
              <a:rPr lang="en-US" altLang="en-US" sz="2600" dirty="0" smtClean="0">
                <a:solidFill>
                  <a:srgbClr val="B292CA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 </a:t>
            </a:r>
            <a:r>
              <a:rPr lang="en-US" altLang="en-US" sz="2600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contains all the required vertices</a:t>
            </a:r>
            <a:r>
              <a:rPr lang="en-US" altLang="en-US" sz="2600" dirty="0" smtClean="0">
                <a:solidFill>
                  <a:srgbClr val="B292CA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 </a:t>
            </a:r>
            <a:r>
              <a:rPr lang="en-US" altLang="en-US" sz="2600" dirty="0" smtClean="0">
                <a:solidFill>
                  <a:srgbClr val="C000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(R)</a:t>
            </a:r>
            <a:r>
              <a:rPr lang="en-US" altLang="en-US" sz="2600" dirty="0" smtClean="0">
                <a:solidFill>
                  <a:srgbClr val="B292CA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 </a:t>
            </a:r>
            <a:r>
              <a:rPr lang="en-US" altLang="en-US" sz="2600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and </a:t>
            </a:r>
            <a:r>
              <a:rPr lang="en-US" altLang="en-US" sz="2600" dirty="0" smtClean="0">
                <a:solidFill>
                  <a:srgbClr val="C000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MST(G’) </a:t>
            </a:r>
            <a:r>
              <a:rPr lang="en-US" altLang="en-US" sz="2600" dirty="0" smtClean="0">
                <a:solidFill>
                  <a:srgbClr val="0070C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is minimized</a:t>
            </a:r>
          </a:p>
          <a:p>
            <a:pPr marL="635000" lvl="1" indent="-234950">
              <a:lnSpc>
                <a:spcPct val="90000"/>
              </a:lnSpc>
              <a:buClr>
                <a:srgbClr val="727CA3"/>
              </a:buClr>
              <a:buSzPct val="75000"/>
              <a:buFont typeface="Wingdings 3" charset="2"/>
              <a:buChar char="}"/>
            </a:pPr>
            <a:r>
              <a:rPr lang="en-US" altLang="en-US" sz="2200" dirty="0" smtClean="0">
                <a:latin typeface="Lucida Grande" charset="0"/>
                <a:sym typeface="Lucida Grande" charset="0"/>
              </a:rPr>
              <a:t>Find the </a:t>
            </a:r>
            <a:r>
              <a:rPr lang="en-US" altLang="en-US" sz="2200" dirty="0" smtClean="0">
                <a:solidFill>
                  <a:srgbClr val="C00000"/>
                </a:solidFill>
                <a:latin typeface="Lucida Grande" charset="0"/>
                <a:sym typeface="Lucida Grande" charset="0"/>
              </a:rPr>
              <a:t>cheapest</a:t>
            </a:r>
            <a:r>
              <a:rPr lang="en-US" altLang="en-US" sz="2200" dirty="0" smtClean="0">
                <a:latin typeface="Lucida Grande" charset="0"/>
                <a:sym typeface="Lucida Grande" charset="0"/>
              </a:rPr>
              <a:t> tree that contains all the required nodes.</a:t>
            </a:r>
          </a:p>
        </p:txBody>
      </p:sp>
      <p:grpSp>
        <p:nvGrpSpPr>
          <p:cNvPr id="62474" name="Group 10"/>
          <p:cNvGrpSpPr>
            <a:grpSpLocks/>
          </p:cNvGrpSpPr>
          <p:nvPr/>
        </p:nvGrpSpPr>
        <p:grpSpPr bwMode="auto">
          <a:xfrm>
            <a:off x="3995936" y="2209800"/>
            <a:ext cx="1752600" cy="844550"/>
            <a:chOff x="0" y="0"/>
            <a:chExt cx="1104" cy="532"/>
          </a:xfrm>
        </p:grpSpPr>
        <p:sp>
          <p:nvSpPr>
            <p:cNvPr id="63498" name="AutoShape 8"/>
            <p:cNvSpPr>
              <a:spLocks/>
            </p:cNvSpPr>
            <p:nvPr/>
          </p:nvSpPr>
          <p:spPr bwMode="auto">
            <a:xfrm>
              <a:off x="0" y="0"/>
              <a:ext cx="1104" cy="532"/>
            </a:xfrm>
            <a:custGeom>
              <a:avLst/>
              <a:gdLst>
                <a:gd name="T0" fmla="*/ 0 w 21600"/>
                <a:gd name="T1" fmla="*/ 2594 h 21600"/>
                <a:gd name="T2" fmla="*/ 1252 w 21600"/>
                <a:gd name="T3" fmla="*/ 0 h 21600"/>
                <a:gd name="T4" fmla="*/ 3600 w 21600"/>
                <a:gd name="T5" fmla="*/ 0 h 21600"/>
                <a:gd name="T6" fmla="*/ 9000 w 21600"/>
                <a:gd name="T7" fmla="*/ 0 h 21600"/>
                <a:gd name="T8" fmla="*/ 20348 w 21600"/>
                <a:gd name="T9" fmla="*/ 0 h 21600"/>
                <a:gd name="T10" fmla="*/ 21600 w 21600"/>
                <a:gd name="T11" fmla="*/ 2594 h 21600"/>
                <a:gd name="T12" fmla="*/ 21600 w 21600"/>
                <a:gd name="T13" fmla="*/ 9078 h 21600"/>
                <a:gd name="T14" fmla="*/ 21600 w 21600"/>
                <a:gd name="T15" fmla="*/ 12968 h 21600"/>
                <a:gd name="T16" fmla="*/ 20348 w 21600"/>
                <a:gd name="T17" fmla="*/ 15562 h 21600"/>
                <a:gd name="T18" fmla="*/ 9000 w 21600"/>
                <a:gd name="T19" fmla="*/ 15562 h 21600"/>
                <a:gd name="T20" fmla="*/ 920 w 21600"/>
                <a:gd name="T21" fmla="*/ 21600 h 21600"/>
                <a:gd name="T22" fmla="*/ 3600 w 21600"/>
                <a:gd name="T23" fmla="*/ 15562 h 21600"/>
                <a:gd name="T24" fmla="*/ 1252 w 21600"/>
                <a:gd name="T25" fmla="*/ 15562 h 21600"/>
                <a:gd name="T26" fmla="*/ 0 w 21600"/>
                <a:gd name="T27" fmla="*/ 12968 h 21600"/>
                <a:gd name="T28" fmla="*/ 0 w 21600"/>
                <a:gd name="T29" fmla="*/ 9078 h 21600"/>
                <a:gd name="T30" fmla="*/ 0 w 21600"/>
                <a:gd name="T31" fmla="*/ 2594 h 21600"/>
                <a:gd name="T32" fmla="*/ 0 w 21600"/>
                <a:gd name="T33" fmla="*/ 259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600" h="21600">
                  <a:moveTo>
                    <a:pt x="0" y="2594"/>
                  </a:moveTo>
                  <a:cubicBezTo>
                    <a:pt x="0" y="1161"/>
                    <a:pt x="561" y="0"/>
                    <a:pt x="1252" y="0"/>
                  </a:cubicBezTo>
                  <a:lnTo>
                    <a:pt x="3600" y="0"/>
                  </a:lnTo>
                  <a:lnTo>
                    <a:pt x="9000" y="0"/>
                  </a:lnTo>
                  <a:lnTo>
                    <a:pt x="20348" y="0"/>
                  </a:lnTo>
                  <a:cubicBezTo>
                    <a:pt x="21039" y="0"/>
                    <a:pt x="21600" y="1161"/>
                    <a:pt x="21600" y="2594"/>
                  </a:cubicBezTo>
                  <a:lnTo>
                    <a:pt x="21600" y="9078"/>
                  </a:lnTo>
                  <a:lnTo>
                    <a:pt x="21600" y="12968"/>
                  </a:lnTo>
                  <a:cubicBezTo>
                    <a:pt x="21600" y="14401"/>
                    <a:pt x="21039" y="15562"/>
                    <a:pt x="20348" y="15562"/>
                  </a:cubicBezTo>
                  <a:lnTo>
                    <a:pt x="9000" y="15562"/>
                  </a:lnTo>
                  <a:lnTo>
                    <a:pt x="920" y="21600"/>
                  </a:lnTo>
                  <a:lnTo>
                    <a:pt x="3600" y="15562"/>
                  </a:lnTo>
                  <a:lnTo>
                    <a:pt x="1252" y="15562"/>
                  </a:lnTo>
                  <a:cubicBezTo>
                    <a:pt x="561" y="15562"/>
                    <a:pt x="0" y="14401"/>
                    <a:pt x="0" y="12968"/>
                  </a:cubicBezTo>
                  <a:lnTo>
                    <a:pt x="0" y="9078"/>
                  </a:lnTo>
                  <a:lnTo>
                    <a:pt x="0" y="2594"/>
                  </a:lnTo>
                  <a:close/>
                  <a:moveTo>
                    <a:pt x="0" y="2594"/>
                  </a:moveTo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127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3499" name="Rectangle 9"/>
            <p:cNvSpPr>
              <a:spLocks/>
            </p:cNvSpPr>
            <p:nvPr/>
          </p:nvSpPr>
          <p:spPr bwMode="auto">
            <a:xfrm>
              <a:off x="20" y="18"/>
              <a:ext cx="1064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38100" bIns="38100"/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95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Lucida Grande" charset="0"/>
                  <a:ea typeface="Lucida Grande" charset="0"/>
                  <a:cs typeface="Lucida Grande" charset="0"/>
                  <a:sym typeface="Lucida Grande" charset="0"/>
                </a:rPr>
                <a:t>Required vertices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19258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2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1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"/>
          <p:cNvSpPr>
            <a:spLocks/>
          </p:cNvSpPr>
          <p:nvPr/>
        </p:nvSpPr>
        <p:spPr bwMode="auto">
          <a:xfrm>
            <a:off x="0" y="-42863"/>
            <a:ext cx="9156700" cy="347663"/>
          </a:xfrm>
          <a:prstGeom prst="rect">
            <a:avLst/>
          </a:prstGeom>
          <a:gradFill rotWithShape="0">
            <a:gsLst>
              <a:gs pos="0">
                <a:srgbClr val="333333"/>
              </a:gs>
              <a:gs pos="100000">
                <a:srgbClr val="0000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4515" name="Rectangle 2"/>
          <p:cNvSpPr>
            <a:spLocks/>
          </p:cNvSpPr>
          <p:nvPr/>
        </p:nvSpPr>
        <p:spPr bwMode="auto">
          <a:xfrm>
            <a:off x="609600" y="1524000"/>
            <a:ext cx="79375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ts val="713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FFFFFF"/>
                </a:solidFill>
                <a:latin typeface="Arial Bold" charset="0"/>
                <a:cs typeface="Arial Bold" charset="0"/>
                <a:sym typeface="Arial Bold" charset="0"/>
              </a:rPr>
              <a:t>Boston University</a:t>
            </a:r>
            <a:r>
              <a:rPr lang="en-US" altLang="en-US" sz="1200">
                <a:solidFill>
                  <a:srgbClr val="FFFFFF"/>
                </a:solidFill>
                <a:cs typeface="Arial" charset="0"/>
              </a:rPr>
              <a:t> Slideshow Title Goes Here</a:t>
            </a:r>
          </a:p>
        </p:txBody>
      </p:sp>
      <p:sp>
        <p:nvSpPr>
          <p:cNvPr id="64519" name="Rectangle 6"/>
          <p:cNvSpPr>
            <a:spLocks noGrp="1" noChangeArrowheads="1"/>
          </p:cNvSpPr>
          <p:nvPr>
            <p:ph type="title"/>
          </p:nvPr>
        </p:nvSpPr>
        <p:spPr>
          <a:xfrm>
            <a:off x="155575" y="609600"/>
            <a:ext cx="8242300" cy="1295400"/>
          </a:xfrm>
        </p:spPr>
        <p:txBody>
          <a:bodyPr anchor="b">
            <a:normAutofit fontScale="90000"/>
          </a:bodyPr>
          <a:lstStyle/>
          <a:p>
            <a:pPr eaLnBrk="1" hangingPunct="1"/>
            <a:r>
              <a:rPr lang="en-US" altLang="en-US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The </a:t>
            </a:r>
            <a:r>
              <a:rPr lang="en-US" altLang="en-US" dirty="0" err="1" smtClean="0">
                <a:solidFill>
                  <a:srgbClr val="A408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EnhancedSteiner</a:t>
            </a:r>
            <a:r>
              <a:rPr lang="en-US" altLang="en-US" dirty="0" smtClean="0">
                <a:solidFill>
                  <a:srgbClr val="0070C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 </a:t>
            </a:r>
            <a:r>
              <a:rPr lang="en-US" altLang="en-US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algorithm</a:t>
            </a:r>
            <a:r>
              <a:rPr lang="en-US" altLang="en-US" dirty="0" smtClean="0">
                <a:latin typeface="Lucida Grande" charset="0"/>
                <a:sym typeface="Lucida Grande" charset="0"/>
              </a:rPr>
              <a:t/>
            </a:r>
            <a:br>
              <a:rPr lang="en-US" altLang="en-US" dirty="0" smtClean="0">
                <a:latin typeface="Lucida Grande" charset="0"/>
                <a:sym typeface="Lucida Grande" charset="0"/>
              </a:rPr>
            </a:br>
            <a:endParaRPr lang="en-US" altLang="en-US" dirty="0" smtClean="0">
              <a:latin typeface="Lucida Grande" charset="0"/>
              <a:sym typeface="Lucida Grande" charset="0"/>
            </a:endParaRPr>
          </a:p>
        </p:txBody>
      </p:sp>
      <p:grpSp>
        <p:nvGrpSpPr>
          <p:cNvPr id="64520" name="Group 9"/>
          <p:cNvGrpSpPr>
            <a:grpSpLocks/>
          </p:cNvGrpSpPr>
          <p:nvPr/>
        </p:nvGrpSpPr>
        <p:grpSpPr bwMode="auto">
          <a:xfrm>
            <a:off x="2743200" y="2927350"/>
            <a:ext cx="609600" cy="609600"/>
            <a:chOff x="0" y="0"/>
            <a:chExt cx="384" cy="384"/>
          </a:xfrm>
        </p:grpSpPr>
        <p:sp>
          <p:nvSpPr>
            <p:cNvPr id="64565" name="Oval 7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4566" name="Rectangle 8"/>
            <p:cNvSpPr>
              <a:spLocks/>
            </p:cNvSpPr>
            <p:nvPr/>
          </p:nvSpPr>
          <p:spPr bwMode="auto">
            <a:xfrm>
              <a:off x="94" y="52"/>
              <a:ext cx="19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A</a:t>
              </a:r>
            </a:p>
          </p:txBody>
        </p:sp>
      </p:grpSp>
      <p:grpSp>
        <p:nvGrpSpPr>
          <p:cNvPr id="64521" name="Group 12"/>
          <p:cNvGrpSpPr>
            <a:grpSpLocks/>
          </p:cNvGrpSpPr>
          <p:nvPr/>
        </p:nvGrpSpPr>
        <p:grpSpPr bwMode="auto">
          <a:xfrm>
            <a:off x="5257800" y="2927350"/>
            <a:ext cx="609600" cy="609600"/>
            <a:chOff x="0" y="0"/>
            <a:chExt cx="384" cy="384"/>
          </a:xfrm>
        </p:grpSpPr>
        <p:sp>
          <p:nvSpPr>
            <p:cNvPr id="64563" name="Oval 10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4564" name="Rectangle 11"/>
            <p:cNvSpPr>
              <a:spLocks/>
            </p:cNvSpPr>
            <p:nvPr/>
          </p:nvSpPr>
          <p:spPr bwMode="auto">
            <a:xfrm>
              <a:off x="99" y="52"/>
              <a:ext cx="18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B</a:t>
              </a:r>
            </a:p>
          </p:txBody>
        </p:sp>
      </p:grpSp>
      <p:grpSp>
        <p:nvGrpSpPr>
          <p:cNvPr id="64522" name="Group 15"/>
          <p:cNvGrpSpPr>
            <a:grpSpLocks/>
          </p:cNvGrpSpPr>
          <p:nvPr/>
        </p:nvGrpSpPr>
        <p:grpSpPr bwMode="auto">
          <a:xfrm>
            <a:off x="2743200" y="4679950"/>
            <a:ext cx="609600" cy="609600"/>
            <a:chOff x="0" y="0"/>
            <a:chExt cx="384" cy="384"/>
          </a:xfrm>
        </p:grpSpPr>
        <p:sp>
          <p:nvSpPr>
            <p:cNvPr id="64561" name="Oval 13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4562" name="Rectangle 14"/>
            <p:cNvSpPr>
              <a:spLocks/>
            </p:cNvSpPr>
            <p:nvPr/>
          </p:nvSpPr>
          <p:spPr bwMode="auto">
            <a:xfrm>
              <a:off x="99" y="52"/>
              <a:ext cx="18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C</a:t>
              </a:r>
            </a:p>
          </p:txBody>
        </p:sp>
      </p:grpSp>
      <p:sp>
        <p:nvSpPr>
          <p:cNvPr id="64523" name="Line 16"/>
          <p:cNvSpPr>
            <a:spLocks noChangeShapeType="1"/>
          </p:cNvSpPr>
          <p:nvPr/>
        </p:nvSpPr>
        <p:spPr bwMode="auto">
          <a:xfrm rot="10800000" flipH="1">
            <a:off x="3276600" y="4298950"/>
            <a:ext cx="7620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64524" name="Group 19"/>
          <p:cNvGrpSpPr>
            <a:grpSpLocks/>
          </p:cNvGrpSpPr>
          <p:nvPr/>
        </p:nvGrpSpPr>
        <p:grpSpPr bwMode="auto">
          <a:xfrm>
            <a:off x="3962400" y="3841750"/>
            <a:ext cx="609600" cy="609600"/>
            <a:chOff x="0" y="0"/>
            <a:chExt cx="384" cy="384"/>
          </a:xfrm>
        </p:grpSpPr>
        <p:sp>
          <p:nvSpPr>
            <p:cNvPr id="64559" name="Oval 17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4560" name="Rectangle 18"/>
            <p:cNvSpPr>
              <a:spLocks/>
            </p:cNvSpPr>
            <p:nvPr/>
          </p:nvSpPr>
          <p:spPr bwMode="auto">
            <a:xfrm>
              <a:off x="105" y="52"/>
              <a:ext cx="173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E</a:t>
              </a:r>
            </a:p>
          </p:txBody>
        </p:sp>
      </p:grpSp>
      <p:grpSp>
        <p:nvGrpSpPr>
          <p:cNvPr id="64525" name="Group 22"/>
          <p:cNvGrpSpPr>
            <a:grpSpLocks/>
          </p:cNvGrpSpPr>
          <p:nvPr/>
        </p:nvGrpSpPr>
        <p:grpSpPr bwMode="auto">
          <a:xfrm>
            <a:off x="5257800" y="4679950"/>
            <a:ext cx="609600" cy="609600"/>
            <a:chOff x="0" y="0"/>
            <a:chExt cx="384" cy="384"/>
          </a:xfrm>
        </p:grpSpPr>
        <p:sp>
          <p:nvSpPr>
            <p:cNvPr id="64557" name="Oval 20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4558" name="Rectangle 21"/>
            <p:cNvSpPr>
              <a:spLocks/>
            </p:cNvSpPr>
            <p:nvPr/>
          </p:nvSpPr>
          <p:spPr bwMode="auto">
            <a:xfrm>
              <a:off x="94" y="52"/>
              <a:ext cx="19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D</a:t>
              </a:r>
            </a:p>
          </p:txBody>
        </p:sp>
      </p:grpSp>
      <p:sp>
        <p:nvSpPr>
          <p:cNvPr id="64526" name="Rectangle 23"/>
          <p:cNvSpPr>
            <a:spLocks/>
          </p:cNvSpPr>
          <p:nvPr/>
        </p:nvSpPr>
        <p:spPr bwMode="auto">
          <a:xfrm>
            <a:off x="4038600" y="1371600"/>
            <a:ext cx="48895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ts val="1438"/>
              </a:spcBef>
              <a:buClrTx/>
              <a:buSzTx/>
              <a:buFontTx/>
              <a:buNone/>
            </a:pPr>
            <a:r>
              <a:rPr lang="en-US" altLang="en-US">
                <a:latin typeface="Times" charset="0"/>
                <a:cs typeface="Times" charset="0"/>
                <a:sym typeface="Times" charset="0"/>
              </a:rPr>
              <a:t>T={</a:t>
            </a:r>
            <a:r>
              <a:rPr lang="en-US" altLang="en-US" sz="2000" b="1">
                <a:solidFill>
                  <a:srgbClr val="FF0000"/>
                </a:solidFill>
                <a:latin typeface="Times" charset="0"/>
                <a:cs typeface="Times" charset="0"/>
                <a:sym typeface="Times" charset="0"/>
              </a:rPr>
              <a:t>algorithms</a:t>
            </a:r>
            <a:r>
              <a:rPr lang="en-US" altLang="en-US" sz="2000">
                <a:latin typeface="Times" charset="0"/>
                <a:cs typeface="Times" charset="0"/>
                <a:sym typeface="Times" charset="0"/>
              </a:rPr>
              <a:t>,</a:t>
            </a:r>
            <a:r>
              <a:rPr lang="en-US" altLang="en-US" sz="2000" b="1">
                <a:solidFill>
                  <a:srgbClr val="006600"/>
                </a:solidFill>
                <a:latin typeface="Times" charset="0"/>
                <a:cs typeface="Times" charset="0"/>
                <a:sym typeface="Times" charset="0"/>
              </a:rPr>
              <a:t>java</a:t>
            </a:r>
            <a:r>
              <a:rPr lang="en-US" altLang="en-US" sz="2000">
                <a:latin typeface="Times" charset="0"/>
                <a:cs typeface="Times" charset="0"/>
                <a:sym typeface="Times" charset="0"/>
              </a:rPr>
              <a:t>,</a:t>
            </a:r>
            <a:r>
              <a:rPr lang="en-US" altLang="en-US" sz="2000" b="1">
                <a:solidFill>
                  <a:srgbClr val="CC00FF"/>
                </a:solidFill>
                <a:latin typeface="Times" charset="0"/>
                <a:cs typeface="Times" charset="0"/>
                <a:sym typeface="Times" charset="0"/>
              </a:rPr>
              <a:t>graphics</a:t>
            </a:r>
            <a:r>
              <a:rPr lang="en-US" altLang="en-US" sz="2000">
                <a:latin typeface="Times" charset="0"/>
                <a:cs typeface="Times" charset="0"/>
                <a:sym typeface="Times" charset="0"/>
              </a:rPr>
              <a:t>,</a:t>
            </a:r>
            <a:r>
              <a:rPr lang="en-US" altLang="en-US" sz="2000" b="1">
                <a:solidFill>
                  <a:srgbClr val="B292CA"/>
                </a:solidFill>
                <a:latin typeface="Times" charset="0"/>
                <a:cs typeface="Times" charset="0"/>
                <a:sym typeface="Times" charset="0"/>
              </a:rPr>
              <a:t>python</a:t>
            </a:r>
            <a:r>
              <a:rPr lang="en-US" altLang="en-US">
                <a:latin typeface="Times" charset="0"/>
                <a:cs typeface="Times" charset="0"/>
                <a:sym typeface="Times" charset="0"/>
              </a:rPr>
              <a:t>}</a:t>
            </a:r>
          </a:p>
        </p:txBody>
      </p:sp>
      <p:sp>
        <p:nvSpPr>
          <p:cNvPr id="64527" name="Line 24"/>
          <p:cNvSpPr>
            <a:spLocks noChangeShapeType="1"/>
          </p:cNvSpPr>
          <p:nvPr/>
        </p:nvSpPr>
        <p:spPr bwMode="auto">
          <a:xfrm>
            <a:off x="4495800" y="4298950"/>
            <a:ext cx="7620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4528" name="Line 25"/>
          <p:cNvSpPr>
            <a:spLocks noChangeShapeType="1"/>
          </p:cNvSpPr>
          <p:nvPr/>
        </p:nvSpPr>
        <p:spPr bwMode="auto">
          <a:xfrm rot="10800000" flipH="1">
            <a:off x="4495800" y="3384550"/>
            <a:ext cx="7620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4529" name="Rectangle 26"/>
          <p:cNvSpPr>
            <a:spLocks/>
          </p:cNvSpPr>
          <p:nvPr/>
        </p:nvSpPr>
        <p:spPr bwMode="auto">
          <a:xfrm>
            <a:off x="2057400" y="2590800"/>
            <a:ext cx="22225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ts val="950"/>
              </a:spcBef>
              <a:buClrTx/>
              <a:buSzTx/>
              <a:buFontTx/>
              <a:buNone/>
            </a:pP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{</a:t>
            </a:r>
            <a:r>
              <a:rPr lang="en-US" altLang="en-US" sz="1600">
                <a:solidFill>
                  <a:srgbClr val="CC00FF"/>
                </a:solidFill>
                <a:latin typeface="Times" charset="0"/>
                <a:cs typeface="Times" charset="0"/>
                <a:sym typeface="Times" charset="0"/>
              </a:rPr>
              <a:t>graphics</a:t>
            </a: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,</a:t>
            </a:r>
            <a:r>
              <a:rPr lang="en-US" altLang="en-US" sz="1600">
                <a:solidFill>
                  <a:srgbClr val="B292CA"/>
                </a:solidFill>
                <a:latin typeface="Times" charset="0"/>
                <a:cs typeface="Times" charset="0"/>
                <a:sym typeface="Times" charset="0"/>
              </a:rPr>
              <a:t>python</a:t>
            </a: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,</a:t>
            </a:r>
            <a:r>
              <a:rPr lang="en-US" altLang="en-US" sz="1600">
                <a:solidFill>
                  <a:srgbClr val="006600"/>
                </a:solidFill>
                <a:latin typeface="Times" charset="0"/>
                <a:cs typeface="Times" charset="0"/>
                <a:sym typeface="Times" charset="0"/>
              </a:rPr>
              <a:t>java</a:t>
            </a: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}</a:t>
            </a:r>
          </a:p>
        </p:txBody>
      </p:sp>
      <p:sp>
        <p:nvSpPr>
          <p:cNvPr id="64530" name="Rectangle 27"/>
          <p:cNvSpPr>
            <a:spLocks/>
          </p:cNvSpPr>
          <p:nvPr/>
        </p:nvSpPr>
        <p:spPr bwMode="auto">
          <a:xfrm>
            <a:off x="4953000" y="2622550"/>
            <a:ext cx="22225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ts val="950"/>
              </a:spcBef>
              <a:buClrTx/>
              <a:buSzTx/>
              <a:buFontTx/>
              <a:buNone/>
            </a:pP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{</a:t>
            </a:r>
            <a:r>
              <a:rPr lang="en-US" altLang="en-US" sz="1600">
                <a:solidFill>
                  <a:srgbClr val="FF0000"/>
                </a:solidFill>
                <a:latin typeface="Times" charset="0"/>
                <a:cs typeface="Times" charset="0"/>
                <a:sym typeface="Times" charset="0"/>
              </a:rPr>
              <a:t>algorithms</a:t>
            </a: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,</a:t>
            </a:r>
            <a:r>
              <a:rPr lang="en-US" altLang="en-US" sz="1600">
                <a:solidFill>
                  <a:srgbClr val="CC00FF"/>
                </a:solidFill>
                <a:latin typeface="Times" charset="0"/>
                <a:cs typeface="Times" charset="0"/>
                <a:sym typeface="Times" charset="0"/>
              </a:rPr>
              <a:t>graphics</a:t>
            </a: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}</a:t>
            </a:r>
          </a:p>
        </p:txBody>
      </p:sp>
      <p:sp>
        <p:nvSpPr>
          <p:cNvPr id="64531" name="Rectangle 28"/>
          <p:cNvSpPr>
            <a:spLocks/>
          </p:cNvSpPr>
          <p:nvPr/>
        </p:nvSpPr>
        <p:spPr bwMode="auto">
          <a:xfrm>
            <a:off x="4483100" y="3829050"/>
            <a:ext cx="26797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ts val="950"/>
              </a:spcBef>
              <a:buClrTx/>
              <a:buSzTx/>
              <a:buFontTx/>
              <a:buNone/>
            </a:pP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{</a:t>
            </a:r>
            <a:r>
              <a:rPr lang="en-US" altLang="en-US" sz="1600">
                <a:solidFill>
                  <a:srgbClr val="FF0000"/>
                </a:solidFill>
                <a:latin typeface="Times" charset="0"/>
                <a:cs typeface="Times" charset="0"/>
                <a:sym typeface="Times" charset="0"/>
              </a:rPr>
              <a:t>algorithms</a:t>
            </a: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,</a:t>
            </a:r>
            <a:r>
              <a:rPr lang="en-US" altLang="en-US" sz="1600">
                <a:solidFill>
                  <a:srgbClr val="CC00FF"/>
                </a:solidFill>
                <a:latin typeface="Times" charset="0"/>
                <a:cs typeface="Times" charset="0"/>
                <a:sym typeface="Times" charset="0"/>
              </a:rPr>
              <a:t>graphics</a:t>
            </a: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,</a:t>
            </a:r>
            <a:r>
              <a:rPr lang="en-US" altLang="en-US" sz="1600">
                <a:solidFill>
                  <a:srgbClr val="006600"/>
                </a:solidFill>
                <a:latin typeface="Times" charset="0"/>
                <a:cs typeface="Times" charset="0"/>
                <a:sym typeface="Times" charset="0"/>
              </a:rPr>
              <a:t>java</a:t>
            </a: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}</a:t>
            </a:r>
          </a:p>
        </p:txBody>
      </p:sp>
      <p:sp>
        <p:nvSpPr>
          <p:cNvPr id="64532" name="Rectangle 29"/>
          <p:cNvSpPr>
            <a:spLocks/>
          </p:cNvSpPr>
          <p:nvPr/>
        </p:nvSpPr>
        <p:spPr bwMode="auto">
          <a:xfrm>
            <a:off x="1828800" y="5334000"/>
            <a:ext cx="22225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ts val="950"/>
              </a:spcBef>
              <a:buClrTx/>
              <a:buSzTx/>
              <a:buFontTx/>
              <a:buNone/>
            </a:pP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{</a:t>
            </a:r>
            <a:r>
              <a:rPr lang="en-US" altLang="en-US" sz="1600">
                <a:solidFill>
                  <a:srgbClr val="B292CA"/>
                </a:solidFill>
                <a:latin typeface="Times" charset="0"/>
                <a:cs typeface="Times" charset="0"/>
                <a:sym typeface="Times" charset="0"/>
              </a:rPr>
              <a:t>python</a:t>
            </a: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,</a:t>
            </a:r>
            <a:r>
              <a:rPr lang="en-US" altLang="en-US" sz="1600">
                <a:solidFill>
                  <a:srgbClr val="006600"/>
                </a:solidFill>
                <a:latin typeface="Times" charset="0"/>
                <a:cs typeface="Times" charset="0"/>
                <a:sym typeface="Times" charset="0"/>
              </a:rPr>
              <a:t>java</a:t>
            </a: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}</a:t>
            </a:r>
          </a:p>
        </p:txBody>
      </p:sp>
      <p:sp>
        <p:nvSpPr>
          <p:cNvPr id="64533" name="Rectangle 30"/>
          <p:cNvSpPr>
            <a:spLocks/>
          </p:cNvSpPr>
          <p:nvPr/>
        </p:nvSpPr>
        <p:spPr bwMode="auto">
          <a:xfrm>
            <a:off x="4800600" y="5334000"/>
            <a:ext cx="22225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ts val="950"/>
              </a:spcBef>
              <a:buClrTx/>
              <a:buSzTx/>
              <a:buFontTx/>
              <a:buNone/>
            </a:pP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{</a:t>
            </a:r>
            <a:r>
              <a:rPr lang="en-US" altLang="en-US" sz="1600">
                <a:solidFill>
                  <a:srgbClr val="B292CA"/>
                </a:solidFill>
                <a:latin typeface="Times" charset="0"/>
                <a:cs typeface="Times" charset="0"/>
                <a:sym typeface="Times" charset="0"/>
              </a:rPr>
              <a:t>python</a:t>
            </a: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}</a:t>
            </a:r>
          </a:p>
        </p:txBody>
      </p:sp>
      <p:sp>
        <p:nvSpPr>
          <p:cNvPr id="64534" name="Line 31"/>
          <p:cNvSpPr>
            <a:spLocks noChangeShapeType="1"/>
          </p:cNvSpPr>
          <p:nvPr/>
        </p:nvSpPr>
        <p:spPr bwMode="auto">
          <a:xfrm rot="10800000">
            <a:off x="3276600" y="3429000"/>
            <a:ext cx="7620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520" name="Rectangle 32"/>
          <p:cNvSpPr>
            <a:spLocks/>
          </p:cNvSpPr>
          <p:nvPr/>
        </p:nvSpPr>
        <p:spPr bwMode="auto">
          <a:xfrm>
            <a:off x="1004888" y="4800600"/>
            <a:ext cx="820737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38100" tIns="38100" rIns="38100" bIns="38100" anchor="ctr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ts val="120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B292CA"/>
                </a:solidFill>
                <a:latin typeface="Times" charset="0"/>
                <a:cs typeface="Times" charset="0"/>
                <a:sym typeface="Times" charset="0"/>
              </a:rPr>
              <a:t>python</a:t>
            </a:r>
          </a:p>
        </p:txBody>
      </p:sp>
      <p:sp>
        <p:nvSpPr>
          <p:cNvPr id="63521" name="Rectangle 33"/>
          <p:cNvSpPr>
            <a:spLocks/>
          </p:cNvSpPr>
          <p:nvPr/>
        </p:nvSpPr>
        <p:spPr bwMode="auto">
          <a:xfrm>
            <a:off x="1146175" y="2971800"/>
            <a:ext cx="538163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38100" tIns="38100" rIns="38100" bIns="38100" anchor="ctr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ts val="120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006600"/>
                </a:solidFill>
                <a:latin typeface="Times" charset="0"/>
                <a:cs typeface="Times" charset="0"/>
                <a:sym typeface="Times" charset="0"/>
              </a:rPr>
              <a:t>java</a:t>
            </a:r>
          </a:p>
        </p:txBody>
      </p:sp>
      <p:sp>
        <p:nvSpPr>
          <p:cNvPr id="63522" name="Rectangle 34"/>
          <p:cNvSpPr>
            <a:spLocks/>
          </p:cNvSpPr>
          <p:nvPr/>
        </p:nvSpPr>
        <p:spPr bwMode="auto">
          <a:xfrm>
            <a:off x="3746500" y="1981200"/>
            <a:ext cx="976313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38100" tIns="38100" rIns="38100" bIns="38100" anchor="ctr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ts val="120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CC00FF"/>
                </a:solidFill>
                <a:latin typeface="Times" charset="0"/>
                <a:cs typeface="Times" charset="0"/>
                <a:sym typeface="Times" charset="0"/>
              </a:rPr>
              <a:t>graphics</a:t>
            </a:r>
          </a:p>
        </p:txBody>
      </p:sp>
      <p:sp>
        <p:nvSpPr>
          <p:cNvPr id="63523" name="Rectangle 35"/>
          <p:cNvSpPr>
            <a:spLocks/>
          </p:cNvSpPr>
          <p:nvPr/>
        </p:nvSpPr>
        <p:spPr bwMode="auto">
          <a:xfrm>
            <a:off x="7477125" y="3810000"/>
            <a:ext cx="982663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38100" tIns="38100" rIns="38100" bIns="38100" anchor="ctr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ts val="95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FF0000"/>
                </a:solidFill>
                <a:latin typeface="Times" charset="0"/>
                <a:cs typeface="Times" charset="0"/>
                <a:sym typeface="Times" charset="0"/>
              </a:rPr>
              <a:t>algorithms</a:t>
            </a:r>
          </a:p>
        </p:txBody>
      </p:sp>
      <p:sp>
        <p:nvSpPr>
          <p:cNvPr id="63524" name="Line 36"/>
          <p:cNvSpPr>
            <a:spLocks noChangeShapeType="1"/>
          </p:cNvSpPr>
          <p:nvPr/>
        </p:nvSpPr>
        <p:spPr bwMode="auto">
          <a:xfrm>
            <a:off x="1905000" y="5029200"/>
            <a:ext cx="838200" cy="0"/>
          </a:xfrm>
          <a:prstGeom prst="line">
            <a:avLst/>
          </a:prstGeom>
          <a:noFill/>
          <a:ln w="38100">
            <a:solidFill>
              <a:srgbClr val="6B568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525" name="Line 37"/>
          <p:cNvSpPr>
            <a:spLocks noChangeShapeType="1"/>
          </p:cNvSpPr>
          <p:nvPr/>
        </p:nvSpPr>
        <p:spPr bwMode="auto">
          <a:xfrm rot="10800000" flipH="1">
            <a:off x="1905000" y="3429000"/>
            <a:ext cx="914400" cy="1371600"/>
          </a:xfrm>
          <a:prstGeom prst="line">
            <a:avLst/>
          </a:prstGeom>
          <a:noFill/>
          <a:ln w="38100">
            <a:solidFill>
              <a:srgbClr val="6B568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526" name="Freeform 38"/>
          <p:cNvSpPr>
            <a:spLocks/>
          </p:cNvSpPr>
          <p:nvPr/>
        </p:nvSpPr>
        <p:spPr bwMode="auto">
          <a:xfrm>
            <a:off x="1905000" y="5257800"/>
            <a:ext cx="3505200" cy="685800"/>
          </a:xfrm>
          <a:custGeom>
            <a:avLst/>
            <a:gdLst>
              <a:gd name="T0" fmla="*/ 0 w 21600"/>
              <a:gd name="T1" fmla="*/ 76146 h 21219"/>
              <a:gd name="T2" fmla="*/ 1904979 w 21600"/>
              <a:gd name="T3" fmla="*/ 685412 h 21219"/>
              <a:gd name="T4" fmla="*/ 3505200 w 21600"/>
              <a:gd name="T5" fmla="*/ 0 h 2121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219">
                <a:moveTo>
                  <a:pt x="0" y="2356"/>
                </a:moveTo>
                <a:cubicBezTo>
                  <a:pt x="4070" y="11978"/>
                  <a:pt x="8139" y="21600"/>
                  <a:pt x="11739" y="21207"/>
                </a:cubicBezTo>
                <a:cubicBezTo>
                  <a:pt x="15339" y="20815"/>
                  <a:pt x="18470" y="10407"/>
                  <a:pt x="21600" y="0"/>
                </a:cubicBezTo>
              </a:path>
            </a:pathLst>
          </a:custGeom>
          <a:noFill/>
          <a:ln w="38100" cap="flat">
            <a:solidFill>
              <a:srgbClr val="6B5680"/>
            </a:solidFill>
            <a:prstDash val="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527" name="Line 39"/>
          <p:cNvSpPr>
            <a:spLocks noChangeShapeType="1"/>
          </p:cNvSpPr>
          <p:nvPr/>
        </p:nvSpPr>
        <p:spPr bwMode="auto">
          <a:xfrm>
            <a:off x="1905000" y="3200400"/>
            <a:ext cx="838200" cy="0"/>
          </a:xfrm>
          <a:prstGeom prst="line">
            <a:avLst/>
          </a:prstGeom>
          <a:noFill/>
          <a:ln w="38100">
            <a:solidFill>
              <a:srgbClr val="6B568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528" name="Line 40"/>
          <p:cNvSpPr>
            <a:spLocks noChangeShapeType="1"/>
          </p:cNvSpPr>
          <p:nvPr/>
        </p:nvSpPr>
        <p:spPr bwMode="auto">
          <a:xfrm rot="10800000" flipH="1">
            <a:off x="3200400" y="2514600"/>
            <a:ext cx="762000" cy="457200"/>
          </a:xfrm>
          <a:prstGeom prst="line">
            <a:avLst/>
          </a:prstGeom>
          <a:noFill/>
          <a:ln w="38100">
            <a:solidFill>
              <a:srgbClr val="6B568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529" name="Line 41"/>
          <p:cNvSpPr>
            <a:spLocks noChangeShapeType="1"/>
          </p:cNvSpPr>
          <p:nvPr/>
        </p:nvSpPr>
        <p:spPr bwMode="auto">
          <a:xfrm rot="10800000" flipH="1">
            <a:off x="4267200" y="2514600"/>
            <a:ext cx="0" cy="1295400"/>
          </a:xfrm>
          <a:prstGeom prst="line">
            <a:avLst/>
          </a:prstGeom>
          <a:noFill/>
          <a:ln w="38100">
            <a:solidFill>
              <a:srgbClr val="6B568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530" name="Line 42"/>
          <p:cNvSpPr>
            <a:spLocks noChangeShapeType="1"/>
          </p:cNvSpPr>
          <p:nvPr/>
        </p:nvSpPr>
        <p:spPr bwMode="auto">
          <a:xfrm rot="10800000">
            <a:off x="4495800" y="2514600"/>
            <a:ext cx="838200" cy="533400"/>
          </a:xfrm>
          <a:prstGeom prst="line">
            <a:avLst/>
          </a:prstGeom>
          <a:noFill/>
          <a:ln w="38100">
            <a:solidFill>
              <a:srgbClr val="6B568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531" name="Line 43"/>
          <p:cNvSpPr>
            <a:spLocks noChangeShapeType="1"/>
          </p:cNvSpPr>
          <p:nvPr/>
        </p:nvSpPr>
        <p:spPr bwMode="auto">
          <a:xfrm>
            <a:off x="4572000" y="4114800"/>
            <a:ext cx="2895600" cy="0"/>
          </a:xfrm>
          <a:prstGeom prst="line">
            <a:avLst/>
          </a:prstGeom>
          <a:noFill/>
          <a:ln w="38100">
            <a:solidFill>
              <a:srgbClr val="6B568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532" name="Line 44"/>
          <p:cNvSpPr>
            <a:spLocks noChangeShapeType="1"/>
          </p:cNvSpPr>
          <p:nvPr/>
        </p:nvSpPr>
        <p:spPr bwMode="auto">
          <a:xfrm>
            <a:off x="5867400" y="3352800"/>
            <a:ext cx="1600200" cy="457200"/>
          </a:xfrm>
          <a:prstGeom prst="line">
            <a:avLst/>
          </a:prstGeom>
          <a:noFill/>
          <a:ln w="38100">
            <a:solidFill>
              <a:srgbClr val="6B568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533" name="Line 45"/>
          <p:cNvSpPr>
            <a:spLocks noChangeShapeType="1"/>
          </p:cNvSpPr>
          <p:nvPr/>
        </p:nvSpPr>
        <p:spPr bwMode="auto">
          <a:xfrm>
            <a:off x="1905000" y="3505200"/>
            <a:ext cx="2057400" cy="609600"/>
          </a:xfrm>
          <a:prstGeom prst="line">
            <a:avLst/>
          </a:prstGeom>
          <a:noFill/>
          <a:ln w="38100">
            <a:solidFill>
              <a:srgbClr val="6B568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63536" name="Group 48"/>
          <p:cNvGrpSpPr>
            <a:grpSpLocks/>
          </p:cNvGrpSpPr>
          <p:nvPr/>
        </p:nvGrpSpPr>
        <p:grpSpPr bwMode="auto">
          <a:xfrm>
            <a:off x="3962400" y="3886200"/>
            <a:ext cx="609600" cy="609600"/>
            <a:chOff x="0" y="0"/>
            <a:chExt cx="384" cy="384"/>
          </a:xfrm>
        </p:grpSpPr>
        <p:sp>
          <p:nvSpPr>
            <p:cNvPr id="64555" name="Oval 46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solidFill>
              <a:srgbClr val="FF99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4556" name="Rectangle 47"/>
            <p:cNvSpPr>
              <a:spLocks/>
            </p:cNvSpPr>
            <p:nvPr/>
          </p:nvSpPr>
          <p:spPr bwMode="auto">
            <a:xfrm>
              <a:off x="105" y="52"/>
              <a:ext cx="173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E</a:t>
              </a:r>
            </a:p>
          </p:txBody>
        </p:sp>
      </p:grpSp>
      <p:grpSp>
        <p:nvGrpSpPr>
          <p:cNvPr id="63539" name="Group 51"/>
          <p:cNvGrpSpPr>
            <a:grpSpLocks/>
          </p:cNvGrpSpPr>
          <p:nvPr/>
        </p:nvGrpSpPr>
        <p:grpSpPr bwMode="auto">
          <a:xfrm>
            <a:off x="5257800" y="4648200"/>
            <a:ext cx="609600" cy="609600"/>
            <a:chOff x="0" y="0"/>
            <a:chExt cx="384" cy="384"/>
          </a:xfrm>
        </p:grpSpPr>
        <p:sp>
          <p:nvSpPr>
            <p:cNvPr id="64553" name="Oval 49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solidFill>
              <a:srgbClr val="FF99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4554" name="Rectangle 50"/>
            <p:cNvSpPr>
              <a:spLocks/>
            </p:cNvSpPr>
            <p:nvPr/>
          </p:nvSpPr>
          <p:spPr bwMode="auto">
            <a:xfrm>
              <a:off x="94" y="52"/>
              <a:ext cx="19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D</a:t>
              </a:r>
            </a:p>
          </p:txBody>
        </p:sp>
      </p:grpSp>
      <p:sp>
        <p:nvSpPr>
          <p:cNvPr id="63540" name="Line 52"/>
          <p:cNvSpPr>
            <a:spLocks noChangeShapeType="1"/>
          </p:cNvSpPr>
          <p:nvPr/>
        </p:nvSpPr>
        <p:spPr bwMode="auto">
          <a:xfrm>
            <a:off x="4495800" y="4343400"/>
            <a:ext cx="762000" cy="533400"/>
          </a:xfrm>
          <a:prstGeom prst="line">
            <a:avLst/>
          </a:prstGeom>
          <a:noFill/>
          <a:ln w="41275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541" name="Rectangle 53"/>
          <p:cNvSpPr>
            <a:spLocks/>
          </p:cNvSpPr>
          <p:nvPr/>
        </p:nvSpPr>
        <p:spPr bwMode="auto">
          <a:xfrm>
            <a:off x="5561806" y="2054225"/>
            <a:ext cx="3441700" cy="4318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ts val="1438"/>
              </a:spcBef>
              <a:buClrTx/>
              <a:buSzTx/>
              <a:buFontTx/>
              <a:buNone/>
            </a:pPr>
            <a:r>
              <a:rPr lang="en-US" altLang="en-US" dirty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MST Cost = 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2089" y="1371600"/>
            <a:ext cx="32145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Put a large weight on the new edges (more than the sum of all edges) to ensure that you only pick one for each skill</a:t>
            </a:r>
            <a:endParaRPr lang="en-US" dirty="0"/>
          </a:p>
        </p:txBody>
      </p:sp>
      <p:sp>
        <p:nvSpPr>
          <p:cNvPr id="5" name="Line Callout 1 4"/>
          <p:cNvSpPr/>
          <p:nvPr/>
        </p:nvSpPr>
        <p:spPr>
          <a:xfrm rot="10800000">
            <a:off x="62089" y="1412776"/>
            <a:ext cx="3106561" cy="1101824"/>
          </a:xfrm>
          <a:prstGeom prst="borderCallout1">
            <a:avLst>
              <a:gd name="adj1" fmla="val 37706"/>
              <a:gd name="adj2" fmla="val -1665"/>
              <a:gd name="adj3" fmla="val -15247"/>
              <a:gd name="adj4" fmla="val -13529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55575" y="6179233"/>
            <a:ext cx="4797425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Add the skills as new nodes in the graph, connected to the graph nodes that have the skill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78450" y="6179233"/>
            <a:ext cx="35941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Solve the Steiner Tree on this graph, with the skill nodes being </a:t>
            </a:r>
            <a:r>
              <a:rPr lang="en-US" dirty="0" smtClean="0">
                <a:solidFill>
                  <a:srgbClr val="FF0000"/>
                </a:solidFill>
              </a:rPr>
              <a:t>required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469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3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3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3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3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3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3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63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3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2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3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6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3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0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3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4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3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58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3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62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3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63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1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3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63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63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20" grpId="0" animBg="1" autoUpdateAnimBg="0"/>
      <p:bldP spid="63521" grpId="0" animBg="1" autoUpdateAnimBg="0"/>
      <p:bldP spid="63522" grpId="0" animBg="1" autoUpdateAnimBg="0"/>
      <p:bldP spid="63523" grpId="0" animBg="1" autoUpdateAnimBg="0"/>
      <p:bldP spid="63524" grpId="0" animBg="1"/>
      <p:bldP spid="63525" grpId="0" animBg="1"/>
      <p:bldP spid="63526" grpId="0" animBg="1"/>
      <p:bldP spid="63527" grpId="0" animBg="1"/>
      <p:bldP spid="63528" grpId="0" animBg="1"/>
      <p:bldP spid="63529" grpId="0" animBg="1"/>
      <p:bldP spid="63530" grpId="0" animBg="1"/>
      <p:bldP spid="63531" grpId="0" animBg="1"/>
      <p:bldP spid="63532" grpId="0" animBg="1"/>
      <p:bldP spid="63533" grpId="0" animBg="1"/>
      <p:bldP spid="63540" grpId="0" animBg="1"/>
      <p:bldP spid="63541" grpId="0" animBg="1" autoUpdateAnimBg="0"/>
      <p:bldP spid="3" grpId="0"/>
      <p:bldP spid="5" grpId="0" animBg="1"/>
      <p:bldP spid="2" grpId="0" animBg="1"/>
      <p:bldP spid="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2"/>
          <p:cNvSpPr>
            <a:spLocks/>
          </p:cNvSpPr>
          <p:nvPr/>
        </p:nvSpPr>
        <p:spPr bwMode="auto">
          <a:xfrm>
            <a:off x="609600" y="1524000"/>
            <a:ext cx="79375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ts val="713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FFFFFF"/>
                </a:solidFill>
                <a:latin typeface="Arial Bold" charset="0"/>
                <a:cs typeface="Arial Bold" charset="0"/>
                <a:sym typeface="Arial Bold" charset="0"/>
              </a:rPr>
              <a:t>Boston University</a:t>
            </a:r>
            <a:r>
              <a:rPr lang="en-US" altLang="en-US" sz="1200">
                <a:solidFill>
                  <a:srgbClr val="FFFFFF"/>
                </a:solidFill>
                <a:cs typeface="Arial" charset="0"/>
              </a:rPr>
              <a:t> Slideshow Title Goes Here</a:t>
            </a:r>
          </a:p>
        </p:txBody>
      </p:sp>
      <p:sp>
        <p:nvSpPr>
          <p:cNvPr id="66567" name="Rectangle 6"/>
          <p:cNvSpPr>
            <a:spLocks noGrp="1" noChangeArrowheads="1"/>
          </p:cNvSpPr>
          <p:nvPr>
            <p:ph type="title"/>
          </p:nvPr>
        </p:nvSpPr>
        <p:spPr>
          <a:xfrm>
            <a:off x="165100" y="139700"/>
            <a:ext cx="7924800" cy="990600"/>
          </a:xfrm>
        </p:spPr>
        <p:txBody>
          <a:bodyPr anchor="b"/>
          <a:lstStyle/>
          <a:p>
            <a:pPr eaLnBrk="1" hangingPunct="1"/>
            <a:r>
              <a:rPr lang="en-US" altLang="en-US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The </a:t>
            </a:r>
            <a:r>
              <a:rPr lang="en-US" altLang="en-US" smtClean="0">
                <a:solidFill>
                  <a:srgbClr val="A408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CoverSteiner</a:t>
            </a:r>
            <a:r>
              <a:rPr lang="en-US" altLang="en-US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 algorithm</a:t>
            </a:r>
            <a:endParaRPr lang="en-US" altLang="en-US" smtClean="0">
              <a:latin typeface="Lucida Grande" charset="0"/>
              <a:sym typeface="Lucida Grande" charset="0"/>
            </a:endParaRPr>
          </a:p>
        </p:txBody>
      </p:sp>
      <p:grpSp>
        <p:nvGrpSpPr>
          <p:cNvPr id="66568" name="Group 9"/>
          <p:cNvGrpSpPr>
            <a:grpSpLocks/>
          </p:cNvGrpSpPr>
          <p:nvPr/>
        </p:nvGrpSpPr>
        <p:grpSpPr bwMode="auto">
          <a:xfrm>
            <a:off x="2743200" y="2927350"/>
            <a:ext cx="609600" cy="609600"/>
            <a:chOff x="0" y="0"/>
            <a:chExt cx="384" cy="384"/>
          </a:xfrm>
        </p:grpSpPr>
        <p:sp>
          <p:nvSpPr>
            <p:cNvPr id="66600" name="Oval 7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6601" name="Rectangle 8"/>
            <p:cNvSpPr>
              <a:spLocks/>
            </p:cNvSpPr>
            <p:nvPr/>
          </p:nvSpPr>
          <p:spPr bwMode="auto">
            <a:xfrm>
              <a:off x="94" y="52"/>
              <a:ext cx="19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A</a:t>
              </a:r>
            </a:p>
          </p:txBody>
        </p:sp>
      </p:grpSp>
      <p:grpSp>
        <p:nvGrpSpPr>
          <p:cNvPr id="66569" name="Group 12"/>
          <p:cNvGrpSpPr>
            <a:grpSpLocks/>
          </p:cNvGrpSpPr>
          <p:nvPr/>
        </p:nvGrpSpPr>
        <p:grpSpPr bwMode="auto">
          <a:xfrm>
            <a:off x="5257800" y="2927350"/>
            <a:ext cx="609600" cy="609600"/>
            <a:chOff x="0" y="0"/>
            <a:chExt cx="384" cy="384"/>
          </a:xfrm>
        </p:grpSpPr>
        <p:sp>
          <p:nvSpPr>
            <p:cNvPr id="66598" name="Oval 10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6599" name="Rectangle 11"/>
            <p:cNvSpPr>
              <a:spLocks/>
            </p:cNvSpPr>
            <p:nvPr/>
          </p:nvSpPr>
          <p:spPr bwMode="auto">
            <a:xfrm>
              <a:off x="99" y="52"/>
              <a:ext cx="18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B</a:t>
              </a:r>
            </a:p>
          </p:txBody>
        </p:sp>
      </p:grpSp>
      <p:grpSp>
        <p:nvGrpSpPr>
          <p:cNvPr id="66570" name="Group 15"/>
          <p:cNvGrpSpPr>
            <a:grpSpLocks/>
          </p:cNvGrpSpPr>
          <p:nvPr/>
        </p:nvGrpSpPr>
        <p:grpSpPr bwMode="auto">
          <a:xfrm>
            <a:off x="2743200" y="4679950"/>
            <a:ext cx="609600" cy="609600"/>
            <a:chOff x="0" y="0"/>
            <a:chExt cx="384" cy="384"/>
          </a:xfrm>
        </p:grpSpPr>
        <p:sp>
          <p:nvSpPr>
            <p:cNvPr id="66596" name="Oval 13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6597" name="Rectangle 14"/>
            <p:cNvSpPr>
              <a:spLocks/>
            </p:cNvSpPr>
            <p:nvPr/>
          </p:nvSpPr>
          <p:spPr bwMode="auto">
            <a:xfrm>
              <a:off x="99" y="52"/>
              <a:ext cx="18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C</a:t>
              </a:r>
            </a:p>
          </p:txBody>
        </p:sp>
      </p:grpSp>
      <p:sp>
        <p:nvSpPr>
          <p:cNvPr id="66571" name="Line 16"/>
          <p:cNvSpPr>
            <a:spLocks noChangeShapeType="1"/>
          </p:cNvSpPr>
          <p:nvPr/>
        </p:nvSpPr>
        <p:spPr bwMode="auto">
          <a:xfrm rot="10800000" flipH="1">
            <a:off x="3276600" y="4298950"/>
            <a:ext cx="7620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66572" name="Group 19"/>
          <p:cNvGrpSpPr>
            <a:grpSpLocks/>
          </p:cNvGrpSpPr>
          <p:nvPr/>
        </p:nvGrpSpPr>
        <p:grpSpPr bwMode="auto">
          <a:xfrm>
            <a:off x="3962400" y="3841750"/>
            <a:ext cx="609600" cy="609600"/>
            <a:chOff x="0" y="0"/>
            <a:chExt cx="384" cy="384"/>
          </a:xfrm>
        </p:grpSpPr>
        <p:sp>
          <p:nvSpPr>
            <p:cNvPr id="66594" name="Oval 17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6595" name="Rectangle 18"/>
            <p:cNvSpPr>
              <a:spLocks/>
            </p:cNvSpPr>
            <p:nvPr/>
          </p:nvSpPr>
          <p:spPr bwMode="auto">
            <a:xfrm>
              <a:off x="105" y="52"/>
              <a:ext cx="173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E</a:t>
              </a:r>
            </a:p>
          </p:txBody>
        </p:sp>
      </p:grpSp>
      <p:grpSp>
        <p:nvGrpSpPr>
          <p:cNvPr id="66573" name="Group 22"/>
          <p:cNvGrpSpPr>
            <a:grpSpLocks/>
          </p:cNvGrpSpPr>
          <p:nvPr/>
        </p:nvGrpSpPr>
        <p:grpSpPr bwMode="auto">
          <a:xfrm>
            <a:off x="5257800" y="4679950"/>
            <a:ext cx="609600" cy="609600"/>
            <a:chOff x="0" y="0"/>
            <a:chExt cx="384" cy="384"/>
          </a:xfrm>
        </p:grpSpPr>
        <p:sp>
          <p:nvSpPr>
            <p:cNvPr id="66592" name="Oval 20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6593" name="Rectangle 21"/>
            <p:cNvSpPr>
              <a:spLocks/>
            </p:cNvSpPr>
            <p:nvPr/>
          </p:nvSpPr>
          <p:spPr bwMode="auto">
            <a:xfrm>
              <a:off x="94" y="52"/>
              <a:ext cx="19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D</a:t>
              </a:r>
            </a:p>
          </p:txBody>
        </p:sp>
      </p:grpSp>
      <p:sp>
        <p:nvSpPr>
          <p:cNvPr id="66574" name="Rectangle 23"/>
          <p:cNvSpPr>
            <a:spLocks/>
          </p:cNvSpPr>
          <p:nvPr/>
        </p:nvSpPr>
        <p:spPr bwMode="auto">
          <a:xfrm>
            <a:off x="4038600" y="1371600"/>
            <a:ext cx="48895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ts val="1438"/>
              </a:spcBef>
              <a:buClrTx/>
              <a:buSzTx/>
              <a:buFontTx/>
              <a:buNone/>
            </a:pPr>
            <a:r>
              <a:rPr lang="en-US" altLang="en-US">
                <a:latin typeface="Times" charset="0"/>
                <a:cs typeface="Times" charset="0"/>
                <a:sym typeface="Times" charset="0"/>
              </a:rPr>
              <a:t>T={</a:t>
            </a:r>
            <a:r>
              <a:rPr lang="en-US" altLang="en-US" sz="2000" b="1">
                <a:solidFill>
                  <a:srgbClr val="FF0000"/>
                </a:solidFill>
                <a:latin typeface="Times" charset="0"/>
                <a:cs typeface="Times" charset="0"/>
                <a:sym typeface="Times" charset="0"/>
              </a:rPr>
              <a:t>algorithms</a:t>
            </a:r>
            <a:r>
              <a:rPr lang="en-US" altLang="en-US" sz="2000">
                <a:latin typeface="Times" charset="0"/>
                <a:cs typeface="Times" charset="0"/>
                <a:sym typeface="Times" charset="0"/>
              </a:rPr>
              <a:t>,</a:t>
            </a:r>
            <a:r>
              <a:rPr lang="en-US" altLang="en-US" sz="2000" b="1">
                <a:solidFill>
                  <a:srgbClr val="006600"/>
                </a:solidFill>
                <a:latin typeface="Times" charset="0"/>
                <a:cs typeface="Times" charset="0"/>
                <a:sym typeface="Times" charset="0"/>
              </a:rPr>
              <a:t>java</a:t>
            </a:r>
            <a:r>
              <a:rPr lang="en-US" altLang="en-US" sz="2000">
                <a:latin typeface="Times" charset="0"/>
                <a:cs typeface="Times" charset="0"/>
                <a:sym typeface="Times" charset="0"/>
              </a:rPr>
              <a:t>,</a:t>
            </a:r>
            <a:r>
              <a:rPr lang="en-US" altLang="en-US" sz="2000" b="1">
                <a:solidFill>
                  <a:srgbClr val="CC00FF"/>
                </a:solidFill>
                <a:latin typeface="Times" charset="0"/>
                <a:cs typeface="Times" charset="0"/>
                <a:sym typeface="Times" charset="0"/>
              </a:rPr>
              <a:t>graphics</a:t>
            </a:r>
            <a:r>
              <a:rPr lang="en-US" altLang="en-US" sz="2000">
                <a:latin typeface="Times" charset="0"/>
                <a:cs typeface="Times" charset="0"/>
                <a:sym typeface="Times" charset="0"/>
              </a:rPr>
              <a:t>,</a:t>
            </a:r>
            <a:r>
              <a:rPr lang="en-US" altLang="en-US" sz="2000" b="1">
                <a:solidFill>
                  <a:srgbClr val="B292CA"/>
                </a:solidFill>
                <a:latin typeface="Times" charset="0"/>
                <a:cs typeface="Times" charset="0"/>
                <a:sym typeface="Times" charset="0"/>
              </a:rPr>
              <a:t>python</a:t>
            </a:r>
            <a:r>
              <a:rPr lang="en-US" altLang="en-US">
                <a:latin typeface="Times" charset="0"/>
                <a:cs typeface="Times" charset="0"/>
                <a:sym typeface="Times" charset="0"/>
              </a:rPr>
              <a:t>}</a:t>
            </a:r>
          </a:p>
        </p:txBody>
      </p:sp>
      <p:sp>
        <p:nvSpPr>
          <p:cNvPr id="66575" name="Line 24"/>
          <p:cNvSpPr>
            <a:spLocks noChangeShapeType="1"/>
          </p:cNvSpPr>
          <p:nvPr/>
        </p:nvSpPr>
        <p:spPr bwMode="auto">
          <a:xfrm>
            <a:off x="4495800" y="4298950"/>
            <a:ext cx="7620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6576" name="Line 25"/>
          <p:cNvSpPr>
            <a:spLocks noChangeShapeType="1"/>
          </p:cNvSpPr>
          <p:nvPr/>
        </p:nvSpPr>
        <p:spPr bwMode="auto">
          <a:xfrm rot="10800000" flipH="1">
            <a:off x="4495800" y="3384550"/>
            <a:ext cx="7620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6577" name="Rectangle 26"/>
          <p:cNvSpPr>
            <a:spLocks/>
          </p:cNvSpPr>
          <p:nvPr/>
        </p:nvSpPr>
        <p:spPr bwMode="auto">
          <a:xfrm>
            <a:off x="2057400" y="2590800"/>
            <a:ext cx="22225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ts val="950"/>
              </a:spcBef>
              <a:buClrTx/>
              <a:buSzTx/>
              <a:buFontTx/>
              <a:buNone/>
            </a:pP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{</a:t>
            </a:r>
            <a:r>
              <a:rPr lang="en-US" altLang="en-US" sz="1600">
                <a:solidFill>
                  <a:srgbClr val="CC00FF"/>
                </a:solidFill>
                <a:latin typeface="Times" charset="0"/>
                <a:cs typeface="Times" charset="0"/>
                <a:sym typeface="Times" charset="0"/>
              </a:rPr>
              <a:t>graphics</a:t>
            </a: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,</a:t>
            </a:r>
            <a:r>
              <a:rPr lang="en-US" altLang="en-US" sz="1600">
                <a:solidFill>
                  <a:srgbClr val="B292CA"/>
                </a:solidFill>
                <a:latin typeface="Times" charset="0"/>
                <a:cs typeface="Times" charset="0"/>
                <a:sym typeface="Times" charset="0"/>
              </a:rPr>
              <a:t>python</a:t>
            </a: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,</a:t>
            </a:r>
            <a:r>
              <a:rPr lang="en-US" altLang="en-US" sz="1600">
                <a:solidFill>
                  <a:srgbClr val="006600"/>
                </a:solidFill>
                <a:latin typeface="Times" charset="0"/>
                <a:cs typeface="Times" charset="0"/>
                <a:sym typeface="Times" charset="0"/>
              </a:rPr>
              <a:t>java</a:t>
            </a: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}</a:t>
            </a:r>
          </a:p>
        </p:txBody>
      </p:sp>
      <p:sp>
        <p:nvSpPr>
          <p:cNvPr id="66578" name="Rectangle 27"/>
          <p:cNvSpPr>
            <a:spLocks/>
          </p:cNvSpPr>
          <p:nvPr/>
        </p:nvSpPr>
        <p:spPr bwMode="auto">
          <a:xfrm>
            <a:off x="4953000" y="2622550"/>
            <a:ext cx="22225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ts val="950"/>
              </a:spcBef>
              <a:buClrTx/>
              <a:buSzTx/>
              <a:buFontTx/>
              <a:buNone/>
            </a:pP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{</a:t>
            </a:r>
            <a:r>
              <a:rPr lang="en-US" altLang="en-US" sz="1600">
                <a:solidFill>
                  <a:srgbClr val="FF0000"/>
                </a:solidFill>
                <a:latin typeface="Times" charset="0"/>
                <a:cs typeface="Times" charset="0"/>
                <a:sym typeface="Times" charset="0"/>
              </a:rPr>
              <a:t>algorithms</a:t>
            </a: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,</a:t>
            </a:r>
            <a:r>
              <a:rPr lang="en-US" altLang="en-US" sz="1600">
                <a:solidFill>
                  <a:srgbClr val="CC00FF"/>
                </a:solidFill>
                <a:latin typeface="Times" charset="0"/>
                <a:cs typeface="Times" charset="0"/>
                <a:sym typeface="Times" charset="0"/>
              </a:rPr>
              <a:t>graphics</a:t>
            </a: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}</a:t>
            </a:r>
          </a:p>
        </p:txBody>
      </p:sp>
      <p:sp>
        <p:nvSpPr>
          <p:cNvPr id="66579" name="Rectangle 28"/>
          <p:cNvSpPr>
            <a:spLocks/>
          </p:cNvSpPr>
          <p:nvPr/>
        </p:nvSpPr>
        <p:spPr bwMode="auto">
          <a:xfrm>
            <a:off x="4419600" y="3917950"/>
            <a:ext cx="26797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ts val="950"/>
              </a:spcBef>
              <a:buClrTx/>
              <a:buSzTx/>
              <a:buFontTx/>
              <a:buNone/>
            </a:pP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{</a:t>
            </a:r>
            <a:r>
              <a:rPr lang="en-US" altLang="en-US" sz="1600">
                <a:solidFill>
                  <a:srgbClr val="FF0000"/>
                </a:solidFill>
                <a:latin typeface="Times" charset="0"/>
                <a:cs typeface="Times" charset="0"/>
                <a:sym typeface="Times" charset="0"/>
              </a:rPr>
              <a:t>algorithms</a:t>
            </a: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,</a:t>
            </a:r>
            <a:r>
              <a:rPr lang="en-US" altLang="en-US" sz="1600">
                <a:solidFill>
                  <a:srgbClr val="CC00FF"/>
                </a:solidFill>
                <a:latin typeface="Times" charset="0"/>
                <a:cs typeface="Times" charset="0"/>
                <a:sym typeface="Times" charset="0"/>
              </a:rPr>
              <a:t>graphics</a:t>
            </a: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,</a:t>
            </a:r>
            <a:r>
              <a:rPr lang="en-US" altLang="en-US" sz="1600">
                <a:solidFill>
                  <a:srgbClr val="006600"/>
                </a:solidFill>
                <a:latin typeface="Times" charset="0"/>
                <a:cs typeface="Times" charset="0"/>
                <a:sym typeface="Times" charset="0"/>
              </a:rPr>
              <a:t>java</a:t>
            </a: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}</a:t>
            </a:r>
          </a:p>
        </p:txBody>
      </p:sp>
      <p:sp>
        <p:nvSpPr>
          <p:cNvPr id="66580" name="Rectangle 29"/>
          <p:cNvSpPr>
            <a:spLocks/>
          </p:cNvSpPr>
          <p:nvPr/>
        </p:nvSpPr>
        <p:spPr bwMode="auto">
          <a:xfrm>
            <a:off x="1828800" y="5334000"/>
            <a:ext cx="22225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ts val="950"/>
              </a:spcBef>
              <a:buClrTx/>
              <a:buSzTx/>
              <a:buFontTx/>
              <a:buNone/>
            </a:pP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{</a:t>
            </a:r>
            <a:r>
              <a:rPr lang="en-US" altLang="en-US" sz="1600">
                <a:solidFill>
                  <a:srgbClr val="B292CA"/>
                </a:solidFill>
                <a:latin typeface="Times" charset="0"/>
                <a:cs typeface="Times" charset="0"/>
                <a:sym typeface="Times" charset="0"/>
              </a:rPr>
              <a:t>python</a:t>
            </a: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,</a:t>
            </a:r>
            <a:r>
              <a:rPr lang="en-US" altLang="en-US" sz="1600">
                <a:solidFill>
                  <a:srgbClr val="006600"/>
                </a:solidFill>
                <a:latin typeface="Times" charset="0"/>
                <a:cs typeface="Times" charset="0"/>
                <a:sym typeface="Times" charset="0"/>
              </a:rPr>
              <a:t>java</a:t>
            </a: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}</a:t>
            </a:r>
          </a:p>
        </p:txBody>
      </p:sp>
      <p:sp>
        <p:nvSpPr>
          <p:cNvPr id="66581" name="Rectangle 30"/>
          <p:cNvSpPr>
            <a:spLocks/>
          </p:cNvSpPr>
          <p:nvPr/>
        </p:nvSpPr>
        <p:spPr bwMode="auto">
          <a:xfrm>
            <a:off x="4800600" y="5334000"/>
            <a:ext cx="22225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ts val="950"/>
              </a:spcBef>
              <a:buClrTx/>
              <a:buSzTx/>
              <a:buFontTx/>
              <a:buNone/>
            </a:pP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{</a:t>
            </a:r>
            <a:r>
              <a:rPr lang="en-US" altLang="en-US" sz="1600">
                <a:solidFill>
                  <a:srgbClr val="B292CA"/>
                </a:solidFill>
                <a:latin typeface="Times" charset="0"/>
                <a:cs typeface="Times" charset="0"/>
                <a:sym typeface="Times" charset="0"/>
              </a:rPr>
              <a:t>python</a:t>
            </a: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}</a:t>
            </a:r>
          </a:p>
        </p:txBody>
      </p:sp>
      <p:sp>
        <p:nvSpPr>
          <p:cNvPr id="66582" name="Line 31"/>
          <p:cNvSpPr>
            <a:spLocks noChangeShapeType="1"/>
          </p:cNvSpPr>
          <p:nvPr/>
        </p:nvSpPr>
        <p:spPr bwMode="auto">
          <a:xfrm rot="10800000">
            <a:off x="3276600" y="3429000"/>
            <a:ext cx="7620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5568" name="Rectangle 32"/>
          <p:cNvSpPr>
            <a:spLocks/>
          </p:cNvSpPr>
          <p:nvPr/>
        </p:nvSpPr>
        <p:spPr bwMode="auto">
          <a:xfrm>
            <a:off x="228600" y="3581400"/>
            <a:ext cx="2451100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 marL="304800" indent="-304800"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ts val="1200"/>
              </a:spcBef>
              <a:buClrTx/>
              <a:buSzTx/>
              <a:buFontTx/>
              <a:buAutoNum type="arabicPeriod"/>
            </a:pPr>
            <a:r>
              <a:rPr lang="en-US" altLang="en-US" sz="2000" dirty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Solve </a:t>
            </a:r>
            <a:r>
              <a:rPr lang="en-US" altLang="en-US" sz="2000" dirty="0" err="1">
                <a:solidFill>
                  <a:srgbClr val="0070C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SetCover</a:t>
            </a:r>
            <a:endParaRPr lang="en-US" altLang="en-US" dirty="0">
              <a:latin typeface="Times" charset="0"/>
              <a:cs typeface="Times" charset="0"/>
              <a:sym typeface="Times" charset="0"/>
            </a:endParaRPr>
          </a:p>
          <a:p>
            <a:pPr marL="457200" indent="-457200" eaLnBrk="1" hangingPunct="1">
              <a:spcBef>
                <a:spcPts val="1200"/>
              </a:spcBef>
              <a:buClrTx/>
              <a:buSzTx/>
              <a:buFont typeface="+mj-lt"/>
              <a:buAutoNum type="arabicPeriod"/>
            </a:pPr>
            <a:r>
              <a:rPr lang="en-US" altLang="en-US" sz="2000" dirty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Solve </a:t>
            </a:r>
            <a:r>
              <a:rPr lang="en-US" altLang="en-US" sz="2000" dirty="0">
                <a:solidFill>
                  <a:srgbClr val="0070C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Steiner</a:t>
            </a:r>
          </a:p>
        </p:txBody>
      </p:sp>
      <p:grpSp>
        <p:nvGrpSpPr>
          <p:cNvPr id="65571" name="Group 35"/>
          <p:cNvGrpSpPr>
            <a:grpSpLocks/>
          </p:cNvGrpSpPr>
          <p:nvPr/>
        </p:nvGrpSpPr>
        <p:grpSpPr bwMode="auto">
          <a:xfrm>
            <a:off x="3962400" y="3841750"/>
            <a:ext cx="609600" cy="609600"/>
            <a:chOff x="0" y="0"/>
            <a:chExt cx="384" cy="384"/>
          </a:xfrm>
        </p:grpSpPr>
        <p:sp>
          <p:nvSpPr>
            <p:cNvPr id="66590" name="Oval 33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solidFill>
              <a:srgbClr val="FF99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6591" name="Rectangle 34"/>
            <p:cNvSpPr>
              <a:spLocks/>
            </p:cNvSpPr>
            <p:nvPr/>
          </p:nvSpPr>
          <p:spPr bwMode="auto">
            <a:xfrm>
              <a:off x="105" y="52"/>
              <a:ext cx="173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E</a:t>
              </a:r>
            </a:p>
          </p:txBody>
        </p:sp>
      </p:grpSp>
      <p:grpSp>
        <p:nvGrpSpPr>
          <p:cNvPr id="65574" name="Group 38"/>
          <p:cNvGrpSpPr>
            <a:grpSpLocks/>
          </p:cNvGrpSpPr>
          <p:nvPr/>
        </p:nvGrpSpPr>
        <p:grpSpPr bwMode="auto">
          <a:xfrm>
            <a:off x="5257800" y="4648200"/>
            <a:ext cx="609600" cy="609600"/>
            <a:chOff x="0" y="0"/>
            <a:chExt cx="384" cy="384"/>
          </a:xfrm>
        </p:grpSpPr>
        <p:sp>
          <p:nvSpPr>
            <p:cNvPr id="66588" name="Oval 36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solidFill>
              <a:srgbClr val="FF99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6589" name="Rectangle 37"/>
            <p:cNvSpPr>
              <a:spLocks/>
            </p:cNvSpPr>
            <p:nvPr/>
          </p:nvSpPr>
          <p:spPr bwMode="auto">
            <a:xfrm>
              <a:off x="94" y="52"/>
              <a:ext cx="19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D</a:t>
              </a:r>
            </a:p>
          </p:txBody>
        </p:sp>
      </p:grpSp>
      <p:sp>
        <p:nvSpPr>
          <p:cNvPr id="65575" name="Line 39"/>
          <p:cNvSpPr>
            <a:spLocks noChangeShapeType="1"/>
          </p:cNvSpPr>
          <p:nvPr/>
        </p:nvSpPr>
        <p:spPr bwMode="auto">
          <a:xfrm>
            <a:off x="4495800" y="4267200"/>
            <a:ext cx="762000" cy="533400"/>
          </a:xfrm>
          <a:prstGeom prst="line">
            <a:avLst/>
          </a:prstGeom>
          <a:noFill/>
          <a:ln w="41275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5576" name="Rectangle 40"/>
          <p:cNvSpPr>
            <a:spLocks/>
          </p:cNvSpPr>
          <p:nvPr/>
        </p:nvSpPr>
        <p:spPr bwMode="auto">
          <a:xfrm>
            <a:off x="5486400" y="5791200"/>
            <a:ext cx="3441700" cy="4318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ts val="1438"/>
              </a:spcBef>
              <a:buClrTx/>
              <a:buSzTx/>
              <a:buFontTx/>
              <a:buNone/>
            </a:pPr>
            <a:r>
              <a:rPr lang="en-US" altLang="en-US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MST Cost = 1</a:t>
            </a:r>
          </a:p>
        </p:txBody>
      </p:sp>
    </p:spTree>
    <p:extLst>
      <p:ext uri="{BB962C8B-B14F-4D97-AF65-F5344CB8AC3E}">
        <p14:creationId xmlns:p14="http://schemas.microsoft.com/office/powerpoint/2010/main" val="2982405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55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5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5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5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5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68" grpId="0" build="p" autoUpdateAnimBg="0"/>
      <p:bldP spid="65575" grpId="0" animBg="1"/>
      <p:bldP spid="65576" grpId="0" animBg="1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/>
          <p:cNvSpPr>
            <a:spLocks/>
          </p:cNvSpPr>
          <p:nvPr/>
        </p:nvSpPr>
        <p:spPr bwMode="auto">
          <a:xfrm>
            <a:off x="609600" y="1524000"/>
            <a:ext cx="79375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ts val="713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FFFFFF"/>
                </a:solidFill>
                <a:latin typeface="Arial Bold" charset="0"/>
                <a:cs typeface="Arial Bold" charset="0"/>
                <a:sym typeface="Arial Bold" charset="0"/>
              </a:rPr>
              <a:t>Boston University</a:t>
            </a:r>
            <a:r>
              <a:rPr lang="en-US" altLang="en-US" sz="1200">
                <a:solidFill>
                  <a:srgbClr val="FFFFFF"/>
                </a:solidFill>
                <a:cs typeface="Arial" charset="0"/>
              </a:rPr>
              <a:t> Slideshow Title Goes Here</a:t>
            </a:r>
          </a:p>
        </p:txBody>
      </p:sp>
      <p:sp>
        <p:nvSpPr>
          <p:cNvPr id="67591" name="Rectangle 6"/>
          <p:cNvSpPr>
            <a:spLocks noGrp="1" noChangeArrowheads="1"/>
          </p:cNvSpPr>
          <p:nvPr>
            <p:ph type="title"/>
          </p:nvPr>
        </p:nvSpPr>
        <p:spPr>
          <a:xfrm>
            <a:off x="177800" y="-63500"/>
            <a:ext cx="7924800" cy="1181100"/>
          </a:xfrm>
        </p:spPr>
        <p:txBody>
          <a:bodyPr anchor="b"/>
          <a:lstStyle/>
          <a:p>
            <a:pPr eaLnBrk="1" hangingPunct="1"/>
            <a:r>
              <a:rPr lang="en-US" altLang="en-US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How good is </a:t>
            </a:r>
            <a:r>
              <a:rPr lang="en-US" altLang="en-US" smtClean="0">
                <a:solidFill>
                  <a:srgbClr val="A408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CoverSteiner</a:t>
            </a:r>
            <a:r>
              <a:rPr lang="en-US" altLang="en-US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?</a:t>
            </a:r>
            <a:endParaRPr lang="en-US" altLang="en-US" smtClean="0">
              <a:latin typeface="Lucida Grande" charset="0"/>
              <a:sym typeface="Lucida Grande" charset="0"/>
            </a:endParaRPr>
          </a:p>
        </p:txBody>
      </p:sp>
      <p:grpSp>
        <p:nvGrpSpPr>
          <p:cNvPr id="66569" name="Group 9"/>
          <p:cNvGrpSpPr>
            <a:grpSpLocks/>
          </p:cNvGrpSpPr>
          <p:nvPr/>
        </p:nvGrpSpPr>
        <p:grpSpPr bwMode="auto">
          <a:xfrm>
            <a:off x="2743200" y="2927350"/>
            <a:ext cx="609600" cy="609600"/>
            <a:chOff x="0" y="0"/>
            <a:chExt cx="384" cy="384"/>
          </a:xfrm>
        </p:grpSpPr>
        <p:sp>
          <p:nvSpPr>
            <p:cNvPr id="67624" name="Oval 7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7625" name="Rectangle 8"/>
            <p:cNvSpPr>
              <a:spLocks/>
            </p:cNvSpPr>
            <p:nvPr/>
          </p:nvSpPr>
          <p:spPr bwMode="auto">
            <a:xfrm>
              <a:off x="94" y="52"/>
              <a:ext cx="19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A</a:t>
              </a:r>
            </a:p>
          </p:txBody>
        </p:sp>
      </p:grpSp>
      <p:grpSp>
        <p:nvGrpSpPr>
          <p:cNvPr id="66572" name="Group 12"/>
          <p:cNvGrpSpPr>
            <a:grpSpLocks/>
          </p:cNvGrpSpPr>
          <p:nvPr/>
        </p:nvGrpSpPr>
        <p:grpSpPr bwMode="auto">
          <a:xfrm>
            <a:off x="5257800" y="2927350"/>
            <a:ext cx="609600" cy="609600"/>
            <a:chOff x="0" y="0"/>
            <a:chExt cx="384" cy="384"/>
          </a:xfrm>
        </p:grpSpPr>
        <p:sp>
          <p:nvSpPr>
            <p:cNvPr id="67622" name="Oval 10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7623" name="Rectangle 11"/>
            <p:cNvSpPr>
              <a:spLocks/>
            </p:cNvSpPr>
            <p:nvPr/>
          </p:nvSpPr>
          <p:spPr bwMode="auto">
            <a:xfrm>
              <a:off x="99" y="52"/>
              <a:ext cx="18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B</a:t>
              </a:r>
            </a:p>
          </p:txBody>
        </p:sp>
      </p:grpSp>
      <p:grpSp>
        <p:nvGrpSpPr>
          <p:cNvPr id="66575" name="Group 15"/>
          <p:cNvGrpSpPr>
            <a:grpSpLocks/>
          </p:cNvGrpSpPr>
          <p:nvPr/>
        </p:nvGrpSpPr>
        <p:grpSpPr bwMode="auto">
          <a:xfrm>
            <a:off x="2743200" y="4679950"/>
            <a:ext cx="609600" cy="609600"/>
            <a:chOff x="0" y="0"/>
            <a:chExt cx="384" cy="384"/>
          </a:xfrm>
        </p:grpSpPr>
        <p:sp>
          <p:nvSpPr>
            <p:cNvPr id="67620" name="Oval 13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7621" name="Rectangle 14"/>
            <p:cNvSpPr>
              <a:spLocks/>
            </p:cNvSpPr>
            <p:nvPr/>
          </p:nvSpPr>
          <p:spPr bwMode="auto">
            <a:xfrm>
              <a:off x="99" y="52"/>
              <a:ext cx="18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C</a:t>
              </a:r>
            </a:p>
          </p:txBody>
        </p:sp>
      </p:grpSp>
      <p:sp>
        <p:nvSpPr>
          <p:cNvPr id="66576" name="Line 16"/>
          <p:cNvSpPr>
            <a:spLocks noChangeShapeType="1"/>
          </p:cNvSpPr>
          <p:nvPr/>
        </p:nvSpPr>
        <p:spPr bwMode="auto">
          <a:xfrm rot="10800000" flipH="1">
            <a:off x="3276600" y="4298950"/>
            <a:ext cx="7620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66579" name="Group 19"/>
          <p:cNvGrpSpPr>
            <a:grpSpLocks/>
          </p:cNvGrpSpPr>
          <p:nvPr/>
        </p:nvGrpSpPr>
        <p:grpSpPr bwMode="auto">
          <a:xfrm>
            <a:off x="3962400" y="3841750"/>
            <a:ext cx="609600" cy="609600"/>
            <a:chOff x="0" y="0"/>
            <a:chExt cx="384" cy="384"/>
          </a:xfrm>
        </p:grpSpPr>
        <p:sp>
          <p:nvSpPr>
            <p:cNvPr id="67618" name="Oval 17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7619" name="Rectangle 18"/>
            <p:cNvSpPr>
              <a:spLocks/>
            </p:cNvSpPr>
            <p:nvPr/>
          </p:nvSpPr>
          <p:spPr bwMode="auto">
            <a:xfrm>
              <a:off x="105" y="52"/>
              <a:ext cx="173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E</a:t>
              </a:r>
            </a:p>
          </p:txBody>
        </p:sp>
      </p:grpSp>
      <p:grpSp>
        <p:nvGrpSpPr>
          <p:cNvPr id="66582" name="Group 22"/>
          <p:cNvGrpSpPr>
            <a:grpSpLocks/>
          </p:cNvGrpSpPr>
          <p:nvPr/>
        </p:nvGrpSpPr>
        <p:grpSpPr bwMode="auto">
          <a:xfrm>
            <a:off x="5257800" y="4679950"/>
            <a:ext cx="609600" cy="609600"/>
            <a:chOff x="0" y="0"/>
            <a:chExt cx="384" cy="384"/>
          </a:xfrm>
        </p:grpSpPr>
        <p:sp>
          <p:nvSpPr>
            <p:cNvPr id="67616" name="Oval 20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7617" name="Rectangle 21"/>
            <p:cNvSpPr>
              <a:spLocks/>
            </p:cNvSpPr>
            <p:nvPr/>
          </p:nvSpPr>
          <p:spPr bwMode="auto">
            <a:xfrm>
              <a:off x="94" y="52"/>
              <a:ext cx="19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D</a:t>
              </a:r>
            </a:p>
          </p:txBody>
        </p:sp>
      </p:grpSp>
      <p:sp>
        <p:nvSpPr>
          <p:cNvPr id="66583" name="Rectangle 23"/>
          <p:cNvSpPr>
            <a:spLocks/>
          </p:cNvSpPr>
          <p:nvPr/>
        </p:nvSpPr>
        <p:spPr bwMode="auto">
          <a:xfrm>
            <a:off x="4038600" y="1371600"/>
            <a:ext cx="48895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ts val="1438"/>
              </a:spcBef>
              <a:buClrTx/>
              <a:buSzTx/>
              <a:buFontTx/>
              <a:buNone/>
            </a:pPr>
            <a:r>
              <a:rPr lang="en-US" altLang="en-US">
                <a:latin typeface="Times" charset="0"/>
                <a:cs typeface="Times" charset="0"/>
                <a:sym typeface="Times" charset="0"/>
              </a:rPr>
              <a:t>T={</a:t>
            </a:r>
            <a:r>
              <a:rPr lang="en-US" altLang="en-US" sz="2000" b="1">
                <a:solidFill>
                  <a:srgbClr val="FF0000"/>
                </a:solidFill>
                <a:latin typeface="Times" charset="0"/>
                <a:cs typeface="Times" charset="0"/>
                <a:sym typeface="Times" charset="0"/>
              </a:rPr>
              <a:t>algorithms</a:t>
            </a:r>
            <a:r>
              <a:rPr lang="en-US" altLang="en-US" sz="2000">
                <a:latin typeface="Times" charset="0"/>
                <a:cs typeface="Times" charset="0"/>
                <a:sym typeface="Times" charset="0"/>
              </a:rPr>
              <a:t>,</a:t>
            </a:r>
            <a:r>
              <a:rPr lang="en-US" altLang="en-US" sz="2000" b="1">
                <a:solidFill>
                  <a:srgbClr val="006600"/>
                </a:solidFill>
                <a:latin typeface="Times" charset="0"/>
                <a:cs typeface="Times" charset="0"/>
                <a:sym typeface="Times" charset="0"/>
              </a:rPr>
              <a:t>java</a:t>
            </a:r>
            <a:r>
              <a:rPr lang="en-US" altLang="en-US" sz="2000">
                <a:latin typeface="Times" charset="0"/>
                <a:cs typeface="Times" charset="0"/>
                <a:sym typeface="Times" charset="0"/>
              </a:rPr>
              <a:t>,</a:t>
            </a:r>
            <a:r>
              <a:rPr lang="en-US" altLang="en-US" sz="2000" b="1">
                <a:solidFill>
                  <a:srgbClr val="CC00FF"/>
                </a:solidFill>
                <a:latin typeface="Times" charset="0"/>
                <a:cs typeface="Times" charset="0"/>
                <a:sym typeface="Times" charset="0"/>
              </a:rPr>
              <a:t>graphics</a:t>
            </a:r>
            <a:r>
              <a:rPr lang="en-US" altLang="en-US" sz="2000">
                <a:latin typeface="Times" charset="0"/>
                <a:cs typeface="Times" charset="0"/>
                <a:sym typeface="Times" charset="0"/>
              </a:rPr>
              <a:t>,</a:t>
            </a:r>
            <a:r>
              <a:rPr lang="en-US" altLang="en-US" sz="2000" b="1">
                <a:solidFill>
                  <a:srgbClr val="B292CA"/>
                </a:solidFill>
                <a:latin typeface="Times" charset="0"/>
                <a:cs typeface="Times" charset="0"/>
                <a:sym typeface="Times" charset="0"/>
              </a:rPr>
              <a:t>python</a:t>
            </a:r>
            <a:r>
              <a:rPr lang="en-US" altLang="en-US">
                <a:latin typeface="Times" charset="0"/>
                <a:cs typeface="Times" charset="0"/>
                <a:sym typeface="Times" charset="0"/>
              </a:rPr>
              <a:t>}</a:t>
            </a:r>
          </a:p>
        </p:txBody>
      </p:sp>
      <p:sp>
        <p:nvSpPr>
          <p:cNvPr id="66584" name="Line 24"/>
          <p:cNvSpPr>
            <a:spLocks noChangeShapeType="1"/>
          </p:cNvSpPr>
          <p:nvPr/>
        </p:nvSpPr>
        <p:spPr bwMode="auto">
          <a:xfrm>
            <a:off x="4495800" y="4298950"/>
            <a:ext cx="7620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6585" name="Line 25"/>
          <p:cNvSpPr>
            <a:spLocks noChangeShapeType="1"/>
          </p:cNvSpPr>
          <p:nvPr/>
        </p:nvSpPr>
        <p:spPr bwMode="auto">
          <a:xfrm rot="10800000" flipH="1">
            <a:off x="4495800" y="3384550"/>
            <a:ext cx="7620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6586" name="Rectangle 26"/>
          <p:cNvSpPr>
            <a:spLocks/>
          </p:cNvSpPr>
          <p:nvPr/>
        </p:nvSpPr>
        <p:spPr bwMode="auto">
          <a:xfrm>
            <a:off x="2057400" y="2590800"/>
            <a:ext cx="22225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ts val="950"/>
              </a:spcBef>
              <a:buClrTx/>
              <a:buSzTx/>
              <a:buFontTx/>
              <a:buNone/>
            </a:pP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{</a:t>
            </a:r>
            <a:r>
              <a:rPr lang="en-US" altLang="en-US" sz="1600">
                <a:solidFill>
                  <a:srgbClr val="CC00FF"/>
                </a:solidFill>
                <a:latin typeface="Times" charset="0"/>
                <a:cs typeface="Times" charset="0"/>
                <a:sym typeface="Times" charset="0"/>
              </a:rPr>
              <a:t>graphics</a:t>
            </a: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,</a:t>
            </a:r>
            <a:r>
              <a:rPr lang="en-US" altLang="en-US" sz="1600">
                <a:solidFill>
                  <a:srgbClr val="B292CA"/>
                </a:solidFill>
                <a:latin typeface="Times" charset="0"/>
                <a:cs typeface="Times" charset="0"/>
                <a:sym typeface="Times" charset="0"/>
              </a:rPr>
              <a:t>python</a:t>
            </a: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,</a:t>
            </a:r>
            <a:r>
              <a:rPr lang="en-US" altLang="en-US" sz="1600">
                <a:solidFill>
                  <a:srgbClr val="006600"/>
                </a:solidFill>
                <a:latin typeface="Times" charset="0"/>
                <a:cs typeface="Times" charset="0"/>
                <a:sym typeface="Times" charset="0"/>
              </a:rPr>
              <a:t>java</a:t>
            </a: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}</a:t>
            </a:r>
          </a:p>
        </p:txBody>
      </p:sp>
      <p:sp>
        <p:nvSpPr>
          <p:cNvPr id="66587" name="Rectangle 27"/>
          <p:cNvSpPr>
            <a:spLocks/>
          </p:cNvSpPr>
          <p:nvPr/>
        </p:nvSpPr>
        <p:spPr bwMode="auto">
          <a:xfrm>
            <a:off x="4953000" y="2590800"/>
            <a:ext cx="22225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ts val="950"/>
              </a:spcBef>
              <a:buClrTx/>
              <a:buSzTx/>
              <a:buFontTx/>
              <a:buNone/>
            </a:pP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{</a:t>
            </a:r>
            <a:r>
              <a:rPr lang="en-US" altLang="en-US" sz="1600">
                <a:solidFill>
                  <a:srgbClr val="FF0000"/>
                </a:solidFill>
                <a:latin typeface="Times" charset="0"/>
                <a:cs typeface="Times" charset="0"/>
                <a:sym typeface="Times" charset="0"/>
              </a:rPr>
              <a:t>algorithms</a:t>
            </a: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,</a:t>
            </a:r>
            <a:r>
              <a:rPr lang="en-US" altLang="en-US" sz="1600">
                <a:solidFill>
                  <a:srgbClr val="CC00FF"/>
                </a:solidFill>
                <a:latin typeface="Times" charset="0"/>
                <a:cs typeface="Times" charset="0"/>
                <a:sym typeface="Times" charset="0"/>
              </a:rPr>
              <a:t>graphics</a:t>
            </a: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}</a:t>
            </a:r>
          </a:p>
        </p:txBody>
      </p:sp>
      <p:sp>
        <p:nvSpPr>
          <p:cNvPr id="66588" name="Rectangle 28"/>
          <p:cNvSpPr>
            <a:spLocks/>
          </p:cNvSpPr>
          <p:nvPr/>
        </p:nvSpPr>
        <p:spPr bwMode="auto">
          <a:xfrm>
            <a:off x="4419600" y="3917950"/>
            <a:ext cx="26797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ts val="950"/>
              </a:spcBef>
              <a:buClrTx/>
              <a:buSzTx/>
              <a:buFontTx/>
              <a:buNone/>
            </a:pP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{</a:t>
            </a:r>
            <a:r>
              <a:rPr lang="en-US" altLang="en-US" sz="1600">
                <a:solidFill>
                  <a:srgbClr val="FF0000"/>
                </a:solidFill>
                <a:latin typeface="Times" charset="0"/>
                <a:cs typeface="Times" charset="0"/>
                <a:sym typeface="Times" charset="0"/>
              </a:rPr>
              <a:t>algorithms</a:t>
            </a: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,</a:t>
            </a:r>
            <a:r>
              <a:rPr lang="en-US" altLang="en-US" sz="1600">
                <a:solidFill>
                  <a:srgbClr val="CC00FF"/>
                </a:solidFill>
                <a:latin typeface="Times" charset="0"/>
                <a:cs typeface="Times" charset="0"/>
                <a:sym typeface="Times" charset="0"/>
              </a:rPr>
              <a:t>graphics</a:t>
            </a: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,</a:t>
            </a:r>
            <a:r>
              <a:rPr lang="en-US" altLang="en-US" sz="1600">
                <a:solidFill>
                  <a:srgbClr val="006600"/>
                </a:solidFill>
                <a:latin typeface="Times" charset="0"/>
                <a:cs typeface="Times" charset="0"/>
                <a:sym typeface="Times" charset="0"/>
              </a:rPr>
              <a:t>java</a:t>
            </a: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}</a:t>
            </a:r>
          </a:p>
        </p:txBody>
      </p:sp>
      <p:sp>
        <p:nvSpPr>
          <p:cNvPr id="66589" name="Rectangle 29"/>
          <p:cNvSpPr>
            <a:spLocks/>
          </p:cNvSpPr>
          <p:nvPr/>
        </p:nvSpPr>
        <p:spPr bwMode="auto">
          <a:xfrm>
            <a:off x="1828800" y="5334000"/>
            <a:ext cx="22225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ts val="950"/>
              </a:spcBef>
              <a:buClrTx/>
              <a:buSzTx/>
              <a:buFontTx/>
              <a:buNone/>
            </a:pP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{</a:t>
            </a:r>
            <a:r>
              <a:rPr lang="en-US" altLang="en-US" sz="1600">
                <a:solidFill>
                  <a:srgbClr val="B292CA"/>
                </a:solidFill>
                <a:latin typeface="Times" charset="0"/>
                <a:cs typeface="Times" charset="0"/>
                <a:sym typeface="Times" charset="0"/>
              </a:rPr>
              <a:t>python</a:t>
            </a: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,</a:t>
            </a:r>
            <a:r>
              <a:rPr lang="en-US" altLang="en-US" sz="1600">
                <a:solidFill>
                  <a:srgbClr val="006600"/>
                </a:solidFill>
                <a:latin typeface="Times" charset="0"/>
                <a:cs typeface="Times" charset="0"/>
                <a:sym typeface="Times" charset="0"/>
              </a:rPr>
              <a:t>java</a:t>
            </a: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}</a:t>
            </a:r>
          </a:p>
        </p:txBody>
      </p:sp>
      <p:sp>
        <p:nvSpPr>
          <p:cNvPr id="66590" name="Rectangle 30"/>
          <p:cNvSpPr>
            <a:spLocks/>
          </p:cNvSpPr>
          <p:nvPr/>
        </p:nvSpPr>
        <p:spPr bwMode="auto">
          <a:xfrm>
            <a:off x="4800600" y="5334000"/>
            <a:ext cx="22225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ts val="950"/>
              </a:spcBef>
              <a:buClrTx/>
              <a:buSzTx/>
              <a:buFontTx/>
              <a:buNone/>
            </a:pP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{</a:t>
            </a:r>
            <a:r>
              <a:rPr lang="en-US" altLang="en-US" sz="1600">
                <a:solidFill>
                  <a:srgbClr val="B292CA"/>
                </a:solidFill>
                <a:latin typeface="Times" charset="0"/>
                <a:cs typeface="Times" charset="0"/>
                <a:sym typeface="Times" charset="0"/>
              </a:rPr>
              <a:t>python</a:t>
            </a:r>
            <a:r>
              <a:rPr lang="en-US" altLang="en-US" sz="1600">
                <a:latin typeface="Times" charset="0"/>
                <a:cs typeface="Times" charset="0"/>
                <a:sym typeface="Times" charset="0"/>
              </a:rPr>
              <a:t>}</a:t>
            </a:r>
          </a:p>
        </p:txBody>
      </p:sp>
      <p:sp>
        <p:nvSpPr>
          <p:cNvPr id="66591" name="Rectangle 31"/>
          <p:cNvSpPr>
            <a:spLocks/>
          </p:cNvSpPr>
          <p:nvPr/>
        </p:nvSpPr>
        <p:spPr bwMode="auto">
          <a:xfrm>
            <a:off x="228600" y="3581400"/>
            <a:ext cx="2451100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 marL="304800" indent="-304800"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ts val="1200"/>
              </a:spcBef>
              <a:buClrTx/>
              <a:buSzTx/>
              <a:buFontTx/>
              <a:buAutoNum type="arabicPeriod"/>
            </a:pPr>
            <a:r>
              <a:rPr lang="en-US" altLang="en-US" sz="2000" dirty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Solve </a:t>
            </a:r>
            <a:r>
              <a:rPr lang="en-US" altLang="en-US" sz="2000" dirty="0" err="1">
                <a:solidFill>
                  <a:srgbClr val="0070C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SetCover</a:t>
            </a:r>
            <a:endParaRPr lang="en-US" altLang="en-US" dirty="0">
              <a:latin typeface="Times" charset="0"/>
              <a:cs typeface="Times" charset="0"/>
              <a:sym typeface="Times" charset="0"/>
            </a:endParaRPr>
          </a:p>
          <a:p>
            <a:pPr marL="457200" indent="-457200" eaLnBrk="1" hangingPunct="1">
              <a:spcBef>
                <a:spcPts val="1200"/>
              </a:spcBef>
              <a:buClrTx/>
              <a:buSzTx/>
              <a:buFont typeface="+mj-lt"/>
              <a:buAutoNum type="arabicPeriod"/>
            </a:pPr>
            <a:r>
              <a:rPr lang="en-US" altLang="en-US" sz="2000" dirty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Solve </a:t>
            </a:r>
            <a:r>
              <a:rPr lang="en-US" altLang="en-US" sz="2000" dirty="0">
                <a:solidFill>
                  <a:srgbClr val="0070C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Steiner</a:t>
            </a:r>
          </a:p>
        </p:txBody>
      </p:sp>
      <p:grpSp>
        <p:nvGrpSpPr>
          <p:cNvPr id="66594" name="Group 34"/>
          <p:cNvGrpSpPr>
            <a:grpSpLocks/>
          </p:cNvGrpSpPr>
          <p:nvPr/>
        </p:nvGrpSpPr>
        <p:grpSpPr bwMode="auto">
          <a:xfrm>
            <a:off x="2743200" y="2971800"/>
            <a:ext cx="609600" cy="609600"/>
            <a:chOff x="0" y="0"/>
            <a:chExt cx="384" cy="384"/>
          </a:xfrm>
        </p:grpSpPr>
        <p:sp>
          <p:nvSpPr>
            <p:cNvPr id="67614" name="Oval 32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solidFill>
              <a:srgbClr val="FF99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7615" name="Rectangle 33"/>
            <p:cNvSpPr>
              <a:spLocks/>
            </p:cNvSpPr>
            <p:nvPr/>
          </p:nvSpPr>
          <p:spPr bwMode="auto">
            <a:xfrm>
              <a:off x="94" y="52"/>
              <a:ext cx="19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A</a:t>
              </a:r>
            </a:p>
          </p:txBody>
        </p:sp>
      </p:grpSp>
      <p:grpSp>
        <p:nvGrpSpPr>
          <p:cNvPr id="66597" name="Group 37"/>
          <p:cNvGrpSpPr>
            <a:grpSpLocks/>
          </p:cNvGrpSpPr>
          <p:nvPr/>
        </p:nvGrpSpPr>
        <p:grpSpPr bwMode="auto">
          <a:xfrm>
            <a:off x="5257800" y="2895600"/>
            <a:ext cx="609600" cy="609600"/>
            <a:chOff x="0" y="0"/>
            <a:chExt cx="384" cy="384"/>
          </a:xfrm>
        </p:grpSpPr>
        <p:sp>
          <p:nvSpPr>
            <p:cNvPr id="67612" name="Oval 35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ellipse">
              <a:avLst/>
            </a:prstGeom>
            <a:solidFill>
              <a:srgbClr val="FF99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7613" name="Rectangle 36"/>
            <p:cNvSpPr>
              <a:spLocks/>
            </p:cNvSpPr>
            <p:nvPr/>
          </p:nvSpPr>
          <p:spPr bwMode="auto">
            <a:xfrm>
              <a:off x="99" y="52"/>
              <a:ext cx="18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438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Times" charset="0"/>
                  <a:cs typeface="Times" charset="0"/>
                  <a:sym typeface="Times" charset="0"/>
                </a:rPr>
                <a:t>B</a:t>
              </a:r>
            </a:p>
          </p:txBody>
        </p:sp>
      </p:grpSp>
      <p:sp>
        <p:nvSpPr>
          <p:cNvPr id="66598" name="Rectangle 38"/>
          <p:cNvSpPr>
            <a:spLocks/>
          </p:cNvSpPr>
          <p:nvPr/>
        </p:nvSpPr>
        <p:spPr bwMode="auto">
          <a:xfrm>
            <a:off x="5486400" y="5791200"/>
            <a:ext cx="3441700" cy="4318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ts val="1438"/>
              </a:spcBef>
              <a:buClrTx/>
              <a:buSzTx/>
              <a:buFontTx/>
              <a:buNone/>
            </a:pPr>
            <a:r>
              <a:rPr lang="en-US" altLang="en-US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MST Cost = Infty</a:t>
            </a:r>
          </a:p>
        </p:txBody>
      </p:sp>
      <p:sp>
        <p:nvSpPr>
          <p:cNvPr id="66599" name="Line 39"/>
          <p:cNvSpPr>
            <a:spLocks noChangeShapeType="1"/>
          </p:cNvSpPr>
          <p:nvPr/>
        </p:nvSpPr>
        <p:spPr bwMode="auto">
          <a:xfrm>
            <a:off x="3352800" y="3200400"/>
            <a:ext cx="1905000" cy="0"/>
          </a:xfrm>
          <a:prstGeom prst="line">
            <a:avLst/>
          </a:prstGeom>
          <a:noFill/>
          <a:ln w="38100">
            <a:solidFill>
              <a:srgbClr val="FF99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6600" name="AutoShape 40"/>
          <p:cNvSpPr>
            <a:spLocks/>
          </p:cNvSpPr>
          <p:nvPr/>
        </p:nvSpPr>
        <p:spPr bwMode="auto">
          <a:xfrm>
            <a:off x="4114800" y="2743200"/>
            <a:ext cx="381000" cy="838200"/>
          </a:xfrm>
          <a:custGeom>
            <a:avLst/>
            <a:gdLst>
              <a:gd name="T0" fmla="*/ 8472 w 21600"/>
              <a:gd name="T1" fmla="*/ 0 h 21600"/>
              <a:gd name="T2" fmla="*/ 12860 w 21600"/>
              <a:gd name="T3" fmla="*/ 6080 h 21600"/>
              <a:gd name="T4" fmla="*/ 11050 w 21600"/>
              <a:gd name="T5" fmla="*/ 6797 h 21600"/>
              <a:gd name="T6" fmla="*/ 16577 w 21600"/>
              <a:gd name="T7" fmla="*/ 12007 h 21600"/>
              <a:gd name="T8" fmla="*/ 14767 w 21600"/>
              <a:gd name="T9" fmla="*/ 12877 h 21600"/>
              <a:gd name="T10" fmla="*/ 21600 w 21600"/>
              <a:gd name="T11" fmla="*/ 21600 h 21600"/>
              <a:gd name="T12" fmla="*/ 10012 w 21600"/>
              <a:gd name="T13" fmla="*/ 14915 h 21600"/>
              <a:gd name="T14" fmla="*/ 12222 w 21600"/>
              <a:gd name="T15" fmla="*/ 13987 h 21600"/>
              <a:gd name="T16" fmla="*/ 5022 w 21600"/>
              <a:gd name="T17" fmla="*/ 9705 h 21600"/>
              <a:gd name="T18" fmla="*/ 7602 w 21600"/>
              <a:gd name="T19" fmla="*/ 8382 h 21600"/>
              <a:gd name="T20" fmla="*/ 0 w 21600"/>
              <a:gd name="T21" fmla="*/ 3890 h 21600"/>
              <a:gd name="T22" fmla="*/ 8472 w 21600"/>
              <a:gd name="T23" fmla="*/ 0 h 21600"/>
              <a:gd name="T24" fmla="*/ 8472 w 21600"/>
              <a:gd name="T2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1600" h="21600">
                <a:moveTo>
                  <a:pt x="8472" y="0"/>
                </a:moveTo>
                <a:lnTo>
                  <a:pt x="12860" y="6080"/>
                </a:lnTo>
                <a:lnTo>
                  <a:pt x="11050" y="6797"/>
                </a:lnTo>
                <a:lnTo>
                  <a:pt x="16577" y="12007"/>
                </a:lnTo>
                <a:lnTo>
                  <a:pt x="14767" y="12877"/>
                </a:lnTo>
                <a:lnTo>
                  <a:pt x="21600" y="21600"/>
                </a:lnTo>
                <a:lnTo>
                  <a:pt x="10012" y="14915"/>
                </a:lnTo>
                <a:lnTo>
                  <a:pt x="12222" y="13987"/>
                </a:lnTo>
                <a:lnTo>
                  <a:pt x="5022" y="9705"/>
                </a:lnTo>
                <a:lnTo>
                  <a:pt x="7602" y="8382"/>
                </a:lnTo>
                <a:lnTo>
                  <a:pt x="0" y="3890"/>
                </a:lnTo>
                <a:lnTo>
                  <a:pt x="8472" y="0"/>
                </a:lnTo>
                <a:close/>
                <a:moveTo>
                  <a:pt x="8472" y="0"/>
                </a:moveTo>
              </a:path>
            </a:pathLst>
          </a:custGeom>
          <a:solidFill>
            <a:srgbClr val="6B5680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05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6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6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6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6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6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9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6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6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6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41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6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45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6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49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6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53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6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57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6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65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65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66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6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6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0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6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4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66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66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76" grpId="0" animBg="1"/>
      <p:bldP spid="66583" grpId="0" autoUpdateAnimBg="0"/>
      <p:bldP spid="66584" grpId="0" animBg="1"/>
      <p:bldP spid="66585" grpId="0" animBg="1"/>
      <p:bldP spid="66586" grpId="0" autoUpdateAnimBg="0"/>
      <p:bldP spid="66587" grpId="0" autoUpdateAnimBg="0"/>
      <p:bldP spid="66588" grpId="0" autoUpdateAnimBg="0"/>
      <p:bldP spid="66589" grpId="0" autoUpdateAnimBg="0"/>
      <p:bldP spid="66590" grpId="0" autoUpdateAnimBg="0"/>
      <p:bldP spid="66591" grpId="0" build="p" autoUpdateAnimBg="0"/>
      <p:bldP spid="66598" grpId="0" animBg="1" autoUpdateAnimBg="0"/>
      <p:bldP spid="66599" grpId="0" animBg="1"/>
      <p:bldP spid="6660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/>
          </p:cNvSpPr>
          <p:nvPr/>
        </p:nvSpPr>
        <p:spPr bwMode="auto">
          <a:xfrm>
            <a:off x="0" y="-42863"/>
            <a:ext cx="9156700" cy="347663"/>
          </a:xfrm>
          <a:prstGeom prst="rect">
            <a:avLst/>
          </a:prstGeom>
          <a:gradFill rotWithShape="0">
            <a:gsLst>
              <a:gs pos="0">
                <a:srgbClr val="333333"/>
              </a:gs>
              <a:gs pos="100000">
                <a:srgbClr val="0000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67" name="Rectangle 2"/>
          <p:cNvSpPr>
            <a:spLocks/>
          </p:cNvSpPr>
          <p:nvPr/>
        </p:nvSpPr>
        <p:spPr bwMode="auto">
          <a:xfrm>
            <a:off x="609600" y="1524000"/>
            <a:ext cx="79375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ts val="713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FFFFFF"/>
                </a:solidFill>
                <a:latin typeface="Arial Bold" charset="0"/>
                <a:cs typeface="Arial Bold" charset="0"/>
                <a:sym typeface="Arial Bold" charset="0"/>
              </a:rPr>
              <a:t>Boston University</a:t>
            </a:r>
            <a:r>
              <a:rPr lang="en-US" altLang="en-US" sz="1200">
                <a:solidFill>
                  <a:srgbClr val="FFFFFF"/>
                </a:solidFill>
                <a:cs typeface="Arial" charset="0"/>
              </a:rPr>
              <a:t> Slideshow Title Goes Here</a:t>
            </a:r>
          </a:p>
        </p:txBody>
      </p:sp>
      <p:sp>
        <p:nvSpPr>
          <p:cNvPr id="1127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1272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1273" name="Rectangle 8"/>
          <p:cNvSpPr>
            <a:spLocks/>
          </p:cNvSpPr>
          <p:nvPr/>
        </p:nvSpPr>
        <p:spPr bwMode="auto">
          <a:xfrm>
            <a:off x="6064250" y="279400"/>
            <a:ext cx="8588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FFFFFF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2001</a:t>
            </a:r>
          </a:p>
        </p:txBody>
      </p:sp>
      <p:pic>
        <p:nvPicPr>
          <p:cNvPr id="1127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0" y="3892550"/>
            <a:ext cx="1843088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1275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8" y="4864100"/>
            <a:ext cx="1571625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1276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888" y="4848225"/>
            <a:ext cx="16256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1277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0" y="2649538"/>
            <a:ext cx="90011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1278" name="Picture 1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2975" y="1123950"/>
            <a:ext cx="941388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1279" name="Picture 1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878138"/>
            <a:ext cx="995363" cy="106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1280" name="Picture 1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50" y="450850"/>
            <a:ext cx="985838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1281" name="Picture 1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5263" y="1600200"/>
            <a:ext cx="993775" cy="106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1282" name="Picture 17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5263" y="3095625"/>
            <a:ext cx="922337" cy="99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1283" name="Picture 18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4613" y="690563"/>
            <a:ext cx="1027112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1284" name="Picture 19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6050" y="4532313"/>
            <a:ext cx="1081088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1285" name="Picture 2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4764088"/>
            <a:ext cx="1006475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1286" name="Picture 2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5138" y="4735513"/>
            <a:ext cx="1036637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1287" name="Picture 2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8488" y="2668588"/>
            <a:ext cx="1047750" cy="1147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1288" name="Rectangle 23"/>
          <p:cNvSpPr>
            <a:spLocks/>
          </p:cNvSpPr>
          <p:nvPr/>
        </p:nvSpPr>
        <p:spPr bwMode="auto">
          <a:xfrm>
            <a:off x="4710113" y="3587750"/>
            <a:ext cx="11684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latin typeface="Times" charset="0"/>
                <a:cs typeface="Times" charset="0"/>
                <a:sym typeface="Times" charset="0"/>
              </a:rPr>
              <a:t>Organizer</a:t>
            </a:r>
          </a:p>
        </p:txBody>
      </p:sp>
      <p:sp>
        <p:nvSpPr>
          <p:cNvPr id="11289" name="Rectangle 24"/>
          <p:cNvSpPr>
            <a:spLocks/>
          </p:cNvSpPr>
          <p:nvPr/>
        </p:nvSpPr>
        <p:spPr bwMode="auto">
          <a:xfrm>
            <a:off x="3600450" y="2039938"/>
            <a:ext cx="8763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latin typeface="Times" charset="0"/>
                <a:cs typeface="Times" charset="0"/>
                <a:sym typeface="Times" charset="0"/>
              </a:rPr>
              <a:t>Insider</a:t>
            </a:r>
          </a:p>
        </p:txBody>
      </p:sp>
      <p:sp>
        <p:nvSpPr>
          <p:cNvPr id="11290" name="Rectangle 25"/>
          <p:cNvSpPr>
            <a:spLocks/>
          </p:cNvSpPr>
          <p:nvPr/>
        </p:nvSpPr>
        <p:spPr bwMode="auto">
          <a:xfrm>
            <a:off x="6040438" y="3895725"/>
            <a:ext cx="13081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latin typeface="Times" charset="0"/>
                <a:cs typeface="Times" charset="0"/>
                <a:sym typeface="Times" charset="0"/>
              </a:rPr>
              <a:t>Co-organizer</a:t>
            </a:r>
          </a:p>
        </p:txBody>
      </p:sp>
      <p:sp>
        <p:nvSpPr>
          <p:cNvPr id="11291" name="Rectangle 26"/>
          <p:cNvSpPr>
            <a:spLocks/>
          </p:cNvSpPr>
          <p:nvPr/>
        </p:nvSpPr>
        <p:spPr bwMode="auto">
          <a:xfrm>
            <a:off x="4724400" y="1468438"/>
            <a:ext cx="15367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latin typeface="Times" charset="0"/>
                <a:cs typeface="Times" charset="0"/>
                <a:sym typeface="Times" charset="0"/>
              </a:rPr>
              <a:t>Security expert</a:t>
            </a:r>
          </a:p>
        </p:txBody>
      </p:sp>
      <p:sp>
        <p:nvSpPr>
          <p:cNvPr id="11292" name="Rectangle 27"/>
          <p:cNvSpPr>
            <a:spLocks/>
          </p:cNvSpPr>
          <p:nvPr/>
        </p:nvSpPr>
        <p:spPr bwMode="auto">
          <a:xfrm>
            <a:off x="7848600" y="2613025"/>
            <a:ext cx="10668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latin typeface="Times" charset="0"/>
                <a:cs typeface="Times" charset="0"/>
                <a:sym typeface="Times" charset="0"/>
              </a:rPr>
              <a:t>Mechanic</a:t>
            </a:r>
          </a:p>
        </p:txBody>
      </p:sp>
      <p:sp>
        <p:nvSpPr>
          <p:cNvPr id="11293" name="Rectangle 28"/>
          <p:cNvSpPr>
            <a:spLocks/>
          </p:cNvSpPr>
          <p:nvPr/>
        </p:nvSpPr>
        <p:spPr bwMode="auto">
          <a:xfrm>
            <a:off x="7812088" y="4038600"/>
            <a:ext cx="10160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latin typeface="Times" charset="0"/>
                <a:cs typeface="Times" charset="0"/>
                <a:sym typeface="Times" charset="0"/>
              </a:rPr>
              <a:t>Mechanic</a:t>
            </a:r>
          </a:p>
        </p:txBody>
      </p:sp>
      <p:sp>
        <p:nvSpPr>
          <p:cNvPr id="11294" name="Rectangle 29"/>
          <p:cNvSpPr>
            <a:spLocks/>
          </p:cNvSpPr>
          <p:nvPr/>
        </p:nvSpPr>
        <p:spPr bwMode="auto">
          <a:xfrm>
            <a:off x="6084888" y="1704975"/>
            <a:ext cx="17399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latin typeface="Times" charset="0"/>
                <a:cs typeface="Times" charset="0"/>
                <a:sym typeface="Times" charset="0"/>
              </a:rPr>
              <a:t>Electronics expert</a:t>
            </a:r>
          </a:p>
        </p:txBody>
      </p:sp>
      <p:sp>
        <p:nvSpPr>
          <p:cNvPr id="11295" name="Rectangle 30"/>
          <p:cNvSpPr>
            <a:spLocks/>
          </p:cNvSpPr>
          <p:nvPr/>
        </p:nvSpPr>
        <p:spPr bwMode="auto">
          <a:xfrm>
            <a:off x="3662363" y="5583238"/>
            <a:ext cx="17653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latin typeface="Times" charset="0"/>
                <a:cs typeface="Times" charset="0"/>
                <a:sym typeface="Times" charset="0"/>
              </a:rPr>
              <a:t>Explosives expert</a:t>
            </a:r>
          </a:p>
        </p:txBody>
      </p:sp>
      <p:sp>
        <p:nvSpPr>
          <p:cNvPr id="11296" name="Rectangle 31"/>
          <p:cNvSpPr>
            <a:spLocks/>
          </p:cNvSpPr>
          <p:nvPr/>
        </p:nvSpPr>
        <p:spPr bwMode="auto">
          <a:xfrm>
            <a:off x="7526338" y="5913438"/>
            <a:ext cx="9271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latin typeface="Times" charset="0"/>
                <a:cs typeface="Times" charset="0"/>
                <a:sym typeface="Times" charset="0"/>
              </a:rPr>
              <a:t>Acrobat</a:t>
            </a:r>
          </a:p>
        </p:txBody>
      </p:sp>
      <p:sp>
        <p:nvSpPr>
          <p:cNvPr id="11297" name="Rectangle 32"/>
          <p:cNvSpPr>
            <a:spLocks/>
          </p:cNvSpPr>
          <p:nvPr/>
        </p:nvSpPr>
        <p:spPr bwMode="auto">
          <a:xfrm>
            <a:off x="5605463" y="5849938"/>
            <a:ext cx="9906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latin typeface="Times" charset="0"/>
                <a:cs typeface="Times" charset="0"/>
                <a:sym typeface="Times" charset="0"/>
              </a:rPr>
              <a:t>Con-man</a:t>
            </a:r>
          </a:p>
        </p:txBody>
      </p:sp>
      <p:sp>
        <p:nvSpPr>
          <p:cNvPr id="11298" name="Rectangle 33"/>
          <p:cNvSpPr>
            <a:spLocks/>
          </p:cNvSpPr>
          <p:nvPr/>
        </p:nvSpPr>
        <p:spPr bwMode="auto">
          <a:xfrm>
            <a:off x="2830513" y="3786188"/>
            <a:ext cx="16383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latin typeface="Times" charset="0"/>
                <a:cs typeface="Times" charset="0"/>
                <a:sym typeface="Times" charset="0"/>
              </a:rPr>
              <a:t>Pick-pocket thief</a:t>
            </a:r>
          </a:p>
        </p:txBody>
      </p:sp>
      <p:pic>
        <p:nvPicPr>
          <p:cNvPr id="11299" name="Picture 34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" y="381000"/>
            <a:ext cx="2351088" cy="349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833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9512" y="1412776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References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9592" y="2564904"/>
            <a:ext cx="6696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Theodoros</a:t>
            </a:r>
            <a:r>
              <a:rPr lang="en-US" sz="2000" dirty="0"/>
              <a:t> </a:t>
            </a:r>
            <a:r>
              <a:rPr lang="en-US" sz="2000" dirty="0" err="1"/>
              <a:t>Lappas</a:t>
            </a:r>
            <a:r>
              <a:rPr lang="en-US" sz="2000" dirty="0"/>
              <a:t>, Kun Liu, </a:t>
            </a:r>
            <a:r>
              <a:rPr lang="en-US" sz="2000" dirty="0" err="1"/>
              <a:t>Evimaria</a:t>
            </a:r>
            <a:r>
              <a:rPr lang="en-US" sz="2000" dirty="0"/>
              <a:t> </a:t>
            </a:r>
            <a:r>
              <a:rPr lang="en-US" sz="2000" dirty="0" smtClean="0"/>
              <a:t>Terzi, Finding </a:t>
            </a:r>
            <a:r>
              <a:rPr lang="en-US" sz="2000" dirty="0"/>
              <a:t>a team of experts in social networks. KDD 2009</a:t>
            </a:r>
            <a:r>
              <a:rPr lang="en-US" sz="2000"/>
              <a:t>: </a:t>
            </a:r>
            <a:r>
              <a:rPr lang="en-US" sz="2000" smtClean="0"/>
              <a:t>467-476</a:t>
            </a:r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65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1"/>
          <p:cNvSpPr>
            <a:spLocks/>
          </p:cNvSpPr>
          <p:nvPr/>
        </p:nvSpPr>
        <p:spPr bwMode="auto">
          <a:xfrm>
            <a:off x="0" y="-42863"/>
            <a:ext cx="9156700" cy="347663"/>
          </a:xfrm>
          <a:prstGeom prst="rect">
            <a:avLst/>
          </a:prstGeom>
          <a:gradFill rotWithShape="0">
            <a:gsLst>
              <a:gs pos="0">
                <a:srgbClr val="333333"/>
              </a:gs>
              <a:gs pos="100000">
                <a:srgbClr val="0000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92" name="Rectangle 2"/>
          <p:cNvSpPr>
            <a:spLocks/>
          </p:cNvSpPr>
          <p:nvPr/>
        </p:nvSpPr>
        <p:spPr bwMode="auto">
          <a:xfrm>
            <a:off x="609600" y="1524000"/>
            <a:ext cx="79375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>
              <a:spcBef>
                <a:spcPts val="713"/>
              </a:spcBef>
            </a:pPr>
            <a:r>
              <a:rPr lang="en-US" altLang="en-US" sz="1200">
                <a:solidFill>
                  <a:srgbClr val="FFFFFF"/>
                </a:solidFill>
                <a:latin typeface="Arial Bold" charset="0"/>
                <a:cs typeface="Arial Bold" charset="0"/>
                <a:sym typeface="Arial Bold" charset="0"/>
              </a:rPr>
              <a:t>Boston University</a:t>
            </a:r>
            <a:r>
              <a:rPr lang="en-US" altLang="en-US" sz="120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 Slideshow Title Goes Here</a:t>
            </a:r>
          </a:p>
        </p:txBody>
      </p:sp>
      <p:sp>
        <p:nvSpPr>
          <p:cNvPr id="1229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2296" name="Line 6"/>
          <p:cNvSpPr>
            <a:spLocks noChangeShapeType="1"/>
          </p:cNvSpPr>
          <p:nvPr/>
        </p:nvSpPr>
        <p:spPr bwMode="auto">
          <a:xfrm rot="10800000">
            <a:off x="5186363" y="3106738"/>
            <a:ext cx="1395412" cy="136525"/>
          </a:xfrm>
          <a:prstGeom prst="line">
            <a:avLst/>
          </a:prstGeom>
          <a:noFill/>
          <a:ln w="76200">
            <a:solidFill>
              <a:srgbClr val="BC623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7" name="Line 7"/>
          <p:cNvSpPr>
            <a:spLocks noChangeShapeType="1"/>
          </p:cNvSpPr>
          <p:nvPr/>
        </p:nvSpPr>
        <p:spPr bwMode="auto">
          <a:xfrm rot="10800000">
            <a:off x="3849688" y="1600200"/>
            <a:ext cx="1336675" cy="1447800"/>
          </a:xfrm>
          <a:prstGeom prst="line">
            <a:avLst/>
          </a:prstGeom>
          <a:noFill/>
          <a:ln w="76200">
            <a:solidFill>
              <a:srgbClr val="BC623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8" name="Line 8"/>
          <p:cNvSpPr>
            <a:spLocks noChangeShapeType="1"/>
          </p:cNvSpPr>
          <p:nvPr/>
        </p:nvSpPr>
        <p:spPr bwMode="auto">
          <a:xfrm rot="10800000" flipH="1">
            <a:off x="5222875" y="1123950"/>
            <a:ext cx="63500" cy="1924050"/>
          </a:xfrm>
          <a:prstGeom prst="line">
            <a:avLst/>
          </a:prstGeom>
          <a:noFill/>
          <a:ln w="76200">
            <a:solidFill>
              <a:srgbClr val="BC623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9" name="Line 9"/>
          <p:cNvSpPr>
            <a:spLocks noChangeShapeType="1"/>
          </p:cNvSpPr>
          <p:nvPr/>
        </p:nvSpPr>
        <p:spPr bwMode="auto">
          <a:xfrm rot="10800000">
            <a:off x="5399088" y="1123950"/>
            <a:ext cx="1350962" cy="2289175"/>
          </a:xfrm>
          <a:prstGeom prst="line">
            <a:avLst/>
          </a:prstGeom>
          <a:noFill/>
          <a:ln w="76200">
            <a:solidFill>
              <a:srgbClr val="BC623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0" name="Line 10"/>
          <p:cNvSpPr>
            <a:spLocks noChangeShapeType="1"/>
          </p:cNvSpPr>
          <p:nvPr/>
        </p:nvSpPr>
        <p:spPr bwMode="auto">
          <a:xfrm rot="10800000" flipH="1">
            <a:off x="8267700" y="2076450"/>
            <a:ext cx="0" cy="1563688"/>
          </a:xfrm>
          <a:prstGeom prst="line">
            <a:avLst/>
          </a:prstGeom>
          <a:noFill/>
          <a:ln w="76200">
            <a:solidFill>
              <a:srgbClr val="BC623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1" name="Line 11"/>
          <p:cNvSpPr>
            <a:spLocks noChangeShapeType="1"/>
          </p:cNvSpPr>
          <p:nvPr/>
        </p:nvSpPr>
        <p:spPr bwMode="auto">
          <a:xfrm rot="10800000" flipH="1">
            <a:off x="6750050" y="2097088"/>
            <a:ext cx="1327150" cy="1316037"/>
          </a:xfrm>
          <a:prstGeom prst="line">
            <a:avLst/>
          </a:prstGeom>
          <a:noFill/>
          <a:ln w="76200">
            <a:solidFill>
              <a:srgbClr val="BC623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2" name="Line 12"/>
          <p:cNvSpPr>
            <a:spLocks noChangeShapeType="1"/>
          </p:cNvSpPr>
          <p:nvPr/>
        </p:nvSpPr>
        <p:spPr bwMode="auto">
          <a:xfrm>
            <a:off x="6788150" y="3413125"/>
            <a:ext cx="1327150" cy="49213"/>
          </a:xfrm>
          <a:prstGeom prst="line">
            <a:avLst/>
          </a:prstGeom>
          <a:noFill/>
          <a:ln w="76200">
            <a:solidFill>
              <a:srgbClr val="BC623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3" name="Line 13"/>
          <p:cNvSpPr>
            <a:spLocks noChangeShapeType="1"/>
          </p:cNvSpPr>
          <p:nvPr/>
        </p:nvSpPr>
        <p:spPr bwMode="auto">
          <a:xfrm rot="10800000" flipH="1">
            <a:off x="6788150" y="1247775"/>
            <a:ext cx="269875" cy="1995488"/>
          </a:xfrm>
          <a:prstGeom prst="line">
            <a:avLst/>
          </a:prstGeom>
          <a:noFill/>
          <a:ln w="76200">
            <a:solidFill>
              <a:srgbClr val="BC623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4" name="Line 14"/>
          <p:cNvSpPr>
            <a:spLocks noChangeShapeType="1"/>
          </p:cNvSpPr>
          <p:nvPr/>
        </p:nvSpPr>
        <p:spPr bwMode="auto">
          <a:xfrm rot="10800000" flipH="1">
            <a:off x="4424363" y="3259138"/>
            <a:ext cx="798512" cy="1958975"/>
          </a:xfrm>
          <a:prstGeom prst="line">
            <a:avLst/>
          </a:prstGeom>
          <a:noFill/>
          <a:ln w="76200">
            <a:solidFill>
              <a:srgbClr val="BC623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5" name="Line 15"/>
          <p:cNvSpPr>
            <a:spLocks noChangeShapeType="1"/>
          </p:cNvSpPr>
          <p:nvPr/>
        </p:nvSpPr>
        <p:spPr bwMode="auto">
          <a:xfrm rot="10800000" flipH="1">
            <a:off x="4424363" y="3424238"/>
            <a:ext cx="2143125" cy="1793875"/>
          </a:xfrm>
          <a:prstGeom prst="line">
            <a:avLst/>
          </a:prstGeom>
          <a:noFill/>
          <a:ln w="76200">
            <a:solidFill>
              <a:srgbClr val="BC623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6" name="Line 16"/>
          <p:cNvSpPr>
            <a:spLocks noChangeShapeType="1"/>
          </p:cNvSpPr>
          <p:nvPr/>
        </p:nvSpPr>
        <p:spPr bwMode="auto">
          <a:xfrm rot="10800000">
            <a:off x="6750050" y="3573463"/>
            <a:ext cx="1206500" cy="1884362"/>
          </a:xfrm>
          <a:prstGeom prst="line">
            <a:avLst/>
          </a:prstGeom>
          <a:noFill/>
          <a:ln w="76200">
            <a:solidFill>
              <a:srgbClr val="BC623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7" name="Line 17"/>
          <p:cNvSpPr>
            <a:spLocks noChangeShapeType="1"/>
          </p:cNvSpPr>
          <p:nvPr/>
        </p:nvSpPr>
        <p:spPr bwMode="auto">
          <a:xfrm rot="10800000">
            <a:off x="5399088" y="3367088"/>
            <a:ext cx="661987" cy="2090737"/>
          </a:xfrm>
          <a:prstGeom prst="line">
            <a:avLst/>
          </a:prstGeom>
          <a:noFill/>
          <a:ln w="76200">
            <a:solidFill>
              <a:srgbClr val="BC623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8" name="Line 18"/>
          <p:cNvSpPr>
            <a:spLocks noChangeShapeType="1"/>
          </p:cNvSpPr>
          <p:nvPr/>
        </p:nvSpPr>
        <p:spPr bwMode="auto">
          <a:xfrm rot="10800000" flipH="1">
            <a:off x="6094413" y="3482975"/>
            <a:ext cx="512762" cy="1974850"/>
          </a:xfrm>
          <a:prstGeom prst="line">
            <a:avLst/>
          </a:prstGeom>
          <a:noFill/>
          <a:ln w="76200">
            <a:solidFill>
              <a:srgbClr val="BC623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9" name="Line 19"/>
          <p:cNvSpPr>
            <a:spLocks noChangeShapeType="1"/>
          </p:cNvSpPr>
          <p:nvPr/>
        </p:nvSpPr>
        <p:spPr bwMode="auto">
          <a:xfrm flipH="1">
            <a:off x="3482975" y="3144838"/>
            <a:ext cx="1436688" cy="30162"/>
          </a:xfrm>
          <a:prstGeom prst="line">
            <a:avLst/>
          </a:prstGeom>
          <a:noFill/>
          <a:ln w="76200">
            <a:solidFill>
              <a:srgbClr val="BC623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10" name="Rectangle 20"/>
          <p:cNvSpPr>
            <a:spLocks/>
          </p:cNvSpPr>
          <p:nvPr/>
        </p:nvSpPr>
        <p:spPr bwMode="auto">
          <a:xfrm>
            <a:off x="6064250" y="279400"/>
            <a:ext cx="8588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altLang="en-US" sz="2400">
                <a:solidFill>
                  <a:srgbClr val="FFFFFF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2001</a:t>
            </a:r>
          </a:p>
        </p:txBody>
      </p:sp>
      <p:pic>
        <p:nvPicPr>
          <p:cNvPr id="12311" name="Picture 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0" y="3956050"/>
            <a:ext cx="1843088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2312" name="Picture 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8" y="4965700"/>
            <a:ext cx="1571625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2313" name="Picture 2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888" y="4848225"/>
            <a:ext cx="16256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2314" name="Picture 2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0" y="2649538"/>
            <a:ext cx="90011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2315" name="Picture 2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2975" y="1123950"/>
            <a:ext cx="941388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2316" name="Picture 2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878138"/>
            <a:ext cx="995363" cy="106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2317" name="Picture 2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50" y="450850"/>
            <a:ext cx="985838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2318" name="Picture 2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5263" y="1600200"/>
            <a:ext cx="993775" cy="106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2319" name="Picture 2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5263" y="3095625"/>
            <a:ext cx="922337" cy="99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2320" name="Picture 3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4613" y="690563"/>
            <a:ext cx="1027112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2321" name="Picture 3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6050" y="4532313"/>
            <a:ext cx="1081088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2322" name="Picture 3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4764088"/>
            <a:ext cx="1006475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2323" name="Picture 3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5138" y="4735513"/>
            <a:ext cx="1036637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2324" name="Picture 34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8488" y="2668588"/>
            <a:ext cx="1047750" cy="1147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2325" name="Rectangle 35"/>
          <p:cNvSpPr>
            <a:spLocks/>
          </p:cNvSpPr>
          <p:nvPr/>
        </p:nvSpPr>
        <p:spPr bwMode="auto">
          <a:xfrm>
            <a:off x="4710113" y="3587750"/>
            <a:ext cx="11684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altLang="en-US" sz="1400" b="1">
                <a:solidFill>
                  <a:schemeClr val="tx1"/>
                </a:solidFill>
                <a:latin typeface="Times" charset="0"/>
                <a:cs typeface="Times" charset="0"/>
                <a:sym typeface="Times" charset="0"/>
              </a:rPr>
              <a:t>Organizer</a:t>
            </a:r>
          </a:p>
        </p:txBody>
      </p:sp>
      <p:sp>
        <p:nvSpPr>
          <p:cNvPr id="12326" name="Rectangle 36"/>
          <p:cNvSpPr>
            <a:spLocks/>
          </p:cNvSpPr>
          <p:nvPr/>
        </p:nvSpPr>
        <p:spPr bwMode="auto">
          <a:xfrm>
            <a:off x="3600450" y="2039938"/>
            <a:ext cx="8763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altLang="en-US" sz="1400" b="1">
                <a:solidFill>
                  <a:schemeClr val="tx1"/>
                </a:solidFill>
                <a:latin typeface="Times" charset="0"/>
                <a:cs typeface="Times" charset="0"/>
                <a:sym typeface="Times" charset="0"/>
              </a:rPr>
              <a:t>Insider</a:t>
            </a:r>
          </a:p>
        </p:txBody>
      </p:sp>
      <p:sp>
        <p:nvSpPr>
          <p:cNvPr id="12327" name="Rectangle 37"/>
          <p:cNvSpPr>
            <a:spLocks/>
          </p:cNvSpPr>
          <p:nvPr/>
        </p:nvSpPr>
        <p:spPr bwMode="auto">
          <a:xfrm>
            <a:off x="6040438" y="3895725"/>
            <a:ext cx="13081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altLang="en-US" sz="1400" b="1">
                <a:solidFill>
                  <a:schemeClr val="tx1"/>
                </a:solidFill>
                <a:latin typeface="Times" charset="0"/>
                <a:cs typeface="Times" charset="0"/>
                <a:sym typeface="Times" charset="0"/>
              </a:rPr>
              <a:t>Co-organizer</a:t>
            </a:r>
          </a:p>
        </p:txBody>
      </p:sp>
      <p:sp>
        <p:nvSpPr>
          <p:cNvPr id="12328" name="Rectangle 38"/>
          <p:cNvSpPr>
            <a:spLocks/>
          </p:cNvSpPr>
          <p:nvPr/>
        </p:nvSpPr>
        <p:spPr bwMode="auto">
          <a:xfrm>
            <a:off x="4724400" y="1468438"/>
            <a:ext cx="15367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altLang="en-US" sz="1400" b="1">
                <a:solidFill>
                  <a:schemeClr val="tx1"/>
                </a:solidFill>
                <a:latin typeface="Times" charset="0"/>
                <a:cs typeface="Times" charset="0"/>
                <a:sym typeface="Times" charset="0"/>
              </a:rPr>
              <a:t>Security expert</a:t>
            </a:r>
          </a:p>
        </p:txBody>
      </p:sp>
      <p:sp>
        <p:nvSpPr>
          <p:cNvPr id="12329" name="Rectangle 39"/>
          <p:cNvSpPr>
            <a:spLocks/>
          </p:cNvSpPr>
          <p:nvPr/>
        </p:nvSpPr>
        <p:spPr bwMode="auto">
          <a:xfrm>
            <a:off x="7848600" y="2613025"/>
            <a:ext cx="10668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altLang="en-US" sz="1400" b="1">
                <a:solidFill>
                  <a:schemeClr val="tx1"/>
                </a:solidFill>
                <a:latin typeface="Times" charset="0"/>
                <a:cs typeface="Times" charset="0"/>
                <a:sym typeface="Times" charset="0"/>
              </a:rPr>
              <a:t>Mechanic</a:t>
            </a:r>
          </a:p>
        </p:txBody>
      </p:sp>
      <p:sp>
        <p:nvSpPr>
          <p:cNvPr id="12330" name="Rectangle 40"/>
          <p:cNvSpPr>
            <a:spLocks/>
          </p:cNvSpPr>
          <p:nvPr/>
        </p:nvSpPr>
        <p:spPr bwMode="auto">
          <a:xfrm>
            <a:off x="7812088" y="4038600"/>
            <a:ext cx="10160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altLang="en-US" sz="1400" b="1">
                <a:solidFill>
                  <a:schemeClr val="tx1"/>
                </a:solidFill>
                <a:latin typeface="Times" charset="0"/>
                <a:cs typeface="Times" charset="0"/>
                <a:sym typeface="Times" charset="0"/>
              </a:rPr>
              <a:t>Mechanic</a:t>
            </a:r>
          </a:p>
        </p:txBody>
      </p:sp>
      <p:sp>
        <p:nvSpPr>
          <p:cNvPr id="12331" name="Rectangle 41"/>
          <p:cNvSpPr>
            <a:spLocks/>
          </p:cNvSpPr>
          <p:nvPr/>
        </p:nvSpPr>
        <p:spPr bwMode="auto">
          <a:xfrm>
            <a:off x="6084888" y="1704975"/>
            <a:ext cx="17399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altLang="en-US" sz="1400" b="1">
                <a:solidFill>
                  <a:schemeClr val="tx1"/>
                </a:solidFill>
                <a:latin typeface="Times" charset="0"/>
                <a:cs typeface="Times" charset="0"/>
                <a:sym typeface="Times" charset="0"/>
              </a:rPr>
              <a:t>Electronics expert</a:t>
            </a:r>
          </a:p>
        </p:txBody>
      </p:sp>
      <p:sp>
        <p:nvSpPr>
          <p:cNvPr id="12332" name="Rectangle 42"/>
          <p:cNvSpPr>
            <a:spLocks/>
          </p:cNvSpPr>
          <p:nvPr/>
        </p:nvSpPr>
        <p:spPr bwMode="auto">
          <a:xfrm>
            <a:off x="3662363" y="5583238"/>
            <a:ext cx="17653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altLang="en-US" sz="1400" b="1">
                <a:solidFill>
                  <a:schemeClr val="tx1"/>
                </a:solidFill>
                <a:latin typeface="Times" charset="0"/>
                <a:cs typeface="Times" charset="0"/>
                <a:sym typeface="Times" charset="0"/>
              </a:rPr>
              <a:t>Explosives expert</a:t>
            </a:r>
          </a:p>
        </p:txBody>
      </p:sp>
      <p:sp>
        <p:nvSpPr>
          <p:cNvPr id="12333" name="Rectangle 43"/>
          <p:cNvSpPr>
            <a:spLocks/>
          </p:cNvSpPr>
          <p:nvPr/>
        </p:nvSpPr>
        <p:spPr bwMode="auto">
          <a:xfrm>
            <a:off x="7526338" y="5913438"/>
            <a:ext cx="9271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altLang="en-US" sz="1400" b="1">
                <a:solidFill>
                  <a:schemeClr val="tx1"/>
                </a:solidFill>
                <a:latin typeface="Times" charset="0"/>
                <a:cs typeface="Times" charset="0"/>
                <a:sym typeface="Times" charset="0"/>
              </a:rPr>
              <a:t>Acrobat</a:t>
            </a:r>
          </a:p>
        </p:txBody>
      </p:sp>
      <p:sp>
        <p:nvSpPr>
          <p:cNvPr id="12334" name="Rectangle 44"/>
          <p:cNvSpPr>
            <a:spLocks/>
          </p:cNvSpPr>
          <p:nvPr/>
        </p:nvSpPr>
        <p:spPr bwMode="auto">
          <a:xfrm>
            <a:off x="5605463" y="5849938"/>
            <a:ext cx="9906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altLang="en-US" sz="1400" b="1">
                <a:solidFill>
                  <a:schemeClr val="tx1"/>
                </a:solidFill>
                <a:latin typeface="Times" charset="0"/>
                <a:cs typeface="Times" charset="0"/>
                <a:sym typeface="Times" charset="0"/>
              </a:rPr>
              <a:t>Con-man</a:t>
            </a:r>
          </a:p>
        </p:txBody>
      </p:sp>
      <p:sp>
        <p:nvSpPr>
          <p:cNvPr id="12335" name="Rectangle 45"/>
          <p:cNvSpPr>
            <a:spLocks/>
          </p:cNvSpPr>
          <p:nvPr/>
        </p:nvSpPr>
        <p:spPr bwMode="auto">
          <a:xfrm>
            <a:off x="2830513" y="3786188"/>
            <a:ext cx="16383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altLang="en-US" sz="1400" b="1">
                <a:solidFill>
                  <a:schemeClr val="tx1"/>
                </a:solidFill>
                <a:latin typeface="Times" charset="0"/>
                <a:cs typeface="Times" charset="0"/>
                <a:sym typeface="Times" charset="0"/>
              </a:rPr>
              <a:t>Pick-pocket thief</a:t>
            </a:r>
          </a:p>
        </p:txBody>
      </p:sp>
      <p:pic>
        <p:nvPicPr>
          <p:cNvPr id="12336" name="Picture 46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30200"/>
            <a:ext cx="2351088" cy="349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2661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/>
          </p:cNvSpPr>
          <p:nvPr/>
        </p:nvSpPr>
        <p:spPr bwMode="auto">
          <a:xfrm>
            <a:off x="609600" y="1524000"/>
            <a:ext cx="79375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ts val="713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FFFFFF"/>
                </a:solidFill>
                <a:latin typeface="Arial Bold" charset="0"/>
                <a:cs typeface="Arial Bold" charset="0"/>
                <a:sym typeface="Arial Bold" charset="0"/>
              </a:rPr>
              <a:t>Boston University</a:t>
            </a:r>
            <a:r>
              <a:rPr lang="en-US" altLang="en-US" sz="1200">
                <a:solidFill>
                  <a:srgbClr val="FFFFFF"/>
                </a:solidFill>
                <a:cs typeface="Arial" charset="0"/>
              </a:rPr>
              <a:t> Slideshow Title Goes Here</a:t>
            </a:r>
          </a:p>
        </p:txBody>
      </p:sp>
      <p:sp>
        <p:nvSpPr>
          <p:cNvPr id="13319" name="Rectangle 6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eaLnBrk="1" hangingPunct="1"/>
            <a:r>
              <a:rPr lang="en-US" altLang="en-US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Applications</a:t>
            </a:r>
            <a:endParaRPr lang="en-US" altLang="en-US" smtClean="0">
              <a:latin typeface="Lucida Grande" charset="0"/>
              <a:sym typeface="Lucida Grande" charset="0"/>
            </a:endParaRPr>
          </a:p>
        </p:txBody>
      </p:sp>
      <p:sp>
        <p:nvSpPr>
          <p:cNvPr id="13320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4950" indent="-234950" eaLnBrk="1" hangingPunct="1">
              <a:lnSpc>
                <a:spcPct val="90000"/>
              </a:lnSpc>
              <a:spcBef>
                <a:spcPct val="0"/>
              </a:spcBef>
              <a:buClr>
                <a:srgbClr val="727CA3"/>
              </a:buClr>
              <a:buSzPct val="75000"/>
              <a:buFont typeface="Wingdings 3" charset="2"/>
              <a:buChar char="}"/>
            </a:pPr>
            <a:endParaRPr lang="en-US" altLang="en-US" sz="2600" dirty="0" smtClean="0">
              <a:latin typeface="Lucida Grande" charset="0"/>
              <a:sym typeface="Lucida Grande" charset="0"/>
            </a:endParaRPr>
          </a:p>
          <a:p>
            <a:pPr marL="234950" indent="-234950" eaLnBrk="1" hangingPunct="1">
              <a:lnSpc>
                <a:spcPct val="90000"/>
              </a:lnSpc>
              <a:buClr>
                <a:srgbClr val="727CA3"/>
              </a:buClr>
              <a:buSzPct val="75000"/>
              <a:buFont typeface="Wingdings 3" charset="2"/>
              <a:buChar char="}"/>
            </a:pPr>
            <a:r>
              <a:rPr lang="en-US" altLang="en-US" sz="2600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Collaboration networks (e.g., scientists, actors)</a:t>
            </a:r>
            <a:endParaRPr lang="en-US" altLang="en-US" sz="2600" dirty="0" smtClean="0">
              <a:latin typeface="Lucida Grande" charset="0"/>
              <a:sym typeface="Lucida Grande" charset="0"/>
            </a:endParaRPr>
          </a:p>
          <a:p>
            <a:pPr marL="234950" indent="-234950" eaLnBrk="1" hangingPunct="1">
              <a:lnSpc>
                <a:spcPct val="90000"/>
              </a:lnSpc>
              <a:buClr>
                <a:srgbClr val="727CA3"/>
              </a:buClr>
              <a:buSzPct val="75000"/>
              <a:buFont typeface="Wingdings 3" charset="2"/>
              <a:buChar char="}"/>
            </a:pPr>
            <a:endParaRPr lang="en-US" altLang="en-US" sz="2600" dirty="0" smtClean="0">
              <a:latin typeface="Lucida Grande" charset="0"/>
              <a:sym typeface="Lucida Grande" charset="0"/>
            </a:endParaRPr>
          </a:p>
          <a:p>
            <a:pPr marL="234950" indent="-234950" eaLnBrk="1" hangingPunct="1">
              <a:lnSpc>
                <a:spcPct val="90000"/>
              </a:lnSpc>
              <a:buClr>
                <a:srgbClr val="727CA3"/>
              </a:buClr>
              <a:buSzPct val="75000"/>
              <a:buFont typeface="Wingdings 3" charset="2"/>
              <a:buChar char="}"/>
            </a:pPr>
            <a:r>
              <a:rPr lang="en-US" altLang="en-US" sz="2600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Organizational structure of companies</a:t>
            </a:r>
            <a:endParaRPr lang="en-US" altLang="en-US" sz="2600" dirty="0" smtClean="0">
              <a:latin typeface="Lucida Grande" charset="0"/>
              <a:sym typeface="Lucida Grande" charset="0"/>
            </a:endParaRPr>
          </a:p>
          <a:p>
            <a:pPr marL="234950" indent="-234950" eaLnBrk="1" hangingPunct="1">
              <a:lnSpc>
                <a:spcPct val="90000"/>
              </a:lnSpc>
              <a:buClr>
                <a:srgbClr val="727CA3"/>
              </a:buClr>
              <a:buSzPct val="75000"/>
              <a:buFont typeface="Wingdings 3" charset="2"/>
              <a:buChar char="}"/>
            </a:pPr>
            <a:endParaRPr lang="en-US" altLang="en-US" sz="2600" dirty="0" smtClean="0">
              <a:latin typeface="Lucida Grande" charset="0"/>
              <a:sym typeface="Lucida Grande" charset="0"/>
            </a:endParaRPr>
          </a:p>
          <a:p>
            <a:pPr marL="234950" indent="-234950" eaLnBrk="1" hangingPunct="1">
              <a:lnSpc>
                <a:spcPct val="90000"/>
              </a:lnSpc>
              <a:buClr>
                <a:srgbClr val="727CA3"/>
              </a:buClr>
              <a:buSzPct val="75000"/>
              <a:buFont typeface="Wingdings 3" charset="2"/>
              <a:buChar char="}"/>
            </a:pPr>
            <a:r>
              <a:rPr lang="en-US" altLang="en-US" sz="2600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LinkedIn, </a:t>
            </a:r>
            <a:r>
              <a:rPr lang="en-US" altLang="en-US" sz="2600" dirty="0" err="1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UpWork</a:t>
            </a:r>
            <a:r>
              <a:rPr lang="en-US" altLang="en-US" sz="2600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, </a:t>
            </a:r>
            <a:r>
              <a:rPr lang="en-US" altLang="en-US" sz="2600" dirty="0" err="1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FreeLance</a:t>
            </a:r>
            <a:endParaRPr lang="en-US" altLang="en-US" sz="2600" dirty="0" smtClean="0">
              <a:latin typeface="Lucida Grande" charset="0"/>
              <a:sym typeface="Lucida Grande" charset="0"/>
            </a:endParaRPr>
          </a:p>
          <a:p>
            <a:pPr marL="234950" indent="-234950" eaLnBrk="1" hangingPunct="1">
              <a:lnSpc>
                <a:spcPct val="90000"/>
              </a:lnSpc>
              <a:buClr>
                <a:srgbClr val="727CA3"/>
              </a:buClr>
              <a:buSzPct val="75000"/>
              <a:buFont typeface="Wingdings 3" charset="2"/>
              <a:buChar char="}"/>
            </a:pPr>
            <a:endParaRPr lang="en-US" altLang="en-US" sz="2600" dirty="0" smtClean="0">
              <a:latin typeface="Lucida Grande" charset="0"/>
              <a:sym typeface="Lucida Grande" charset="0"/>
            </a:endParaRPr>
          </a:p>
          <a:p>
            <a:pPr marL="234950" indent="-234950" eaLnBrk="1" hangingPunct="1">
              <a:lnSpc>
                <a:spcPct val="90000"/>
              </a:lnSpc>
              <a:buClr>
                <a:srgbClr val="727CA3"/>
              </a:buClr>
              <a:buSzPct val="75000"/>
              <a:buFont typeface="Wingdings 3" charset="2"/>
              <a:buChar char="}"/>
            </a:pPr>
            <a:r>
              <a:rPr lang="en-US" altLang="en-US" sz="2600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Geographical (map) of experts</a:t>
            </a:r>
            <a:endParaRPr lang="en-US" altLang="en-US" sz="2600" dirty="0" smtClean="0">
              <a:latin typeface="Lucida Grande" charset="0"/>
              <a:sym typeface="Lucida Gran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155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/>
          </p:cNvSpPr>
          <p:nvPr/>
        </p:nvSpPr>
        <p:spPr bwMode="auto">
          <a:xfrm>
            <a:off x="609600" y="1524000"/>
            <a:ext cx="79375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>
              <a:spcBef>
                <a:spcPts val="6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04850" indent="-28575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049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562100" indent="-228600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19300" indent="-228600" algn="just">
              <a:spcBef>
                <a:spcPts val="400"/>
              </a:spcBef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4765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337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3909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48100" indent="-228600" algn="just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2675B4"/>
              </a:buClr>
              <a:buSzPct val="100000"/>
              <a:buFont typeface="Lucida Grande" charset="0"/>
              <a:buChar char="•"/>
              <a:defRPr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ts val="713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FFFFFF"/>
                </a:solidFill>
                <a:latin typeface="Arial Bold" charset="0"/>
                <a:cs typeface="Arial Bold" charset="0"/>
                <a:sym typeface="Arial Bold" charset="0"/>
              </a:rPr>
              <a:t>Boston University</a:t>
            </a:r>
            <a:r>
              <a:rPr lang="en-US" altLang="en-US" sz="1200">
                <a:solidFill>
                  <a:srgbClr val="FFFFFF"/>
                </a:solidFill>
                <a:cs typeface="Arial" charset="0"/>
              </a:rPr>
              <a:t> Slideshow Title Goes Here</a:t>
            </a:r>
          </a:p>
        </p:txBody>
      </p:sp>
      <p:sp>
        <p:nvSpPr>
          <p:cNvPr id="26631" name="Rectangle 6"/>
          <p:cNvSpPr>
            <a:spLocks noGrp="1" noChangeArrowheads="1"/>
          </p:cNvSpPr>
          <p:nvPr>
            <p:ph type="title"/>
          </p:nvPr>
        </p:nvSpPr>
        <p:spPr>
          <a:xfrm>
            <a:off x="533400" y="292100"/>
            <a:ext cx="7924800" cy="990600"/>
          </a:xfrm>
        </p:spPr>
        <p:txBody>
          <a:bodyPr anchor="b">
            <a:normAutofit fontScale="90000"/>
          </a:bodyPr>
          <a:lstStyle/>
          <a:p>
            <a:pPr eaLnBrk="1" hangingPunct="1"/>
            <a:r>
              <a:rPr lang="en-US" altLang="en-US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Simple Team formation Problem</a:t>
            </a:r>
            <a:endParaRPr lang="en-US" altLang="en-US" dirty="0" smtClean="0">
              <a:latin typeface="Lucida Grande" charset="0"/>
              <a:sym typeface="Lucida Grande" charset="0"/>
            </a:endParaRPr>
          </a:p>
        </p:txBody>
      </p:sp>
      <p:sp>
        <p:nvSpPr>
          <p:cNvPr id="26632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90500" y="1752600"/>
            <a:ext cx="8775700" cy="455672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727CA3"/>
              </a:buClr>
              <a:buSzPct val="75000"/>
            </a:pPr>
            <a:r>
              <a:rPr lang="en-US" altLang="en-US" sz="2600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Input:</a:t>
            </a:r>
          </a:p>
          <a:p>
            <a:pPr lvl="1">
              <a:spcBef>
                <a:spcPct val="0"/>
              </a:spcBef>
              <a:buClr>
                <a:srgbClr val="727CA3"/>
              </a:buClr>
              <a:buSzPct val="75000"/>
            </a:pPr>
            <a:r>
              <a:rPr lang="en-US" altLang="en-US" sz="2200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A </a:t>
            </a:r>
            <a:r>
              <a:rPr lang="en-US" altLang="en-US" sz="2200" dirty="0" smtClean="0">
                <a:solidFill>
                  <a:srgbClr val="FF00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task T</a:t>
            </a:r>
            <a:r>
              <a:rPr lang="en-US" altLang="en-US" sz="2200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, consisting of a set of skills</a:t>
            </a:r>
          </a:p>
          <a:p>
            <a:pPr lvl="1">
              <a:spcBef>
                <a:spcPct val="0"/>
              </a:spcBef>
              <a:buClr>
                <a:srgbClr val="727CA3"/>
              </a:buClr>
              <a:buSzPct val="75000"/>
            </a:pPr>
            <a:r>
              <a:rPr lang="en-US" altLang="en-US" sz="2200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A </a:t>
            </a:r>
            <a:r>
              <a:rPr lang="en-US" altLang="en-US" sz="2200" dirty="0" smtClean="0">
                <a:solidFill>
                  <a:schemeClr val="accent6">
                    <a:lumMod val="75000"/>
                  </a:schemeClr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set of candidate experts </a:t>
            </a:r>
            <a:r>
              <a:rPr lang="en-US" altLang="en-US" sz="2200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each having a </a:t>
            </a:r>
            <a:r>
              <a:rPr lang="en-US" altLang="en-US" sz="2200" dirty="0" smtClean="0">
                <a:solidFill>
                  <a:srgbClr val="0070C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subset of skills</a:t>
            </a:r>
          </a:p>
          <a:p>
            <a:pPr eaLnBrk="1" hangingPunct="1">
              <a:spcBef>
                <a:spcPct val="0"/>
              </a:spcBef>
              <a:buClr>
                <a:srgbClr val="727CA3"/>
              </a:buClr>
              <a:buSzPct val="75000"/>
            </a:pPr>
            <a:endParaRPr lang="en-US" altLang="en-US" sz="2600" dirty="0" smtClean="0"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  <a:p>
            <a:pPr eaLnBrk="1" hangingPunct="1">
              <a:spcBef>
                <a:spcPct val="0"/>
              </a:spcBef>
              <a:buClr>
                <a:srgbClr val="727CA3"/>
              </a:buClr>
              <a:buSzPct val="75000"/>
            </a:pPr>
            <a:endParaRPr lang="en-US" altLang="en-US" sz="2600" dirty="0"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  <a:p>
            <a:pPr eaLnBrk="1" hangingPunct="1">
              <a:spcBef>
                <a:spcPct val="0"/>
              </a:spcBef>
              <a:buClr>
                <a:srgbClr val="727CA3"/>
              </a:buClr>
              <a:buSzPct val="75000"/>
            </a:pPr>
            <a:endParaRPr lang="en-US" altLang="en-US" sz="2600" dirty="0" smtClean="0"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  <a:p>
            <a:pPr eaLnBrk="1" hangingPunct="1">
              <a:spcBef>
                <a:spcPct val="0"/>
              </a:spcBef>
              <a:buClr>
                <a:srgbClr val="727CA3"/>
              </a:buClr>
              <a:buSzPct val="75000"/>
            </a:pPr>
            <a:endParaRPr lang="en-US" altLang="en-US" sz="2600" dirty="0"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  <a:p>
            <a:pPr eaLnBrk="1" hangingPunct="1">
              <a:spcBef>
                <a:spcPct val="0"/>
              </a:spcBef>
              <a:buClr>
                <a:srgbClr val="727CA3"/>
              </a:buClr>
              <a:buSzPct val="75000"/>
            </a:pPr>
            <a:endParaRPr lang="en-US" altLang="en-US" sz="2600" dirty="0" smtClean="0"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  <a:p>
            <a:pPr eaLnBrk="1" hangingPunct="1">
              <a:spcBef>
                <a:spcPct val="0"/>
              </a:spcBef>
              <a:buClr>
                <a:srgbClr val="727CA3"/>
              </a:buClr>
              <a:buSzPct val="75000"/>
            </a:pPr>
            <a:r>
              <a:rPr lang="en-US" altLang="en-US" sz="2600" dirty="0" smtClean="0">
                <a:solidFill>
                  <a:srgbClr val="FF00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Problem</a:t>
            </a:r>
            <a:r>
              <a:rPr lang="en-US" altLang="en-US" sz="2600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: Given a </a:t>
            </a:r>
            <a:r>
              <a:rPr lang="en-US" altLang="en-US" sz="2600" dirty="0" smtClean="0">
                <a:solidFill>
                  <a:srgbClr val="0070C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task</a:t>
            </a:r>
            <a:r>
              <a:rPr lang="en-US" altLang="en-US" sz="2600" dirty="0" smtClean="0">
                <a:solidFill>
                  <a:srgbClr val="B292CA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 </a:t>
            </a:r>
            <a:r>
              <a:rPr lang="en-US" altLang="en-US" sz="2600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and a </a:t>
            </a:r>
            <a:r>
              <a:rPr lang="en-US" altLang="en-US" sz="2600" dirty="0" smtClean="0">
                <a:solidFill>
                  <a:srgbClr val="0070C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set of experts</a:t>
            </a:r>
            <a:r>
              <a:rPr lang="en-US" altLang="en-US" sz="2600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, find the smallest subset (</a:t>
            </a:r>
            <a:r>
              <a:rPr lang="en-US" altLang="en-US" sz="2600" dirty="0" smtClean="0">
                <a:solidFill>
                  <a:srgbClr val="0070C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team</a:t>
            </a:r>
            <a:r>
              <a:rPr lang="en-US" altLang="en-US" sz="2600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) of experts that together have all the required skills for the task</a:t>
            </a:r>
            <a:endParaRPr lang="en-US" altLang="en-US" sz="2600" dirty="0" smtClean="0">
              <a:latin typeface="Lucida Grande" charset="0"/>
              <a:sym typeface="Lucida Grande" charset="0"/>
            </a:endParaRPr>
          </a:p>
          <a:p>
            <a:pPr marL="234950" indent="-234950" eaLnBrk="1" hangingPunct="1">
              <a:buClr>
                <a:srgbClr val="727CA3"/>
              </a:buClr>
              <a:buSzPct val="75000"/>
              <a:buFont typeface="Wingdings 3" charset="2"/>
              <a:buChar char="}"/>
            </a:pPr>
            <a:endParaRPr lang="en-US" altLang="en-US" sz="2600" dirty="0" smtClean="0">
              <a:latin typeface="Lucida Grande" charset="0"/>
              <a:sym typeface="Lucida Grande" charset="0"/>
            </a:endParaRPr>
          </a:p>
        </p:txBody>
      </p:sp>
      <p:grpSp>
        <p:nvGrpSpPr>
          <p:cNvPr id="9" name="Group 16"/>
          <p:cNvGrpSpPr>
            <a:grpSpLocks/>
          </p:cNvGrpSpPr>
          <p:nvPr/>
        </p:nvGrpSpPr>
        <p:grpSpPr bwMode="auto">
          <a:xfrm>
            <a:off x="1901902" y="3742928"/>
            <a:ext cx="1601787" cy="823913"/>
            <a:chOff x="0" y="0"/>
            <a:chExt cx="1008" cy="519"/>
          </a:xfrm>
        </p:grpSpPr>
        <p:sp>
          <p:nvSpPr>
            <p:cNvPr id="10" name="AutoShape 13"/>
            <p:cNvSpPr>
              <a:spLocks/>
            </p:cNvSpPr>
            <p:nvPr/>
          </p:nvSpPr>
          <p:spPr bwMode="auto">
            <a:xfrm>
              <a:off x="0" y="39"/>
              <a:ext cx="1008" cy="480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" name="Rectangle 14"/>
            <p:cNvSpPr>
              <a:spLocks/>
            </p:cNvSpPr>
            <p:nvPr/>
          </p:nvSpPr>
          <p:spPr bwMode="auto">
            <a:xfrm>
              <a:off x="0" y="0"/>
              <a:ext cx="9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38100" bIns="38100"/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313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latin typeface="Times" charset="0"/>
                  <a:cs typeface="Times" charset="0"/>
                  <a:sym typeface="Times" charset="0"/>
                </a:rPr>
                <a:t>B</a:t>
              </a:r>
              <a:r>
                <a:rPr lang="en-US" altLang="en-US" sz="1600">
                  <a:latin typeface="Times" charset="0"/>
                  <a:cs typeface="Times" charset="0"/>
                  <a:sym typeface="Times" charset="0"/>
                </a:rPr>
                <a:t>ob</a:t>
              </a:r>
            </a:p>
          </p:txBody>
        </p:sp>
        <p:sp>
          <p:nvSpPr>
            <p:cNvPr id="12" name="Rectangle 15"/>
            <p:cNvSpPr>
              <a:spLocks/>
            </p:cNvSpPr>
            <p:nvPr/>
          </p:nvSpPr>
          <p:spPr bwMode="auto">
            <a:xfrm>
              <a:off x="48" y="259"/>
              <a:ext cx="920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38100" bIns="38100"/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95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latin typeface="Times" charset="0"/>
                  <a:cs typeface="Times" charset="0"/>
                  <a:sym typeface="Times" charset="0"/>
                </a:rPr>
                <a:t>{</a:t>
              </a:r>
              <a:r>
                <a:rPr lang="en-US" altLang="en-US" sz="1600">
                  <a:solidFill>
                    <a:srgbClr val="B292CA"/>
                  </a:solidFill>
                  <a:latin typeface="Times" charset="0"/>
                  <a:cs typeface="Times" charset="0"/>
                  <a:sym typeface="Times" charset="0"/>
                </a:rPr>
                <a:t>python</a:t>
              </a:r>
              <a:r>
                <a:rPr lang="en-US" altLang="en-US" sz="1600" b="1">
                  <a:latin typeface="Times" charset="0"/>
                  <a:cs typeface="Times" charset="0"/>
                  <a:sym typeface="Times" charset="0"/>
                </a:rPr>
                <a:t>}</a:t>
              </a:r>
            </a:p>
          </p:txBody>
        </p:sp>
      </p:grpSp>
      <p:grpSp>
        <p:nvGrpSpPr>
          <p:cNvPr id="13" name="Group 20"/>
          <p:cNvGrpSpPr>
            <a:grpSpLocks/>
          </p:cNvGrpSpPr>
          <p:nvPr/>
        </p:nvGrpSpPr>
        <p:grpSpPr bwMode="auto">
          <a:xfrm>
            <a:off x="3579889" y="3741341"/>
            <a:ext cx="1612900" cy="825500"/>
            <a:chOff x="0" y="0"/>
            <a:chExt cx="1016" cy="519"/>
          </a:xfrm>
        </p:grpSpPr>
        <p:sp>
          <p:nvSpPr>
            <p:cNvPr id="14" name="AutoShape 17"/>
            <p:cNvSpPr>
              <a:spLocks/>
            </p:cNvSpPr>
            <p:nvPr/>
          </p:nvSpPr>
          <p:spPr bwMode="auto">
            <a:xfrm>
              <a:off x="0" y="39"/>
              <a:ext cx="1008" cy="480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" name="Rectangle 18"/>
            <p:cNvSpPr>
              <a:spLocks/>
            </p:cNvSpPr>
            <p:nvPr/>
          </p:nvSpPr>
          <p:spPr bwMode="auto">
            <a:xfrm>
              <a:off x="0" y="0"/>
              <a:ext cx="9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38100" bIns="38100"/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313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latin typeface="Times" charset="0"/>
                  <a:cs typeface="Times" charset="0"/>
                  <a:sym typeface="Times" charset="0"/>
                </a:rPr>
                <a:t>C</a:t>
              </a:r>
              <a:r>
                <a:rPr lang="en-US" altLang="en-US" sz="1600">
                  <a:latin typeface="Times" charset="0"/>
                  <a:cs typeface="Times" charset="0"/>
                  <a:sym typeface="Times" charset="0"/>
                </a:rPr>
                <a:t>ynthia</a:t>
              </a:r>
            </a:p>
          </p:txBody>
        </p:sp>
        <p:sp>
          <p:nvSpPr>
            <p:cNvPr id="16" name="Rectangle 19"/>
            <p:cNvSpPr>
              <a:spLocks/>
            </p:cNvSpPr>
            <p:nvPr/>
          </p:nvSpPr>
          <p:spPr bwMode="auto">
            <a:xfrm>
              <a:off x="0" y="259"/>
              <a:ext cx="1016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38100" bIns="38100"/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95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latin typeface="Times" charset="0"/>
                  <a:cs typeface="Times" charset="0"/>
                  <a:sym typeface="Times" charset="0"/>
                </a:rPr>
                <a:t>{</a:t>
              </a:r>
              <a:r>
                <a:rPr lang="en-US" altLang="en-US" sz="1600">
                  <a:solidFill>
                    <a:srgbClr val="CC00FF"/>
                  </a:solidFill>
                  <a:latin typeface="Times" charset="0"/>
                  <a:cs typeface="Times" charset="0"/>
                  <a:sym typeface="Times" charset="0"/>
                </a:rPr>
                <a:t>graphics</a:t>
              </a:r>
              <a:r>
                <a:rPr lang="en-US" altLang="en-US" sz="1600">
                  <a:solidFill>
                    <a:srgbClr val="B292CA"/>
                  </a:solidFill>
                  <a:latin typeface="Times" charset="0"/>
                  <a:cs typeface="Times" charset="0"/>
                  <a:sym typeface="Times" charset="0"/>
                </a:rPr>
                <a:t>, </a:t>
              </a:r>
              <a:r>
                <a:rPr lang="en-US" altLang="en-US" sz="1600">
                  <a:solidFill>
                    <a:srgbClr val="006600"/>
                  </a:solidFill>
                  <a:latin typeface="Times" charset="0"/>
                  <a:cs typeface="Times" charset="0"/>
                  <a:sym typeface="Times" charset="0"/>
                </a:rPr>
                <a:t>java</a:t>
              </a:r>
              <a:r>
                <a:rPr lang="en-US" altLang="en-US" sz="1600" b="1">
                  <a:latin typeface="Times" charset="0"/>
                  <a:cs typeface="Times" charset="0"/>
                  <a:sym typeface="Times" charset="0"/>
                </a:rPr>
                <a:t>}</a:t>
              </a:r>
            </a:p>
          </p:txBody>
        </p:sp>
      </p:grpSp>
      <p:grpSp>
        <p:nvGrpSpPr>
          <p:cNvPr id="17" name="Group 24"/>
          <p:cNvGrpSpPr>
            <a:grpSpLocks/>
          </p:cNvGrpSpPr>
          <p:nvPr/>
        </p:nvGrpSpPr>
        <p:grpSpPr bwMode="auto">
          <a:xfrm>
            <a:off x="5256289" y="3742928"/>
            <a:ext cx="1600200" cy="838200"/>
            <a:chOff x="0" y="0"/>
            <a:chExt cx="1008" cy="528"/>
          </a:xfrm>
        </p:grpSpPr>
        <p:sp>
          <p:nvSpPr>
            <p:cNvPr id="18" name="AutoShape 21"/>
            <p:cNvSpPr>
              <a:spLocks/>
            </p:cNvSpPr>
            <p:nvPr/>
          </p:nvSpPr>
          <p:spPr bwMode="auto">
            <a:xfrm>
              <a:off x="0" y="48"/>
              <a:ext cx="1008" cy="480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" name="Rectangle 22"/>
            <p:cNvSpPr>
              <a:spLocks/>
            </p:cNvSpPr>
            <p:nvPr/>
          </p:nvSpPr>
          <p:spPr bwMode="auto">
            <a:xfrm>
              <a:off x="47" y="0"/>
              <a:ext cx="9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38100" bIns="38100"/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313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latin typeface="Times" charset="0"/>
                  <a:cs typeface="Times" charset="0"/>
                  <a:sym typeface="Times" charset="0"/>
                </a:rPr>
                <a:t>D</a:t>
              </a:r>
              <a:r>
                <a:rPr lang="en-US" altLang="en-US" sz="1600">
                  <a:latin typeface="Times" charset="0"/>
                  <a:cs typeface="Times" charset="0"/>
                  <a:sym typeface="Times" charset="0"/>
                </a:rPr>
                <a:t>avid</a:t>
              </a:r>
            </a:p>
          </p:txBody>
        </p:sp>
        <p:sp>
          <p:nvSpPr>
            <p:cNvPr id="20" name="Rectangle 23"/>
            <p:cNvSpPr>
              <a:spLocks/>
            </p:cNvSpPr>
            <p:nvPr/>
          </p:nvSpPr>
          <p:spPr bwMode="auto">
            <a:xfrm>
              <a:off x="47" y="259"/>
              <a:ext cx="920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38100" bIns="38100"/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95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latin typeface="Times" charset="0"/>
                  <a:cs typeface="Times" charset="0"/>
                  <a:sym typeface="Times" charset="0"/>
                </a:rPr>
                <a:t>{</a:t>
              </a:r>
              <a:r>
                <a:rPr lang="en-US" altLang="en-US" sz="1600">
                  <a:solidFill>
                    <a:srgbClr val="CC00FF"/>
                  </a:solidFill>
                  <a:latin typeface="Times" charset="0"/>
                  <a:cs typeface="Times" charset="0"/>
                  <a:sym typeface="Times" charset="0"/>
                </a:rPr>
                <a:t>graphics</a:t>
              </a:r>
              <a:r>
                <a:rPr lang="en-US" altLang="en-US" sz="1600" b="1">
                  <a:latin typeface="Times" charset="0"/>
                  <a:cs typeface="Times" charset="0"/>
                  <a:sym typeface="Times" charset="0"/>
                </a:rPr>
                <a:t>}</a:t>
              </a:r>
            </a:p>
          </p:txBody>
        </p:sp>
      </p:grpSp>
      <p:grpSp>
        <p:nvGrpSpPr>
          <p:cNvPr id="21" name="Group 28"/>
          <p:cNvGrpSpPr>
            <a:grpSpLocks/>
          </p:cNvGrpSpPr>
          <p:nvPr/>
        </p:nvGrpSpPr>
        <p:grpSpPr bwMode="auto">
          <a:xfrm>
            <a:off x="6932689" y="3787378"/>
            <a:ext cx="2222500" cy="793750"/>
            <a:chOff x="0" y="0"/>
            <a:chExt cx="1400" cy="500"/>
          </a:xfrm>
        </p:grpSpPr>
        <p:sp>
          <p:nvSpPr>
            <p:cNvPr id="22" name="AutoShape 25"/>
            <p:cNvSpPr>
              <a:spLocks/>
            </p:cNvSpPr>
            <p:nvPr/>
          </p:nvSpPr>
          <p:spPr bwMode="auto">
            <a:xfrm>
              <a:off x="0" y="20"/>
              <a:ext cx="1344" cy="480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" name="Rectangle 26"/>
            <p:cNvSpPr>
              <a:spLocks/>
            </p:cNvSpPr>
            <p:nvPr/>
          </p:nvSpPr>
          <p:spPr bwMode="auto">
            <a:xfrm>
              <a:off x="287" y="0"/>
              <a:ext cx="9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38100" bIns="38100"/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313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latin typeface="Times" charset="0"/>
                  <a:cs typeface="Times" charset="0"/>
                  <a:sym typeface="Times" charset="0"/>
                </a:rPr>
                <a:t>E</a:t>
              </a:r>
              <a:r>
                <a:rPr lang="en-US" altLang="en-US" sz="1600">
                  <a:latin typeface="Times" charset="0"/>
                  <a:cs typeface="Times" charset="0"/>
                  <a:sym typeface="Times" charset="0"/>
                </a:rPr>
                <a:t>leanor</a:t>
              </a:r>
            </a:p>
          </p:txBody>
        </p:sp>
        <p:sp>
          <p:nvSpPr>
            <p:cNvPr id="24" name="Rectangle 27"/>
            <p:cNvSpPr>
              <a:spLocks/>
            </p:cNvSpPr>
            <p:nvPr/>
          </p:nvSpPr>
          <p:spPr bwMode="auto">
            <a:xfrm>
              <a:off x="0" y="240"/>
              <a:ext cx="1400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38100" bIns="38100"/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95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latin typeface="Times" charset="0"/>
                  <a:cs typeface="Times" charset="0"/>
                  <a:sym typeface="Times" charset="0"/>
                </a:rPr>
                <a:t>{</a:t>
              </a:r>
              <a:r>
                <a:rPr lang="en-US" altLang="en-US" sz="1600">
                  <a:solidFill>
                    <a:srgbClr val="CC00FF"/>
                  </a:solidFill>
                  <a:latin typeface="Times" charset="0"/>
                  <a:cs typeface="Times" charset="0"/>
                  <a:sym typeface="Times" charset="0"/>
                </a:rPr>
                <a:t>graphics,</a:t>
              </a:r>
              <a:r>
                <a:rPr lang="en-US" altLang="en-US" sz="1600">
                  <a:solidFill>
                    <a:srgbClr val="006600"/>
                  </a:solidFill>
                  <a:latin typeface="Times" charset="0"/>
                  <a:cs typeface="Times" charset="0"/>
                  <a:sym typeface="Times" charset="0"/>
                </a:rPr>
                <a:t>java</a:t>
              </a:r>
              <a:r>
                <a:rPr lang="en-US" altLang="en-US" sz="1600">
                  <a:solidFill>
                    <a:srgbClr val="CC00FF"/>
                  </a:solidFill>
                  <a:latin typeface="Times" charset="0"/>
                  <a:cs typeface="Times" charset="0"/>
                  <a:sym typeface="Times" charset="0"/>
                </a:rPr>
                <a:t>,</a:t>
              </a:r>
              <a:r>
                <a:rPr lang="en-US" altLang="en-US" sz="1600">
                  <a:solidFill>
                    <a:srgbClr val="B292CA"/>
                  </a:solidFill>
                  <a:latin typeface="Times" charset="0"/>
                  <a:cs typeface="Times" charset="0"/>
                  <a:sym typeface="Times" charset="0"/>
                </a:rPr>
                <a:t>python</a:t>
              </a:r>
              <a:r>
                <a:rPr lang="en-US" altLang="en-US" sz="1600" b="1">
                  <a:latin typeface="Times" charset="0"/>
                  <a:cs typeface="Times" charset="0"/>
                  <a:sym typeface="Times" charset="0"/>
                </a:rPr>
                <a:t>}</a:t>
              </a:r>
            </a:p>
          </p:txBody>
        </p:sp>
      </p:grpSp>
      <p:grpSp>
        <p:nvGrpSpPr>
          <p:cNvPr id="25" name="Group 32"/>
          <p:cNvGrpSpPr>
            <a:grpSpLocks/>
          </p:cNvGrpSpPr>
          <p:nvPr/>
        </p:nvGrpSpPr>
        <p:grpSpPr bwMode="auto">
          <a:xfrm>
            <a:off x="225502" y="3742928"/>
            <a:ext cx="1601787" cy="823913"/>
            <a:chOff x="0" y="0"/>
            <a:chExt cx="1008" cy="519"/>
          </a:xfrm>
        </p:grpSpPr>
        <p:sp>
          <p:nvSpPr>
            <p:cNvPr id="26" name="AutoShape 29"/>
            <p:cNvSpPr>
              <a:spLocks/>
            </p:cNvSpPr>
            <p:nvPr/>
          </p:nvSpPr>
          <p:spPr bwMode="auto">
            <a:xfrm>
              <a:off x="0" y="39"/>
              <a:ext cx="1008" cy="480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7" name="Rectangle 30"/>
            <p:cNvSpPr>
              <a:spLocks/>
            </p:cNvSpPr>
            <p:nvPr/>
          </p:nvSpPr>
          <p:spPr bwMode="auto">
            <a:xfrm>
              <a:off x="47" y="0"/>
              <a:ext cx="9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38100" bIns="38100"/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313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latin typeface="Times" charset="0"/>
                  <a:cs typeface="Times" charset="0"/>
                  <a:sym typeface="Times" charset="0"/>
                </a:rPr>
                <a:t>A</a:t>
              </a:r>
              <a:r>
                <a:rPr lang="en-US" altLang="en-US" sz="1600">
                  <a:latin typeface="Times" charset="0"/>
                  <a:cs typeface="Times" charset="0"/>
                  <a:sym typeface="Times" charset="0"/>
                </a:rPr>
                <a:t>lice</a:t>
              </a:r>
            </a:p>
          </p:txBody>
        </p:sp>
        <p:sp>
          <p:nvSpPr>
            <p:cNvPr id="28" name="Rectangle 31"/>
            <p:cNvSpPr>
              <a:spLocks/>
            </p:cNvSpPr>
            <p:nvPr/>
          </p:nvSpPr>
          <p:spPr bwMode="auto">
            <a:xfrm>
              <a:off x="47" y="268"/>
              <a:ext cx="920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38100" bIns="38100"/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95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latin typeface="Times" charset="0"/>
                  <a:cs typeface="Times" charset="0"/>
                  <a:sym typeface="Times" charset="0"/>
                </a:rPr>
                <a:t>{</a:t>
              </a:r>
              <a:r>
                <a:rPr lang="en-US" altLang="en-US" sz="1600">
                  <a:solidFill>
                    <a:srgbClr val="FF0000"/>
                  </a:solidFill>
                  <a:latin typeface="Times" charset="0"/>
                  <a:cs typeface="Times" charset="0"/>
                  <a:sym typeface="Times" charset="0"/>
                </a:rPr>
                <a:t>algorithms</a:t>
              </a:r>
              <a:r>
                <a:rPr lang="en-US" altLang="en-US" sz="1600" b="1">
                  <a:latin typeface="Times" charset="0"/>
                  <a:cs typeface="Times" charset="0"/>
                  <a:sym typeface="Times" charset="0"/>
                </a:rPr>
                <a:t>}</a:t>
              </a:r>
            </a:p>
          </p:txBody>
        </p:sp>
      </p:grpSp>
      <p:grpSp>
        <p:nvGrpSpPr>
          <p:cNvPr id="29" name="Group 36"/>
          <p:cNvGrpSpPr>
            <a:grpSpLocks/>
          </p:cNvGrpSpPr>
          <p:nvPr/>
        </p:nvGrpSpPr>
        <p:grpSpPr bwMode="auto">
          <a:xfrm>
            <a:off x="6932689" y="3787378"/>
            <a:ext cx="2222500" cy="793750"/>
            <a:chOff x="0" y="0"/>
            <a:chExt cx="1400" cy="500"/>
          </a:xfrm>
        </p:grpSpPr>
        <p:sp>
          <p:nvSpPr>
            <p:cNvPr id="30" name="AutoShape 33"/>
            <p:cNvSpPr>
              <a:spLocks/>
            </p:cNvSpPr>
            <p:nvPr/>
          </p:nvSpPr>
          <p:spPr bwMode="auto">
            <a:xfrm>
              <a:off x="0" y="20"/>
              <a:ext cx="1344" cy="480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" name="Rectangle 34"/>
            <p:cNvSpPr>
              <a:spLocks/>
            </p:cNvSpPr>
            <p:nvPr/>
          </p:nvSpPr>
          <p:spPr bwMode="auto">
            <a:xfrm>
              <a:off x="287" y="0"/>
              <a:ext cx="9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38100" bIns="38100"/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313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latin typeface="Times" charset="0"/>
                  <a:cs typeface="Times" charset="0"/>
                  <a:sym typeface="Times" charset="0"/>
                </a:rPr>
                <a:t>E</a:t>
              </a:r>
              <a:r>
                <a:rPr lang="en-US" altLang="en-US" sz="1600">
                  <a:latin typeface="Times" charset="0"/>
                  <a:cs typeface="Times" charset="0"/>
                  <a:sym typeface="Times" charset="0"/>
                </a:rPr>
                <a:t>leanor</a:t>
              </a:r>
            </a:p>
          </p:txBody>
        </p:sp>
        <p:sp>
          <p:nvSpPr>
            <p:cNvPr id="32" name="Rectangle 35"/>
            <p:cNvSpPr>
              <a:spLocks/>
            </p:cNvSpPr>
            <p:nvPr/>
          </p:nvSpPr>
          <p:spPr bwMode="auto">
            <a:xfrm>
              <a:off x="0" y="240"/>
              <a:ext cx="1400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38100" bIns="38100"/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95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latin typeface="Times" charset="0"/>
                  <a:cs typeface="Times" charset="0"/>
                  <a:sym typeface="Times" charset="0"/>
                </a:rPr>
                <a:t>{</a:t>
              </a:r>
              <a:r>
                <a:rPr lang="en-US" altLang="en-US" sz="1600">
                  <a:solidFill>
                    <a:srgbClr val="CC00FF"/>
                  </a:solidFill>
                  <a:latin typeface="Times" charset="0"/>
                  <a:cs typeface="Times" charset="0"/>
                  <a:sym typeface="Times" charset="0"/>
                </a:rPr>
                <a:t>graphics,</a:t>
              </a:r>
              <a:r>
                <a:rPr lang="en-US" altLang="en-US" sz="1600">
                  <a:solidFill>
                    <a:srgbClr val="006600"/>
                  </a:solidFill>
                  <a:latin typeface="Times" charset="0"/>
                  <a:cs typeface="Times" charset="0"/>
                  <a:sym typeface="Times" charset="0"/>
                </a:rPr>
                <a:t>java</a:t>
              </a:r>
              <a:r>
                <a:rPr lang="en-US" altLang="en-US" sz="1600">
                  <a:solidFill>
                    <a:srgbClr val="CC00FF"/>
                  </a:solidFill>
                  <a:latin typeface="Times" charset="0"/>
                  <a:cs typeface="Times" charset="0"/>
                  <a:sym typeface="Times" charset="0"/>
                </a:rPr>
                <a:t>,</a:t>
              </a:r>
              <a:r>
                <a:rPr lang="en-US" altLang="en-US" sz="1600">
                  <a:solidFill>
                    <a:srgbClr val="B292CA"/>
                  </a:solidFill>
                  <a:latin typeface="Times" charset="0"/>
                  <a:cs typeface="Times" charset="0"/>
                  <a:sym typeface="Times" charset="0"/>
                </a:rPr>
                <a:t>python</a:t>
              </a:r>
              <a:r>
                <a:rPr lang="en-US" altLang="en-US" sz="1600" b="1">
                  <a:latin typeface="Times" charset="0"/>
                  <a:cs typeface="Times" charset="0"/>
                  <a:sym typeface="Times" charset="0"/>
                </a:rPr>
                <a:t>}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25502" y="3140968"/>
            <a:ext cx="5509072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en-US" sz="2400" dirty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T = {</a:t>
            </a:r>
            <a:r>
              <a:rPr lang="en-US" altLang="en-US" sz="2400" dirty="0">
                <a:solidFill>
                  <a:srgbClr val="FF00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algorithms</a:t>
            </a:r>
            <a:r>
              <a:rPr lang="en-US" altLang="en-US" sz="2400" dirty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, </a:t>
            </a:r>
            <a:r>
              <a:rPr lang="en-US" altLang="en-US" sz="2400" dirty="0">
                <a:solidFill>
                  <a:srgbClr val="0066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java</a:t>
            </a:r>
            <a:r>
              <a:rPr lang="en-US" altLang="en-US" sz="2400" dirty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, </a:t>
            </a:r>
            <a:r>
              <a:rPr lang="en-US" altLang="en-US" sz="2400" dirty="0">
                <a:solidFill>
                  <a:srgbClr val="CC00FF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graphics</a:t>
            </a:r>
            <a:r>
              <a:rPr lang="en-US" altLang="en-US" sz="2400" dirty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, </a:t>
            </a:r>
            <a:r>
              <a:rPr lang="en-US" altLang="en-US" sz="2400" dirty="0">
                <a:solidFill>
                  <a:srgbClr val="B292CA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python</a:t>
            </a:r>
            <a:r>
              <a:rPr lang="en-US" altLang="en-US" sz="2400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}</a:t>
            </a:r>
            <a:endParaRPr lang="en-US" altLang="en-US" sz="2400" dirty="0">
              <a:latin typeface="Lucida Grande" charset="0"/>
              <a:sym typeface="Lucida Gran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165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Cover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1412776"/>
                <a:ext cx="8229600" cy="4525963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The Set Cover problem</a:t>
                </a:r>
                <a:r>
                  <a:rPr lang="en-US" dirty="0" smtClean="0"/>
                  <a:t>:</a:t>
                </a:r>
              </a:p>
              <a:p>
                <a:pPr lvl="1"/>
                <a:r>
                  <a:rPr lang="en-US" dirty="0" smtClean="0"/>
                  <a:t>We have a universe of elements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𝑈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,…,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𝑁</m:t>
                            </m:r>
                          </m:sub>
                        </m:sSub>
                      </m:e>
                    </m:d>
                  </m:oMath>
                </a14:m>
                <a:endParaRPr lang="en-US" b="0" dirty="0" smtClean="0"/>
              </a:p>
              <a:p>
                <a:pPr lvl="1"/>
                <a:r>
                  <a:rPr lang="en-US" dirty="0" smtClean="0"/>
                  <a:t>We have a collection of subsets of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U,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𝑺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={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}</m:t>
                    </m:r>
                  </m:oMath>
                </a14:m>
                <a:r>
                  <a:rPr lang="en-US" dirty="0" smtClean="0">
                    <a:solidFill>
                      <a:srgbClr val="0070C0"/>
                    </a:solidFill>
                  </a:rPr>
                  <a:t>, </a:t>
                </a:r>
                <a:r>
                  <a:rPr lang="en-US" dirty="0" smtClean="0"/>
                  <a:t>such that 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supHide m:val="on"/>
                        <m:ctrlPr>
                          <a:rPr lang="en-US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𝑈</m:t>
                    </m:r>
                  </m:oMath>
                </a14:m>
                <a:endParaRPr lang="en-US" dirty="0" smtClean="0">
                  <a:solidFill>
                    <a:srgbClr val="0070C0"/>
                  </a:solidFill>
                </a:endParaRPr>
              </a:p>
              <a:p>
                <a:pPr lvl="1"/>
                <a:r>
                  <a:rPr lang="en-US" dirty="0" smtClean="0"/>
                  <a:t>We want to find the 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smallest </a:t>
                </a:r>
                <a:r>
                  <a:rPr lang="en-US" dirty="0" err="1" smtClean="0">
                    <a:solidFill>
                      <a:schemeClr val="accent6">
                        <a:lumMod val="75000"/>
                      </a:schemeClr>
                    </a:solidFill>
                  </a:rPr>
                  <a:t>sub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-</a:t>
                </a:r>
                <a:r>
                  <a:rPr lang="en-US" dirty="0" err="1" smtClean="0">
                    <a:solidFill>
                      <a:schemeClr val="accent6">
                        <a:lumMod val="75000"/>
                      </a:schemeClr>
                    </a:solidFill>
                  </a:rPr>
                  <a:t>collection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 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𝑪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⊆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𝑺</m:t>
                    </m:r>
                  </m:oMath>
                </a14:m>
                <a:r>
                  <a:rPr lang="en-US" dirty="0" smtClean="0"/>
                  <a:t> of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𝑺</m:t>
                    </m:r>
                  </m:oMath>
                </a14:m>
                <a:r>
                  <a:rPr lang="en-US" dirty="0" smtClean="0"/>
                  <a:t>, such that 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supHide m:val="on"/>
                        <m:ctrlPr>
                          <a:rPr lang="en-US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brk m:alnAt="7"/>
                              </m:rP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m:rPr>
                                <m:brk m:alnAt="7"/>
                              </m:rP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∈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𝑪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𝑈</m:t>
                        </m:r>
                      </m:e>
                    </m:nary>
                  </m:oMath>
                </a14:m>
                <a:endParaRPr lang="en-US" dirty="0" smtClean="0"/>
              </a:p>
              <a:p>
                <a:pPr lvl="2"/>
                <a:r>
                  <a:rPr lang="en-US" dirty="0" smtClean="0"/>
                  <a:t>The sets in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𝑪</m:t>
                    </m:r>
                    <m:r>
                      <a:rPr lang="en-US" b="1" i="1" dirty="0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cover</a:t>
                </a:r>
                <a:r>
                  <a:rPr lang="en-US" dirty="0" smtClean="0"/>
                  <a:t> the elements of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U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1412776"/>
                <a:ext cx="8229600" cy="4525963"/>
              </a:xfrm>
              <a:blipFill rotWithShape="1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928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Coverage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Simple Team Formation Problem is a just an instance of the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Set Cover </a:t>
                </a:r>
                <a:r>
                  <a:rPr lang="en-US" dirty="0" smtClean="0"/>
                  <a:t>problem</a:t>
                </a:r>
              </a:p>
              <a:p>
                <a:pPr lvl="1"/>
                <a:r>
                  <a:rPr lang="en-US" dirty="0" smtClean="0">
                    <a:solidFill>
                      <a:srgbClr val="0070C0"/>
                    </a:solidFill>
                  </a:rPr>
                  <a:t>Universe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𝑈</m:t>
                    </m:r>
                  </m:oMath>
                </a14:m>
                <a:r>
                  <a:rPr lang="en-US" dirty="0" smtClean="0"/>
                  <a:t> of elements = Set of all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skills</a:t>
                </a:r>
              </a:p>
              <a:p>
                <a:pPr lvl="1"/>
                <a:r>
                  <a:rPr lang="en-US" dirty="0" smtClean="0"/>
                  <a:t>Collection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𝑺</m:t>
                    </m:r>
                  </m:oMath>
                </a14:m>
                <a:r>
                  <a:rPr lang="en-US" dirty="0" smtClean="0"/>
                  <a:t> of 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subsets</a:t>
                </a:r>
                <a:r>
                  <a:rPr lang="en-US" dirty="0" smtClean="0"/>
                  <a:t> = The set of 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experts</a:t>
                </a:r>
                <a:r>
                  <a:rPr lang="en-US" dirty="0" smtClean="0"/>
                  <a:t> and the subset of skills they possess.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1823498" y="5190745"/>
            <a:ext cx="1601787" cy="823913"/>
            <a:chOff x="0" y="0"/>
            <a:chExt cx="1008" cy="519"/>
          </a:xfrm>
        </p:grpSpPr>
        <p:sp>
          <p:nvSpPr>
            <p:cNvPr id="5" name="AutoShape 13"/>
            <p:cNvSpPr>
              <a:spLocks/>
            </p:cNvSpPr>
            <p:nvPr/>
          </p:nvSpPr>
          <p:spPr bwMode="auto">
            <a:xfrm>
              <a:off x="0" y="39"/>
              <a:ext cx="1008" cy="480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" name="Rectangle 14"/>
            <p:cNvSpPr>
              <a:spLocks/>
            </p:cNvSpPr>
            <p:nvPr/>
          </p:nvSpPr>
          <p:spPr bwMode="auto">
            <a:xfrm>
              <a:off x="0" y="0"/>
              <a:ext cx="9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38100" bIns="38100"/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313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latin typeface="Times" charset="0"/>
                  <a:cs typeface="Times" charset="0"/>
                  <a:sym typeface="Times" charset="0"/>
                </a:rPr>
                <a:t>B</a:t>
              </a:r>
              <a:r>
                <a:rPr lang="en-US" altLang="en-US" sz="1600">
                  <a:latin typeface="Times" charset="0"/>
                  <a:cs typeface="Times" charset="0"/>
                  <a:sym typeface="Times" charset="0"/>
                </a:rPr>
                <a:t>ob</a:t>
              </a:r>
            </a:p>
          </p:txBody>
        </p:sp>
        <p:sp>
          <p:nvSpPr>
            <p:cNvPr id="7" name="Rectangle 15"/>
            <p:cNvSpPr>
              <a:spLocks/>
            </p:cNvSpPr>
            <p:nvPr/>
          </p:nvSpPr>
          <p:spPr bwMode="auto">
            <a:xfrm>
              <a:off x="48" y="259"/>
              <a:ext cx="920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38100" bIns="38100"/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95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latin typeface="Times" charset="0"/>
                  <a:cs typeface="Times" charset="0"/>
                  <a:sym typeface="Times" charset="0"/>
                </a:rPr>
                <a:t>{</a:t>
              </a:r>
              <a:r>
                <a:rPr lang="en-US" altLang="en-US" sz="1600">
                  <a:solidFill>
                    <a:srgbClr val="B292CA"/>
                  </a:solidFill>
                  <a:latin typeface="Times" charset="0"/>
                  <a:cs typeface="Times" charset="0"/>
                  <a:sym typeface="Times" charset="0"/>
                </a:rPr>
                <a:t>python</a:t>
              </a:r>
              <a:r>
                <a:rPr lang="en-US" altLang="en-US" sz="1600" b="1">
                  <a:latin typeface="Times" charset="0"/>
                  <a:cs typeface="Times" charset="0"/>
                  <a:sym typeface="Times" charset="0"/>
                </a:rPr>
                <a:t>}</a:t>
              </a:r>
            </a:p>
          </p:txBody>
        </p:sp>
      </p:grpSp>
      <p:grpSp>
        <p:nvGrpSpPr>
          <p:cNvPr id="8" name="Group 20"/>
          <p:cNvGrpSpPr>
            <a:grpSpLocks/>
          </p:cNvGrpSpPr>
          <p:nvPr/>
        </p:nvGrpSpPr>
        <p:grpSpPr bwMode="auto">
          <a:xfrm>
            <a:off x="3501485" y="5189158"/>
            <a:ext cx="1612900" cy="825500"/>
            <a:chOff x="0" y="0"/>
            <a:chExt cx="1016" cy="519"/>
          </a:xfrm>
        </p:grpSpPr>
        <p:sp>
          <p:nvSpPr>
            <p:cNvPr id="9" name="AutoShape 17"/>
            <p:cNvSpPr>
              <a:spLocks/>
            </p:cNvSpPr>
            <p:nvPr/>
          </p:nvSpPr>
          <p:spPr bwMode="auto">
            <a:xfrm>
              <a:off x="0" y="39"/>
              <a:ext cx="1008" cy="480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" name="Rectangle 18"/>
            <p:cNvSpPr>
              <a:spLocks/>
            </p:cNvSpPr>
            <p:nvPr/>
          </p:nvSpPr>
          <p:spPr bwMode="auto">
            <a:xfrm>
              <a:off x="0" y="0"/>
              <a:ext cx="9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38100" bIns="38100"/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313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latin typeface="Times" charset="0"/>
                  <a:cs typeface="Times" charset="0"/>
                  <a:sym typeface="Times" charset="0"/>
                </a:rPr>
                <a:t>C</a:t>
              </a:r>
              <a:r>
                <a:rPr lang="en-US" altLang="en-US" sz="1600">
                  <a:latin typeface="Times" charset="0"/>
                  <a:cs typeface="Times" charset="0"/>
                  <a:sym typeface="Times" charset="0"/>
                </a:rPr>
                <a:t>ynthia</a:t>
              </a:r>
            </a:p>
          </p:txBody>
        </p:sp>
        <p:sp>
          <p:nvSpPr>
            <p:cNvPr id="11" name="Rectangle 19"/>
            <p:cNvSpPr>
              <a:spLocks/>
            </p:cNvSpPr>
            <p:nvPr/>
          </p:nvSpPr>
          <p:spPr bwMode="auto">
            <a:xfrm>
              <a:off x="0" y="259"/>
              <a:ext cx="1016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38100" bIns="38100"/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95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latin typeface="Times" charset="0"/>
                  <a:cs typeface="Times" charset="0"/>
                  <a:sym typeface="Times" charset="0"/>
                </a:rPr>
                <a:t>{</a:t>
              </a:r>
              <a:r>
                <a:rPr lang="en-US" altLang="en-US" sz="1600">
                  <a:solidFill>
                    <a:srgbClr val="CC00FF"/>
                  </a:solidFill>
                  <a:latin typeface="Times" charset="0"/>
                  <a:cs typeface="Times" charset="0"/>
                  <a:sym typeface="Times" charset="0"/>
                </a:rPr>
                <a:t>graphics</a:t>
              </a:r>
              <a:r>
                <a:rPr lang="en-US" altLang="en-US" sz="1600">
                  <a:solidFill>
                    <a:srgbClr val="B292CA"/>
                  </a:solidFill>
                  <a:latin typeface="Times" charset="0"/>
                  <a:cs typeface="Times" charset="0"/>
                  <a:sym typeface="Times" charset="0"/>
                </a:rPr>
                <a:t>, </a:t>
              </a:r>
              <a:r>
                <a:rPr lang="en-US" altLang="en-US" sz="1600">
                  <a:solidFill>
                    <a:srgbClr val="006600"/>
                  </a:solidFill>
                  <a:latin typeface="Times" charset="0"/>
                  <a:cs typeface="Times" charset="0"/>
                  <a:sym typeface="Times" charset="0"/>
                </a:rPr>
                <a:t>java</a:t>
              </a:r>
              <a:r>
                <a:rPr lang="en-US" altLang="en-US" sz="1600" b="1">
                  <a:latin typeface="Times" charset="0"/>
                  <a:cs typeface="Times" charset="0"/>
                  <a:sym typeface="Times" charset="0"/>
                </a:rPr>
                <a:t>}</a:t>
              </a:r>
            </a:p>
          </p:txBody>
        </p:sp>
      </p:grpSp>
      <p:grpSp>
        <p:nvGrpSpPr>
          <p:cNvPr id="12" name="Group 24"/>
          <p:cNvGrpSpPr>
            <a:grpSpLocks/>
          </p:cNvGrpSpPr>
          <p:nvPr/>
        </p:nvGrpSpPr>
        <p:grpSpPr bwMode="auto">
          <a:xfrm>
            <a:off x="5177885" y="5190745"/>
            <a:ext cx="1600200" cy="838200"/>
            <a:chOff x="0" y="0"/>
            <a:chExt cx="1008" cy="528"/>
          </a:xfrm>
        </p:grpSpPr>
        <p:sp>
          <p:nvSpPr>
            <p:cNvPr id="13" name="AutoShape 21"/>
            <p:cNvSpPr>
              <a:spLocks/>
            </p:cNvSpPr>
            <p:nvPr/>
          </p:nvSpPr>
          <p:spPr bwMode="auto">
            <a:xfrm>
              <a:off x="0" y="48"/>
              <a:ext cx="1008" cy="480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" name="Rectangle 22"/>
            <p:cNvSpPr>
              <a:spLocks/>
            </p:cNvSpPr>
            <p:nvPr/>
          </p:nvSpPr>
          <p:spPr bwMode="auto">
            <a:xfrm>
              <a:off x="47" y="0"/>
              <a:ext cx="9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38100" bIns="38100"/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313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latin typeface="Times" charset="0"/>
                  <a:cs typeface="Times" charset="0"/>
                  <a:sym typeface="Times" charset="0"/>
                </a:rPr>
                <a:t>D</a:t>
              </a:r>
              <a:r>
                <a:rPr lang="en-US" altLang="en-US" sz="1600">
                  <a:latin typeface="Times" charset="0"/>
                  <a:cs typeface="Times" charset="0"/>
                  <a:sym typeface="Times" charset="0"/>
                </a:rPr>
                <a:t>avid</a:t>
              </a:r>
            </a:p>
          </p:txBody>
        </p:sp>
        <p:sp>
          <p:nvSpPr>
            <p:cNvPr id="15" name="Rectangle 23"/>
            <p:cNvSpPr>
              <a:spLocks/>
            </p:cNvSpPr>
            <p:nvPr/>
          </p:nvSpPr>
          <p:spPr bwMode="auto">
            <a:xfrm>
              <a:off x="47" y="259"/>
              <a:ext cx="920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38100" bIns="38100"/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95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latin typeface="Times" charset="0"/>
                  <a:cs typeface="Times" charset="0"/>
                  <a:sym typeface="Times" charset="0"/>
                </a:rPr>
                <a:t>{</a:t>
              </a:r>
              <a:r>
                <a:rPr lang="en-US" altLang="en-US" sz="1600">
                  <a:solidFill>
                    <a:srgbClr val="CC00FF"/>
                  </a:solidFill>
                  <a:latin typeface="Times" charset="0"/>
                  <a:cs typeface="Times" charset="0"/>
                  <a:sym typeface="Times" charset="0"/>
                </a:rPr>
                <a:t>graphics</a:t>
              </a:r>
              <a:r>
                <a:rPr lang="en-US" altLang="en-US" sz="1600" b="1">
                  <a:latin typeface="Times" charset="0"/>
                  <a:cs typeface="Times" charset="0"/>
                  <a:sym typeface="Times" charset="0"/>
                </a:rPr>
                <a:t>}</a:t>
              </a:r>
            </a:p>
          </p:txBody>
        </p:sp>
      </p:grpSp>
      <p:grpSp>
        <p:nvGrpSpPr>
          <p:cNvPr id="16" name="Group 28"/>
          <p:cNvGrpSpPr>
            <a:grpSpLocks/>
          </p:cNvGrpSpPr>
          <p:nvPr/>
        </p:nvGrpSpPr>
        <p:grpSpPr bwMode="auto">
          <a:xfrm>
            <a:off x="6854285" y="5235195"/>
            <a:ext cx="2222500" cy="793750"/>
            <a:chOff x="0" y="0"/>
            <a:chExt cx="1400" cy="500"/>
          </a:xfrm>
        </p:grpSpPr>
        <p:sp>
          <p:nvSpPr>
            <p:cNvPr id="17" name="AutoShape 25"/>
            <p:cNvSpPr>
              <a:spLocks/>
            </p:cNvSpPr>
            <p:nvPr/>
          </p:nvSpPr>
          <p:spPr bwMode="auto">
            <a:xfrm>
              <a:off x="0" y="20"/>
              <a:ext cx="1344" cy="480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" name="Rectangle 26"/>
            <p:cNvSpPr>
              <a:spLocks/>
            </p:cNvSpPr>
            <p:nvPr/>
          </p:nvSpPr>
          <p:spPr bwMode="auto">
            <a:xfrm>
              <a:off x="287" y="0"/>
              <a:ext cx="9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38100" bIns="38100"/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313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latin typeface="Times" charset="0"/>
                  <a:cs typeface="Times" charset="0"/>
                  <a:sym typeface="Times" charset="0"/>
                </a:rPr>
                <a:t>E</a:t>
              </a:r>
              <a:r>
                <a:rPr lang="en-US" altLang="en-US" sz="1600">
                  <a:latin typeface="Times" charset="0"/>
                  <a:cs typeface="Times" charset="0"/>
                  <a:sym typeface="Times" charset="0"/>
                </a:rPr>
                <a:t>leanor</a:t>
              </a:r>
            </a:p>
          </p:txBody>
        </p:sp>
        <p:sp>
          <p:nvSpPr>
            <p:cNvPr id="19" name="Rectangle 27"/>
            <p:cNvSpPr>
              <a:spLocks/>
            </p:cNvSpPr>
            <p:nvPr/>
          </p:nvSpPr>
          <p:spPr bwMode="auto">
            <a:xfrm>
              <a:off x="0" y="240"/>
              <a:ext cx="1400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38100" bIns="38100"/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95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latin typeface="Times" charset="0"/>
                  <a:cs typeface="Times" charset="0"/>
                  <a:sym typeface="Times" charset="0"/>
                </a:rPr>
                <a:t>{</a:t>
              </a:r>
              <a:r>
                <a:rPr lang="en-US" altLang="en-US" sz="1600">
                  <a:solidFill>
                    <a:srgbClr val="CC00FF"/>
                  </a:solidFill>
                  <a:latin typeface="Times" charset="0"/>
                  <a:cs typeface="Times" charset="0"/>
                  <a:sym typeface="Times" charset="0"/>
                </a:rPr>
                <a:t>graphics,</a:t>
              </a:r>
              <a:r>
                <a:rPr lang="en-US" altLang="en-US" sz="1600">
                  <a:solidFill>
                    <a:srgbClr val="006600"/>
                  </a:solidFill>
                  <a:latin typeface="Times" charset="0"/>
                  <a:cs typeface="Times" charset="0"/>
                  <a:sym typeface="Times" charset="0"/>
                </a:rPr>
                <a:t>java</a:t>
              </a:r>
              <a:r>
                <a:rPr lang="en-US" altLang="en-US" sz="1600">
                  <a:solidFill>
                    <a:srgbClr val="CC00FF"/>
                  </a:solidFill>
                  <a:latin typeface="Times" charset="0"/>
                  <a:cs typeface="Times" charset="0"/>
                  <a:sym typeface="Times" charset="0"/>
                </a:rPr>
                <a:t>,</a:t>
              </a:r>
              <a:r>
                <a:rPr lang="en-US" altLang="en-US" sz="1600">
                  <a:solidFill>
                    <a:srgbClr val="B292CA"/>
                  </a:solidFill>
                  <a:latin typeface="Times" charset="0"/>
                  <a:cs typeface="Times" charset="0"/>
                  <a:sym typeface="Times" charset="0"/>
                </a:rPr>
                <a:t>python</a:t>
              </a:r>
              <a:r>
                <a:rPr lang="en-US" altLang="en-US" sz="1600" b="1">
                  <a:latin typeface="Times" charset="0"/>
                  <a:cs typeface="Times" charset="0"/>
                  <a:sym typeface="Times" charset="0"/>
                </a:rPr>
                <a:t>}</a:t>
              </a:r>
            </a:p>
          </p:txBody>
        </p:sp>
      </p:grpSp>
      <p:grpSp>
        <p:nvGrpSpPr>
          <p:cNvPr id="20" name="Group 32"/>
          <p:cNvGrpSpPr>
            <a:grpSpLocks/>
          </p:cNvGrpSpPr>
          <p:nvPr/>
        </p:nvGrpSpPr>
        <p:grpSpPr bwMode="auto">
          <a:xfrm>
            <a:off x="147098" y="5190745"/>
            <a:ext cx="1601787" cy="823913"/>
            <a:chOff x="0" y="0"/>
            <a:chExt cx="1008" cy="519"/>
          </a:xfrm>
        </p:grpSpPr>
        <p:sp>
          <p:nvSpPr>
            <p:cNvPr id="21" name="AutoShape 29"/>
            <p:cNvSpPr>
              <a:spLocks/>
            </p:cNvSpPr>
            <p:nvPr/>
          </p:nvSpPr>
          <p:spPr bwMode="auto">
            <a:xfrm>
              <a:off x="0" y="39"/>
              <a:ext cx="1008" cy="480"/>
            </a:xfrm>
            <a:prstGeom prst="roundRect">
              <a:avLst>
                <a:gd name="adj" fmla="val 16667"/>
              </a:avLst>
            </a:prstGeom>
            <a:solidFill>
              <a:srgbClr val="FF9900"/>
            </a:solidFill>
            <a:ln w="2540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2" name="Rectangle 30"/>
            <p:cNvSpPr>
              <a:spLocks/>
            </p:cNvSpPr>
            <p:nvPr/>
          </p:nvSpPr>
          <p:spPr bwMode="auto">
            <a:xfrm>
              <a:off x="47" y="0"/>
              <a:ext cx="9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38100" bIns="38100"/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313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latin typeface="Times" charset="0"/>
                  <a:cs typeface="Times" charset="0"/>
                  <a:sym typeface="Times" charset="0"/>
                </a:rPr>
                <a:t>A</a:t>
              </a:r>
              <a:r>
                <a:rPr lang="en-US" altLang="en-US" sz="1600">
                  <a:latin typeface="Times" charset="0"/>
                  <a:cs typeface="Times" charset="0"/>
                  <a:sym typeface="Times" charset="0"/>
                </a:rPr>
                <a:t>lice</a:t>
              </a:r>
            </a:p>
          </p:txBody>
        </p:sp>
        <p:sp>
          <p:nvSpPr>
            <p:cNvPr id="23" name="Rectangle 31"/>
            <p:cNvSpPr>
              <a:spLocks/>
            </p:cNvSpPr>
            <p:nvPr/>
          </p:nvSpPr>
          <p:spPr bwMode="auto">
            <a:xfrm>
              <a:off x="47" y="268"/>
              <a:ext cx="920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38100" bIns="38100"/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95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latin typeface="Times" charset="0"/>
                  <a:cs typeface="Times" charset="0"/>
                  <a:sym typeface="Times" charset="0"/>
                </a:rPr>
                <a:t>{</a:t>
              </a:r>
              <a:r>
                <a:rPr lang="en-US" altLang="en-US" sz="1600">
                  <a:solidFill>
                    <a:srgbClr val="FF0000"/>
                  </a:solidFill>
                  <a:latin typeface="Times" charset="0"/>
                  <a:cs typeface="Times" charset="0"/>
                  <a:sym typeface="Times" charset="0"/>
                </a:rPr>
                <a:t>algorithms</a:t>
              </a:r>
              <a:r>
                <a:rPr lang="en-US" altLang="en-US" sz="1600" b="1">
                  <a:latin typeface="Times" charset="0"/>
                  <a:cs typeface="Times" charset="0"/>
                  <a:sym typeface="Times" charset="0"/>
                </a:rPr>
                <a:t>}</a:t>
              </a:r>
            </a:p>
          </p:txBody>
        </p:sp>
      </p:grpSp>
      <p:grpSp>
        <p:nvGrpSpPr>
          <p:cNvPr id="24" name="Group 36"/>
          <p:cNvGrpSpPr>
            <a:grpSpLocks/>
          </p:cNvGrpSpPr>
          <p:nvPr/>
        </p:nvGrpSpPr>
        <p:grpSpPr bwMode="auto">
          <a:xfrm>
            <a:off x="6854285" y="5235195"/>
            <a:ext cx="2222500" cy="793750"/>
            <a:chOff x="0" y="0"/>
            <a:chExt cx="1400" cy="500"/>
          </a:xfrm>
        </p:grpSpPr>
        <p:sp>
          <p:nvSpPr>
            <p:cNvPr id="25" name="AutoShape 33"/>
            <p:cNvSpPr>
              <a:spLocks/>
            </p:cNvSpPr>
            <p:nvPr/>
          </p:nvSpPr>
          <p:spPr bwMode="auto">
            <a:xfrm>
              <a:off x="0" y="20"/>
              <a:ext cx="1344" cy="480"/>
            </a:xfrm>
            <a:prstGeom prst="roundRect">
              <a:avLst>
                <a:gd name="adj" fmla="val 16667"/>
              </a:avLst>
            </a:prstGeom>
            <a:solidFill>
              <a:srgbClr val="FF9900"/>
            </a:solidFill>
            <a:ln w="2540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lIns="0" tIns="0" rIns="0" bIns="0"/>
            <a:lstStyle>
              <a:lvl1pPr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" name="Rectangle 34"/>
            <p:cNvSpPr>
              <a:spLocks/>
            </p:cNvSpPr>
            <p:nvPr/>
          </p:nvSpPr>
          <p:spPr bwMode="auto">
            <a:xfrm>
              <a:off x="287" y="0"/>
              <a:ext cx="9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38100" bIns="38100"/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1313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latin typeface="Times" charset="0"/>
                  <a:cs typeface="Times" charset="0"/>
                  <a:sym typeface="Times" charset="0"/>
                </a:rPr>
                <a:t>E</a:t>
              </a:r>
              <a:r>
                <a:rPr lang="en-US" altLang="en-US" sz="1600">
                  <a:latin typeface="Times" charset="0"/>
                  <a:cs typeface="Times" charset="0"/>
                  <a:sym typeface="Times" charset="0"/>
                </a:rPr>
                <a:t>leanor</a:t>
              </a:r>
            </a:p>
          </p:txBody>
        </p:sp>
        <p:sp>
          <p:nvSpPr>
            <p:cNvPr id="27" name="Rectangle 35"/>
            <p:cNvSpPr>
              <a:spLocks/>
            </p:cNvSpPr>
            <p:nvPr/>
          </p:nvSpPr>
          <p:spPr bwMode="auto">
            <a:xfrm>
              <a:off x="0" y="240"/>
              <a:ext cx="1400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38100" bIns="38100"/>
            <a:lstStyle>
              <a:lvl1pPr>
                <a:spcBef>
                  <a:spcPts val="6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04850" indent="-28575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049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562100" indent="-228600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19300" indent="-228600" algn="just">
                <a:spcBef>
                  <a:spcPts val="400"/>
                </a:spcBef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4765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337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3909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48100" indent="-228600" algn="just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2675B4"/>
                </a:buClr>
                <a:buSzPct val="100000"/>
                <a:buFont typeface="Lucida Grande" charset="0"/>
                <a:buChar char="•"/>
                <a:defRPr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ts val="95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latin typeface="Times" charset="0"/>
                  <a:cs typeface="Times" charset="0"/>
                  <a:sym typeface="Times" charset="0"/>
                </a:rPr>
                <a:t>{</a:t>
              </a:r>
              <a:r>
                <a:rPr lang="en-US" altLang="en-US" sz="1600">
                  <a:solidFill>
                    <a:srgbClr val="CC00FF"/>
                  </a:solidFill>
                  <a:latin typeface="Times" charset="0"/>
                  <a:cs typeface="Times" charset="0"/>
                  <a:sym typeface="Times" charset="0"/>
                </a:rPr>
                <a:t>graphics,</a:t>
              </a:r>
              <a:r>
                <a:rPr lang="en-US" altLang="en-US" sz="1600">
                  <a:solidFill>
                    <a:srgbClr val="006600"/>
                  </a:solidFill>
                  <a:latin typeface="Times" charset="0"/>
                  <a:cs typeface="Times" charset="0"/>
                  <a:sym typeface="Times" charset="0"/>
                </a:rPr>
                <a:t>java</a:t>
              </a:r>
              <a:r>
                <a:rPr lang="en-US" altLang="en-US" sz="1600">
                  <a:solidFill>
                    <a:srgbClr val="CC00FF"/>
                  </a:solidFill>
                  <a:latin typeface="Times" charset="0"/>
                  <a:cs typeface="Times" charset="0"/>
                  <a:sym typeface="Times" charset="0"/>
                </a:rPr>
                <a:t>,</a:t>
              </a:r>
              <a:r>
                <a:rPr lang="en-US" altLang="en-US" sz="1600">
                  <a:solidFill>
                    <a:srgbClr val="B292CA"/>
                  </a:solidFill>
                  <a:latin typeface="Times" charset="0"/>
                  <a:cs typeface="Times" charset="0"/>
                  <a:sym typeface="Times" charset="0"/>
                </a:rPr>
                <a:t>python</a:t>
              </a:r>
              <a:r>
                <a:rPr lang="en-US" altLang="en-US" sz="1600" b="1">
                  <a:latin typeface="Times" charset="0"/>
                  <a:cs typeface="Times" charset="0"/>
                  <a:sym typeface="Times" charset="0"/>
                </a:rPr>
                <a:t>}</a:t>
              </a: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147098" y="4588785"/>
            <a:ext cx="5509072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en-US" sz="2400" dirty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T = {</a:t>
            </a:r>
            <a:r>
              <a:rPr lang="en-US" altLang="en-US" sz="2400" dirty="0">
                <a:solidFill>
                  <a:srgbClr val="FF00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algorithms</a:t>
            </a:r>
            <a:r>
              <a:rPr lang="en-US" altLang="en-US" sz="2400" dirty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, </a:t>
            </a:r>
            <a:r>
              <a:rPr lang="en-US" altLang="en-US" sz="2400" dirty="0">
                <a:solidFill>
                  <a:srgbClr val="006600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java</a:t>
            </a:r>
            <a:r>
              <a:rPr lang="en-US" altLang="en-US" sz="2400" dirty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, </a:t>
            </a:r>
            <a:r>
              <a:rPr lang="en-US" altLang="en-US" sz="2400" dirty="0">
                <a:solidFill>
                  <a:srgbClr val="CC00FF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graphics</a:t>
            </a:r>
            <a:r>
              <a:rPr lang="en-US" altLang="en-US" sz="2400" dirty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, </a:t>
            </a:r>
            <a:r>
              <a:rPr lang="en-US" altLang="en-US" sz="2400" dirty="0">
                <a:solidFill>
                  <a:srgbClr val="B292CA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python</a:t>
            </a:r>
            <a:r>
              <a:rPr lang="en-US" altLang="en-US" sz="2400" dirty="0" smtClean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}</a:t>
            </a:r>
            <a:endParaRPr lang="en-US" altLang="en-US" sz="2400" dirty="0">
              <a:latin typeface="Lucida Grande" charset="0"/>
              <a:sym typeface="Lucida Gran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867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1549</TotalTime>
  <Words>1971</Words>
  <Application>Microsoft Office PowerPoint</Application>
  <PresentationFormat>On-screen Show (4:3)</PresentationFormat>
  <Paragraphs>607</Paragraphs>
  <Slides>40</Slides>
  <Notes>2</Notes>
  <HiddenSlides>2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51" baseType="lpstr">
      <vt:lpstr>Arial</vt:lpstr>
      <vt:lpstr>Arial Bold</vt:lpstr>
      <vt:lpstr>Calibri</vt:lpstr>
      <vt:lpstr>Cambria Math</vt:lpstr>
      <vt:lpstr>Gill Sans</vt:lpstr>
      <vt:lpstr>Lucida Grande</vt:lpstr>
      <vt:lpstr>Symbol</vt:lpstr>
      <vt:lpstr>Times</vt:lpstr>
      <vt:lpstr>Wingdings 3</vt:lpstr>
      <vt:lpstr>ヒラギノ角ゴ ProN W3</vt:lpstr>
      <vt:lpstr>Office Theme</vt:lpstr>
      <vt:lpstr>Online Social Networks and Media </vt:lpstr>
      <vt:lpstr>Algorithms for Team Formation</vt:lpstr>
      <vt:lpstr>Team-formation problems</vt:lpstr>
      <vt:lpstr>PowerPoint Presentation</vt:lpstr>
      <vt:lpstr>PowerPoint Presentation</vt:lpstr>
      <vt:lpstr>Applications</vt:lpstr>
      <vt:lpstr>Simple Team formation Problem</vt:lpstr>
      <vt:lpstr>Set Cover</vt:lpstr>
      <vt:lpstr>Coverage</vt:lpstr>
      <vt:lpstr>Complexity</vt:lpstr>
      <vt:lpstr>Approximation Algorithms</vt:lpstr>
      <vt:lpstr>Approximation Algorithms</vt:lpstr>
      <vt:lpstr>A simple approximation ratio for set cover</vt:lpstr>
      <vt:lpstr>An algorithm for Set Cover</vt:lpstr>
      <vt:lpstr>The GREEDY algorithm</vt:lpstr>
      <vt:lpstr>Greedy is not always optimal</vt:lpstr>
      <vt:lpstr>Greedy is not always optimal</vt:lpstr>
      <vt:lpstr>Greedy is not always optimal</vt:lpstr>
      <vt:lpstr>Greedy is not always optimal</vt:lpstr>
      <vt:lpstr>Greedy is not always optimal</vt:lpstr>
      <vt:lpstr>Greedy is not always optimal</vt:lpstr>
      <vt:lpstr>Greedy is not always optimal</vt:lpstr>
      <vt:lpstr>Greedy is not always optimal</vt:lpstr>
      <vt:lpstr>Greedy is not always optimal</vt:lpstr>
      <vt:lpstr>Approximation ratio of GREEDY</vt:lpstr>
      <vt:lpstr>Team formation in the presence of a social network</vt:lpstr>
      <vt:lpstr>Coverage is NOT enough</vt:lpstr>
      <vt:lpstr>How to measure effective communication?</vt:lpstr>
      <vt:lpstr>How to measure effective communication?</vt:lpstr>
      <vt:lpstr>Problem definition (MinDiameter)</vt:lpstr>
      <vt:lpstr>The RarestFirst algorithm</vt:lpstr>
      <vt:lpstr>The RarestFirst algorithm</vt:lpstr>
      <vt:lpstr>The RarestFirst algorithm</vt:lpstr>
      <vt:lpstr>Analysis of RarestFirst </vt:lpstr>
      <vt:lpstr>Problem definition (MinMST)</vt:lpstr>
      <vt:lpstr>The SteinerTree problem</vt:lpstr>
      <vt:lpstr>The EnhancedSteiner algorithm </vt:lpstr>
      <vt:lpstr>The CoverSteiner algorithm</vt:lpstr>
      <vt:lpstr>How good is CoverSteiner?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pitoura</dc:creator>
  <cp:lastModifiedBy>Panayiotis Tsaparas</cp:lastModifiedBy>
  <cp:revision>167</cp:revision>
  <dcterms:created xsi:type="dcterms:W3CDTF">2012-10-10T06:53:19Z</dcterms:created>
  <dcterms:modified xsi:type="dcterms:W3CDTF">2017-12-13T11:40:11Z</dcterms:modified>
</cp:coreProperties>
</file>