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406" r:id="rId3"/>
    <p:sldId id="373" r:id="rId4"/>
    <p:sldId id="471" r:id="rId5"/>
    <p:sldId id="472" r:id="rId6"/>
    <p:sldId id="452" r:id="rId7"/>
    <p:sldId id="473" r:id="rId8"/>
    <p:sldId id="453" r:id="rId9"/>
    <p:sldId id="455" r:id="rId10"/>
    <p:sldId id="454" r:id="rId11"/>
    <p:sldId id="409" r:id="rId12"/>
    <p:sldId id="410" r:id="rId13"/>
    <p:sldId id="428" r:id="rId14"/>
    <p:sldId id="412" r:id="rId15"/>
    <p:sldId id="413" r:id="rId16"/>
    <p:sldId id="474" r:id="rId17"/>
    <p:sldId id="475" r:id="rId18"/>
    <p:sldId id="476" r:id="rId19"/>
    <p:sldId id="480" r:id="rId20"/>
    <p:sldId id="481" r:id="rId21"/>
    <p:sldId id="477" r:id="rId22"/>
    <p:sldId id="419" r:id="rId23"/>
    <p:sldId id="431" r:id="rId24"/>
    <p:sldId id="422" r:id="rId25"/>
    <p:sldId id="423" r:id="rId26"/>
    <p:sldId id="421" r:id="rId27"/>
    <p:sldId id="448" r:id="rId28"/>
    <p:sldId id="449" r:id="rId29"/>
    <p:sldId id="450" r:id="rId30"/>
    <p:sldId id="464" r:id="rId31"/>
    <p:sldId id="478" r:id="rId32"/>
    <p:sldId id="47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Constructors, equals</a:t>
            </a:r>
            <a:r>
              <a:rPr lang="en-US" dirty="0"/>
              <a:t>, </a:t>
            </a:r>
            <a:r>
              <a:rPr lang="en-US" dirty="0" err="1" smtClean="0"/>
              <a:t>toString</a:t>
            </a:r>
            <a:endParaRPr lang="en-US" dirty="0" smtClean="0"/>
          </a:p>
          <a:p>
            <a:pPr algn="ctr"/>
            <a:r>
              <a:rPr lang="el-GR" dirty="0" smtClean="0"/>
              <a:t>Αντικείμενα ως παράμετροι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95736" y="4365104"/>
            <a:ext cx="540060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List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844824"/>
            <a:ext cx="8424936" cy="4524315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GuestList</a:t>
            </a:r>
            <a:endParaRPr lang="en-US" b="1" dirty="0"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private String[] names;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private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[] confirm;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int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public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GuestList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(int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this.numberOfGuests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names = new String[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confirm = new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// 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Εδώ μπορούμε να έχουμε κώδικα για τις τιμές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// Ή να εισάγονται τα ονόματα ένα ένα.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</a:p>
          <a:p>
            <a:r>
              <a:rPr lang="en-US" b="1" dirty="0" smtClean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6745390" y="2276873"/>
            <a:ext cx="2398609" cy="1374756"/>
          </a:xfrm>
          <a:prstGeom prst="wedgeRectCallout">
            <a:avLst>
              <a:gd name="adj1" fmla="val -20597"/>
              <a:gd name="adj2" fmla="val 965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Δεσμεύει μνήμη για τους πίνακες με τα ονόματα των καλεσμένων και τις επιβεβαιώσεις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85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</a:t>
            </a:r>
            <a:r>
              <a:rPr lang="en-US" dirty="0" smtClean="0"/>
              <a:t> (Overloading)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 Java </a:t>
            </a:r>
            <a:r>
              <a:rPr lang="el-GR" dirty="0" smtClean="0"/>
              <a:t>μας δίνει τη δυνατότητα να ορίσουμε την πολλές μεθόδους με το ίδιο όνομα μέσω της διαδικασίας της </a:t>
            </a:r>
            <a:r>
              <a:rPr lang="el-GR" dirty="0" smtClean="0">
                <a:solidFill>
                  <a:srgbClr val="FF0000"/>
                </a:solidFill>
              </a:rPr>
              <a:t>υπερφόρτωσης</a:t>
            </a:r>
            <a:r>
              <a:rPr lang="en-US" dirty="0" smtClean="0">
                <a:solidFill>
                  <a:srgbClr val="FF0000"/>
                </a:solidFill>
              </a:rPr>
              <a:t> (overloading)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Ορισμός πολλών μεθόδων με το </a:t>
            </a:r>
            <a:r>
              <a:rPr lang="el-GR" dirty="0" smtClean="0">
                <a:solidFill>
                  <a:srgbClr val="0070C0"/>
                </a:solidFill>
              </a:rPr>
              <a:t>ίδιο όνομα </a:t>
            </a:r>
            <a:r>
              <a:rPr lang="el-GR" dirty="0" smtClean="0"/>
              <a:t>αλλά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ορίσματα</a:t>
            </a:r>
            <a:r>
              <a:rPr lang="el-GR" dirty="0" smtClean="0"/>
              <a:t>, μέσα στην ίδια κλάση.</a:t>
            </a:r>
          </a:p>
        </p:txBody>
      </p:sp>
    </p:spTree>
    <p:extLst>
      <p:ext uri="{BB962C8B-B14F-4D97-AF65-F5344CB8AC3E}">
        <p14:creationId xmlns:p14="http://schemas.microsoft.com/office/powerpoint/2010/main" val="24829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09800"/>
            <a:ext cx="4876800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76400" y="5577468"/>
            <a:ext cx="25908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3200400"/>
            <a:ext cx="4876800" cy="914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6400" y="5806068"/>
            <a:ext cx="25908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724400" y="5436736"/>
            <a:ext cx="404630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Μετακινεί το όχημα μια θέση μπροστά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399" y="5806068"/>
            <a:ext cx="404630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Μετακινεί το όχημα μια θέση πίσω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move(int delta)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MovingCar9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55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Υπογραφή μεθόδου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r>
              <a:rPr lang="el-GR" dirty="0"/>
              <a:t> μίας μεθόδου είναι το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  <a:r>
              <a:rPr lang="el-GR" dirty="0"/>
              <a:t> της και η </a:t>
            </a:r>
            <a:r>
              <a:rPr lang="el-GR" dirty="0">
                <a:solidFill>
                  <a:srgbClr val="0070C0"/>
                </a:solidFill>
              </a:rPr>
              <a:t>λίστα με τους τύπους των ορισμάτων</a:t>
            </a:r>
            <a:r>
              <a:rPr lang="el-GR" dirty="0"/>
              <a:t> της μεθόδου</a:t>
            </a:r>
          </a:p>
          <a:p>
            <a:pPr lvl="1"/>
            <a:r>
              <a:rPr lang="en-US" dirty="0"/>
              <a:t>H Java </a:t>
            </a:r>
            <a:r>
              <a:rPr lang="el-GR" dirty="0"/>
              <a:t>μπορεί να ξεχωρίσει μεθόδους με διαφορετική υπογραφή.</a:t>
            </a:r>
          </a:p>
          <a:p>
            <a:pPr lvl="1"/>
            <a:r>
              <a:rPr lang="el-GR" dirty="0"/>
              <a:t>Π.χ.,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move()</a:t>
            </a:r>
            <a:r>
              <a:rPr lang="en-US" dirty="0"/>
              <a:t>,</a:t>
            </a:r>
            <a:r>
              <a:rPr lang="el-GR" dirty="0"/>
              <a:t> </a:t>
            </a:r>
            <a:r>
              <a:rPr lang="en-US" dirty="0">
                <a:solidFill>
                  <a:srgbClr val="0070C0"/>
                </a:solidFill>
              </a:rPr>
              <a:t>move(int)</a:t>
            </a:r>
            <a:r>
              <a:rPr lang="en-US" dirty="0"/>
              <a:t> </a:t>
            </a:r>
            <a:r>
              <a:rPr lang="el-GR" dirty="0"/>
              <a:t>έχουν διαφορετική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2133600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954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8431088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MovingCar10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457200"/>
            <a:ext cx="4533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0070C0"/>
                </a:solidFill>
              </a:rPr>
              <a:t>Υπερφόρτωση δημιουργών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- 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Όταν ορίζουμε ένα </a:t>
            </a:r>
            <a:r>
              <a:rPr lang="en-US" dirty="0" smtClean="0"/>
              <a:t>constructor</a:t>
            </a:r>
            <a:r>
              <a:rPr lang="el-GR" dirty="0" smtClean="0"/>
              <a:t>, 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n-US" dirty="0" smtClean="0"/>
              <a:t>default constructor </a:t>
            </a:r>
            <a:r>
              <a:rPr lang="el-GR" dirty="0" smtClean="0">
                <a:solidFill>
                  <a:srgbClr val="FF0000"/>
                </a:solidFill>
              </a:rPr>
              <a:t>παύει να υπάρχει</a:t>
            </a:r>
            <a:r>
              <a:rPr lang="el-GR" dirty="0" smtClean="0"/>
              <a:t>. Πρέπει να τον ορίσουμε μόνοι μας.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υπερφόρτωση</a:t>
            </a:r>
            <a:r>
              <a:rPr lang="el-GR" dirty="0" smtClean="0"/>
              <a:t> γίνεται μόνο </a:t>
            </a:r>
            <a:r>
              <a:rPr lang="el-GR" dirty="0" smtClean="0">
                <a:solidFill>
                  <a:srgbClr val="0070C0"/>
                </a:solidFill>
              </a:rPr>
              <a:t>ως προς τα ορίσματα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ως προς </a:t>
            </a:r>
            <a:r>
              <a:rPr lang="el-GR" dirty="0" smtClean="0">
                <a:solidFill>
                  <a:srgbClr val="0070C0"/>
                </a:solidFill>
              </a:rPr>
              <a:t>την επιστρεφόμενη τιμή</a:t>
            </a:r>
            <a:r>
              <a:rPr lang="el-GR" dirty="0" smtClean="0"/>
              <a:t>.</a:t>
            </a:r>
          </a:p>
          <a:p>
            <a:r>
              <a:rPr lang="el-GR" dirty="0" smtClean="0"/>
              <a:t>Λόγω της συμβατότητας μεταξύ τύπων μια κλήση μπορεί να ταιριάζει με διάφορες μεθόδους. Καλείται αυτή που ταιριάζει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 smtClean="0"/>
              <a:t>, ή αυτή που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κοντά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 Αν υπάρχει </a:t>
            </a:r>
            <a:r>
              <a:rPr lang="el-GR" dirty="0" smtClean="0">
                <a:solidFill>
                  <a:srgbClr val="0070C0"/>
                </a:solidFill>
              </a:rPr>
              <a:t>ασάφεια</a:t>
            </a:r>
            <a:r>
              <a:rPr lang="el-GR" dirty="0" smtClean="0"/>
              <a:t> στο ποια συνάρτηση πρέπει να κληθεί θα χτυπήσει ο </a:t>
            </a:r>
            <a:r>
              <a:rPr lang="en-US" dirty="0" smtClean="0"/>
              <a:t>compiler.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3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Μπορούμε να περνάμε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 ως ορίσματα </a:t>
            </a:r>
            <a:r>
              <a:rPr lang="el-GR" dirty="0" smtClean="0"/>
              <a:t>σε μία μέθοδο όπως οποιαδήποτε άλλη μεταβλητή</a:t>
            </a:r>
          </a:p>
          <a:p>
            <a:r>
              <a:rPr lang="el-GR" dirty="0" smtClean="0"/>
              <a:t>Οποιαδήποτε κλάση μπορεί να χρησιμοποιηθεί ως παράμετρος.</a:t>
            </a:r>
          </a:p>
          <a:p>
            <a:r>
              <a:rPr lang="el-GR" dirty="0" smtClean="0"/>
              <a:t>Όταν τα ορίσματα ανήκουν στην κλάση στην οποία ορίζεται η μέθοδος τότε η μέθοδος μπορεί να δει (και) τα ιδιωτικά (</a:t>
            </a:r>
            <a:r>
              <a:rPr lang="en-US" dirty="0" smtClean="0"/>
              <a:t>private)</a:t>
            </a:r>
            <a:r>
              <a:rPr lang="el-GR" dirty="0" smtClean="0"/>
              <a:t>πεδία των αντικειμένων</a:t>
            </a:r>
          </a:p>
          <a:p>
            <a:r>
              <a:rPr lang="el-GR" dirty="0" smtClean="0"/>
              <a:t>Αν τα ορίσματα είναι διαφορετικού τύπου τότε η μέθοδος μπορεί μόνο να καλέσει τις </a:t>
            </a:r>
            <a:r>
              <a:rPr lang="en-US" dirty="0" smtClean="0"/>
              <a:t>public </a:t>
            </a:r>
            <a:r>
              <a:rPr lang="el-GR" dirty="0" smtClean="0"/>
              <a:t>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57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Διάβασμα πεδίων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προσπέλαση των πεδίων (για διάβασμα ή γράψιμο) γίνεται με τον ίδιο τρόπο όπως και η προσπέλαση των μεθόδων</a:t>
            </a:r>
          </a:p>
          <a:p>
            <a:endParaRPr lang="el-GR" dirty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835696" y="3295386"/>
            <a:ext cx="5570756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 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αντικειμένου&gt;</a:t>
            </a:r>
            <a:r>
              <a:rPr 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πεδίου&gt;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06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124200"/>
            <a:ext cx="4191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571500"/>
            <a:ext cx="8229600" cy="6019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distanceFrom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MovingCarDistance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myCar1 = new Car(1);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new 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1 from Car 2: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2 from Car 1: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833256" y="2950029"/>
            <a:ext cx="4343400" cy="1905000"/>
          </a:xfrm>
          <a:prstGeom prst="wedgeRoundRectCallout">
            <a:avLst>
              <a:gd name="adj1" fmla="val -59831"/>
              <a:gd name="adj2" fmla="val -1682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Στο σημείο αυτό διαβάζουμε τα πεδία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για το αντικείμενο </a:t>
            </a:r>
            <a:r>
              <a:rPr lang="en-US" dirty="0" smtClean="0">
                <a:solidFill>
                  <a:schemeClr val="tx1"/>
                </a:solidFill>
              </a:rPr>
              <a:t>this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chemeClr val="tx1"/>
                </a:solidFill>
              </a:rPr>
              <a:t>other.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Αν και το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n-US" dirty="0" smtClean="0">
                <a:solidFill>
                  <a:schemeClr val="tx1"/>
                </a:solidFill>
              </a:rPr>
              <a:t>private</a:t>
            </a:r>
            <a:r>
              <a:rPr lang="el-GR" dirty="0" smtClean="0">
                <a:solidFill>
                  <a:schemeClr val="tx1"/>
                </a:solidFill>
              </a:rPr>
              <a:t> μπορούμε να το προσπελάσουμε γιατί είμαστε μέσα στην κλάση </a:t>
            </a:r>
            <a:r>
              <a:rPr lang="en-US" dirty="0" smtClean="0">
                <a:solidFill>
                  <a:schemeClr val="tx1"/>
                </a:solidFill>
              </a:rPr>
              <a:t>Car. </a:t>
            </a:r>
            <a:endParaRPr lang="el-G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12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Διάβασμα πεδίων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προσπέλαση των πεδίων (για διάβασμα ή γράψιμο) γίνεται με τον ίδιο τρόπο όπως και η προσπέλαση των μεθόδων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Και το αντικείμενο </a:t>
            </a:r>
            <a:r>
              <a:rPr lang="en-US" dirty="0" smtClean="0"/>
              <a:t>this </a:t>
            </a:r>
            <a:r>
              <a:rPr lang="el-GR" dirty="0" smtClean="0"/>
              <a:t>είναι μια τέτοια</a:t>
            </a:r>
            <a:r>
              <a:rPr lang="en-US" dirty="0" smtClean="0"/>
              <a:t> </a:t>
            </a:r>
            <a:r>
              <a:rPr lang="el-GR" dirty="0" smtClean="0"/>
              <a:t>περίπτωση.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3295386"/>
            <a:ext cx="5570756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 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αντικειμένου&gt;</a:t>
            </a:r>
            <a:r>
              <a:rPr 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πεδίου&gt;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4725144"/>
            <a:ext cx="6647974" cy="101566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distanceFrom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l-G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-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</a:t>
            </a:r>
            <a:r>
              <a:rPr 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1403648" y="6021288"/>
            <a:ext cx="1778496" cy="612648"/>
          </a:xfrm>
          <a:prstGeom prst="wedgeRectCallout">
            <a:avLst>
              <a:gd name="adj1" fmla="val 67017"/>
              <a:gd name="adj2" fmla="val -149524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Όνομα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076056" y="6021288"/>
            <a:ext cx="1778496" cy="612648"/>
          </a:xfrm>
          <a:prstGeom prst="wedgeRectCallout">
            <a:avLst>
              <a:gd name="adj1" fmla="val 13200"/>
              <a:gd name="adj2" fmla="val -16486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Όνομα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3187048" y="6021288"/>
            <a:ext cx="1778496" cy="612648"/>
          </a:xfrm>
          <a:prstGeom prst="wedgeRectCallout">
            <a:avLst>
              <a:gd name="adj1" fmla="val 27615"/>
              <a:gd name="adj2" fmla="val -15928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Όνομα </a:t>
            </a:r>
            <a:r>
              <a:rPr lang="el-GR" dirty="0" smtClean="0">
                <a:solidFill>
                  <a:schemeClr val="tx1"/>
                </a:solidFill>
              </a:rPr>
              <a:t>πεδίου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854552" y="6021288"/>
            <a:ext cx="1778496" cy="612648"/>
          </a:xfrm>
          <a:prstGeom prst="wedgeRectCallout">
            <a:avLst>
              <a:gd name="adj1" fmla="val -33409"/>
              <a:gd name="adj2" fmla="val -15370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Όνομα </a:t>
            </a:r>
            <a:r>
              <a:rPr lang="el-GR" dirty="0" smtClean="0">
                <a:solidFill>
                  <a:schemeClr val="tx1"/>
                </a:solidFill>
              </a:rPr>
              <a:t>πεδίου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57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</a:t>
            </a:r>
            <a:r>
              <a:rPr lang="el-GR" dirty="0" smtClean="0"/>
              <a:t>(Δημιουργοί)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είναι μια «μέθοδος» η οποία καλείται όταν δημιουργούμε το αντικείμενο χρησιμοποιώντας την </a:t>
            </a:r>
            <a:r>
              <a:rPr lang="en-US" dirty="0" smtClean="0">
                <a:solidFill>
                  <a:srgbClr val="0070C0"/>
                </a:solidFill>
              </a:rPr>
              <a:t>new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Αν δεν έχουμε ορίσει </a:t>
            </a:r>
            <a:r>
              <a:rPr lang="en-US" dirty="0" smtClean="0"/>
              <a:t>Constructor </a:t>
            </a:r>
            <a:r>
              <a:rPr lang="el-GR" dirty="0" smtClean="0"/>
              <a:t>καλείται ένας </a:t>
            </a:r>
            <a:r>
              <a:rPr lang="en-US" dirty="0" smtClean="0"/>
              <a:t>default constructor </a:t>
            </a:r>
            <a:r>
              <a:rPr lang="el-GR" dirty="0" smtClean="0"/>
              <a:t>χωρίς ορίσματα που δεν κάνει τίποτα.</a:t>
            </a:r>
          </a:p>
          <a:p>
            <a:r>
              <a:rPr lang="el-GR" dirty="0" smtClean="0"/>
              <a:t>Αν ορίσουμε </a:t>
            </a:r>
            <a:r>
              <a:rPr lang="en-US" dirty="0" smtClean="0"/>
              <a:t>constructor, </a:t>
            </a:r>
            <a:r>
              <a:rPr lang="el-GR" dirty="0" smtClean="0"/>
              <a:t>τότε καλείται </a:t>
            </a:r>
            <a:r>
              <a:rPr lang="en-US" dirty="0" smtClean="0"/>
              <a:t>o constructor </a:t>
            </a:r>
            <a:r>
              <a:rPr lang="el-GR" dirty="0" smtClean="0"/>
              <a:t>που ορίσαμε.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6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Ορίστε μια μέθοδο που θα παίρνει όρισμα ένα άλλο όχημα και θα βάζει το όχημα που είναι πιο πίσω στην ίδια θέση με το όχημα που είναι πιο μπροστά.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75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132856"/>
            <a:ext cx="4392488" cy="13681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Car(){}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delta){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delta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catchUp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(Car other){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MovingCar13{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Car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myCar1 = new Car(); myCar1.move(10);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Car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myCar2= new Car(); myCar2.move(20);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myCar1.printPosition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myCar2.printPosition();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myCar1.catchUp(myCar2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myCar1.printPosition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myCar2.printPosition();	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4932040" y="1412776"/>
            <a:ext cx="4343400" cy="1275752"/>
          </a:xfrm>
          <a:prstGeom prst="wedgeRoundRectCallout">
            <a:avLst>
              <a:gd name="adj1" fmla="val -58454"/>
              <a:gd name="adj2" fmla="val 7231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Μπορούμε όχι μόνο να διαβάσουμε αλλά και να αλλάξουμε την τιμή του πεδίου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στο αντικείμενο </a:t>
            </a:r>
            <a:r>
              <a:rPr lang="en-US" dirty="0" smtClean="0">
                <a:solidFill>
                  <a:schemeClr val="tx1"/>
                </a:solidFill>
              </a:rPr>
              <a:t>other.</a:t>
            </a:r>
            <a:endParaRPr lang="el-G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02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Δυο ειδικές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«</a:t>
            </a:r>
            <a:r>
              <a:rPr lang="el-GR" dirty="0" smtClean="0">
                <a:solidFill>
                  <a:srgbClr val="0070C0"/>
                </a:solidFill>
              </a:rPr>
              <a:t>περιμένει</a:t>
            </a:r>
            <a:r>
              <a:rPr lang="el-GR" dirty="0" smtClean="0"/>
              <a:t>» να δει τις εξής δύο μεθόδους για κάθε αντικείμενο</a:t>
            </a:r>
          </a:p>
          <a:p>
            <a:pPr lvl="1"/>
            <a:r>
              <a:rPr lang="el-GR" dirty="0" smtClean="0"/>
              <a:t>Τη μέθοδος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η οποία για ένα αντικείμενο επιστρέφει μία </a:t>
            </a:r>
            <a:r>
              <a:rPr lang="en-US" dirty="0" smtClean="0"/>
              <a:t>string </a:t>
            </a:r>
            <a:r>
              <a:rPr lang="el-GR" dirty="0" smtClean="0"/>
              <a:t>αναπαράσταση του αντικειμένου.</a:t>
            </a:r>
          </a:p>
          <a:p>
            <a:pPr lvl="1"/>
            <a:r>
              <a:rPr lang="el-GR" dirty="0"/>
              <a:t>Τη μέθοδο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equals</a:t>
            </a:r>
            <a:r>
              <a:rPr lang="en-US" dirty="0"/>
              <a:t> </a:t>
            </a:r>
            <a:r>
              <a:rPr lang="el-GR" dirty="0"/>
              <a:t>η οποία ελέγχει για ισότητα δύο </a:t>
            </a:r>
            <a:r>
              <a:rPr lang="el-GR" dirty="0" smtClean="0"/>
              <a:t>αντικειμένων</a:t>
            </a:r>
          </a:p>
          <a:p>
            <a:pPr lvl="1"/>
            <a:endParaRPr lang="el-GR" dirty="0"/>
          </a:p>
          <a:p>
            <a:r>
              <a:rPr lang="el-GR" dirty="0" smtClean="0"/>
              <a:t>Και οι δύο συναρτήσεις ορίζονται από τον προγραμματιστή</a:t>
            </a:r>
          </a:p>
          <a:p>
            <a:pPr lvl="1"/>
            <a:r>
              <a:rPr lang="el-GR" dirty="0" smtClean="0"/>
              <a:t>Το </a:t>
            </a:r>
            <a:r>
              <a:rPr lang="el-GR" dirty="0"/>
              <a:t>τι </a:t>
            </a:r>
            <a:r>
              <a:rPr lang="en-US" dirty="0"/>
              <a:t>String </a:t>
            </a:r>
            <a:r>
              <a:rPr lang="el-GR" dirty="0"/>
              <a:t>θα επιστραφεί </a:t>
            </a:r>
            <a:r>
              <a:rPr lang="el-GR" dirty="0" smtClean="0"/>
              <a:t>και τι σημαίνει δύο αντικείμενα να είναι ίσα μπορούν να οριστούν όπως μας βολεύει.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κλάση </a:t>
            </a:r>
            <a:r>
              <a:rPr lang="en-US" dirty="0" smtClean="0"/>
              <a:t>Car </a:t>
            </a:r>
            <a:r>
              <a:rPr lang="el-GR" dirty="0" smtClean="0"/>
              <a:t>θέλουμε να προσθέσουμε τις μεθόδους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</a:p>
          <a:p>
            <a:pPr lvl="1"/>
            <a:r>
              <a:rPr lang="el-GR" dirty="0" smtClean="0"/>
              <a:t>Η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επιστρέφει ένα </a:t>
            </a:r>
            <a:r>
              <a:rPr lang="en-US" dirty="0" smtClean="0"/>
              <a:t>String </a:t>
            </a:r>
            <a:r>
              <a:rPr lang="el-GR" dirty="0" smtClean="0"/>
              <a:t>με τη θέση του αυτοκινήτου</a:t>
            </a:r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equals </a:t>
            </a:r>
            <a:r>
              <a:rPr lang="el-GR" dirty="0" smtClean="0"/>
              <a:t>θα ελέγχει αν δύο οχήματα έχουν την ίδια θέση.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1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4348" y="3571876"/>
            <a:ext cx="2340429" cy="1740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0200" y="3810000"/>
            <a:ext cx="1905000" cy="1740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5551714"/>
            <a:ext cx="7543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98602"/>
            <a:ext cx="8229600" cy="5105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tring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position.toString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MovingCarToString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Car(1);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Car(0);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(“Car 1 is at “ + myCar1 + “ and car 2 is at “ + myCar2);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266700"/>
            <a:ext cx="8229600" cy="990600"/>
          </a:xfrm>
        </p:spPr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3907972" y="3984063"/>
            <a:ext cx="5257800" cy="765048"/>
          </a:xfrm>
          <a:prstGeom prst="wedgeRoundRectCallout">
            <a:avLst>
              <a:gd name="adj1" fmla="val -22545"/>
              <a:gd name="adj2" fmla="val 14723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Χρησιμοποιούμε τις </a:t>
            </a:r>
            <a:r>
              <a:rPr lang="en-US" dirty="0" err="1" smtClean="0">
                <a:solidFill>
                  <a:schemeClr val="tx1"/>
                </a:solidFill>
              </a:rPr>
              <a:t>myCar1,myCar2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σαν </a:t>
            </a:r>
            <a:r>
              <a:rPr lang="en-US" dirty="0" smtClean="0">
                <a:solidFill>
                  <a:schemeClr val="tx1"/>
                </a:solidFill>
              </a:rPr>
              <a:t>String.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Καλείται η μέθοδος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αυτόματα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5862" y="6172200"/>
            <a:ext cx="9296400" cy="55399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Ισοδύναμο με το: </a:t>
            </a:r>
          </a:p>
          <a:p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1 is at “ + myCar1</a:t>
            </a:r>
            <a:r>
              <a:rPr lang="el-GR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+ “ and car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 at “ + myCar2.toString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</a:t>
            </a:r>
            <a:endParaRPr lang="en-US" sz="12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407228" y="555171"/>
            <a:ext cx="5715001" cy="990717"/>
          </a:xfrm>
          <a:prstGeom prst="wedgeRoundRectCallout">
            <a:avLst>
              <a:gd name="adj1" fmla="val -57685"/>
              <a:gd name="adj2" fmla="val 4910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Για να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μπορούμε να μετατρέψουμε τον ακέραιο σε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ορίζουμε το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ως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r>
              <a:rPr lang="en-US" dirty="0" smtClean="0">
                <a:solidFill>
                  <a:schemeClr val="tx1"/>
                </a:solidFill>
              </a:rPr>
              <a:t> (wrapper class)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577443" y="2645220"/>
            <a:ext cx="3657599" cy="990717"/>
          </a:xfrm>
          <a:prstGeom prst="wedgeRoundRectCallout">
            <a:avLst>
              <a:gd name="adj1" fmla="val -76455"/>
              <a:gd name="adj2" fmla="val 7302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Μετά καλούμε τη συνάρτηση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της κλάσης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657600" y="1589546"/>
            <a:ext cx="4241344" cy="685800"/>
          </a:xfrm>
          <a:prstGeom prst="wedgeRoundRectCallout">
            <a:avLst>
              <a:gd name="adj1" fmla="val -76380"/>
              <a:gd name="adj2" fmla="val 24764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Java </a:t>
            </a:r>
            <a:r>
              <a:rPr lang="el-GR" dirty="0" smtClean="0">
                <a:solidFill>
                  <a:schemeClr val="tx1"/>
                </a:solidFill>
              </a:rPr>
              <a:t>περιμένει αυτό το συντακτικό για τον ορισμό της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52442" y="4016829"/>
            <a:ext cx="2652757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447800"/>
            <a:ext cx="8229600" cy="51054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tring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“”+position;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MovingCarToString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Car(0);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(“Car 1 is at “ + myCar1 + “ and car 2 is at “ + myCar2);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076700" y="2362200"/>
            <a:ext cx="3657599" cy="990717"/>
          </a:xfrm>
          <a:prstGeom prst="wedgeRoundRectCallout">
            <a:avLst>
              <a:gd name="adj1" fmla="val -68717"/>
              <a:gd name="adj2" fmla="val 10598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Ένας άλλος τρόπος να μετατρέψουμε ένα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σε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193344" y="5562600"/>
            <a:ext cx="1956712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47054" y="3412669"/>
            <a:ext cx="1224646" cy="2476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3178628"/>
            <a:ext cx="1295400" cy="2340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1" y="2950029"/>
            <a:ext cx="2286000" cy="21227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60960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MovingCarEquals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Car(2);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myCar1.equals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("Collision!");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495800" y="1676390"/>
            <a:ext cx="3505200" cy="778329"/>
          </a:xfrm>
          <a:prstGeom prst="wedgeRoundRectCallout">
            <a:avLst>
              <a:gd name="adj1" fmla="val -81015"/>
              <a:gd name="adj2" fmla="val 1100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Ένα παράδειγμα αντικειμένου ως παράμετρος συνάρτησης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833256" y="2950029"/>
            <a:ext cx="4343400" cy="1905000"/>
          </a:xfrm>
          <a:prstGeom prst="wedgeRoundRectCallout">
            <a:avLst>
              <a:gd name="adj1" fmla="val -61895"/>
              <a:gd name="adj2" fmla="val -32357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Αν και το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n-US" dirty="0" smtClean="0">
                <a:solidFill>
                  <a:schemeClr val="tx1"/>
                </a:solidFill>
              </a:rPr>
              <a:t>private</a:t>
            </a:r>
            <a:r>
              <a:rPr lang="el-GR" dirty="0" smtClean="0">
                <a:solidFill>
                  <a:schemeClr val="tx1"/>
                </a:solidFill>
              </a:rPr>
              <a:t> μπορούμε να το προσπελάσουμε γιατί είμαστε μέσα στην κλάση </a:t>
            </a:r>
            <a:r>
              <a:rPr lang="en-US" dirty="0" smtClean="0">
                <a:solidFill>
                  <a:schemeClr val="tx1"/>
                </a:solidFill>
              </a:rPr>
              <a:t>Car. 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Μία κλάση μπορεί να προσπελάσει τα ιδιωτικά μέλη όλων των αντικειμένων της 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905000" y="4038600"/>
            <a:ext cx="2362200" cy="533400"/>
          </a:xfrm>
          <a:prstGeom prst="wedgeRoundRectCallout">
            <a:avLst>
              <a:gd name="adj1" fmla="val -32353"/>
              <a:gd name="adj2" fmla="val -1209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Χρήση της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n-US" dirty="0" smtClean="0"/>
              <a:t> </a:t>
            </a:r>
            <a:r>
              <a:rPr lang="el-GR" dirty="0" smtClean="0"/>
              <a:t>για έλεγχο ροής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4190999" y="5943600"/>
            <a:ext cx="2813957" cy="685800"/>
          </a:xfrm>
          <a:prstGeom prst="wedgeRoundRectCallout">
            <a:avLst>
              <a:gd name="adj1" fmla="val -83583"/>
              <a:gd name="adj2" fmla="val -6187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Κλήση της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στο πρόγραμμα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150056" y="598714"/>
            <a:ext cx="4241344" cy="685800"/>
          </a:xfrm>
          <a:prstGeom prst="wedgeRoundRectCallout">
            <a:avLst>
              <a:gd name="adj1" fmla="val -52511"/>
              <a:gd name="adj2" fmla="val 28891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Java </a:t>
            </a:r>
            <a:r>
              <a:rPr lang="el-GR" dirty="0" smtClean="0">
                <a:solidFill>
                  <a:schemeClr val="tx1"/>
                </a:solidFill>
              </a:rPr>
              <a:t>περιμένει αυτό το συντακτικό για τον ορισμό της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44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8" grpId="0" animBg="1"/>
      <p:bldP spid="6" grpId="0" animBg="1"/>
      <p:bldP spid="7" grpId="0" animBg="1"/>
      <p:bldP spid="9" grpId="0" animBg="1"/>
      <p:bldP spid="11" grpId="0" animBg="1"/>
      <p:bldP spid="12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θα ορίσουμε τις μεθόδους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 </a:t>
            </a:r>
            <a:r>
              <a:rPr lang="el-GR" dirty="0" smtClean="0"/>
              <a:t>για την κλάση </a:t>
            </a:r>
            <a:r>
              <a:rPr lang="en-US" dirty="0" smtClean="0"/>
              <a:t>Person</a:t>
            </a:r>
            <a:r>
              <a:rPr lang="el-G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5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91565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equals(Person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(other.name);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TwoPersons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Person(“Bob”);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(bob)){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(“There are two different persons: “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“and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6582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“ “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equals(Person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this.firstName.equals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&amp;&amp;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this.lastName.equals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TwoPersons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Alice”, “Wonderland");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Person(“Bob”, “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Sfougkarakis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(bob)){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(“There are two different persons: “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“and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20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5255941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36576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06111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μια μέθοδος </a:t>
            </a:r>
            <a:r>
              <a:rPr lang="el-GR" dirty="0"/>
              <a:t>με το ίδιο όνομα όπως και η </a:t>
            </a:r>
            <a:r>
              <a:rPr lang="el-GR" dirty="0" smtClean="0"/>
              <a:t>κλάση και </a:t>
            </a:r>
            <a:r>
              <a:rPr lang="el-GR" dirty="0" smtClean="0">
                <a:solidFill>
                  <a:srgbClr val="FF0000"/>
                </a:solidFill>
              </a:rPr>
              <a:t>χωρίς τύπο </a:t>
            </a:r>
            <a:r>
              <a:rPr lang="el-GR" dirty="0" smtClean="0"/>
              <a:t>(ούτε </a:t>
            </a:r>
            <a:r>
              <a:rPr lang="en-US" dirty="0" smtClean="0"/>
              <a:t>void)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429"/>
            <a:ext cx="8229600" cy="4876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+":"+s);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HelloWorld3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16881" y="3091934"/>
            <a:ext cx="352711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Αρχικοποιεί την μεταβλητή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04040" y="479427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καλείται όταν δημιουργείται το αντικείμενο</a:t>
            </a:r>
            <a:r>
              <a:rPr lang="en-US" dirty="0" smtClean="0"/>
              <a:t> </a:t>
            </a:r>
            <a:r>
              <a:rPr lang="el-GR" dirty="0" smtClean="0"/>
              <a:t>με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τότε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8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0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H </a:t>
            </a:r>
            <a:r>
              <a:rPr lang="el-GR" sz="2400" dirty="0" smtClean="0"/>
              <a:t>μέθοδος </a:t>
            </a:r>
            <a:r>
              <a:rPr lang="en-US" sz="2400" dirty="0" err="1" smtClean="0"/>
              <a:t>toString</a:t>
            </a:r>
            <a:r>
              <a:rPr lang="en-US" sz="2400" dirty="0" smtClean="0"/>
              <a:t> </a:t>
            </a:r>
            <a:r>
              <a:rPr lang="el-GR" sz="2400" dirty="0" smtClean="0"/>
              <a:t>ορίζεται </a:t>
            </a:r>
            <a:r>
              <a:rPr lang="el-GR" sz="2400" dirty="0" smtClean="0">
                <a:solidFill>
                  <a:srgbClr val="FF0000"/>
                </a:solidFill>
              </a:rPr>
              <a:t>πάντα</a:t>
            </a:r>
            <a:r>
              <a:rPr lang="el-GR" sz="2400" dirty="0" smtClean="0"/>
              <a:t> ως:</a:t>
            </a: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/>
          </a:p>
          <a:p>
            <a:r>
              <a:rPr lang="el-GR" sz="2400" dirty="0" smtClean="0"/>
              <a:t>Αν έχουμε ορίσει την </a:t>
            </a:r>
            <a:r>
              <a:rPr lang="en-US" sz="2400" dirty="0" err="1" smtClean="0"/>
              <a:t>toString</a:t>
            </a:r>
            <a:r>
              <a:rPr lang="en-US" sz="2400" dirty="0" smtClean="0"/>
              <a:t> </a:t>
            </a:r>
            <a:r>
              <a:rPr lang="el-GR" sz="2400" dirty="0" smtClean="0"/>
              <a:t>μπορούμε να χρησιμοποιήσουμε τα αντικείμενα της κλάσης σαν </a:t>
            </a:r>
            <a:r>
              <a:rPr lang="en-US" sz="2400" dirty="0" smtClean="0"/>
              <a:t>Strings </a:t>
            </a:r>
          </a:p>
          <a:p>
            <a:pPr lvl="1"/>
            <a:r>
              <a:rPr lang="el-GR" sz="2000" dirty="0" smtClean="0"/>
              <a:t>Καλείτε αυτόματα η </a:t>
            </a:r>
            <a:r>
              <a:rPr lang="en-US" sz="2000" dirty="0" err="1" smtClean="0"/>
              <a:t>toString</a:t>
            </a:r>
            <a:endParaRPr lang="en-US" sz="2000" dirty="0" smtClean="0"/>
          </a:p>
          <a:p>
            <a:endParaRPr lang="en-US" sz="2400" dirty="0"/>
          </a:p>
          <a:p>
            <a:r>
              <a:rPr lang="en-US" sz="2400" dirty="0" smtClean="0"/>
              <a:t>H </a:t>
            </a:r>
            <a:r>
              <a:rPr lang="el-GR" sz="2400" dirty="0" smtClean="0"/>
              <a:t>μέθοδος </a:t>
            </a:r>
            <a:r>
              <a:rPr lang="en-US" sz="2400" dirty="0" smtClean="0"/>
              <a:t>equals </a:t>
            </a:r>
            <a:r>
              <a:rPr lang="el-GR" sz="2400" dirty="0" smtClean="0"/>
              <a:t>ορίζεται </a:t>
            </a:r>
            <a:r>
              <a:rPr lang="el-GR" sz="2400" dirty="0" smtClean="0">
                <a:solidFill>
                  <a:srgbClr val="FF0000"/>
                </a:solidFill>
              </a:rPr>
              <a:t>πάντα</a:t>
            </a:r>
            <a:r>
              <a:rPr lang="el-GR" sz="2400" dirty="0" smtClean="0"/>
              <a:t> ως: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3768" y="2276872"/>
            <a:ext cx="3631122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String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1972" y="5553670"/>
            <a:ext cx="5974713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equals(&lt;Class name&gt; other){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080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Αντικείμενα σαν ορίσματα – Παράδειγμα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Θέλουμε να προσομοιώσουμε την κυκλοφορία σε ένα δρόμο. </a:t>
            </a:r>
          </a:p>
          <a:p>
            <a:pPr lvl="1"/>
            <a:r>
              <a:rPr lang="el-GR" dirty="0" smtClean="0"/>
              <a:t>Έχουμε ένα φανάρι που μπορεί να είναι πράσινο, ή κόκκινο. Αλλάζει σε κάθε βήμα</a:t>
            </a:r>
          </a:p>
          <a:p>
            <a:pPr lvl="1"/>
            <a:r>
              <a:rPr lang="el-GR" dirty="0" smtClean="0"/>
              <a:t>Έχουμε ένα όχημα που σε κάθε βήμα κινείται μία θέση, αν το φανάρι δεν είναι κόκκινο.</a:t>
            </a:r>
          </a:p>
          <a:p>
            <a:pPr lvl="1"/>
            <a:endParaRPr lang="el-GR" dirty="0"/>
          </a:p>
          <a:p>
            <a:r>
              <a:rPr lang="el-GR" dirty="0" smtClean="0"/>
              <a:t>Κλάσεις: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TrafficLight</a:t>
            </a:r>
            <a:r>
              <a:rPr lang="en-US" dirty="0" smtClean="0"/>
              <a:t>: </a:t>
            </a:r>
            <a:r>
              <a:rPr lang="el-GR" dirty="0" smtClean="0"/>
              <a:t>κρατάει την κατάσταση του φαναριού και αλλάζει την κατάσταση του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: </a:t>
            </a:r>
            <a:r>
              <a:rPr lang="el-GR" dirty="0" smtClean="0"/>
              <a:t>Τροποποίηση της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 smtClean="0"/>
              <a:t> </a:t>
            </a:r>
            <a:r>
              <a:rPr lang="el-GR" dirty="0" smtClean="0"/>
              <a:t>ώστε παίρνει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όρισμα το φανάρι </a:t>
            </a:r>
            <a:r>
              <a:rPr lang="el-GR" dirty="0" smtClean="0"/>
              <a:t>και να κινείται μόνο αν το φανάρι δεν είναι κόκκινο.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Τ</a:t>
            </a:r>
            <a:r>
              <a:rPr lang="en-US" dirty="0" err="1" smtClean="0">
                <a:solidFill>
                  <a:srgbClr val="0070C0"/>
                </a:solidFill>
              </a:rPr>
              <a:t>rafficSimulation</a:t>
            </a:r>
            <a:r>
              <a:rPr lang="en-US" dirty="0" smtClean="0"/>
              <a:t>: </a:t>
            </a:r>
            <a:r>
              <a:rPr lang="el-GR" dirty="0" smtClean="0"/>
              <a:t>κάνει την προσομοίωση.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1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48200" y="5670176"/>
            <a:ext cx="45720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2286000"/>
            <a:ext cx="45720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533400"/>
            <a:ext cx="4433046" cy="3352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(“Car at “+ position);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void move(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if (!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light.isRed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position ++;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533400"/>
            <a:ext cx="4433046" cy="4953000"/>
          </a:xfrm>
          <a:prstGeom prst="rect">
            <a:avLst/>
          </a:prstGeom>
          <a:ln w="28575">
            <a:solidFill>
              <a:srgbClr val="C0000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TrafficLight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change(){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!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printStatus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Traffic light is red");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Traffic light is green");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48200" y="4061012"/>
            <a:ext cx="4433046" cy="2720788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TrafficSimulation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light = new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Car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light.printStatus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(light);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light.change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41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κλάση που να αποθηκεύει ημερομηνίες</a:t>
            </a:r>
          </a:p>
          <a:p>
            <a:pPr lvl="1"/>
            <a:r>
              <a:rPr lang="el-GR" dirty="0" smtClean="0"/>
              <a:t>Η κλάση θα παίρνει την ημέρα, μήνα και χρόνο σαν νούμερα (π.χ., </a:t>
            </a:r>
            <a:r>
              <a:rPr lang="en-US" dirty="0" smtClean="0"/>
              <a:t>13</a:t>
            </a:r>
            <a:r>
              <a:rPr lang="el-GR" dirty="0" smtClean="0"/>
              <a:t> 3 201</a:t>
            </a:r>
            <a:r>
              <a:rPr lang="en-US" dirty="0" smtClean="0"/>
              <a:t>4</a:t>
            </a:r>
            <a:r>
              <a:rPr lang="el-GR" dirty="0" smtClean="0"/>
              <a:t>) και θα μπορεί να τυπώνει την ημερομηνία με το όνομα του μήνα (π.χ., </a:t>
            </a:r>
            <a:r>
              <a:rPr lang="en-US" dirty="0" smtClean="0"/>
              <a:t>13</a:t>
            </a:r>
            <a:r>
              <a:rPr lang="el-GR" dirty="0" smtClean="0"/>
              <a:t> Μαρτίου 201</a:t>
            </a:r>
            <a:r>
              <a:rPr lang="en-US" smtClean="0"/>
              <a:t>4</a:t>
            </a:r>
            <a:r>
              <a:rPr lang="el-GR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Στο πρόγραμμα βάλετε μια ημερομηνία και τυπώστε την.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0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981200"/>
            <a:ext cx="8763000" cy="19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57200"/>
            <a:ext cx="8534400" cy="62841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month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2016;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{"Jan", "Feb", "Mar", "Apr", "May", "Jun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Jul", "Aug", "Sep", "Oct", "Nov", "Dec"};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Date(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(day &lt;= 0 || day &gt; 31 || month &lt;= 0 || month &gt;12 ){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day;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month;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(day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Date(9,3,2016);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myDate.printDate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3074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9632" y="2492896"/>
            <a:ext cx="158417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59632" y="2276872"/>
            <a:ext cx="129614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534400" cy="580700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month;private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Feb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Apr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Jun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Jul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Aug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checkDay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(day)){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checkMonth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(month)){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checkDay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(day &lt;= 0 || day &gt; 31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{return false;}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checkMonth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day)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month &lt;= 0 || month 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12) {return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20073" y="2924944"/>
            <a:ext cx="392392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constructor </a:t>
            </a:r>
            <a:r>
              <a:rPr lang="el-GR" dirty="0" smtClean="0"/>
              <a:t>μπορεί να καλεί και άλλες μεθόδους που κάνουν κάποια από τη δουλειά που χρειάζεται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3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087" y="2492896"/>
            <a:ext cx="8763000" cy="129614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3163" y="764704"/>
            <a:ext cx="8763000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463" y="558490"/>
            <a:ext cx="8534400" cy="62841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month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2016;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{"Jan", "Feb", "Mar", "Apr", "May", "Jun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Jul", "Aug", "Sep", "Oct", "Nov", "Dec"};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public Date(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(day &lt;= 0 || day &gt; 31 || month &lt;= 0 || month &gt;12 ){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day;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month;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(day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Date(9,3,2016);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myDate.printDate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4499992" y="0"/>
            <a:ext cx="4427984" cy="1052736"/>
          </a:xfrm>
          <a:prstGeom prst="wedgeRoundRectCallout">
            <a:avLst>
              <a:gd name="adj1" fmla="val -72942"/>
              <a:gd name="adj2" fmla="val 7259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εκτέλεση αυτών των αρχικοποιήσεων γίνεται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εκτελεστούν οι εντολές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572000" y="3068960"/>
            <a:ext cx="4419600" cy="1130424"/>
          </a:xfrm>
          <a:prstGeom prst="wedgeRoundRectCallout">
            <a:avLst>
              <a:gd name="adj1" fmla="val -61157"/>
              <a:gd name="adj2" fmla="val -171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 μπούμε στο </a:t>
            </a:r>
            <a:r>
              <a:rPr lang="en-US" dirty="0" smtClean="0"/>
              <a:t>if </a:t>
            </a:r>
            <a:r>
              <a:rPr lang="el-GR" dirty="0" smtClean="0"/>
              <a:t>οι τελικές τιμές των ορισμάτων θα είναι αυτές που θα δοθούν στον </a:t>
            </a:r>
            <a:r>
              <a:rPr lang="en-US" dirty="0" smtClean="0"/>
              <a:t>constructor</a:t>
            </a:r>
            <a:r>
              <a:rPr lang="el-GR" dirty="0" smtClean="0"/>
              <a:t> </a:t>
            </a:r>
            <a:r>
              <a:rPr lang="en-US" dirty="0" smtClean="0"/>
              <a:t>. </a:t>
            </a:r>
            <a:r>
              <a:rPr lang="el-GR" dirty="0" smtClean="0"/>
              <a:t>Αλλιώς διατηρούνται οι αρχικές τιμές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59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μια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Student</a:t>
            </a:r>
            <a:r>
              <a:rPr lang="en-US" dirty="0" smtClean="0"/>
              <a:t> </a:t>
            </a:r>
            <a:r>
              <a:rPr lang="el-GR" dirty="0" smtClean="0"/>
              <a:t>που να κρατάει πληροφορίες για έναν φοιτητή. Τι πεδία πρέπει να έχουμε? Τι θα μπει στον </a:t>
            </a:r>
            <a:r>
              <a:rPr lang="en-US" dirty="0" smtClean="0"/>
              <a:t>constructor?</a:t>
            </a:r>
          </a:p>
          <a:p>
            <a:endParaRPr lang="en-US" dirty="0"/>
          </a:p>
          <a:p>
            <a:r>
              <a:rPr lang="el-GR" dirty="0" smtClean="0"/>
              <a:t>Θέλουμε μια κλάση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GuestList</a:t>
            </a:r>
            <a:r>
              <a:rPr lang="en-US" dirty="0" smtClean="0"/>
              <a:t>) </a:t>
            </a:r>
            <a:r>
              <a:rPr lang="el-GR" dirty="0" smtClean="0"/>
              <a:t>που να χειρίζεται τους καλεσμένους σε ένα πάρτι. Τι πεδία πρέπει να έχουμε? Πώς θα κάνουμε τον </a:t>
            </a:r>
            <a:r>
              <a:rPr lang="en-US" dirty="0" smtClean="0"/>
              <a:t>constructor?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109" y="764704"/>
            <a:ext cx="8640959" cy="563231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 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name = "John Doe";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int AM = 1000;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Student(String name, int AM){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this.AM = AM;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 + " " + AM);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Student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aStudent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Student("Kostas", 1001);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aStudent.printInfo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0097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5511</TotalTime>
  <Words>1277</Words>
  <Application>Microsoft Office PowerPoint</Application>
  <PresentationFormat>On-screen Show (4:3)</PresentationFormat>
  <Paragraphs>564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ΤΕΧΝΙΚΕΣ Αντικειμενοστραφουσ προγραμματισμου</vt:lpstr>
      <vt:lpstr>Constructors (Δημιουργοί)</vt:lpstr>
      <vt:lpstr>Παράδειγμα</vt:lpstr>
      <vt:lpstr>Παράδειγμα </vt:lpstr>
      <vt:lpstr>PowerPoint Presentation</vt:lpstr>
      <vt:lpstr>PowerPoint Presentation</vt:lpstr>
      <vt:lpstr>PowerPoint Presentation</vt:lpstr>
      <vt:lpstr>Παραδείγματα</vt:lpstr>
      <vt:lpstr>PowerPoint Presentation</vt:lpstr>
      <vt:lpstr>Guest List</vt:lpstr>
      <vt:lpstr>Υπερφόρτωση (Overloading)</vt:lpstr>
      <vt:lpstr>PowerPoint Presentation</vt:lpstr>
      <vt:lpstr>Υπογραφή μεθόδου</vt:lpstr>
      <vt:lpstr>PowerPoint Presentation</vt:lpstr>
      <vt:lpstr>Υπερφόρτωση - Προσοχή</vt:lpstr>
      <vt:lpstr>Αντικείμενα ως ορίσματα</vt:lpstr>
      <vt:lpstr>Διάβασμα πεδίων</vt:lpstr>
      <vt:lpstr>PowerPoint Presentation</vt:lpstr>
      <vt:lpstr>Διάβασμα πεδίων</vt:lpstr>
      <vt:lpstr>Παράδειγμα</vt:lpstr>
      <vt:lpstr>PowerPoint Presentation</vt:lpstr>
      <vt:lpstr>Δυο ειδικές μέθοδοι</vt:lpstr>
      <vt:lpstr>Παράδειγμα</vt:lpstr>
      <vt:lpstr>toString()</vt:lpstr>
      <vt:lpstr>toString()</vt:lpstr>
      <vt:lpstr>PowerPoint Presentation</vt:lpstr>
      <vt:lpstr>Παράδειγμα</vt:lpstr>
      <vt:lpstr>PowerPoint Presentation</vt:lpstr>
      <vt:lpstr>PowerPoint Presentation</vt:lpstr>
      <vt:lpstr>toString και equals</vt:lpstr>
      <vt:lpstr>Αντικείμενα σαν ορίσματα – Παράδειγμα Ι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332</cp:revision>
  <dcterms:created xsi:type="dcterms:W3CDTF">2013-02-10T16:19:38Z</dcterms:created>
  <dcterms:modified xsi:type="dcterms:W3CDTF">2016-03-15T13:00:16Z</dcterms:modified>
</cp:coreProperties>
</file>