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0"/>
  </p:notesMasterIdLst>
  <p:sldIdLst>
    <p:sldId id="257" r:id="rId2"/>
    <p:sldId id="399" r:id="rId3"/>
    <p:sldId id="400" r:id="rId4"/>
    <p:sldId id="402" r:id="rId5"/>
    <p:sldId id="442" r:id="rId6"/>
    <p:sldId id="428" r:id="rId7"/>
    <p:sldId id="429" r:id="rId8"/>
    <p:sldId id="430" r:id="rId9"/>
    <p:sldId id="431" r:id="rId10"/>
    <p:sldId id="432" r:id="rId11"/>
    <p:sldId id="433" r:id="rId12"/>
    <p:sldId id="409" r:id="rId13"/>
    <p:sldId id="410" r:id="rId14"/>
    <p:sldId id="411" r:id="rId15"/>
    <p:sldId id="412" r:id="rId16"/>
    <p:sldId id="449" r:id="rId17"/>
    <p:sldId id="413" r:id="rId18"/>
    <p:sldId id="435" r:id="rId19"/>
    <p:sldId id="434" r:id="rId20"/>
    <p:sldId id="424" r:id="rId21"/>
    <p:sldId id="436" r:id="rId22"/>
    <p:sldId id="426" r:id="rId23"/>
    <p:sldId id="427" r:id="rId24"/>
    <p:sldId id="425" r:id="rId25"/>
    <p:sldId id="444" r:id="rId26"/>
    <p:sldId id="445" r:id="rId27"/>
    <p:sldId id="446" r:id="rId28"/>
    <p:sldId id="450" r:id="rId2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768C28-81DF-43F0-A3D4-E906B1D7125B}" type="datetimeFigureOut">
              <a:rPr lang="en-US" smtClean="0"/>
              <a:t>3/15/2016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F60F88-82BB-4F01-8B5A-73A7B3C8F8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97523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2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3/15/2016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065406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3/15/2016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86980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3/15/2016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86646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2pPr>
              <a:buClr>
                <a:schemeClr val="accent1"/>
              </a:buClr>
              <a:defRPr/>
            </a:lvl2pPr>
            <a:lvl4pPr>
              <a:buClr>
                <a:schemeClr val="accent1"/>
              </a:buClr>
              <a:defRPr/>
            </a:lvl4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l-GR" dirty="0" smtClean="0"/>
              <a:t>Χειμώνας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CS-409: </a:t>
            </a:r>
            <a:r>
              <a:rPr lang="el-GR" dirty="0" err="1" smtClean="0"/>
              <a:t>Αντικειμενοστρεφής</a:t>
            </a:r>
            <a:r>
              <a:rPr lang="el-GR" dirty="0" smtClean="0"/>
              <a:t> </a:t>
            </a:r>
            <a:r>
              <a:rPr lang="el-GR" dirty="0" err="1" smtClean="0"/>
              <a:t>Προγραμματισμος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29625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1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6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3/15/2016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8569784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3/15/2016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40138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3/15/2016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641522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3/15/2016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43292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3/15/2016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21299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4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3/15/2016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892917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3/15/2016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47750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0DD7E345-9BD5-414F-9B98-BE3DCAA5A9BF}" type="datetimeFigureOut">
              <a:rPr lang="en-US" smtClean="0"/>
              <a:pPr/>
              <a:t>3/15/2016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r>
              <a:rPr lang="el-GR" dirty="0" err="1" smtClean="0"/>
              <a:t>Αντικειμενοστρεφής</a:t>
            </a:r>
            <a:r>
              <a:rPr lang="el-GR" dirty="0" smtClean="0"/>
              <a:t> Προγραμματισμός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19194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6"/>
        </a:buClr>
        <a:buSzPct val="85000"/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6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6"/>
        </a:buClr>
        <a:buSzPct val="9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6"/>
        </a:buClr>
        <a:buSzPct val="100000"/>
        <a:buFont typeface="Arial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2"/>
            <a:ext cx="7924800" cy="1927225"/>
          </a:xfrm>
        </p:spPr>
        <p:txBody>
          <a:bodyPr>
            <a:normAutofit fontScale="90000"/>
          </a:bodyPr>
          <a:lstStyle/>
          <a:p>
            <a:r>
              <a:rPr lang="el-GR" dirty="0" smtClean="0"/>
              <a:t>ΤΕΧΝΙΚΕΣ </a:t>
            </a:r>
            <a:r>
              <a:rPr lang="el-GR" dirty="0" err="1" smtClean="0"/>
              <a:t>Αντικειμενοστραφουσ</a:t>
            </a:r>
            <a:r>
              <a:rPr lang="el-GR" dirty="0" smtClean="0"/>
              <a:t> </a:t>
            </a:r>
            <a:r>
              <a:rPr lang="el-GR" dirty="0" err="1" smtClean="0"/>
              <a:t>προγραμματισμου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 smtClean="0"/>
              <a:t>Constructors</a:t>
            </a:r>
          </a:p>
          <a:p>
            <a:pPr algn="ctr"/>
            <a:r>
              <a:rPr lang="el-GR" dirty="0" smtClean="0"/>
              <a:t>Υπερφόρτωση</a:t>
            </a:r>
          </a:p>
          <a:p>
            <a:pPr algn="ctr"/>
            <a:r>
              <a:rPr lang="el-GR" dirty="0" smtClean="0"/>
              <a:t>Αντικείμενα </a:t>
            </a:r>
            <a:r>
              <a:rPr lang="el-GR" smtClean="0"/>
              <a:t>ως παράμετροι</a:t>
            </a:r>
            <a:endParaRPr lang="el-GR" dirty="0" smtClean="0"/>
          </a:p>
        </p:txBody>
      </p:sp>
    </p:spTree>
    <p:extLst>
      <p:ext uri="{BB962C8B-B14F-4D97-AF65-F5344CB8AC3E}">
        <p14:creationId xmlns:p14="http://schemas.microsoft.com/office/powerpoint/2010/main" val="511154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57200" y="1752600"/>
            <a:ext cx="4800600" cy="762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1682" y="152400"/>
            <a:ext cx="8229600" cy="990600"/>
          </a:xfrm>
        </p:spPr>
        <p:txBody>
          <a:bodyPr>
            <a:normAutofit/>
          </a:bodyPr>
          <a:lstStyle/>
          <a:p>
            <a:r>
              <a:rPr lang="el-GR" sz="3200" dirty="0" smtClean="0"/>
              <a:t>Παράδειγμα 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990600"/>
            <a:ext cx="8229600" cy="5486400"/>
          </a:xfrm>
          <a:ln w="28575">
            <a:solidFill>
              <a:schemeClr val="accent1"/>
            </a:solidFill>
            <a:prstDash val="dash"/>
          </a:ln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class Car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private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position;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public Car(int position)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this.position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position;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public void move(int delta){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position += delta 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l-GR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public void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printPosition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("Car is at position "+position);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	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MovingCar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9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public static void main(String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[]){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Car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myCar1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= new Car(1);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Car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myCar2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= new Car(-1);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myCar1.move(-1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myCar1.printPosition();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myCar2.move(1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 myCar2.printPosition();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000774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555812" y="1878106"/>
            <a:ext cx="3200400" cy="6858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555812" y="1371600"/>
            <a:ext cx="3200400" cy="4572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471" y="71718"/>
            <a:ext cx="8229600" cy="990600"/>
          </a:xfrm>
        </p:spPr>
        <p:txBody>
          <a:bodyPr/>
          <a:lstStyle/>
          <a:p>
            <a:r>
              <a:rPr lang="el-GR" sz="3200" dirty="0" smtClean="0"/>
              <a:t>Παράδειγμα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990600"/>
            <a:ext cx="8229600" cy="5486400"/>
          </a:xfrm>
          <a:ln w="28575">
            <a:solidFill>
              <a:schemeClr val="accent1"/>
            </a:solidFill>
            <a:prstDash val="dash"/>
          </a:ln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class Car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private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int position=0;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private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int ACCELERATOR = 2;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Car(int position){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this.position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position;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void move(int delta){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position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+= ACCELERATOR * delta ;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printPosition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("Car is at position "+position);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}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MovingCar10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static void main(String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[]){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Car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myCar1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new Car(1);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Car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myCar2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new Car(-1);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myCar1.move(-1); myCar1.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printPosition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myCar2.move(1); myCar2.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printPosition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6" name="Rounded Rectangular Callout 5"/>
          <p:cNvSpPr/>
          <p:nvPr/>
        </p:nvSpPr>
        <p:spPr>
          <a:xfrm>
            <a:off x="5602941" y="495300"/>
            <a:ext cx="2971800" cy="1752600"/>
          </a:xfrm>
          <a:prstGeom prst="wedgeRoundRectCallout">
            <a:avLst>
              <a:gd name="adj1" fmla="val -110576"/>
              <a:gd name="adj2" fmla="val 19021"/>
              <a:gd name="adj3" fmla="val 16667"/>
            </a:avLst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solidFill>
                  <a:schemeClr val="tx1"/>
                </a:solidFill>
              </a:rPr>
              <a:t>Η εκτέλεση αυτών των αρχικοποιήσεων γίνεται </a:t>
            </a:r>
            <a:r>
              <a:rPr lang="el-GR" dirty="0" smtClean="0">
                <a:solidFill>
                  <a:srgbClr val="FF0000"/>
                </a:solidFill>
              </a:rPr>
              <a:t>πριν</a:t>
            </a:r>
            <a:r>
              <a:rPr lang="el-GR" dirty="0" smtClean="0">
                <a:solidFill>
                  <a:schemeClr val="tx1"/>
                </a:solidFill>
              </a:rPr>
              <a:t> εκτελεστούν οι εντολές στον </a:t>
            </a:r>
            <a:r>
              <a:rPr lang="en-US" dirty="0" smtClean="0">
                <a:solidFill>
                  <a:schemeClr val="tx1"/>
                </a:solidFill>
              </a:rPr>
              <a:t>constructor</a:t>
            </a:r>
            <a:r>
              <a:rPr lang="el-GR" dirty="0" smtClean="0">
                <a:solidFill>
                  <a:schemeClr val="tx1"/>
                </a:solidFill>
              </a:rPr>
              <a:t> 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Rounded Rectangular Callout 6"/>
          <p:cNvSpPr/>
          <p:nvPr/>
        </p:nvSpPr>
        <p:spPr>
          <a:xfrm>
            <a:off x="5123329" y="2819400"/>
            <a:ext cx="3886200" cy="914400"/>
          </a:xfrm>
          <a:prstGeom prst="wedgeRoundRectCallout">
            <a:avLst>
              <a:gd name="adj1" fmla="val -83690"/>
              <a:gd name="adj2" fmla="val -105595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 </a:t>
            </a:r>
            <a:r>
              <a:rPr lang="el-GR" dirty="0" smtClean="0"/>
              <a:t>τελική τιμή του </a:t>
            </a:r>
            <a:r>
              <a:rPr lang="en-US" dirty="0" smtClean="0"/>
              <a:t>position </a:t>
            </a:r>
            <a:r>
              <a:rPr lang="el-GR" dirty="0" smtClean="0"/>
              <a:t>θα είναι αυτή που δίνεται σαν όρισμα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9046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Υπερφόρτωση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 smtClean="0"/>
              <a:t>Είδαμε μια περίπτωση που είχαμε μια συνάρτηση </a:t>
            </a:r>
            <a:r>
              <a:rPr lang="en-US" dirty="0" smtClean="0"/>
              <a:t>move</a:t>
            </a:r>
            <a:r>
              <a:rPr lang="el-GR" dirty="0" smtClean="0"/>
              <a:t> η οποία μετακινεί το όχημα κατά μία θέση, και μια συνάρτηση </a:t>
            </a:r>
            <a:r>
              <a:rPr lang="en-US" dirty="0" err="1" smtClean="0"/>
              <a:t>moveManySteps</a:t>
            </a:r>
            <a:r>
              <a:rPr lang="en-US" dirty="0"/>
              <a:t> </a:t>
            </a:r>
            <a:r>
              <a:rPr lang="el-GR" dirty="0" smtClean="0"/>
              <a:t>η οποία το μετακινεί όσες θέσεις ορίζει το όρισμα.</a:t>
            </a:r>
          </a:p>
          <a:p>
            <a:pPr lvl="1"/>
            <a:r>
              <a:rPr lang="el-GR" dirty="0" smtClean="0"/>
              <a:t>Το να θυμόμαστε δυο ονόματα είναι μπερδεμένο, θα ήταν καλύτερο να είχαμε μόνο ένα. Και στις δύο περιπτώσεις η λειτουργία που θέλουμε να κάνουμε είναι </a:t>
            </a:r>
            <a:r>
              <a:rPr lang="en-US" dirty="0" smtClean="0"/>
              <a:t>move</a:t>
            </a:r>
          </a:p>
          <a:p>
            <a:r>
              <a:rPr lang="en-US" dirty="0" smtClean="0"/>
              <a:t>H Java </a:t>
            </a:r>
            <a:r>
              <a:rPr lang="el-GR" dirty="0" smtClean="0"/>
              <a:t>μας δίνει αυτή τη δυνατότητα μέσω της διαδικασίας της </a:t>
            </a:r>
            <a:r>
              <a:rPr lang="el-GR" dirty="0" smtClean="0">
                <a:solidFill>
                  <a:srgbClr val="FF0000"/>
                </a:solidFill>
              </a:rPr>
              <a:t>υπερφόρτωσης</a:t>
            </a:r>
            <a:r>
              <a:rPr lang="en-US" dirty="0" smtClean="0">
                <a:solidFill>
                  <a:srgbClr val="FF0000"/>
                </a:solidFill>
              </a:rPr>
              <a:t> (overloading)</a:t>
            </a:r>
            <a:endParaRPr lang="el-GR" dirty="0" smtClean="0">
              <a:solidFill>
                <a:srgbClr val="FF0000"/>
              </a:solidFill>
            </a:endParaRPr>
          </a:p>
          <a:p>
            <a:pPr lvl="1"/>
            <a:r>
              <a:rPr lang="el-GR" dirty="0" smtClean="0"/>
              <a:t>Ορισμός πολλών μεθόδων με το </a:t>
            </a:r>
            <a:r>
              <a:rPr lang="el-GR" dirty="0" smtClean="0">
                <a:solidFill>
                  <a:srgbClr val="0070C0"/>
                </a:solidFill>
              </a:rPr>
              <a:t>ίδιο όνομα </a:t>
            </a:r>
            <a:r>
              <a:rPr lang="el-GR" dirty="0" smtClean="0"/>
              <a:t>αλλά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διαφορετικά ορίσματα</a:t>
            </a:r>
            <a:r>
              <a:rPr lang="el-GR" dirty="0" smtClean="0"/>
              <a:t>, μέσα στην ίδια κλάση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2913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33400" y="2209800"/>
            <a:ext cx="4876800" cy="9906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2286000" y="5562600"/>
            <a:ext cx="2590800" cy="2286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533400" y="3200400"/>
            <a:ext cx="4876800" cy="9144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286000" y="5791200"/>
            <a:ext cx="2590800" cy="2286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6172200"/>
          </a:xfrm>
          <a:ln w="28575">
            <a:solidFill>
              <a:srgbClr val="0070C0"/>
            </a:solidFill>
            <a:prstDash val="dash"/>
          </a:ln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class Car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private int position;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public Car(int position){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this.position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position;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public void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move()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position ++ 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public void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move(int delta)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position += delta 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MovingCar11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public static void main(String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[]){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Car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myCar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new Car(1);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myCar.move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myCar.move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(-1);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25553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Υπερφόρτωση Δημιουργών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Είναι αρκετά συνηθισμένο να υπερφορτώνουμε τους δημιουργούς των κλάσεων.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3002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371600" y="2133600"/>
            <a:ext cx="3886200" cy="7620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371600" y="1295400"/>
            <a:ext cx="3810000" cy="6858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533400" y="381000"/>
            <a:ext cx="7696200" cy="6555641"/>
          </a:xfrm>
          <a:prstGeom prst="rect">
            <a:avLst/>
          </a:prstGeom>
          <a:noFill/>
          <a:ln w="28575">
            <a:solidFill>
              <a:srgbClr val="0070C0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class Car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private int position;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public Car(){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this.position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 = 0;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endParaRPr lang="en-US" sz="14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public Car(int position){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this.position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 = position;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	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public void move(){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	position ++ ;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public void move(int delta){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	position += delta ;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endParaRPr lang="en-US" sz="14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MovingCar12</a:t>
            </a:r>
            <a:endParaRPr lang="en-US" sz="14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public static void main(String 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[]){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1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Car </a:t>
            </a:r>
            <a:r>
              <a:rPr lang="en-US" sz="14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myCar</a:t>
            </a:r>
            <a:r>
              <a:rPr lang="el-GR" sz="1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1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= new Car(1</a:t>
            </a:r>
            <a:r>
              <a:rPr lang="en-US" sz="1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);</a:t>
            </a:r>
            <a:r>
              <a:rPr lang="el-GR" sz="1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myCar</a:t>
            </a:r>
            <a:r>
              <a:rPr lang="el-GR" sz="1400" b="1" dirty="0" smtClean="0"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.move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1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Car </a:t>
            </a:r>
            <a:r>
              <a:rPr lang="en-US" sz="14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myCar2</a:t>
            </a:r>
            <a:r>
              <a:rPr lang="en-US" sz="1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= new Car(); </a:t>
            </a:r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myCar2.move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(-1);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446121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371600" y="1633818"/>
            <a:ext cx="3886200" cy="7620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371600" y="1219200"/>
            <a:ext cx="3810000" cy="381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609600" y="381000"/>
            <a:ext cx="7696200" cy="6124754"/>
          </a:xfrm>
          <a:prstGeom prst="rect">
            <a:avLst/>
          </a:prstGeom>
          <a:noFill/>
          <a:ln w="28575">
            <a:solidFill>
              <a:srgbClr val="0070C0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class Car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private 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position = 0;</a:t>
            </a:r>
            <a:endParaRPr lang="en-US" sz="14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public Car(){}</a:t>
            </a:r>
          </a:p>
          <a:p>
            <a:endParaRPr lang="en-US" sz="14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public Car(int position){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this.position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 = position;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	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public void move(){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	position ++ ;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public void move(int delta){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	position += delta ;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endParaRPr lang="en-US" sz="14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MovingCar12</a:t>
            </a:r>
            <a:endParaRPr lang="en-US" sz="14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public static void main(String 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[]){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1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Car </a:t>
            </a:r>
            <a:r>
              <a:rPr lang="en-US" sz="14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myCar</a:t>
            </a:r>
            <a:r>
              <a:rPr lang="el-GR" sz="1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1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= new Car(1</a:t>
            </a:r>
            <a:r>
              <a:rPr lang="en-US" sz="1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);</a:t>
            </a:r>
            <a:r>
              <a:rPr lang="el-GR" sz="1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myCar</a:t>
            </a:r>
            <a:r>
              <a:rPr lang="el-GR" sz="1400" b="1" dirty="0" smtClean="0"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.move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1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Car </a:t>
            </a:r>
            <a:r>
              <a:rPr lang="en-US" sz="14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myCar2</a:t>
            </a:r>
            <a:r>
              <a:rPr lang="en-US" sz="1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= new Car(); </a:t>
            </a:r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myCar2.move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(-1);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562600" y="896034"/>
            <a:ext cx="3581400" cy="1477328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Κενός κώδικας, χρειάζεται για να οριστεί ο </a:t>
            </a:r>
            <a:r>
              <a:rPr lang="en-US" dirty="0" smtClean="0"/>
              <a:t>“default” constructor</a:t>
            </a:r>
          </a:p>
          <a:p>
            <a:endParaRPr lang="en-US" dirty="0"/>
          </a:p>
          <a:p>
            <a:r>
              <a:rPr lang="el-GR" dirty="0" smtClean="0"/>
              <a:t>Γενικά είναι καλό να ορίζετε και ένα </a:t>
            </a:r>
            <a:r>
              <a:rPr lang="en-US" dirty="0" smtClean="0"/>
              <a:t>constructor </a:t>
            </a:r>
            <a:r>
              <a:rPr lang="el-GR" dirty="0" smtClean="0"/>
              <a:t>χωρίς ορίσματα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8061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Υπερφόρτωση – Προσοχή Ι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Όταν ορίζουμε ένα </a:t>
            </a:r>
            <a:r>
              <a:rPr lang="en-US" dirty="0" smtClean="0"/>
              <a:t>constructor</a:t>
            </a:r>
            <a:r>
              <a:rPr lang="el-GR" dirty="0" smtClean="0"/>
              <a:t>, </a:t>
            </a:r>
            <a:r>
              <a:rPr lang="en-US" dirty="0" smtClean="0"/>
              <a:t>o</a:t>
            </a:r>
            <a:r>
              <a:rPr lang="el-GR" dirty="0" smtClean="0"/>
              <a:t> </a:t>
            </a:r>
            <a:r>
              <a:rPr lang="en-US" dirty="0" smtClean="0"/>
              <a:t>default constructor </a:t>
            </a:r>
            <a:r>
              <a:rPr lang="el-GR" dirty="0" smtClean="0">
                <a:solidFill>
                  <a:srgbClr val="FF0000"/>
                </a:solidFill>
              </a:rPr>
              <a:t>παύει να υπάρχει</a:t>
            </a:r>
            <a:r>
              <a:rPr lang="el-GR" dirty="0" smtClean="0"/>
              <a:t>. Πρέπει να τον ορίσουμε μόνοι μας.</a:t>
            </a:r>
          </a:p>
        </p:txBody>
      </p:sp>
    </p:spTree>
    <p:extLst>
      <p:ext uri="{BB962C8B-B14F-4D97-AF65-F5344CB8AC3E}">
        <p14:creationId xmlns:p14="http://schemas.microsoft.com/office/powerpoint/2010/main" val="4289035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371600" y="1447800"/>
            <a:ext cx="3810000" cy="6858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2449286" y="5486400"/>
            <a:ext cx="2362200" cy="228600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533400" y="533400"/>
            <a:ext cx="7696200" cy="5909310"/>
          </a:xfrm>
          <a:prstGeom prst="rect">
            <a:avLst/>
          </a:prstGeom>
          <a:noFill/>
          <a:ln w="28575">
            <a:solidFill>
              <a:srgbClr val="0070C0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class Car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private int 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position = 0;</a:t>
            </a:r>
            <a:endParaRPr lang="en-US" sz="14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public Car(int position){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this.position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 = position;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	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public void move(){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	position ++ ;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public void move(int delta){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	position += delta ;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endParaRPr lang="en-US" sz="14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MovingCar12</a:t>
            </a:r>
            <a:endParaRPr lang="en-US" sz="14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public static void main(String 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[]){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1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Car </a:t>
            </a:r>
            <a:r>
              <a:rPr lang="en-US" sz="14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myCar</a:t>
            </a:r>
            <a:r>
              <a:rPr lang="el-GR" sz="1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1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= new Car(1</a:t>
            </a:r>
            <a:r>
              <a:rPr lang="en-US" sz="1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);</a:t>
            </a:r>
            <a:r>
              <a:rPr lang="el-GR" sz="1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</a:p>
          <a:p>
            <a:r>
              <a:rPr lang="el-GR" sz="1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myCar</a:t>
            </a:r>
            <a:r>
              <a:rPr lang="el-GR" sz="1400" b="1" dirty="0" smtClean="0"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.move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1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Car </a:t>
            </a:r>
            <a:r>
              <a:rPr lang="en-US" sz="14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myCar2</a:t>
            </a:r>
            <a:r>
              <a:rPr lang="en-US" sz="1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= new Car(); </a:t>
            </a:r>
            <a:endParaRPr lang="el-GR" sz="1400" b="1" dirty="0" smtClean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l-GR" sz="1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l-GR" sz="1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myCar2.move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(-1);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3" name="Rectangular Callout 2"/>
          <p:cNvSpPr/>
          <p:nvPr/>
        </p:nvSpPr>
        <p:spPr>
          <a:xfrm>
            <a:off x="6400800" y="4876800"/>
            <a:ext cx="2743200" cy="1219200"/>
          </a:xfrm>
          <a:prstGeom prst="wedgeRectCallout">
            <a:avLst>
              <a:gd name="adj1" fmla="val -100595"/>
              <a:gd name="adj2" fmla="val 10714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solidFill>
                  <a:schemeClr val="tx1"/>
                </a:solidFill>
              </a:rPr>
              <a:t>Θα χτυπήσει </a:t>
            </a:r>
            <a:r>
              <a:rPr lang="el-GR" dirty="0" smtClean="0">
                <a:solidFill>
                  <a:srgbClr val="FF0000"/>
                </a:solidFill>
              </a:rPr>
              <a:t>λάθος</a:t>
            </a:r>
            <a:r>
              <a:rPr lang="el-GR" dirty="0" smtClean="0">
                <a:solidFill>
                  <a:schemeClr val="tx1"/>
                </a:solidFill>
              </a:rPr>
              <a:t> ότι δεν υπάρχει </a:t>
            </a:r>
            <a:r>
              <a:rPr lang="en-US" dirty="0" smtClean="0">
                <a:solidFill>
                  <a:schemeClr val="tx1"/>
                </a:solidFill>
              </a:rPr>
              <a:t>constructor </a:t>
            </a:r>
            <a:r>
              <a:rPr lang="el-GR" dirty="0" smtClean="0">
                <a:solidFill>
                  <a:schemeClr val="tx1"/>
                </a:solidFill>
              </a:rPr>
              <a:t>χωρίς ορίσματα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223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Υπερφόρτωση – Προσοχή ΙΙ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Η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υπερφόρτωση</a:t>
            </a:r>
            <a:r>
              <a:rPr lang="el-GR" dirty="0" smtClean="0"/>
              <a:t> γίνεται μόνο </a:t>
            </a:r>
            <a:r>
              <a:rPr lang="el-GR" dirty="0" smtClean="0">
                <a:solidFill>
                  <a:srgbClr val="0070C0"/>
                </a:solidFill>
              </a:rPr>
              <a:t>ως προς τα ορίσματα</a:t>
            </a:r>
            <a:r>
              <a:rPr lang="el-GR" dirty="0" smtClean="0"/>
              <a:t>, </a:t>
            </a:r>
            <a:r>
              <a:rPr lang="el-GR" dirty="0" smtClean="0">
                <a:solidFill>
                  <a:srgbClr val="FF0000"/>
                </a:solidFill>
              </a:rPr>
              <a:t>ΌΧΙ</a:t>
            </a:r>
            <a:r>
              <a:rPr lang="el-GR" dirty="0" smtClean="0"/>
              <a:t> ως προς </a:t>
            </a:r>
            <a:r>
              <a:rPr lang="el-GR" dirty="0" smtClean="0">
                <a:solidFill>
                  <a:srgbClr val="0070C0"/>
                </a:solidFill>
              </a:rPr>
              <a:t>την επιστρεφόμενη τιμή</a:t>
            </a:r>
            <a:r>
              <a:rPr lang="el-GR" dirty="0" smtClean="0"/>
              <a:t>.</a:t>
            </a:r>
          </a:p>
          <a:p>
            <a:r>
              <a:rPr lang="el-GR" dirty="0"/>
              <a:t>Η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υπογραφή</a:t>
            </a:r>
            <a:r>
              <a:rPr lang="el-GR" dirty="0"/>
              <a:t> μίας μεθόδου είναι το </a:t>
            </a:r>
            <a:r>
              <a:rPr lang="el-GR" dirty="0">
                <a:solidFill>
                  <a:srgbClr val="0070C0"/>
                </a:solidFill>
              </a:rPr>
              <a:t>όνομα</a:t>
            </a:r>
            <a:r>
              <a:rPr lang="el-GR" dirty="0"/>
              <a:t> της και η </a:t>
            </a:r>
            <a:r>
              <a:rPr lang="el-GR" dirty="0">
                <a:solidFill>
                  <a:srgbClr val="0070C0"/>
                </a:solidFill>
              </a:rPr>
              <a:t>λίστα με τους τύπους των ορισμάτων</a:t>
            </a:r>
            <a:r>
              <a:rPr lang="el-GR" dirty="0"/>
              <a:t> της μεθόδου</a:t>
            </a:r>
          </a:p>
          <a:p>
            <a:pPr lvl="1"/>
            <a:r>
              <a:rPr lang="en-US" dirty="0"/>
              <a:t>H Java </a:t>
            </a:r>
            <a:r>
              <a:rPr lang="el-GR" dirty="0"/>
              <a:t>μπορεί να ξεχωρίσει μεθόδους με διαφορετική υπογραφή.</a:t>
            </a:r>
          </a:p>
          <a:p>
            <a:pPr lvl="1"/>
            <a:r>
              <a:rPr lang="el-GR" dirty="0"/>
              <a:t>Π.χ.,</a:t>
            </a:r>
            <a:r>
              <a:rPr lang="en-US" dirty="0"/>
              <a:t> </a:t>
            </a:r>
            <a:r>
              <a:rPr lang="en-US" dirty="0">
                <a:solidFill>
                  <a:srgbClr val="0070C0"/>
                </a:solidFill>
              </a:rPr>
              <a:t>move()</a:t>
            </a:r>
            <a:r>
              <a:rPr lang="en-US" dirty="0"/>
              <a:t>,</a:t>
            </a:r>
            <a:r>
              <a:rPr lang="el-GR" dirty="0"/>
              <a:t> </a:t>
            </a:r>
            <a:r>
              <a:rPr lang="en-US" dirty="0">
                <a:solidFill>
                  <a:srgbClr val="0070C0"/>
                </a:solidFill>
              </a:rPr>
              <a:t>move(int)</a:t>
            </a:r>
            <a:r>
              <a:rPr lang="en-US" dirty="0"/>
              <a:t> </a:t>
            </a:r>
            <a:r>
              <a:rPr lang="el-GR" dirty="0"/>
              <a:t>έχουν διαφορετική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υπογραφή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l-GR" dirty="0" smtClean="0"/>
              <a:t>Όταν δημιουργούμε μια μέθοδο θα πρέπει να δημιουργούμε μία </a:t>
            </a:r>
            <a:r>
              <a:rPr lang="el-GR" dirty="0" smtClean="0">
                <a:solidFill>
                  <a:srgbClr val="FF0000"/>
                </a:solidFill>
              </a:rPr>
              <a:t>διαφορετική υπογραφή</a:t>
            </a:r>
            <a:r>
              <a:rPr lang="el-GR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573419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Ενθυλάκωση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Η ομαδοποίηση λογισμικού και δεδομένων σε μία οντότητα (κλάση και αντικείμενα της κλάσης) ώστε να είναι εύχρηστη μέσω ενός καλά ορισμένου </a:t>
            </a:r>
            <a:r>
              <a:rPr lang="en-US" dirty="0" smtClean="0">
                <a:solidFill>
                  <a:srgbClr val="0070C0"/>
                </a:solidFill>
              </a:rPr>
              <a:t>interface</a:t>
            </a:r>
            <a:r>
              <a:rPr lang="en-US" dirty="0" smtClean="0"/>
              <a:t>, </a:t>
            </a:r>
            <a:r>
              <a:rPr lang="el-GR" dirty="0" smtClean="0"/>
              <a:t>ενώ οι λεπτομέρειες υλοποίησης είναι κρυμμένες από τον χρήστη.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API</a:t>
            </a:r>
            <a:r>
              <a:rPr lang="en-US" dirty="0" smtClean="0"/>
              <a:t> </a:t>
            </a:r>
            <a:r>
              <a:rPr lang="el-GR" dirty="0" smtClean="0"/>
              <a:t>(</a:t>
            </a:r>
            <a:r>
              <a:rPr lang="en-US" dirty="0" smtClean="0"/>
              <a:t>Application Programming Interface)[</a:t>
            </a:r>
            <a:r>
              <a:rPr lang="el-GR" dirty="0" err="1" smtClean="0"/>
              <a:t>Έι</a:t>
            </a:r>
            <a:r>
              <a:rPr lang="el-GR" dirty="0" smtClean="0"/>
              <a:t>-Πι-Άι</a:t>
            </a:r>
            <a:r>
              <a:rPr lang="en-US" dirty="0" smtClean="0"/>
              <a:t>]</a:t>
            </a:r>
            <a:endParaRPr lang="en-US" dirty="0"/>
          </a:p>
          <a:p>
            <a:pPr lvl="1"/>
            <a:r>
              <a:rPr lang="el-GR" dirty="0" smtClean="0"/>
              <a:t>Μια περιγραφή για το πώς χρησιμοποιείται η κλάση μέσω των </a:t>
            </a:r>
            <a:r>
              <a:rPr lang="en-US" dirty="0" smtClean="0">
                <a:solidFill>
                  <a:srgbClr val="0070C0"/>
                </a:solidFill>
              </a:rPr>
              <a:t>public </a:t>
            </a:r>
            <a:r>
              <a:rPr lang="el-GR" dirty="0" smtClean="0">
                <a:solidFill>
                  <a:srgbClr val="0070C0"/>
                </a:solidFill>
              </a:rPr>
              <a:t>μεθόδων </a:t>
            </a:r>
            <a:r>
              <a:rPr lang="el-GR" dirty="0" smtClean="0"/>
              <a:t>της.</a:t>
            </a:r>
          </a:p>
          <a:p>
            <a:pPr lvl="2"/>
            <a:r>
              <a:rPr lang="en-US" dirty="0" smtClean="0"/>
              <a:t>Java docs </a:t>
            </a:r>
            <a:r>
              <a:rPr lang="el-GR" dirty="0" smtClean="0"/>
              <a:t>είναι ένα παράδειγμα.</a:t>
            </a:r>
          </a:p>
          <a:p>
            <a:pPr lvl="1"/>
            <a:r>
              <a:rPr lang="el-GR" dirty="0" smtClean="0"/>
              <a:t>Το </a:t>
            </a:r>
            <a:r>
              <a:rPr lang="en-US" dirty="0" smtClean="0"/>
              <a:t>API </a:t>
            </a:r>
            <a:r>
              <a:rPr lang="el-GR" dirty="0" smtClean="0"/>
              <a:t>είναι αρκετό για να χρησιμοποιήσετε μια κλάση, δεν χρειάζεται να ξέρετε την υλοποίηση των μεθόδων.</a:t>
            </a:r>
          </a:p>
        </p:txBody>
      </p:sp>
    </p:spTree>
    <p:extLst>
      <p:ext uri="{BB962C8B-B14F-4D97-AF65-F5344CB8AC3E}">
        <p14:creationId xmlns:p14="http://schemas.microsoft.com/office/powerpoint/2010/main" val="235389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715000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SomeClass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aMethod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x,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double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y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){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double");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return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1;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double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aMethod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x,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double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y){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double");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return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1;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aMethod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double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x,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y){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("double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");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return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1;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double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aMethod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double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x,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y){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("double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");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return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1;</a:t>
            </a: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257800" y="762000"/>
            <a:ext cx="3743204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Ποιοι συνδυασμοί είναι αποδεκτοί?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28600" y="1415534"/>
            <a:ext cx="338554" cy="369332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Α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28600" y="4768334"/>
            <a:ext cx="351378" cy="369332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D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31237" y="3648482"/>
            <a:ext cx="351378" cy="369332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C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28600" y="2558534"/>
            <a:ext cx="338554" cy="369332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Β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5886628" y="1430435"/>
            <a:ext cx="338554" cy="369332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Α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6540376" y="2743200"/>
            <a:ext cx="351378" cy="369332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D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6553200" y="2069068"/>
            <a:ext cx="351378" cy="369332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C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546788" y="1415534"/>
            <a:ext cx="338554" cy="369332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Β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5886628" y="2063371"/>
            <a:ext cx="338554" cy="369332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Α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886628" y="2743200"/>
            <a:ext cx="338554" cy="369332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Α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5886628" y="3472934"/>
            <a:ext cx="338554" cy="369332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Β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6553200" y="3469593"/>
            <a:ext cx="351378" cy="369332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C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5886628" y="4114800"/>
            <a:ext cx="338554" cy="369332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Β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6553200" y="4114800"/>
            <a:ext cx="351378" cy="369332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D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5886628" y="4768334"/>
            <a:ext cx="351378" cy="369332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C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6553200" y="4768334"/>
            <a:ext cx="351378" cy="369332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D</a:t>
            </a:r>
            <a:endParaRPr lang="en-US" dirty="0"/>
          </a:p>
        </p:txBody>
      </p:sp>
      <p:pic>
        <p:nvPicPr>
          <p:cNvPr id="1026" name="Picture 2" descr="C:\Users\tsap\AppData\Local\Microsoft\Windows\Temporary Internet Files\Content.IE5\S7NIQV8V\MC900432619[1]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3585" y="1409926"/>
            <a:ext cx="410349" cy="4103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tsap\AppData\Local\Microsoft\Windows\Temporary Internet Files\Content.IE5\KA8J2G2P\MC900432601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93760" y="2051817"/>
            <a:ext cx="380886" cy="3808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" name="Picture 3" descr="C:\Users\tsap\AppData\Local\Microsoft\Windows\Temporary Internet Files\Content.IE5\KA8J2G2P\MC900432601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78316" y="2743200"/>
            <a:ext cx="380886" cy="3808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" name="Picture 3" descr="C:\Users\tsap\AppData\Local\Microsoft\Windows\Temporary Internet Files\Content.IE5\KA8J2G2P\MC900432601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93760" y="3458039"/>
            <a:ext cx="380886" cy="3808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" name="Picture 3" descr="C:\Users\tsap\AppData\Local\Microsoft\Windows\Temporary Internet Files\Content.IE5\KA8J2G2P\MC900432601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78316" y="4103246"/>
            <a:ext cx="380886" cy="3808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" name="Picture 2" descr="C:\Users\tsap\AppData\Local\Microsoft\Windows\Temporary Internet Files\Content.IE5\S7NIQV8V\MC900432619[1]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79028" y="4727317"/>
            <a:ext cx="410349" cy="4103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795874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Υπερφόρτωση – Προσοχή ΙΙΙ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Λόγω της συμβατότητας μεταξύ τύπων μια κλήση μπορεί να ταιριάζει με διάφορες μεθόδους. </a:t>
            </a:r>
          </a:p>
          <a:p>
            <a:r>
              <a:rPr lang="el-GR" dirty="0" smtClean="0"/>
              <a:t>Καλείται αυτή που ταιριάζει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ακριβώς</a:t>
            </a:r>
            <a:r>
              <a:rPr lang="el-GR" dirty="0" smtClean="0"/>
              <a:t>, ή αυτή που είναι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πιο κοντά</a:t>
            </a:r>
            <a:r>
              <a:rPr lang="el-GR" dirty="0" smtClean="0"/>
              <a:t>.</a:t>
            </a:r>
          </a:p>
          <a:p>
            <a:r>
              <a:rPr lang="el-GR" dirty="0" smtClean="0"/>
              <a:t> Αν υπάρχει </a:t>
            </a:r>
            <a:r>
              <a:rPr lang="el-GR" dirty="0" smtClean="0">
                <a:solidFill>
                  <a:srgbClr val="0070C0"/>
                </a:solidFill>
              </a:rPr>
              <a:t>ασάφεια</a:t>
            </a:r>
            <a:r>
              <a:rPr lang="el-GR" dirty="0" smtClean="0"/>
              <a:t> θα χτυπήσει ο </a:t>
            </a:r>
            <a:r>
              <a:rPr lang="en-US" dirty="0" smtClean="0"/>
              <a:t>compiler.</a:t>
            </a:r>
            <a:r>
              <a:rPr lang="el-GR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5196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867400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SomeClass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aMethod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x,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y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){</a:t>
            </a:r>
            <a:endParaRPr lang="el-GR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");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return 1;</a:t>
            </a: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float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aMethod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float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x,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float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y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){</a:t>
            </a: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(“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float float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");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return 1;</a:t>
            </a: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double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aMethod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double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x, </a:t>
            </a:r>
            <a:r>
              <a:rPr lang="en-US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double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y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){</a:t>
            </a: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</a:t>
            </a:r>
            <a:r>
              <a:rPr lang="en-US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double </a:t>
            </a:r>
            <a:r>
              <a:rPr lang="en-US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double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");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return 1;</a:t>
            </a: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OverloadingExample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public static void main(String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[])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SomeClass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anObject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new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SomeClass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anObject.aMethod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1,1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953000" y="3884064"/>
            <a:ext cx="3955891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Τι θα τυπώσει η κλήση της μεθόδου?</a:t>
            </a:r>
            <a:endParaRPr lang="en-US" dirty="0"/>
          </a:p>
        </p:txBody>
      </p:sp>
      <p:sp>
        <p:nvSpPr>
          <p:cNvPr id="5" name="Rounded Rectangular Callout 4"/>
          <p:cNvSpPr/>
          <p:nvPr/>
        </p:nvSpPr>
        <p:spPr>
          <a:xfrm>
            <a:off x="5239284" y="5257800"/>
            <a:ext cx="3574891" cy="914400"/>
          </a:xfrm>
          <a:prstGeom prst="wedgeRoundRectCallout">
            <a:avLst>
              <a:gd name="adj1" fmla="val -108662"/>
              <a:gd name="adj2" fmla="val -23940"/>
              <a:gd name="adj3" fmla="val 16667"/>
            </a:avLst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solidFill>
                  <a:schemeClr val="tx1"/>
                </a:solidFill>
              </a:rPr>
              <a:t>Τυπώνει </a:t>
            </a:r>
            <a:r>
              <a:rPr lang="en-US" dirty="0" smtClean="0">
                <a:solidFill>
                  <a:schemeClr val="tx1"/>
                </a:solidFill>
              </a:rPr>
              <a:t>“</a:t>
            </a:r>
            <a:r>
              <a:rPr lang="en-US" dirty="0" err="1" smtClean="0">
                <a:solidFill>
                  <a:srgbClr val="FF0000"/>
                </a:solidFill>
              </a:rPr>
              <a:t>int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int</a:t>
            </a:r>
            <a:r>
              <a:rPr lang="en-US" dirty="0" smtClean="0">
                <a:solidFill>
                  <a:schemeClr val="tx1"/>
                </a:solidFill>
              </a:rPr>
              <a:t>” </a:t>
            </a:r>
            <a:endParaRPr lang="el-GR" dirty="0" smtClean="0">
              <a:solidFill>
                <a:schemeClr val="tx1"/>
              </a:solidFill>
            </a:endParaRPr>
          </a:p>
          <a:p>
            <a:pPr algn="ctr"/>
            <a:r>
              <a:rPr lang="el-GR" dirty="0" smtClean="0">
                <a:solidFill>
                  <a:schemeClr val="tx1"/>
                </a:solidFill>
              </a:rPr>
              <a:t>γιατί </a:t>
            </a:r>
            <a:r>
              <a:rPr lang="el-GR" dirty="0" smtClean="0">
                <a:solidFill>
                  <a:srgbClr val="FF0000"/>
                </a:solidFill>
              </a:rPr>
              <a:t>ταιριάζει</a:t>
            </a:r>
            <a:r>
              <a:rPr lang="el-GR" dirty="0" smtClean="0">
                <a:solidFill>
                  <a:schemeClr val="tx1"/>
                </a:solidFill>
              </a:rPr>
              <a:t> ακριβώς με τις παραμέτρους που δώσαμε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82506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867400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SomeClass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/*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>
                <a:solidFill>
                  <a:schemeClr val="bg1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 err="1">
                <a:solidFill>
                  <a:schemeClr val="bg1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solidFill>
                  <a:schemeClr val="bg1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chemeClr val="bg1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aMethod</a:t>
            </a:r>
            <a:r>
              <a:rPr lang="en-US" b="1" dirty="0">
                <a:solidFill>
                  <a:schemeClr val="bg1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solidFill>
                  <a:schemeClr val="bg1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solidFill>
                  <a:schemeClr val="bg1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x, </a:t>
            </a:r>
            <a:r>
              <a:rPr lang="en-US" b="1" dirty="0" err="1" smtClean="0">
                <a:solidFill>
                  <a:schemeClr val="bg1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solidFill>
                  <a:schemeClr val="bg1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y</a:t>
            </a:r>
            <a:r>
              <a:rPr lang="en-US" b="1" dirty="0">
                <a:solidFill>
                  <a:schemeClr val="bg1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){</a:t>
            </a:r>
            <a:endParaRPr lang="el-GR" b="1" dirty="0">
              <a:solidFill>
                <a:schemeClr val="bg1">
                  <a:lumMod val="75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>
                <a:solidFill>
                  <a:schemeClr val="bg1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>
                <a:solidFill>
                  <a:schemeClr val="bg1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solidFill>
                  <a:schemeClr val="bg1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("</a:t>
            </a:r>
            <a:r>
              <a:rPr lang="en-US" b="1" dirty="0" err="1">
                <a:solidFill>
                  <a:schemeClr val="bg1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solidFill>
                  <a:schemeClr val="bg1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chemeClr val="bg1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solidFill>
                  <a:schemeClr val="bg1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");</a:t>
            </a:r>
            <a:endParaRPr lang="en-US" b="1" dirty="0">
              <a:solidFill>
                <a:schemeClr val="bg1">
                  <a:lumMod val="75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>
                <a:solidFill>
                  <a:schemeClr val="bg1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>
                <a:solidFill>
                  <a:schemeClr val="bg1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return 1;</a:t>
            </a:r>
          </a:p>
          <a:p>
            <a:pPr marL="0" indent="0">
              <a:buNone/>
            </a:pPr>
            <a:r>
              <a:rPr lang="el-GR" b="1" dirty="0">
                <a:solidFill>
                  <a:schemeClr val="bg1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solidFill>
                  <a:schemeClr val="bg1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}</a:t>
            </a:r>
            <a:endParaRPr lang="el-GR" b="1" dirty="0" smtClean="0">
              <a:solidFill>
                <a:schemeClr val="bg1">
                  <a:lumMod val="75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*/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float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aMethod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float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x,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float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y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){</a:t>
            </a: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(“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float float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");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return 1;</a:t>
            </a: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double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aMethod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double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x, </a:t>
            </a:r>
            <a:r>
              <a:rPr lang="en-US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double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y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){</a:t>
            </a: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</a:t>
            </a:r>
            <a:r>
              <a:rPr lang="en-US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double </a:t>
            </a:r>
            <a:r>
              <a:rPr lang="en-US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double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");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return 1;</a:t>
            </a: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OverloadingExample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public static void main(String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[])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SomeClass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anObject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new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SomeClass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anObject.aMethod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1,1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953000" y="4068730"/>
            <a:ext cx="3955891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Τι θα τυπώσει η κλήση της μεθόδου?</a:t>
            </a:r>
            <a:endParaRPr lang="en-US" dirty="0"/>
          </a:p>
        </p:txBody>
      </p:sp>
      <p:sp>
        <p:nvSpPr>
          <p:cNvPr id="5" name="Rounded Rectangular Callout 4"/>
          <p:cNvSpPr/>
          <p:nvPr/>
        </p:nvSpPr>
        <p:spPr>
          <a:xfrm>
            <a:off x="5239284" y="5257800"/>
            <a:ext cx="3574891" cy="914400"/>
          </a:xfrm>
          <a:prstGeom prst="wedgeRoundRectCallout">
            <a:avLst>
              <a:gd name="adj1" fmla="val -106032"/>
              <a:gd name="adj2" fmla="val 359"/>
              <a:gd name="adj3" fmla="val 16667"/>
            </a:avLst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solidFill>
                  <a:schemeClr val="tx1"/>
                </a:solidFill>
              </a:rPr>
              <a:t>Τυπώνει </a:t>
            </a:r>
            <a:r>
              <a:rPr lang="en-US" dirty="0" smtClean="0">
                <a:solidFill>
                  <a:schemeClr val="tx1"/>
                </a:solidFill>
              </a:rPr>
              <a:t>“</a:t>
            </a:r>
            <a:r>
              <a:rPr lang="en-US" dirty="0" smtClean="0">
                <a:solidFill>
                  <a:srgbClr val="FF0000"/>
                </a:solidFill>
              </a:rPr>
              <a:t>float </a:t>
            </a:r>
            <a:r>
              <a:rPr lang="en-US" dirty="0" err="1" smtClean="0">
                <a:solidFill>
                  <a:srgbClr val="FF0000"/>
                </a:solidFill>
              </a:rPr>
              <a:t>float</a:t>
            </a:r>
            <a:r>
              <a:rPr lang="en-US" dirty="0" smtClean="0">
                <a:solidFill>
                  <a:schemeClr val="tx1"/>
                </a:solidFill>
              </a:rPr>
              <a:t>” </a:t>
            </a:r>
            <a:endParaRPr lang="el-GR" dirty="0" smtClean="0">
              <a:solidFill>
                <a:schemeClr val="tx1"/>
              </a:solidFill>
            </a:endParaRPr>
          </a:p>
          <a:p>
            <a:pPr algn="ctr"/>
            <a:r>
              <a:rPr lang="el-GR" dirty="0" smtClean="0">
                <a:solidFill>
                  <a:schemeClr val="tx1"/>
                </a:solidFill>
              </a:rPr>
              <a:t>γιατί είναι </a:t>
            </a:r>
            <a:r>
              <a:rPr lang="el-GR" dirty="0" smtClean="0">
                <a:solidFill>
                  <a:srgbClr val="FF0000"/>
                </a:solidFill>
              </a:rPr>
              <a:t>πιο κοντά </a:t>
            </a:r>
            <a:r>
              <a:rPr lang="el-GR" dirty="0" smtClean="0">
                <a:solidFill>
                  <a:schemeClr val="tx1"/>
                </a:solidFill>
              </a:rPr>
              <a:t>ακριβώς με τις παραμέτρους που δώσαμε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59625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990600"/>
          </a:xfrm>
        </p:spPr>
        <p:txBody>
          <a:bodyPr/>
          <a:lstStyle/>
          <a:p>
            <a:r>
              <a:rPr lang="el-GR" dirty="0" smtClean="0"/>
              <a:t>Ασάφεια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5181600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SomeClass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double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aMethod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x,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double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y){</a:t>
            </a: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double");</a:t>
            </a: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return 1;</a:t>
            </a: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aMethod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double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x,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y){</a:t>
            </a: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("double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");</a:t>
            </a: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return 1;</a:t>
            </a: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OverloadingExample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static void main(String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[])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SomeClass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anObject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new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SomeClass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anObject.aMethod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(1.0,1);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anObject.aMethod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(1,1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132739" y="3810000"/>
            <a:ext cx="6011261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Τι θα τυπώσει η κλήση της μεθόδου σε κάθε περίπτωση?</a:t>
            </a:r>
            <a:endParaRPr lang="en-US" dirty="0"/>
          </a:p>
        </p:txBody>
      </p:sp>
      <p:sp>
        <p:nvSpPr>
          <p:cNvPr id="5" name="Rounded Rectangular Callout 4"/>
          <p:cNvSpPr/>
          <p:nvPr/>
        </p:nvSpPr>
        <p:spPr>
          <a:xfrm>
            <a:off x="6019800" y="5334000"/>
            <a:ext cx="2743200" cy="612648"/>
          </a:xfrm>
          <a:prstGeom prst="wedgeRoundRectCallout">
            <a:avLst>
              <a:gd name="adj1" fmla="val -131627"/>
              <a:gd name="adj2" fmla="val 10835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Τυπώνει </a:t>
            </a:r>
            <a:r>
              <a:rPr lang="en-US" dirty="0" smtClean="0"/>
              <a:t>“</a:t>
            </a:r>
            <a:r>
              <a:rPr lang="en-US" dirty="0" smtClean="0">
                <a:solidFill>
                  <a:srgbClr val="FF0000"/>
                </a:solidFill>
              </a:rPr>
              <a:t>double </a:t>
            </a:r>
            <a:r>
              <a:rPr lang="en-US" dirty="0" err="1" smtClean="0">
                <a:solidFill>
                  <a:srgbClr val="FF0000"/>
                </a:solidFill>
              </a:rPr>
              <a:t>int</a:t>
            </a:r>
            <a:r>
              <a:rPr lang="en-US" dirty="0" smtClean="0"/>
              <a:t>”</a:t>
            </a:r>
            <a:endParaRPr lang="en-US" dirty="0"/>
          </a:p>
        </p:txBody>
      </p:sp>
      <p:sp>
        <p:nvSpPr>
          <p:cNvPr id="7" name="Rounded Rectangular Callout 6"/>
          <p:cNvSpPr/>
          <p:nvPr/>
        </p:nvSpPr>
        <p:spPr>
          <a:xfrm>
            <a:off x="3810000" y="6096000"/>
            <a:ext cx="3886200" cy="609600"/>
          </a:xfrm>
          <a:prstGeom prst="wedgeRoundRectCallout">
            <a:avLst>
              <a:gd name="adj1" fmla="val -56334"/>
              <a:gd name="adj2" fmla="val -70192"/>
              <a:gd name="adj3" fmla="val 16667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Ο </a:t>
            </a:r>
            <a:r>
              <a:rPr lang="en-US" dirty="0"/>
              <a:t>c</a:t>
            </a:r>
            <a:r>
              <a:rPr lang="en-US" dirty="0" smtClean="0"/>
              <a:t>ompiler </a:t>
            </a:r>
            <a:r>
              <a:rPr lang="el-GR" dirty="0" smtClean="0"/>
              <a:t>μας πετάει λάθος γιατί η κλήση είναι ασαφής (</a:t>
            </a:r>
            <a:r>
              <a:rPr lang="en-US" dirty="0" smtClean="0"/>
              <a:t>ambiguous)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62032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Αντικείμενα ως ορίσματα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l-GR" dirty="0" smtClean="0"/>
              <a:t>Μπορούμε να περνάμε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αντικείμενα ως ορίσματα </a:t>
            </a:r>
            <a:r>
              <a:rPr lang="el-GR" dirty="0" smtClean="0"/>
              <a:t>σε μία μέθοδο όπως οποιαδήποτε άλλη μεταβλητή</a:t>
            </a:r>
          </a:p>
          <a:p>
            <a:r>
              <a:rPr lang="el-GR" dirty="0" smtClean="0"/>
              <a:t>Οποιαδήποτε κλάση μπορεί να χρησιμοποιηθεί ως παράμετρος.</a:t>
            </a:r>
          </a:p>
          <a:p>
            <a:r>
              <a:rPr lang="el-GR" dirty="0" smtClean="0"/>
              <a:t>Όταν τα </a:t>
            </a:r>
            <a:r>
              <a:rPr lang="el-GR" dirty="0" smtClean="0">
                <a:solidFill>
                  <a:srgbClr val="00B0F0"/>
                </a:solidFill>
              </a:rPr>
              <a:t>ορίσματα</a:t>
            </a:r>
            <a:r>
              <a:rPr lang="el-GR" dirty="0" smtClean="0"/>
              <a:t> ανήκουν στην </a:t>
            </a:r>
            <a:r>
              <a:rPr lang="el-GR" dirty="0" smtClean="0">
                <a:solidFill>
                  <a:srgbClr val="00B0F0"/>
                </a:solidFill>
              </a:rPr>
              <a:t>κλάση</a:t>
            </a:r>
            <a:r>
              <a:rPr lang="el-GR" dirty="0" smtClean="0"/>
              <a:t> στην οποία ορίζεται η </a:t>
            </a:r>
            <a:r>
              <a:rPr lang="el-GR" dirty="0" smtClean="0">
                <a:solidFill>
                  <a:srgbClr val="00B0F0"/>
                </a:solidFill>
              </a:rPr>
              <a:t>μέθοδος</a:t>
            </a:r>
            <a:r>
              <a:rPr lang="el-GR" dirty="0" smtClean="0"/>
              <a:t> τότε η μέθοδος μπορεί να δει (και) τα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ιδιωτικά</a:t>
            </a:r>
            <a:r>
              <a:rPr lang="el-GR" dirty="0" smtClean="0"/>
              <a:t> (</a:t>
            </a:r>
            <a:r>
              <a:rPr lang="en-US" dirty="0" smtClean="0"/>
              <a:t>private)</a:t>
            </a:r>
            <a:r>
              <a:rPr lang="el-GR" dirty="0" smtClean="0"/>
              <a:t>πεδία των αντικειμένων</a:t>
            </a:r>
          </a:p>
          <a:p>
            <a:r>
              <a:rPr lang="el-GR" dirty="0" smtClean="0"/>
              <a:t>Αν τα ορίσματα είναι διαφορετικού τύπου τότε η μέθοδος μπορεί μόνο να καλέσει τις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public</a:t>
            </a:r>
            <a:r>
              <a:rPr lang="en-US" dirty="0" smtClean="0"/>
              <a:t> </a:t>
            </a:r>
            <a:r>
              <a:rPr lang="el-GR" dirty="0" smtClean="0"/>
              <a:t>μεθόδους.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410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Ορίστε μια μέθοδο που να μας επιστρέφει την απόσταση μεταξύ δύο οχημάτων.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6060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67554" y="5410200"/>
            <a:ext cx="5576046" cy="8382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367554" y="609600"/>
            <a:ext cx="8610600" cy="6019800"/>
          </a:xfrm>
          <a:prstGeom prst="rect">
            <a:avLst/>
          </a:prstGeom>
          <a:ln w="28575">
            <a:solidFill>
              <a:srgbClr val="0070C0"/>
            </a:solidFill>
            <a:prstDash val="dash"/>
          </a:ln>
        </p:spPr>
        <p:txBody>
          <a:bodyPr>
            <a:normAutofit lnSpcReduction="10000"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class Car</a:t>
            </a:r>
          </a:p>
          <a:p>
            <a:pPr marL="0" indent="0">
              <a:buFont typeface="Arial" pitchFamily="34" charset="0"/>
              <a:buNone/>
            </a:pP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Font typeface="Arial" pitchFamily="34" charset="0"/>
              <a:buNone/>
            </a:pPr>
            <a:r>
              <a:rPr lang="el-GR" sz="12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private int position = 0;</a:t>
            </a:r>
          </a:p>
          <a:p>
            <a:pPr marL="0" indent="0">
              <a:buFont typeface="Arial" pitchFamily="34" charset="0"/>
              <a:buNone/>
            </a:pP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Font typeface="Arial" pitchFamily="34" charset="0"/>
              <a:buNone/>
            </a:pPr>
            <a:r>
              <a:rPr lang="el-GR" sz="12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public Car(int position){</a:t>
            </a:r>
          </a:p>
          <a:p>
            <a:pPr marL="0" indent="0">
              <a:buFont typeface="Arial" pitchFamily="34" charset="0"/>
              <a:buNone/>
            </a:pP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200" b="1" dirty="0" err="1" smtClean="0">
                <a:latin typeface="Courier New" pitchFamily="49" charset="0"/>
                <a:cs typeface="Courier New" pitchFamily="49" charset="0"/>
              </a:rPr>
              <a:t>this.position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= position;</a:t>
            </a:r>
          </a:p>
          <a:p>
            <a:pPr marL="0" indent="0">
              <a:buFont typeface="Arial" pitchFamily="34" charset="0"/>
              <a:buNone/>
            </a:pP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0" indent="0">
              <a:buFont typeface="Arial" pitchFamily="34" charset="0"/>
              <a:buNone/>
            </a:pPr>
            <a:endParaRPr lang="en-US" sz="12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Font typeface="Arial" pitchFamily="34" charset="0"/>
              <a:buNone/>
            </a:pP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 public </a:t>
            </a:r>
            <a:r>
              <a:rPr lang="en-US" sz="12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200" b="1" dirty="0" err="1" smtClean="0">
                <a:latin typeface="Courier New" pitchFamily="49" charset="0"/>
                <a:cs typeface="Courier New" pitchFamily="49" charset="0"/>
              </a:rPr>
              <a:t>getPosition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() { return position;}</a:t>
            </a:r>
          </a:p>
          <a:p>
            <a:pPr marL="0" indent="0">
              <a:buFont typeface="Arial" pitchFamily="34" charset="0"/>
              <a:buNone/>
            </a:pP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Font typeface="Arial" pitchFamily="34" charset="0"/>
              <a:buNone/>
            </a:pPr>
            <a:r>
              <a:rPr lang="el-GR" sz="12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public void move(int delta){</a:t>
            </a:r>
          </a:p>
          <a:p>
            <a:pPr marL="0" indent="0">
              <a:buFont typeface="Arial" pitchFamily="34" charset="0"/>
              <a:buNone/>
            </a:pPr>
            <a:r>
              <a:rPr lang="el-GR" sz="12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position += delta ;</a:t>
            </a:r>
          </a:p>
          <a:p>
            <a:pPr marL="0" indent="0">
              <a:buFont typeface="Arial" pitchFamily="34" charset="0"/>
              <a:buNone/>
            </a:pPr>
            <a:r>
              <a:rPr lang="el-GR" sz="12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}		</a:t>
            </a:r>
          </a:p>
          <a:p>
            <a:pPr marL="0" indent="0">
              <a:buFont typeface="Arial" pitchFamily="34" charset="0"/>
              <a:buNone/>
            </a:pP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Font typeface="Arial" pitchFamily="34" charset="0"/>
              <a:buNone/>
            </a:pPr>
            <a:endParaRPr lang="en-US" sz="12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Font typeface="Arial" pitchFamily="34" charset="0"/>
              <a:buNone/>
            </a:pP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class MovingCarDistance1</a:t>
            </a:r>
          </a:p>
          <a:p>
            <a:pPr marL="0" indent="0">
              <a:buFont typeface="Arial" pitchFamily="34" charset="0"/>
              <a:buNone/>
            </a:pP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Font typeface="Arial" pitchFamily="34" charset="0"/>
              <a:buNone/>
            </a:pPr>
            <a:r>
              <a:rPr lang="el-GR" sz="12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sz="1200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static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void main(String </a:t>
            </a:r>
            <a:r>
              <a:rPr lang="en-US" sz="1200" b="1" dirty="0" err="1" smtClean="0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[]){</a:t>
            </a:r>
          </a:p>
          <a:p>
            <a:pPr marL="0" indent="0">
              <a:buFont typeface="Arial" pitchFamily="34" charset="0"/>
              <a:buNone/>
            </a:pPr>
            <a:r>
              <a:rPr lang="el-GR" sz="12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Car myCar1 = new Car(1);</a:t>
            </a:r>
          </a:p>
          <a:p>
            <a:pPr marL="0" indent="0">
              <a:buFont typeface="Arial" pitchFamily="34" charset="0"/>
              <a:buNone/>
            </a:pP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   Car myCar2 = new Car(0);</a:t>
            </a:r>
            <a:r>
              <a:rPr lang="el-GR" sz="1200" b="1" dirty="0" smtClean="0">
                <a:latin typeface="Courier New" pitchFamily="49" charset="0"/>
                <a:cs typeface="Courier New" pitchFamily="49" charset="0"/>
              </a:rPr>
              <a:t> </a:t>
            </a:r>
            <a:endParaRPr lang="en-US" sz="12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Font typeface="Arial" pitchFamily="34" charset="0"/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  myCar2.move(2);</a:t>
            </a:r>
          </a:p>
          <a:p>
            <a:pPr marL="0" indent="0">
              <a:buNone/>
            </a:pPr>
            <a:r>
              <a:rPr lang="el-GR" sz="12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("Distance of Car 1 from Car 2: " + </a:t>
            </a:r>
            <a:r>
              <a:rPr lang="en-US" sz="12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computeDistance</a:t>
            </a:r>
            <a:r>
              <a:rPr lang="en-US" sz="12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(myCar1,myCar2</a:t>
            </a:r>
            <a:r>
              <a:rPr lang="en-US" sz="12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200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("Distance of Car 2 from Car 1: " + </a:t>
            </a:r>
            <a:r>
              <a:rPr lang="en-US" sz="12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computeDistance</a:t>
            </a:r>
            <a:r>
              <a:rPr lang="en-US" sz="12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(myCar2,myCar1)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l-GR" sz="12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sz="12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200" b="1" dirty="0" smtClean="0">
                <a:latin typeface="Courier New" pitchFamily="49" charset="0"/>
                <a:cs typeface="Courier New" pitchFamily="49" charset="0"/>
              </a:rPr>
              <a:t> }</a:t>
            </a:r>
          </a:p>
          <a:p>
            <a:pPr marL="0" indent="0">
              <a:buNone/>
            </a:pPr>
            <a:endParaRPr lang="el-GR" sz="12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sz="12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private </a:t>
            </a:r>
            <a:r>
              <a:rPr lang="en-US" sz="1200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static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2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200" b="1" dirty="0" err="1" smtClean="0">
                <a:latin typeface="Courier New" pitchFamily="49" charset="0"/>
                <a:cs typeface="Courier New" pitchFamily="49" charset="0"/>
              </a:rPr>
              <a:t>computeDistance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2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Car </a:t>
            </a:r>
            <a:r>
              <a:rPr lang="en-US" sz="12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car1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2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Car </a:t>
            </a:r>
            <a:r>
              <a:rPr lang="en-US" sz="12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car2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){</a:t>
            </a:r>
          </a:p>
          <a:p>
            <a:pPr marL="0" indent="0">
              <a:buNone/>
            </a:pP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return </a:t>
            </a:r>
            <a:r>
              <a:rPr lang="en-US" sz="12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car1.getPosition() – car2.getPosition()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en-US" sz="12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}</a:t>
            </a:r>
            <a:r>
              <a:rPr lang="el-GR" sz="1200" b="1" dirty="0" smtClean="0">
                <a:latin typeface="Courier New" pitchFamily="49" charset="0"/>
                <a:cs typeface="Courier New" pitchFamily="49" charset="0"/>
              </a:rPr>
              <a:t>  </a:t>
            </a:r>
            <a:endParaRPr lang="en-US" sz="12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Font typeface="Arial" pitchFamily="34" charset="0"/>
              <a:buNone/>
            </a:pP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2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029200" y="3810000"/>
            <a:ext cx="4114800" cy="92333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Μια μέθοδος ή ένα πεδίο που χρησιμοποιείται σε μία </a:t>
            </a:r>
            <a:r>
              <a:rPr lang="en-US" dirty="0" smtClean="0"/>
              <a:t>static </a:t>
            </a:r>
            <a:r>
              <a:rPr lang="el-GR" dirty="0" smtClean="0"/>
              <a:t>μέθοδο πρέπει να είναι επίσης </a:t>
            </a:r>
            <a:r>
              <a:rPr lang="en-US" dirty="0" smtClean="0"/>
              <a:t>stati</a:t>
            </a:r>
            <a:r>
              <a:rPr lang="en-US" dirty="0"/>
              <a:t>c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955398" y="5786735"/>
            <a:ext cx="3188602" cy="92333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Η μέθοδος </a:t>
            </a:r>
            <a:r>
              <a:rPr lang="en-US" dirty="0" err="1" smtClean="0"/>
              <a:t>computeDistance</a:t>
            </a:r>
            <a:r>
              <a:rPr lang="en-US" dirty="0" smtClean="0"/>
              <a:t> </a:t>
            </a:r>
            <a:r>
              <a:rPr lang="el-GR" dirty="0" smtClean="0"/>
              <a:t>παίρνει σαν όρισμα δύο </a:t>
            </a:r>
            <a:r>
              <a:rPr lang="el-GR" dirty="0" smtClean="0">
                <a:solidFill>
                  <a:srgbClr val="FF0000"/>
                </a:solidFill>
              </a:rPr>
              <a:t>αντικείμενα</a:t>
            </a:r>
            <a:r>
              <a:rPr lang="el-GR" dirty="0" smtClean="0"/>
              <a:t> τύπου </a:t>
            </a:r>
            <a:r>
              <a:rPr lang="en-US" dirty="0" smtClean="0"/>
              <a:t>Car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447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04800" y="3124200"/>
            <a:ext cx="4191000" cy="9144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381000" y="571500"/>
            <a:ext cx="8229600" cy="6019800"/>
          </a:xfrm>
          <a:prstGeom prst="rect">
            <a:avLst/>
          </a:prstGeom>
          <a:ln w="28575">
            <a:solidFill>
              <a:srgbClr val="0070C0"/>
            </a:solidFill>
            <a:prstDash val="dash"/>
          </a:ln>
        </p:spPr>
        <p:txBody>
          <a:bodyPr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class Car</a:t>
            </a:r>
          </a:p>
          <a:p>
            <a:pPr marL="0" indent="0">
              <a:buFont typeface="Arial" pitchFamily="34" charset="0"/>
              <a:buNone/>
            </a:pP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Font typeface="Arial" pitchFamily="34" charset="0"/>
              <a:buNone/>
            </a:pPr>
            <a:r>
              <a:rPr lang="el-GR" sz="12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private int position = 0;</a:t>
            </a:r>
          </a:p>
          <a:p>
            <a:pPr marL="0" indent="0">
              <a:buFont typeface="Arial" pitchFamily="34" charset="0"/>
              <a:buNone/>
            </a:pP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Font typeface="Arial" pitchFamily="34" charset="0"/>
              <a:buNone/>
            </a:pPr>
            <a:r>
              <a:rPr lang="el-GR" sz="12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public Car(int position){</a:t>
            </a:r>
          </a:p>
          <a:p>
            <a:pPr marL="0" indent="0">
              <a:buFont typeface="Arial" pitchFamily="34" charset="0"/>
              <a:buNone/>
            </a:pP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200" b="1" dirty="0" err="1" smtClean="0">
                <a:latin typeface="Courier New" pitchFamily="49" charset="0"/>
                <a:cs typeface="Courier New" pitchFamily="49" charset="0"/>
              </a:rPr>
              <a:t>this.position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= position;</a:t>
            </a:r>
          </a:p>
          <a:p>
            <a:pPr marL="0" indent="0">
              <a:buFont typeface="Arial" pitchFamily="34" charset="0"/>
              <a:buNone/>
            </a:pP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0" indent="0">
              <a:buFont typeface="Arial" pitchFamily="34" charset="0"/>
              <a:buNone/>
            </a:pP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Font typeface="Arial" pitchFamily="34" charset="0"/>
              <a:buNone/>
            </a:pPr>
            <a:r>
              <a:rPr lang="el-GR" sz="12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public void move(int delta){</a:t>
            </a:r>
          </a:p>
          <a:p>
            <a:pPr marL="0" indent="0">
              <a:buFont typeface="Arial" pitchFamily="34" charset="0"/>
              <a:buNone/>
            </a:pPr>
            <a:r>
              <a:rPr lang="el-GR" sz="12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position += delta ;</a:t>
            </a:r>
          </a:p>
          <a:p>
            <a:pPr marL="0" indent="0">
              <a:buFont typeface="Arial" pitchFamily="34" charset="0"/>
              <a:buNone/>
            </a:pPr>
            <a:r>
              <a:rPr lang="el-GR" sz="12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l-GR" sz="12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Font typeface="Arial" pitchFamily="34" charset="0"/>
              <a:buNone/>
            </a:pPr>
            <a:endParaRPr lang="el-GR" sz="12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sz="12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distanceFrom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2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Car other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){</a:t>
            </a:r>
          </a:p>
          <a:p>
            <a:pPr marL="0" indent="0">
              <a:buNone/>
            </a:pP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   return </a:t>
            </a:r>
            <a:r>
              <a:rPr lang="en-US" sz="12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this.position</a:t>
            </a:r>
            <a:r>
              <a:rPr lang="en-US" sz="12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- </a:t>
            </a:r>
            <a:r>
              <a:rPr lang="en-US" sz="12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other.position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 }		</a:t>
            </a:r>
          </a:p>
          <a:p>
            <a:pPr marL="0" indent="0">
              <a:buFont typeface="Arial" pitchFamily="34" charset="0"/>
              <a:buNone/>
            </a:pP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Font typeface="Arial" pitchFamily="34" charset="0"/>
              <a:buNone/>
            </a:pPr>
            <a:endParaRPr lang="en-US" sz="12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Font typeface="Arial" pitchFamily="34" charset="0"/>
              <a:buNone/>
            </a:pP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sz="1200" b="1" dirty="0" err="1" smtClean="0">
                <a:latin typeface="Courier New" pitchFamily="49" charset="0"/>
                <a:cs typeface="Courier New" pitchFamily="49" charset="0"/>
              </a:rPr>
              <a:t>MovingCarDistance</a:t>
            </a:r>
            <a:r>
              <a:rPr lang="el-GR" sz="1200" b="1" dirty="0" smtClean="0">
                <a:latin typeface="Courier New" pitchFamily="49" charset="0"/>
                <a:cs typeface="Courier New" pitchFamily="49" charset="0"/>
              </a:rPr>
              <a:t>2</a:t>
            </a:r>
            <a:endParaRPr lang="en-US" sz="12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Font typeface="Arial" pitchFamily="34" charset="0"/>
              <a:buNone/>
            </a:pP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Font typeface="Arial" pitchFamily="34" charset="0"/>
              <a:buNone/>
            </a:pPr>
            <a:r>
              <a:rPr lang="el-GR" sz="12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public static void main(String </a:t>
            </a:r>
            <a:r>
              <a:rPr lang="en-US" sz="1200" b="1" dirty="0" err="1" smtClean="0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[]){</a:t>
            </a:r>
          </a:p>
          <a:p>
            <a:pPr marL="0" indent="0">
              <a:buFont typeface="Arial" pitchFamily="34" charset="0"/>
              <a:buNone/>
            </a:pPr>
            <a:r>
              <a:rPr lang="el-GR" sz="12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Car myCar1 = new Car(1);</a:t>
            </a:r>
          </a:p>
          <a:p>
            <a:pPr marL="0" indent="0">
              <a:buFont typeface="Arial" pitchFamily="34" charset="0"/>
              <a:buNone/>
            </a:pP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   Car </a:t>
            </a:r>
            <a:r>
              <a:rPr lang="en-US" sz="1200" b="1" dirty="0" err="1" smtClean="0">
                <a:latin typeface="Courier New" pitchFamily="49" charset="0"/>
                <a:cs typeface="Courier New" pitchFamily="49" charset="0"/>
              </a:rPr>
              <a:t>myCar2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= new Car(0);</a:t>
            </a:r>
            <a:r>
              <a:rPr lang="el-GR" sz="12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200" b="1" dirty="0" err="1" smtClean="0">
                <a:latin typeface="Courier New" pitchFamily="49" charset="0"/>
                <a:cs typeface="Courier New" pitchFamily="49" charset="0"/>
              </a:rPr>
              <a:t>myCar2.move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(2);</a:t>
            </a:r>
          </a:p>
          <a:p>
            <a:pPr marL="0" indent="0">
              <a:buNone/>
            </a:pPr>
            <a:r>
              <a:rPr lang="el-GR" sz="12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("Distance of Car 1 from Car 2: " + </a:t>
            </a:r>
            <a:r>
              <a:rPr lang="en-US" sz="12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myCar1.distanceFrom</a:t>
            </a:r>
            <a:r>
              <a:rPr lang="en-US" sz="12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2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myCar2</a:t>
            </a:r>
            <a:r>
              <a:rPr lang="en-US" sz="12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200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("Distance of Car 2 from Car 1: " + </a:t>
            </a:r>
            <a:r>
              <a:rPr lang="en-US" sz="12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myCar2.distanceFrom</a:t>
            </a:r>
            <a:r>
              <a:rPr lang="en-US" sz="12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2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myCar1</a:t>
            </a:r>
            <a:r>
              <a:rPr lang="en-US" sz="12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);</a:t>
            </a:r>
            <a:r>
              <a:rPr lang="el-GR" sz="1200" b="1" dirty="0" smtClean="0">
                <a:latin typeface="Courier New" pitchFamily="49" charset="0"/>
                <a:cs typeface="Courier New" pitchFamily="49" charset="0"/>
              </a:rPr>
              <a:t>  </a:t>
            </a:r>
            <a:endParaRPr lang="en-US" sz="12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Font typeface="Arial" pitchFamily="34" charset="0"/>
              <a:buNone/>
            </a:pP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2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Rounded Rectangular Callout 5"/>
          <p:cNvSpPr/>
          <p:nvPr/>
        </p:nvSpPr>
        <p:spPr>
          <a:xfrm>
            <a:off x="4833256" y="2950029"/>
            <a:ext cx="4343400" cy="1905000"/>
          </a:xfrm>
          <a:prstGeom prst="wedgeRoundRectCallout">
            <a:avLst>
              <a:gd name="adj1" fmla="val -59831"/>
              <a:gd name="adj2" fmla="val -16828"/>
              <a:gd name="adj3" fmla="val 16667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l-GR" dirty="0" smtClean="0">
                <a:solidFill>
                  <a:schemeClr val="tx1"/>
                </a:solidFill>
              </a:rPr>
              <a:t>Αν και το πεδίο </a:t>
            </a:r>
            <a:r>
              <a:rPr lang="en-US" dirty="0" smtClean="0">
                <a:solidFill>
                  <a:schemeClr val="tx1"/>
                </a:solidFill>
              </a:rPr>
              <a:t>position </a:t>
            </a:r>
            <a:r>
              <a:rPr lang="el-GR" dirty="0" smtClean="0">
                <a:solidFill>
                  <a:schemeClr val="tx1"/>
                </a:solidFill>
              </a:rPr>
              <a:t>είναι </a:t>
            </a:r>
            <a:r>
              <a:rPr lang="en-US" dirty="0" smtClean="0">
                <a:solidFill>
                  <a:schemeClr val="tx1"/>
                </a:solidFill>
              </a:rPr>
              <a:t>private</a:t>
            </a:r>
            <a:r>
              <a:rPr lang="el-GR" dirty="0" smtClean="0">
                <a:solidFill>
                  <a:schemeClr val="tx1"/>
                </a:solidFill>
              </a:rPr>
              <a:t> μπορούμε να το προσπελάσουμε γιατί είμαστε μέσα στην κλάση </a:t>
            </a:r>
            <a:r>
              <a:rPr lang="en-US" dirty="0" smtClean="0">
                <a:solidFill>
                  <a:schemeClr val="tx1"/>
                </a:solidFill>
              </a:rPr>
              <a:t>Car. </a:t>
            </a:r>
            <a:endParaRPr lang="el-GR" dirty="0" smtClean="0">
              <a:solidFill>
                <a:schemeClr val="tx1"/>
              </a:solidFill>
            </a:endParaRPr>
          </a:p>
          <a:p>
            <a:r>
              <a:rPr lang="el-GR" dirty="0" smtClean="0">
                <a:solidFill>
                  <a:srgbClr val="FF0000"/>
                </a:solidFill>
              </a:rPr>
              <a:t>Μία κλάση μπορεί να προσπελάσει τα ιδιωτικά μέλη όλων των αντικειμένων της κλάσης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572000" y="571500"/>
            <a:ext cx="4572000" cy="1477328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Συνήθως προτιμούμε όποια μέθοδος έχει σχέση με την κλάση να την ορίζουμε ως </a:t>
            </a:r>
            <a:r>
              <a:rPr lang="en-US" dirty="0" smtClean="0"/>
              <a:t>public </a:t>
            </a:r>
            <a:r>
              <a:rPr lang="el-GR" dirty="0" smtClean="0"/>
              <a:t>μέθοδο της κλάσης. Έχουμε επιπλέον ευελιξία γιατί έχουμε πρόσβαση σε όλα τα πεδία της κλάσης</a:t>
            </a:r>
          </a:p>
        </p:txBody>
      </p:sp>
    </p:spTree>
    <p:extLst>
      <p:ext uri="{BB962C8B-B14F-4D97-AF65-F5344CB8AC3E}">
        <p14:creationId xmlns:p14="http://schemas.microsoft.com/office/powerpoint/2010/main" val="4896163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Accessor</a:t>
            </a:r>
            <a:r>
              <a:rPr lang="en-US" dirty="0" smtClean="0"/>
              <a:t> and </a:t>
            </a:r>
            <a:r>
              <a:rPr lang="en-US" dirty="0" err="1" smtClean="0"/>
              <a:t>Mutator</a:t>
            </a:r>
            <a:r>
              <a:rPr lang="en-US" dirty="0" smtClean="0"/>
              <a:t> methods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l-GR" dirty="0" smtClean="0"/>
              <a:t>Πολλές φορές χρειαζόμαστε να </a:t>
            </a:r>
            <a:r>
              <a:rPr lang="el-GR" dirty="0" smtClean="0">
                <a:solidFill>
                  <a:srgbClr val="0070C0"/>
                </a:solidFill>
              </a:rPr>
              <a:t>διαβάσουμε</a:t>
            </a:r>
            <a:r>
              <a:rPr lang="el-GR" dirty="0" smtClean="0"/>
              <a:t> ή να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αλλάξουμε</a:t>
            </a:r>
            <a:r>
              <a:rPr lang="el-GR" dirty="0" smtClean="0"/>
              <a:t> ένα πεδίο ενός αντικειμένου</a:t>
            </a:r>
          </a:p>
          <a:p>
            <a:pPr lvl="1"/>
            <a:r>
              <a:rPr lang="el-GR" dirty="0" smtClean="0"/>
              <a:t>Π.χ., να διαβάσουμε τη θέση του οχήματος, ή να τοποθετήσουμε το όχημα σε μια συγκεκριμένη θέση.</a:t>
            </a:r>
          </a:p>
          <a:p>
            <a:pPr lvl="1"/>
            <a:r>
              <a:rPr lang="el-GR" dirty="0" smtClean="0"/>
              <a:t>Πως θα το κάνουμε αφού τα πεδία είναι </a:t>
            </a:r>
            <a:r>
              <a:rPr lang="en-US" dirty="0" smtClean="0"/>
              <a:t>private?</a:t>
            </a:r>
          </a:p>
          <a:p>
            <a:r>
              <a:rPr lang="el-GR" dirty="0" smtClean="0"/>
              <a:t>Ορίζουμε ειδικές μεθόδους</a:t>
            </a:r>
          </a:p>
          <a:p>
            <a:pPr lvl="1"/>
            <a:r>
              <a:rPr lang="el-GR" dirty="0" smtClean="0">
                <a:solidFill>
                  <a:srgbClr val="0070C0"/>
                </a:solidFill>
              </a:rPr>
              <a:t>Μέθοδος προσπέλασης </a:t>
            </a:r>
            <a:r>
              <a:rPr lang="el-GR" dirty="0" smtClean="0"/>
              <a:t>(</a:t>
            </a:r>
            <a:r>
              <a:rPr lang="en-US" dirty="0" err="1" smtClean="0">
                <a:solidFill>
                  <a:srgbClr val="0070C0"/>
                </a:solidFill>
              </a:rPr>
              <a:t>accessor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smtClean="0"/>
              <a:t>method) </a:t>
            </a:r>
            <a:r>
              <a:rPr lang="el-GR" dirty="0" smtClean="0"/>
              <a:t>για διάβασμα </a:t>
            </a:r>
          </a:p>
          <a:p>
            <a:pPr lvl="1"/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Μέθοδος μεταλλαγής </a:t>
            </a:r>
            <a:r>
              <a:rPr lang="en-US" dirty="0" smtClean="0"/>
              <a:t>(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mutator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 smtClean="0"/>
              <a:t>method) </a:t>
            </a:r>
            <a:r>
              <a:rPr lang="el-GR" dirty="0" smtClean="0"/>
              <a:t>για γράψιμο</a:t>
            </a:r>
            <a:endParaRPr lang="en-US" dirty="0" smtClean="0"/>
          </a:p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Σύμβαση</a:t>
            </a:r>
            <a:r>
              <a:rPr lang="el-GR" dirty="0" smtClean="0"/>
              <a:t>: Στη </a:t>
            </a:r>
            <a:r>
              <a:rPr lang="en-US" dirty="0" smtClean="0"/>
              <a:t>Java </a:t>
            </a:r>
            <a:r>
              <a:rPr lang="el-GR" dirty="0" smtClean="0"/>
              <a:t>η ονοματολογία των μεθόδων αυτών γίνεται με συγκεκριμένο τρόπο:</a:t>
            </a:r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get&lt;</a:t>
            </a:r>
            <a:r>
              <a:rPr lang="el-GR" dirty="0" err="1" smtClean="0">
                <a:solidFill>
                  <a:srgbClr val="0070C0"/>
                </a:solidFill>
              </a:rPr>
              <a:t>ονομα</a:t>
            </a:r>
            <a:r>
              <a:rPr lang="el-GR" dirty="0" smtClean="0">
                <a:solidFill>
                  <a:srgbClr val="0070C0"/>
                </a:solidFill>
              </a:rPr>
              <a:t> </a:t>
            </a:r>
            <a:r>
              <a:rPr lang="el-GR" dirty="0" err="1" smtClean="0">
                <a:solidFill>
                  <a:srgbClr val="0070C0"/>
                </a:solidFill>
              </a:rPr>
              <a:t>μεταβλητης</a:t>
            </a:r>
            <a:r>
              <a:rPr lang="el-GR" dirty="0" smtClean="0">
                <a:solidFill>
                  <a:srgbClr val="0070C0"/>
                </a:solidFill>
              </a:rPr>
              <a:t>&gt; </a:t>
            </a:r>
            <a:r>
              <a:rPr lang="el-GR" dirty="0" smtClean="0"/>
              <a:t>για την πρόσβαση</a:t>
            </a:r>
          </a:p>
          <a:p>
            <a:pPr lvl="2"/>
            <a:r>
              <a:rPr lang="en-US" dirty="0" err="1" smtClean="0"/>
              <a:t>getPosition</a:t>
            </a:r>
            <a:endParaRPr lang="en-US" dirty="0" smtClean="0"/>
          </a:p>
          <a:p>
            <a:pPr lvl="1"/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set&lt;</a:t>
            </a:r>
            <a:r>
              <a:rPr lang="el-GR" dirty="0" err="1" smtClean="0">
                <a:solidFill>
                  <a:schemeClr val="accent6">
                    <a:lumMod val="75000"/>
                  </a:schemeClr>
                </a:solidFill>
              </a:rPr>
              <a:t>ονομα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l-GR" dirty="0" err="1" smtClean="0">
                <a:solidFill>
                  <a:schemeClr val="accent6">
                    <a:lumMod val="75000"/>
                  </a:schemeClr>
                </a:solidFill>
              </a:rPr>
              <a:t>μεταβλητης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&gt; </a:t>
            </a:r>
            <a:r>
              <a:rPr lang="el-GR" dirty="0" smtClean="0"/>
              <a:t>για την μετάλλαξη</a:t>
            </a:r>
          </a:p>
          <a:p>
            <a:pPr lvl="2"/>
            <a:r>
              <a:rPr lang="en-US" dirty="0" err="1" smtClean="0"/>
              <a:t>setPosition</a:t>
            </a:r>
            <a:endParaRPr lang="el-GR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0206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33400" y="1447800"/>
            <a:ext cx="4724400" cy="16764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6324600"/>
          </a:xfrm>
          <a:ln w="28575">
            <a:solidFill>
              <a:schemeClr val="accent1"/>
            </a:solidFill>
            <a:prstDash val="dash"/>
          </a:ln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class Car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private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position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0;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setPosition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(int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position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this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.</a:t>
            </a:r>
            <a:r>
              <a:rPr lang="en-US" b="1" dirty="0" err="1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position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position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getPosition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return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position;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void move(){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position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++ 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}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MovingCar7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static void main(String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[]){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Car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myCar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new Car();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myCar.setPosition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(10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myCar.move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myCar.getPosition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());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337014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09600" y="990600"/>
            <a:ext cx="5181600" cy="16764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381000"/>
            <a:ext cx="8229600" cy="6324600"/>
          </a:xfrm>
          <a:ln w="28575">
            <a:solidFill>
              <a:schemeClr val="accent1"/>
            </a:solidFill>
            <a:prstDash val="dash"/>
          </a:ln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class Car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private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position = 0;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public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setPosition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position){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if (position &lt; 0){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	return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false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this.position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position;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return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true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public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getPosition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return position;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public void move(){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position ++ 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MovingCar8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public static void main(String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[]){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Car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myCar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new Car();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check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myCar.setPosition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(-1);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if (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!check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("position not set");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812796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Constructors (</a:t>
            </a:r>
            <a:r>
              <a:rPr lang="el-GR" dirty="0" smtClean="0"/>
              <a:t>Δημιουργοί)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dirty="0" smtClean="0"/>
              <a:t>Όταν δημιουργούμε ένα αντικείμενο συχνά θέλουμε να μπορούμε να το </a:t>
            </a:r>
            <a:r>
              <a:rPr lang="el-GR" dirty="0" smtClean="0">
                <a:solidFill>
                  <a:srgbClr val="FF0000"/>
                </a:solidFill>
              </a:rPr>
              <a:t>αρχικοποιήσουμε</a:t>
            </a:r>
            <a:r>
              <a:rPr lang="el-GR" dirty="0" smtClean="0"/>
              <a:t> με κάποιες τιμές</a:t>
            </a:r>
          </a:p>
          <a:p>
            <a:pPr lvl="1"/>
            <a:r>
              <a:rPr lang="el-GR" dirty="0" smtClean="0"/>
              <a:t>Ένα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Person </a:t>
            </a:r>
            <a:r>
              <a:rPr lang="el-GR" dirty="0" smtClean="0"/>
              <a:t>να αρχικοποιείται με ένα </a:t>
            </a:r>
            <a:r>
              <a:rPr lang="el-GR" dirty="0" smtClean="0">
                <a:solidFill>
                  <a:srgbClr val="0070C0"/>
                </a:solidFill>
              </a:rPr>
              <a:t>όνομα</a:t>
            </a:r>
          </a:p>
          <a:p>
            <a:pPr lvl="1"/>
            <a:r>
              <a:rPr lang="el-GR" dirty="0" smtClean="0"/>
              <a:t>Ένα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Car</a:t>
            </a:r>
            <a:r>
              <a:rPr lang="en-US" dirty="0" smtClean="0"/>
              <a:t> </a:t>
            </a:r>
            <a:r>
              <a:rPr lang="el-GR" dirty="0" smtClean="0"/>
              <a:t>να αρχικοποιείται με μία </a:t>
            </a:r>
            <a:r>
              <a:rPr lang="el-GR" dirty="0" smtClean="0">
                <a:solidFill>
                  <a:srgbClr val="0070C0"/>
                </a:solidFill>
              </a:rPr>
              <a:t>θέση</a:t>
            </a:r>
          </a:p>
          <a:p>
            <a:r>
              <a:rPr lang="el-GR" dirty="0" smtClean="0"/>
              <a:t>Μπορούμε να το κάνουμε με μία συνάρτηση </a:t>
            </a:r>
            <a:r>
              <a:rPr lang="en-US" dirty="0" smtClean="0"/>
              <a:t>set </a:t>
            </a:r>
            <a:r>
              <a:rPr lang="el-GR" dirty="0" smtClean="0"/>
              <a:t>αυτό, αλλά</a:t>
            </a:r>
          </a:p>
          <a:p>
            <a:pPr lvl="1"/>
            <a:r>
              <a:rPr lang="el-GR" dirty="0"/>
              <a:t>Μπορεί να έχουμε πολλές μεταβλητές να αρχικοποιήσουμε</a:t>
            </a:r>
            <a:endParaRPr lang="en-US" dirty="0"/>
          </a:p>
          <a:p>
            <a:pPr lvl="1"/>
            <a:r>
              <a:rPr lang="el-GR" dirty="0" smtClean="0"/>
              <a:t>Θέλουμε η αρχικοποίηση να είναι μέρος της </a:t>
            </a:r>
            <a:r>
              <a:rPr lang="el-GR" dirty="0" smtClean="0">
                <a:solidFill>
                  <a:srgbClr val="0070C0"/>
                </a:solidFill>
              </a:rPr>
              <a:t>δημιουργίας </a:t>
            </a:r>
            <a:r>
              <a:rPr lang="el-GR" dirty="0" smtClean="0"/>
              <a:t>του αντικειμένου</a:t>
            </a:r>
          </a:p>
          <a:p>
            <a:r>
              <a:rPr lang="el-GR" dirty="0" smtClean="0"/>
              <a:t>Την αρχικοποίηση μπορούμε να την κάνουμε με ένα </a:t>
            </a:r>
            <a:r>
              <a:rPr lang="en-US" dirty="0" smtClean="0">
                <a:solidFill>
                  <a:srgbClr val="FF0000"/>
                </a:solidFill>
              </a:rPr>
              <a:t>Constructor</a:t>
            </a:r>
            <a:r>
              <a:rPr lang="en-US" dirty="0" smtClean="0"/>
              <a:t> (</a:t>
            </a:r>
            <a:r>
              <a:rPr lang="el-GR" dirty="0" smtClean="0"/>
              <a:t>Δημιουργό)</a:t>
            </a:r>
          </a:p>
        </p:txBody>
      </p:sp>
    </p:spTree>
    <p:extLst>
      <p:ext uri="{BB962C8B-B14F-4D97-AF65-F5344CB8AC3E}">
        <p14:creationId xmlns:p14="http://schemas.microsoft.com/office/powerpoint/2010/main" val="1811633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Constructors </a:t>
            </a:r>
            <a:r>
              <a:rPr lang="el-GR" dirty="0" smtClean="0"/>
              <a:t>(Δημιουργοί)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 </a:t>
            </a:r>
            <a:r>
              <a:rPr lang="en-US" dirty="0" smtClean="0">
                <a:solidFill>
                  <a:srgbClr val="0070C0"/>
                </a:solidFill>
              </a:rPr>
              <a:t>Constructor</a:t>
            </a:r>
            <a:r>
              <a:rPr lang="en-US" dirty="0" smtClean="0"/>
              <a:t> </a:t>
            </a:r>
            <a:r>
              <a:rPr lang="el-GR" dirty="0" smtClean="0"/>
              <a:t>είναι μια «μέθοδος» η οποία καλείται όταν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δημιουργούμε</a:t>
            </a:r>
            <a:r>
              <a:rPr lang="el-GR" dirty="0" smtClean="0"/>
              <a:t> το αντικείμενο χρησιμοποιώντας την </a:t>
            </a:r>
            <a:r>
              <a:rPr lang="en-US" dirty="0" smtClean="0">
                <a:solidFill>
                  <a:srgbClr val="FF0000"/>
                </a:solidFill>
              </a:rPr>
              <a:t>new</a:t>
            </a:r>
            <a:r>
              <a:rPr lang="en-US" dirty="0" smtClean="0"/>
              <a:t>. </a:t>
            </a:r>
          </a:p>
          <a:p>
            <a:r>
              <a:rPr lang="el-GR" dirty="0" smtClean="0"/>
              <a:t>Αν δεν έχουμε ορίσει </a:t>
            </a:r>
            <a:r>
              <a:rPr lang="en-US" dirty="0" smtClean="0"/>
              <a:t>Constructor </a:t>
            </a:r>
            <a:r>
              <a:rPr lang="el-GR" dirty="0" smtClean="0"/>
              <a:t>καλείται ένας </a:t>
            </a:r>
            <a:r>
              <a:rPr lang="en-US" dirty="0" smtClean="0">
                <a:solidFill>
                  <a:srgbClr val="0070C0"/>
                </a:solidFill>
              </a:rPr>
              <a:t>default Constructor </a:t>
            </a:r>
            <a:r>
              <a:rPr lang="el-GR" dirty="0" smtClean="0"/>
              <a:t>χωρίς ορίσματα που δεν κάνει τίποτα.</a:t>
            </a:r>
          </a:p>
          <a:p>
            <a:r>
              <a:rPr lang="el-GR" dirty="0" smtClean="0"/>
              <a:t>Αν ορίσουμε </a:t>
            </a:r>
            <a:r>
              <a:rPr lang="en-US" dirty="0" smtClean="0"/>
              <a:t>constructor, </a:t>
            </a:r>
            <a:r>
              <a:rPr lang="el-GR" dirty="0" smtClean="0"/>
              <a:t>τότε καλείται </a:t>
            </a:r>
            <a:r>
              <a:rPr lang="en-US" dirty="0" smtClean="0"/>
              <a:t>o constructor </a:t>
            </a:r>
            <a:r>
              <a:rPr lang="el-GR" dirty="0" smtClean="0"/>
              <a:t>που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ορίσαμε</a:t>
            </a:r>
            <a:r>
              <a:rPr lang="el-GR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6480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71600" y="5255941"/>
            <a:ext cx="4191000" cy="3048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838200" y="2438400"/>
            <a:ext cx="3657600" cy="8382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19429"/>
            <a:ext cx="8229600" cy="4876800"/>
          </a:xfrm>
          <a:ln w="28575">
            <a:solidFill>
              <a:schemeClr val="accent1"/>
            </a:solidFill>
            <a:prstDash val="dash"/>
          </a:ln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class Person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private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String </a:t>
            </a:r>
            <a:r>
              <a:rPr lang="en-US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name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Person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(String </a:t>
            </a:r>
            <a:r>
              <a:rPr lang="en-US" b="1" dirty="0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name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this.</a:t>
            </a:r>
            <a:r>
              <a:rPr lang="en-US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name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b="1" dirty="0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name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void speak(String 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(name+": "+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s);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HelloWorld2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static void main(String[]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Person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alice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Person("Alice");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alice.speak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("Hello World");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616881" y="3091934"/>
            <a:ext cx="3527119" cy="369332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Αρχικοποιεί την μεταβλητή </a:t>
            </a:r>
            <a:r>
              <a:rPr lang="en-US" dirty="0" smtClean="0"/>
              <a:t>name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5704040" y="4794276"/>
            <a:ext cx="3352800" cy="92333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Constructor</a:t>
            </a:r>
            <a:r>
              <a:rPr lang="en-US" dirty="0" smtClean="0"/>
              <a:t>: </a:t>
            </a:r>
            <a:r>
              <a:rPr lang="el-GR" dirty="0" smtClean="0"/>
              <a:t>καλείται όταν δημιουργείται το αντικείμενο</a:t>
            </a:r>
            <a:r>
              <a:rPr lang="en-US" dirty="0" smtClean="0"/>
              <a:t> </a:t>
            </a:r>
            <a:r>
              <a:rPr lang="el-GR" dirty="0" smtClean="0"/>
              <a:t>με την </a:t>
            </a:r>
            <a:r>
              <a:rPr lang="en-US" dirty="0" smtClean="0">
                <a:solidFill>
                  <a:srgbClr val="FF0000"/>
                </a:solidFill>
              </a:rPr>
              <a:t>new</a:t>
            </a:r>
            <a:r>
              <a:rPr lang="el-GR" dirty="0" smtClean="0">
                <a:solidFill>
                  <a:srgbClr val="FF0000"/>
                </a:solidFill>
              </a:rPr>
              <a:t> </a:t>
            </a:r>
            <a:r>
              <a:rPr lang="el-GR" dirty="0" smtClean="0"/>
              <a:t>και </a:t>
            </a:r>
            <a:r>
              <a:rPr lang="el-GR" dirty="0" smtClean="0">
                <a:solidFill>
                  <a:srgbClr val="FF0000"/>
                </a:solidFill>
              </a:rPr>
              <a:t>μόνο</a:t>
            </a:r>
            <a:r>
              <a:rPr lang="el-GR" dirty="0" smtClean="0"/>
              <a:t> τότε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791200" y="2061116"/>
            <a:ext cx="3352800" cy="92333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Constructor</a:t>
            </a:r>
            <a:r>
              <a:rPr lang="en-US" dirty="0" smtClean="0"/>
              <a:t>: </a:t>
            </a:r>
            <a:r>
              <a:rPr lang="el-GR" dirty="0" smtClean="0"/>
              <a:t>μια μέθοδος </a:t>
            </a:r>
            <a:r>
              <a:rPr lang="el-GR" dirty="0"/>
              <a:t>με το ίδιο όνομα όπως και η </a:t>
            </a:r>
            <a:r>
              <a:rPr lang="el-GR" dirty="0" smtClean="0"/>
              <a:t>κλάση και </a:t>
            </a:r>
            <a:r>
              <a:rPr lang="el-GR" dirty="0" smtClean="0">
                <a:solidFill>
                  <a:srgbClr val="FF0000"/>
                </a:solidFill>
              </a:rPr>
              <a:t>χωρίς τύπο </a:t>
            </a:r>
            <a:r>
              <a:rPr lang="el-GR" dirty="0" smtClean="0"/>
              <a:t>(ούτε </a:t>
            </a:r>
            <a:r>
              <a:rPr lang="en-US" dirty="0" smtClean="0"/>
              <a:t>void)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02347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6" grpId="0" animBg="1"/>
      <p:bldP spid="10" grpId="0" animBg="1"/>
      <p:bldP spid="9" grpId="0" animBg="1"/>
      <p:bldP spid="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Μια συνομιλία</a:t>
            </a:r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ln w="28575">
            <a:solidFill>
              <a:schemeClr val="accent1"/>
            </a:solidFill>
            <a:prstDash val="dash"/>
          </a:ln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class Person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private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String name;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Person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(String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name){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this.name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name;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void speak(String 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(name+": "+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s);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Conversation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static void main(String[]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Person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alice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Person("</a:t>
            </a:r>
            <a:r>
              <a:rPr lang="en-US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Alice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");</a:t>
            </a:r>
          </a:p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Person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bob =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Person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(“</a:t>
            </a:r>
            <a:r>
              <a:rPr lang="en-US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Bob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");</a:t>
            </a:r>
            <a:endParaRPr lang="en-US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alice.speak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Hi Bob");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bob.speak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(“Hi Alice”);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63446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4752</TotalTime>
  <Words>1058</Words>
  <Application>Microsoft Office PowerPoint</Application>
  <PresentationFormat>On-screen Show (4:3)</PresentationFormat>
  <Paragraphs>521</Paragraphs>
  <Slides>28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29" baseType="lpstr">
      <vt:lpstr>Clarity</vt:lpstr>
      <vt:lpstr>ΤΕΧΝΙΚΕΣ Αντικειμενοστραφουσ προγραμματισμου</vt:lpstr>
      <vt:lpstr>Ενθυλάκωση</vt:lpstr>
      <vt:lpstr>Accessor and Mutator methods</vt:lpstr>
      <vt:lpstr>PowerPoint Presentation</vt:lpstr>
      <vt:lpstr>PowerPoint Presentation</vt:lpstr>
      <vt:lpstr>Constructors (Δημιουργοί)</vt:lpstr>
      <vt:lpstr>Constructors (Δημιουργοί)</vt:lpstr>
      <vt:lpstr>Παράδειγμα</vt:lpstr>
      <vt:lpstr>Μια συνομιλία</vt:lpstr>
      <vt:lpstr>Παράδειγμα </vt:lpstr>
      <vt:lpstr>Παράδειγμα</vt:lpstr>
      <vt:lpstr>Υπερφόρτωση</vt:lpstr>
      <vt:lpstr>PowerPoint Presentation</vt:lpstr>
      <vt:lpstr>Υπερφόρτωση Δημιουργών</vt:lpstr>
      <vt:lpstr>PowerPoint Presentation</vt:lpstr>
      <vt:lpstr>PowerPoint Presentation</vt:lpstr>
      <vt:lpstr>Υπερφόρτωση – Προσοχή Ι</vt:lpstr>
      <vt:lpstr>PowerPoint Presentation</vt:lpstr>
      <vt:lpstr>Υπερφόρτωση – Προσοχή ΙΙ</vt:lpstr>
      <vt:lpstr>PowerPoint Presentation</vt:lpstr>
      <vt:lpstr>Υπερφόρτωση – Προσοχή ΙΙΙ</vt:lpstr>
      <vt:lpstr>PowerPoint Presentation</vt:lpstr>
      <vt:lpstr>PowerPoint Presentation</vt:lpstr>
      <vt:lpstr>Ασάφεια</vt:lpstr>
      <vt:lpstr>Αντικείμενα ως ορίσματα</vt:lpstr>
      <vt:lpstr>Παράδειγμα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ΤΕΧΝΙΚΕΣ Αντικειμενοστραφουσ προγραμματισμου</dc:title>
  <dc:creator>tsap</dc:creator>
  <cp:lastModifiedBy>tsap</cp:lastModifiedBy>
  <cp:revision>296</cp:revision>
  <dcterms:created xsi:type="dcterms:W3CDTF">2013-02-10T16:19:38Z</dcterms:created>
  <dcterms:modified xsi:type="dcterms:W3CDTF">2016-03-15T12:34:18Z</dcterms:modified>
</cp:coreProperties>
</file>