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369" r:id="rId3"/>
    <p:sldId id="411" r:id="rId4"/>
    <p:sldId id="412" r:id="rId5"/>
    <p:sldId id="413" r:id="rId6"/>
    <p:sldId id="371" r:id="rId7"/>
    <p:sldId id="394" r:id="rId8"/>
    <p:sldId id="381" r:id="rId9"/>
    <p:sldId id="414" r:id="rId10"/>
    <p:sldId id="415" r:id="rId11"/>
    <p:sldId id="416" r:id="rId12"/>
    <p:sldId id="418" r:id="rId13"/>
    <p:sldId id="419" r:id="rId14"/>
    <p:sldId id="420" r:id="rId15"/>
    <p:sldId id="382" r:id="rId16"/>
    <p:sldId id="383" r:id="rId17"/>
    <p:sldId id="384" r:id="rId18"/>
    <p:sldId id="385" r:id="rId19"/>
    <p:sldId id="410" r:id="rId20"/>
    <p:sldId id="42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3/7/2016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Αντικειμενοστραφουσ 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Δημιουργώντας </a:t>
            </a:r>
            <a:r>
              <a:rPr lang="el-GR" smtClean="0"/>
              <a:t>δικές μας </a:t>
            </a:r>
          </a:p>
          <a:p>
            <a:pPr algn="ctr"/>
            <a:r>
              <a:rPr lang="el-GR" smtClean="0"/>
              <a:t>Κλάσεις </a:t>
            </a:r>
            <a:r>
              <a:rPr lang="el-GR" dirty="0" smtClean="0"/>
              <a:t>και Αντικείμενα</a:t>
            </a:r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Dimmer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Θέλουμε ο διακόπτης μας να μας δίνει την δυνατότητα να αυξομειώνουμε την ένταση</a:t>
            </a:r>
            <a:r>
              <a:rPr lang="en-US" dirty="0" smtClean="0"/>
              <a:t>.</a:t>
            </a:r>
            <a:endParaRPr lang="el-GR" dirty="0" smtClean="0"/>
          </a:p>
          <a:p>
            <a:pPr lvl="1"/>
            <a:r>
              <a:rPr lang="el-GR" dirty="0" smtClean="0"/>
              <a:t>Τι επιπλέον πεδία πρέπει να προσθέσουμε?</a:t>
            </a:r>
          </a:p>
          <a:p>
            <a:pPr lvl="1"/>
            <a:r>
              <a:rPr lang="el-GR" dirty="0" smtClean="0"/>
              <a:t>Τι επιπλέον μεθόδους χρειαζόμαστε?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76200" y="914400"/>
            <a:ext cx="8991600" cy="59436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DimmerLight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100;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flipSwitch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!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(intensity &gt; 0){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birghten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(intensity &lt; 100){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printState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("The light is ON with intensity " + intensity);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("The light is OFF");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733800" y="1600200"/>
            <a:ext cx="5257801" cy="281940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HouseWithDimmerLights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DimmerLight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7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DimmerLight</a:t>
            </a:r>
            <a:r>
              <a:rPr lang="en-US" sz="27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err="1" smtClean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.flipSwitch</a:t>
            </a: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.dim</a:t>
            </a:r>
            <a:r>
              <a:rPr lang="en-US" sz="2700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.printState</a:t>
            </a:r>
            <a:r>
              <a:rPr lang="en-US" sz="2700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174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Dimmer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Κάθε φορά που αυξάνουμε ή μειώνουμε την ένταση θέλουμε να μας λέει και την κατανάλωση</a:t>
            </a:r>
          </a:p>
          <a:p>
            <a:pPr lvl="1"/>
            <a:r>
              <a:rPr lang="el-GR" dirty="0" smtClean="0"/>
              <a:t>(Κατανάλωση = ένταση * 0.1 λεπτά/ώρα)</a:t>
            </a:r>
          </a:p>
        </p:txBody>
      </p:sp>
    </p:spTree>
    <p:extLst>
      <p:ext uri="{BB962C8B-B14F-4D97-AF65-F5344CB8AC3E}">
        <p14:creationId xmlns:p14="http://schemas.microsoft.com/office/powerpoint/2010/main" val="274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9618" y="4343400"/>
            <a:ext cx="3570006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2743200"/>
            <a:ext cx="358140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" y="152400"/>
            <a:ext cx="8991600" cy="67056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DimmerLight</a:t>
            </a:r>
            <a:r>
              <a:rPr lang="el-GR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100;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flipSwitch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!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(intensity &gt; 0){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--;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double consumption = intensity *0.1;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("Consumption = "+consumption);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birghten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(intensity &lt; 100){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intensity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consumption = intensity *0.1;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("Consumption = "+consumption);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700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printState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("The light is ON with intensity " + intensity);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("The light is OFF");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9666" y="1524000"/>
            <a:ext cx="552561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Οι</a:t>
            </a:r>
            <a:r>
              <a:rPr lang="en-US" dirty="0" smtClean="0"/>
              <a:t> </a:t>
            </a:r>
            <a:r>
              <a:rPr lang="el-GR" dirty="0" smtClean="0"/>
              <a:t>μεταβλητές </a:t>
            </a:r>
            <a:r>
              <a:rPr lang="en-US" dirty="0" smtClean="0"/>
              <a:t>consumption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rgbClr val="FF0000"/>
                </a:solidFill>
              </a:rPr>
              <a:t>τοπικές μεταβλητές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3267670"/>
            <a:ext cx="4190999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Υπάρχουν μόνο μέσα στις μεθόδους </a:t>
            </a:r>
            <a:r>
              <a:rPr lang="en-US" dirty="0" smtClean="0"/>
              <a:t>dim </a:t>
            </a:r>
            <a:r>
              <a:rPr lang="el-GR" dirty="0" smtClean="0"/>
              <a:t>και </a:t>
            </a:r>
            <a:r>
              <a:rPr lang="en-US" dirty="0" smtClean="0"/>
              <a:t>brighten </a:t>
            </a:r>
            <a:r>
              <a:rPr lang="el-GR" dirty="0" smtClean="0"/>
              <a:t>και όταν τελειώσει η κλήση τους εξαφανίζονται.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Τοπικές μεταβλητές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Είδαμε πρώτη φορά τις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τοπικές μεταβλητές </a:t>
            </a:r>
            <a:r>
              <a:rPr lang="el-GR" dirty="0" smtClean="0"/>
              <a:t>όταν μιλήσαμε για μεταβλητές που ορίζονται μέσα σε ένα λογικό </a:t>
            </a:r>
            <a:r>
              <a:rPr lang="en-US" dirty="0" smtClean="0"/>
              <a:t>block.</a:t>
            </a:r>
          </a:p>
          <a:p>
            <a:pPr lvl="1"/>
            <a:r>
              <a:rPr lang="el-GR" dirty="0" smtClean="0"/>
              <a:t>Παρόμοια είναι και για τις </a:t>
            </a:r>
            <a:r>
              <a:rPr lang="el-GR" dirty="0"/>
              <a:t>μεταβλητές</a:t>
            </a:r>
            <a:r>
              <a:rPr lang="el-GR" dirty="0" smtClean="0"/>
              <a:t> μιας </a:t>
            </a:r>
            <a:r>
              <a:rPr lang="el-GR" dirty="0" smtClean="0">
                <a:solidFill>
                  <a:srgbClr val="0070C0"/>
                </a:solidFill>
              </a:rPr>
              <a:t>μεθόδου</a:t>
            </a:r>
            <a:r>
              <a:rPr lang="el-GR" dirty="0" smtClean="0"/>
              <a:t>.</a:t>
            </a:r>
          </a:p>
          <a:p>
            <a:pPr lvl="1"/>
            <a:endParaRPr lang="el-GR" dirty="0"/>
          </a:p>
          <a:p>
            <a:r>
              <a:rPr lang="el-GR" dirty="0" smtClean="0"/>
              <a:t>Τοπικές μεταβλητές μιας μεθόδου είναι οι μεταβλητές που ορίζονται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μέσα </a:t>
            </a:r>
            <a:r>
              <a:rPr lang="el-GR" dirty="0" smtClean="0"/>
              <a:t>στον κώδικα της μεθόδου </a:t>
            </a:r>
            <a:endParaRPr lang="el-GR" dirty="0"/>
          </a:p>
          <a:p>
            <a:pPr lvl="1"/>
            <a:r>
              <a:rPr lang="el-GR" dirty="0" smtClean="0"/>
              <a:t>Περιλαμβάνουν και τις μεταβλητές που κρατάνε τις </a:t>
            </a:r>
            <a:r>
              <a:rPr lang="el-GR" dirty="0" smtClean="0">
                <a:solidFill>
                  <a:srgbClr val="0070C0"/>
                </a:solidFill>
              </a:rPr>
              <a:t>παραμέτρους</a:t>
            </a:r>
            <a:r>
              <a:rPr lang="el-GR" dirty="0" smtClean="0"/>
              <a:t> της μεθόδου</a:t>
            </a:r>
          </a:p>
          <a:p>
            <a:r>
              <a:rPr lang="el-GR" dirty="0" smtClean="0"/>
              <a:t>Οι μεταβλητές αυτές έχουν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εμβέλεια</a:t>
            </a:r>
            <a:r>
              <a:rPr lang="el-GR" dirty="0" smtClean="0"/>
              <a:t> μόνο </a:t>
            </a:r>
            <a:r>
              <a:rPr lang="el-GR" dirty="0" smtClean="0">
                <a:solidFill>
                  <a:srgbClr val="0070C0"/>
                </a:solidFill>
              </a:rPr>
              <a:t>μέσα στην μέθοδο</a:t>
            </a:r>
          </a:p>
          <a:p>
            <a:pPr lvl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Εξαφανίζονται</a:t>
            </a:r>
            <a:r>
              <a:rPr lang="el-GR" dirty="0" smtClean="0"/>
              <a:t> όταν </a:t>
            </a:r>
            <a:r>
              <a:rPr lang="el-GR" dirty="0" smtClean="0">
                <a:solidFill>
                  <a:srgbClr val="0070C0"/>
                </a:solidFill>
              </a:rPr>
              <a:t>βγούμε</a:t>
            </a:r>
            <a:r>
              <a:rPr lang="el-GR" dirty="0" smtClean="0"/>
              <a:t> από τη μέθοδο.</a:t>
            </a:r>
          </a:p>
          <a:p>
            <a:endParaRPr lang="el-GR" dirty="0" smtClean="0"/>
          </a:p>
          <a:p>
            <a:r>
              <a:rPr lang="el-GR" dirty="0" smtClean="0"/>
              <a:t>Αντιθέτως τα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πεδία</a:t>
            </a:r>
            <a:r>
              <a:rPr lang="el-GR" dirty="0" smtClean="0"/>
              <a:t> της κλάσης διατηρούνται όσο υπάρχει το </a:t>
            </a:r>
            <a:r>
              <a:rPr lang="el-GR" dirty="0" smtClean="0">
                <a:solidFill>
                  <a:srgbClr val="0070C0"/>
                </a:solidFill>
              </a:rPr>
              <a:t>αντικείμενο</a:t>
            </a:r>
            <a:r>
              <a:rPr lang="el-GR" dirty="0"/>
              <a:t>,</a:t>
            </a:r>
            <a:r>
              <a:rPr lang="el-GR" dirty="0" smtClean="0"/>
              <a:t> </a:t>
            </a:r>
            <a:r>
              <a:rPr lang="el-GR" dirty="0"/>
              <a:t>κ</a:t>
            </a:r>
            <a:r>
              <a:rPr lang="el-GR" dirty="0" smtClean="0"/>
              <a:t>αι έχουν εμβέλεια σε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όλη</a:t>
            </a:r>
            <a:r>
              <a:rPr lang="el-GR" dirty="0" smtClean="0"/>
              <a:t> την κλάση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Θέλουμε ένα πρόγραμμα που να προσομοιώνει την κίνηση ενός αυτοκινήτου, το οποίο κινείται και τυπώνει τη θέση του.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30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MovingCar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Car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position = 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position += 1;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printPosition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("Car at position "+position);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MovingCar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main(String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myCar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Car()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myCar.move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myCar.printPosition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234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μέθοδοι που έχουμε δει μέχρι τώρα είναι πολύ απλές</a:t>
            </a:r>
          </a:p>
          <a:p>
            <a:pPr lvl="1"/>
            <a:r>
              <a:rPr lang="el-GR" dirty="0" smtClean="0"/>
              <a:t>Δεν έχουν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παραμέτρους</a:t>
            </a:r>
            <a:r>
              <a:rPr lang="el-GR" dirty="0" smtClean="0"/>
              <a:t> (δεν παίρνουν </a:t>
            </a:r>
            <a:r>
              <a:rPr lang="el-GR" dirty="0" smtClean="0">
                <a:solidFill>
                  <a:srgbClr val="0070C0"/>
                </a:solidFill>
              </a:rPr>
              <a:t>ορίσματα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Δεν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επιστρέφουν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τιμή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4343400"/>
            <a:ext cx="3688830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move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position += 1;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549495" y="3657600"/>
            <a:ext cx="2286000" cy="609600"/>
          </a:xfrm>
          <a:prstGeom prst="wedgeRoundRectCallout">
            <a:avLst>
              <a:gd name="adj1" fmla="val 10195"/>
              <a:gd name="adj2" fmla="val 8352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void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l-GR" dirty="0" smtClean="0">
                <a:solidFill>
                  <a:schemeClr val="tx1"/>
                </a:solidFill>
              </a:rPr>
              <a:t>δεν επιστρέφει τιμή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029200" y="3695700"/>
            <a:ext cx="2286000" cy="533400"/>
          </a:xfrm>
          <a:prstGeom prst="wedgeRoundRectCallout">
            <a:avLst>
              <a:gd name="adj1" fmla="val -29805"/>
              <a:gd name="adj2" fmla="val 9133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Δεν παίρνει ορίσματα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76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Εκτός από την κίνηση κατά μία θέση θέλουμε να μπορούμε να κινούμε το όχημα όσες θέσεις θέλουμε</a:t>
            </a:r>
            <a:r>
              <a:rPr lang="en-US" dirty="0" smtClean="0"/>
              <a:t> </a:t>
            </a:r>
            <a:r>
              <a:rPr lang="el-GR" dirty="0" smtClean="0"/>
              <a:t>είτε προς τα δεξιά (+) είτε προς τα αριστερά (-).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26" y="381000"/>
            <a:ext cx="8229600" cy="990600"/>
          </a:xfrm>
        </p:spPr>
        <p:txBody>
          <a:bodyPr/>
          <a:lstStyle/>
          <a:p>
            <a:r>
              <a:rPr lang="el-GR" dirty="0" smtClean="0"/>
              <a:t>Παράμετροι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53340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Οι μέθοδοι μπορούν να έχουν </a:t>
            </a:r>
            <a:r>
              <a:rPr lang="el-GR" dirty="0" smtClean="0">
                <a:solidFill>
                  <a:srgbClr val="FF3300"/>
                </a:solidFill>
              </a:rPr>
              <a:t>παραμέτρους  </a:t>
            </a:r>
          </a:p>
          <a:p>
            <a:pPr lvl="1"/>
            <a:r>
              <a:rPr lang="el-GR" dirty="0" smtClean="0"/>
              <a:t>Μας επιτρέπουν να περάσουμε </a:t>
            </a:r>
            <a:r>
              <a:rPr lang="el-GR" dirty="0" smtClean="0">
                <a:solidFill>
                  <a:srgbClr val="0070C0"/>
                </a:solidFill>
              </a:rPr>
              <a:t>τιμές</a:t>
            </a:r>
            <a:r>
              <a:rPr lang="el-GR" dirty="0" smtClean="0"/>
              <a:t> στην μέθοδο μας </a:t>
            </a:r>
          </a:p>
          <a:p>
            <a:pPr lvl="1"/>
            <a:endParaRPr lang="el-GR" dirty="0">
              <a:solidFill>
                <a:srgbClr val="0070C0"/>
              </a:solidFill>
            </a:endParaRPr>
          </a:p>
          <a:p>
            <a:pPr lvl="1"/>
            <a:endParaRPr lang="el-GR" dirty="0" smtClean="0">
              <a:solidFill>
                <a:srgbClr val="0070C0"/>
              </a:solidFill>
            </a:endParaRPr>
          </a:p>
          <a:p>
            <a:pPr lvl="1"/>
            <a:endParaRPr lang="el-GR" dirty="0">
              <a:solidFill>
                <a:srgbClr val="0070C0"/>
              </a:solidFill>
            </a:endParaRPr>
          </a:p>
          <a:p>
            <a:pPr marL="274320" lvl="1" indent="0">
              <a:buNone/>
            </a:pPr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Μία </a:t>
            </a:r>
            <a:r>
              <a:rPr lang="el-GR" dirty="0">
                <a:solidFill>
                  <a:srgbClr val="FF3300"/>
                </a:solidFill>
              </a:rPr>
              <a:t>παράμετρος</a:t>
            </a:r>
            <a:r>
              <a:rPr lang="el-GR" dirty="0"/>
              <a:t> ορίζεται όπως οποιαδήποτε άλλη </a:t>
            </a:r>
            <a:r>
              <a:rPr lang="el-GR" dirty="0">
                <a:solidFill>
                  <a:srgbClr val="0070C0"/>
                </a:solidFill>
              </a:rPr>
              <a:t>μεταβλητή</a:t>
            </a:r>
            <a:r>
              <a:rPr lang="el-GR" dirty="0"/>
              <a:t>.</a:t>
            </a:r>
          </a:p>
          <a:p>
            <a:pPr lvl="2"/>
            <a:r>
              <a:rPr lang="el-GR" sz="2400" dirty="0"/>
              <a:t>Πρέπει να έχει συγκεκριμένο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τύπο</a:t>
            </a:r>
            <a:r>
              <a:rPr lang="el-GR" sz="2400" dirty="0"/>
              <a:t> </a:t>
            </a:r>
            <a:r>
              <a:rPr lang="el-GR" sz="2400" dirty="0" smtClean="0"/>
              <a:t>και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όνομα</a:t>
            </a:r>
          </a:p>
          <a:p>
            <a:pPr lvl="2"/>
            <a:r>
              <a:rPr lang="el-GR" sz="2400" dirty="0" smtClean="0"/>
              <a:t>Είναι </a:t>
            </a:r>
            <a:r>
              <a:rPr lang="el-GR" sz="2400" dirty="0" smtClean="0">
                <a:solidFill>
                  <a:srgbClr val="FF3300"/>
                </a:solidFill>
              </a:rPr>
              <a:t>τοπική μεταβλητή </a:t>
            </a:r>
            <a:r>
              <a:rPr lang="el-GR" sz="2400" dirty="0" smtClean="0"/>
              <a:t>της μεθόδου</a:t>
            </a:r>
            <a:endParaRPr lang="el-GR" sz="2400" dirty="0"/>
          </a:p>
          <a:p>
            <a:pPr lvl="1"/>
            <a:endParaRPr lang="el-GR" dirty="0" smtClean="0"/>
          </a:p>
          <a:p>
            <a:pPr lvl="1"/>
            <a:endParaRPr lang="el-GR" dirty="0"/>
          </a:p>
          <a:p>
            <a:pPr lvl="1"/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Όταν καλούμε την </a:t>
            </a:r>
            <a:r>
              <a:rPr lang="el-GR" dirty="0"/>
              <a:t>μέθοδο, </a:t>
            </a:r>
            <a:r>
              <a:rPr lang="el-GR" dirty="0" smtClean="0"/>
              <a:t>περνάμε ένα το </a:t>
            </a:r>
            <a:r>
              <a:rPr lang="el-GR" dirty="0" smtClean="0">
                <a:solidFill>
                  <a:srgbClr val="FF3300"/>
                </a:solidFill>
              </a:rPr>
              <a:t>όρισμα </a:t>
            </a:r>
          </a:p>
          <a:p>
            <a:pPr lvl="1"/>
            <a:r>
              <a:rPr lang="el-GR" dirty="0"/>
              <a:t>Το όρισμα είναι μια </a:t>
            </a:r>
            <a:r>
              <a:rPr lang="el-GR" dirty="0" smtClean="0">
                <a:solidFill>
                  <a:srgbClr val="0070C0"/>
                </a:solidFill>
              </a:rPr>
              <a:t>έκφραση</a:t>
            </a:r>
            <a:r>
              <a:rPr lang="el-GR" dirty="0" smtClean="0"/>
              <a:t> (κάτι που θα μπορούσε να είναι στο δεξί μέρος μιας ανάθεσης)</a:t>
            </a:r>
          </a:p>
          <a:p>
            <a:pPr lvl="1"/>
            <a:r>
              <a:rPr lang="el-GR" dirty="0" smtClean="0"/>
              <a:t>Θα πρέπει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συμφωνεί στον τύπο </a:t>
            </a:r>
            <a:r>
              <a:rPr lang="el-GR" dirty="0" smtClean="0"/>
              <a:t>με την παράμετρο</a:t>
            </a:r>
          </a:p>
          <a:p>
            <a:pPr lvl="1"/>
            <a:r>
              <a:rPr lang="el-GR" dirty="0" smtClean="0"/>
              <a:t>Είναι σαν να κάνουμε ανάθεση 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steps = </a:t>
            </a:r>
            <a:r>
              <a:rPr lang="en-US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l-GR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/>
              <a:t>ή</a:t>
            </a:r>
            <a:r>
              <a:rPr lang="en-US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steps = </a:t>
            </a:r>
            <a:r>
              <a:rPr lang="el-GR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  <a:endParaRPr lang="en-US" sz="2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4756" y="2057400"/>
            <a:ext cx="5147563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moveManySteps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steps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position +=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steps;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6591656" y="2390864"/>
            <a:ext cx="2286000" cy="533400"/>
          </a:xfrm>
          <a:prstGeom prst="wedgeRoundRectCallout">
            <a:avLst>
              <a:gd name="adj1" fmla="val -81394"/>
              <a:gd name="adj2" fmla="val -68874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Ορισμός </a:t>
            </a:r>
            <a:r>
              <a:rPr lang="el-GR" dirty="0" smtClean="0">
                <a:solidFill>
                  <a:srgbClr val="FF0000"/>
                </a:solidFill>
              </a:rPr>
              <a:t>παραμέτρου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3862" y="4191000"/>
            <a:ext cx="3493264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= 10;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myCar.moveManySteps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myCar.moveManySteps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172200" y="4419600"/>
            <a:ext cx="2286000" cy="533400"/>
          </a:xfrm>
          <a:prstGeom prst="wedgeRoundRectCallout">
            <a:avLst>
              <a:gd name="adj1" fmla="val -128871"/>
              <a:gd name="adj2" fmla="val 1283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Όρισμα </a:t>
            </a:r>
            <a:r>
              <a:rPr lang="el-GR" dirty="0">
                <a:solidFill>
                  <a:schemeClr val="tx1"/>
                </a:solidFill>
              </a:rPr>
              <a:t>στην κλήση της μεθόδου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3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ΔΗΜΙΟΥΡΓΩΝΤΑΣ ΔΙΚΕΣ ΜΑΣ ΚΛΑΣΕΙΣ ΚΑΙ ΑΝΤΙΚΕΙΜΕΝΑ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524000"/>
            <a:ext cx="51054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381000"/>
            <a:ext cx="8229600" cy="6477000"/>
          </a:xfr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Car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position = 0;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moveManySteps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steps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position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+=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steps;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MovingCar2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static void main(String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[])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myCar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= new Car();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x = 10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myCar.moveManySteps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myCar.moveManySteps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myCar.moveManySteps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2*x+10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85800"/>
            <a:ext cx="3505200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Στον ορισμό της μεθόδου ορίζουμε και την </a:t>
            </a:r>
            <a:r>
              <a:rPr lang="el-GR" dirty="0" smtClean="0">
                <a:solidFill>
                  <a:srgbClr val="FF0000"/>
                </a:solidFill>
              </a:rPr>
              <a:t>παράμετρο</a:t>
            </a:r>
            <a:r>
              <a:rPr lang="el-GR" dirty="0" smtClean="0"/>
              <a:t> της μεθόδου, όπως ορίζουμε μια μεταβλητή. Έχει ένα </a:t>
            </a:r>
            <a:r>
              <a:rPr lang="el-GR" dirty="0" smtClean="0">
                <a:solidFill>
                  <a:srgbClr val="FF0000"/>
                </a:solidFill>
              </a:rPr>
              <a:t>τύπο</a:t>
            </a:r>
            <a:r>
              <a:rPr lang="el-GR" dirty="0" smtClean="0"/>
              <a:t> και ένα </a:t>
            </a:r>
            <a:r>
              <a:rPr lang="el-GR" dirty="0" smtClean="0">
                <a:solidFill>
                  <a:srgbClr val="FF0000"/>
                </a:solidFill>
              </a:rPr>
              <a:t>όνομα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38800" y="3276600"/>
            <a:ext cx="3475893" cy="25853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καλούμε την μέθοδο περνάμε μια τιμή σαν </a:t>
            </a:r>
            <a:r>
              <a:rPr lang="el-GR" dirty="0" smtClean="0">
                <a:solidFill>
                  <a:srgbClr val="FF0000"/>
                </a:solidFill>
              </a:rPr>
              <a:t>όρισμα</a:t>
            </a:r>
            <a:r>
              <a:rPr lang="el-GR" dirty="0" smtClean="0"/>
              <a:t> στην μέθοδο </a:t>
            </a:r>
            <a:endParaRPr lang="en-US" dirty="0" smtClean="0"/>
          </a:p>
          <a:p>
            <a:r>
              <a:rPr lang="el-GR" dirty="0" smtClean="0"/>
              <a:t>Σαν όρισμα μπορεί να είναι μια οποιαδήποτε </a:t>
            </a:r>
            <a:r>
              <a:rPr lang="el-GR" dirty="0" smtClean="0">
                <a:solidFill>
                  <a:srgbClr val="FF0000"/>
                </a:solidFill>
              </a:rPr>
              <a:t>έκφραση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Αρκεί ή αποτίμηση της έκφρασης να έχει τύπο </a:t>
            </a:r>
            <a:r>
              <a:rPr lang="el-GR" dirty="0" smtClean="0">
                <a:solidFill>
                  <a:srgbClr val="FF0000"/>
                </a:solidFill>
              </a:rPr>
              <a:t>συμβατό</a:t>
            </a:r>
            <a:r>
              <a:rPr lang="el-GR" dirty="0" smtClean="0"/>
              <a:t> με αυτόν της παραμέτρου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l-GR" dirty="0" smtClean="0"/>
              <a:t>στην περίπτωση μας)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6107134"/>
            <a:ext cx="7590693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Κατά την κλήση </a:t>
            </a:r>
            <a:r>
              <a:rPr lang="el-GR" dirty="0" smtClean="0"/>
              <a:t>της μεθόδου ουσιαστικά </a:t>
            </a:r>
            <a:r>
              <a:rPr lang="el-GR" dirty="0">
                <a:solidFill>
                  <a:srgbClr val="FF0000"/>
                </a:solidFill>
              </a:rPr>
              <a:t>εκχωρείται</a:t>
            </a:r>
            <a:r>
              <a:rPr lang="el-GR" dirty="0"/>
              <a:t> η τιμή της έκφρασης στην μεταβλητή </a:t>
            </a:r>
            <a:r>
              <a:rPr lang="en-US" dirty="0" smtClean="0"/>
              <a:t>steps. </a:t>
            </a:r>
            <a:r>
              <a:rPr lang="el-GR" dirty="0"/>
              <a:t>Αυτό λέγεται και </a:t>
            </a:r>
            <a:r>
              <a:rPr lang="el-GR" dirty="0">
                <a:solidFill>
                  <a:srgbClr val="FF0000"/>
                </a:solidFill>
              </a:rPr>
              <a:t>πέρασμα παραμέτρου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077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Κλάση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Μια </a:t>
            </a:r>
            <a:r>
              <a:rPr lang="el-GR" dirty="0" smtClean="0">
                <a:solidFill>
                  <a:srgbClr val="FF0000"/>
                </a:solidFill>
              </a:rPr>
              <a:t>κλάση</a:t>
            </a:r>
            <a:r>
              <a:rPr lang="el-GR" dirty="0" smtClean="0"/>
              <a:t> είναι μία αφηρημένη περιγραφή αντικειμένων με κοινά </a:t>
            </a:r>
            <a:r>
              <a:rPr lang="el-GR" dirty="0" smtClean="0">
                <a:solidFill>
                  <a:srgbClr val="0070C0"/>
                </a:solidFill>
              </a:rPr>
              <a:t>χαρακτηριστικά</a:t>
            </a:r>
            <a:r>
              <a:rPr lang="el-GR" dirty="0" smtClean="0"/>
              <a:t> και κοινή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συμπεριφορά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καλούπι/πρότυπο</a:t>
            </a:r>
            <a:r>
              <a:rPr lang="el-GR" dirty="0" smtClean="0"/>
              <a:t> που παράγει αντικείμενα</a:t>
            </a:r>
          </a:p>
          <a:p>
            <a:endParaRPr lang="el-GR" dirty="0" smtClean="0"/>
          </a:p>
          <a:p>
            <a:r>
              <a:rPr lang="el-GR" dirty="0" smtClean="0"/>
              <a:t>Ένα </a:t>
            </a:r>
            <a:r>
              <a:rPr lang="el-GR" dirty="0" smtClean="0">
                <a:solidFill>
                  <a:srgbClr val="FF0000"/>
                </a:solidFill>
              </a:rPr>
              <a:t>αντικείμενο</a:t>
            </a:r>
            <a:r>
              <a:rPr lang="el-GR" dirty="0" smtClean="0"/>
              <a:t> είναι ένα </a:t>
            </a:r>
            <a:r>
              <a:rPr lang="el-GR" dirty="0" smtClean="0">
                <a:solidFill>
                  <a:srgbClr val="0070C0"/>
                </a:solidFill>
              </a:rPr>
              <a:t>στιγμιότυπο</a:t>
            </a:r>
            <a:r>
              <a:rPr lang="el-GR" dirty="0" smtClean="0"/>
              <a:t> μίας κλάσης.</a:t>
            </a:r>
          </a:p>
          <a:p>
            <a:endParaRPr lang="el-GR" dirty="0" smtClean="0"/>
          </a:p>
          <a:p>
            <a:r>
              <a:rPr lang="el-GR" dirty="0" smtClean="0"/>
              <a:t>Η κλάση ορίζει τον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τύπο</a:t>
            </a:r>
            <a:r>
              <a:rPr lang="el-GR" dirty="0" smtClean="0"/>
              <a:t> του αντικειμένου.</a:t>
            </a:r>
          </a:p>
          <a:p>
            <a:pPr lvl="1"/>
            <a:r>
              <a:rPr lang="el-GR" dirty="0" smtClean="0"/>
              <a:t>Τα </a:t>
            </a:r>
            <a:r>
              <a:rPr lang="el-GR" dirty="0" smtClean="0">
                <a:solidFill>
                  <a:srgbClr val="0070C0"/>
                </a:solidFill>
              </a:rPr>
              <a:t>χαρακτηριστικά</a:t>
            </a:r>
            <a:r>
              <a:rPr lang="el-GR" dirty="0" smtClean="0"/>
              <a:t> του αντικειμένου</a:t>
            </a:r>
          </a:p>
          <a:p>
            <a:pPr lvl="1"/>
            <a:r>
              <a:rPr lang="el-GR" dirty="0" smtClean="0"/>
              <a:t>Τις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ενέργειες</a:t>
            </a:r>
            <a:r>
              <a:rPr lang="el-GR" dirty="0" smtClean="0"/>
              <a:t> που μπορεί να επιτελέσει.</a:t>
            </a:r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41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Πρακτικά στον κώδικα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768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Μία κλάση </a:t>
            </a:r>
            <a:r>
              <a:rPr lang="el-GR" dirty="0" smtClean="0">
                <a:solidFill>
                  <a:srgbClr val="00B0F0"/>
                </a:solidFill>
              </a:rPr>
              <a:t>Κ</a:t>
            </a:r>
            <a:r>
              <a:rPr lang="el-GR" dirty="0" smtClean="0"/>
              <a:t> ορίζεται από</a:t>
            </a:r>
          </a:p>
          <a:p>
            <a:pPr lvl="1"/>
            <a:r>
              <a:rPr lang="el-GR" dirty="0" smtClean="0"/>
              <a:t>Κάποιες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μεταβλητές</a:t>
            </a:r>
            <a:r>
              <a:rPr lang="el-GR" dirty="0" smtClean="0"/>
              <a:t> τις οποίες ονομάζουμε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πεδία </a:t>
            </a:r>
          </a:p>
          <a:p>
            <a:pPr lvl="1"/>
            <a:r>
              <a:rPr lang="el-GR" dirty="0" smtClean="0"/>
              <a:t>Κάποιες </a:t>
            </a:r>
            <a:r>
              <a:rPr lang="el-GR" dirty="0" smtClean="0">
                <a:solidFill>
                  <a:srgbClr val="0070C0"/>
                </a:solidFill>
              </a:rPr>
              <a:t>συναρτήσεις</a:t>
            </a:r>
            <a:r>
              <a:rPr lang="el-GR" dirty="0" smtClean="0"/>
              <a:t> που τις ονομάζουμε </a:t>
            </a:r>
            <a:r>
              <a:rPr lang="el-GR" dirty="0" smtClean="0">
                <a:solidFill>
                  <a:srgbClr val="0070C0"/>
                </a:solidFill>
              </a:rPr>
              <a:t>μεθόδους</a:t>
            </a:r>
            <a:r>
              <a:rPr lang="el-GR" dirty="0" smtClean="0"/>
              <a:t>.</a:t>
            </a:r>
            <a:endParaRPr lang="en-US" dirty="0" smtClean="0"/>
          </a:p>
          <a:p>
            <a:pPr lvl="2"/>
            <a:r>
              <a:rPr lang="el-GR" dirty="0" smtClean="0"/>
              <a:t>Οι μέθοδοι «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βλέπουν</a:t>
            </a:r>
            <a:r>
              <a:rPr lang="el-GR" dirty="0" smtClean="0"/>
              <a:t>» τα πεδία της κλάσης</a:t>
            </a:r>
          </a:p>
          <a:p>
            <a:pPr lvl="2"/>
            <a:endParaRPr lang="el-GR" dirty="0"/>
          </a:p>
          <a:p>
            <a:r>
              <a:rPr lang="el-GR" dirty="0" smtClean="0"/>
              <a:t>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αντικείμενο</a:t>
            </a:r>
            <a:r>
              <a:rPr lang="el-GR" dirty="0" smtClean="0"/>
              <a:t> ορίζεται ως μια </a:t>
            </a:r>
            <a:r>
              <a:rPr lang="el-GR" dirty="0" smtClean="0">
                <a:solidFill>
                  <a:srgbClr val="0070C0"/>
                </a:solidFill>
              </a:rPr>
              <a:t>μεταβλητή τύπου Κ</a:t>
            </a:r>
          </a:p>
          <a:p>
            <a:pPr lvl="1"/>
            <a:r>
              <a:rPr lang="el-GR" dirty="0" smtClean="0"/>
              <a:t>Το αντικείμενο έχει συγκεκριμένες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τιμές</a:t>
            </a:r>
            <a:r>
              <a:rPr lang="el-GR" dirty="0" smtClean="0"/>
              <a:t> στα πεδία.</a:t>
            </a:r>
          </a:p>
          <a:p>
            <a:pPr lvl="1"/>
            <a:r>
              <a:rPr lang="el-GR" dirty="0" smtClean="0"/>
              <a:t>Στο πρόγραμμα έχουμε (συνήθως) </a:t>
            </a:r>
            <a:r>
              <a:rPr lang="el-GR" dirty="0" smtClean="0">
                <a:solidFill>
                  <a:srgbClr val="0070C0"/>
                </a:solidFill>
              </a:rPr>
              <a:t>πρόσβαση</a:t>
            </a:r>
            <a:r>
              <a:rPr lang="el-GR" dirty="0" smtClean="0"/>
              <a:t> μόνο τις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μεθόδους</a:t>
            </a:r>
            <a:r>
              <a:rPr lang="el-GR" dirty="0" smtClean="0"/>
              <a:t>.</a:t>
            </a:r>
          </a:p>
          <a:p>
            <a:pPr lvl="2"/>
            <a:r>
              <a:rPr lang="el-GR" dirty="0" smtClean="0"/>
              <a:t>Μέσω των μεθόδων έχουμε πρόσβαση στα πεδία</a:t>
            </a:r>
          </a:p>
          <a:p>
            <a:pPr lvl="1"/>
            <a:r>
              <a:rPr lang="el-GR" dirty="0" smtClean="0"/>
              <a:t>Αν υπάρχουν κάποια </a:t>
            </a:r>
            <a:r>
              <a:rPr lang="el-GR" dirty="0" smtClean="0">
                <a:solidFill>
                  <a:srgbClr val="0070C0"/>
                </a:solidFill>
              </a:rPr>
              <a:t>πεδία</a:t>
            </a:r>
            <a:r>
              <a:rPr lang="el-GR" dirty="0" smtClean="0"/>
              <a:t> στα οποία έχουμε πρόσβαση αυτά τα λέμε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properties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7848600" y="1981200"/>
            <a:ext cx="228600" cy="9906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77200" y="2002971"/>
            <a:ext cx="9266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μέλη</a:t>
            </a:r>
          </a:p>
          <a:p>
            <a:r>
              <a:rPr lang="el-GR" dirty="0" smtClean="0"/>
              <a:t>της </a:t>
            </a:r>
          </a:p>
          <a:p>
            <a:r>
              <a:rPr lang="el-GR" dirty="0"/>
              <a:t>κ</a:t>
            </a:r>
            <a:r>
              <a:rPr lang="el-GR" dirty="0" smtClean="0"/>
              <a:t>λάσης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Δημιουργώντας φως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326292" y="4491400"/>
            <a:ext cx="2819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326292" y="5071296"/>
            <a:ext cx="2819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95986" y="4041634"/>
            <a:ext cx="168001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Όνομα κλάσης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49687" y="4585420"/>
            <a:ext cx="157261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Πεδία κλάσης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11027" y="5376096"/>
            <a:ext cx="184993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Μέθοδοι κλάσης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326292" y="3865682"/>
            <a:ext cx="2819400" cy="27083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781129" y="4006281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Light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139928" y="456306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lightIsOn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629400" y="5422262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flipSwitch</a:t>
            </a:r>
            <a:r>
              <a:rPr lang="en-US" dirty="0" smtClean="0"/>
              <a:t>()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745891" y="4491400"/>
            <a:ext cx="2819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745891" y="5071296"/>
            <a:ext cx="2819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5745891" y="3865682"/>
            <a:ext cx="2819400" cy="27083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621691" y="1828800"/>
            <a:ext cx="6248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Θα φτιάξουμε μια κλάση που θα χειρίζεται ένα διακόπτη φωτός. Το φώς είναι είτε ανοιχτό είτε κλειστό</a:t>
            </a:r>
            <a:r>
              <a:rPr lang="en-US" sz="2400" dirty="0" smtClean="0"/>
              <a:t> </a:t>
            </a:r>
            <a:r>
              <a:rPr lang="el-GR" sz="2400" dirty="0" smtClean="0"/>
              <a:t>και μπορούμε να ανοιγοκλείνουμε το φως</a:t>
            </a:r>
            <a:endParaRPr lang="en-US" sz="2400" dirty="0"/>
          </a:p>
        </p:txBody>
      </p:sp>
      <p:pic>
        <p:nvPicPr>
          <p:cNvPr id="16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63" y="1600200"/>
            <a:ext cx="1143000" cy="1815896"/>
          </a:xfrm>
        </p:spPr>
      </p:pic>
    </p:spTree>
    <p:extLst>
      <p:ext uri="{BB962C8B-B14F-4D97-AF65-F5344CB8AC3E}">
        <p14:creationId xmlns:p14="http://schemas.microsoft.com/office/powerpoint/2010/main" val="48082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62200" y="5696484"/>
            <a:ext cx="3581400" cy="36141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3624" y="5353584"/>
            <a:ext cx="4495800" cy="342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71600" y="2630079"/>
            <a:ext cx="34290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524000"/>
            <a:ext cx="21336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67787" y="1535668"/>
            <a:ext cx="1867563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</a:t>
            </a:r>
            <a:r>
              <a:rPr lang="el-GR" dirty="0" smtClean="0">
                <a:solidFill>
                  <a:srgbClr val="FF0000"/>
                </a:solidFill>
              </a:rPr>
              <a:t>κλάσης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2352" y="2727971"/>
            <a:ext cx="200086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</a:t>
            </a:r>
            <a:r>
              <a:rPr lang="el-GR" dirty="0" smtClean="0">
                <a:solidFill>
                  <a:srgbClr val="FF0000"/>
                </a:solidFill>
              </a:rPr>
              <a:t>μεθόδου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9821" y="5111234"/>
            <a:ext cx="239200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</a:t>
            </a:r>
            <a:r>
              <a:rPr lang="el-GR" dirty="0" smtClean="0">
                <a:solidFill>
                  <a:srgbClr val="FF0000"/>
                </a:solidFill>
              </a:rPr>
              <a:t>αντικειμένου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1568" y="5873234"/>
            <a:ext cx="179247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Κλήση</a:t>
            </a:r>
            <a:r>
              <a:rPr lang="el-GR" dirty="0" smtClean="0"/>
              <a:t> μεθόδου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71600" y="2057400"/>
            <a:ext cx="47244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363514" y="1948934"/>
            <a:ext cx="2868734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</a:t>
            </a:r>
          </a:p>
          <a:p>
            <a:r>
              <a:rPr lang="el-GR" dirty="0" smtClean="0"/>
              <a:t>(και αρχικοποίηση) </a:t>
            </a:r>
            <a:r>
              <a:rPr lang="el-GR" dirty="0" smtClean="0">
                <a:solidFill>
                  <a:srgbClr val="FF0000"/>
                </a:solidFill>
              </a:rPr>
              <a:t>πεδίου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63624" y="3276600"/>
            <a:ext cx="1293976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82352" y="3320534"/>
            <a:ext cx="162897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Χρήση</a:t>
            </a:r>
            <a:r>
              <a:rPr lang="el-GR" dirty="0" smtClean="0"/>
              <a:t> πεδίου</a:t>
            </a:r>
            <a:endParaRPr lang="en-US" dirty="0"/>
          </a:p>
        </p:txBody>
      </p:sp>
      <p:cxnSp>
        <p:nvCxnSpPr>
          <p:cNvPr id="17" name="Straight Connector 16"/>
          <p:cNvCxnSpPr>
            <a:stCxn id="3" idx="1"/>
            <a:endCxn id="3" idx="3"/>
          </p:cNvCxnSpPr>
          <p:nvPr/>
        </p:nvCxnSpPr>
        <p:spPr>
          <a:xfrm>
            <a:off x="457200" y="4114800"/>
            <a:ext cx="82296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false;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flipSwitch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!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HouseWithLights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Light();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.flipSwitch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4685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Κλάσεις και αντικείμενα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Ορισμός κλάσης</a:t>
            </a:r>
            <a:r>
              <a:rPr lang="el-GR" dirty="0" smtClean="0"/>
              <a:t>: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>
                <a:solidFill>
                  <a:srgbClr val="0070C0"/>
                </a:solidFill>
              </a:rPr>
              <a:t>Ορισμός αντικειμένου</a:t>
            </a:r>
            <a:r>
              <a:rPr lang="el-GR" dirty="0" smtClean="0"/>
              <a:t>:</a:t>
            </a:r>
            <a:endParaRPr lang="en-US" dirty="0" smtClean="0"/>
          </a:p>
          <a:p>
            <a:endParaRPr lang="en-US" dirty="0"/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Ο ορισμός του αντικειμένου γίνεται συνήθως μέσα στη </a:t>
            </a:r>
            <a:r>
              <a:rPr lang="en-US" dirty="0" smtClean="0">
                <a:solidFill>
                  <a:srgbClr val="FF0000"/>
                </a:solidFill>
              </a:rPr>
              <a:t>main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ή μέσα στη μέθοδο μίας </a:t>
            </a:r>
            <a:r>
              <a:rPr lang="el-GR" dirty="0" smtClean="0">
                <a:solidFill>
                  <a:srgbClr val="FF0000"/>
                </a:solidFill>
              </a:rPr>
              <a:t>άλλης κλάσης </a:t>
            </a:r>
            <a:r>
              <a:rPr lang="el-GR" dirty="0" smtClean="0"/>
              <a:t>που χρησιμοποιεί το αντικείμενο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2209800"/>
            <a:ext cx="4416594" cy="175432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&lt;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Όνομα Κλάσης&gt;</a:t>
            </a: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l-G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&lt;Ορισμός πεδίων κλάσης&gt;</a:t>
            </a:r>
          </a:p>
          <a:p>
            <a:endParaRPr lang="el-G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&lt;Ορισμός μεθόδων κλάσης&gt;</a:t>
            </a:r>
          </a:p>
          <a:p>
            <a:r>
              <a:rPr lang="el-G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9943" y="4919008"/>
            <a:ext cx="6664004" cy="369332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Όνομα Κλάσης&gt;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Όνομα Κλάσης&gt;()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l-G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0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</a:t>
            </a:r>
            <a:r>
              <a:rPr lang="en-US" dirty="0" smtClean="0"/>
              <a:t>keywords Public/Private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Ότι είναι ορισμένο ως </a:t>
            </a:r>
            <a:r>
              <a:rPr lang="en-US" dirty="0" smtClean="0">
                <a:solidFill>
                  <a:srgbClr val="0070C0"/>
                </a:solidFill>
              </a:rPr>
              <a:t>public</a:t>
            </a:r>
            <a:r>
              <a:rPr lang="en-US" dirty="0" smtClean="0"/>
              <a:t> </a:t>
            </a:r>
            <a:r>
              <a:rPr lang="el-GR" dirty="0" smtClean="0"/>
              <a:t>σε μία κλάση </a:t>
            </a:r>
            <a:r>
              <a:rPr lang="el-GR" dirty="0" smtClean="0">
                <a:solidFill>
                  <a:srgbClr val="FF0000"/>
                </a:solidFill>
              </a:rPr>
              <a:t>είναι </a:t>
            </a:r>
            <a:r>
              <a:rPr lang="el-GR" dirty="0" err="1" smtClean="0">
                <a:solidFill>
                  <a:srgbClr val="FF0000"/>
                </a:solidFill>
              </a:rPr>
              <a:t>προσβάσιμο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από μία άλλη κλάση που ορίζει ένα αντικείμενο</a:t>
            </a:r>
            <a:r>
              <a:rPr lang="en-US" dirty="0" smtClean="0"/>
              <a:t> </a:t>
            </a:r>
            <a:r>
              <a:rPr lang="el-GR" dirty="0" smtClean="0"/>
              <a:t>τύπου </a:t>
            </a:r>
            <a:r>
              <a:rPr lang="en-US" dirty="0" smtClean="0"/>
              <a:t>Person</a:t>
            </a:r>
            <a:endParaRPr lang="el-GR" dirty="0" smtClean="0"/>
          </a:p>
          <a:p>
            <a:pPr lvl="1"/>
            <a:r>
              <a:rPr lang="el-GR" dirty="0" smtClean="0"/>
              <a:t>Π.χ., η μέθοδος </a:t>
            </a:r>
            <a:r>
              <a:rPr lang="en-US" dirty="0" err="1" smtClean="0">
                <a:solidFill>
                  <a:srgbClr val="0070C0"/>
                </a:solidFill>
              </a:rPr>
              <a:t>flipSwitch</a:t>
            </a:r>
            <a:r>
              <a:rPr lang="en-US" dirty="0" smtClean="0">
                <a:solidFill>
                  <a:srgbClr val="0070C0"/>
                </a:solidFill>
              </a:rPr>
              <a:t>()</a:t>
            </a:r>
            <a:r>
              <a:rPr lang="en-US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είναι </a:t>
            </a:r>
            <a:r>
              <a:rPr lang="el-GR" dirty="0" err="1" smtClean="0">
                <a:solidFill>
                  <a:srgbClr val="FF0000"/>
                </a:solidFill>
              </a:rPr>
              <a:t>προσβάσιμη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από την κλάση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HouseWithLights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dirty="0" smtClean="0"/>
              <a:t>μέσω του αντικειμένου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bedroomLight</a:t>
            </a:r>
            <a:r>
              <a:rPr lang="en-US" dirty="0" smtClean="0"/>
              <a:t>.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Ότι </a:t>
            </a:r>
            <a:r>
              <a:rPr lang="el-GR" dirty="0"/>
              <a:t>είναι ορισμένο ως </a:t>
            </a:r>
            <a:r>
              <a:rPr lang="en-US" dirty="0" smtClean="0">
                <a:solidFill>
                  <a:srgbClr val="0070C0"/>
                </a:solidFill>
              </a:rPr>
              <a:t>private </a:t>
            </a:r>
            <a:r>
              <a:rPr lang="el-GR" dirty="0" smtClean="0"/>
              <a:t>σε </a:t>
            </a:r>
            <a:r>
              <a:rPr lang="el-GR" dirty="0"/>
              <a:t>μία κλάση </a:t>
            </a:r>
            <a:r>
              <a:rPr lang="el-GR" dirty="0" smtClean="0">
                <a:solidFill>
                  <a:srgbClr val="FF0000"/>
                </a:solidFill>
              </a:rPr>
              <a:t>δεν είναι </a:t>
            </a:r>
            <a:r>
              <a:rPr lang="el-GR" dirty="0" err="1">
                <a:solidFill>
                  <a:srgbClr val="FF0000"/>
                </a:solidFill>
              </a:rPr>
              <a:t>προσβάσιμο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από μία άλλη κλάση </a:t>
            </a:r>
            <a:endParaRPr lang="el-GR" dirty="0" smtClean="0"/>
          </a:p>
          <a:p>
            <a:pPr lvl="1"/>
            <a:r>
              <a:rPr lang="el-GR" dirty="0" smtClean="0"/>
              <a:t>Π.χ</a:t>
            </a:r>
            <a:r>
              <a:rPr lang="el-GR" dirty="0"/>
              <a:t>., </a:t>
            </a:r>
            <a:r>
              <a:rPr lang="el-GR" dirty="0" smtClean="0"/>
              <a:t>το πεδίο </a:t>
            </a:r>
            <a:r>
              <a:rPr lang="en-US" dirty="0" err="1" smtClean="0">
                <a:solidFill>
                  <a:srgbClr val="0070C0"/>
                </a:solidFill>
              </a:rPr>
              <a:t>lightIsOn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είναι </a:t>
            </a:r>
            <a:r>
              <a:rPr lang="el-GR" dirty="0" err="1" smtClean="0">
                <a:solidFill>
                  <a:srgbClr val="FF0000"/>
                </a:solidFill>
              </a:rPr>
              <a:t>προσβάσιμο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/>
              <a:t>από την κλάση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HouseWithLights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dirty="0" smtClean="0"/>
              <a:t>μέσω </a:t>
            </a:r>
            <a:r>
              <a:rPr lang="el-GR" dirty="0"/>
              <a:t>του αντικειμένου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bedroomLight</a:t>
            </a:r>
            <a:r>
              <a:rPr lang="en-US" dirty="0" smtClean="0"/>
              <a:t>.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Μπορούμε να έχουμε </a:t>
            </a:r>
            <a:r>
              <a:rPr lang="en-US" dirty="0" smtClean="0"/>
              <a:t>public </a:t>
            </a:r>
            <a:r>
              <a:rPr lang="el-GR" dirty="0" smtClean="0"/>
              <a:t>και </a:t>
            </a:r>
            <a:r>
              <a:rPr lang="en-US" dirty="0" smtClean="0"/>
              <a:t>private </a:t>
            </a:r>
            <a:r>
              <a:rPr lang="el-GR" dirty="0" smtClean="0"/>
              <a:t>πεδία και μεθόδους.</a:t>
            </a:r>
          </a:p>
          <a:p>
            <a:pPr lvl="1"/>
            <a:r>
              <a:rPr lang="el-GR" dirty="0" smtClean="0"/>
              <a:t>Κανόνας: Τα </a:t>
            </a:r>
            <a:r>
              <a:rPr lang="el-GR" dirty="0" smtClean="0">
                <a:solidFill>
                  <a:srgbClr val="0070C0"/>
                </a:solidFill>
              </a:rPr>
              <a:t>πεδία</a:t>
            </a:r>
            <a:r>
              <a:rPr lang="el-GR" dirty="0" smtClean="0"/>
              <a:t> τα ορίζουμε (σχεδόν) </a:t>
            </a:r>
            <a:r>
              <a:rPr lang="el-GR" b="1" dirty="0" smtClean="0">
                <a:solidFill>
                  <a:srgbClr val="FF0000"/>
                </a:solidFill>
              </a:rPr>
              <a:t>ΠΑΝΤΑ</a:t>
            </a:r>
            <a:r>
              <a:rPr lang="el-GR" dirty="0" smtClean="0"/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private</a:t>
            </a:r>
            <a:r>
              <a:rPr lang="en-US" dirty="0" smtClean="0"/>
              <a:t>.</a:t>
            </a:r>
          </a:p>
          <a:p>
            <a:pPr lvl="1"/>
            <a:r>
              <a:rPr lang="el-GR" dirty="0" smtClean="0"/>
              <a:t>Οι κλάσεις που χρειάζονται να καλούνται από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είναι </a:t>
            </a:r>
            <a:r>
              <a:rPr lang="en-US" dirty="0" smtClean="0">
                <a:solidFill>
                  <a:srgbClr val="0070C0"/>
                </a:solidFill>
              </a:rPr>
              <a:t>public</a:t>
            </a:r>
            <a:r>
              <a:rPr lang="en-US" dirty="0" smtClean="0"/>
              <a:t> </a:t>
            </a:r>
            <a:r>
              <a:rPr lang="el-GR" dirty="0" smtClean="0"/>
              <a:t>αυτές που είναι </a:t>
            </a:r>
            <a:r>
              <a:rPr lang="el-GR" dirty="0" smtClean="0">
                <a:solidFill>
                  <a:srgbClr val="0070C0"/>
                </a:solidFill>
              </a:rPr>
              <a:t>βοηθητικές</a:t>
            </a:r>
            <a:r>
              <a:rPr lang="el-GR" dirty="0" smtClean="0"/>
              <a:t> είναι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private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l-GR" dirty="0" smtClean="0"/>
              <a:t>Τα πεδία και οι μέθοδοι μίας κλάσης, ανεξάρτητα αν είναι </a:t>
            </a:r>
            <a:r>
              <a:rPr lang="en-US" dirty="0" smtClean="0"/>
              <a:t>public </a:t>
            </a:r>
            <a:r>
              <a:rPr lang="el-GR" dirty="0" smtClean="0"/>
              <a:t>ή </a:t>
            </a:r>
            <a:r>
              <a:rPr lang="en-US" dirty="0" smtClean="0"/>
              <a:t>private, </a:t>
            </a:r>
            <a:r>
              <a:rPr lang="el-GR" dirty="0" smtClean="0"/>
              <a:t>είναι </a:t>
            </a:r>
            <a:r>
              <a:rPr lang="el-GR" dirty="0" err="1" smtClean="0">
                <a:solidFill>
                  <a:srgbClr val="0070C0"/>
                </a:solidFill>
              </a:rPr>
              <a:t>προσβάσιμα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από όλες τις μεθόδους</a:t>
            </a:r>
            <a:r>
              <a:rPr lang="en-US" dirty="0" smtClean="0"/>
              <a:t> </a:t>
            </a:r>
            <a:r>
              <a:rPr lang="el-GR" dirty="0" smtClean="0"/>
              <a:t>και τα αντικείμενα </a:t>
            </a:r>
            <a:r>
              <a:rPr lang="el-GR" dirty="0" smtClean="0">
                <a:solidFill>
                  <a:srgbClr val="FF0000"/>
                </a:solidFill>
              </a:rPr>
              <a:t>της ίδιας κλάσης</a:t>
            </a:r>
          </a:p>
          <a:p>
            <a:pPr lvl="1"/>
            <a:r>
              <a:rPr lang="el-GR" dirty="0" smtClean="0"/>
              <a:t>Π.χ., το πεδίο </a:t>
            </a:r>
            <a:r>
              <a:rPr lang="en-US" dirty="0" err="1" smtClean="0">
                <a:solidFill>
                  <a:srgbClr val="0070C0"/>
                </a:solidFill>
              </a:rPr>
              <a:t>lightIsOn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είναι </a:t>
            </a:r>
            <a:r>
              <a:rPr lang="el-GR" dirty="0" err="1" smtClean="0"/>
              <a:t>προσβάσιμο</a:t>
            </a:r>
            <a:r>
              <a:rPr lang="el-GR" dirty="0" smtClean="0"/>
              <a:t> παντού μέσα στην κλάση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Light</a:t>
            </a:r>
            <a:r>
              <a:rPr lang="en-US" dirty="0" smtClean="0"/>
              <a:t>, </a:t>
            </a:r>
            <a:r>
              <a:rPr lang="el-GR" dirty="0" smtClean="0"/>
              <a:t>και σε οποιοδήποτε άλλο αντικείμενο τύπου </a:t>
            </a:r>
            <a:r>
              <a:rPr lang="en-US" dirty="0" smtClean="0"/>
              <a:t>Light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9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05099" y="381000"/>
            <a:ext cx="8610600" cy="6477000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false;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public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flipSwitch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!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printState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	if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lightIsOn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light is on”);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}else {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light is off”);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HouseWithLights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public static void main(String[]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Light();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.flipSwitch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bedroomLight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.printState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Light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kitchenLight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Light();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kitchenLight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.flipSwitch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kitchenLight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.printState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05099" y="4191000"/>
            <a:ext cx="86106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62600" y="1091945"/>
            <a:ext cx="3505200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Η κατάσταση ενός αντικειμένου προσδιορίζεται από τις τιμές που έχουν τα πεδία της κλάσης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0" y="4876800"/>
            <a:ext cx="30480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Η μόνη πρόσβαση που έχουμε στην κατάσταση του αντικειμένου είναι μέσω των μεθόδων της κλάσης.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7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4436</TotalTime>
  <Words>936</Words>
  <Application>Microsoft Office PowerPoint</Application>
  <PresentationFormat>On-screen Show (4:3)</PresentationFormat>
  <Paragraphs>303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Clarity</vt:lpstr>
      <vt:lpstr>ΤΕΧΝΙΚΕΣ Αντικειμενοστραφουσ προγραμματισμου</vt:lpstr>
      <vt:lpstr>ΔΗΜΙΟΥΡΓΩΝΤΑΣ ΔΙΚΕΣ ΜΑΣ ΚΛΑΣΕΙΣ ΚΑΙ ΑΝΤΙΚΕΙΜΕΝΑ</vt:lpstr>
      <vt:lpstr>Κλάση</vt:lpstr>
      <vt:lpstr>Πρακτικά στον κώδικα</vt:lpstr>
      <vt:lpstr>Δημιουργώντας φως</vt:lpstr>
      <vt:lpstr>Light</vt:lpstr>
      <vt:lpstr>Κλάσεις και αντικείμενα</vt:lpstr>
      <vt:lpstr>Τα keywords Public/Private</vt:lpstr>
      <vt:lpstr>PowerPoint Presentation</vt:lpstr>
      <vt:lpstr>Dimmer </vt:lpstr>
      <vt:lpstr>PowerPoint Presentation</vt:lpstr>
      <vt:lpstr>Dimmer</vt:lpstr>
      <vt:lpstr>PowerPoint Presentation</vt:lpstr>
      <vt:lpstr>Τοπικές μεταβλητές</vt:lpstr>
      <vt:lpstr>Παράδειγμα</vt:lpstr>
      <vt:lpstr>MovingCar</vt:lpstr>
      <vt:lpstr>Μέθοδοι</vt:lpstr>
      <vt:lpstr>Παράδειγμα 2</vt:lpstr>
      <vt:lpstr>Παράμετροι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tsap</cp:lastModifiedBy>
  <cp:revision>259</cp:revision>
  <dcterms:created xsi:type="dcterms:W3CDTF">2013-02-10T16:19:38Z</dcterms:created>
  <dcterms:modified xsi:type="dcterms:W3CDTF">2016-03-07T13:32:01Z</dcterms:modified>
</cp:coreProperties>
</file>