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7" r:id="rId2"/>
    <p:sldId id="380" r:id="rId3"/>
    <p:sldId id="381" r:id="rId4"/>
    <p:sldId id="382" r:id="rId5"/>
    <p:sldId id="383" r:id="rId6"/>
    <p:sldId id="418" r:id="rId7"/>
    <p:sldId id="417" r:id="rId8"/>
    <p:sldId id="419" r:id="rId9"/>
    <p:sldId id="385" r:id="rId10"/>
    <p:sldId id="384" r:id="rId11"/>
    <p:sldId id="386" r:id="rId12"/>
    <p:sldId id="420" r:id="rId13"/>
    <p:sldId id="388" r:id="rId14"/>
    <p:sldId id="440" r:id="rId15"/>
    <p:sldId id="421" r:id="rId16"/>
    <p:sldId id="387" r:id="rId17"/>
    <p:sldId id="360" r:id="rId18"/>
    <p:sldId id="423" r:id="rId19"/>
    <p:sldId id="395" r:id="rId20"/>
    <p:sldId id="394" r:id="rId21"/>
    <p:sldId id="427" r:id="rId22"/>
    <p:sldId id="364" r:id="rId23"/>
    <p:sldId id="365" r:id="rId24"/>
    <p:sldId id="422" r:id="rId25"/>
    <p:sldId id="355" r:id="rId26"/>
    <p:sldId id="424" r:id="rId27"/>
    <p:sldId id="366" r:id="rId28"/>
    <p:sldId id="401" r:id="rId29"/>
    <p:sldId id="368" r:id="rId30"/>
    <p:sldId id="402" r:id="rId31"/>
    <p:sldId id="403" r:id="rId32"/>
    <p:sldId id="367" r:id="rId33"/>
    <p:sldId id="285" r:id="rId34"/>
    <p:sldId id="428" r:id="rId35"/>
    <p:sldId id="429" r:id="rId36"/>
    <p:sldId id="430" r:id="rId37"/>
    <p:sldId id="431" r:id="rId38"/>
    <p:sldId id="425" r:id="rId39"/>
    <p:sldId id="426" r:id="rId40"/>
    <p:sldId id="432" r:id="rId41"/>
    <p:sldId id="433" r:id="rId42"/>
    <p:sldId id="434" r:id="rId43"/>
    <p:sldId id="435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  <a:r>
              <a:rPr lang="en-US" dirty="0" smtClean="0"/>
              <a:t> </a:t>
            </a:r>
            <a:r>
              <a:rPr lang="el-GR" dirty="0" smtClean="0"/>
              <a:t>στην </a:t>
            </a:r>
            <a:r>
              <a:rPr lang="en-US" dirty="0" smtClean="0"/>
              <a:t>Java</a:t>
            </a:r>
          </a:p>
          <a:p>
            <a:pPr algn="ctr"/>
            <a:r>
              <a:rPr lang="en-US" dirty="0" smtClean="0"/>
              <a:t>Strings</a:t>
            </a:r>
          </a:p>
          <a:p>
            <a:pPr algn="ctr"/>
            <a:r>
              <a:rPr lang="el-GR" dirty="0" smtClean="0"/>
              <a:t>Πίνακες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ήδη χρησιμοποιήσει κλάσεις και αντικείμενα όταν χρησιμοποιούμε </a:t>
            </a:r>
            <a:r>
              <a:rPr lang="en-US" dirty="0" smtClean="0"/>
              <a:t>Strings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08333" y="2869215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String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2062" y="3450999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χαρακτήρες του αλφαριθμητικού</a:t>
            </a:r>
          </a:p>
          <a:p>
            <a:r>
              <a:rPr lang="el-GR" dirty="0" smtClean="0"/>
              <a:t>Διάφορα άλλα χαρακτηριστικά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56156" y="4465651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length()</a:t>
            </a:r>
            <a:endParaRPr lang="en-US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914400" y="3368918"/>
            <a:ext cx="3733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14400" y="4191000"/>
            <a:ext cx="3733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914400" y="2743200"/>
            <a:ext cx="3733800" cy="3962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ular Callout 10"/>
          <p:cNvSpPr/>
          <p:nvPr/>
        </p:nvSpPr>
        <p:spPr>
          <a:xfrm>
            <a:off x="5486400" y="3304878"/>
            <a:ext cx="3200400" cy="1419522"/>
          </a:xfrm>
          <a:prstGeom prst="wedgeRoundRectCallout">
            <a:avLst>
              <a:gd name="adj1" fmla="val -74744"/>
              <a:gd name="adj2" fmla="val -128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ακριβής αναπαράσταση του αλφαριθμητικού δεν έχει και τόσο σημασία εφόσον εμείς χρησιμοποιούμε μόνο τις μεθόδους.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156156" y="4938755"/>
            <a:ext cx="2435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equals(String other)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156156" y="5410200"/>
            <a:ext cx="2561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indexOf</a:t>
            </a:r>
            <a:r>
              <a:rPr lang="en-US" sz="2000" dirty="0" smtClean="0"/>
              <a:t>(String other)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156657" y="5938277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substring(int start, int end)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92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1" grpId="0" animBg="1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dirty="0" smtClean="0"/>
              <a:t> </a:t>
            </a:r>
            <a:r>
              <a:rPr lang="el-GR" dirty="0" smtClean="0"/>
              <a:t>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Ένα </a:t>
            </a:r>
            <a:r>
              <a:rPr lang="en-US" sz="2400" dirty="0" smtClean="0"/>
              <a:t>String </a:t>
            </a:r>
            <a:r>
              <a:rPr lang="el-GR" sz="2400" dirty="0" smtClean="0"/>
              <a:t>αντικείμενο είναι μια μεταβλητή τύπου </a:t>
            </a:r>
            <a:r>
              <a:rPr lang="en-US" sz="2400" dirty="0" smtClean="0"/>
              <a:t>String</a:t>
            </a:r>
            <a:r>
              <a:rPr lang="en-US" sz="2000" dirty="0" smtClean="0"/>
              <a:t>.</a:t>
            </a:r>
          </a:p>
          <a:p>
            <a:pPr lvl="1"/>
            <a:r>
              <a:rPr lang="el-GR" sz="2000" dirty="0" smtClean="0"/>
              <a:t>Τρεις διαφορετικοί τρόποι να δώσουμε τιμή σε ένα </a:t>
            </a:r>
            <a:r>
              <a:rPr lang="en-US" sz="2000" dirty="0" smtClean="0"/>
              <a:t>String object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61999" y="2971800"/>
            <a:ext cx="7391401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java”;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486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</a:t>
            </a:r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Υπάρχουν πολλές χρήσιμες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 της κλάσης </a:t>
            </a:r>
            <a:r>
              <a:rPr lang="en-US" dirty="0" smtClean="0"/>
              <a:t>String.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</a:rPr>
              <a:t>ength(): </a:t>
            </a:r>
            <a:r>
              <a:rPr lang="el-GR" dirty="0" smtClean="0"/>
              <a:t>μήκος του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equals(String x)</a:t>
            </a:r>
            <a:r>
              <a:rPr lang="en-US" dirty="0" smtClean="0"/>
              <a:t>: </a:t>
            </a:r>
            <a:r>
              <a:rPr lang="el-GR" dirty="0" smtClean="0"/>
              <a:t>τσεκάρει για ισότητα του </a:t>
            </a:r>
            <a:r>
              <a:rPr lang="en-US" dirty="0" smtClean="0"/>
              <a:t>String </a:t>
            </a:r>
            <a:r>
              <a:rPr lang="el-GR" dirty="0" smtClean="0"/>
              <a:t>που καλεί την μέθοδο με το </a:t>
            </a:r>
            <a:r>
              <a:rPr lang="en-US" dirty="0" smtClean="0"/>
              <a:t>String x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trim(): </a:t>
            </a:r>
            <a:r>
              <a:rPr lang="el-GR" dirty="0" smtClean="0"/>
              <a:t>αφαιρεί κενά στην αρχή και το τέλος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split(char </a:t>
            </a:r>
            <a:r>
              <a:rPr lang="en-US" dirty="0" err="1" smtClean="0">
                <a:solidFill>
                  <a:srgbClr val="0070C0"/>
                </a:solidFill>
              </a:rPr>
              <a:t>delim</a:t>
            </a:r>
            <a:r>
              <a:rPr lang="en-US" dirty="0" smtClean="0">
                <a:solidFill>
                  <a:srgbClr val="0070C0"/>
                </a:solidFill>
              </a:rPr>
              <a:t>):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σε πίνακα από </a:t>
            </a:r>
            <a:r>
              <a:rPr lang="en-US" dirty="0" smtClean="0"/>
              <a:t>strings </a:t>
            </a:r>
            <a:r>
              <a:rPr lang="el-GR" dirty="0" smtClean="0"/>
              <a:t>με βάσει τον χαρακτήρα </a:t>
            </a:r>
            <a:r>
              <a:rPr lang="en-US" dirty="0" err="1" smtClean="0"/>
              <a:t>delim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indexOf</a:t>
            </a:r>
            <a:r>
              <a:rPr lang="en-US" dirty="0" smtClean="0">
                <a:solidFill>
                  <a:srgbClr val="0070C0"/>
                </a:solidFill>
              </a:rPr>
              <a:t>(String s): </a:t>
            </a:r>
            <a:r>
              <a:rPr lang="el-GR" dirty="0" smtClean="0"/>
              <a:t>Επιστρέφει την θέση της πρώτης εμφάνισης του </a:t>
            </a:r>
            <a:r>
              <a:rPr lang="en-US" dirty="0" smtClean="0"/>
              <a:t>s </a:t>
            </a:r>
            <a:r>
              <a:rPr lang="el-GR" dirty="0" smtClean="0"/>
              <a:t>μέσα στο </a:t>
            </a:r>
            <a:r>
              <a:rPr lang="en-US" dirty="0" smtClean="0"/>
              <a:t>String </a:t>
            </a:r>
            <a:r>
              <a:rPr lang="el-GR" dirty="0" smtClean="0"/>
              <a:t>που καλεί την μέθοδο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substring(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start,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end): </a:t>
            </a:r>
            <a:r>
              <a:rPr lang="el-GR" dirty="0" smtClean="0"/>
              <a:t>Επιστρέφει το </a:t>
            </a:r>
            <a:r>
              <a:rPr lang="el-GR" dirty="0" err="1" smtClean="0"/>
              <a:t>υπο</a:t>
            </a:r>
            <a:r>
              <a:rPr lang="el-GR" dirty="0" smtClean="0"/>
              <a:t>-</a:t>
            </a:r>
            <a:r>
              <a:rPr lang="en-US" dirty="0" smtClean="0"/>
              <a:t>string </a:t>
            </a:r>
            <a:r>
              <a:rPr lang="el-GR" dirty="0" smtClean="0"/>
              <a:t>μέσα στο </a:t>
            </a:r>
            <a:r>
              <a:rPr lang="en-US" dirty="0" smtClean="0"/>
              <a:t>String </a:t>
            </a:r>
            <a:r>
              <a:rPr lang="el-GR" dirty="0" smtClean="0"/>
              <a:t>που καλεί την μέθοδο μεταξύ των θέσεων </a:t>
            </a:r>
            <a:r>
              <a:rPr lang="en-US" dirty="0" smtClean="0"/>
              <a:t>start </a:t>
            </a:r>
            <a:r>
              <a:rPr lang="el-GR" dirty="0" smtClean="0"/>
              <a:t>και </a:t>
            </a:r>
            <a:r>
              <a:rPr lang="en-US" dirty="0" smtClean="0"/>
              <a:t>end</a:t>
            </a:r>
          </a:p>
          <a:p>
            <a:pPr lvl="1"/>
            <a:r>
              <a:rPr lang="el-GR" dirty="0" smtClean="0"/>
              <a:t>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862307"/>
            <a:ext cx="8763000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(“introduction to java programming");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java“;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offset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offset,end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8923" y="5304766"/>
            <a:ext cx="73152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</a:t>
            </a:r>
            <a:r>
              <a:rPr lang="en-US" sz="2400" dirty="0" smtClean="0"/>
              <a:t>Strings </a:t>
            </a:r>
            <a:r>
              <a:rPr lang="el-GR" sz="2400" dirty="0" smtClean="0"/>
              <a:t>είναι </a:t>
            </a:r>
            <a:r>
              <a:rPr lang="el-GR" sz="2400" dirty="0" smtClean="0">
                <a:solidFill>
                  <a:srgbClr val="FF0000"/>
                </a:solidFill>
              </a:rPr>
              <a:t>αμετάβλητα</a:t>
            </a:r>
            <a:r>
              <a:rPr lang="el-GR" sz="2400" dirty="0" smtClean="0"/>
              <a:t> (</a:t>
            </a:r>
            <a:r>
              <a:rPr lang="en-US" sz="2400" dirty="0" smtClean="0">
                <a:solidFill>
                  <a:srgbClr val="FF0000"/>
                </a:solidFill>
              </a:rPr>
              <a:t>immutable</a:t>
            </a:r>
            <a:r>
              <a:rPr lang="en-US" sz="2400" dirty="0" smtClean="0"/>
              <a:t>) </a:t>
            </a:r>
            <a:r>
              <a:rPr lang="el-GR" sz="2400" dirty="0" smtClean="0"/>
              <a:t>αντικείμενα</a:t>
            </a:r>
          </a:p>
          <a:p>
            <a:r>
              <a:rPr lang="el-GR" sz="2400" dirty="0" smtClean="0"/>
              <a:t>Η τελευταία ανάθεση δημιουργεί ένα </a:t>
            </a:r>
            <a:r>
              <a:rPr lang="el-GR" sz="2400" dirty="0" smtClean="0">
                <a:solidFill>
                  <a:srgbClr val="FF0000"/>
                </a:solidFill>
              </a:rPr>
              <a:t>καινούριο</a:t>
            </a:r>
            <a:r>
              <a:rPr lang="el-GR" sz="2400" dirty="0" smtClean="0"/>
              <a:t> αντικείμενο</a:t>
            </a:r>
            <a:r>
              <a:rPr lang="en-US" sz="2400" dirty="0" smtClean="0"/>
              <a:t> </a:t>
            </a:r>
            <a:r>
              <a:rPr lang="el-GR" sz="2400" dirty="0" smtClean="0"/>
              <a:t>και το αναθέτει στην μεταβλητή </a:t>
            </a:r>
            <a:r>
              <a:rPr lang="en-US" sz="2400" dirty="0" smtClean="0"/>
              <a:t>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185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Αμετάβλητα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αμετάβλητα</a:t>
            </a:r>
            <a:r>
              <a:rPr lang="el-GR" dirty="0" smtClean="0"/>
              <a:t> αντικείμενα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  <a:r>
              <a:rPr lang="en-US" dirty="0" smtClean="0"/>
              <a:t>)</a:t>
            </a:r>
            <a:r>
              <a:rPr lang="el-GR" dirty="0" smtClean="0"/>
              <a:t> είναι αντικείμενα των οποίων η </a:t>
            </a:r>
            <a:r>
              <a:rPr lang="el-GR" dirty="0" smtClean="0">
                <a:solidFill>
                  <a:srgbClr val="0070C0"/>
                </a:solidFill>
              </a:rPr>
              <a:t>εσωτερική κατάσταση</a:t>
            </a:r>
            <a:r>
              <a:rPr lang="el-GR" dirty="0" smtClean="0"/>
              <a:t> (ουσιαστικά τα πεδία τους) δεν μπορεί να μεταβληθεί.</a:t>
            </a:r>
          </a:p>
          <a:p>
            <a:r>
              <a:rPr lang="el-GR" dirty="0" smtClean="0"/>
              <a:t>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Strings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αμετάβλητα</a:t>
            </a:r>
            <a:r>
              <a:rPr lang="el-GR" dirty="0" smtClean="0"/>
              <a:t> αντικείμενα</a:t>
            </a:r>
          </a:p>
          <a:p>
            <a:pPr lvl="1"/>
            <a:r>
              <a:rPr lang="el-GR" dirty="0" smtClean="0"/>
              <a:t>Αυτό σημαίνει ότι δεν μπορούμε να αλλάξουμε τα περιεχόμενα ενός αντικειμένου </a:t>
            </a:r>
            <a:r>
              <a:rPr lang="en-US" dirty="0" smtClean="0"/>
              <a:t>String</a:t>
            </a:r>
          </a:p>
          <a:p>
            <a:pPr lvl="2"/>
            <a:r>
              <a:rPr lang="el-GR" dirty="0" smtClean="0"/>
              <a:t>Π.χ., δεν μπορούμε να αλλάξουμε ένα χαρακτήρα ενός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Ότι αλλαγή κάνουμε έχει αποτέλεσμα να δημιουργείται ένα καινούριο </a:t>
            </a:r>
            <a:r>
              <a:rPr lang="en-US" dirty="0" smtClean="0"/>
              <a:t>String </a:t>
            </a:r>
            <a:r>
              <a:rPr lang="el-GR" dirty="0" smtClean="0"/>
              <a:t>και να εκχωρείται στην μεταβλητή μας.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97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Αμετάβλητα αντικείμενα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29400" y="22098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629400" y="38862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629400" y="52578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934200" y="3930861"/>
            <a:ext cx="1369669" cy="1219200"/>
            <a:chOff x="5031131" y="2438400"/>
            <a:chExt cx="1369669" cy="1219200"/>
          </a:xfrm>
        </p:grpSpPr>
        <p:sp>
          <p:nvSpPr>
            <p:cNvPr id="9" name="TextBox 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ounded Rectangle 12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040529" y="2731969"/>
            <a:ext cx="13329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“introduction to java programming”</a:t>
            </a:r>
            <a:endParaRPr lang="en-US" sz="1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7003850" y="2307034"/>
            <a:ext cx="1384830" cy="1502965"/>
            <a:chOff x="7156250" y="1545035"/>
            <a:chExt cx="1384830" cy="1219200"/>
          </a:xfrm>
        </p:grpSpPr>
        <p:sp>
          <p:nvSpPr>
            <p:cNvPr id="18" name="TextBox 17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171411" y="2488942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ounded Rectangle 20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562600" y="28858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23" name="Elbow Connector 22"/>
          <p:cNvCxnSpPr>
            <a:stCxn id="22" idx="3"/>
          </p:cNvCxnSpPr>
          <p:nvPr/>
        </p:nvCxnSpPr>
        <p:spPr>
          <a:xfrm flipV="1">
            <a:off x="5862682" y="27165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87315" y="500801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5" name="Elbow Connector 24"/>
          <p:cNvCxnSpPr>
            <a:stCxn id="24" idx="3"/>
            <a:endCxn id="4" idx="1"/>
          </p:cNvCxnSpPr>
          <p:nvPr/>
        </p:nvCxnSpPr>
        <p:spPr>
          <a:xfrm flipV="1">
            <a:off x="5587397" y="4457700"/>
            <a:ext cx="1042003" cy="734978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9222" y="1575873"/>
            <a:ext cx="8180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String(“introduction to java programming");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"java“;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offset,end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222" y="3324324"/>
            <a:ext cx="4541378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</a:t>
            </a:r>
            <a:r>
              <a:rPr lang="en-US" sz="2400" dirty="0" smtClean="0"/>
              <a:t>Strings </a:t>
            </a:r>
            <a:r>
              <a:rPr lang="el-GR" sz="2400" dirty="0" smtClean="0"/>
              <a:t>είναι </a:t>
            </a:r>
            <a:r>
              <a:rPr lang="el-GR" sz="2400" dirty="0" smtClean="0">
                <a:solidFill>
                  <a:srgbClr val="FF0000"/>
                </a:solidFill>
              </a:rPr>
              <a:t>αμετάβλητα</a:t>
            </a:r>
            <a:r>
              <a:rPr lang="el-GR" sz="2400" dirty="0" smtClean="0"/>
              <a:t> (</a:t>
            </a:r>
            <a:r>
              <a:rPr lang="en-US" sz="2400" dirty="0" smtClean="0">
                <a:solidFill>
                  <a:srgbClr val="FF0000"/>
                </a:solidFill>
              </a:rPr>
              <a:t>immutable</a:t>
            </a:r>
            <a:r>
              <a:rPr lang="en-US" sz="2400" dirty="0" smtClean="0"/>
              <a:t>) </a:t>
            </a:r>
            <a:r>
              <a:rPr lang="el-GR" sz="2400" dirty="0" smtClean="0"/>
              <a:t>αντικείμενα</a:t>
            </a:r>
          </a:p>
          <a:p>
            <a:endParaRPr lang="el-GR" sz="2400" dirty="0" smtClean="0"/>
          </a:p>
          <a:p>
            <a:r>
              <a:rPr lang="el-GR" sz="2400" dirty="0" smtClean="0"/>
              <a:t>Η τελευταία ανάθεση δημιουργεί ένα </a:t>
            </a:r>
            <a:r>
              <a:rPr lang="el-GR" sz="2400" dirty="0" smtClean="0">
                <a:solidFill>
                  <a:srgbClr val="FF0000"/>
                </a:solidFill>
              </a:rPr>
              <a:t>καινούριο</a:t>
            </a:r>
            <a:r>
              <a:rPr lang="el-GR" sz="2400" dirty="0" smtClean="0"/>
              <a:t> αντικείμενο</a:t>
            </a:r>
            <a:r>
              <a:rPr lang="en-US" sz="2400" dirty="0" smtClean="0"/>
              <a:t> </a:t>
            </a:r>
            <a:r>
              <a:rPr lang="el-GR" sz="2400" dirty="0" smtClean="0"/>
              <a:t>και το αναθέτει στην μεταβλητή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017159" y="5334000"/>
            <a:ext cx="1369670" cy="1219200"/>
            <a:chOff x="7156249" y="1545035"/>
            <a:chExt cx="1369670" cy="1129421"/>
          </a:xfrm>
        </p:grpSpPr>
        <p:sp>
          <p:nvSpPr>
            <p:cNvPr id="31" name="TextBox 30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156249" y="2392101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ed Rectangle 33"/>
            <p:cNvSpPr/>
            <p:nvPr/>
          </p:nvSpPr>
          <p:spPr>
            <a:xfrm>
              <a:off x="7156250" y="1545035"/>
              <a:ext cx="1369669" cy="1129421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045305" y="5649852"/>
            <a:ext cx="1332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“java programming”</a:t>
            </a:r>
            <a:endParaRPr lang="en-US" sz="1400" dirty="0"/>
          </a:p>
        </p:txBody>
      </p:sp>
      <p:cxnSp>
        <p:nvCxnSpPr>
          <p:cNvPr id="37" name="Elbow Connector 36"/>
          <p:cNvCxnSpPr>
            <a:stCxn id="22" idx="2"/>
          </p:cNvCxnSpPr>
          <p:nvPr/>
        </p:nvCxnSpPr>
        <p:spPr>
          <a:xfrm rot="16200000" flipH="1">
            <a:off x="4802586" y="4165243"/>
            <a:ext cx="2736869" cy="916759"/>
          </a:xfrm>
          <a:prstGeom prst="bent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04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Ισότητα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8229600" cy="452431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StringEquality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String(“java”);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("1. "+ (x == 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("2. "+ (y 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("3. "+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 == x));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("4. "+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("5. "+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y.equals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("6. "+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z.equals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03125" y="979714"/>
            <a:ext cx="4240875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εκτυπωθεί?</a:t>
            </a:r>
          </a:p>
          <a:p>
            <a:r>
              <a:rPr lang="el-GR" dirty="0" smtClean="0"/>
              <a:t>(μια λογική συνθήκη τυπώνει </a:t>
            </a:r>
            <a:r>
              <a:rPr lang="en-US" dirty="0" smtClean="0"/>
              <a:t>true/false </a:t>
            </a:r>
            <a:r>
              <a:rPr lang="el-GR" dirty="0" smtClean="0"/>
              <a:t>ανάλογα αν είναι αληθής/ψευδής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53541" y="3581400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1.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53541" y="3975334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53541" y="4426873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l-GR" dirty="0" smtClean="0"/>
              <a:t>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53541" y="4872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37817" y="5253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31769" y="5660871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5691" y="6251549"/>
            <a:ext cx="8031109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Για την σύγκριση </a:t>
            </a:r>
            <a:r>
              <a:rPr lang="en-US" sz="2000" dirty="0" smtClean="0"/>
              <a:t>Strings </a:t>
            </a:r>
            <a:r>
              <a:rPr lang="el-GR" sz="2000" b="1" dirty="0" smtClean="0">
                <a:solidFill>
                  <a:srgbClr val="FF0000"/>
                </a:solidFill>
              </a:rPr>
              <a:t>ΠΑΝΤΑ</a:t>
            </a:r>
            <a:r>
              <a:rPr lang="el-GR" sz="2000" dirty="0" smtClean="0"/>
              <a:t> χρησιμοποιούμε την μέθοδο </a:t>
            </a:r>
            <a:r>
              <a:rPr lang="en-US" sz="2000" dirty="0" smtClean="0">
                <a:solidFill>
                  <a:srgbClr val="FF0000"/>
                </a:solidFill>
              </a:rPr>
              <a:t>equals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193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591" y="1899721"/>
            <a:ext cx="5181600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Όταν δημιουργούμε ένα </a:t>
            </a:r>
            <a:r>
              <a:rPr lang="en-US" dirty="0" smtClean="0"/>
              <a:t>String </a:t>
            </a:r>
            <a:r>
              <a:rPr lang="el-GR" dirty="0" smtClean="0"/>
              <a:t>αντικείμενο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δεσμεύουμε</a:t>
            </a:r>
            <a:r>
              <a:rPr lang="el-GR" dirty="0" smtClean="0"/>
              <a:t> χώρο στη </a:t>
            </a:r>
            <a:r>
              <a:rPr lang="el-GR" dirty="0" smtClean="0">
                <a:solidFill>
                  <a:srgbClr val="0070C0"/>
                </a:solidFill>
              </a:rPr>
              <a:t>μνήμη</a:t>
            </a:r>
            <a:r>
              <a:rPr lang="el-GR" dirty="0" smtClean="0"/>
              <a:t> για το αντικείμενο</a:t>
            </a:r>
          </a:p>
          <a:p>
            <a:r>
              <a:rPr lang="el-GR" dirty="0" smtClean="0"/>
              <a:t>Η μεταβλητή που ορίζουμε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δείχνει</a:t>
            </a:r>
            <a:r>
              <a:rPr lang="el-GR" dirty="0" smtClean="0"/>
              <a:t>» σε αυτό το χώρο μνήμης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εκχώρηση μεταξύ αντικειμένων </a:t>
            </a:r>
            <a:r>
              <a:rPr lang="el-GR" dirty="0" smtClean="0"/>
              <a:t>τα κάνει να δείχνουν στην ίδια θέση μνήμης</a:t>
            </a:r>
          </a:p>
        </p:txBody>
      </p:sp>
      <p:sp>
        <p:nvSpPr>
          <p:cNvPr id="4" name="Rectangle 3"/>
          <p:cNvSpPr/>
          <p:nvPr/>
        </p:nvSpPr>
        <p:spPr>
          <a:xfrm>
            <a:off x="6925291" y="2308523"/>
            <a:ext cx="2057400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925291" y="36039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25291" y="49755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925291" y="61947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23587" y="914400"/>
            <a:ext cx="44582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String("java"); 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z;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230091" y="3648584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858491" y="413167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158573" y="396240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36420" y="2754492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299741" y="2329558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858491" y="2908380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158573" y="2739103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99977" y="5088219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8" name="Elbow Connector 27"/>
          <p:cNvCxnSpPr>
            <a:stCxn id="26" idx="3"/>
            <a:endCxn id="4" idx="1"/>
          </p:cNvCxnSpPr>
          <p:nvPr/>
        </p:nvCxnSpPr>
        <p:spPr>
          <a:xfrm flipV="1">
            <a:off x="6200059" y="4442123"/>
            <a:ext cx="725232" cy="830762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40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4" grpId="0"/>
      <p:bldP spid="38" grpId="0" animBg="1"/>
      <p:bldP spid="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Εξήγηση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925291" y="2308523"/>
            <a:ext cx="2057400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925291" y="36039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25291" y="49755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925291" y="61947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14800" y="727054"/>
            <a:ext cx="51475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String("java"); 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z;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("2. "+ 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== z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230091" y="3648584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858491" y="413167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158573" y="396240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36420" y="2754492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299741" y="2329558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858491" y="2908380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158573" y="2739103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99977" y="5088219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8" name="Elbow Connector 27"/>
          <p:cNvCxnSpPr>
            <a:stCxn id="26" idx="3"/>
            <a:endCxn id="4" idx="1"/>
          </p:cNvCxnSpPr>
          <p:nvPr/>
        </p:nvCxnSpPr>
        <p:spPr>
          <a:xfrm flipV="1">
            <a:off x="6200059" y="4442123"/>
            <a:ext cx="725232" cy="830762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2"/>
          <p:cNvSpPr txBox="1">
            <a:spLocks/>
          </p:cNvSpPr>
          <p:nvPr/>
        </p:nvSpPr>
        <p:spPr>
          <a:xfrm>
            <a:off x="278018" y="2138622"/>
            <a:ext cx="4896727" cy="429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Ο τελεστής </a:t>
            </a:r>
            <a:r>
              <a:rPr lang="el-GR" dirty="0">
                <a:solidFill>
                  <a:srgbClr val="FF0000"/>
                </a:solidFill>
              </a:rPr>
              <a:t>==</a:t>
            </a:r>
            <a:r>
              <a:rPr lang="el-GR" dirty="0"/>
              <a:t> μεταξύ δύο αντικειμένων εξετάζει αν </a:t>
            </a:r>
            <a:r>
              <a:rPr lang="el-GR" dirty="0" smtClean="0"/>
              <a:t>δείχνουν στην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 θέση μνήμης</a:t>
            </a:r>
            <a:r>
              <a:rPr lang="el-GR" dirty="0"/>
              <a:t>.</a:t>
            </a:r>
          </a:p>
          <a:p>
            <a:r>
              <a:rPr lang="el-GR" dirty="0"/>
              <a:t>Γι αυτό </a:t>
            </a:r>
            <a:r>
              <a:rPr lang="en-US" dirty="0"/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== z</a:t>
            </a:r>
            <a:r>
              <a:rPr lang="en-US" dirty="0" smtClean="0"/>
              <a:t>) </a:t>
            </a:r>
            <a:r>
              <a:rPr lang="el-GR" dirty="0"/>
              <a:t>επιστρέφει </a:t>
            </a:r>
            <a:r>
              <a:rPr lang="en-US" dirty="0"/>
              <a:t>true.</a:t>
            </a:r>
          </a:p>
          <a:p>
            <a:r>
              <a:rPr lang="el-GR" dirty="0"/>
              <a:t>Όλα αυτά θα είναι πιο ξεκάθαρα όταν θα μιλήσουμε για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αναφορές</a:t>
            </a:r>
            <a:r>
              <a:rPr lang="el-GR" dirty="0"/>
              <a:t>.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77462" y="6402258"/>
            <a:ext cx="8031109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Για την σύγκριση </a:t>
            </a:r>
            <a:r>
              <a:rPr lang="en-US" sz="2000" dirty="0" smtClean="0"/>
              <a:t>Strings </a:t>
            </a:r>
            <a:r>
              <a:rPr lang="el-GR" sz="2000" b="1" dirty="0" smtClean="0">
                <a:solidFill>
                  <a:srgbClr val="FF0000"/>
                </a:solidFill>
              </a:rPr>
              <a:t>ΠΑΝΤΑ</a:t>
            </a:r>
            <a:r>
              <a:rPr lang="el-GR" sz="2000" dirty="0" smtClean="0"/>
              <a:t> χρησιμοποιούμε την μέθοδο </a:t>
            </a:r>
            <a:r>
              <a:rPr lang="en-US" sz="2000" dirty="0" smtClean="0">
                <a:solidFill>
                  <a:srgbClr val="FF0000"/>
                </a:solidFill>
              </a:rPr>
              <a:t>equals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524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l-GR" dirty="0" smtClean="0"/>
              <a:t>σταθερές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Οι </a:t>
            </a:r>
            <a:r>
              <a:rPr lang="en-US" sz="2400" dirty="0" smtClean="0"/>
              <a:t>String </a:t>
            </a:r>
            <a:r>
              <a:rPr lang="el-GR" sz="2400" dirty="0" smtClean="0"/>
              <a:t>τιμές είναι κι αυτές αντικείμενα και μπορούμε να καλέσουμε τις μεθόδους τους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667000"/>
            <a:ext cx="8458200" cy="341632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StringConstants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offset =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“java programming"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(“pro”);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programming"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programming"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offs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t,end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783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ΚΛΑΣΕΙΣ ΚΑΙ ΑΝΤΙΚΕΙΜΕΝΑ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2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</a:t>
            </a:r>
            <a:r>
              <a:rPr lang="el-GR" dirty="0" smtClean="0"/>
              <a:t>σταθερές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934200" y="3315848"/>
            <a:ext cx="2057400" cy="2247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934200" y="4611248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99303" y="1905000"/>
            <a:ext cx="40446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"java";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 = “java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45329" y="3761817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308650" y="3336883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>
          <a:xfrm>
            <a:off x="76201" y="1752600"/>
            <a:ext cx="5105400" cy="45603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 </a:t>
            </a:r>
            <a:r>
              <a:rPr lang="el-GR" dirty="0" smtClean="0"/>
              <a:t>ορισμός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σταθεράς</a:t>
            </a:r>
            <a:r>
              <a:rPr lang="el-GR" dirty="0" smtClean="0"/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“java” </a:t>
            </a:r>
            <a:r>
              <a:rPr lang="el-GR" dirty="0" smtClean="0"/>
              <a:t>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με αυτό το όνομα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Intern String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l-GR" dirty="0" smtClean="0"/>
              <a:t>Οι εκχωρήσεις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“java” </a:t>
            </a:r>
            <a:r>
              <a:rPr lang="el-GR" dirty="0" smtClean="0"/>
              <a:t>και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 = “java” </a:t>
            </a:r>
            <a:r>
              <a:rPr lang="el-GR" dirty="0" smtClean="0"/>
              <a:t>κάνει τις μεταβλητές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dirty="0" smtClean="0"/>
              <a:t> και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smtClean="0"/>
              <a:t>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δείχνουν </a:t>
            </a:r>
            <a:r>
              <a:rPr lang="el-GR" dirty="0" smtClean="0"/>
              <a:t>σε αυτό το αντικείμενο.</a:t>
            </a:r>
          </a:p>
          <a:p>
            <a:r>
              <a:rPr lang="el-GR" dirty="0" smtClean="0"/>
              <a:t>Γι αυτό και η σύγκριση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== w </a:t>
            </a:r>
            <a:r>
              <a:rPr lang="el-GR" dirty="0" smtClean="0"/>
              <a:t>επιστρέφει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l-GR" dirty="0" smtClean="0"/>
              <a:t>Θα τα ξαναδούμε αυτά όταν </a:t>
            </a:r>
            <a:r>
              <a:rPr lang="el-GR" dirty="0"/>
              <a:t>θα μιλήσουμε για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αναφορές</a:t>
            </a:r>
            <a:r>
              <a:rPr lang="el-GR" dirty="0"/>
              <a:t>.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76592" y="3995477"/>
            <a:ext cx="76655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“java”</a:t>
            </a:r>
            <a:endParaRPr lang="en-US" dirty="0"/>
          </a:p>
        </p:txBody>
      </p:sp>
      <p:cxnSp>
        <p:nvCxnSpPr>
          <p:cNvPr id="43" name="Elbow Connector 42"/>
          <p:cNvCxnSpPr/>
          <p:nvPr/>
        </p:nvCxnSpPr>
        <p:spPr>
          <a:xfrm flipV="1">
            <a:off x="6443149" y="3882092"/>
            <a:ext cx="506985" cy="316644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83334" y="3291284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" name="Elbow Connector 44"/>
          <p:cNvCxnSpPr>
            <a:stCxn id="44" idx="3"/>
          </p:cNvCxnSpPr>
          <p:nvPr/>
        </p:nvCxnSpPr>
        <p:spPr>
          <a:xfrm>
            <a:off x="6183416" y="3475950"/>
            <a:ext cx="766718" cy="230257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883334" y="4644092"/>
            <a:ext cx="3513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cxnSp>
        <p:nvCxnSpPr>
          <p:cNvPr id="47" name="Elbow Connector 46"/>
          <p:cNvCxnSpPr>
            <a:stCxn id="46" idx="3"/>
          </p:cNvCxnSpPr>
          <p:nvPr/>
        </p:nvCxnSpPr>
        <p:spPr>
          <a:xfrm flipV="1">
            <a:off x="6234712" y="4331218"/>
            <a:ext cx="715422" cy="497540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46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 animBg="1"/>
      <p:bldP spid="44" grpId="0" animBg="1"/>
      <p:bldP spid="4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724401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Δημιουργία αντικειμένου </a:t>
            </a:r>
            <a:r>
              <a:rPr lang="en-US" dirty="0" smtClean="0"/>
              <a:t>Scanner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 input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Scanner(System.in);</a:t>
            </a:r>
            <a:endParaRPr lang="el-GR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Μέθοδοι της </a:t>
            </a:r>
            <a:r>
              <a:rPr lang="en-US" dirty="0" smtClean="0"/>
              <a:t>Scanner: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next()</a:t>
            </a:r>
            <a:r>
              <a:rPr lang="en-US" dirty="0" smtClean="0"/>
              <a:t>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το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</a:t>
            </a:r>
            <a:r>
              <a:rPr lang="el-GR" dirty="0" smtClean="0"/>
              <a:t>από την είσοδο (όλοι οι χαρακτήρες από το σημείο που σταμάτησε την προηγούμενη φορά μέχρι να βρει </a:t>
            </a:r>
            <a:r>
              <a:rPr lang="en-US" dirty="0" smtClean="0"/>
              <a:t>white space: </a:t>
            </a:r>
            <a:r>
              <a:rPr lang="el-GR" dirty="0" err="1" smtClean="0"/>
              <a:t>κενο</a:t>
            </a:r>
            <a:r>
              <a:rPr lang="el-GR" dirty="0" smtClean="0"/>
              <a:t>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το επόμενο </a:t>
            </a:r>
            <a:r>
              <a:rPr lang="en-US" dirty="0" smtClean="0"/>
              <a:t>String </a:t>
            </a:r>
            <a:r>
              <a:rPr lang="el-GR" dirty="0" smtClean="0"/>
              <a:t>και το μετατρέπει σε </a:t>
            </a:r>
            <a:r>
              <a:rPr lang="en-US" dirty="0" smtClean="0"/>
              <a:t>int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/>
              <a:t>διαβάζει το επόμενο </a:t>
            </a:r>
            <a:r>
              <a:rPr lang="en-US" dirty="0"/>
              <a:t>String </a:t>
            </a:r>
            <a:r>
              <a:rPr lang="el-GR" dirty="0"/>
              <a:t>και το μετατρέπει σε </a:t>
            </a:r>
            <a:r>
              <a:rPr lang="en-US" dirty="0" smtClean="0"/>
              <a:t>double </a:t>
            </a:r>
            <a:r>
              <a:rPr lang="el-GR" dirty="0" smtClean="0"/>
              <a:t>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επιστρέφει τον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ότι υπάρχει μέχρι να βρει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newline</a:t>
            </a:r>
            <a:r>
              <a:rPr lang="en-US" dirty="0" smtClean="0"/>
              <a:t> </a:t>
            </a:r>
            <a:r>
              <a:rPr lang="el-GR" dirty="0" smtClean="0"/>
              <a:t>και το επιστρέφει ως </a:t>
            </a:r>
            <a:r>
              <a:rPr lang="en-US" dirty="0" smtClean="0"/>
              <a:t>String.</a:t>
            </a:r>
            <a:endParaRPr lang="el-GR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272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Για κάθε βασικό τύπο η </a:t>
            </a:r>
            <a:r>
              <a:rPr lang="en-US" dirty="0" smtClean="0"/>
              <a:t>Java </a:t>
            </a:r>
            <a:r>
              <a:rPr lang="el-GR" dirty="0" smtClean="0"/>
              <a:t>έχει και μία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wrapper class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Integer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Double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Boolean</a:t>
            </a:r>
            <a:r>
              <a:rPr lang="en-US" dirty="0" smtClean="0"/>
              <a:t> class</a:t>
            </a:r>
          </a:p>
          <a:p>
            <a:r>
              <a:rPr lang="el-GR" dirty="0" smtClean="0"/>
              <a:t>Οι κλάσεις αυτές έχουν κάποιες μεθόδους και πεδία που μπορεί να μας είναι χρήσιμα</a:t>
            </a:r>
          </a:p>
          <a:p>
            <a:pPr lvl="1"/>
            <a:r>
              <a:rPr lang="el-GR" dirty="0" smtClean="0"/>
              <a:t>Κατά κύριο λόγο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μετατροπή</a:t>
            </a:r>
            <a:r>
              <a:rPr lang="el-GR" dirty="0" smtClean="0"/>
              <a:t> από και προς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</a:p>
          <a:p>
            <a:pPr lvl="1"/>
            <a:r>
              <a:rPr lang="el-GR" dirty="0" smtClean="0"/>
              <a:t>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μέγιστη</a:t>
            </a:r>
            <a:r>
              <a:rPr lang="el-GR" dirty="0" smtClean="0"/>
              <a:t> και την </a:t>
            </a:r>
            <a:r>
              <a:rPr lang="el-GR" dirty="0" smtClean="0">
                <a:solidFill>
                  <a:srgbClr val="0070C0"/>
                </a:solidFill>
              </a:rPr>
              <a:t>ελάχιστη</a:t>
            </a:r>
            <a:r>
              <a:rPr lang="el-GR" dirty="0" smtClean="0"/>
              <a:t> τιμή κάθε τύπου</a:t>
            </a:r>
            <a:endParaRPr lang="en-US" dirty="0" smtClean="0"/>
          </a:p>
          <a:p>
            <a:r>
              <a:rPr lang="el-GR" dirty="0" smtClean="0"/>
              <a:t>Κάποιες από τις μεθόδους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στατικές</a:t>
            </a:r>
          </a:p>
          <a:p>
            <a:pPr lvl="1"/>
            <a:r>
              <a:rPr lang="el-GR" dirty="0" smtClean="0"/>
              <a:t>Μπορούμε να τις καλέσουμε </a:t>
            </a:r>
            <a:r>
              <a:rPr lang="el-GR" dirty="0" smtClean="0">
                <a:solidFill>
                  <a:srgbClr val="0070C0"/>
                </a:solidFill>
              </a:rPr>
              <a:t>χωρίς να έχουμε αντικείμενο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WrapperTest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Integer.valueOf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("2");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("2.5");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(i*d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5;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2.5;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Integer.MAX_VALUE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0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ΠΙΝΑΚΕΣ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Πολλές φορές έχουμε πολλές μεταβλητές </a:t>
            </a:r>
            <a:r>
              <a:rPr lang="el-GR" dirty="0" smtClean="0">
                <a:solidFill>
                  <a:srgbClr val="0070C0"/>
                </a:solidFill>
              </a:rPr>
              <a:t>του ίδιου τύπου </a:t>
            </a:r>
            <a:r>
              <a:rPr lang="el-GR" dirty="0" smtClean="0"/>
              <a:t>που συσχετίζονται και θέλουμε να τις βάλουμε μαζί.</a:t>
            </a:r>
          </a:p>
          <a:p>
            <a:pPr lvl="1"/>
            <a:r>
              <a:rPr lang="el-GR" dirty="0" smtClean="0"/>
              <a:t>Τα ονόματα των φοιτητών σε μία τάξη</a:t>
            </a:r>
            <a:endParaRPr lang="en-US" dirty="0" smtClean="0"/>
          </a:p>
          <a:p>
            <a:pPr lvl="1"/>
            <a:r>
              <a:rPr lang="el-GR" dirty="0" smtClean="0"/>
              <a:t>Οι βαθμοί ενός φοιτητή για όλα τα εργαστήρια.</a:t>
            </a:r>
          </a:p>
          <a:p>
            <a:endParaRPr lang="el-GR" dirty="0"/>
          </a:p>
          <a:p>
            <a:r>
              <a:rPr lang="el-GR" dirty="0" smtClean="0"/>
              <a:t>Για το σκοπό αυτό χρησιμοποιούμε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πίνακες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94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Ορισμός πίνακα:</a:t>
            </a:r>
            <a:endParaRPr lang="el-GR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Οι πίνακες ορίζονται με ένα μέγεθος (</a:t>
            </a:r>
            <a:r>
              <a:rPr lang="en-US" dirty="0" smtClean="0">
                <a:solidFill>
                  <a:srgbClr val="FF0000"/>
                </a:solidFill>
              </a:rPr>
              <a:t>length</a:t>
            </a:r>
            <a:r>
              <a:rPr lang="en-US" dirty="0" smtClean="0"/>
              <a:t>)</a:t>
            </a:r>
            <a:r>
              <a:rPr lang="el-GR" dirty="0" smtClean="0"/>
              <a:t> και αυτό </a:t>
            </a:r>
            <a:r>
              <a:rPr lang="el-GR" dirty="0" smtClean="0">
                <a:solidFill>
                  <a:srgbClr val="0070C0"/>
                </a:solidFill>
              </a:rPr>
              <a:t>δεν αλλάζει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/>
              <a:t>εκτός αν ορίσουμε ξανά τον πίνακα.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ένας πίνακας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και έχει </a:t>
            </a:r>
            <a:r>
              <a:rPr lang="en-US" dirty="0" smtClean="0"/>
              <a:t>properties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myArray2.length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/>
              <a:t>Τυπώνει το </a:t>
            </a:r>
            <a:r>
              <a:rPr lang="el-GR" dirty="0" smtClean="0">
                <a:solidFill>
                  <a:srgbClr val="0070C0"/>
                </a:solidFill>
              </a:rPr>
              <a:t>μέγεθος</a:t>
            </a:r>
            <a:r>
              <a:rPr lang="el-GR" dirty="0" smtClean="0"/>
              <a:t> του πίνακα.</a:t>
            </a:r>
          </a:p>
          <a:p>
            <a:pPr lvl="1"/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09800"/>
            <a:ext cx="580800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pPr lvl="1"/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{10,20}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myArray2</a:t>
            </a:r>
            <a:r>
              <a:rPr lang="el-GR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l-GR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l-GR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myArray3;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4343400" y="1181100"/>
            <a:ext cx="3581400" cy="762000"/>
          </a:xfrm>
          <a:prstGeom prst="wedgeRoundRectCallout">
            <a:avLst>
              <a:gd name="adj1" fmla="val -38633"/>
              <a:gd name="adj2" fmla="val 811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ένα πίνακα ακεραίων δύο θέσεων με αρχικές τιμές 10,20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400801" y="2124165"/>
            <a:ext cx="2667000" cy="1457235"/>
          </a:xfrm>
          <a:prstGeom prst="wedgeRoundRectCallout">
            <a:avLst>
              <a:gd name="adj1" fmla="val -58853"/>
              <a:gd name="adj2" fmla="val 389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ένα πίνακα ακεραίων δύο θέσεων χωρίς αρχικές τιμές (</a:t>
            </a:r>
            <a:r>
              <a:rPr lang="el-GR" dirty="0" err="1" smtClean="0">
                <a:solidFill>
                  <a:schemeClr val="tx1"/>
                </a:solidFill>
              </a:rPr>
              <a:t>αρχικοποιούνται</a:t>
            </a:r>
            <a:r>
              <a:rPr lang="el-GR" dirty="0" smtClean="0">
                <a:solidFill>
                  <a:schemeClr val="tx1"/>
                </a:solidFill>
              </a:rPr>
              <a:t> αυτόματα στο μηδέν)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838200" y="3461596"/>
            <a:ext cx="5427000" cy="666929"/>
          </a:xfrm>
          <a:prstGeom prst="wedgeRoundRectCallout">
            <a:avLst>
              <a:gd name="adj1" fmla="val -19969"/>
              <a:gd name="adj2" fmla="val -71090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μια μεταβλητή που είναι πίνακας από ακεραίους αλλά δεν δεσμεύει χώρο για τον πίνακα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42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Πρόσβαση των στοιχείων του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Προσοχή!</a:t>
            </a:r>
            <a:r>
              <a:rPr lang="el-GR" dirty="0"/>
              <a:t> Τα στοιχεία του πίνακα αριθμούνται από το </a:t>
            </a:r>
            <a:r>
              <a:rPr lang="el-GR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0…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length-1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OXI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1…length</a:t>
            </a:r>
            <a:r>
              <a:rPr lang="en-US" dirty="0"/>
              <a:t>)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{10,20,30,40,50}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Για </a:t>
            </a:r>
            <a:r>
              <a:rPr lang="el-GR" dirty="0"/>
              <a:t>να προσπελαύνουμε το </a:t>
            </a:r>
            <a:r>
              <a:rPr lang="el-GR" dirty="0">
                <a:solidFill>
                  <a:srgbClr val="FF0000"/>
                </a:solidFill>
              </a:rPr>
              <a:t>δεύτερο</a:t>
            </a:r>
            <a:r>
              <a:rPr lang="el-GR" dirty="0"/>
              <a:t> στοιχείο του πίνακα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+= 5;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[1]);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3200400"/>
            <a:ext cx="44196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47719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862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388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341850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50120" y="40825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5299" y="40712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61672" y="40708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67400" y="4038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17120" y="40490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Διατρέχοντας ένα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>
            <a:normAutofit lnSpcReduction="10000"/>
          </a:bodyPr>
          <a:lstStyle/>
          <a:p>
            <a:r>
              <a:rPr lang="el-GR" sz="2400" dirty="0" smtClean="0"/>
              <a:t>Στην </a:t>
            </a:r>
            <a:r>
              <a:rPr lang="en-US" sz="2400" dirty="0" smtClean="0"/>
              <a:t>Java </a:t>
            </a:r>
            <a:r>
              <a:rPr lang="el-GR" sz="2400" dirty="0" smtClean="0"/>
              <a:t>έχουμε δύο τρόπους να διατρέχουμε ένα πίνακα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657" y="3201736"/>
            <a:ext cx="4257897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(&lt;array type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/>
              <a:t>    … do something with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sz="1600" dirty="0" smtClean="0"/>
              <a:t>…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771" y="5334000"/>
            <a:ext cx="4373313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0; i &lt;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/>
              <a:t>    … do something with 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400" dirty="0" smtClean="0"/>
              <a:t>…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657" y="2625184"/>
            <a:ext cx="262289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Διατρέχουμε τα στοιχεία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657" y="4713123"/>
            <a:ext cx="36492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Διατρέχουμε τις θέσεις του πίνακα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74087" y="3248561"/>
            <a:ext cx="3748142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 array[] = {1,3,5,7};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/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48916" y="5118556"/>
            <a:ext cx="4373313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nt array[] = {1,3,5,7};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i &lt;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/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])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935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3800" y="2286000"/>
            <a:ext cx="16002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86800" cy="4911727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20000"/>
          </a:bodyPr>
          <a:lstStyle/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TestArrays1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public static void main(String 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int arr0[];  // int[]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[] = {1, 2, 3, 4};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nn-NO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nn-NO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nn-NO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arr1.length</a:t>
            </a:r>
            <a:r>
              <a:rPr lang="nn-NO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	System.out.println(arr1[i]);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int [10];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	  for </a:t>
            </a:r>
            <a:r>
              <a:rPr lang="nn-NO" sz="2000" b="1" dirty="0">
                <a:latin typeface="Courier New" pitchFamily="49" charset="0"/>
                <a:cs typeface="Courier New" pitchFamily="49" charset="0"/>
              </a:rPr>
              <a:t>(int i = 0; i &lt; arr2.length; i ++){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arr2[i</a:t>
            </a:r>
            <a:r>
              <a:rPr lang="nn-NO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 = i+1;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 }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Πίνακες 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6096000" y="2286000"/>
            <a:ext cx="2971800" cy="533400"/>
          </a:xfrm>
          <a:prstGeom prst="wedgeRoundRectCallout">
            <a:avLst>
              <a:gd name="adj1" fmla="val -76304"/>
              <a:gd name="adj2" fmla="val -214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Εναλλακτικό συντακτικό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45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FF0000"/>
                </a:solidFill>
              </a:rPr>
              <a:t>κλάση</a:t>
            </a:r>
            <a:r>
              <a:rPr lang="el-GR" dirty="0" smtClean="0"/>
              <a:t> είναι μία αφηρημένη περιγραφή αντικειμένων με κοινά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και κοινή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καλούπι/πρότυπο</a:t>
            </a:r>
            <a:r>
              <a:rPr lang="el-GR" dirty="0" smtClean="0"/>
              <a:t> που παράγει αντικείμενα</a:t>
            </a:r>
          </a:p>
          <a:p>
            <a:endParaRPr lang="el-GR" dirty="0" smtClean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rgbClr val="FF0000"/>
                </a:solidFill>
              </a:rPr>
              <a:t>αντικείμενο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rgbClr val="0070C0"/>
                </a:solidFill>
              </a:rPr>
              <a:t>στιγμιότυπο</a:t>
            </a:r>
            <a:r>
              <a:rPr lang="el-GR" dirty="0" smtClean="0"/>
              <a:t> μίας κλάσης.</a:t>
            </a:r>
          </a:p>
          <a:p>
            <a:endParaRPr lang="el-GR" dirty="0" smtClean="0"/>
          </a:p>
          <a:p>
            <a:r>
              <a:rPr lang="el-GR" dirty="0" smtClean="0"/>
              <a:t>Η κλάση ορίζει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 του αντικειμένου.</a:t>
            </a:r>
          </a:p>
          <a:p>
            <a:pPr lvl="1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του αντικειμένου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ενέργειες</a:t>
            </a:r>
            <a:r>
              <a:rPr lang="el-GR" dirty="0" smtClean="0"/>
              <a:t> που μπορεί να επιτελέσει.</a:t>
            </a:r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04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47800"/>
          </a:xfrm>
        </p:spPr>
        <p:txBody>
          <a:bodyPr>
            <a:normAutofit/>
          </a:bodyPr>
          <a:lstStyle/>
          <a:p>
            <a:r>
              <a:rPr lang="el-GR" dirty="0" smtClean="0"/>
              <a:t>Τυπώστε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στοιχεία</a:t>
            </a:r>
            <a:r>
              <a:rPr lang="el-GR" dirty="0" smtClean="0"/>
              <a:t> του πίνακα και όλα τα </a:t>
            </a:r>
            <a:r>
              <a:rPr lang="el-GR" dirty="0" smtClean="0">
                <a:solidFill>
                  <a:srgbClr val="0070C0"/>
                </a:solidFill>
              </a:rPr>
              <a:t>ζεύγη από στοιχεία </a:t>
            </a:r>
            <a:r>
              <a:rPr lang="el-GR" dirty="0" smtClean="0"/>
              <a:t>στον πίνακα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1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881743"/>
            <a:ext cx="8648521" cy="535531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ScanArray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double [] array = {5.3, 3.4, 2.3, 1.2, 0.1};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// Print all elements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(double element: array){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// Print all pairs of elements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 (int i = 0; i &lt;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j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 + array[j]);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768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Πολυδιάστατοι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5852225" cy="48006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Μπορούμε να ορίσουμε 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πολυδιάστατους</a:t>
            </a:r>
            <a:r>
              <a:rPr lang="el-GR" dirty="0"/>
              <a:t> πίνακες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{{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10,20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,30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},{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3,4,5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}}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myArray2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int[2][3];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Ένας </a:t>
            </a:r>
            <a:r>
              <a:rPr lang="el-GR" dirty="0"/>
              <a:t>δισδιάστατος πίνακας είναι ένας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πίνακας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αντικείμενα-πίνακες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int[2][]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int[3]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int[3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endParaRPr lang="en-US" dirty="0" smtClean="0"/>
          </a:p>
          <a:p>
            <a:r>
              <a:rPr lang="en-US" dirty="0" smtClean="0"/>
              <a:t>O</a:t>
            </a:r>
            <a:r>
              <a:rPr lang="el-GR" dirty="0" smtClean="0"/>
              <a:t> πίνακας μπορεί να είναι ασύμμετρος</a:t>
            </a:r>
            <a:endParaRPr lang="el-GR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= new int[5]</a:t>
            </a:r>
          </a:p>
          <a:p>
            <a:endParaRPr lang="en-US" dirty="0" smtClean="0"/>
          </a:p>
          <a:p>
            <a:r>
              <a:rPr lang="el-GR" dirty="0" smtClean="0"/>
              <a:t>Τι </a:t>
            </a:r>
            <a:r>
              <a:rPr lang="el-GR" dirty="0"/>
              <a:t>παίρνω για τα παρακάτω</a:t>
            </a:r>
            <a:r>
              <a:rPr lang="el-GR" dirty="0" smtClean="0"/>
              <a:t>?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myArray3.length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86571" y="3783177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7480118" y="3783177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075093" y="3783177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71898" y="38815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47742" y="38815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29853" y="38405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886571" y="3294494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7480118" y="3294494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075093" y="3294494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71898" y="339285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547742" y="339285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129853" y="33518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6243450" y="2485251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836997" y="2485251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31972" y="2485251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28777" y="25836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904621" y="25836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486732" y="25425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243450" y="1996568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6836997" y="1996568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31972" y="1996568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28777" y="20949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904621" y="20949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486732" y="20539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210778" y="3294494"/>
            <a:ext cx="548904" cy="956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>
            <a:stCxn id="46" idx="1"/>
          </p:cNvCxnSpPr>
          <p:nvPr/>
        </p:nvCxnSpPr>
        <p:spPr>
          <a:xfrm>
            <a:off x="6210778" y="3772683"/>
            <a:ext cx="548904" cy="104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485230" y="3528341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500403" y="4028496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390793" y="5684870"/>
            <a:ext cx="2655662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6984340" y="5684870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579315" y="5684870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476120" y="57832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051964" y="57832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7634075" y="57422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6390793" y="5196187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6984340" y="5196187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579315" y="5196187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476120" y="52945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051964" y="52945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634075" y="525353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715000" y="5196187"/>
            <a:ext cx="548904" cy="956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64" idx="1"/>
          </p:cNvCxnSpPr>
          <p:nvPr/>
        </p:nvCxnSpPr>
        <p:spPr>
          <a:xfrm>
            <a:off x="5715000" y="5674376"/>
            <a:ext cx="548904" cy="104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5989452" y="5430034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6004625" y="5930189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8130200" y="5704505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8594641" y="5684870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8197353" y="573405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8653751" y="57455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4419600"/>
            <a:ext cx="4114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κάθε γραμμή είναι ένας πίνακας και πρέπει να αρχικοποιηθεί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1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1" grpId="0"/>
      <p:bldP spid="28" grpId="0" animBg="1"/>
      <p:bldP spid="31" grpId="0"/>
      <p:bldP spid="32" grpId="0"/>
      <p:bldP spid="33" grpId="0"/>
      <p:bldP spid="34" grpId="0" animBg="1"/>
      <p:bldP spid="37" grpId="0"/>
      <p:bldP spid="38" grpId="0"/>
      <p:bldP spid="39" grpId="0"/>
      <p:bldP spid="40" grpId="0" animBg="1"/>
      <p:bldP spid="43" grpId="0"/>
      <p:bldP spid="44" grpId="0"/>
      <p:bldP spid="45" grpId="0"/>
      <p:bldP spid="46" grpId="0" animBg="1"/>
      <p:bldP spid="52" grpId="0" animBg="1"/>
      <p:bldP spid="55" grpId="0"/>
      <p:bldP spid="56" grpId="0"/>
      <p:bldP spid="57" grpId="0"/>
      <p:bldP spid="58" grpId="0" animBg="1"/>
      <p:bldP spid="61" grpId="0"/>
      <p:bldP spid="62" grpId="0"/>
      <p:bldP spid="63" grpId="0"/>
      <p:bldP spid="64" grpId="0" animBg="1"/>
      <p:bldP spid="86" grpId="0"/>
      <p:bldP spid="87" grpId="0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69296" y="2095500"/>
            <a:ext cx="5943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47800"/>
            <a:ext cx="8458200" cy="5257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TestArrays2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public static void main(String 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arr3 = {{1, 2, 3}, {3, 4, 5}};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arr4 = new int [10][20];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arr4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arr3;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" "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+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[0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arr5[][] = new int[2][];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[0] = new int[3];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[1] = new int[5];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Πίνακες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599" y="4103132"/>
            <a:ext cx="158024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l-GR" dirty="0" smtClean="0"/>
              <a:t>2 3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093732"/>
            <a:ext cx="231704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Ασύμμετρος πίνακας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095500"/>
            <a:ext cx="2133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Πίνακας με αρχικές τιμές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787134"/>
            <a:ext cx="16998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Πίνακας 10</a:t>
            </a:r>
            <a:r>
              <a:rPr lang="en-US" dirty="0" smtClean="0"/>
              <a:t>x20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3156466"/>
            <a:ext cx="4206857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 </a:t>
            </a:r>
            <a:r>
              <a:rPr lang="el-GR" dirty="0" smtClean="0"/>
              <a:t>πίνακας </a:t>
            </a:r>
            <a:r>
              <a:rPr lang="en-US" dirty="0" smtClean="0"/>
              <a:t>arr4 </a:t>
            </a:r>
            <a:r>
              <a:rPr lang="el-GR" dirty="0" smtClean="0"/>
              <a:t>γίνεται ίδιος με τον </a:t>
            </a:r>
            <a:r>
              <a:rPr lang="en-US" dirty="0" err="1" smtClean="0"/>
              <a:t>arr</a:t>
            </a:r>
            <a:r>
              <a:rPr lang="el-GR" dirty="0" smtClean="0"/>
              <a:t>3</a:t>
            </a:r>
            <a:r>
              <a:rPr lang="en-US" dirty="0" smtClean="0"/>
              <a:t>.</a:t>
            </a:r>
          </a:p>
          <a:p>
            <a:r>
              <a:rPr lang="el-GR" dirty="0" smtClean="0"/>
              <a:t>Δηλαδή δείχνει στον ίδιο χώρο μνήμης.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8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Αρχικοποίηση πινάκων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04863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Δημιουργήστε τους παρακάτω πίνακες:</a:t>
            </a:r>
          </a:p>
          <a:p>
            <a:pPr lvl="1"/>
            <a:r>
              <a:rPr lang="el-GR" dirty="0" smtClean="0"/>
              <a:t>Ένα μονοδιάστατο πίνακα με </a:t>
            </a:r>
            <a:r>
              <a:rPr lang="en-US" dirty="0" smtClean="0"/>
              <a:t>n </a:t>
            </a:r>
            <a:r>
              <a:rPr lang="el-GR" dirty="0" smtClean="0"/>
              <a:t>θέσεις με τις τιμές 0..</a:t>
            </a:r>
            <a:r>
              <a:rPr lang="en-US" dirty="0" smtClean="0"/>
              <a:t>n-1</a:t>
            </a:r>
          </a:p>
          <a:p>
            <a:pPr lvl="1"/>
            <a:r>
              <a:rPr lang="el-GR" dirty="0" smtClean="0"/>
              <a:t>Ένα δισδιάστατο πίνακα με </a:t>
            </a:r>
            <a:r>
              <a:rPr lang="en-US" dirty="0" err="1" smtClean="0"/>
              <a:t>nxn</a:t>
            </a:r>
            <a:r>
              <a:rPr lang="en-US" dirty="0" smtClean="0"/>
              <a:t> </a:t>
            </a:r>
            <a:r>
              <a:rPr lang="el-GR" dirty="0" smtClean="0"/>
              <a:t>θέσεις με τις τιμές 0…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-1</a:t>
            </a:r>
          </a:p>
          <a:p>
            <a:pPr lvl="1"/>
            <a:r>
              <a:rPr lang="el-GR" dirty="0" smtClean="0"/>
              <a:t>Ένα κάτω διαγώνιο πίνακα </a:t>
            </a:r>
            <a:r>
              <a:rPr lang="en-US" dirty="0" err="1" smtClean="0"/>
              <a:t>nxn</a:t>
            </a:r>
            <a:r>
              <a:rPr lang="en-US" dirty="0" smtClean="0"/>
              <a:t> (</a:t>
            </a:r>
            <a:r>
              <a:rPr lang="el-GR" dirty="0" smtClean="0"/>
              <a:t>π.χ. παρακάτω 3</a:t>
            </a:r>
            <a:r>
              <a:rPr lang="en-US" dirty="0" smtClean="0"/>
              <a:t>x3)</a:t>
            </a:r>
          </a:p>
          <a:p>
            <a:r>
              <a:rPr lang="en-US" dirty="0" smtClean="0"/>
              <a:t>To</a:t>
            </a:r>
            <a:r>
              <a:rPr lang="el-GR" dirty="0" smtClean="0"/>
              <a:t> μέγεθος του πίνακα θα το δίνει ο χρήστης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71800" y="4005063"/>
            <a:ext cx="864096" cy="2505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5400000">
            <a:off x="3596072" y="4829336"/>
            <a:ext cx="871736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71800" y="4797151"/>
            <a:ext cx="1728192" cy="856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3211487" y="5221560"/>
            <a:ext cx="1712913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0181" y="425973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0181" y="501534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904277" y="505750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40180" y="588942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907723" y="588942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720681" y="588942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7616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980728"/>
            <a:ext cx="7779694" cy="535531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ArrayInitialization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array1d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array1d[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nn-NO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for </a:t>
            </a: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i = 0; i &lt; n; i ++){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		System.out.print(array1d[i] + " ");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	System.out.println</a:t>
            </a:r>
            <a:r>
              <a:rPr lang="nn-NO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n-NO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46601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92696"/>
            <a:ext cx="9254457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ArrayInitialization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[][]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array2d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[n][n]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array2d[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n+j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(array2d[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 + " " 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568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62" y="396441"/>
            <a:ext cx="9020418" cy="646330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ArrayInitialization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[][]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[n][]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[i+1]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i+1;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][j]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*(i+1)/2 + j;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i+1;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 + " 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334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</a:t>
            </a:r>
            <a:r>
              <a:rPr lang="en-US" dirty="0" smtClean="0"/>
              <a:t>strings </a:t>
            </a:r>
            <a:r>
              <a:rPr lang="el-GR" dirty="0" smtClean="0"/>
              <a:t>και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Φτιάξτε ένα πρόγραμμα που να διαβάζει μία γραμμή από κείμενο και να ψάχνει μία λέξη που δίνουμε σαν όρισμα μέσα σε αυτή τη γραμμή. </a:t>
            </a:r>
            <a:endParaRPr lang="el-GR" dirty="0"/>
          </a:p>
          <a:p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LookFor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/>
              <a:t>Περιμένει να διαβάσει μια γραμμή από κείμενο και ψάχνει τη λέξη </a:t>
            </a:r>
            <a:r>
              <a:rPr lang="en-US" dirty="0" smtClean="0"/>
              <a:t>hello </a:t>
            </a:r>
            <a:r>
              <a:rPr lang="el-GR" dirty="0" smtClean="0"/>
              <a:t>μέσα στο κείμενο.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07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66057"/>
            <a:ext cx="8510663" cy="6186309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LookFor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String name = "default";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1)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String line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[] words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 =0; i &lt;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words.length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(words[i])){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 + “ found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it at " + i);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4953000" y="457200"/>
            <a:ext cx="3429000" cy="1186543"/>
          </a:xfrm>
          <a:prstGeom prst="wedgeRectCallout">
            <a:avLst>
              <a:gd name="adj1" fmla="val -32420"/>
              <a:gd name="adj2" fmla="val 556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Τα </a:t>
            </a:r>
            <a:r>
              <a:rPr lang="en-US" dirty="0" smtClean="0"/>
              <a:t>command-line </a:t>
            </a:r>
            <a:r>
              <a:rPr lang="el-GR" dirty="0" smtClean="0"/>
              <a:t>ορίσματα του προγράμματος αποθηκεύονται στον </a:t>
            </a:r>
            <a:r>
              <a:rPr lang="el-GR" dirty="0" smtClean="0">
                <a:solidFill>
                  <a:srgbClr val="FF0000"/>
                </a:solidFill>
              </a:rPr>
              <a:t>πίνακα</a:t>
            </a:r>
            <a:r>
              <a:rPr lang="el-GR" dirty="0" smtClean="0"/>
              <a:t> από </a:t>
            </a:r>
            <a:r>
              <a:rPr lang="en-US" dirty="0" smtClean="0"/>
              <a:t>Strings </a:t>
            </a:r>
            <a:r>
              <a:rPr lang="el-GR" dirty="0" smtClean="0"/>
              <a:t>που είναι όρισμα στην </a:t>
            </a:r>
            <a:r>
              <a:rPr lang="en-US" dirty="0" smtClean="0"/>
              <a:t>main()</a:t>
            </a:r>
            <a:endParaRPr lang="en-US" dirty="0"/>
          </a:p>
        </p:txBody>
      </p:sp>
      <p:sp>
        <p:nvSpPr>
          <p:cNvPr id="3" name="Rectangular Callout 2"/>
          <p:cNvSpPr/>
          <p:nvPr/>
        </p:nvSpPr>
        <p:spPr>
          <a:xfrm>
            <a:off x="6656614" y="2993571"/>
            <a:ext cx="2552700" cy="2133600"/>
          </a:xfrm>
          <a:prstGeom prst="wedgeRectCallout">
            <a:avLst>
              <a:gd name="adj1" fmla="val -63067"/>
              <a:gd name="adj2" fmla="val 607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μέθοδος </a:t>
            </a:r>
            <a:r>
              <a:rPr lang="en-US" dirty="0" smtClean="0"/>
              <a:t>split </a:t>
            </a:r>
            <a:r>
              <a:rPr lang="el-GR" dirty="0" smtClean="0"/>
              <a:t>της κλάσης </a:t>
            </a:r>
            <a:r>
              <a:rPr lang="en-US" dirty="0" smtClean="0"/>
              <a:t>String </a:t>
            </a:r>
            <a:r>
              <a:rPr lang="el-GR" dirty="0" smtClean="0"/>
              <a:t>με όρισμα ένα </a:t>
            </a:r>
            <a:r>
              <a:rPr lang="en-US" dirty="0" smtClean="0"/>
              <a:t>delimiter string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με βάση το </a:t>
            </a:r>
            <a:r>
              <a:rPr lang="en-US" dirty="0" smtClean="0"/>
              <a:t>delimiter </a:t>
            </a:r>
            <a:r>
              <a:rPr lang="el-GR" dirty="0" smtClean="0"/>
              <a:t>και επιστρέφει ένα πίνακα από </a:t>
            </a:r>
            <a:r>
              <a:rPr lang="en-US" dirty="0" smtClean="0"/>
              <a:t>Strings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18214" y="5943600"/>
            <a:ext cx="48768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Στην περίπτωση αυτή σπάμε το </a:t>
            </a:r>
            <a:r>
              <a:rPr lang="en-US" dirty="0" smtClean="0">
                <a:solidFill>
                  <a:schemeClr val="bg1"/>
                </a:solidFill>
              </a:rPr>
              <a:t>line </a:t>
            </a:r>
            <a:r>
              <a:rPr lang="el-GR" dirty="0" smtClean="0">
                <a:solidFill>
                  <a:schemeClr val="bg1"/>
                </a:solidFill>
              </a:rPr>
              <a:t>με βάση το κενό και παίρνουμε τις λέξεις</a:t>
            </a:r>
            <a:r>
              <a:rPr lang="el-GR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7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στον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rgbClr val="00B0F0"/>
                </a:solidFill>
              </a:rPr>
              <a:t>Κ</a:t>
            </a:r>
            <a:r>
              <a:rPr lang="el-GR" dirty="0" smtClean="0"/>
              <a:t> ορίζεται από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τις οποίες ονομάζουμε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 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που τις ονομάζουμε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l-GR" dirty="0" smtClean="0"/>
              <a:t>Οι μέθοδοι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» τα πεδία της κλάσης</a:t>
            </a:r>
          </a:p>
          <a:p>
            <a:pPr lvl="2"/>
            <a:endParaRPr lang="el-GR" dirty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ορίζεται ως μια </a:t>
            </a:r>
            <a:r>
              <a:rPr lang="el-GR" dirty="0" smtClean="0">
                <a:solidFill>
                  <a:srgbClr val="0070C0"/>
                </a:solidFill>
              </a:rPr>
              <a:t>μεταβλητή τύπου Κ</a:t>
            </a:r>
          </a:p>
          <a:p>
            <a:pPr lvl="1"/>
            <a:r>
              <a:rPr lang="el-GR" dirty="0" smtClean="0"/>
              <a:t>Το αντικείμενο έχει συγκεκριμένες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τιμές</a:t>
            </a:r>
            <a:r>
              <a:rPr lang="el-GR" dirty="0" smtClean="0"/>
              <a:t> στα πεδία.</a:t>
            </a:r>
          </a:p>
          <a:p>
            <a:pPr lvl="1"/>
            <a:r>
              <a:rPr lang="el-GR" dirty="0" smtClean="0"/>
              <a:t>Στο πρόγραμμα έχουμε (συνήθως) </a:t>
            </a:r>
            <a:r>
              <a:rPr lang="el-GR" dirty="0" smtClean="0">
                <a:solidFill>
                  <a:srgbClr val="0070C0"/>
                </a:solidFill>
              </a:rPr>
              <a:t>πρόσβαση</a:t>
            </a:r>
            <a:r>
              <a:rPr lang="el-GR" dirty="0" smtClean="0"/>
              <a:t> μόνο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Μέσω των μεθόδων έχουμε πρόσβαση στα πεδία</a:t>
            </a:r>
          </a:p>
          <a:p>
            <a:pPr lvl="1"/>
            <a:r>
              <a:rPr lang="el-GR" dirty="0" smtClean="0"/>
              <a:t>Αν υπάρχουν κάποια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στα οποία έχουμε πρόσβαση αυτά τα λέμε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properties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848600" y="1981200"/>
            <a:ext cx="228600" cy="990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77200" y="2002971"/>
            <a:ext cx="926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μέλη</a:t>
            </a:r>
          </a:p>
          <a:p>
            <a:r>
              <a:rPr lang="el-GR" dirty="0" smtClean="0"/>
              <a:t>της </a:t>
            </a:r>
          </a:p>
          <a:p>
            <a:r>
              <a:rPr lang="el-GR" dirty="0"/>
              <a:t>κ</a:t>
            </a:r>
            <a:r>
              <a:rPr lang="el-GR" dirty="0" smtClean="0"/>
              <a:t>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8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Η κλάση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ορίζει 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 πίνακα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μεταβλητό μέγεθος </a:t>
            </a:r>
            <a:r>
              <a:rPr lang="el-GR" dirty="0" smtClean="0"/>
              <a:t>ανάλογα με τον αριθμό των στοιχείων που τοποθετούμε</a:t>
            </a:r>
          </a:p>
          <a:p>
            <a:pPr lvl="1"/>
            <a:r>
              <a:rPr lang="el-GR" dirty="0" smtClean="0"/>
              <a:t>Το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μπορεί να κρατάει </a:t>
            </a:r>
            <a:r>
              <a:rPr lang="el-GR" dirty="0" smtClean="0">
                <a:solidFill>
                  <a:srgbClr val="FF0000"/>
                </a:solidFill>
              </a:rPr>
              <a:t>αντικείμενα</a:t>
            </a:r>
            <a:r>
              <a:rPr lang="el-GR" dirty="0" smtClean="0"/>
              <a:t> οποιουδήποτε τύπου.</a:t>
            </a:r>
          </a:p>
          <a:p>
            <a:endParaRPr lang="el-GR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java.util.ArrayList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Βασικος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Τύπος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 smtClean="0"/>
          </a:p>
          <a:p>
            <a:r>
              <a:rPr lang="el-GR" dirty="0" smtClean="0"/>
              <a:t>Ο </a:t>
            </a:r>
            <a:r>
              <a:rPr lang="el-GR" dirty="0">
                <a:solidFill>
                  <a:srgbClr val="FF0000"/>
                </a:solidFill>
              </a:rPr>
              <a:t>βασικός </a:t>
            </a:r>
            <a:r>
              <a:rPr lang="el-GR" dirty="0" smtClean="0">
                <a:solidFill>
                  <a:srgbClr val="FF0000"/>
                </a:solidFill>
              </a:rPr>
              <a:t>τύπος </a:t>
            </a:r>
            <a:r>
              <a:rPr lang="el-GR" dirty="0" smtClean="0"/>
              <a:t>είναι οποιοσδήποτε μια οποιαδήποτε κλάση.</a:t>
            </a:r>
          </a:p>
          <a:p>
            <a:pPr lvl="1"/>
            <a:r>
              <a:rPr lang="el-GR" dirty="0" smtClean="0"/>
              <a:t>Αυτός είναι ο τύπος των δεδομένων που αποθηκεύει ο πίνακας μας. </a:t>
            </a:r>
          </a:p>
          <a:p>
            <a:pPr lvl="1"/>
            <a:r>
              <a:rPr lang="el-GR" dirty="0" smtClean="0"/>
              <a:t>Για να αποθηκεύσουμε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βασικούς τύπους </a:t>
            </a:r>
            <a:r>
              <a:rPr lang="el-GR" dirty="0" smtClean="0"/>
              <a:t>χρειαζόμαστε την </a:t>
            </a:r>
            <a:r>
              <a:rPr lang="en-US" dirty="0" smtClean="0">
                <a:solidFill>
                  <a:srgbClr val="0070C0"/>
                </a:solidFill>
              </a:rPr>
              <a:t>wrapper class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l-GR" dirty="0" smtClean="0"/>
              <a:t>Παραδείγματα: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/>
              <a:t>// </a:t>
            </a:r>
            <a:r>
              <a:rPr lang="el-GR" dirty="0" smtClean="0"/>
              <a:t>λίστα </a:t>
            </a:r>
            <a:r>
              <a:rPr lang="el-GR" dirty="0"/>
              <a:t>από ακεραίους</a:t>
            </a:r>
            <a:endParaRPr lang="en-US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// </a:t>
            </a:r>
            <a:r>
              <a:rPr lang="el-GR" dirty="0" smtClean="0"/>
              <a:t>λίστα </a:t>
            </a:r>
            <a:r>
              <a:rPr lang="el-GR" dirty="0"/>
              <a:t>από </a:t>
            </a:r>
            <a:r>
              <a:rPr lang="en-US" dirty="0" smtClean="0"/>
              <a:t>String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/>
              <a:t>// </a:t>
            </a:r>
            <a:r>
              <a:rPr lang="el-GR" dirty="0" smtClean="0"/>
              <a:t>λίστα </a:t>
            </a:r>
            <a:r>
              <a:rPr lang="el-GR" dirty="0"/>
              <a:t>από </a:t>
            </a:r>
            <a:r>
              <a:rPr lang="el-GR" dirty="0" smtClean="0"/>
              <a:t>αντικείμενα </a:t>
            </a:r>
            <a:r>
              <a:rPr lang="en-US" dirty="0" smtClean="0"/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71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smtClean="0"/>
              <a:t>Μέθοδοι</a:t>
            </a:r>
            <a:endParaRPr lang="el-GR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/>
              <a:t>επιστρέφει το αντικείμενο τύπου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dirty="0"/>
              <a:t> στη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/>
              <a:t>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i): </a:t>
            </a:r>
            <a:r>
              <a:rPr lang="el-GR" dirty="0"/>
              <a:t>αφαιρεί το στοιχείο στη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/>
              <a:t>αφαιρεί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set(int i,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 smtClean="0"/>
              <a:t>θέτει στην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 smtClean="0"/>
              <a:t>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500" dirty="0"/>
              <a:t>αλλάζοντας την προηγούμενη</a:t>
            </a:r>
            <a:endParaRPr lang="en-US" sz="2500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 smtClean="0"/>
              <a:t>ο αριθμός των στοιχείων του πίνακα.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9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Ζητάμε από την είσοδο ακεραίους αριθμούς μέχρι ο χρήστης να δώσει το -1. Αποθηκεύστε τους αριθμούς σε ένα πίνακα και τυπώστε τους</a:t>
            </a:r>
          </a:p>
          <a:p>
            <a:endParaRPr lang="el-GR" dirty="0"/>
          </a:p>
          <a:p>
            <a:r>
              <a:rPr lang="el-GR" dirty="0" smtClean="0"/>
              <a:t>Δεν ξέρουμε εκ των προτέρων πόσους αριθμούς θα πρέπει να αποθηκεύσουμε.</a:t>
            </a:r>
          </a:p>
          <a:p>
            <a:pPr lvl="1"/>
            <a:r>
              <a:rPr lang="el-GR" dirty="0" smtClean="0"/>
              <a:t>Θα χρησιμοποιήσουμε </a:t>
            </a:r>
            <a:r>
              <a:rPr lang="en-US" dirty="0" err="1" smtClean="0"/>
              <a:t>ArrayList</a:t>
            </a:r>
            <a:r>
              <a:rPr lang="en-US" dirty="0" smtClean="0"/>
              <a:t> </a:t>
            </a:r>
            <a:r>
              <a:rPr lang="el-GR" dirty="0" smtClean="0"/>
              <a:t>αντί για πίνακα.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764704"/>
            <a:ext cx="8552341" cy="5632311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ArrayListTest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numbers = new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Scanner 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(x != -1){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numbers.add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y: 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" 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682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μορφή της κλάσης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26292" y="4491400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326292" y="507129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95986" y="4041634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49687" y="4585420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11027" y="5376096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326292" y="3865682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781129" y="4006281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Light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640065" y="455632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intensity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760453" y="5200470"/>
            <a:ext cx="11721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n()</a:t>
            </a:r>
          </a:p>
          <a:p>
            <a:r>
              <a:rPr lang="en-US" dirty="0"/>
              <a:t>o</a:t>
            </a:r>
            <a:r>
              <a:rPr lang="en-US" dirty="0" smtClean="0"/>
              <a:t>ff()</a:t>
            </a:r>
          </a:p>
          <a:p>
            <a:r>
              <a:rPr lang="en-US" dirty="0"/>
              <a:t>d</a:t>
            </a:r>
            <a:r>
              <a:rPr lang="en-US" dirty="0" smtClean="0"/>
              <a:t>im()</a:t>
            </a:r>
          </a:p>
          <a:p>
            <a:r>
              <a:rPr lang="en-US" dirty="0"/>
              <a:t>b</a:t>
            </a:r>
            <a:r>
              <a:rPr lang="en-US" dirty="0" smtClean="0"/>
              <a:t>righten()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745891" y="4491400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45891" y="507129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5745891" y="3865682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621691" y="1828800"/>
            <a:ext cx="6248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Θέλουμε να κάνουμε ένα πρόγραμμα που να διαχειρίζεται τα φώτα σε διάφορα δωμάτια και θα υλοποιεί και ένα </a:t>
            </a:r>
            <a:r>
              <a:rPr lang="en-US" sz="2400" dirty="0" smtClean="0"/>
              <a:t>dimmer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pic>
        <p:nvPicPr>
          <p:cNvPr id="16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163" y="1600200"/>
            <a:ext cx="1143000" cy="1815896"/>
          </a:xfrm>
        </p:spPr>
      </p:pic>
    </p:spTree>
    <p:extLst>
      <p:ext uri="{BB962C8B-B14F-4D97-AF65-F5344CB8AC3E}">
        <p14:creationId xmlns:p14="http://schemas.microsoft.com/office/powerpoint/2010/main" val="130574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599" y="2971800"/>
            <a:ext cx="4635001" cy="3693468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Με την εντολή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/>
              <a:t>δημιουργούμε ένα καινούριο αντικείμενο της κλάσης και του δίνουμε ένα </a:t>
            </a:r>
            <a:r>
              <a:rPr lang="el-GR" dirty="0" smtClean="0">
                <a:solidFill>
                  <a:srgbClr val="00B0F0"/>
                </a:solidFill>
              </a:rPr>
              <a:t>όνομα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δεσμεύει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χώρο μνήμης </a:t>
            </a:r>
            <a:r>
              <a:rPr lang="el-GR" dirty="0" smtClean="0"/>
              <a:t>για το αντικείμενο</a:t>
            </a:r>
          </a:p>
          <a:p>
            <a:pPr lvl="1"/>
            <a:r>
              <a:rPr lang="el-GR" dirty="0" smtClean="0"/>
              <a:t>Μας επιστρέφει την </a:t>
            </a:r>
            <a:r>
              <a:rPr lang="el-GR" dirty="0" smtClean="0">
                <a:solidFill>
                  <a:srgbClr val="0070C0"/>
                </a:solidFill>
              </a:rPr>
              <a:t>διεύθυνση</a:t>
            </a:r>
            <a:r>
              <a:rPr lang="el-GR" dirty="0" smtClean="0"/>
              <a:t> του χώρου που δεσμεύτηκε.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dirty="0" smtClean="0"/>
              <a:t> που ορίζουμε </a:t>
            </a:r>
            <a:r>
              <a:rPr lang="en-US" dirty="0" smtClean="0"/>
              <a:t>“</a:t>
            </a:r>
            <a:r>
              <a:rPr lang="el-GR" dirty="0" smtClean="0">
                <a:solidFill>
                  <a:srgbClr val="0070C0"/>
                </a:solidFill>
              </a:rPr>
              <a:t>δείχνει</a:t>
            </a:r>
            <a:r>
              <a:rPr lang="en-US" dirty="0" smtClean="0"/>
              <a:t>”</a:t>
            </a:r>
            <a:r>
              <a:rPr lang="el-GR" dirty="0" smtClean="0"/>
              <a:t> σε αυτό τον χώρο μνήμης</a:t>
            </a:r>
            <a:endParaRPr lang="en-US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92369" y="1712267"/>
            <a:ext cx="82296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vert="horz" wrap="square" lIns="91440" tIns="45720" rIns="91440" bIns="45720" rtlCol="0">
            <a:sp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Light();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81800" y="3471428"/>
            <a:ext cx="2057400" cy="31938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781800" y="4793115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4837279" y="4879507"/>
            <a:ext cx="4001921" cy="1261628"/>
            <a:chOff x="4837279" y="4879507"/>
            <a:chExt cx="4001921" cy="1261628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781800" y="6141135"/>
              <a:ext cx="2057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7156250" y="4879507"/>
              <a:ext cx="1369669" cy="1219200"/>
              <a:chOff x="5031131" y="2438400"/>
              <a:chExt cx="1369669" cy="1219200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300409" y="2457361"/>
                <a:ext cx="7915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/>
                  <a:t>Light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067810" y="2863334"/>
                <a:ext cx="125679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intensity</a:t>
                </a:r>
                <a:endParaRPr lang="en-US" sz="1600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5031131" y="2795915"/>
                <a:ext cx="1369669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031131" y="3276600"/>
                <a:ext cx="1369669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ounded Rectangle 19"/>
              <p:cNvSpPr/>
              <p:nvPr/>
            </p:nvSpPr>
            <p:spPr>
              <a:xfrm>
                <a:off x="5031131" y="2438400"/>
                <a:ext cx="1369669" cy="1219200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4837279" y="5331884"/>
              <a:ext cx="1415772" cy="36933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kitchenLight</a:t>
              </a:r>
              <a:endParaRPr lang="en-US" dirty="0"/>
            </a:p>
          </p:txBody>
        </p:sp>
        <p:cxnSp>
          <p:nvCxnSpPr>
            <p:cNvPr id="22" name="Elbow Connector 21"/>
            <p:cNvCxnSpPr>
              <a:stCxn id="21" idx="3"/>
            </p:cNvCxnSpPr>
            <p:nvPr/>
          </p:nvCxnSpPr>
          <p:spPr>
            <a:xfrm flipV="1">
              <a:off x="6253051" y="5331884"/>
              <a:ext cx="553987" cy="184666"/>
            </a:xfrm>
            <a:prstGeom prst="bentConnector3">
              <a:avLst>
                <a:gd name="adj1" fmla="val 50000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7192929" y="3917397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intensity</a:t>
            </a:r>
            <a:endParaRPr lang="en-US" sz="16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7156250" y="3492463"/>
            <a:ext cx="1369669" cy="1219200"/>
            <a:chOff x="7156250" y="1545035"/>
            <a:chExt cx="1369669" cy="1219200"/>
          </a:xfrm>
        </p:grpSpPr>
        <p:sp>
          <p:nvSpPr>
            <p:cNvPr id="25" name="TextBox 24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Light</a:t>
              </a:r>
              <a:endParaRPr lang="en-US" sz="2000" b="1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ed Rectangle 27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837279" y="4041032"/>
            <a:ext cx="159530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bedroomLight</a:t>
            </a:r>
            <a:endParaRPr lang="en-US" dirty="0"/>
          </a:p>
        </p:txBody>
      </p:sp>
      <p:cxnSp>
        <p:nvCxnSpPr>
          <p:cNvPr id="30" name="Elbow Connector 29"/>
          <p:cNvCxnSpPr>
            <a:stCxn id="29" idx="3"/>
          </p:cNvCxnSpPr>
          <p:nvPr/>
        </p:nvCxnSpPr>
        <p:spPr>
          <a:xfrm flipV="1">
            <a:off x="6432588" y="3938927"/>
            <a:ext cx="374450" cy="286771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ontent Placeholder 3"/>
          <p:cNvSpPr txBox="1">
            <a:spLocks/>
          </p:cNvSpPr>
          <p:nvPr/>
        </p:nvSpPr>
        <p:spPr>
          <a:xfrm>
            <a:off x="486508" y="2274983"/>
            <a:ext cx="82296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vert="horz" wrap="square" lIns="91440" tIns="45720" rIns="91440" bIns="45720" rtlCol="0">
            <a:sp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kitchenLight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Light();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77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Κλήση μεθόδων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Ή πρόσβαση που έχουμε στα αντικείμενα είναι (κατά κύριο λόγο) μέσα από τις μεθόδους τους. </a:t>
            </a:r>
          </a:p>
          <a:p>
            <a:r>
              <a:rPr lang="el-GR" dirty="0" smtClean="0"/>
              <a:t>Η κλήση μιας μεθόδου </a:t>
            </a:r>
          </a:p>
          <a:p>
            <a:pPr lvl="1"/>
            <a:r>
              <a:rPr lang="el-GR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 αντικειμένου&gt;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 μεθόδου&gt;</a:t>
            </a:r>
          </a:p>
          <a:p>
            <a:r>
              <a:rPr lang="el-GR" dirty="0" smtClean="0"/>
              <a:t>Π.χ.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267200"/>
            <a:ext cx="6248400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Light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brighten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97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Κλήση μεθόδων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να καλέσουμε μια μέθοδο μιας κλάσης θα πρέπει να δημιουργήσουμε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της κλάσης</a:t>
            </a:r>
          </a:p>
          <a:p>
            <a:r>
              <a:rPr lang="el-GR" dirty="0" smtClean="0"/>
              <a:t>Εξαίρεση: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στατικές</a:t>
            </a:r>
            <a:r>
              <a:rPr lang="el-GR" dirty="0" smtClean="0"/>
              <a:t> μέθοδοι</a:t>
            </a:r>
          </a:p>
          <a:p>
            <a:pPr lvl="1"/>
            <a:r>
              <a:rPr lang="el-GR" dirty="0" smtClean="0"/>
              <a:t>Μπορούν να κληθούν χρησιμοποιώντας το </a:t>
            </a:r>
            <a:r>
              <a:rPr lang="el-GR" dirty="0" smtClean="0">
                <a:solidFill>
                  <a:srgbClr val="0070C0"/>
                </a:solidFill>
              </a:rPr>
              <a:t>όνομα της κλάσης</a:t>
            </a:r>
          </a:p>
          <a:p>
            <a:r>
              <a:rPr lang="el-GR" dirty="0" smtClean="0"/>
              <a:t>Παράδειγμα:</a:t>
            </a:r>
          </a:p>
          <a:p>
            <a:pPr lvl="1"/>
            <a:r>
              <a:rPr lang="el-GR" dirty="0" smtClean="0"/>
              <a:t>Η μέθοδος </a:t>
            </a:r>
            <a:r>
              <a:rPr lang="en-US" dirty="0" smtClean="0">
                <a:solidFill>
                  <a:srgbClr val="FF000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που έχουμε δει καλείται χωρίς να έχουμε δημιουργήσει αντικείμενο </a:t>
            </a:r>
          </a:p>
          <a:p>
            <a:pPr lvl="1"/>
            <a:r>
              <a:rPr lang="el-GR" dirty="0" err="1" smtClean="0"/>
              <a:t>Γι</a:t>
            </a:r>
            <a:r>
              <a:rPr lang="el-GR" dirty="0" smtClean="0"/>
              <a:t> αυτό και πρέπει να οριστεί ως </a:t>
            </a:r>
            <a:r>
              <a:rPr lang="en-US" dirty="0" smtClean="0">
                <a:solidFill>
                  <a:srgbClr val="FF0000"/>
                </a:solidFill>
              </a:rPr>
              <a:t>static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1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ΥΠΑΡΧΟΥΣΕΣ ΚΛΑΣΕΙΣ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3894</TotalTime>
  <Words>2450</Words>
  <Application>Microsoft Office PowerPoint</Application>
  <PresentationFormat>On-screen Show (4:3)</PresentationFormat>
  <Paragraphs>586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Clarity</vt:lpstr>
      <vt:lpstr>ΤΕΧΝΙΚΕΣ Αντικειμενοστραφουσ προγραμματισμου</vt:lpstr>
      <vt:lpstr>ΚΛΑΣΕΙΣ ΚΑΙ ΑΝΤΙΚΕΙΜΕΝΑ</vt:lpstr>
      <vt:lpstr>Κλάση</vt:lpstr>
      <vt:lpstr>Πρακτικά στον κώδικα</vt:lpstr>
      <vt:lpstr>Γενική μορφή της κλάσης</vt:lpstr>
      <vt:lpstr>Δημιουργία αντικειμένων</vt:lpstr>
      <vt:lpstr>Κλήση μεθόδων</vt:lpstr>
      <vt:lpstr>Κλήση μεθόδων</vt:lpstr>
      <vt:lpstr>ΥΠΑΡΧΟΥΣΕΣ ΚΛΑΣΕΙΣ</vt:lpstr>
      <vt:lpstr>Strings</vt:lpstr>
      <vt:lpstr>String  αντικείμενα</vt:lpstr>
      <vt:lpstr>String μέθοδοι</vt:lpstr>
      <vt:lpstr>Παράδειγμα</vt:lpstr>
      <vt:lpstr>Αμετάβλητα αντικείμενα</vt:lpstr>
      <vt:lpstr>Αμετάβλητα αντικείμενα</vt:lpstr>
      <vt:lpstr>Ισότητα String</vt:lpstr>
      <vt:lpstr>Εξήγηση</vt:lpstr>
      <vt:lpstr>Εξήγηση</vt:lpstr>
      <vt:lpstr>String σταθερές </vt:lpstr>
      <vt:lpstr>String σταθερές</vt:lpstr>
      <vt:lpstr>Scanner</vt:lpstr>
      <vt:lpstr>Wrapper classes</vt:lpstr>
      <vt:lpstr>Παράδειγμα</vt:lpstr>
      <vt:lpstr>ΠΙΝΑΚΕΣ</vt:lpstr>
      <vt:lpstr>Πίνακες</vt:lpstr>
      <vt:lpstr>Πίνακες</vt:lpstr>
      <vt:lpstr>Πρόσβαση των στοιχείων του πίνακα</vt:lpstr>
      <vt:lpstr>Διατρέχοντας ένα πίνακα</vt:lpstr>
      <vt:lpstr>Πίνακες </vt:lpstr>
      <vt:lpstr>Παράδειγμα</vt:lpstr>
      <vt:lpstr>PowerPoint Presentation</vt:lpstr>
      <vt:lpstr>Πολυδιάστατοι πίνακες</vt:lpstr>
      <vt:lpstr>Πίνακες </vt:lpstr>
      <vt:lpstr>Αρχικοποίηση πινάκων</vt:lpstr>
      <vt:lpstr>PowerPoint Presentation</vt:lpstr>
      <vt:lpstr>PowerPoint Presentation</vt:lpstr>
      <vt:lpstr>PowerPoint Presentation</vt:lpstr>
      <vt:lpstr>Παράδειγμα με strings και πίνακες</vt:lpstr>
      <vt:lpstr>PowerPoint Presentation</vt:lpstr>
      <vt:lpstr>H κλάση ArrayList</vt:lpstr>
      <vt:lpstr>ArrayList</vt:lpstr>
      <vt:lpstr>Παράδειγμα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255</cp:revision>
  <dcterms:created xsi:type="dcterms:W3CDTF">2013-02-10T16:19:38Z</dcterms:created>
  <dcterms:modified xsi:type="dcterms:W3CDTF">2016-03-15T12:23:44Z</dcterms:modified>
</cp:coreProperties>
</file>