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407" r:id="rId3"/>
    <p:sldId id="408" r:id="rId4"/>
    <p:sldId id="378" r:id="rId5"/>
    <p:sldId id="379" r:id="rId6"/>
    <p:sldId id="380" r:id="rId7"/>
    <p:sldId id="381" r:id="rId8"/>
    <p:sldId id="382" r:id="rId9"/>
    <p:sldId id="383" r:id="rId10"/>
    <p:sldId id="390" r:id="rId11"/>
    <p:sldId id="391" r:id="rId12"/>
    <p:sldId id="392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9" r:id="rId27"/>
    <p:sldId id="41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612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109" d="100"/>
          <a:sy n="109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18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06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βρόγχου,</a:t>
            </a:r>
            <a:r>
              <a:rPr lang="en-US" dirty="0" smtClean="0"/>
              <a:t> </a:t>
            </a:r>
            <a:r>
              <a:rPr lang="el-GR" dirty="0" smtClean="0"/>
              <a:t>ή για </a:t>
            </a:r>
            <a:r>
              <a:rPr lang="el-GR" dirty="0" err="1" smtClean="0"/>
              <a:t>πρόορη</a:t>
            </a:r>
            <a:r>
              <a:rPr lang="el-GR" dirty="0" smtClean="0"/>
              <a:t>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</a:t>
            </a:r>
            <a:r>
              <a:rPr lang="el-GR" dirty="0" smtClean="0"/>
              <a:t>οι εντολές αυτές χαλάνε </a:t>
            </a:r>
            <a:r>
              <a:rPr lang="el-GR" dirty="0"/>
              <a:t>το μοντέλο του δομημένου προγραμματισμού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37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1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don’t like something){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 code 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more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CountDownWithContinue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35" y="5715000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αντίστροφη μέτρηση εκτελείται </a:t>
            </a:r>
          </a:p>
          <a:p>
            <a:r>
              <a:rPr lang="el-GR" dirty="0" smtClean="0"/>
              <a:t>μόνο για περιττούς αριθμούς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CountDown2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20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CountDownWithBreak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3276600" y="5105400"/>
            <a:ext cx="5181600" cy="1752600"/>
          </a:xfrm>
          <a:prstGeom prst="wedgeRectCallout">
            <a:avLst>
              <a:gd name="adj1" fmla="val -58764"/>
              <a:gd name="adj2" fmla="val -367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συνθήκη αυτή ορίζει ένα </a:t>
            </a:r>
            <a:r>
              <a:rPr lang="el-GR" dirty="0" smtClean="0">
                <a:solidFill>
                  <a:srgbClr val="FF0000"/>
                </a:solidFill>
              </a:rPr>
              <a:t>ατέρμονο βρόγχο </a:t>
            </a:r>
            <a:r>
              <a:rPr lang="el-GR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infinite loop)</a:t>
            </a:r>
            <a:r>
              <a:rPr lang="el-GR" dirty="0" smtClean="0">
                <a:solidFill>
                  <a:schemeClr val="tx1"/>
                </a:solidFill>
              </a:rPr>
              <a:t>. Πρέπει μέσα στο πρόγραμμα να έχουμε μια εντολή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(ή </a:t>
            </a:r>
            <a:r>
              <a:rPr lang="en-US" dirty="0" smtClean="0">
                <a:solidFill>
                  <a:schemeClr val="tx1"/>
                </a:solidFill>
              </a:rPr>
              <a:t>return </a:t>
            </a:r>
            <a:r>
              <a:rPr lang="el-GR" dirty="0" smtClean="0">
                <a:solidFill>
                  <a:schemeClr val="tx1"/>
                </a:solidFill>
              </a:rPr>
              <a:t>που θα δούμε αργότερα) για να μην κολλήσει το πρόγραμμα μας.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Αυτή η κατασκευή είναι βολική όταν έχουμε πολλαπλές συνθήκες εξόδου.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(</a:t>
            </a:r>
            <a:r>
              <a:rPr lang="en-US" dirty="0" smtClean="0"/>
              <a:t>scope)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Προσέξτε ότι 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πρέπει να οριστεί </a:t>
            </a:r>
            <a:r>
              <a:rPr lang="el-GR" dirty="0" smtClean="0">
                <a:solidFill>
                  <a:srgbClr val="FF0000"/>
                </a:solidFill>
              </a:rPr>
              <a:t>σε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 smtClean="0"/>
              <a:t>, </a:t>
            </a:r>
            <a:r>
              <a:rPr lang="el-GR" dirty="0" smtClean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να οριστεί </a:t>
            </a:r>
            <a:r>
              <a:rPr lang="el-GR" dirty="0" smtClean="0">
                <a:solidFill>
                  <a:srgbClr val="FF0000"/>
                </a:solidFill>
              </a:rPr>
              <a:t>έξω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 smtClean="0"/>
              <a:t> </a:t>
            </a:r>
            <a:r>
              <a:rPr lang="el-GR" dirty="0" smtClean="0"/>
              <a:t>αλλιώς ο </a:t>
            </a:r>
            <a:r>
              <a:rPr lang="en-US" dirty="0" smtClean="0"/>
              <a:t>compiler </a:t>
            </a:r>
            <a:r>
              <a:rPr lang="el-GR" dirty="0" smtClean="0"/>
              <a:t>διαμαρτύρεται. </a:t>
            </a:r>
          </a:p>
          <a:p>
            <a:pPr lvl="1"/>
            <a:r>
              <a:rPr lang="el-GR" dirty="0" smtClean="0"/>
              <a:t>Προσπαθούμε να χρησιμοποιήσουμε μια μεταβλητή εκτός της </a:t>
            </a:r>
            <a:r>
              <a:rPr lang="el-GR" dirty="0" smtClean="0">
                <a:solidFill>
                  <a:srgbClr val="FF0000"/>
                </a:solidFill>
              </a:rPr>
              <a:t>εμβέλειας</a:t>
            </a:r>
            <a:r>
              <a:rPr lang="el-GR" dirty="0" smtClean="0"/>
              <a:t> της</a:t>
            </a:r>
          </a:p>
          <a:p>
            <a:r>
              <a:rPr lang="el-GR" dirty="0" smtClean="0"/>
              <a:t>Η κάθε μεταβλητή που ορίζουμε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 smtClean="0"/>
              <a:t>μέσα στο </a:t>
            </a:r>
            <a:r>
              <a:rPr lang="en-US" dirty="0" smtClean="0">
                <a:solidFill>
                  <a:srgbClr val="0070C0"/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το οποίο ορίζεται.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μέσα στο </a:t>
            </a:r>
            <a:r>
              <a:rPr lang="en-US" dirty="0" smtClean="0"/>
              <a:t>block.</a:t>
            </a:r>
          </a:p>
          <a:p>
            <a:r>
              <a:rPr lang="el-GR" dirty="0" smtClean="0"/>
              <a:t>Μόλις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 smtClean="0"/>
              <a:t>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2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</a:t>
            </a:r>
            <a:r>
              <a:rPr lang="en-US" dirty="0" smtClean="0"/>
              <a:t> </a:t>
            </a:r>
            <a:r>
              <a:rPr lang="el-GR" dirty="0" smtClean="0"/>
              <a:t>ένα χώρο στη μνήμη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εκτελούμε, ο οποίος εξαφανίζεται όταν το </a:t>
            </a:r>
            <a:r>
              <a:rPr lang="en-US" dirty="0" smtClean="0"/>
              <a:t>block </a:t>
            </a:r>
            <a:r>
              <a:rPr lang="el-GR" dirty="0" smtClean="0"/>
              <a:t>τελειώσει.</a:t>
            </a:r>
            <a:endParaRPr lang="en-US" dirty="0" smtClean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και μέσα στα </a:t>
            </a:r>
            <a:r>
              <a:rPr lang="el-GR" dirty="0" smtClean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642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της </a:t>
            </a:r>
            <a:r>
              <a:rPr lang="en-US" dirty="0" smtClean="0"/>
              <a:t>Scanner </a:t>
            </a:r>
            <a:r>
              <a:rPr lang="el-GR" dirty="0" smtClean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μέχρι να βρει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nextBoolean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/>
              <a:t>): </a:t>
            </a:r>
            <a:r>
              <a:rPr lang="el-GR" dirty="0" smtClean="0"/>
              <a:t>διαβάζει τον επόμενο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499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704" y="3442447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31767" y="5355577"/>
            <a:ext cx="431517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31767" y="5050777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smtClean="0"/>
              <a:t>μεταβλητών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44049" y="2133600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87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7060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1570112"/>
            <a:ext cx="32403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572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... ...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3167" y="3621760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εμβέλεια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660232" y="706016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διαφορά του κόκκινου από το μπλε είναι ο χώρος </a:t>
            </a:r>
            <a:r>
              <a:rPr lang="el-GR" dirty="0" smtClean="0">
                <a:solidFill>
                  <a:srgbClr val="FFFF00"/>
                </a:solidFill>
              </a:rPr>
              <a:t>εκτός</a:t>
            </a:r>
            <a:r>
              <a:rPr lang="el-GR" dirty="0" smtClean="0">
                <a:solidFill>
                  <a:schemeClr val="tx1"/>
                </a:solidFill>
              </a:rPr>
              <a:t>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3167" y="4378424"/>
            <a:ext cx="3179313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στο μπλε μπορούμε να χρησιμοποιήσουμε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 smtClean="0"/>
              <a:t>, αλλά δεν μπορούμε να </a:t>
            </a:r>
            <a:r>
              <a:rPr lang="el-GR" dirty="0" smtClean="0">
                <a:solidFill>
                  <a:srgbClr val="FF0000"/>
                </a:solidFill>
              </a:rPr>
              <a:t>ορίσουμε</a:t>
            </a:r>
            <a:r>
              <a:rPr lang="el-GR" dirty="0" smtClean="0"/>
              <a:t> άλλη μεταβλητή με το όνομα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5529" y="2266091"/>
            <a:ext cx="289128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Έξω από το μπλε δεν μπορούμε να </a:t>
            </a:r>
            <a:r>
              <a:rPr lang="el-GR" dirty="0" smtClean="0">
                <a:solidFill>
                  <a:srgbClr val="FF0000"/>
                </a:solidFill>
              </a:rPr>
              <a:t>χρησιμοποιήσουμε</a:t>
            </a:r>
            <a:r>
              <a:rPr lang="el-GR" dirty="0" smtClean="0"/>
              <a:t> τη μεταβλητή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855752"/>
            <a:ext cx="8547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Κάθε </a:t>
            </a:r>
            <a:r>
              <a:rPr lang="en-US" dirty="0" smtClean="0"/>
              <a:t>block </a:t>
            </a:r>
            <a:r>
              <a:rPr lang="el-GR" dirty="0" smtClean="0"/>
              <a:t>έχει το δικό του χώρο μνήμης. Σε ένα χώρο μνήμης μια μεταβλητή μπορεί να οριστεί μόνο μία φορά. </a:t>
            </a:r>
            <a:r>
              <a:rPr lang="en-US" dirty="0" smtClean="0"/>
              <a:t>O </a:t>
            </a:r>
            <a:r>
              <a:rPr lang="el-GR" dirty="0" smtClean="0"/>
              <a:t>χώρος </a:t>
            </a:r>
            <a:r>
              <a:rPr lang="el-GR" dirty="0" smtClean="0"/>
              <a:t>μνήμης ενός </a:t>
            </a:r>
            <a:r>
              <a:rPr lang="en-US" dirty="0" smtClean="0"/>
              <a:t>block </a:t>
            </a:r>
            <a:r>
              <a:rPr lang="el-GR" dirty="0" smtClean="0"/>
              <a:t>περιλαμβάνει και τα</a:t>
            </a:r>
            <a:r>
              <a:rPr lang="el-GR" dirty="0" smtClean="0"/>
              <a:t> </a:t>
            </a:r>
            <a:r>
              <a:rPr lang="el-GR" dirty="0" smtClean="0"/>
              <a:t>φωλιασμένα </a:t>
            </a:r>
            <a:r>
              <a:rPr lang="en-US" dirty="0" smtClean="0"/>
              <a:t>blocks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21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199062"/>
            <a:ext cx="3886200" cy="4838700"/>
          </a:xfrm>
        </p:spPr>
      </p:pic>
      <p:sp>
        <p:nvSpPr>
          <p:cNvPr id="5" name="TextBox 4"/>
          <p:cNvSpPr txBox="1"/>
          <p:nvPr/>
        </p:nvSpPr>
        <p:spPr>
          <a:xfrm>
            <a:off x="152400" y="1600200"/>
            <a:ext cx="17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Συντακτικό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817" y="2084861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71994" y="6219706"/>
            <a:ext cx="846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 </a:t>
            </a:r>
            <a:r>
              <a:rPr lang="el-GR" dirty="0" smtClean="0"/>
              <a:t>κώδικας μέσα το </a:t>
            </a:r>
            <a:r>
              <a:rPr lang="en-US" dirty="0" smtClean="0"/>
              <a:t>switch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EE4612"/>
                </a:solidFill>
              </a:rPr>
              <a:t>ένα μόνο </a:t>
            </a:r>
            <a:r>
              <a:rPr lang="en-US" dirty="0" smtClean="0">
                <a:solidFill>
                  <a:srgbClr val="EE4612"/>
                </a:solidFill>
              </a:rPr>
              <a:t>block</a:t>
            </a:r>
            <a:r>
              <a:rPr lang="en-US" dirty="0" smtClean="0"/>
              <a:t>, </a:t>
            </a:r>
            <a:r>
              <a:rPr lang="el-GR" dirty="0" smtClean="0"/>
              <a:t>και γι αυτό χρειαζόμαστε τα </a:t>
            </a:r>
            <a:r>
              <a:rPr lang="en-US" dirty="0" smtClean="0"/>
              <a:t>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(“GR”)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(“EN”)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(“FR”)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0849" y="6096000"/>
            <a:ext cx="55504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θέλουμε να μπορούμε να απαντάμε και με μικρά?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43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OtherSwitchTest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curtain");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switch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option-1)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0: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1: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You selected curtain 2. Congratulations!");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case 2: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3.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" y="5934635"/>
            <a:ext cx="7799294" cy="847165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(μία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 smtClean="0">
                <a:solidFill>
                  <a:schemeClr val="tx1"/>
                </a:solidFill>
              </a:rPr>
              <a:t>) με το οποίο μπορούμε πλέον να διαβάζουμε από την είσοδο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 smtClean="0">
                <a:solidFill>
                  <a:schemeClr val="tx1"/>
                </a:solidFill>
              </a:rPr>
              <a:t>Scanner </a:t>
            </a:r>
            <a:r>
              <a:rPr lang="el-GR" dirty="0" smtClean="0">
                <a:solidFill>
                  <a:schemeClr val="tx1"/>
                </a:solidFill>
              </a:rPr>
              <a:t>μέσα στο πρόγραμμα μας ώστε να μπορούμε να φτιάξουμε αντικείμενα </a:t>
            </a:r>
            <a:r>
              <a:rPr lang="en-US" dirty="0" smtClean="0">
                <a:solidFill>
                  <a:schemeClr val="tx1"/>
                </a:solidFill>
              </a:rPr>
              <a:t>Scanner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95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Ανάθεση</a:t>
            </a:r>
            <a:r>
              <a:rPr lang="el-GR" dirty="0" smtClean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2923794"/>
            <a:ext cx="1905000" cy="533400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μεταβλητής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03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while code </a:t>
            </a:r>
            <a:r>
              <a:rPr lang="el-GR" sz="2000" dirty="0" smtClean="0"/>
              <a:t>εκτελείται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ο κώδικας εκτελείται ξανά.</a:t>
            </a:r>
            <a:endParaRPr lang="en-US" sz="2000" dirty="0" smtClean="0"/>
          </a:p>
          <a:p>
            <a:pPr lvl="1"/>
            <a:r>
              <a:rPr lang="en-US" sz="2000" dirty="0"/>
              <a:t>To while code </a:t>
            </a:r>
            <a:r>
              <a:rPr lang="el-GR" sz="2000" dirty="0" smtClean="0"/>
              <a:t>εκτελούν το βρόγχο και αλλάζουν την συνθήκη.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5062</TotalTime>
  <Words>1497</Words>
  <Application>Microsoft Office PowerPoint</Application>
  <PresentationFormat>On-screen Show (4:3)</PresentationFormat>
  <Paragraphs>490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ΤΕΧΝΙΚΕΣ Αντικειμενοστραφουσ προγραμματισμου</vt:lpstr>
      <vt:lpstr>Είσοδος</vt:lpstr>
      <vt:lpstr>Παράδειγμα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  <vt:lpstr>Το Do-While statement</vt:lpstr>
      <vt:lpstr>Παράδειγμα</vt:lpstr>
      <vt:lpstr>PowerPoint Presentation</vt:lpstr>
      <vt:lpstr>PowerPoint Presentation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PowerPoint Presentation</vt:lpstr>
      <vt:lpstr>Εμβέλεια (scope) μεταβλητών</vt:lpstr>
      <vt:lpstr>Παράδειγμα με το scope μεταβλητών</vt:lpstr>
      <vt:lpstr>PowerPoint Presentation</vt:lpstr>
      <vt:lpstr>Το if-else statement</vt:lpstr>
      <vt:lpstr>Switch statement</vt:lpstr>
      <vt:lpstr>Παράδειγμα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206</cp:revision>
  <dcterms:created xsi:type="dcterms:W3CDTF">2013-02-10T16:19:38Z</dcterms:created>
  <dcterms:modified xsi:type="dcterms:W3CDTF">2016-02-18T13:40:49Z</dcterms:modified>
</cp:coreProperties>
</file>