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7" r:id="rId2"/>
    <p:sldId id="407" r:id="rId3"/>
    <p:sldId id="408" r:id="rId4"/>
    <p:sldId id="378" r:id="rId5"/>
    <p:sldId id="379" r:id="rId6"/>
    <p:sldId id="380" r:id="rId7"/>
    <p:sldId id="381" r:id="rId8"/>
    <p:sldId id="382" r:id="rId9"/>
    <p:sldId id="383" r:id="rId10"/>
    <p:sldId id="390" r:id="rId11"/>
    <p:sldId id="391" r:id="rId12"/>
    <p:sldId id="392" r:id="rId13"/>
    <p:sldId id="394" r:id="rId14"/>
    <p:sldId id="395" r:id="rId15"/>
    <p:sldId id="396" r:id="rId16"/>
    <p:sldId id="397" r:id="rId17"/>
    <p:sldId id="398" r:id="rId18"/>
    <p:sldId id="399" r:id="rId19"/>
    <p:sldId id="400" r:id="rId20"/>
    <p:sldId id="401" r:id="rId21"/>
    <p:sldId id="402" r:id="rId22"/>
    <p:sldId id="403" r:id="rId23"/>
    <p:sldId id="404" r:id="rId24"/>
    <p:sldId id="405" r:id="rId25"/>
    <p:sldId id="406" r:id="rId26"/>
    <p:sldId id="409" r:id="rId27"/>
    <p:sldId id="41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4612"/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0" autoAdjust="0"/>
    <p:restoredTop sz="94660"/>
  </p:normalViewPr>
  <p:slideViewPr>
    <p:cSldViewPr>
      <p:cViewPr varScale="1">
        <p:scale>
          <a:sx n="109" d="100"/>
          <a:sy n="109" d="100"/>
        </p:scale>
        <p:origin x="-4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Εισαγωγή στη </a:t>
            </a:r>
            <a:r>
              <a:rPr lang="en-US" dirty="0" smtClean="0"/>
              <a:t>Java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Κάνετε πρόγραμμα που παίρνει σαν είσοδο ένα αριθμό και υλοποιεί μια αντίστροφη μέτρηση. Αν ο αριθμός είναι θετικός η αντίστροφη μέτρηση γίνεται προς τα κάτω μέχρι το μηδέν, αν είναι αρνητικός γίνεται προς τα πάνω μέχρι το μηδέν. Η διαδικασία επαναλαμβάνεται μέχρι ο χρήστης να δώσει την τιμή μηδέν.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32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791200" y="4038600"/>
            <a:ext cx="533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71800" y="4049486"/>
            <a:ext cx="6096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71800" y="2895600"/>
            <a:ext cx="6096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91200" y="2895600"/>
            <a:ext cx="533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457200"/>
            <a:ext cx="8229600" cy="6096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CountDown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reader = new Scanner(System.in);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!= 0)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&lt;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&lt; 0; i ++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&gt;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&gt; 0; i --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	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8189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75656" y="2060848"/>
            <a:ext cx="1512168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457200"/>
            <a:ext cx="8229600" cy="6096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CountDown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reader = new Scanner(System.in);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&lt;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&lt; 0; i ++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&gt;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&gt; 0; i --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!=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1064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εντολές </a:t>
            </a:r>
            <a:r>
              <a:rPr lang="en-US" dirty="0" smtClean="0"/>
              <a:t>break </a:t>
            </a:r>
            <a:r>
              <a:rPr lang="el-GR" dirty="0" smtClean="0"/>
              <a:t>και </a:t>
            </a:r>
            <a:r>
              <a:rPr lang="en-US" dirty="0" smtClean="0"/>
              <a:t>continue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continue</a:t>
            </a:r>
            <a:r>
              <a:rPr lang="en-US" dirty="0" smtClean="0"/>
              <a:t>: </a:t>
            </a:r>
            <a:r>
              <a:rPr lang="el-GR" dirty="0" smtClean="0"/>
              <a:t>Επιστρέφει τη ροή του προγράμματος στον έλεγχο της συνθήκης σε ένα βρόγχο.</a:t>
            </a:r>
          </a:p>
          <a:p>
            <a:pPr lvl="1"/>
            <a:r>
              <a:rPr lang="el-GR" dirty="0" smtClean="0"/>
              <a:t>Βολικό για τον έλεγχο συνθηκών πριν ξεκινήσει η εκτέλεση του βρόγχου,</a:t>
            </a:r>
            <a:r>
              <a:rPr lang="en-US" dirty="0" smtClean="0"/>
              <a:t> </a:t>
            </a:r>
            <a:r>
              <a:rPr lang="el-GR" dirty="0" smtClean="0"/>
              <a:t>ή για </a:t>
            </a:r>
            <a:r>
              <a:rPr lang="el-GR" dirty="0" err="1" smtClean="0"/>
              <a:t>πρόορη</a:t>
            </a:r>
            <a:r>
              <a:rPr lang="el-GR" dirty="0" smtClean="0"/>
              <a:t> επιστροφή στον έλεγχο της συνθήκης</a:t>
            </a:r>
          </a:p>
          <a:p>
            <a:pPr marL="274320" lvl="1" indent="0">
              <a:buNone/>
            </a:pPr>
            <a:endParaRPr lang="el-GR" dirty="0"/>
          </a:p>
          <a:p>
            <a:r>
              <a:rPr lang="en-US" dirty="0" smtClean="0">
                <a:solidFill>
                  <a:srgbClr val="FF0000"/>
                </a:solidFill>
              </a:rPr>
              <a:t>break</a:t>
            </a:r>
            <a:r>
              <a:rPr lang="en-US" dirty="0" smtClean="0"/>
              <a:t>: </a:t>
            </a:r>
            <a:r>
              <a:rPr lang="el-GR" dirty="0" smtClean="0"/>
              <a:t>Μας βγάζει έξω από την εκτέλεση του βρόχου από οποιοδήποτε σημείο μέσα στον κώδικα.</a:t>
            </a:r>
          </a:p>
          <a:p>
            <a:pPr lvl="1"/>
            <a:r>
              <a:rPr lang="el-GR" dirty="0" smtClean="0"/>
              <a:t>Βολικό για να σταματάμε το βρόγχο όταν κάτι δεν πάει καλά.</a:t>
            </a:r>
          </a:p>
          <a:p>
            <a:pPr lvl="1"/>
            <a:endParaRPr lang="el-GR" dirty="0"/>
          </a:p>
          <a:p>
            <a:r>
              <a:rPr lang="el-GR" dirty="0"/>
              <a:t>Κάποιοι θεωρούν </a:t>
            </a:r>
            <a:r>
              <a:rPr lang="el-GR" dirty="0" smtClean="0"/>
              <a:t>οι εντολές αυτές χαλάνε </a:t>
            </a:r>
            <a:r>
              <a:rPr lang="el-GR" dirty="0"/>
              <a:t>το μοντέλο του δομημένου προγραμματισμού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1375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εντολές </a:t>
            </a:r>
            <a:r>
              <a:rPr lang="en-US" dirty="0"/>
              <a:t>break </a:t>
            </a:r>
            <a:r>
              <a:rPr lang="el-GR" dirty="0" smtClean="0"/>
              <a:t>και </a:t>
            </a:r>
            <a:r>
              <a:rPr lang="en-US" dirty="0" smtClean="0"/>
              <a:t>continue</a:t>
            </a:r>
            <a:endParaRPr lang="en-US" dirty="0"/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3276600" y="3962400"/>
            <a:ext cx="1973871" cy="1726039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t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 dirty="0" smtClean="0">
              <a:solidFill>
                <a:srgbClr val="000000"/>
              </a:solidFill>
              <a:ea typeface="굴림" pitchFamily="34" charset="-127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000000"/>
                </a:solidFill>
                <a:ea typeface="굴림" pitchFamily="34" charset="-127"/>
              </a:rPr>
              <a:t>continue</a:t>
            </a:r>
            <a:endParaRPr lang="el-GR" sz="2200" dirty="0" smtClean="0">
              <a:solidFill>
                <a:srgbClr val="000000"/>
              </a:solidFill>
              <a:ea typeface="굴림" pitchFamily="34" charset="-127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sz="2200" dirty="0">
              <a:solidFill>
                <a:srgbClr val="000000"/>
              </a:solidFill>
              <a:ea typeface="굴림" pitchFamily="34" charset="-127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000000"/>
                </a:solidFill>
                <a:ea typeface="굴림" pitchFamily="34" charset="-127"/>
              </a:rPr>
              <a:t>break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 dirty="0">
              <a:solidFill>
                <a:srgbClr val="000000"/>
              </a:solidFill>
              <a:ea typeface="굴림" pitchFamily="34" charset="-127"/>
            </a:endParaRP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 rot="2700000">
            <a:off x="3648135" y="2250465"/>
            <a:ext cx="1027112" cy="9847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3559417" y="2513442"/>
            <a:ext cx="1316066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condition</a:t>
            </a: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4135060" y="1540303"/>
            <a:ext cx="0" cy="47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>
            <a:off x="4875334" y="2761090"/>
            <a:ext cx="82061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 flipH="1">
            <a:off x="4160226" y="5679182"/>
            <a:ext cx="1466" cy="247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 flipH="1">
            <a:off x="4155830" y="3453240"/>
            <a:ext cx="17584" cy="48279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>
            <a:off x="5697414" y="2761093"/>
            <a:ext cx="14654" cy="338603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8" name="Rectangle 15"/>
          <p:cNvSpPr>
            <a:spLocks noChangeArrowheads="1"/>
          </p:cNvSpPr>
          <p:nvPr/>
        </p:nvSpPr>
        <p:spPr bwMode="auto">
          <a:xfrm>
            <a:off x="4998426" y="2380092"/>
            <a:ext cx="782265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false</a:t>
            </a:r>
          </a:p>
        </p:txBody>
      </p:sp>
      <p:sp>
        <p:nvSpPr>
          <p:cNvPr id="29" name="Rectangle 16"/>
          <p:cNvSpPr>
            <a:spLocks noChangeArrowheads="1"/>
          </p:cNvSpPr>
          <p:nvPr/>
        </p:nvSpPr>
        <p:spPr bwMode="auto">
          <a:xfrm>
            <a:off x="3571141" y="3484992"/>
            <a:ext cx="673261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true</a:t>
            </a:r>
          </a:p>
        </p:txBody>
      </p:sp>
      <p:sp>
        <p:nvSpPr>
          <p:cNvPr id="40" name="Line 17"/>
          <p:cNvSpPr>
            <a:spLocks noChangeShapeType="1"/>
          </p:cNvSpPr>
          <p:nvPr/>
        </p:nvSpPr>
        <p:spPr bwMode="auto">
          <a:xfrm flipH="1">
            <a:off x="2815002" y="5936090"/>
            <a:ext cx="13422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1" name="Line 18"/>
          <p:cNvSpPr>
            <a:spLocks noChangeShapeType="1"/>
          </p:cNvSpPr>
          <p:nvPr/>
        </p:nvSpPr>
        <p:spPr bwMode="auto">
          <a:xfrm flipV="1">
            <a:off x="2813971" y="2727751"/>
            <a:ext cx="1029" cy="321759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2" name="Line 19"/>
          <p:cNvSpPr>
            <a:spLocks noChangeShapeType="1"/>
          </p:cNvSpPr>
          <p:nvPr/>
        </p:nvSpPr>
        <p:spPr bwMode="auto">
          <a:xfrm flipV="1">
            <a:off x="2816467" y="2727753"/>
            <a:ext cx="633927" cy="9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155830" y="6150303"/>
            <a:ext cx="1540119" cy="477837"/>
            <a:chOff x="6830159" y="5370513"/>
            <a:chExt cx="1540119" cy="477837"/>
          </a:xfrm>
        </p:grpSpPr>
        <p:sp>
          <p:nvSpPr>
            <p:cNvPr id="27" name="Line 14"/>
            <p:cNvSpPr>
              <a:spLocks noChangeShapeType="1"/>
            </p:cNvSpPr>
            <p:nvPr/>
          </p:nvSpPr>
          <p:spPr bwMode="auto">
            <a:xfrm flipH="1">
              <a:off x="6830159" y="5370513"/>
              <a:ext cx="154011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 b="1" smtClean="0">
                <a:solidFill>
                  <a:srgbClr val="063CEA"/>
                </a:solidFill>
              </a:endParaRPr>
            </a:p>
          </p:txBody>
        </p:sp>
        <p:sp>
          <p:nvSpPr>
            <p:cNvPr id="43" name="Line 20"/>
            <p:cNvSpPr>
              <a:spLocks noChangeShapeType="1"/>
            </p:cNvSpPr>
            <p:nvPr/>
          </p:nvSpPr>
          <p:spPr bwMode="auto">
            <a:xfrm>
              <a:off x="6834554" y="5373688"/>
              <a:ext cx="0" cy="4746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 b="1" smtClean="0">
                <a:solidFill>
                  <a:srgbClr val="063CEA"/>
                </a:solidFill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3636931" y="4336486"/>
            <a:ext cx="1236057" cy="40084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6" idx="1"/>
          </p:cNvCxnSpPr>
          <p:nvPr/>
        </p:nvCxnSpPr>
        <p:spPr>
          <a:xfrm flipH="1">
            <a:off x="3043678" y="4536909"/>
            <a:ext cx="593253" cy="4661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041183" y="2727751"/>
            <a:ext cx="2495" cy="180915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045143" y="2718496"/>
            <a:ext cx="441256" cy="92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3752599" y="4993114"/>
            <a:ext cx="9906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4743199" y="5199196"/>
            <a:ext cx="725537" cy="1458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5468736" y="5199196"/>
            <a:ext cx="14657" cy="86332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4173414" y="6099773"/>
            <a:ext cx="129532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4167552" y="6099773"/>
            <a:ext cx="0" cy="37521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915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96211" y="1219200"/>
            <a:ext cx="4343400" cy="2585323"/>
          </a:xfrm>
          <a:prstGeom prst="rect">
            <a:avLst/>
          </a:prstGeom>
          <a:noFill/>
          <a:ln w="28575">
            <a:solidFill>
              <a:schemeClr val="accent2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 (…)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if (I don’t like something){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continue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rest of code&gt;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// end of while loop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8215" y="1357699"/>
            <a:ext cx="3850595" cy="2308324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 (…)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if (everything is ok){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&lt; rest of code&gt;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}// end of if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// end of while loop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96211" y="3908524"/>
            <a:ext cx="4343400" cy="2862322"/>
          </a:xfrm>
          <a:prstGeom prst="rect">
            <a:avLst/>
          </a:prstGeom>
          <a:noFill/>
          <a:ln w="28575">
            <a:solidFill>
              <a:schemeClr val="accent2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 (…)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some code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if (I should stop){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some code&gt;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// end of while loop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5277" y="3819698"/>
            <a:ext cx="4066683" cy="2862322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 (… &amp;&amp; !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StopFlag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some code 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if (I should stop){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StopFlag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true;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}else{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&lt; some more code&gt;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// end of while loop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05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35696" y="2420888"/>
            <a:ext cx="3168352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457200"/>
            <a:ext cx="8229600" cy="6096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4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CountDownWithContinue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reader = new Scanner(System.in);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!= 0)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inputInt%2 ==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      continue;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&lt;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&lt; 0; i ++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&gt;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&gt; 0; i --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	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62635" y="5715000"/>
            <a:ext cx="3581365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Η αντίστροφη μέτρηση εκτελείται </a:t>
            </a:r>
          </a:p>
          <a:p>
            <a:r>
              <a:rPr lang="el-GR" dirty="0" smtClean="0"/>
              <a:t>μόνο για περιττούς αριθμούς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07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75656" y="2060848"/>
            <a:ext cx="1512168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457200"/>
            <a:ext cx="8229600" cy="6096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CountDown2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reader = new Scanner(System.in);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&lt;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&lt; 0; i ++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&gt;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&gt; 0; i --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!=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8203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35696" y="2477997"/>
            <a:ext cx="2088232" cy="5760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47664" y="5229200"/>
            <a:ext cx="1224136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457200"/>
            <a:ext cx="8229600" cy="6096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4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CountDownWithBreak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reader = new Scanner(System.in);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do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==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&lt;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&lt; 0; i ++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&gt;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&gt; 0; i --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Rectangular Callout 1"/>
          <p:cNvSpPr/>
          <p:nvPr/>
        </p:nvSpPr>
        <p:spPr>
          <a:xfrm>
            <a:off x="3276600" y="5105400"/>
            <a:ext cx="5181600" cy="1752600"/>
          </a:xfrm>
          <a:prstGeom prst="wedgeRectCallout">
            <a:avLst>
              <a:gd name="adj1" fmla="val -58764"/>
              <a:gd name="adj2" fmla="val -36794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Η συνθήκη αυτή ορίζει ένα </a:t>
            </a:r>
            <a:r>
              <a:rPr lang="el-GR" dirty="0" smtClean="0">
                <a:solidFill>
                  <a:srgbClr val="FF0000"/>
                </a:solidFill>
              </a:rPr>
              <a:t>ατέρμονο βρόγχο </a:t>
            </a:r>
            <a:r>
              <a:rPr lang="el-GR" dirty="0" smtClean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infinite loop)</a:t>
            </a:r>
            <a:r>
              <a:rPr lang="el-GR" dirty="0" smtClean="0">
                <a:solidFill>
                  <a:schemeClr val="tx1"/>
                </a:solidFill>
              </a:rPr>
              <a:t>. Πρέπει μέσα στο πρόγραμμα να έχουμε μια εντολή </a:t>
            </a:r>
            <a:r>
              <a:rPr lang="en-US" dirty="0" smtClean="0">
                <a:solidFill>
                  <a:srgbClr val="FF0000"/>
                </a:solidFill>
              </a:rPr>
              <a:t>break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(ή </a:t>
            </a:r>
            <a:r>
              <a:rPr lang="en-US" dirty="0" smtClean="0">
                <a:solidFill>
                  <a:schemeClr val="tx1"/>
                </a:solidFill>
              </a:rPr>
              <a:t>return </a:t>
            </a:r>
            <a:r>
              <a:rPr lang="el-GR" dirty="0" smtClean="0">
                <a:solidFill>
                  <a:schemeClr val="tx1"/>
                </a:solidFill>
              </a:rPr>
              <a:t>που θα δούμε αργότερα) για να μην κολλήσει το πρόγραμμα μας.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Αυτή η κατασκευή είναι βολική όταν έχουμε πολλαπλές συνθήκες εξόδου.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88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Εμβέλεια (</a:t>
            </a:r>
            <a:r>
              <a:rPr lang="en-US" dirty="0" smtClean="0"/>
              <a:t>scope) </a:t>
            </a:r>
            <a:r>
              <a:rPr lang="el-GR" dirty="0" smtClean="0"/>
              <a:t>μεταβλητών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Προσέξτε ότι η μεταβλητή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/>
              <a:t> </a:t>
            </a:r>
            <a:r>
              <a:rPr lang="el-GR" dirty="0" smtClean="0"/>
              <a:t>πρέπει να οριστεί </a:t>
            </a:r>
            <a:r>
              <a:rPr lang="el-GR" dirty="0" smtClean="0">
                <a:solidFill>
                  <a:srgbClr val="FF0000"/>
                </a:solidFill>
              </a:rPr>
              <a:t>σε κάθε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for</a:t>
            </a:r>
            <a:r>
              <a:rPr lang="en-US" dirty="0" smtClean="0"/>
              <a:t>, </a:t>
            </a:r>
            <a:r>
              <a:rPr lang="el-GR" dirty="0" smtClean="0"/>
              <a:t>ενώ η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inputInt</a:t>
            </a:r>
            <a:r>
              <a:rPr lang="en-US" dirty="0" smtClean="0"/>
              <a:t> </a:t>
            </a:r>
            <a:r>
              <a:rPr lang="el-GR" dirty="0" err="1" smtClean="0"/>
              <a:t>πρεπει</a:t>
            </a:r>
            <a:r>
              <a:rPr lang="el-GR" dirty="0" smtClean="0"/>
              <a:t> να οριστεί </a:t>
            </a:r>
            <a:r>
              <a:rPr lang="el-GR" dirty="0" smtClean="0">
                <a:solidFill>
                  <a:srgbClr val="FF0000"/>
                </a:solidFill>
              </a:rPr>
              <a:t>έξω</a:t>
            </a:r>
            <a:r>
              <a:rPr lang="el-GR" dirty="0" smtClean="0"/>
              <a:t> από 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while-loop</a:t>
            </a:r>
            <a:r>
              <a:rPr lang="en-US" dirty="0" smtClean="0"/>
              <a:t> </a:t>
            </a:r>
            <a:r>
              <a:rPr lang="el-GR" dirty="0" smtClean="0"/>
              <a:t>αλλιώς ο </a:t>
            </a:r>
            <a:r>
              <a:rPr lang="en-US" dirty="0" smtClean="0"/>
              <a:t>compiler </a:t>
            </a:r>
            <a:r>
              <a:rPr lang="el-GR" dirty="0" smtClean="0"/>
              <a:t>διαμαρτύρεται. </a:t>
            </a:r>
          </a:p>
          <a:p>
            <a:pPr lvl="1"/>
            <a:r>
              <a:rPr lang="el-GR" dirty="0" smtClean="0"/>
              <a:t>Προσπαθούμε να χρησιμοποιήσουμε μια μεταβλητή εκτός της </a:t>
            </a:r>
            <a:r>
              <a:rPr lang="el-GR" dirty="0" smtClean="0">
                <a:solidFill>
                  <a:srgbClr val="FF0000"/>
                </a:solidFill>
              </a:rPr>
              <a:t>εμβέλειας</a:t>
            </a:r>
            <a:r>
              <a:rPr lang="el-GR" dirty="0" smtClean="0"/>
              <a:t> της</a:t>
            </a:r>
          </a:p>
          <a:p>
            <a:r>
              <a:rPr lang="el-GR" dirty="0" smtClean="0"/>
              <a:t>Η κάθε μεταβλητή που ορίζουμε έχει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εμβέλεια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scope) </a:t>
            </a:r>
            <a:r>
              <a:rPr lang="el-GR" dirty="0" smtClean="0"/>
              <a:t>μέσα στο </a:t>
            </a:r>
            <a:r>
              <a:rPr lang="en-US" dirty="0" smtClean="0">
                <a:solidFill>
                  <a:srgbClr val="0070C0"/>
                </a:solidFill>
              </a:rPr>
              <a:t>block</a:t>
            </a:r>
            <a:r>
              <a:rPr lang="en-US" dirty="0" smtClean="0"/>
              <a:t> </a:t>
            </a:r>
            <a:r>
              <a:rPr lang="el-GR" dirty="0" smtClean="0"/>
              <a:t>το οποίο ορίζεται.</a:t>
            </a:r>
          </a:p>
          <a:p>
            <a:pPr lvl="1"/>
            <a:r>
              <a:rPr lang="el-GR" dirty="0" smtClean="0">
                <a:solidFill>
                  <a:srgbClr val="FF0000"/>
                </a:solidFill>
              </a:rPr>
              <a:t>Τοπική μεταβλητή </a:t>
            </a:r>
            <a:r>
              <a:rPr lang="el-GR" dirty="0" smtClean="0"/>
              <a:t>μέσα στο </a:t>
            </a:r>
            <a:r>
              <a:rPr lang="en-US" dirty="0" smtClean="0"/>
              <a:t>block.</a:t>
            </a:r>
          </a:p>
          <a:p>
            <a:r>
              <a:rPr lang="el-GR" dirty="0" smtClean="0"/>
              <a:t>Μόλις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βγούμε</a:t>
            </a:r>
            <a:r>
              <a:rPr lang="el-GR" dirty="0" smtClean="0"/>
              <a:t> από το </a:t>
            </a:r>
            <a:r>
              <a:rPr lang="en-US" dirty="0" smtClean="0"/>
              <a:t>block </a:t>
            </a:r>
            <a:r>
              <a:rPr lang="el-GR" dirty="0" smtClean="0"/>
              <a:t>η μεταβλητή χάνεται</a:t>
            </a:r>
          </a:p>
          <a:p>
            <a:pPr lvl="2"/>
            <a:r>
              <a:rPr lang="el-GR" dirty="0" smtClean="0"/>
              <a:t>Ο </a:t>
            </a:r>
            <a:r>
              <a:rPr lang="en-US" dirty="0" smtClean="0"/>
              <a:t>compiler </a:t>
            </a:r>
            <a:r>
              <a:rPr lang="el-GR" dirty="0" smtClean="0"/>
              <a:t>δημιουργεί</a:t>
            </a:r>
            <a:r>
              <a:rPr lang="en-US" dirty="0" smtClean="0"/>
              <a:t> </a:t>
            </a:r>
            <a:r>
              <a:rPr lang="el-GR" dirty="0" smtClean="0"/>
              <a:t>ένα χώρο στη μνήμη για το </a:t>
            </a:r>
            <a:r>
              <a:rPr lang="en-US" dirty="0" smtClean="0"/>
              <a:t>block </a:t>
            </a:r>
            <a:r>
              <a:rPr lang="el-GR" dirty="0" smtClean="0"/>
              <a:t>το οποίο εκτελούμε, ο οποίος εξαφανίζεται όταν το </a:t>
            </a:r>
            <a:r>
              <a:rPr lang="en-US" dirty="0" smtClean="0"/>
              <a:t>block </a:t>
            </a:r>
            <a:r>
              <a:rPr lang="el-GR" dirty="0" smtClean="0"/>
              <a:t>τελειώσει.</a:t>
            </a:r>
            <a:endParaRPr lang="en-US" dirty="0" smtClean="0"/>
          </a:p>
          <a:p>
            <a:r>
              <a:rPr lang="el-GR" dirty="0"/>
              <a:t>Ένα </a:t>
            </a:r>
            <a:r>
              <a:rPr lang="en-US" dirty="0"/>
              <a:t>block </a:t>
            </a:r>
            <a:r>
              <a:rPr lang="el-GR" dirty="0"/>
              <a:t>μπορεί να περιλαμβάνει κι άλλα </a:t>
            </a:r>
            <a:r>
              <a:rPr lang="el-GR" dirty="0">
                <a:solidFill>
                  <a:srgbClr val="0070C0"/>
                </a:solidFill>
              </a:rPr>
              <a:t>φωλιασμένα </a:t>
            </a:r>
            <a:r>
              <a:rPr lang="en-US" dirty="0">
                <a:solidFill>
                  <a:srgbClr val="0070C0"/>
                </a:solidFill>
              </a:rPr>
              <a:t>blocks</a:t>
            </a:r>
            <a:endParaRPr lang="el-GR" dirty="0">
              <a:solidFill>
                <a:srgbClr val="0070C0"/>
              </a:solidFill>
            </a:endParaRPr>
          </a:p>
          <a:p>
            <a:pPr lvl="1"/>
            <a:r>
              <a:rPr lang="el-GR" dirty="0"/>
              <a:t>Η μεταβλητή </a:t>
            </a:r>
            <a:r>
              <a:rPr lang="el-GR" dirty="0" smtClean="0"/>
              <a:t>έχει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εμβέλεια</a:t>
            </a:r>
            <a:r>
              <a:rPr lang="el-GR" dirty="0" smtClean="0"/>
              <a:t> και μέσα στα </a:t>
            </a:r>
            <a:r>
              <a:rPr lang="el-GR" dirty="0" smtClean="0">
                <a:solidFill>
                  <a:srgbClr val="0070C0"/>
                </a:solidFill>
              </a:rPr>
              <a:t>φωλιασμένα </a:t>
            </a:r>
            <a:r>
              <a:rPr lang="en-US" dirty="0">
                <a:solidFill>
                  <a:srgbClr val="0070C0"/>
                </a:solidFill>
              </a:rPr>
              <a:t>blocks</a:t>
            </a:r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Δεν μπορούμε </a:t>
            </a:r>
            <a:r>
              <a:rPr lang="el-GR" dirty="0"/>
              <a:t>να ορίσουμε μια άλλη </a:t>
            </a:r>
            <a:r>
              <a:rPr lang="el-GR" dirty="0">
                <a:solidFill>
                  <a:srgbClr val="0070C0"/>
                </a:solidFill>
              </a:rPr>
              <a:t>μεταβλητή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με το ίδιο όνομα </a:t>
            </a:r>
            <a:r>
              <a:rPr lang="el-GR" dirty="0"/>
              <a:t>σε ένα φωλιασμένο </a:t>
            </a:r>
            <a:r>
              <a:rPr lang="en-US" dirty="0"/>
              <a:t>block</a:t>
            </a:r>
            <a:endParaRPr lang="el-GR" dirty="0"/>
          </a:p>
          <a:p>
            <a:pPr lvl="2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326426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Είσοδος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Χρησιμοποιούμε την κλάση </a:t>
            </a:r>
            <a:r>
              <a:rPr lang="en-US" dirty="0" smtClean="0"/>
              <a:t>Scanner </a:t>
            </a:r>
            <a:r>
              <a:rPr lang="el-GR" dirty="0" smtClean="0"/>
              <a:t>της </a:t>
            </a:r>
            <a:r>
              <a:rPr lang="en-US" dirty="0" smtClean="0"/>
              <a:t>Java</a:t>
            </a:r>
            <a:endParaRPr lang="el-GR" dirty="0" smtClean="0"/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import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java.util.Scanner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;</a:t>
            </a:r>
          </a:p>
          <a:p>
            <a:pPr lvl="1"/>
            <a:endParaRPr lang="en-US" dirty="0"/>
          </a:p>
          <a:p>
            <a:r>
              <a:rPr lang="el-GR" dirty="0" smtClean="0"/>
              <a:t>Αρχικοποιείται με το ρεύμα εισόδου: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Scanner in = new Scanner(System.in);</a:t>
            </a:r>
          </a:p>
          <a:p>
            <a:pPr lvl="1"/>
            <a:endParaRPr lang="en-US" dirty="0"/>
          </a:p>
          <a:p>
            <a:r>
              <a:rPr lang="el-GR" dirty="0" smtClean="0"/>
              <a:t>Μπορούμε να καλέσουμε μεθόδους της </a:t>
            </a:r>
            <a:r>
              <a:rPr lang="en-US" dirty="0" smtClean="0"/>
              <a:t>Scanner </a:t>
            </a:r>
            <a:r>
              <a:rPr lang="el-GR" dirty="0" smtClean="0"/>
              <a:t>για να διαβάσουμε κάτι από την είσοδο</a:t>
            </a:r>
          </a:p>
          <a:p>
            <a:pPr lvl="1"/>
            <a:r>
              <a:rPr lang="en-US" dirty="0" err="1">
                <a:solidFill>
                  <a:srgbClr val="0070C0"/>
                </a:solidFill>
              </a:rPr>
              <a:t>nextLine</a:t>
            </a:r>
            <a:r>
              <a:rPr lang="en-US" dirty="0">
                <a:solidFill>
                  <a:srgbClr val="0070C0"/>
                </a:solidFill>
              </a:rPr>
              <a:t>(): </a:t>
            </a:r>
            <a:r>
              <a:rPr lang="el-GR" dirty="0"/>
              <a:t>διαβάζει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μέχρι</a:t>
            </a:r>
            <a:r>
              <a:rPr lang="el-GR" dirty="0"/>
              <a:t> να βρει τον χαρακτήρα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‘\n’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next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διαβάζει το επόμενο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String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/>
              <a:t>μέχρι να βρει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λευκό χαρακτήρα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nextInt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διαβάζει τον επόμενο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int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nextDouble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διαβάζει τον επόμενο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double</a:t>
            </a:r>
            <a:r>
              <a:rPr lang="en-US" dirty="0" smtClean="0"/>
              <a:t>.</a:t>
            </a:r>
            <a:endParaRPr lang="el-GR" dirty="0" smtClean="0"/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nextBoolean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dirty="0" smtClean="0"/>
              <a:t>): </a:t>
            </a:r>
            <a:r>
              <a:rPr lang="el-GR" dirty="0" smtClean="0"/>
              <a:t>διαβάζει τον επόμενο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boolean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499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907704" y="3442447"/>
            <a:ext cx="2088232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31767" y="5355577"/>
            <a:ext cx="4315172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31767" y="5050777"/>
            <a:ext cx="4299275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με το </a:t>
            </a:r>
            <a:r>
              <a:rPr lang="en-US" dirty="0" smtClean="0"/>
              <a:t>scope </a:t>
            </a:r>
            <a:r>
              <a:rPr lang="el-GR" smtClean="0"/>
              <a:t>μεταβλητών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44049" y="2133600"/>
            <a:ext cx="379995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 κώδικας έχει λάθη σε </a:t>
            </a:r>
            <a:r>
              <a:rPr lang="el-GR" dirty="0" smtClean="0">
                <a:solidFill>
                  <a:srgbClr val="FF0000"/>
                </a:solidFill>
              </a:rPr>
              <a:t>τρία</a:t>
            </a:r>
            <a:r>
              <a:rPr lang="el-GR" dirty="0" smtClean="0"/>
              <a:t> σημεία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1524000"/>
            <a:ext cx="8229600" cy="5073352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6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2;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0;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3;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++)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double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i+1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" +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(“y = “ +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(“z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“ +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" +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(“z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" +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(“y = “ +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(“x = “ +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1287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1560" y="706016"/>
            <a:ext cx="4968552" cy="43204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15616" y="1570112"/>
            <a:ext cx="3240360" cy="25922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457200"/>
            <a:ext cx="8229600" cy="5073352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... ... 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... ...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{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... ...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    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... ... 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...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...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... ...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...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...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...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...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5713167" y="3621760"/>
            <a:ext cx="2304256" cy="612648"/>
          </a:xfrm>
          <a:prstGeom prst="wedgeRectCallout">
            <a:avLst>
              <a:gd name="adj1" fmla="val -108025"/>
              <a:gd name="adj2" fmla="val -7943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Η εμβέλεια του 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6660232" y="706016"/>
            <a:ext cx="2016224" cy="1440160"/>
          </a:xfrm>
          <a:prstGeom prst="wedgeRectCallout">
            <a:avLst>
              <a:gd name="adj1" fmla="val -107023"/>
              <a:gd name="adj2" fmla="val 62152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Η διαφορά του κόκκινου από το μπλε είναι ο χώρος </a:t>
            </a:r>
            <a:r>
              <a:rPr lang="el-GR" dirty="0" smtClean="0">
                <a:solidFill>
                  <a:srgbClr val="FFFF00"/>
                </a:solidFill>
              </a:rPr>
              <a:t>εκτός</a:t>
            </a:r>
            <a:r>
              <a:rPr lang="el-GR" dirty="0" smtClean="0">
                <a:solidFill>
                  <a:schemeClr val="tx1"/>
                </a:solidFill>
              </a:rPr>
              <a:t> της εμβελείας του 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13167" y="4378424"/>
            <a:ext cx="3179313" cy="147732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Μέσα στο μπλε μπορούμε να χρησιμοποιήσουμε την μεταβλητή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l-GR" dirty="0" smtClean="0"/>
              <a:t>, αλλά δεν μπορούμε να </a:t>
            </a:r>
            <a:r>
              <a:rPr lang="el-GR" dirty="0" smtClean="0">
                <a:solidFill>
                  <a:srgbClr val="FF0000"/>
                </a:solidFill>
              </a:rPr>
              <a:t>ορίσουμε</a:t>
            </a:r>
            <a:r>
              <a:rPr lang="el-GR" dirty="0" smtClean="0"/>
              <a:t> άλλη μεταβλητή με το όνομα 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55529" y="2266091"/>
            <a:ext cx="2891281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Έξω από το μπλε δεν μπορούμε να </a:t>
            </a:r>
            <a:r>
              <a:rPr lang="el-GR" dirty="0" smtClean="0">
                <a:solidFill>
                  <a:srgbClr val="FF0000"/>
                </a:solidFill>
              </a:rPr>
              <a:t>χρησιμοποιήσουμε</a:t>
            </a:r>
            <a:r>
              <a:rPr lang="el-GR" dirty="0" smtClean="0"/>
              <a:t> τη μεταβλητή 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5855752"/>
            <a:ext cx="85472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Κάθε </a:t>
            </a:r>
            <a:r>
              <a:rPr lang="en-US" dirty="0" smtClean="0"/>
              <a:t>block </a:t>
            </a:r>
            <a:r>
              <a:rPr lang="el-GR" dirty="0" smtClean="0"/>
              <a:t>έχει το δικό του χώρο μνήμης. Σε ένα χώρο μνήμης μια μεταβλητή μπορεί να οριστεί μόνο μία φορά. </a:t>
            </a:r>
            <a:r>
              <a:rPr lang="en-US" dirty="0" smtClean="0"/>
              <a:t>O </a:t>
            </a:r>
            <a:r>
              <a:rPr lang="el-GR" dirty="0" smtClean="0"/>
              <a:t>χώρος </a:t>
            </a:r>
            <a:r>
              <a:rPr lang="el-GR" dirty="0" smtClean="0"/>
              <a:t>μνήμης ενός </a:t>
            </a:r>
            <a:r>
              <a:rPr lang="en-US" dirty="0" smtClean="0"/>
              <a:t>block </a:t>
            </a:r>
            <a:r>
              <a:rPr lang="el-GR" dirty="0" smtClean="0"/>
              <a:t>περιλαμβάνει και τα</a:t>
            </a:r>
            <a:r>
              <a:rPr lang="el-GR" dirty="0" smtClean="0"/>
              <a:t> </a:t>
            </a:r>
            <a:r>
              <a:rPr lang="el-GR" dirty="0" smtClean="0"/>
              <a:t>φωλιασμένα </a:t>
            </a:r>
            <a:r>
              <a:rPr lang="en-US" dirty="0" smtClean="0"/>
              <a:t>blocks</a:t>
            </a:r>
            <a:r>
              <a:rPr lang="el-GR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81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</a:t>
            </a:r>
            <a:r>
              <a:rPr lang="en-US" dirty="0" smtClean="0"/>
              <a:t>if-else statement</a:t>
            </a:r>
            <a:endParaRPr lang="en-US" dirty="0"/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4923694" y="4191000"/>
            <a:ext cx="1849315" cy="5286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statement1</a:t>
            </a:r>
          </a:p>
        </p:txBody>
      </p:sp>
      <p:sp>
        <p:nvSpPr>
          <p:cNvPr id="37" name="Rectangle 7"/>
          <p:cNvSpPr>
            <a:spLocks noChangeArrowheads="1"/>
          </p:cNvSpPr>
          <p:nvPr/>
        </p:nvSpPr>
        <p:spPr bwMode="auto">
          <a:xfrm rot="2700000">
            <a:off x="5294497" y="2285820"/>
            <a:ext cx="1027112" cy="986203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5206513" y="2581277"/>
            <a:ext cx="1316066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condition</a:t>
            </a:r>
          </a:p>
        </p:txBody>
      </p:sp>
      <p:sp>
        <p:nvSpPr>
          <p:cNvPr id="39" name="Line 9"/>
          <p:cNvSpPr>
            <a:spLocks noChangeShapeType="1"/>
          </p:cNvSpPr>
          <p:nvPr/>
        </p:nvSpPr>
        <p:spPr bwMode="auto">
          <a:xfrm>
            <a:off x="5789735" y="1576388"/>
            <a:ext cx="0" cy="47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0" name="Line 10"/>
          <p:cNvSpPr>
            <a:spLocks noChangeShapeType="1"/>
          </p:cNvSpPr>
          <p:nvPr/>
        </p:nvSpPr>
        <p:spPr bwMode="auto">
          <a:xfrm flipV="1">
            <a:off x="6522427" y="2795591"/>
            <a:ext cx="1446334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1" name="Line 11"/>
          <p:cNvSpPr>
            <a:spLocks noChangeShapeType="1"/>
          </p:cNvSpPr>
          <p:nvPr/>
        </p:nvSpPr>
        <p:spPr bwMode="auto">
          <a:xfrm>
            <a:off x="5807321" y="4740278"/>
            <a:ext cx="1465" cy="942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2" name="Line 12"/>
          <p:cNvSpPr>
            <a:spLocks noChangeShapeType="1"/>
          </p:cNvSpPr>
          <p:nvPr/>
        </p:nvSpPr>
        <p:spPr bwMode="auto">
          <a:xfrm flipH="1">
            <a:off x="5819044" y="3489325"/>
            <a:ext cx="1465" cy="681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3" name="Line 13"/>
          <p:cNvSpPr>
            <a:spLocks noChangeShapeType="1"/>
          </p:cNvSpPr>
          <p:nvPr/>
        </p:nvSpPr>
        <p:spPr bwMode="auto">
          <a:xfrm flipH="1">
            <a:off x="5827836" y="5246688"/>
            <a:ext cx="21643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4" name="Rectangle 14"/>
          <p:cNvSpPr>
            <a:spLocks noChangeArrowheads="1"/>
          </p:cNvSpPr>
          <p:nvPr/>
        </p:nvSpPr>
        <p:spPr bwMode="auto">
          <a:xfrm>
            <a:off x="6925409" y="2416177"/>
            <a:ext cx="782265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false</a:t>
            </a:r>
          </a:p>
        </p:txBody>
      </p:sp>
      <p:sp>
        <p:nvSpPr>
          <p:cNvPr id="45" name="Rectangle 15"/>
          <p:cNvSpPr>
            <a:spLocks noChangeArrowheads="1"/>
          </p:cNvSpPr>
          <p:nvPr/>
        </p:nvSpPr>
        <p:spPr bwMode="auto">
          <a:xfrm>
            <a:off x="5216770" y="3521075"/>
            <a:ext cx="673261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true</a:t>
            </a:r>
          </a:p>
        </p:txBody>
      </p:sp>
      <p:sp>
        <p:nvSpPr>
          <p:cNvPr id="46" name="Rectangle 16"/>
          <p:cNvSpPr>
            <a:spLocks noChangeArrowheads="1"/>
          </p:cNvSpPr>
          <p:nvPr/>
        </p:nvSpPr>
        <p:spPr bwMode="auto">
          <a:xfrm>
            <a:off x="7003075" y="4191000"/>
            <a:ext cx="1849315" cy="5286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statement2</a:t>
            </a:r>
          </a:p>
        </p:txBody>
      </p:sp>
      <p:sp>
        <p:nvSpPr>
          <p:cNvPr id="47" name="Line 17"/>
          <p:cNvSpPr>
            <a:spLocks noChangeShapeType="1"/>
          </p:cNvSpPr>
          <p:nvPr/>
        </p:nvSpPr>
        <p:spPr bwMode="auto">
          <a:xfrm>
            <a:off x="7968762" y="2801938"/>
            <a:ext cx="0" cy="1363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8" name="Line 18"/>
          <p:cNvSpPr>
            <a:spLocks noChangeShapeType="1"/>
          </p:cNvSpPr>
          <p:nvPr/>
        </p:nvSpPr>
        <p:spPr bwMode="auto">
          <a:xfrm>
            <a:off x="7993674" y="4732338"/>
            <a:ext cx="0" cy="519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2067107"/>
            <a:ext cx="464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l-GR" sz="2400" dirty="0" smtClean="0"/>
              <a:t>Το </a:t>
            </a:r>
            <a:r>
              <a:rPr lang="en-US" sz="2400" dirty="0" smtClean="0"/>
              <a:t>if-else statement </a:t>
            </a:r>
            <a:r>
              <a:rPr lang="el-GR" sz="2400" dirty="0" smtClean="0"/>
              <a:t>δουλεύει καλά όταν στο </a:t>
            </a:r>
            <a:r>
              <a:rPr lang="en-US" sz="2400" dirty="0" smtClean="0"/>
              <a:t>condition </a:t>
            </a:r>
            <a:r>
              <a:rPr lang="el-GR" sz="2400" dirty="0" smtClean="0"/>
              <a:t>θέλουμε να περιγράψουμε μια επιλογή με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δύο</a:t>
            </a:r>
            <a:r>
              <a:rPr lang="el-GR" sz="2400" dirty="0" smtClean="0"/>
              <a:t> πιθανά ενδεχόμενα.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400" dirty="0" smtClean="0"/>
              <a:t>Τι γίνεται αν η συνθήκη μας έχει πολλά ενδεχόμενα?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5216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 statement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199062"/>
            <a:ext cx="3886200" cy="4838700"/>
          </a:xfrm>
        </p:spPr>
      </p:pic>
      <p:sp>
        <p:nvSpPr>
          <p:cNvPr id="5" name="TextBox 4"/>
          <p:cNvSpPr txBox="1"/>
          <p:nvPr/>
        </p:nvSpPr>
        <p:spPr>
          <a:xfrm>
            <a:off x="152400" y="1600200"/>
            <a:ext cx="1723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Συντακτικό</a:t>
            </a:r>
            <a:r>
              <a:rPr lang="el-GR" dirty="0" smtClean="0"/>
              <a:t>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9817" y="2084861"/>
            <a:ext cx="459613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switch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(&lt;condition expression&gt;){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&lt;condition 1&gt;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code statements 1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&lt;condition 2&gt;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code statements 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&lt;condition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3&gt;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code statements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default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default statements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71994" y="6219706"/>
            <a:ext cx="8468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 </a:t>
            </a:r>
            <a:r>
              <a:rPr lang="el-GR" dirty="0" smtClean="0"/>
              <a:t>κώδικας μέσα το </a:t>
            </a:r>
            <a:r>
              <a:rPr lang="en-US" dirty="0" smtClean="0"/>
              <a:t>switch </a:t>
            </a:r>
            <a:r>
              <a:rPr lang="el-GR" dirty="0" smtClean="0"/>
              <a:t>είναι </a:t>
            </a:r>
            <a:r>
              <a:rPr lang="el-GR" dirty="0" smtClean="0">
                <a:solidFill>
                  <a:srgbClr val="EE4612"/>
                </a:solidFill>
              </a:rPr>
              <a:t>ένα μόνο </a:t>
            </a:r>
            <a:r>
              <a:rPr lang="en-US" dirty="0" smtClean="0">
                <a:solidFill>
                  <a:srgbClr val="EE4612"/>
                </a:solidFill>
              </a:rPr>
              <a:t>block</a:t>
            </a:r>
            <a:r>
              <a:rPr lang="en-US" dirty="0" smtClean="0"/>
              <a:t>, </a:t>
            </a:r>
            <a:r>
              <a:rPr lang="el-GR" dirty="0" smtClean="0"/>
              <a:t>και γι αυτό χρειαζόμαστε τα </a:t>
            </a:r>
            <a:r>
              <a:rPr lang="en-US" dirty="0" smtClean="0"/>
              <a:t>break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27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 πρόγραμμα που να εύχεται καλημέρα σε τρεις διαφορετικές γλώσσες ανάλογα με την επιλογή του χρήστη.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83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248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SwitchTest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input = new Scanner(System.in);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option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input.next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switch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"GR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":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option.equals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(“GR”)</a:t>
            </a:r>
            <a:endParaRPr lang="en-US" b="1" dirty="0">
              <a:solidFill>
                <a:schemeClr val="accent3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kalimera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":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option.equals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(“EN”)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("good morning");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"FR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":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option.equals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(“FR”)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("bonjour");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default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("I do not speak this language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.\n“ +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“Greek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English, French only");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60849" y="6096000"/>
            <a:ext cx="5550494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Αν θέλουμε να μπορούμε να απαντάμε και με μικρά?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75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248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SwitchTest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input = new Scanner(System.in);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option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input.next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switch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"GR":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"gr":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kalimera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"EN":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"en":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("good morning");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"FR":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("bonjour");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default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("I do not speak this language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.\n“ +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“Greek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English, French only");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2435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248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OtherSwitchTest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input = new Scanner(System.in);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("Pick a curtain");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option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input.nextInt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switch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option-1)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case 0: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("You selected curtain 1.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Zong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!");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case 1: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You selected curtain 2. Congratulations!");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break;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case 2: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("You selected curtain 3.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Zong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!");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break;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default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Zong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!");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94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1524000"/>
            <a:ext cx="38862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012" y="1456765"/>
            <a:ext cx="8763000" cy="4419600"/>
          </a:xfrm>
          <a:ln w="28575">
            <a:solidFill>
              <a:schemeClr val="accent1"/>
            </a:solidFill>
            <a:prstDash val="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TestIO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public static void main(String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“Say Something:”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Scanner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Scanner(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nextLine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609600" y="5934635"/>
            <a:ext cx="7799294" cy="847165"/>
          </a:xfrm>
          <a:prstGeom prst="wedgeRectCallout">
            <a:avLst>
              <a:gd name="adj1" fmla="val 12798"/>
              <a:gd name="adj2" fmla="val -5178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  <a:r>
              <a:rPr lang="en-US" sz="2000" dirty="0" smtClean="0"/>
              <a:t> </a:t>
            </a:r>
            <a:r>
              <a:rPr lang="el-GR" sz="2000" dirty="0" smtClean="0">
                <a:solidFill>
                  <a:schemeClr val="tx1"/>
                </a:solidFill>
              </a:rPr>
              <a:t>δημιουργεί ένα αντικείμενο τύπου </a:t>
            </a: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l-GR" sz="2000" dirty="0" smtClean="0">
                <a:solidFill>
                  <a:schemeClr val="tx1"/>
                </a:solidFill>
              </a:rPr>
              <a:t>(μία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μεταβλητή</a:t>
            </a:r>
            <a:r>
              <a:rPr lang="el-GR" sz="2000" dirty="0" smtClean="0">
                <a:solidFill>
                  <a:schemeClr val="tx1"/>
                </a:solidFill>
              </a:rPr>
              <a:t>) με το οποίο μπορούμε πλέον να διαβάζουμε από την είσοδο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4509246" y="304800"/>
            <a:ext cx="4101354" cy="1222248"/>
          </a:xfrm>
          <a:prstGeom prst="wedgeRectCallout">
            <a:avLst>
              <a:gd name="adj1" fmla="val -56505"/>
              <a:gd name="adj2" fmla="val 5893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Με την εντολή αυτή φέρνουμε την κλάση </a:t>
            </a:r>
            <a:r>
              <a:rPr lang="en-US" dirty="0" smtClean="0">
                <a:solidFill>
                  <a:schemeClr val="tx1"/>
                </a:solidFill>
              </a:rPr>
              <a:t>Scanner </a:t>
            </a:r>
            <a:r>
              <a:rPr lang="el-GR" dirty="0" smtClean="0">
                <a:solidFill>
                  <a:schemeClr val="tx1"/>
                </a:solidFill>
              </a:rPr>
              <a:t>μέσα στο πρόγραμμα μας ώστε να μπορούμε να φτιάξουμε αντικείμενα </a:t>
            </a:r>
            <a:r>
              <a:rPr lang="en-US" dirty="0" smtClean="0">
                <a:solidFill>
                  <a:schemeClr val="tx1"/>
                </a:solidFill>
              </a:rPr>
              <a:t>Scanner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34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Επαναλήψεις - </a:t>
            </a:r>
            <a:r>
              <a:rPr lang="en-US" dirty="0"/>
              <a:t>While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68535" cy="4876800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Στην </a:t>
            </a:r>
            <a:r>
              <a:rPr lang="en-US" dirty="0" smtClean="0"/>
              <a:t>Java </a:t>
            </a:r>
            <a:r>
              <a:rPr lang="el-GR" dirty="0" smtClean="0"/>
              <a:t>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while statement </a:t>
            </a:r>
            <a:r>
              <a:rPr lang="el-GR" dirty="0" smtClean="0"/>
              <a:t>έχει το εξής συντακτικό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pPr lvl="1"/>
            <a:endParaRPr lang="en-US" dirty="0" smtClean="0"/>
          </a:p>
          <a:p>
            <a:pPr marL="274320" lvl="1" indent="0">
              <a:buNone/>
            </a:pPr>
            <a:endParaRPr lang="en-US" dirty="0"/>
          </a:p>
          <a:p>
            <a:pPr lvl="1"/>
            <a:r>
              <a:rPr lang="el-GR" dirty="0" smtClean="0"/>
              <a:t>Αν η </a:t>
            </a:r>
            <a:r>
              <a:rPr lang="el-GR" dirty="0" smtClean="0">
                <a:solidFill>
                  <a:srgbClr val="0070C0"/>
                </a:solidFill>
              </a:rPr>
              <a:t>συνθήκη</a:t>
            </a:r>
            <a:r>
              <a:rPr lang="el-GR" dirty="0" smtClean="0"/>
              <a:t>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αληθής </a:t>
            </a:r>
            <a:r>
              <a:rPr lang="el-GR" dirty="0" smtClean="0"/>
              <a:t>τότε</a:t>
            </a:r>
            <a:r>
              <a:rPr lang="en-US" dirty="0" smtClean="0"/>
              <a:t> </a:t>
            </a:r>
            <a:r>
              <a:rPr lang="el-GR" dirty="0" smtClean="0"/>
              <a:t>εκτελείται το </a:t>
            </a:r>
            <a:r>
              <a:rPr lang="en-US" dirty="0" smtClean="0"/>
              <a:t>block </a:t>
            </a:r>
            <a:r>
              <a:rPr lang="el-GR" dirty="0" smtClean="0"/>
              <a:t>κώδικα </a:t>
            </a:r>
            <a:r>
              <a:rPr lang="en-US" dirty="0" smtClean="0"/>
              <a:t>while-code</a:t>
            </a:r>
            <a:r>
              <a:rPr lang="el-GR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O </a:t>
            </a:r>
            <a:r>
              <a:rPr lang="en-US" dirty="0">
                <a:solidFill>
                  <a:srgbClr val="0070C0"/>
                </a:solidFill>
              </a:rPr>
              <a:t>while-code block </a:t>
            </a:r>
            <a:r>
              <a:rPr lang="el-GR" dirty="0" smtClean="0"/>
              <a:t>κώδικας υλοποιεί </a:t>
            </a:r>
            <a:r>
              <a:rPr lang="el-GR" dirty="0"/>
              <a:t>τις επαναλήψεις 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αλλάζει την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συνθήκη</a:t>
            </a:r>
            <a:r>
              <a:rPr lang="el-GR" dirty="0"/>
              <a:t>.</a:t>
            </a:r>
            <a:endParaRPr lang="en-US" dirty="0"/>
          </a:p>
          <a:p>
            <a:pPr lvl="1"/>
            <a:r>
              <a:rPr lang="el-GR" dirty="0" smtClean="0"/>
              <a:t>Στο </a:t>
            </a:r>
            <a:r>
              <a:rPr lang="el-GR" dirty="0" smtClean="0">
                <a:solidFill>
                  <a:srgbClr val="0070C0"/>
                </a:solidFill>
              </a:rPr>
              <a:t>τέλος του </a:t>
            </a:r>
            <a:r>
              <a:rPr lang="en-US" dirty="0" smtClean="0">
                <a:solidFill>
                  <a:srgbClr val="0070C0"/>
                </a:solidFill>
              </a:rPr>
              <a:t>while-code </a:t>
            </a:r>
            <a:r>
              <a:rPr lang="en-US" dirty="0" smtClean="0"/>
              <a:t>block </a:t>
            </a:r>
            <a:r>
              <a:rPr lang="el-GR" dirty="0" smtClean="0"/>
              <a:t>η </a:t>
            </a:r>
            <a:r>
              <a:rPr lang="el-GR" dirty="0"/>
              <a:t>συνθήκη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αξιολογείται εκ νέου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lnSpc>
                <a:spcPct val="90000"/>
              </a:lnSpc>
            </a:pPr>
            <a:r>
              <a:rPr lang="el-GR" dirty="0" smtClean="0"/>
              <a:t>Ο κώδικας επαναλαμβάνεται </a:t>
            </a:r>
            <a:r>
              <a:rPr lang="el-GR" dirty="0" smtClean="0">
                <a:solidFill>
                  <a:srgbClr val="0070C0"/>
                </a:solidFill>
              </a:rPr>
              <a:t>μέχρι</a:t>
            </a:r>
            <a:r>
              <a:rPr lang="el-GR" dirty="0" smtClean="0"/>
              <a:t> η συνθήκη να γίνει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ψευδής</a:t>
            </a:r>
            <a:r>
              <a:rPr lang="el-GR" dirty="0" smtClean="0"/>
              <a:t>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2371366"/>
            <a:ext cx="3217547" cy="1200329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…while-code block…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5950929" y="4314825"/>
            <a:ext cx="1849315" cy="5286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000000"/>
                </a:solidFill>
                <a:ea typeface="굴림" pitchFamily="34" charset="-127"/>
              </a:rPr>
              <a:t>while-code</a:t>
            </a: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 rot="2700000">
            <a:off x="6322464" y="2410375"/>
            <a:ext cx="1027112" cy="9847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6233746" y="2673352"/>
            <a:ext cx="1316066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condition</a:t>
            </a: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6809389" y="1700213"/>
            <a:ext cx="0" cy="47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>
            <a:off x="7549663" y="2921000"/>
            <a:ext cx="82061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 flipH="1">
            <a:off x="6834554" y="4864100"/>
            <a:ext cx="1466" cy="247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 flipH="1">
            <a:off x="6846277" y="3613150"/>
            <a:ext cx="1466" cy="681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>
            <a:off x="8371743" y="2921003"/>
            <a:ext cx="0" cy="2443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 flipH="1">
            <a:off x="6830159" y="5370513"/>
            <a:ext cx="154011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8" name="Rectangle 15"/>
          <p:cNvSpPr>
            <a:spLocks noChangeArrowheads="1"/>
          </p:cNvSpPr>
          <p:nvPr/>
        </p:nvSpPr>
        <p:spPr bwMode="auto">
          <a:xfrm>
            <a:off x="7672755" y="2540002"/>
            <a:ext cx="782265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false</a:t>
            </a:r>
          </a:p>
        </p:txBody>
      </p:sp>
      <p:sp>
        <p:nvSpPr>
          <p:cNvPr id="29" name="Rectangle 16"/>
          <p:cNvSpPr>
            <a:spLocks noChangeArrowheads="1"/>
          </p:cNvSpPr>
          <p:nvPr/>
        </p:nvSpPr>
        <p:spPr bwMode="auto">
          <a:xfrm>
            <a:off x="6245470" y="3644902"/>
            <a:ext cx="673261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true</a:t>
            </a:r>
          </a:p>
        </p:txBody>
      </p:sp>
      <p:sp>
        <p:nvSpPr>
          <p:cNvPr id="40" name="Line 17"/>
          <p:cNvSpPr>
            <a:spLocks noChangeShapeType="1"/>
          </p:cNvSpPr>
          <p:nvPr/>
        </p:nvSpPr>
        <p:spPr bwMode="auto">
          <a:xfrm flipH="1">
            <a:off x="5492262" y="5111750"/>
            <a:ext cx="13422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1" name="Line 18"/>
          <p:cNvSpPr>
            <a:spLocks noChangeShapeType="1"/>
          </p:cNvSpPr>
          <p:nvPr/>
        </p:nvSpPr>
        <p:spPr bwMode="auto">
          <a:xfrm flipV="1">
            <a:off x="5489331" y="2887663"/>
            <a:ext cx="0" cy="2222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2" name="Line 19"/>
          <p:cNvSpPr>
            <a:spLocks noChangeShapeType="1"/>
          </p:cNvSpPr>
          <p:nvPr/>
        </p:nvSpPr>
        <p:spPr bwMode="auto">
          <a:xfrm flipV="1">
            <a:off x="5490796" y="2887663"/>
            <a:ext cx="633927" cy="9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3" name="Line 20"/>
          <p:cNvSpPr>
            <a:spLocks noChangeShapeType="1"/>
          </p:cNvSpPr>
          <p:nvPr/>
        </p:nvSpPr>
        <p:spPr bwMode="auto">
          <a:xfrm>
            <a:off x="6834554" y="5373688"/>
            <a:ext cx="0" cy="47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40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371366"/>
            <a:ext cx="7772400" cy="2308324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Scanner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inputReader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Scanner(System.in);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input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inputReader.next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l-G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input.equals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(“Yes”)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(“Do you want to continue?”);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inputReader.next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1952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Επαναλήψεις </a:t>
            </a:r>
            <a:r>
              <a:rPr lang="el-GR" dirty="0" smtClean="0"/>
              <a:t>– </a:t>
            </a:r>
            <a:r>
              <a:rPr lang="en-US" dirty="0" smtClean="0"/>
              <a:t>for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68535" cy="4876800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Στην </a:t>
            </a:r>
            <a:r>
              <a:rPr lang="en-US" dirty="0" smtClean="0"/>
              <a:t>Java </a:t>
            </a:r>
            <a:r>
              <a:rPr lang="el-GR" dirty="0" smtClean="0"/>
              <a:t>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for statement </a:t>
            </a:r>
            <a:r>
              <a:rPr lang="el-GR" dirty="0" smtClean="0"/>
              <a:t>έχει το εξής συντακτικό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pPr lvl="1"/>
            <a:endParaRPr lang="en-US" dirty="0" smtClean="0"/>
          </a:p>
          <a:p>
            <a:pPr marL="27432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l-GR" dirty="0"/>
              <a:t>Το όρισμα του </a:t>
            </a:r>
            <a:r>
              <a:rPr lang="en-US" dirty="0"/>
              <a:t>for </a:t>
            </a:r>
            <a:r>
              <a:rPr lang="el-GR" dirty="0"/>
              <a:t>έχει</a:t>
            </a:r>
            <a:r>
              <a:rPr lang="en-US" dirty="0"/>
              <a:t> 3 </a:t>
            </a:r>
            <a:r>
              <a:rPr lang="el-GR" dirty="0"/>
              <a:t>κομμάτια χωρισμένα με </a:t>
            </a:r>
            <a:r>
              <a:rPr lang="en-US" dirty="0"/>
              <a:t>;</a:t>
            </a:r>
          </a:p>
          <a:p>
            <a:pPr lvl="1"/>
            <a:r>
              <a:rPr lang="el-GR" sz="2000" dirty="0"/>
              <a:t>Την</a:t>
            </a:r>
            <a:r>
              <a:rPr lang="en-US" sz="2000" dirty="0"/>
              <a:t>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αρχικοποίηση (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initialization section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sz="2000" dirty="0"/>
              <a:t>: </a:t>
            </a:r>
            <a:r>
              <a:rPr lang="el-GR" sz="2000" dirty="0"/>
              <a:t>εκτελείται πάντα μία μόνο φορά</a:t>
            </a:r>
            <a:endParaRPr lang="en-US" sz="2000" dirty="0"/>
          </a:p>
          <a:p>
            <a:pPr lvl="1"/>
            <a:r>
              <a:rPr lang="el-GR" sz="2000" dirty="0"/>
              <a:t>Τη </a:t>
            </a:r>
            <a:r>
              <a:rPr lang="el-GR" sz="2000" dirty="0">
                <a:solidFill>
                  <a:srgbClr val="0070C0"/>
                </a:solidFill>
              </a:rPr>
              <a:t>λογική συνθήκη (</a:t>
            </a:r>
            <a:r>
              <a:rPr lang="en-US" sz="2000" dirty="0">
                <a:solidFill>
                  <a:srgbClr val="0070C0"/>
                </a:solidFill>
              </a:rPr>
              <a:t>condition): </a:t>
            </a:r>
            <a:r>
              <a:rPr lang="el-GR" sz="2000" dirty="0"/>
              <a:t>εκτιμάται πριν από κάθε επανάληψη. </a:t>
            </a:r>
            <a:endParaRPr lang="en-US" sz="2000" dirty="0"/>
          </a:p>
          <a:p>
            <a:pPr lvl="1"/>
            <a:r>
              <a:rPr lang="el-GR" sz="2000" dirty="0"/>
              <a:t>Την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ενημέρωση (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update expression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sz="2000" dirty="0"/>
              <a:t>: </a:t>
            </a:r>
            <a:r>
              <a:rPr lang="el-GR" sz="2000" dirty="0"/>
              <a:t>υπολογίζεται μετά το κυρίως σώμα της επανάληψης</a:t>
            </a:r>
            <a:r>
              <a:rPr lang="el-GR" sz="2000" dirty="0" smtClean="0"/>
              <a:t>.</a:t>
            </a:r>
            <a:endParaRPr lang="en-US" sz="2600" dirty="0" smtClean="0"/>
          </a:p>
          <a:p>
            <a:pPr lvl="1"/>
            <a:r>
              <a:rPr lang="el-GR" sz="2000" dirty="0"/>
              <a:t>Ο κώδικας επαναλαμβάνεται </a:t>
            </a:r>
            <a:r>
              <a:rPr lang="el-GR" sz="2000" dirty="0">
                <a:solidFill>
                  <a:srgbClr val="0070C0"/>
                </a:solidFill>
              </a:rPr>
              <a:t>μέχρι</a:t>
            </a:r>
            <a:r>
              <a:rPr lang="el-GR" sz="2000" dirty="0"/>
              <a:t> η συνθήκη να γίνει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ψευδής</a:t>
            </a:r>
            <a:r>
              <a:rPr lang="el-GR" sz="2000" dirty="0"/>
              <a:t>.</a:t>
            </a:r>
          </a:p>
          <a:p>
            <a:pPr lvl="1"/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2371366"/>
            <a:ext cx="2941831" cy="1754326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intialization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condition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update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…for-code block…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0" name="Line 5"/>
          <p:cNvSpPr>
            <a:spLocks noChangeShapeType="1"/>
          </p:cNvSpPr>
          <p:nvPr/>
        </p:nvSpPr>
        <p:spPr bwMode="auto">
          <a:xfrm>
            <a:off x="6963508" y="1182688"/>
            <a:ext cx="0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1" name="AutoShape 6"/>
          <p:cNvSpPr>
            <a:spLocks noChangeArrowheads="1"/>
          </p:cNvSpPr>
          <p:nvPr/>
        </p:nvSpPr>
        <p:spPr bwMode="auto">
          <a:xfrm>
            <a:off x="5767754" y="2935288"/>
            <a:ext cx="2461846" cy="990600"/>
          </a:xfrm>
          <a:prstGeom prst="diamond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5838092" y="3163891"/>
            <a:ext cx="2250831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smtClean="0">
                <a:solidFill>
                  <a:srgbClr val="000000"/>
                </a:solidFill>
              </a:rPr>
              <a:t>condition</a:t>
            </a:r>
          </a:p>
        </p:txBody>
      </p:sp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5767755" y="1868488"/>
            <a:ext cx="2532185" cy="436562"/>
          </a:xfrm>
          <a:prstGeom prst="rect">
            <a:avLst/>
          </a:prstGeom>
          <a:solidFill>
            <a:srgbClr val="66FF6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smtClean="0">
                <a:solidFill>
                  <a:srgbClr val="000000"/>
                </a:solidFill>
              </a:rPr>
              <a:t>initialization</a:t>
            </a:r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5908432" y="4459288"/>
            <a:ext cx="2321169" cy="436562"/>
          </a:xfrm>
          <a:prstGeom prst="rect">
            <a:avLst/>
          </a:prstGeom>
          <a:solidFill>
            <a:srgbClr val="66FF6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dirty="0" smtClean="0">
                <a:solidFill>
                  <a:srgbClr val="000000"/>
                </a:solidFill>
              </a:rPr>
              <a:t>for-code</a:t>
            </a:r>
          </a:p>
        </p:txBody>
      </p:sp>
      <p:sp>
        <p:nvSpPr>
          <p:cNvPr id="35" name="Text Box 10"/>
          <p:cNvSpPr txBox="1">
            <a:spLocks noChangeArrowheads="1"/>
          </p:cNvSpPr>
          <p:nvPr/>
        </p:nvSpPr>
        <p:spPr bwMode="auto">
          <a:xfrm>
            <a:off x="5838092" y="5754688"/>
            <a:ext cx="2461846" cy="436562"/>
          </a:xfrm>
          <a:prstGeom prst="rect">
            <a:avLst/>
          </a:prstGeom>
          <a:solidFill>
            <a:srgbClr val="66FF6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dirty="0" smtClean="0">
                <a:solidFill>
                  <a:srgbClr val="000000"/>
                </a:solidFill>
              </a:rPr>
              <a:t>update</a:t>
            </a:r>
          </a:p>
        </p:txBody>
      </p:sp>
      <p:sp>
        <p:nvSpPr>
          <p:cNvPr id="36" name="Line 11"/>
          <p:cNvSpPr>
            <a:spLocks noChangeShapeType="1"/>
          </p:cNvSpPr>
          <p:nvPr/>
        </p:nvSpPr>
        <p:spPr bwMode="auto">
          <a:xfrm>
            <a:off x="6963508" y="5221288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7" name="Line 12"/>
          <p:cNvSpPr>
            <a:spLocks noChangeShapeType="1"/>
          </p:cNvSpPr>
          <p:nvPr/>
        </p:nvSpPr>
        <p:spPr bwMode="auto">
          <a:xfrm>
            <a:off x="5263662" y="3468688"/>
            <a:ext cx="0" cy="2590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8" name="Line 13"/>
          <p:cNvSpPr>
            <a:spLocks noChangeShapeType="1"/>
          </p:cNvSpPr>
          <p:nvPr/>
        </p:nvSpPr>
        <p:spPr bwMode="auto">
          <a:xfrm>
            <a:off x="5263661" y="6059488"/>
            <a:ext cx="57443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9" name="Line 14"/>
          <p:cNvSpPr>
            <a:spLocks noChangeShapeType="1"/>
          </p:cNvSpPr>
          <p:nvPr/>
        </p:nvSpPr>
        <p:spPr bwMode="auto">
          <a:xfrm>
            <a:off x="8932985" y="3468688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4" name="Line 15"/>
          <p:cNvSpPr>
            <a:spLocks noChangeShapeType="1"/>
          </p:cNvSpPr>
          <p:nvPr/>
        </p:nvSpPr>
        <p:spPr bwMode="auto">
          <a:xfrm>
            <a:off x="8932985" y="5449888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5" name="Line 16"/>
          <p:cNvSpPr>
            <a:spLocks noChangeShapeType="1"/>
          </p:cNvSpPr>
          <p:nvPr/>
        </p:nvSpPr>
        <p:spPr bwMode="auto">
          <a:xfrm>
            <a:off x="6963508" y="15636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6" name="Line 17"/>
          <p:cNvSpPr>
            <a:spLocks noChangeShapeType="1"/>
          </p:cNvSpPr>
          <p:nvPr/>
        </p:nvSpPr>
        <p:spPr bwMode="auto">
          <a:xfrm>
            <a:off x="6963508" y="26304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7" name="Line 18"/>
          <p:cNvSpPr>
            <a:spLocks noChangeShapeType="1"/>
          </p:cNvSpPr>
          <p:nvPr/>
        </p:nvSpPr>
        <p:spPr bwMode="auto">
          <a:xfrm>
            <a:off x="6963508" y="42306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8" name="Text Box 19"/>
          <p:cNvSpPr txBox="1">
            <a:spLocks noChangeArrowheads="1"/>
          </p:cNvSpPr>
          <p:nvPr/>
        </p:nvSpPr>
        <p:spPr bwMode="auto">
          <a:xfrm>
            <a:off x="7033846" y="3925891"/>
            <a:ext cx="77372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smtClean="0">
                <a:solidFill>
                  <a:srgbClr val="000000"/>
                </a:solidFill>
              </a:rPr>
              <a:t>true</a:t>
            </a:r>
          </a:p>
        </p:txBody>
      </p:sp>
      <p:sp>
        <p:nvSpPr>
          <p:cNvPr id="49" name="Text Box 20"/>
          <p:cNvSpPr txBox="1">
            <a:spLocks noChangeArrowheads="1"/>
          </p:cNvSpPr>
          <p:nvPr/>
        </p:nvSpPr>
        <p:spPr bwMode="auto">
          <a:xfrm>
            <a:off x="8299938" y="3621091"/>
            <a:ext cx="84406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smtClean="0">
                <a:solidFill>
                  <a:srgbClr val="000000"/>
                </a:solidFill>
              </a:rPr>
              <a:t>false</a:t>
            </a:r>
          </a:p>
        </p:txBody>
      </p:sp>
      <p:sp>
        <p:nvSpPr>
          <p:cNvPr id="50" name="Line 21"/>
          <p:cNvSpPr>
            <a:spLocks noChangeShapeType="1"/>
          </p:cNvSpPr>
          <p:nvPr/>
        </p:nvSpPr>
        <p:spPr bwMode="auto">
          <a:xfrm>
            <a:off x="8229601" y="3459163"/>
            <a:ext cx="70338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51" name="Line 22"/>
          <p:cNvSpPr>
            <a:spLocks noChangeShapeType="1"/>
          </p:cNvSpPr>
          <p:nvPr/>
        </p:nvSpPr>
        <p:spPr bwMode="auto">
          <a:xfrm>
            <a:off x="5263662" y="3468688"/>
            <a:ext cx="50409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52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43000" y="1676400"/>
            <a:ext cx="6858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83373" y="1676400"/>
            <a:ext cx="1167653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l-GR" dirty="0" smtClean="0"/>
              <a:t>Ισοδύναμο με </a:t>
            </a:r>
            <a:r>
              <a:rPr lang="en-US" dirty="0" smtClean="0">
                <a:solidFill>
                  <a:srgbClr val="FF0000"/>
                </a:solidFill>
              </a:rPr>
              <a:t>while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0988" y="1676400"/>
            <a:ext cx="5105400" cy="1200329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10;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i+1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” + </a:t>
            </a:r>
            <a:r>
              <a:rPr lang="en-US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6847" y="4267200"/>
            <a:ext cx="5105400" cy="1754326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  <a:endParaRPr lang="el-G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10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” + </a:t>
            </a:r>
            <a:r>
              <a:rPr lang="en-US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i+1;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6096000" y="1752600"/>
            <a:ext cx="3048000" cy="990600"/>
          </a:xfrm>
          <a:prstGeom prst="wedgeRectCallout">
            <a:avLst>
              <a:gd name="adj1" fmla="val -93914"/>
              <a:gd name="adj2" fmla="val -4015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rgbClr val="FF0000"/>
                </a:solidFill>
              </a:rPr>
              <a:t>Ανάθεση</a:t>
            </a:r>
            <a:r>
              <a:rPr lang="el-GR" dirty="0" smtClean="0">
                <a:solidFill>
                  <a:schemeClr val="tx1"/>
                </a:solidFill>
              </a:rPr>
              <a:t>: υπολογίζεται η τιμή του 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i+1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και ανατίθεται στη μεταβλητή </a:t>
            </a:r>
            <a:r>
              <a:rPr lang="en-U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304800" y="2923794"/>
            <a:ext cx="1905000" cy="533400"/>
          </a:xfrm>
          <a:prstGeom prst="wedgeRectCallout">
            <a:avLst>
              <a:gd name="adj1" fmla="val -7211"/>
              <a:gd name="adj2" fmla="val -21481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Ορισμός της μεταβλητής </a:t>
            </a:r>
            <a:r>
              <a:rPr lang="en-U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03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733800" y="1707776"/>
            <a:ext cx="634253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l-GR" dirty="0" smtClean="0"/>
              <a:t>Ισοδύναμο με </a:t>
            </a:r>
            <a:r>
              <a:rPr lang="en-US" dirty="0" smtClean="0">
                <a:solidFill>
                  <a:srgbClr val="FF0000"/>
                </a:solidFill>
              </a:rPr>
              <a:t>while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0988" y="1676400"/>
            <a:ext cx="5105400" cy="1200329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10;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++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” + </a:t>
            </a:r>
            <a:r>
              <a:rPr lang="en-US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43000" y="5410200"/>
            <a:ext cx="786653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6847" y="4267200"/>
            <a:ext cx="5105400" cy="1754326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  <a:endParaRPr lang="el-G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10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” + </a:t>
            </a:r>
            <a:r>
              <a:rPr lang="en-US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5715000" y="1752600"/>
            <a:ext cx="3429000" cy="495300"/>
          </a:xfrm>
          <a:prstGeom prst="wedgeRectCallout">
            <a:avLst>
              <a:gd name="adj1" fmla="val -88980"/>
              <a:gd name="adj2" fmla="val -28394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 </a:t>
            </a:r>
            <a:r>
              <a:rPr lang="el-GR" dirty="0">
                <a:solidFill>
                  <a:schemeClr val="tx1"/>
                </a:solidFill>
              </a:rPr>
              <a:t>ισοδύναμο με το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i+1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29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51693" y="1737519"/>
            <a:ext cx="4783015" cy="4876800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400" dirty="0" smtClean="0"/>
              <a:t>Ένα </a:t>
            </a:r>
            <a:r>
              <a:rPr lang="en-US" sz="2400" b="1" dirty="0" smtClean="0">
                <a:solidFill>
                  <a:schemeClr val="hlink"/>
                </a:solidFill>
                <a:latin typeface="Lucida Console" pitchFamily="49" charset="0"/>
              </a:rPr>
              <a:t>do while</a:t>
            </a:r>
            <a:r>
              <a:rPr lang="en-US" sz="2400" i="1" dirty="0" smtClean="0">
                <a:solidFill>
                  <a:srgbClr val="000066"/>
                </a:solidFill>
              </a:rPr>
              <a:t> </a:t>
            </a:r>
            <a:r>
              <a:rPr lang="en-US" sz="2400" dirty="0" smtClean="0">
                <a:solidFill>
                  <a:srgbClr val="000066"/>
                </a:solidFill>
              </a:rPr>
              <a:t>statement</a:t>
            </a:r>
            <a:r>
              <a:rPr lang="en-US" sz="2400" dirty="0" smtClean="0"/>
              <a:t> </a:t>
            </a:r>
            <a:r>
              <a:rPr lang="el-GR" sz="2400" dirty="0" smtClean="0"/>
              <a:t>έχει το εξής συντακτικό</a:t>
            </a:r>
            <a:r>
              <a:rPr lang="en-US" sz="2400" dirty="0" smtClean="0"/>
              <a:t>:</a:t>
            </a:r>
            <a:r>
              <a:rPr lang="en-US" sz="2400" dirty="0" smtClean="0">
                <a:latin typeface="Lucida Console" pitchFamily="49" charset="0"/>
              </a:rPr>
              <a:t> </a:t>
            </a:r>
          </a:p>
          <a:p>
            <a:pPr>
              <a:buFont typeface="Wingdings 2" pitchFamily="18" charset="2"/>
              <a:buNone/>
            </a:pPr>
            <a:r>
              <a:rPr lang="en-US" sz="2400" dirty="0">
                <a:latin typeface="Lucida Console" pitchFamily="49" charset="0"/>
              </a:rPr>
              <a:t> </a:t>
            </a:r>
            <a:r>
              <a:rPr lang="en-US" sz="2400" dirty="0" smtClean="0">
                <a:latin typeface="Lucida Console" pitchFamily="49" charset="0"/>
              </a:rPr>
              <a:t> </a:t>
            </a:r>
          </a:p>
          <a:p>
            <a:pPr lvl="1"/>
            <a:endParaRPr lang="el-GR" sz="2000" dirty="0" smtClean="0"/>
          </a:p>
          <a:p>
            <a:pPr lvl="1"/>
            <a:endParaRPr lang="el-GR" sz="2000" dirty="0" smtClean="0"/>
          </a:p>
          <a:p>
            <a:pPr lvl="1"/>
            <a:endParaRPr lang="el-GR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To while code </a:t>
            </a:r>
            <a:r>
              <a:rPr lang="el-GR" sz="2000" dirty="0" smtClean="0"/>
              <a:t>εκτελείται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τουλάχιστον μία φορά</a:t>
            </a:r>
            <a:r>
              <a:rPr lang="en-US" sz="2000" dirty="0" smtClean="0"/>
              <a:t>;  </a:t>
            </a:r>
            <a:r>
              <a:rPr lang="el-GR" sz="2000" dirty="0" smtClean="0"/>
              <a:t>Μετά αν η συνθήκη είναι αληθής ο κώδικας εκτελείται ξανά.</a:t>
            </a:r>
            <a:endParaRPr lang="en-US" sz="2000" dirty="0" smtClean="0"/>
          </a:p>
          <a:p>
            <a:pPr lvl="1"/>
            <a:r>
              <a:rPr lang="en-US" sz="2000" dirty="0"/>
              <a:t>To while code </a:t>
            </a:r>
            <a:r>
              <a:rPr lang="el-GR" sz="2000" dirty="0" smtClean="0"/>
              <a:t>εκτελούν το βρόγχο και αλλάζουν την συνθήκη.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</a:t>
            </a:r>
            <a:r>
              <a:rPr lang="en-US" dirty="0" smtClean="0"/>
              <a:t>Do-While statement</a:t>
            </a:r>
            <a:endParaRPr lang="en-US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838092" y="2590800"/>
            <a:ext cx="2321169" cy="1066800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978769" y="2819400"/>
            <a:ext cx="2110154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smtClean="0">
                <a:solidFill>
                  <a:srgbClr val="000000"/>
                </a:solidFill>
              </a:rPr>
              <a:t>statement</a:t>
            </a: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6099556" y="4479319"/>
            <a:ext cx="1656184" cy="1295400"/>
          </a:xfrm>
          <a:prstGeom prst="diamond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6259433" y="4913500"/>
            <a:ext cx="1336431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dirty="0" smtClean="0">
                <a:solidFill>
                  <a:srgbClr val="000000"/>
                </a:solidFill>
              </a:rPr>
              <a:t>condition</a:t>
            </a: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 flipH="1">
            <a:off x="5416062" y="5127812"/>
            <a:ext cx="68349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 flipV="1">
            <a:off x="5416062" y="3200400"/>
            <a:ext cx="0" cy="19266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5416061" y="3200400"/>
            <a:ext cx="42203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6893169" y="15240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6925579" y="3657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6927649" y="5774719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6963508" y="5791200"/>
            <a:ext cx="98473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smtClean="0">
                <a:solidFill>
                  <a:srgbClr val="000000"/>
                </a:solidFill>
              </a:rPr>
              <a:t>false</a:t>
            </a: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5486401" y="3962400"/>
            <a:ext cx="105507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smtClean="0">
                <a:solidFill>
                  <a:srgbClr val="000000"/>
                </a:solidFill>
              </a:rPr>
              <a:t>true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24644" y="2780437"/>
            <a:ext cx="3217547" cy="1754326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Initialize 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…while-code block…</a:t>
            </a:r>
          </a:p>
          <a:p>
            <a:endParaRPr lang="en-US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}while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19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5062</TotalTime>
  <Words>1497</Words>
  <Application>Microsoft Office PowerPoint</Application>
  <PresentationFormat>On-screen Show (4:3)</PresentationFormat>
  <Paragraphs>490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Clarity</vt:lpstr>
      <vt:lpstr>ΤΕΧΝΙΚΕΣ Αντικειμενοστραφουσ προγραμματισμου</vt:lpstr>
      <vt:lpstr>Είσοδος</vt:lpstr>
      <vt:lpstr>Παράδειγμα</vt:lpstr>
      <vt:lpstr>Επαναλήψεις - While statement</vt:lpstr>
      <vt:lpstr>Παράδειγμα</vt:lpstr>
      <vt:lpstr>Επαναλήψεις – for statement</vt:lpstr>
      <vt:lpstr>Παράδειγμα</vt:lpstr>
      <vt:lpstr>Παράδειγμα</vt:lpstr>
      <vt:lpstr>Το Do-While statement</vt:lpstr>
      <vt:lpstr>Παράδειγμα</vt:lpstr>
      <vt:lpstr>PowerPoint Presentation</vt:lpstr>
      <vt:lpstr>PowerPoint Presentation</vt:lpstr>
      <vt:lpstr>Οι εντολές break και continue</vt:lpstr>
      <vt:lpstr>Οι εντολές break και continue</vt:lpstr>
      <vt:lpstr>Παράδειγμα</vt:lpstr>
      <vt:lpstr>PowerPoint Presentation</vt:lpstr>
      <vt:lpstr>PowerPoint Presentation</vt:lpstr>
      <vt:lpstr>PowerPoint Presentation</vt:lpstr>
      <vt:lpstr>Εμβέλεια (scope) μεταβλητών</vt:lpstr>
      <vt:lpstr>Παράδειγμα με το scope μεταβλητών</vt:lpstr>
      <vt:lpstr>PowerPoint Presentation</vt:lpstr>
      <vt:lpstr>Το if-else statement</vt:lpstr>
      <vt:lpstr>Switch statement</vt:lpstr>
      <vt:lpstr>Παράδειγμα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206</cp:revision>
  <dcterms:created xsi:type="dcterms:W3CDTF">2013-02-10T16:19:38Z</dcterms:created>
  <dcterms:modified xsi:type="dcterms:W3CDTF">2016-02-18T13:40:49Z</dcterms:modified>
</cp:coreProperties>
</file>