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257" r:id="rId2"/>
    <p:sldId id="385" r:id="rId3"/>
    <p:sldId id="314" r:id="rId4"/>
    <p:sldId id="315" r:id="rId5"/>
    <p:sldId id="316" r:id="rId6"/>
    <p:sldId id="317" r:id="rId7"/>
    <p:sldId id="320" r:id="rId8"/>
    <p:sldId id="387" r:id="rId9"/>
    <p:sldId id="388" r:id="rId10"/>
    <p:sldId id="389" r:id="rId11"/>
    <p:sldId id="407" r:id="rId12"/>
    <p:sldId id="318" r:id="rId13"/>
    <p:sldId id="408" r:id="rId14"/>
    <p:sldId id="319" r:id="rId15"/>
    <p:sldId id="321" r:id="rId16"/>
    <p:sldId id="324" r:id="rId17"/>
    <p:sldId id="348" r:id="rId18"/>
    <p:sldId id="325" r:id="rId19"/>
    <p:sldId id="349" r:id="rId20"/>
    <p:sldId id="345" r:id="rId21"/>
    <p:sldId id="350" r:id="rId22"/>
    <p:sldId id="347" r:id="rId23"/>
    <p:sldId id="409" r:id="rId24"/>
    <p:sldId id="367" r:id="rId25"/>
    <p:sldId id="368" r:id="rId26"/>
    <p:sldId id="369" r:id="rId27"/>
    <p:sldId id="370" r:id="rId28"/>
    <p:sldId id="371" r:id="rId29"/>
    <p:sldId id="372" r:id="rId30"/>
    <p:sldId id="373" r:id="rId31"/>
    <p:sldId id="384" r:id="rId32"/>
    <p:sldId id="374" r:id="rId33"/>
    <p:sldId id="375" r:id="rId34"/>
    <p:sldId id="376" r:id="rId35"/>
    <p:sldId id="377" r:id="rId36"/>
    <p:sldId id="378" r:id="rId37"/>
    <p:sldId id="379" r:id="rId38"/>
    <p:sldId id="380" r:id="rId39"/>
    <p:sldId id="381" r:id="rId40"/>
    <p:sldId id="382" r:id="rId41"/>
    <p:sldId id="383" r:id="rId42"/>
    <p:sldId id="390" r:id="rId43"/>
    <p:sldId id="391" r:id="rId44"/>
    <p:sldId id="392" r:id="rId45"/>
    <p:sldId id="393" r:id="rId46"/>
    <p:sldId id="394" r:id="rId47"/>
    <p:sldId id="395" r:id="rId48"/>
    <p:sldId id="396" r:id="rId49"/>
    <p:sldId id="397" r:id="rId50"/>
    <p:sldId id="398" r:id="rId51"/>
    <p:sldId id="399" r:id="rId52"/>
    <p:sldId id="400" r:id="rId53"/>
    <p:sldId id="401" r:id="rId54"/>
    <p:sldId id="402" r:id="rId55"/>
    <p:sldId id="403" r:id="rId56"/>
    <p:sldId id="404" r:id="rId57"/>
    <p:sldId id="405" r:id="rId58"/>
    <p:sldId id="406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EE461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0" autoAdjust="0"/>
    <p:restoredTop sz="94660"/>
  </p:normalViewPr>
  <p:slideViewPr>
    <p:cSldViewPr>
      <p:cViewPr varScale="1">
        <p:scale>
          <a:sx n="77" d="100"/>
          <a:sy n="77" d="100"/>
        </p:scale>
        <p:origin x="-102" y="-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2/18/2016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μεταβλητών</a:t>
            </a:r>
            <a:r>
              <a:rPr lang="en-US" dirty="0" smtClean="0"/>
              <a:t> </a:t>
            </a:r>
            <a:r>
              <a:rPr lang="el-GR" dirty="0" smtClean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τις μεταβλητές </a:t>
            </a:r>
            <a:r>
              <a:rPr lang="el-GR" dirty="0" smtClean="0">
                <a:solidFill>
                  <a:srgbClr val="FF6600"/>
                </a:solidFill>
              </a:rPr>
              <a:t>πρωταρχικού </a:t>
            </a:r>
            <a:r>
              <a:rPr lang="el-GR" dirty="0" smtClean="0"/>
              <a:t>τύπου (</a:t>
            </a:r>
            <a:r>
              <a:rPr lang="en-US" dirty="0" smtClean="0"/>
              <a:t>char, </a:t>
            </a:r>
            <a:r>
              <a:rPr lang="en-US" dirty="0" err="1" smtClean="0"/>
              <a:t>int</a:t>
            </a:r>
            <a:r>
              <a:rPr lang="en-US" dirty="0" smtClean="0"/>
              <a:t>, double,…) </a:t>
            </a:r>
            <a:r>
              <a:rPr lang="el-GR" dirty="0" smtClean="0"/>
              <a:t>ξέρουμε εκ των προτέρων το μέγεθος της μνήμης που χρειαζόμαστε.</a:t>
            </a:r>
          </a:p>
          <a:p>
            <a:r>
              <a:rPr lang="el-GR" dirty="0" smtClean="0"/>
              <a:t>Όταν ο μεταγλωττιστής δει τη </a:t>
            </a:r>
            <a:r>
              <a:rPr lang="el-GR" dirty="0" smtClean="0">
                <a:solidFill>
                  <a:srgbClr val="FF6600"/>
                </a:solidFill>
              </a:rPr>
              <a:t>δήλωση </a:t>
            </a:r>
            <a:r>
              <a:rPr lang="el-GR" dirty="0" smtClean="0"/>
              <a:t>μιας μεταβλητής πρωταρχικού τύπου </a:t>
            </a:r>
            <a:r>
              <a:rPr lang="el-GR" dirty="0" smtClean="0">
                <a:solidFill>
                  <a:srgbClr val="0070C0"/>
                </a:solidFill>
              </a:rPr>
              <a:t>δεσμεύει </a:t>
            </a:r>
            <a:r>
              <a:rPr lang="el-GR" dirty="0" smtClean="0"/>
              <a:t>μια θέση μνήμης αντίστοιχου μεγέθους</a:t>
            </a:r>
          </a:p>
          <a:p>
            <a:pPr lvl="1"/>
            <a:r>
              <a:rPr lang="el-GR" dirty="0" smtClean="0"/>
              <a:t>Η δήλωση μιας μεταβλητής ουσιαστικά </a:t>
            </a:r>
            <a:r>
              <a:rPr lang="el-GR" dirty="0" smtClean="0">
                <a:solidFill>
                  <a:srgbClr val="0070C0"/>
                </a:solidFill>
              </a:rPr>
              <a:t>δίνει ένα όνομα </a:t>
            </a:r>
            <a:r>
              <a:rPr lang="el-GR" dirty="0" smtClean="0"/>
              <a:t>σε μία θέση μνήμης</a:t>
            </a:r>
          </a:p>
          <a:p>
            <a:pPr lvl="1"/>
            <a:r>
              <a:rPr lang="el-GR" dirty="0" smtClean="0"/>
              <a:t>Συχνά λέμε η </a:t>
            </a:r>
            <a:r>
              <a:rPr lang="el-GR" dirty="0" smtClean="0">
                <a:solidFill>
                  <a:srgbClr val="FF6600"/>
                </a:solidFill>
              </a:rPr>
              <a:t>θέση μνήμης </a:t>
            </a:r>
            <a:r>
              <a:rPr lang="en-US" dirty="0" smtClean="0">
                <a:solidFill>
                  <a:srgbClr val="FF6600"/>
                </a:solidFill>
              </a:rPr>
              <a:t>x </a:t>
            </a:r>
            <a:r>
              <a:rPr lang="el-GR" dirty="0" smtClean="0"/>
              <a:t>για τη μεταβλητή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06047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48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51054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Μπορούμε να σκεφτόμαστε την μνήμη του υπολογιστή σαν μια σειρά από «</a:t>
            </a:r>
            <a:r>
              <a:rPr lang="el-GR" dirty="0" smtClean="0">
                <a:solidFill>
                  <a:srgbClr val="FF6600"/>
                </a:solidFill>
              </a:rPr>
              <a:t>κουτάκια</a:t>
            </a:r>
            <a:r>
              <a:rPr lang="el-GR" dirty="0" smtClean="0"/>
              <a:t>» διαφόρων μεγεθών στα οποία μπορούμε να αποθηκεύουμε δεδομένα</a:t>
            </a:r>
          </a:p>
          <a:p>
            <a:pPr lvl="1"/>
            <a:r>
              <a:rPr lang="el-GR" dirty="0" smtClean="0"/>
              <a:t>Το κάθε κουτάκι έχει </a:t>
            </a:r>
            <a:r>
              <a:rPr lang="el-GR" dirty="0" smtClean="0">
                <a:solidFill>
                  <a:srgbClr val="00B0F0"/>
                </a:solidFill>
              </a:rPr>
              <a:t>διεύθυνση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B050"/>
                </a:solidFill>
              </a:rPr>
              <a:t>περιεχόμενα</a:t>
            </a:r>
          </a:p>
          <a:p>
            <a:r>
              <a:rPr lang="el-GR" dirty="0" smtClean="0"/>
              <a:t>Όταν </a:t>
            </a:r>
            <a:r>
              <a:rPr lang="el-GR" dirty="0" smtClean="0">
                <a:solidFill>
                  <a:srgbClr val="FF6600"/>
                </a:solidFill>
              </a:rPr>
              <a:t>ορίζουμε</a:t>
            </a:r>
            <a:r>
              <a:rPr lang="el-GR" dirty="0" smtClean="0"/>
              <a:t> μια μεταβλητή πρωταρχικού τύπου (π.χ.,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dirty="0" smtClean="0"/>
              <a:t>) </a:t>
            </a:r>
            <a:r>
              <a:rPr lang="el-GR" dirty="0" smtClean="0"/>
              <a:t>αυτό που γίνεται είναι ότι:</a:t>
            </a:r>
          </a:p>
          <a:p>
            <a:pPr lvl="1"/>
            <a:r>
              <a:rPr lang="el-GR" dirty="0" smtClean="0">
                <a:solidFill>
                  <a:srgbClr val="FF6600"/>
                </a:solidFill>
              </a:rPr>
              <a:t>Δεσμεύουμε </a:t>
            </a:r>
            <a:r>
              <a:rPr lang="el-GR" dirty="0" smtClean="0"/>
              <a:t>ένα κουτάκι κατάλληλου μεγέθους</a:t>
            </a:r>
          </a:p>
          <a:p>
            <a:pPr lvl="2"/>
            <a:r>
              <a:rPr lang="el-GR" dirty="0" smtClean="0"/>
              <a:t>4 </a:t>
            </a:r>
            <a:r>
              <a:rPr lang="en-US" dirty="0" smtClean="0"/>
              <a:t>bytes </a:t>
            </a:r>
            <a:r>
              <a:rPr lang="el-GR" dirty="0" smtClean="0"/>
              <a:t>για ένα </a:t>
            </a:r>
            <a:r>
              <a:rPr lang="en-US" dirty="0" err="1" smtClean="0"/>
              <a:t>int</a:t>
            </a:r>
            <a:endParaRPr lang="el-GR" dirty="0" smtClean="0"/>
          </a:p>
          <a:p>
            <a:pPr lvl="1"/>
            <a:r>
              <a:rPr lang="el-GR" dirty="0" smtClean="0"/>
              <a:t>Δίνουμε στο κουτάκι το </a:t>
            </a:r>
            <a:r>
              <a:rPr lang="el-GR" dirty="0" smtClean="0">
                <a:solidFill>
                  <a:srgbClr val="FF6600"/>
                </a:solidFill>
              </a:rPr>
              <a:t>όνομα </a:t>
            </a:r>
            <a:r>
              <a:rPr lang="el-GR" dirty="0" smtClean="0"/>
              <a:t>της μεταβλητής</a:t>
            </a:r>
          </a:p>
          <a:p>
            <a:pPr lvl="2"/>
            <a:r>
              <a:rPr lang="el-GR" dirty="0" smtClean="0"/>
              <a:t>Το κουτάκι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αντί για το κουτάκι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0110</a:t>
            </a:r>
          </a:p>
          <a:p>
            <a:pPr lvl="1"/>
            <a:r>
              <a:rPr lang="el-GR" dirty="0" smtClean="0"/>
              <a:t>Γι αυτό και η μεταβλητή </a:t>
            </a:r>
            <a:r>
              <a:rPr lang="el-GR" dirty="0" smtClean="0">
                <a:solidFill>
                  <a:srgbClr val="FF6600"/>
                </a:solidFill>
              </a:rPr>
              <a:t>ορίζεται</a:t>
            </a:r>
            <a:r>
              <a:rPr lang="el-GR" dirty="0" smtClean="0"/>
              <a:t> μόνο μια φορά. </a:t>
            </a:r>
          </a:p>
          <a:p>
            <a:r>
              <a:rPr lang="el-GR" dirty="0"/>
              <a:t>Με την </a:t>
            </a:r>
            <a:r>
              <a:rPr lang="el-GR" dirty="0" smtClean="0"/>
              <a:t>ανάθεση αλλάζουμε τα </a:t>
            </a:r>
            <a:r>
              <a:rPr lang="el-GR" dirty="0" smtClean="0">
                <a:solidFill>
                  <a:srgbClr val="00B050"/>
                </a:solidFill>
              </a:rPr>
              <a:t>περιεχόμενα</a:t>
            </a:r>
            <a:r>
              <a:rPr lang="el-GR" dirty="0" smtClean="0"/>
              <a:t> του </a:t>
            </a:r>
            <a:r>
              <a:rPr lang="el-GR" dirty="0" smtClean="0"/>
              <a:t>κουτιού</a:t>
            </a:r>
          </a:p>
          <a:p>
            <a:r>
              <a:rPr lang="el-GR" dirty="0" smtClean="0"/>
              <a:t>Αν δεν αρχικοποιήσουμε μια μεταβλητή η </a:t>
            </a:r>
            <a:r>
              <a:rPr lang="en-US" dirty="0" smtClean="0"/>
              <a:t>Java </a:t>
            </a:r>
            <a:r>
              <a:rPr lang="el-GR" dirty="0" smtClean="0"/>
              <a:t>την αρχικοποιεί στο μηδέν (ή το αντίστοιχο του μηδέν για μη αριθμητικές μεταβλητές)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00999" y="3200399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000999" y="3755962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000999" y="51816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00999" y="46482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34199" y="3633028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23" name="Elbow Connector 22"/>
          <p:cNvCxnSpPr/>
          <p:nvPr/>
        </p:nvCxnSpPr>
        <p:spPr>
          <a:xfrm flipV="1">
            <a:off x="7234281" y="3456057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34199" y="4782791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5" name="Elbow Connector 24"/>
          <p:cNvCxnSpPr>
            <a:stCxn id="24" idx="3"/>
          </p:cNvCxnSpPr>
          <p:nvPr/>
        </p:nvCxnSpPr>
        <p:spPr>
          <a:xfrm flipV="1">
            <a:off x="7234281" y="4271945"/>
            <a:ext cx="783007" cy="695512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931839" y="2286000"/>
            <a:ext cx="225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3.5;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335392" y="327139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239211" y="410197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3.5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52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384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5181600"/>
            <a:ext cx="899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6600"/>
                </a:solidFill>
              </a:rPr>
              <a:t>Ανάθεση</a:t>
            </a:r>
            <a:r>
              <a:rPr lang="el-GR" sz="2400" dirty="0" smtClean="0"/>
              <a:t>: </a:t>
            </a:r>
            <a:r>
              <a:rPr lang="el-GR" sz="2400" dirty="0" smtClean="0">
                <a:solidFill>
                  <a:srgbClr val="0070C0"/>
                </a:solidFill>
              </a:rPr>
              <a:t>αποτίμηση</a:t>
            </a:r>
            <a:r>
              <a:rPr lang="el-GR" sz="2400" dirty="0" smtClean="0"/>
              <a:t> της τιμής της έκφρασης στο </a:t>
            </a:r>
            <a:r>
              <a:rPr lang="el-GR" sz="2400" dirty="0" smtClean="0">
                <a:solidFill>
                  <a:srgbClr val="FF6600"/>
                </a:solidFill>
              </a:rPr>
              <a:t>δεξιό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>
                <a:solidFill>
                  <a:srgbClr val="FF6600"/>
                </a:solidFill>
              </a:rPr>
              <a:t>μέλος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του </a:t>
            </a:r>
            <a:r>
              <a:rPr lang="en-US" sz="2400" dirty="0" smtClean="0"/>
              <a:t>“=”</a:t>
            </a:r>
            <a:r>
              <a:rPr lang="el-GR" sz="2400" dirty="0" smtClean="0"/>
              <a:t> και μετά</a:t>
            </a:r>
            <a:r>
              <a:rPr lang="en-US" sz="2400" dirty="0" smtClean="0"/>
              <a:t> </a:t>
            </a:r>
            <a:r>
              <a:rPr lang="el-GR" sz="2400" dirty="0" smtClean="0"/>
              <a:t>ανάθεση της τιμής στην μεταβλητή στο </a:t>
            </a:r>
            <a:r>
              <a:rPr lang="el-GR" sz="2400" dirty="0" smtClean="0">
                <a:solidFill>
                  <a:srgbClr val="FF6600"/>
                </a:solidFill>
              </a:rPr>
              <a:t>αριστερό </a:t>
            </a:r>
            <a:r>
              <a:rPr lang="el-GR" sz="2400" dirty="0" smtClean="0">
                <a:solidFill>
                  <a:srgbClr val="FF6600"/>
                </a:solidFill>
              </a:rPr>
              <a:t>μέλος</a:t>
            </a:r>
          </a:p>
          <a:p>
            <a:r>
              <a:rPr lang="el-GR" sz="2400" dirty="0"/>
              <a:t>Σε μια ανάθεση το </a:t>
            </a:r>
            <a:r>
              <a:rPr lang="el-GR" sz="2400" dirty="0">
                <a:solidFill>
                  <a:srgbClr val="FF6600"/>
                </a:solidFill>
              </a:rPr>
              <a:t>αριστερό μέλος </a:t>
            </a:r>
            <a:r>
              <a:rPr lang="el-GR" sz="2400" dirty="0">
                <a:solidFill>
                  <a:srgbClr val="FF0000"/>
                </a:solidFill>
              </a:rPr>
              <a:t>πρέπει</a:t>
            </a:r>
            <a:r>
              <a:rPr lang="el-GR" sz="2400" dirty="0"/>
              <a:t> να είναι μια </a:t>
            </a:r>
            <a:r>
              <a:rPr lang="el-GR" sz="2400" dirty="0">
                <a:solidFill>
                  <a:srgbClr val="FF6600"/>
                </a:solidFill>
              </a:rPr>
              <a:t>μεταβλητή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62000" y="3264541"/>
            <a:ext cx="4046456" cy="3759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62000" y="2981216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2000" y="2716767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2000" y="2478742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3124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11570" y="2148851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7174818" y="1979574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flipV="1">
            <a:off x="7151639" y="3264541"/>
            <a:ext cx="783007" cy="695512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3.2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73711" y="2710543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Elbow Connector 19"/>
          <p:cNvCxnSpPr/>
          <p:nvPr/>
        </p:nvCxnSpPr>
        <p:spPr>
          <a:xfrm flipV="1">
            <a:off x="7174818" y="2533572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87286" y="3775387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221" y="5105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6600"/>
                </a:solidFill>
              </a:rPr>
              <a:t>Ανάθεση: </a:t>
            </a:r>
            <a:r>
              <a:rPr lang="el-GR" sz="2400" dirty="0" smtClean="0"/>
              <a:t>Διαβάζουμε τα </a:t>
            </a:r>
            <a:r>
              <a:rPr lang="el-GR" sz="2400" dirty="0" smtClean="0">
                <a:solidFill>
                  <a:srgbClr val="00B050"/>
                </a:solidFill>
              </a:rPr>
              <a:t>περιεχόμενα</a:t>
            </a:r>
            <a:r>
              <a:rPr lang="el-GR" sz="2400" dirty="0" smtClean="0"/>
              <a:t> των μεταβλητών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κάνουμε τον υπολογισμό και αλλάζουμε τα </a:t>
            </a:r>
            <a:r>
              <a:rPr lang="el-GR" sz="2400" dirty="0" smtClean="0">
                <a:solidFill>
                  <a:srgbClr val="00B050"/>
                </a:solidFill>
              </a:rPr>
              <a:t>περιεχόμενα</a:t>
            </a:r>
            <a:r>
              <a:rPr lang="el-GR" sz="2400" dirty="0" smtClean="0"/>
              <a:t> </a:t>
            </a:r>
            <a:r>
              <a:rPr lang="el-GR" sz="2400" dirty="0"/>
              <a:t>της μεταβλητής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αποθηκεύοντας το αποτέλεσμα της διαίρεσης.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9288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2" grpId="1" animBg="1"/>
      <p:bldP spid="18" grpId="0" animBg="1"/>
      <p:bldP spid="18" grpId="1" animBg="1"/>
      <p:bldP spid="17" grpId="0" animBg="1"/>
      <p:bldP spid="17" grpId="1" animBg="1"/>
      <p:bldP spid="10" grpId="0" animBg="1"/>
      <p:bldP spid="14" grpId="0"/>
      <p:bldP spid="15" grpId="0"/>
      <p:bldP spid="16" grpId="0"/>
      <p:bldP spid="19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373380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102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type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casting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l-GR" sz="2000" dirty="0" smtClean="0"/>
              <a:t>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/>
              <a:t>μετατρέπει </a:t>
            </a:r>
            <a:r>
              <a:rPr lang="el-GR" sz="2000" dirty="0" smtClean="0"/>
              <a:t>την </a:t>
            </a:r>
            <a:r>
              <a:rPr lang="el-GR" sz="2000" dirty="0" smtClean="0">
                <a:solidFill>
                  <a:srgbClr val="0070C0"/>
                </a:solidFill>
              </a:rPr>
              <a:t>τιμή</a:t>
            </a:r>
            <a:r>
              <a:rPr lang="el-GR" sz="2000" dirty="0" smtClean="0"/>
              <a:t> της μεταβλητής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sz="2000" dirty="0"/>
              <a:t>σε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double.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/>
              <a:t>Αν δεν γίνει η </a:t>
            </a:r>
            <a:r>
              <a:rPr lang="el-GR" sz="2000" dirty="0" smtClean="0"/>
              <a:t>μετατροπή, η διαίρεση μεταξύ ακεραίων μας δίνει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sz="2000" dirty="0" smtClean="0"/>
              <a:t> ακέραιο.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Στην ανάθεση κατά κανόνα, η τιμή του δεξιού μέρους θα πρέπει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 smtClean="0"/>
              <a:t> με την μεταβλητή του αριστερού μέρους. </a:t>
            </a:r>
          </a:p>
          <a:p>
            <a:r>
              <a:rPr lang="el-GR" dirty="0" smtClean="0"/>
              <a:t>Υπάρχουν εξαιρέσεις όταν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 smtClean="0"/>
              <a:t> μεταξύ τύπων</a:t>
            </a:r>
          </a:p>
          <a:p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byte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 smtClean="0"/>
              <a:t>Μια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 μπορούμε να την αναθέσουμε σε μια μεταβλητή τύπου που εμφανίζεται </a:t>
            </a:r>
            <a:r>
              <a:rPr lang="el-GR" dirty="0" smtClean="0">
                <a:solidFill>
                  <a:srgbClr val="0070C0"/>
                </a:solidFill>
              </a:rPr>
              <a:t>δεξιά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(Σε αντίθεση με την </a:t>
            </a:r>
            <a:r>
              <a:rPr lang="en-US" dirty="0" smtClean="0"/>
              <a:t>C) </a:t>
            </a:r>
            <a:r>
              <a:rPr lang="el-GR" dirty="0" smtClean="0"/>
              <a:t>ο τύπος </a:t>
            </a:r>
            <a:r>
              <a:rPr lang="en-US" dirty="0" err="1" smtClean="0"/>
              <a:t>boolean</a:t>
            </a:r>
            <a:r>
              <a:rPr lang="el-GR" dirty="0" smtClean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τελεστής </a:t>
            </a:r>
            <a:r>
              <a:rPr lang="en-US" dirty="0" smtClean="0"/>
              <a:t>“+” </a:t>
            </a:r>
            <a:r>
              <a:rPr lang="el-GR" dirty="0" smtClean="0"/>
              <a:t>μεταξύ αντικείμενων της κλάσης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 smtClean="0"/>
              <a:t>(</a:t>
            </a:r>
            <a:r>
              <a:rPr lang="en-US" dirty="0" smtClean="0"/>
              <a:t>concatenates)</a:t>
            </a:r>
            <a:r>
              <a:rPr lang="el-GR" dirty="0" smtClean="0"/>
              <a:t> τα δύο </a:t>
            </a:r>
            <a:r>
              <a:rPr lang="en-US" dirty="0" smtClean="0"/>
              <a:t>String.</a:t>
            </a:r>
          </a:p>
          <a:p>
            <a:r>
              <a:rPr lang="el-GR" dirty="0" smtClean="0"/>
              <a:t>Μεταξύ ενός </a:t>
            </a:r>
            <a:r>
              <a:rPr lang="en-US" dirty="0" smtClean="0"/>
              <a:t>String </a:t>
            </a:r>
            <a:r>
              <a:rPr lang="el-GR" dirty="0" smtClean="0"/>
              <a:t>και ενός βασικού τύπου, ο βασικός τύπος </a:t>
            </a:r>
            <a:r>
              <a:rPr lang="el-GR" dirty="0" smtClean="0">
                <a:solidFill>
                  <a:srgbClr val="0070C0"/>
                </a:solidFill>
              </a:rPr>
              <a:t>μετατρέπεται</a:t>
            </a:r>
            <a:r>
              <a:rPr lang="el-GR" dirty="0" smtClean="0"/>
              <a:t> σε </a:t>
            </a:r>
            <a:r>
              <a:rPr lang="en-US" dirty="0" smtClean="0"/>
              <a:t>String </a:t>
            </a:r>
            <a:r>
              <a:rPr lang="el-GR" dirty="0" smtClean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String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 smtClean="0"/>
              <a:t>της </a:t>
            </a:r>
            <a:r>
              <a:rPr lang="en-US" dirty="0" smtClean="0"/>
              <a:t>Java </a:t>
            </a:r>
            <a:r>
              <a:rPr lang="el-GR" dirty="0" smtClean="0"/>
              <a:t>που μας επιτρέπει να χειριζόμαστε αλφαριθμητικά. </a:t>
            </a:r>
          </a:p>
          <a:p>
            <a:r>
              <a:rPr lang="el-GR" dirty="0" smtClean="0"/>
              <a:t>Ο τελεστής </a:t>
            </a:r>
            <a:r>
              <a:rPr lang="en-US" dirty="0" smtClean="0">
                <a:solidFill>
                  <a:srgbClr val="0070C0"/>
                </a:solidFill>
              </a:rPr>
              <a:t>“+”</a:t>
            </a:r>
            <a:r>
              <a:rPr lang="el-GR" dirty="0" smtClean="0"/>
              <a:t> μας επιτρέπει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 </a:t>
            </a:r>
            <a:r>
              <a:rPr lang="el-GR" dirty="0" smtClean="0"/>
              <a:t>Η πιο χρήσιμη αυτή τη στιγμή είναι:</a:t>
            </a:r>
            <a:endParaRPr lang="en-US" dirty="0" smtClean="0"/>
          </a:p>
          <a:p>
            <a:pPr lvl="1"/>
            <a:r>
              <a:rPr lang="en-US" dirty="0">
                <a:solidFill>
                  <a:srgbClr val="0070C0"/>
                </a:solidFill>
              </a:rPr>
              <a:t>equals(String x)</a:t>
            </a:r>
            <a:r>
              <a:rPr lang="en-US" dirty="0"/>
              <a:t>: </a:t>
            </a:r>
            <a:r>
              <a:rPr lang="el-GR" dirty="0"/>
              <a:t>ελέγχει για ισότητα του αντικειμένου που κάλεσε την μέθοδο και του ορίσματος </a:t>
            </a:r>
            <a:r>
              <a:rPr lang="en-US" dirty="0"/>
              <a:t>x. </a:t>
            </a:r>
            <a:endParaRPr lang="el-GR" dirty="0" smtClean="0"/>
          </a:p>
          <a:p>
            <a:r>
              <a:rPr lang="el-GR" dirty="0" smtClean="0"/>
              <a:t>Άλλες μέθοδοι:</a:t>
            </a:r>
            <a:endParaRPr lang="el-GR" dirty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Επίσης, μέθοδοι για να βρεθεί ένα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σε ένα </a:t>
            </a:r>
            <a:r>
              <a:rPr lang="en-US" dirty="0" smtClean="0"/>
              <a:t>string</a:t>
            </a:r>
            <a:r>
              <a:rPr lang="el-GR" dirty="0" smtClean="0"/>
              <a:t>, 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2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0574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454088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657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4419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Για να τυπώσουμε κάποιους ειδικούς χαρακτήρες (π.χ., τον χαρακτήρα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smtClean="0"/>
              <a:t>) </a:t>
            </a:r>
            <a:r>
              <a:rPr lang="el-GR" dirty="0" smtClean="0"/>
              <a:t>χρησιμοποιούμε τον χαρακτήρα </a:t>
            </a:r>
            <a:r>
              <a:rPr lang="el-GR" dirty="0" smtClean="0">
                <a:solidFill>
                  <a:srgbClr val="FF0000"/>
                </a:solidFill>
              </a:rPr>
              <a:t>\ </a:t>
            </a:r>
            <a:r>
              <a:rPr lang="el-GR" dirty="0" smtClean="0"/>
              <a:t>και μετά τον χαρακτήρα που θέλουμε να τυπώσουμε</a:t>
            </a:r>
          </a:p>
          <a:p>
            <a:pPr lvl="1"/>
            <a:r>
              <a:rPr lang="el-GR" dirty="0" smtClean="0"/>
              <a:t>Π.χ., ακολουθία </a:t>
            </a:r>
            <a:r>
              <a:rPr lang="el-GR" dirty="0" smtClean="0">
                <a:solidFill>
                  <a:srgbClr val="FF0000"/>
                </a:solidFill>
              </a:rPr>
              <a:t>\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Αυτό ισχύει γενικά για ειδικούς χαρακτήρες.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1600200"/>
            <a:ext cx="426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\b</a:t>
            </a:r>
            <a:r>
              <a:rPr lang="en-US" sz="2200" b="0" dirty="0">
                <a:solidFill>
                  <a:schemeClr val="tx1"/>
                </a:solidFill>
              </a:rPr>
              <a:t> 		Backspace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\t</a:t>
            </a:r>
            <a:r>
              <a:rPr lang="en-US" sz="2200" b="0" dirty="0">
                <a:solidFill>
                  <a:schemeClr val="tx1"/>
                </a:solidFill>
              </a:rPr>
              <a:t>		Tab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\n</a:t>
            </a:r>
            <a:r>
              <a:rPr lang="en-US" sz="2200" b="0" dirty="0">
                <a:solidFill>
                  <a:schemeClr val="tx1"/>
                </a:solidFill>
              </a:rPr>
              <a:t>		New line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\f</a:t>
            </a:r>
            <a:r>
              <a:rPr lang="en-US" sz="2200" b="0" dirty="0">
                <a:solidFill>
                  <a:schemeClr val="tx1"/>
                </a:solidFill>
              </a:rPr>
              <a:t>		Form feed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\r</a:t>
            </a:r>
            <a:r>
              <a:rPr lang="en-US" sz="2200" b="0" dirty="0">
                <a:solidFill>
                  <a:schemeClr val="tx1"/>
                </a:solidFill>
              </a:rPr>
              <a:t>		Return (ENTER)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\”</a:t>
            </a:r>
            <a:r>
              <a:rPr lang="en-US" sz="2200" b="0" dirty="0">
                <a:solidFill>
                  <a:schemeClr val="tx1"/>
                </a:solidFill>
              </a:rPr>
              <a:t>		Double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\’</a:t>
            </a:r>
            <a:r>
              <a:rPr lang="en-US" sz="2200" b="0" dirty="0">
                <a:solidFill>
                  <a:schemeClr val="tx1"/>
                </a:solidFill>
              </a:rPr>
              <a:t>		Single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\\</a:t>
            </a:r>
            <a:r>
              <a:rPr lang="en-US" sz="2200" b="0" dirty="0">
                <a:solidFill>
                  <a:schemeClr val="tx1"/>
                </a:solidFill>
              </a:rPr>
              <a:t>		Backslash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ddd</a:t>
            </a:r>
            <a:r>
              <a:rPr lang="en-US" sz="2200" b="0" dirty="0">
                <a:solidFill>
                  <a:schemeClr val="tx1"/>
                </a:solidFill>
              </a:rPr>
              <a:t>	Octal 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code</a:t>
            </a:r>
            <a:endParaRPr lang="en-US" sz="2200" b="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uXXXX</a:t>
            </a:r>
            <a:r>
              <a:rPr lang="en-US" sz="2200" b="0" dirty="0">
                <a:solidFill>
                  <a:schemeClr val="tx1"/>
                </a:solidFill>
              </a:rPr>
              <a:t>	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Hex-decimal code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54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/>
              <a:t>Αυτό μπορεί να είναι ένα αρχείο, το πληκτρολόγιο, η οθόνη.</a:t>
            </a:r>
          </a:p>
          <a:p>
            <a:pPr lvl="1"/>
            <a:r>
              <a:rPr lang="el-GR" dirty="0"/>
              <a:t>Όταν 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, ή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0306" y="5486400"/>
            <a:ext cx="4344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HelloWorld.java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257800" y="5901898"/>
            <a:ext cx="2590800" cy="457200"/>
          </a:xfrm>
          <a:prstGeom prst="wedgeRectCallout">
            <a:avLst>
              <a:gd name="adj1" fmla="val -106646"/>
              <a:gd name="adj2" fmla="val -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Χωρίς </a:t>
            </a:r>
            <a:r>
              <a:rPr lang="el-GR" dirty="0" smtClean="0">
                <a:solidFill>
                  <a:srgbClr val="FF0000"/>
                </a:solidFill>
              </a:rPr>
              <a:t>κανένα</a:t>
            </a:r>
            <a:r>
              <a:rPr lang="el-GR" dirty="0" smtClean="0"/>
              <a:t> επίθεμα!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17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System.err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Μια εντολή εισόδου/εξόδου έχει αποτέλεσμα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λειτουργικό</a:t>
            </a:r>
            <a:r>
              <a:rPr lang="el-GR" dirty="0"/>
              <a:t> να </a:t>
            </a:r>
            <a:r>
              <a:rPr lang="el-GR" dirty="0">
                <a:solidFill>
                  <a:srgbClr val="0070C0"/>
                </a:solidFill>
              </a:rPr>
              <a:t>πάρει ή να στείλει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χαρακτήρες</a:t>
            </a:r>
            <a:r>
              <a:rPr lang="el-GR" dirty="0"/>
              <a:t> από/προς την αντίστοιχη </a:t>
            </a:r>
            <a:r>
              <a:rPr lang="el-GR" dirty="0">
                <a:solidFill>
                  <a:srgbClr val="0070C0"/>
                </a:solidFill>
              </a:rPr>
              <a:t>πηγή/προορισμό</a:t>
            </a:r>
            <a:r>
              <a:rPr lang="el-GR" dirty="0"/>
              <a:t>.</a:t>
            </a:r>
          </a:p>
          <a:p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52670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καλέσουμε τις μεθόδους του </a:t>
            </a:r>
            <a:r>
              <a:rPr lang="en-US" dirty="0" err="1" smtClean="0"/>
              <a:t>System.out</a:t>
            </a:r>
            <a:r>
              <a:rPr lang="el-GR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  <a:r>
              <a:rPr lang="el-GR" dirty="0" smtClean="0">
                <a:solidFill>
                  <a:srgbClr val="0070C0"/>
                </a:solidFill>
              </a:rPr>
              <a:t> (αλλαγή γραμμής)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7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in = new Scanner(System.in);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της </a:t>
            </a:r>
            <a:r>
              <a:rPr lang="en-US" dirty="0" smtClean="0"/>
              <a:t>Scanner </a:t>
            </a:r>
            <a:r>
              <a:rPr lang="el-GR" dirty="0" smtClean="0"/>
              <a:t>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‘\n’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μέχρι να βρει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nextBoolean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smtClean="0"/>
              <a:t>): </a:t>
            </a:r>
            <a:r>
              <a:rPr lang="el-GR" dirty="0" smtClean="0"/>
              <a:t>διαβάζει τον επόμενο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297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0"/>
            <a:ext cx="3886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762000" y="5562138"/>
            <a:ext cx="7799294" cy="1219662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(μία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 smtClean="0">
                <a:solidFill>
                  <a:schemeClr val="tx1"/>
                </a:solidFill>
              </a:rPr>
              <a:t>) με το οποίο μπορούμε πλέον να διαβάζουμε από την </a:t>
            </a:r>
            <a:r>
              <a:rPr lang="el-GR" sz="2000" dirty="0" smtClean="0">
                <a:solidFill>
                  <a:schemeClr val="tx1"/>
                </a:solidFill>
              </a:rPr>
              <a:t>είσοδο.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600" dirty="0" smtClean="0">
                <a:solidFill>
                  <a:schemeClr val="tx1"/>
                </a:solidFill>
              </a:rPr>
              <a:t>Το αντικείμενο αυτό αναπαριστά το </a:t>
            </a:r>
            <a:r>
              <a:rPr lang="el-GR" sz="1600" dirty="0" smtClean="0">
                <a:solidFill>
                  <a:srgbClr val="FF0000"/>
                </a:solidFill>
              </a:rPr>
              <a:t>πληκτρολόγιο</a:t>
            </a:r>
            <a:r>
              <a:rPr lang="el-GR" sz="1600" dirty="0" smtClean="0">
                <a:solidFill>
                  <a:schemeClr val="tx1"/>
                </a:solidFill>
              </a:rPr>
              <a:t> στο πρόγραμμα μας. Ένα αντικείμενο φτάνει για να διαβάσουμε πολλαπλές τιμές.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09246" y="304800"/>
            <a:ext cx="4101354" cy="1222248"/>
          </a:xfrm>
          <a:prstGeom prst="wedgeRectCallout">
            <a:avLst>
              <a:gd name="adj1" fmla="val -56505"/>
              <a:gd name="adj2" fmla="val 5893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Με την εντολή αυτή φέρνουμε την κλάση </a:t>
            </a:r>
            <a:r>
              <a:rPr lang="en-US" dirty="0" smtClean="0">
                <a:solidFill>
                  <a:schemeClr val="tx1"/>
                </a:solidFill>
              </a:rPr>
              <a:t>Scanner </a:t>
            </a:r>
            <a:r>
              <a:rPr lang="el-GR" dirty="0" smtClean="0">
                <a:solidFill>
                  <a:schemeClr val="tx1"/>
                </a:solidFill>
              </a:rPr>
              <a:t>μέσα στο πρόγραμμα μας ώστε να μπορούμε να φτιάξουμε αντικείμενα τύπου </a:t>
            </a:r>
            <a:r>
              <a:rPr lang="en-US" dirty="0" smtClean="0">
                <a:solidFill>
                  <a:schemeClr val="tx1"/>
                </a:solidFill>
              </a:rPr>
              <a:t>Scanner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88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TestIO2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d=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(“division by 4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d/4);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by 4)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1+d/4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of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 4)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",d, 1+d/4);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5980638"/>
            <a:ext cx="382117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αυτό το πρόγραμμα?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28184" y="2348880"/>
            <a:ext cx="2901697" cy="1360185"/>
          </a:xfrm>
          <a:prstGeom prst="wedgeRectCallout">
            <a:avLst>
              <a:gd name="adj1" fmla="val -35321"/>
              <a:gd name="adj2" fmla="val 923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l-GR" dirty="0" smtClean="0">
                <a:solidFill>
                  <a:srgbClr val="FF0000"/>
                </a:solidFill>
              </a:rPr>
              <a:t>+</a:t>
            </a:r>
            <a:r>
              <a:rPr lang="el-GR" dirty="0" smtClean="0">
                <a:solidFill>
                  <a:schemeClr val="tx1"/>
                </a:solidFill>
              </a:rPr>
              <a:t> λειτουργεί ως </a:t>
            </a:r>
            <a:r>
              <a:rPr lang="en-US" dirty="0" smtClean="0">
                <a:solidFill>
                  <a:srgbClr val="FF0000"/>
                </a:solidFill>
              </a:rPr>
              <a:t>concatenation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τελεστής μεταξύ </a:t>
            </a:r>
            <a:r>
              <a:rPr lang="en-US" dirty="0" smtClean="0">
                <a:solidFill>
                  <a:schemeClr val="tx1"/>
                </a:solidFill>
              </a:rPr>
              <a:t>Strings, </a:t>
            </a:r>
            <a:r>
              <a:rPr lang="el-GR" dirty="0" smtClean="0">
                <a:solidFill>
                  <a:schemeClr val="tx1"/>
                </a:solidFill>
              </a:rPr>
              <a:t>άρα μετατρέπει τους αριθμούς σε</a:t>
            </a:r>
            <a:r>
              <a:rPr lang="en-US" dirty="0" smtClean="0">
                <a:solidFill>
                  <a:schemeClr val="tx1"/>
                </a:solidFill>
              </a:rPr>
              <a:t> Strings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06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Λογικοί τελεστές </a:t>
            </a:r>
            <a:r>
              <a:rPr lang="el-GR" dirty="0"/>
              <a:t>για λογικές εκφράσεις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Άρνηση</a:t>
            </a:r>
            <a:r>
              <a:rPr lang="el-GR" dirty="0"/>
              <a:t>: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!Β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ΚΑΙ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&amp;&amp;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Ή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||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en-US" dirty="0" smtClean="0"/>
          </a:p>
          <a:p>
            <a:r>
              <a:rPr lang="el-GR" dirty="0" smtClean="0"/>
              <a:t>Έλεγχος για βασικούς τύπους Α,Β: 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Ισότητας</a:t>
            </a:r>
            <a:r>
              <a:rPr lang="el-GR" dirty="0" smtClean="0"/>
              <a:t>: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!=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dirty="0" smtClean="0"/>
              <a:t> ή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(!(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 smtClean="0"/>
              <a:t>: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&lt;=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&gt;=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/>
          </a:p>
          <a:p>
            <a:r>
              <a:rPr lang="el-GR" dirty="0" smtClean="0"/>
              <a:t>Έλεγχος για μεταβλητές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) οποιουδήποτε άλλου τύπου γίνεται με την μέθοδο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l-GR" dirty="0" smtClean="0"/>
              <a:t> (πρέπει να έχει οριστεί):</a:t>
            </a:r>
            <a:r>
              <a:rPr lang="en-US" dirty="0" smtClean="0"/>
              <a:t>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Α.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 smtClean="0"/>
              <a:t>: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2900" dirty="0"/>
              <a:t>Λογικές </a:t>
            </a:r>
            <a:r>
              <a:rPr lang="el-GR" sz="2900" dirty="0">
                <a:solidFill>
                  <a:srgbClr val="0070C0"/>
                </a:solidFill>
              </a:rPr>
              <a:t>σταθερές</a:t>
            </a:r>
            <a:r>
              <a:rPr lang="el-GR" sz="2900" dirty="0" smtClean="0"/>
              <a:t>:</a:t>
            </a: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true</a:t>
            </a:r>
            <a:r>
              <a:rPr lang="en-US" sz="2500" dirty="0" smtClean="0"/>
              <a:t>: </a:t>
            </a:r>
            <a:r>
              <a:rPr lang="el-GR" sz="2500" dirty="0" smtClean="0"/>
              <a:t>αληθές</a:t>
            </a:r>
          </a:p>
          <a:p>
            <a:pPr lvl="1"/>
            <a:r>
              <a:rPr lang="en-US" sz="2500" dirty="0" smtClean="0">
                <a:solidFill>
                  <a:srgbClr val="FF0000"/>
                </a:solidFill>
              </a:rPr>
              <a:t>false</a:t>
            </a:r>
            <a:r>
              <a:rPr lang="en-US" sz="2500" dirty="0" smtClean="0"/>
              <a:t>: </a:t>
            </a:r>
            <a:r>
              <a:rPr lang="el-GR" sz="2500" dirty="0" smtClean="0"/>
              <a:t>ψευδές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8466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ισότητας για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Αν έχουμε δύο μεταβλητές </a:t>
            </a:r>
            <a:r>
              <a:rPr lang="en-US" dirty="0" smtClean="0"/>
              <a:t>String </a:t>
            </a:r>
            <a:r>
              <a:rPr lang="el-GR" dirty="0" smtClean="0"/>
              <a:t>για να ελέγξουμε αν έχουν την ίδια τιμή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χρησιμοποιήσουμε την μέθοδο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. </a:t>
            </a:r>
          </a:p>
          <a:p>
            <a:r>
              <a:rPr lang="el-GR" dirty="0" smtClean="0"/>
              <a:t>Παράδειγμα: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παρακάτω εντολή </a:t>
            </a:r>
            <a:r>
              <a:rPr lang="el-GR" dirty="0">
                <a:solidFill>
                  <a:srgbClr val="FF0000"/>
                </a:solidFill>
              </a:rPr>
              <a:t>δεν είναι σωστή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Περνάει από τον </a:t>
            </a:r>
            <a:r>
              <a:rPr lang="en-US" dirty="0" smtClean="0"/>
              <a:t>compiler </a:t>
            </a:r>
            <a:r>
              <a:rPr lang="el-GR" dirty="0" smtClean="0"/>
              <a:t>και σε κάποιες περιπτώσεις θα δουλέψει αλλά </a:t>
            </a:r>
            <a:r>
              <a:rPr lang="el-GR" dirty="0" smtClean="0">
                <a:solidFill>
                  <a:srgbClr val="FF6600"/>
                </a:solidFill>
              </a:rPr>
              <a:t>δεν κάνει αυτό που θέλουμε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2140" y="3200400"/>
            <a:ext cx="693972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“ABC”;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test1 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test2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2140" y="5257800"/>
            <a:ext cx="693972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5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55983" cy="4876800"/>
          </a:xfrm>
        </p:spPr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το κομμάτι αυτό προσπερνιέται και συνεχίζεται η εκτέλεση.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00200" y="2739580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9506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6789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true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45864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0)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1676" y="5629890"/>
            <a:ext cx="555370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Ακόμη και αν δεν το προσδιορίσουμε ελέγχει ισότητα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7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Style: </a:t>
            </a:r>
            <a:r>
              <a:rPr lang="el-GR" dirty="0" smtClean="0"/>
              <a:t>Λογικές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Συνηθίζεται όταν ορίζουμε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λογικές μεταβλητές </a:t>
            </a:r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όνομα </a:t>
            </a:r>
            <a:r>
              <a:rPr lang="el-GR" dirty="0" smtClean="0"/>
              <a:t>τους να είναι αυτό που εκφράζει την περίπτωση που η μεταβλητή αποτιμάται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true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Αυτό βολεύει για την εύκολη ανάγνωση του προγράμματος όταν χρησιμοποιούμε την μεταβλητή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Το ίδιο ισχύει και όταν αργότερα θα ορίζουμε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που επιστρέφουν λογικές τιμές</a:t>
            </a:r>
            <a:endParaRPr lang="en-US" dirty="0" smtClean="0"/>
          </a:p>
          <a:p>
            <a:pPr lvl="1"/>
            <a:r>
              <a:rPr lang="el-GR" dirty="0" smtClean="0"/>
              <a:t>Π.χ., για τα </a:t>
            </a:r>
            <a:r>
              <a:rPr lang="en-US" dirty="0" smtClean="0"/>
              <a:t>Strings </a:t>
            </a:r>
            <a:r>
              <a:rPr lang="el-GR" dirty="0" smtClean="0"/>
              <a:t>υπάρχει η μέθοδος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 </a:t>
            </a:r>
            <a:r>
              <a:rPr lang="el-GR" dirty="0" smtClean="0"/>
              <a:t>που </a:t>
            </a:r>
            <a:r>
              <a:rPr lang="el-GR" dirty="0" err="1" smtClean="0"/>
              <a:t>γινεται</a:t>
            </a:r>
            <a:r>
              <a:rPr lang="el-GR" dirty="0" smtClean="0"/>
              <a:t> </a:t>
            </a:r>
            <a:r>
              <a:rPr lang="en-US" dirty="0" smtClean="0"/>
              <a:t>true </a:t>
            </a:r>
            <a:r>
              <a:rPr lang="el-GR" dirty="0" smtClean="0"/>
              <a:t>όταν έχουμε ισότητα και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isEmpty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είναι </a:t>
            </a:r>
            <a:r>
              <a:rPr lang="en-US" dirty="0" smtClean="0"/>
              <a:t>true </a:t>
            </a:r>
            <a:r>
              <a:rPr lang="el-GR" dirty="0" smtClean="0"/>
              <a:t>όταν έχουμε άδειο </a:t>
            </a:r>
            <a:r>
              <a:rPr lang="en-US" dirty="0" smtClean="0"/>
              <a:t>String.</a:t>
            </a:r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35035" y="2209800"/>
            <a:ext cx="5147563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10;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(X &gt; 0);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isNegative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(X &lt; 0);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isNotPositive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!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035" y="4114800"/>
            <a:ext cx="6526146" cy="92333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(“Variable is positive”);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233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</a:t>
            </a:r>
            <a:r>
              <a:rPr lang="el-GR" dirty="0" smtClean="0"/>
              <a:t>-</a:t>
            </a:r>
            <a:r>
              <a:rPr lang="en-US" dirty="0" smtClean="0"/>
              <a:t>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 smtClean="0"/>
              <a:t>else-code.</a:t>
            </a:r>
          </a:p>
          <a:p>
            <a:pPr>
              <a:lnSpc>
                <a:spcPct val="90000"/>
              </a:lnSpc>
            </a:pPr>
            <a:endParaRPr lang="el-GR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Ο κώδικας του </a:t>
            </a:r>
            <a:r>
              <a:rPr lang="en-US" dirty="0" smtClean="0"/>
              <a:t>if-code block </a:t>
            </a:r>
            <a:r>
              <a:rPr lang="el-GR" dirty="0" smtClean="0"/>
              <a:t>ή του </a:t>
            </a:r>
            <a:r>
              <a:rPr lang="en-US" dirty="0" smtClean="0"/>
              <a:t>else-code block </a:t>
            </a:r>
            <a:r>
              <a:rPr lang="el-GR" dirty="0" smtClean="0"/>
              <a:t>μπορεί να περιέχουν ένα άλλο </a:t>
            </a:r>
            <a:r>
              <a:rPr lang="en-US" dirty="0" smtClean="0"/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if statement</a:t>
            </a:r>
            <a:endParaRPr lang="en-US" dirty="0"/>
          </a:p>
          <a:p>
            <a:pPr>
              <a:lnSpc>
                <a:spcPct val="90000"/>
              </a:lnSpc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n-US" dirty="0"/>
              <a:t>:  </a:t>
            </a:r>
            <a:r>
              <a:rPr lang="el-GR" dirty="0"/>
              <a:t>ένα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dirty="0"/>
              <a:t>clause </a:t>
            </a:r>
            <a:r>
              <a:rPr lang="el-GR" dirty="0" err="1"/>
              <a:t>ταιριάζεται</a:t>
            </a:r>
            <a:r>
              <a:rPr lang="el-GR" dirty="0"/>
              <a:t> με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r>
              <a:rPr lang="en-US" dirty="0" smtClean="0"/>
              <a:t> </a:t>
            </a:r>
            <a:r>
              <a:rPr lang="en-US" sz="2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2900" dirty="0"/>
              <a:t>ακόμη κι αν η </a:t>
            </a:r>
            <a:r>
              <a:rPr lang="el-GR" sz="2900" dirty="0" smtClean="0"/>
              <a:t>στοίχιση </a:t>
            </a:r>
            <a:r>
              <a:rPr lang="el-GR" sz="2900" dirty="0"/>
              <a:t>του κώδικα </a:t>
            </a:r>
            <a:r>
              <a:rPr lang="el-GR" sz="2900" dirty="0" smtClean="0"/>
              <a:t>υπονοεί </a:t>
            </a:r>
            <a:r>
              <a:rPr lang="el-GR" sz="2900" dirty="0"/>
              <a:t>διαφορετικά.</a:t>
            </a:r>
            <a:endParaRPr lang="en-US" sz="29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67729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82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9362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457200"/>
            <a:ext cx="8579296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3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is zero");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1767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8473" y="1776415"/>
            <a:ext cx="134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l-GR" sz="2400" dirty="0" smtClean="0">
                <a:solidFill>
                  <a:srgbClr val="FC0128"/>
                </a:solidFill>
              </a:rPr>
              <a:t>ΛΑΘΟΣ</a:t>
            </a:r>
            <a:r>
              <a:rPr lang="en-GB" sz="2400" dirty="0" smtClean="0">
                <a:solidFill>
                  <a:srgbClr val="FC0128"/>
                </a:solidFill>
              </a:rPr>
              <a:t>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2858" y="1776415"/>
            <a:ext cx="1302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l-GR" sz="2400" dirty="0" smtClean="0">
                <a:solidFill>
                  <a:srgbClr val="0070C0"/>
                </a:solidFill>
              </a:rPr>
              <a:t>ΣΩΣΤΟ</a:t>
            </a:r>
            <a:r>
              <a:rPr lang="en-GB" sz="2400" dirty="0" smtClean="0">
                <a:solidFill>
                  <a:srgbClr val="0070C0"/>
                </a:solidFill>
              </a:rPr>
              <a:t>!</a:t>
            </a:r>
            <a:endParaRPr lang="el-GR" sz="2400" dirty="0" smtClean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642" y="5686187"/>
            <a:ext cx="811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να βάζετε </a:t>
            </a:r>
            <a:r>
              <a:rPr lang="el-GR" sz="2400" dirty="0" smtClean="0">
                <a:solidFill>
                  <a:srgbClr val="FF0000"/>
                </a:solidFill>
              </a:rPr>
              <a:t>{ } </a:t>
            </a:r>
            <a:r>
              <a:rPr lang="el-GR" sz="2400" dirty="0" smtClean="0"/>
              <a:t>στο σώμα των </a:t>
            </a:r>
            <a:r>
              <a:rPr lang="en-US" sz="2400" dirty="0" smtClean="0"/>
              <a:t>if-then-else statements.</a:t>
            </a:r>
          </a:p>
          <a:p>
            <a:r>
              <a:rPr lang="el-GR" sz="2400" dirty="0" smtClean="0"/>
              <a:t>Πάντα να στοιχίζετε σωστά </a:t>
            </a:r>
            <a:r>
              <a:rPr lang="el-GR" sz="2400" smtClean="0"/>
              <a:t>τον κώδικα.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4330005" cy="203132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dirty="0" smtClean="0">
              <a:latin typeface="Lucida Consol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0232" y="2362200"/>
            <a:ext cx="4330005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n-GB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995" y="4599962"/>
            <a:ext cx="433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else </a:t>
            </a:r>
            <a:r>
              <a:rPr lang="el-GR" dirty="0" smtClean="0"/>
              <a:t>μοιάζει σαν να πηγαίνει με το μπλε </a:t>
            </a:r>
            <a:r>
              <a:rPr lang="en-US" dirty="0" smtClean="0"/>
              <a:t>else </a:t>
            </a:r>
            <a:r>
              <a:rPr lang="el-GR" dirty="0" smtClean="0"/>
              <a:t>αλλά </a:t>
            </a:r>
            <a:r>
              <a:rPr lang="el-GR" dirty="0" err="1" smtClean="0"/>
              <a:t>ταιριάζεται</a:t>
            </a:r>
            <a:r>
              <a:rPr lang="el-GR" dirty="0" smtClean="0"/>
              <a:t> με το τελευταίο (πράσινο) </a:t>
            </a:r>
            <a:r>
              <a:rPr lang="en-US" dirty="0" smtClean="0"/>
              <a:t>if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66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89331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340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2371366"/>
            <a:ext cx="7772400" cy="2308324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input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input.equals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(“Yes”)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(“Do you want to continue?”);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inputReader.next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19526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</a:t>
            </a:r>
            <a:r>
              <a:rPr lang="el-GR" dirty="0" smtClean="0"/>
              <a:t>– </a:t>
            </a:r>
            <a:r>
              <a:rPr lang="en-US" dirty="0" smtClean="0"/>
              <a:t>for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l-GR" dirty="0"/>
              <a:t>Το όρισμα του </a:t>
            </a:r>
            <a:r>
              <a:rPr lang="en-US" dirty="0"/>
              <a:t>for </a:t>
            </a:r>
            <a:r>
              <a:rPr lang="el-GR" dirty="0"/>
              <a:t>έχει</a:t>
            </a:r>
            <a:r>
              <a:rPr lang="en-US" dirty="0"/>
              <a:t> 3 </a:t>
            </a:r>
            <a:r>
              <a:rPr lang="el-GR" dirty="0"/>
              <a:t>κομμάτια χωρισμένα με </a:t>
            </a:r>
            <a:r>
              <a:rPr lang="en-US" dirty="0"/>
              <a:t>;</a:t>
            </a:r>
          </a:p>
          <a:p>
            <a:pPr lvl="1"/>
            <a:r>
              <a:rPr lang="el-GR" sz="2000" dirty="0"/>
              <a:t>Την</a:t>
            </a:r>
            <a:r>
              <a:rPr lang="en-US" sz="2000" dirty="0"/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αρχικοποίηση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initialization section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εκτελείται πάντα μία μόνο φορά</a:t>
            </a:r>
            <a:endParaRPr lang="en-US" sz="2000" dirty="0"/>
          </a:p>
          <a:p>
            <a:pPr lvl="1"/>
            <a:r>
              <a:rPr lang="el-GR" sz="2000" dirty="0"/>
              <a:t>Τη </a:t>
            </a:r>
            <a:r>
              <a:rPr lang="el-GR" sz="2000" dirty="0">
                <a:solidFill>
                  <a:srgbClr val="0070C0"/>
                </a:solidFill>
              </a:rPr>
              <a:t>λογική συνθήκη (</a:t>
            </a:r>
            <a:r>
              <a:rPr lang="en-US" sz="2000" dirty="0">
                <a:solidFill>
                  <a:srgbClr val="0070C0"/>
                </a:solidFill>
              </a:rPr>
              <a:t>condition): </a:t>
            </a:r>
            <a:r>
              <a:rPr lang="el-GR" sz="2000" dirty="0"/>
              <a:t>εκτιμάται πριν από κάθε επανάληψη. </a:t>
            </a:r>
            <a:endParaRPr lang="en-US" sz="2000" dirty="0"/>
          </a:p>
          <a:p>
            <a:pPr lvl="1"/>
            <a:r>
              <a:rPr lang="el-GR" sz="2000" dirty="0"/>
              <a:t>Την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ενημέρωση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update expression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2000" dirty="0"/>
              <a:t>: </a:t>
            </a:r>
            <a:r>
              <a:rPr lang="el-GR" sz="2000" dirty="0"/>
              <a:t>υπολογίζεται μετά το κυρίως σώμα της επανάληψης</a:t>
            </a:r>
            <a:r>
              <a:rPr lang="el-GR" sz="2000" dirty="0" smtClean="0"/>
              <a:t>.</a:t>
            </a:r>
            <a:endParaRPr lang="en-US" sz="2600" dirty="0" smtClean="0"/>
          </a:p>
          <a:p>
            <a:pPr lvl="1"/>
            <a:r>
              <a:rPr lang="el-GR" sz="2000" dirty="0"/>
              <a:t>Ο κώδικας επαναλαμβάνεται </a:t>
            </a:r>
            <a:r>
              <a:rPr lang="el-GR" sz="2000" dirty="0">
                <a:solidFill>
                  <a:srgbClr val="0070C0"/>
                </a:solidFill>
              </a:rPr>
              <a:t>μέχρι</a:t>
            </a:r>
            <a:r>
              <a:rPr lang="el-GR" sz="2000" dirty="0"/>
              <a:t> η συνθήκη να γίνει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sz="2000" dirty="0"/>
              <a:t>.</a:t>
            </a:r>
          </a:p>
          <a:p>
            <a:pPr lvl="1"/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2941831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intialization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update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…for-code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0" name="Line 5"/>
          <p:cNvSpPr>
            <a:spLocks noChangeShapeType="1"/>
          </p:cNvSpPr>
          <p:nvPr/>
        </p:nvSpPr>
        <p:spPr bwMode="auto">
          <a:xfrm>
            <a:off x="6963508" y="1182688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5767754" y="2935288"/>
            <a:ext cx="2461846" cy="9906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Text Box 7"/>
          <p:cNvSpPr txBox="1">
            <a:spLocks noChangeArrowheads="1"/>
          </p:cNvSpPr>
          <p:nvPr/>
        </p:nvSpPr>
        <p:spPr bwMode="auto">
          <a:xfrm>
            <a:off x="5838092" y="3163891"/>
            <a:ext cx="2250831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33" name="Text Box 8"/>
          <p:cNvSpPr txBox="1">
            <a:spLocks noChangeArrowheads="1"/>
          </p:cNvSpPr>
          <p:nvPr/>
        </p:nvSpPr>
        <p:spPr bwMode="auto">
          <a:xfrm>
            <a:off x="5767755" y="1868488"/>
            <a:ext cx="2532185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initialization</a:t>
            </a:r>
          </a:p>
        </p:txBody>
      </p:sp>
      <p:sp>
        <p:nvSpPr>
          <p:cNvPr id="34" name="Text Box 9"/>
          <p:cNvSpPr txBox="1">
            <a:spLocks noChangeArrowheads="1"/>
          </p:cNvSpPr>
          <p:nvPr/>
        </p:nvSpPr>
        <p:spPr bwMode="auto">
          <a:xfrm>
            <a:off x="5908432" y="4459288"/>
            <a:ext cx="2321169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for-code</a:t>
            </a: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5838092" y="5754688"/>
            <a:ext cx="2461846" cy="436562"/>
          </a:xfrm>
          <a:prstGeom prst="rect">
            <a:avLst/>
          </a:prstGeom>
          <a:solidFill>
            <a:srgbClr val="66FF6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update</a:t>
            </a:r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6963508" y="5221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5263662" y="3468688"/>
            <a:ext cx="0" cy="2590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5263661" y="6059488"/>
            <a:ext cx="5744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4"/>
          <p:cNvSpPr>
            <a:spLocks noChangeShapeType="1"/>
          </p:cNvSpPr>
          <p:nvPr/>
        </p:nvSpPr>
        <p:spPr bwMode="auto">
          <a:xfrm>
            <a:off x="8932985" y="3468688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Line 15"/>
          <p:cNvSpPr>
            <a:spLocks noChangeShapeType="1"/>
          </p:cNvSpPr>
          <p:nvPr/>
        </p:nvSpPr>
        <p:spPr bwMode="auto">
          <a:xfrm>
            <a:off x="8932985" y="5449888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5" name="Line 16"/>
          <p:cNvSpPr>
            <a:spLocks noChangeShapeType="1"/>
          </p:cNvSpPr>
          <p:nvPr/>
        </p:nvSpPr>
        <p:spPr bwMode="auto">
          <a:xfrm>
            <a:off x="6963508" y="15636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6" name="Line 17"/>
          <p:cNvSpPr>
            <a:spLocks noChangeShapeType="1"/>
          </p:cNvSpPr>
          <p:nvPr/>
        </p:nvSpPr>
        <p:spPr bwMode="auto">
          <a:xfrm>
            <a:off x="6963508" y="2630488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7" name="Line 18"/>
          <p:cNvSpPr>
            <a:spLocks noChangeShapeType="1"/>
          </p:cNvSpPr>
          <p:nvPr/>
        </p:nvSpPr>
        <p:spPr bwMode="auto">
          <a:xfrm>
            <a:off x="6963508" y="42306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Text Box 19"/>
          <p:cNvSpPr txBox="1">
            <a:spLocks noChangeArrowheads="1"/>
          </p:cNvSpPr>
          <p:nvPr/>
        </p:nvSpPr>
        <p:spPr bwMode="auto">
          <a:xfrm>
            <a:off x="7033846" y="3925891"/>
            <a:ext cx="773723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49" name="Text Box 20"/>
          <p:cNvSpPr txBox="1">
            <a:spLocks noChangeArrowheads="1"/>
          </p:cNvSpPr>
          <p:nvPr/>
        </p:nvSpPr>
        <p:spPr bwMode="auto">
          <a:xfrm>
            <a:off x="8299938" y="3621091"/>
            <a:ext cx="8440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50" name="Line 21"/>
          <p:cNvSpPr>
            <a:spLocks noChangeShapeType="1"/>
          </p:cNvSpPr>
          <p:nvPr/>
        </p:nvSpPr>
        <p:spPr bwMode="auto">
          <a:xfrm>
            <a:off x="8229601" y="3459163"/>
            <a:ext cx="7033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51" name="Line 22"/>
          <p:cNvSpPr>
            <a:spLocks noChangeShapeType="1"/>
          </p:cNvSpPr>
          <p:nvPr/>
        </p:nvSpPr>
        <p:spPr bwMode="auto">
          <a:xfrm>
            <a:off x="5263662" y="3468688"/>
            <a:ext cx="50409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52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43000" y="1676400"/>
            <a:ext cx="685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83373" y="1676400"/>
            <a:ext cx="1167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096000" y="1752600"/>
            <a:ext cx="3048000" cy="990600"/>
          </a:xfrm>
          <a:prstGeom prst="wedgeRectCallout">
            <a:avLst>
              <a:gd name="adj1" fmla="val -93914"/>
              <a:gd name="adj2" fmla="val -4015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rgbClr val="FF0000"/>
                </a:solidFill>
              </a:rPr>
              <a:t>Ανάθεση</a:t>
            </a:r>
            <a:r>
              <a:rPr lang="el-GR" dirty="0" smtClean="0">
                <a:solidFill>
                  <a:schemeClr val="tx1"/>
                </a:solidFill>
              </a:rPr>
              <a:t>: υπολογίζεται η τιμή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i+1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και ανατίθεται στη μεταβλητή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304800" y="2923794"/>
            <a:ext cx="1905000" cy="533400"/>
          </a:xfrm>
          <a:prstGeom prst="wedgeRectCallout">
            <a:avLst>
              <a:gd name="adj1" fmla="val -7211"/>
              <a:gd name="adj2" fmla="val -21481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της μεταβλητής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03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733800" y="1707776"/>
            <a:ext cx="6342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Ισοδύναμο με </a:t>
            </a:r>
            <a:r>
              <a:rPr lang="en-US" dirty="0" smtClean="0">
                <a:solidFill>
                  <a:srgbClr val="FF0000"/>
                </a:solidFill>
              </a:rPr>
              <a:t>while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988" y="1676400"/>
            <a:ext cx="5105400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10;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1143000" y="5410200"/>
            <a:ext cx="786653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6847" y="4267200"/>
            <a:ext cx="5105400" cy="1754326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” + 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++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5715000" y="1752600"/>
            <a:ext cx="3429000" cy="495300"/>
          </a:xfrm>
          <a:prstGeom prst="wedgeRectCallout">
            <a:avLst>
              <a:gd name="adj1" fmla="val -88980"/>
              <a:gd name="adj2" fmla="val -2839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 </a:t>
            </a:r>
            <a:r>
              <a:rPr lang="el-GR" dirty="0">
                <a:solidFill>
                  <a:schemeClr val="tx1"/>
                </a:solidFill>
              </a:rPr>
              <a:t>ισοδύναμο με το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29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1693" y="1737519"/>
            <a:ext cx="4783015" cy="48768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400" dirty="0" smtClean="0"/>
              <a:t>Ένα </a:t>
            </a:r>
            <a:r>
              <a:rPr lang="en-US" sz="2400" b="1" dirty="0" smtClean="0">
                <a:solidFill>
                  <a:schemeClr val="hlink"/>
                </a:solidFill>
                <a:latin typeface="Lucida Console" pitchFamily="49" charset="0"/>
              </a:rPr>
              <a:t>do while</a:t>
            </a:r>
            <a:r>
              <a:rPr lang="en-US" sz="2400" i="1" dirty="0" smtClean="0">
                <a:solidFill>
                  <a:srgbClr val="000066"/>
                </a:solidFill>
              </a:rPr>
              <a:t> </a:t>
            </a:r>
            <a:r>
              <a:rPr lang="en-US" sz="2400" dirty="0" smtClean="0">
                <a:solidFill>
                  <a:srgbClr val="000066"/>
                </a:solidFill>
              </a:rPr>
              <a:t>statement</a:t>
            </a:r>
            <a:r>
              <a:rPr lang="en-US" sz="2400" dirty="0" smtClean="0"/>
              <a:t> </a:t>
            </a:r>
            <a:r>
              <a:rPr lang="el-GR" sz="2400" dirty="0" smtClean="0"/>
              <a:t>έχει το εξής συντακτικό</a:t>
            </a:r>
            <a:r>
              <a:rPr lang="en-US" sz="2400" dirty="0" smtClean="0"/>
              <a:t>: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>
              <a:buFont typeface="Wingdings 2" pitchFamily="18" charset="2"/>
              <a:buNone/>
            </a:pPr>
            <a:r>
              <a:rPr lang="en-US" sz="2400" dirty="0">
                <a:latin typeface="Lucida Console" pitchFamily="49" charset="0"/>
              </a:rPr>
              <a:t> </a:t>
            </a:r>
            <a:r>
              <a:rPr lang="en-US" sz="2400" dirty="0" smtClean="0">
                <a:latin typeface="Lucida Console" pitchFamily="49" charset="0"/>
              </a:rPr>
              <a:t> </a:t>
            </a:r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l-GR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To while code </a:t>
            </a:r>
            <a:r>
              <a:rPr lang="el-GR" sz="2000" dirty="0" smtClean="0"/>
              <a:t>εκτελείται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τουλάχιστον μία φορά</a:t>
            </a:r>
            <a:r>
              <a:rPr lang="en-US" sz="2000" dirty="0" smtClean="0"/>
              <a:t>;  </a:t>
            </a:r>
            <a:r>
              <a:rPr lang="el-GR" sz="2000" dirty="0" smtClean="0"/>
              <a:t>Μετά αν η συνθήκη είναι αληθής ο κώδικας εκτελείται ξανά.</a:t>
            </a:r>
            <a:endParaRPr lang="en-US" sz="2000" dirty="0" smtClean="0"/>
          </a:p>
          <a:p>
            <a:pPr lvl="1"/>
            <a:r>
              <a:rPr lang="en-US" sz="2000" dirty="0"/>
              <a:t>To while code </a:t>
            </a:r>
            <a:r>
              <a:rPr lang="el-GR" sz="2000" dirty="0" smtClean="0"/>
              <a:t>εκτελούν το βρόγχο και αλλάζουν την συνθήκη.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Do-While statement</a:t>
            </a:r>
            <a:endParaRPr lang="en-US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5838092" y="2590800"/>
            <a:ext cx="2321169" cy="1066800"/>
          </a:xfrm>
          <a:prstGeom prst="rect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978769" y="2819400"/>
            <a:ext cx="2110154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7" name="AutoShape 8"/>
          <p:cNvSpPr>
            <a:spLocks noChangeArrowheads="1"/>
          </p:cNvSpPr>
          <p:nvPr/>
        </p:nvSpPr>
        <p:spPr bwMode="auto">
          <a:xfrm>
            <a:off x="6099556" y="4479319"/>
            <a:ext cx="1656184" cy="1295400"/>
          </a:xfrm>
          <a:prstGeom prst="diamond">
            <a:avLst/>
          </a:prstGeom>
          <a:solidFill>
            <a:srgbClr val="66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259433" y="4913500"/>
            <a:ext cx="1336431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dirty="0" smtClean="0">
                <a:solidFill>
                  <a:srgbClr val="000000"/>
                </a:solidFill>
              </a:rPr>
              <a:t>condition</a:t>
            </a: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>
            <a:off x="5416062" y="5127812"/>
            <a:ext cx="6834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 flipV="1">
            <a:off x="5416062" y="3200400"/>
            <a:ext cx="0" cy="19266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5416061" y="3200400"/>
            <a:ext cx="42203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6893169" y="15240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6925579" y="3657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927649" y="5774719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5" name="Text Box 16"/>
          <p:cNvSpPr txBox="1">
            <a:spLocks noChangeArrowheads="1"/>
          </p:cNvSpPr>
          <p:nvPr/>
        </p:nvSpPr>
        <p:spPr bwMode="auto">
          <a:xfrm>
            <a:off x="6963508" y="5791200"/>
            <a:ext cx="9847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false</a:t>
            </a:r>
          </a:p>
        </p:txBody>
      </p:sp>
      <p:sp>
        <p:nvSpPr>
          <p:cNvPr id="16" name="Text Box 17"/>
          <p:cNvSpPr txBox="1">
            <a:spLocks noChangeArrowheads="1"/>
          </p:cNvSpPr>
          <p:nvPr/>
        </p:nvSpPr>
        <p:spPr bwMode="auto">
          <a:xfrm>
            <a:off x="5486401" y="3962400"/>
            <a:ext cx="1055077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sv-SE" sz="2200" smtClean="0">
                <a:solidFill>
                  <a:srgbClr val="000000"/>
                </a:solidFill>
              </a:rPr>
              <a:t>true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224644" y="2780437"/>
            <a:ext cx="3217547" cy="1754326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Initialize 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19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Κάνετε πρόγραμμα που παίρνει σαν είσοδο ένα αριθμό και υλοποιεί μια αντίστροφη μέτρηση. Αν ο αριθμός είναι θετικός η αντίστροφη μέτρηση γίνεται προς τα κάτω μέχρι το μηδέν, αν είναι αρνητικός γίνεται προς τα πάνω μέχρι το μηδέν. Η διαδικασία επαναλαμβάνεται μέχρι ο χρήστης να δώσει την τιμή μηδέν.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2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91200" y="4038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971800" y="4049486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71800" y="2895600"/>
            <a:ext cx="6096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91200" y="2895600"/>
            <a:ext cx="5334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FlowTest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18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064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Επαναλήψεις - </a:t>
            </a:r>
            <a:r>
              <a:rPr lang="en-US" dirty="0"/>
              <a:t>While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while-code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O </a:t>
            </a:r>
            <a:r>
              <a:rPr lang="en-US" dirty="0">
                <a:solidFill>
                  <a:srgbClr val="0070C0"/>
                </a:solidFill>
              </a:rPr>
              <a:t>while-code block </a:t>
            </a:r>
            <a:r>
              <a:rPr lang="el-GR" dirty="0" smtClean="0"/>
              <a:t>κώδικας υλοποιεί </a:t>
            </a:r>
            <a:r>
              <a:rPr lang="el-GR" dirty="0"/>
              <a:t>τις επαναλήψεις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συνθήκη</a:t>
            </a:r>
            <a:r>
              <a:rPr lang="el-GR" dirty="0"/>
              <a:t>.</a:t>
            </a:r>
            <a:endParaRPr lang="en-US" dirty="0"/>
          </a:p>
          <a:p>
            <a:pPr lvl="1"/>
            <a:r>
              <a:rPr lang="el-GR" dirty="0" smtClean="0"/>
              <a:t>Στο </a:t>
            </a:r>
            <a:r>
              <a:rPr lang="el-GR" dirty="0" smtClean="0">
                <a:solidFill>
                  <a:srgbClr val="0070C0"/>
                </a:solidFill>
              </a:rPr>
              <a:t>τέλος του </a:t>
            </a:r>
            <a:r>
              <a:rPr lang="en-US" dirty="0" smtClean="0">
                <a:solidFill>
                  <a:srgbClr val="0070C0"/>
                </a:solidFill>
              </a:rPr>
              <a:t>while-code </a:t>
            </a:r>
            <a:r>
              <a:rPr lang="en-US" dirty="0" smtClean="0"/>
              <a:t>block </a:t>
            </a:r>
            <a:r>
              <a:rPr lang="el-GR" dirty="0" smtClean="0"/>
              <a:t>η </a:t>
            </a:r>
            <a:r>
              <a:rPr lang="el-GR" dirty="0"/>
              <a:t>συνθήκη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αξιολογείται εκ νέου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l-GR" dirty="0" smtClean="0"/>
              <a:t>Ο κώδικας επαναλαμβάνεται </a:t>
            </a:r>
            <a:r>
              <a:rPr lang="el-GR" dirty="0" smtClean="0">
                <a:solidFill>
                  <a:srgbClr val="0070C0"/>
                </a:solidFill>
              </a:rPr>
              <a:t>μέχρι</a:t>
            </a:r>
            <a:r>
              <a:rPr lang="el-GR" dirty="0" smtClean="0"/>
              <a:t> η συνθήκη να γίνει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2371366"/>
            <a:ext cx="3217547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…while-code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950929" y="4314825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while-code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322464" y="241037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233746" y="267335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6809389" y="170021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549663" y="292100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6834554" y="4864100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6846277" y="3613150"/>
            <a:ext cx="1466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371743" y="2921003"/>
            <a:ext cx="0" cy="2443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6830159" y="5370513"/>
            <a:ext cx="154011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672755" y="254000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245470" y="364490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5492262" y="511175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5493727" y="2887663"/>
            <a:ext cx="0" cy="2222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5490796" y="288766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6834554" y="53736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 smtClean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continue</a:t>
            </a:r>
            <a:r>
              <a:rPr lang="en-US" dirty="0" smtClean="0"/>
              <a:t>: </a:t>
            </a:r>
            <a:r>
              <a:rPr lang="el-GR" dirty="0" smtClean="0"/>
              <a:t>Επιστρέφει τη ροή του προγράμματος στον έλεγχο της συνθήκης σε ένα βρόγχο.</a:t>
            </a:r>
          </a:p>
          <a:p>
            <a:pPr lvl="1"/>
            <a:r>
              <a:rPr lang="el-GR" dirty="0" smtClean="0"/>
              <a:t>Βολικό για τον έλεγχο συνθηκών πριν ξεκινήσει η εκτέλεση του βρόγχου,</a:t>
            </a:r>
            <a:r>
              <a:rPr lang="en-US" dirty="0" smtClean="0"/>
              <a:t> </a:t>
            </a:r>
            <a:r>
              <a:rPr lang="el-GR" dirty="0" smtClean="0"/>
              <a:t>ή για </a:t>
            </a:r>
            <a:r>
              <a:rPr lang="el-GR" dirty="0" err="1" smtClean="0"/>
              <a:t>πρόορη</a:t>
            </a:r>
            <a:r>
              <a:rPr lang="el-GR" dirty="0" smtClean="0"/>
              <a:t> επιστροφή στον έλεγχο της συνθήκης</a:t>
            </a:r>
          </a:p>
          <a:p>
            <a:pPr marL="274320" lvl="1" indent="0">
              <a:buNone/>
            </a:pP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r>
              <a:rPr lang="en-US" dirty="0" smtClean="0"/>
              <a:t>: </a:t>
            </a:r>
            <a:r>
              <a:rPr lang="el-GR" dirty="0" smtClean="0"/>
              <a:t>Μας βγάζει έξω από την εκτέλεση του βρόχου από οποιοδήποτε σημείο μέσα στον κώδικα.</a:t>
            </a:r>
          </a:p>
          <a:p>
            <a:pPr lvl="1"/>
            <a:r>
              <a:rPr lang="el-GR" dirty="0" smtClean="0"/>
              <a:t>Βολικό για να σταματάμε το βρόγχο όταν κάτι δεν πάει καλά.</a:t>
            </a:r>
          </a:p>
          <a:p>
            <a:pPr lvl="1"/>
            <a:endParaRPr lang="el-GR" dirty="0"/>
          </a:p>
          <a:p>
            <a:r>
              <a:rPr lang="el-GR" dirty="0"/>
              <a:t>Κάποιοι θεωρούν </a:t>
            </a:r>
            <a:r>
              <a:rPr lang="el-GR" dirty="0" smtClean="0"/>
              <a:t>οι εντολές αυτές χαλάνε </a:t>
            </a:r>
            <a:r>
              <a:rPr lang="el-GR" dirty="0"/>
              <a:t>το μοντέλο του δομημένου προγραμματισμού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137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εντολές </a:t>
            </a:r>
            <a:r>
              <a:rPr lang="en-US" dirty="0"/>
              <a:t>break </a:t>
            </a:r>
            <a:r>
              <a:rPr lang="el-GR" dirty="0" smtClean="0"/>
              <a:t>και </a:t>
            </a:r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276600" y="3962400"/>
            <a:ext cx="1973871" cy="1726039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t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continue</a:t>
            </a:r>
            <a:endParaRPr lang="el-GR" sz="2200" dirty="0" smtClean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l-GR" sz="2200" dirty="0">
              <a:solidFill>
                <a:srgbClr val="000000"/>
              </a:solidFill>
              <a:ea typeface="굴림" pitchFamily="34" charset="-127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break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3648135" y="2250465"/>
            <a:ext cx="1027112" cy="9847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559417" y="2513442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4135060" y="1540303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4875334" y="2761090"/>
            <a:ext cx="8206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4160226" y="5679182"/>
            <a:ext cx="1466" cy="247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4155830" y="3453240"/>
            <a:ext cx="17584" cy="48279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5697414" y="2761093"/>
            <a:ext cx="14654" cy="338603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4998426" y="2380092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3571141" y="3484992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0" name="Line 17"/>
          <p:cNvSpPr>
            <a:spLocks noChangeShapeType="1"/>
          </p:cNvSpPr>
          <p:nvPr/>
        </p:nvSpPr>
        <p:spPr bwMode="auto">
          <a:xfrm flipH="1">
            <a:off x="2815002" y="5936090"/>
            <a:ext cx="13422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8"/>
          <p:cNvSpPr>
            <a:spLocks noChangeShapeType="1"/>
          </p:cNvSpPr>
          <p:nvPr/>
        </p:nvSpPr>
        <p:spPr bwMode="auto">
          <a:xfrm flipV="1">
            <a:off x="2813971" y="2727751"/>
            <a:ext cx="1029" cy="32175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9"/>
          <p:cNvSpPr>
            <a:spLocks noChangeShapeType="1"/>
          </p:cNvSpPr>
          <p:nvPr/>
        </p:nvSpPr>
        <p:spPr bwMode="auto">
          <a:xfrm flipV="1">
            <a:off x="2816467" y="2727753"/>
            <a:ext cx="633927" cy="9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155830" y="6150303"/>
            <a:ext cx="1540119" cy="477837"/>
            <a:chOff x="6830159" y="5370513"/>
            <a:chExt cx="1540119" cy="477837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flipH="1">
              <a:off x="6830159" y="5370513"/>
              <a:ext cx="15401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6834554" y="5373688"/>
              <a:ext cx="0" cy="4746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3200" b="1" smtClean="0">
                <a:solidFill>
                  <a:srgbClr val="063CEA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636931" y="4336486"/>
            <a:ext cx="1236057" cy="40084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3043678" y="4536909"/>
            <a:ext cx="593253" cy="4661"/>
          </a:xfrm>
          <a:prstGeom prst="straightConnector1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041183" y="2727751"/>
            <a:ext cx="2495" cy="180915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045143" y="2718496"/>
            <a:ext cx="441256" cy="925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752599" y="4993114"/>
            <a:ext cx="9906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4743199" y="5199196"/>
            <a:ext cx="725537" cy="145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468736" y="5199196"/>
            <a:ext cx="14657" cy="8633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4173414" y="6099773"/>
            <a:ext cx="129532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4167552" y="6099773"/>
            <a:ext cx="0" cy="3752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15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990600"/>
          </a:xfrm>
        </p:spPr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96211" y="1219200"/>
            <a:ext cx="4343400" cy="2585323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don’t like something){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continue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215" y="1357699"/>
            <a:ext cx="3850595" cy="2308324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(everything is ok){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rest of code&gt;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}// end of if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6211" y="3908524"/>
            <a:ext cx="4343400" cy="2862322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some code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 some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277" y="3819698"/>
            <a:ext cx="4066683" cy="2862322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while (… &amp;&amp; !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some code 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if (I should stop){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StopFlag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true;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}else{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&lt; some more code&gt;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// end of while loop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0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20888"/>
            <a:ext cx="3168352" cy="79208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FlowTestContinue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inputInt%2 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      continue;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62635" y="5715000"/>
            <a:ext cx="3581365" cy="646331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αντίστροφη μέτρηση εκτελείται </a:t>
            </a:r>
          </a:p>
          <a:p>
            <a:r>
              <a:rPr lang="el-GR" dirty="0" smtClean="0"/>
              <a:t>μόνο για περιττούς αριθμούς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7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75656" y="2060848"/>
            <a:ext cx="151216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!=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203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35696" y="2477997"/>
            <a:ext cx="2088232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547664" y="5229200"/>
            <a:ext cx="1224136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FlowTestBreak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do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==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&lt;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&lt; 0; i ++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i 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 i &gt; 0; i --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("Counter = " + i);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2988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Εμβέλεια (</a:t>
            </a:r>
            <a:r>
              <a:rPr lang="en-US" dirty="0" smtClean="0"/>
              <a:t>scope) </a:t>
            </a:r>
            <a:r>
              <a:rPr lang="el-GR" dirty="0" smtClean="0"/>
              <a:t>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Προσέξτε ότι η μεταβλητή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</a:t>
            </a:r>
            <a:r>
              <a:rPr lang="el-GR" dirty="0" smtClean="0"/>
              <a:t>πρέπει να οριστεί </a:t>
            </a:r>
            <a:r>
              <a:rPr lang="el-GR" dirty="0" smtClean="0">
                <a:solidFill>
                  <a:srgbClr val="FF0000"/>
                </a:solidFill>
              </a:rPr>
              <a:t>σε κάθε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for</a:t>
            </a:r>
            <a:r>
              <a:rPr lang="en-US" dirty="0" smtClean="0"/>
              <a:t>, </a:t>
            </a:r>
            <a:r>
              <a:rPr lang="el-GR" dirty="0" smtClean="0"/>
              <a:t>ενώ η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inputInt</a:t>
            </a:r>
            <a:r>
              <a:rPr lang="en-US" dirty="0" smtClean="0"/>
              <a:t> </a:t>
            </a:r>
            <a:r>
              <a:rPr lang="el-GR" dirty="0" err="1" smtClean="0"/>
              <a:t>πρεπει</a:t>
            </a:r>
            <a:r>
              <a:rPr lang="el-GR" dirty="0" smtClean="0"/>
              <a:t> να οριστεί </a:t>
            </a:r>
            <a:r>
              <a:rPr lang="el-GR" dirty="0" smtClean="0">
                <a:solidFill>
                  <a:srgbClr val="FF0000"/>
                </a:solidFill>
              </a:rPr>
              <a:t>έξω</a:t>
            </a:r>
            <a:r>
              <a:rPr lang="el-GR" dirty="0" smtClean="0"/>
              <a:t> από 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while-loop</a:t>
            </a:r>
            <a:r>
              <a:rPr lang="en-US" dirty="0" smtClean="0"/>
              <a:t> </a:t>
            </a:r>
            <a:r>
              <a:rPr lang="el-GR" dirty="0" smtClean="0"/>
              <a:t>αλλιώς ο </a:t>
            </a:r>
            <a:r>
              <a:rPr lang="en-US" dirty="0" smtClean="0"/>
              <a:t>compiler </a:t>
            </a:r>
            <a:r>
              <a:rPr lang="el-GR" dirty="0" smtClean="0"/>
              <a:t>διαμαρτύρεται. </a:t>
            </a:r>
          </a:p>
          <a:p>
            <a:pPr lvl="1"/>
            <a:r>
              <a:rPr lang="el-GR" dirty="0" smtClean="0"/>
              <a:t>Προσπαθούμε να χρησιμοποιήσουμε μια μεταβλητή εκτός της </a:t>
            </a:r>
            <a:r>
              <a:rPr lang="el-GR" dirty="0" smtClean="0">
                <a:solidFill>
                  <a:srgbClr val="FF0000"/>
                </a:solidFill>
              </a:rPr>
              <a:t>εμβέλειας</a:t>
            </a:r>
            <a:r>
              <a:rPr lang="el-GR" dirty="0" smtClean="0"/>
              <a:t> της</a:t>
            </a:r>
          </a:p>
          <a:p>
            <a:r>
              <a:rPr lang="el-GR" dirty="0" smtClean="0"/>
              <a:t>Η κάθε μεταβλητή που ορίζουμε 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scope) </a:t>
            </a:r>
            <a:r>
              <a:rPr lang="el-GR" dirty="0" smtClean="0"/>
              <a:t>μέσα στο </a:t>
            </a:r>
            <a:r>
              <a:rPr lang="en-US" dirty="0" smtClean="0">
                <a:solidFill>
                  <a:srgbClr val="0070C0"/>
                </a:solidFill>
              </a:rPr>
              <a:t>block</a:t>
            </a:r>
            <a:r>
              <a:rPr lang="en-US" dirty="0" smtClean="0"/>
              <a:t> </a:t>
            </a:r>
            <a:r>
              <a:rPr lang="el-GR" dirty="0" smtClean="0"/>
              <a:t>το οποίο ορίζεται.</a:t>
            </a:r>
          </a:p>
          <a:p>
            <a:pPr lvl="1"/>
            <a:r>
              <a:rPr lang="el-GR" dirty="0" smtClean="0">
                <a:solidFill>
                  <a:srgbClr val="FF0000"/>
                </a:solidFill>
              </a:rPr>
              <a:t>Τοπική μεταβλητή </a:t>
            </a:r>
            <a:r>
              <a:rPr lang="el-GR" dirty="0" smtClean="0"/>
              <a:t>μέσα στο </a:t>
            </a:r>
            <a:r>
              <a:rPr lang="en-US" dirty="0" smtClean="0"/>
              <a:t>block.</a:t>
            </a:r>
          </a:p>
          <a:p>
            <a:r>
              <a:rPr lang="el-GR" dirty="0" smtClean="0"/>
              <a:t>Μόλις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βγούμε</a:t>
            </a:r>
            <a:r>
              <a:rPr lang="el-GR" dirty="0" smtClean="0"/>
              <a:t> από το </a:t>
            </a:r>
            <a:r>
              <a:rPr lang="en-US" dirty="0" smtClean="0"/>
              <a:t>block </a:t>
            </a:r>
            <a:r>
              <a:rPr lang="el-GR" dirty="0" smtClean="0"/>
              <a:t>η μεταβλητή χάνεται</a:t>
            </a:r>
          </a:p>
          <a:p>
            <a:pPr lvl="2"/>
            <a:r>
              <a:rPr lang="el-GR" dirty="0" smtClean="0"/>
              <a:t>Ο </a:t>
            </a:r>
            <a:r>
              <a:rPr lang="en-US" dirty="0" smtClean="0"/>
              <a:t>compiler </a:t>
            </a:r>
            <a:r>
              <a:rPr lang="el-GR" dirty="0" smtClean="0"/>
              <a:t>δημιουργεί</a:t>
            </a:r>
            <a:r>
              <a:rPr lang="en-US" dirty="0" smtClean="0"/>
              <a:t> </a:t>
            </a:r>
            <a:r>
              <a:rPr lang="el-GR" dirty="0" smtClean="0"/>
              <a:t>ένα χώρο στη μνήμη για το </a:t>
            </a:r>
            <a:r>
              <a:rPr lang="en-US" dirty="0" smtClean="0"/>
              <a:t>block </a:t>
            </a:r>
            <a:r>
              <a:rPr lang="el-GR" dirty="0" smtClean="0"/>
              <a:t>το οποίο εκτελούμε, ο οποίος εξαφανίζεται όταν το </a:t>
            </a:r>
            <a:r>
              <a:rPr lang="en-US" dirty="0" smtClean="0"/>
              <a:t>block </a:t>
            </a:r>
            <a:r>
              <a:rPr lang="el-GR" dirty="0" smtClean="0"/>
              <a:t>τελειώσει.</a:t>
            </a:r>
            <a:endParaRPr lang="en-US" dirty="0" smtClean="0"/>
          </a:p>
          <a:p>
            <a:r>
              <a:rPr lang="el-GR" dirty="0"/>
              <a:t>Ένα </a:t>
            </a:r>
            <a:r>
              <a:rPr lang="en-US" dirty="0"/>
              <a:t>block </a:t>
            </a:r>
            <a:r>
              <a:rPr lang="el-GR" dirty="0"/>
              <a:t>μπορεί να περιλαμβάνει κι άλλα </a:t>
            </a:r>
            <a:r>
              <a:rPr lang="el-GR" dirty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  <a:endParaRPr lang="el-GR" dirty="0">
              <a:solidFill>
                <a:srgbClr val="0070C0"/>
              </a:solidFill>
            </a:endParaRPr>
          </a:p>
          <a:p>
            <a:pPr lvl="1"/>
            <a:r>
              <a:rPr lang="el-GR" dirty="0"/>
              <a:t>Η μεταβλητή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εμβέλεια</a:t>
            </a:r>
            <a:r>
              <a:rPr lang="el-GR" dirty="0" smtClean="0"/>
              <a:t> και μέσα στα </a:t>
            </a:r>
            <a:r>
              <a:rPr lang="el-GR" dirty="0" smtClean="0">
                <a:solidFill>
                  <a:srgbClr val="0070C0"/>
                </a:solidFill>
              </a:rPr>
              <a:t>φωλιασμένα </a:t>
            </a:r>
            <a:r>
              <a:rPr lang="en-US" dirty="0">
                <a:solidFill>
                  <a:srgbClr val="0070C0"/>
                </a:solidFill>
              </a:rPr>
              <a:t>blocks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Δεν μπορούμε </a:t>
            </a:r>
            <a:r>
              <a:rPr lang="el-GR" dirty="0"/>
              <a:t>να ορίσουμε μια άλλη </a:t>
            </a:r>
            <a:r>
              <a:rPr lang="el-GR" dirty="0">
                <a:solidFill>
                  <a:srgbClr val="0070C0"/>
                </a:solidFill>
              </a:rPr>
              <a:t>μεταβλητή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 το ίδιο όνομα </a:t>
            </a:r>
            <a:r>
              <a:rPr lang="el-GR" dirty="0"/>
              <a:t>σε ένα φωλιασμένο </a:t>
            </a:r>
            <a:r>
              <a:rPr lang="en-US" dirty="0"/>
              <a:t>block</a:t>
            </a:r>
            <a:endParaRPr lang="el-GR" dirty="0"/>
          </a:p>
          <a:p>
            <a:pPr lvl="2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2642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907704" y="3442447"/>
            <a:ext cx="208823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31767" y="5355577"/>
            <a:ext cx="4315172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31767" y="5050777"/>
            <a:ext cx="4299275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με το </a:t>
            </a:r>
            <a:r>
              <a:rPr lang="en-US" dirty="0" smtClean="0"/>
              <a:t>scope </a:t>
            </a:r>
            <a:r>
              <a:rPr lang="el-GR" smtClean="0"/>
              <a:t>μεταβλητών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44049" y="2133600"/>
            <a:ext cx="379995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Ο κώδικας έχει λάθη σε </a:t>
            </a:r>
            <a:r>
              <a:rPr lang="el-GR" dirty="0" smtClean="0">
                <a:solidFill>
                  <a:srgbClr val="FF0000"/>
                </a:solidFill>
              </a:rPr>
              <a:t>τρία</a:t>
            </a:r>
            <a:r>
              <a:rPr lang="el-GR" dirty="0" smtClean="0"/>
              <a:t> σημεία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5240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2;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0;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3;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double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i+1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(“z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"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(“y = “ +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(“x = “ +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12876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11560" y="706016"/>
            <a:ext cx="496855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115616" y="1570112"/>
            <a:ext cx="3240360" cy="25922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457200"/>
            <a:ext cx="8229600" cy="5073352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... ... 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    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... ...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...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...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5713167" y="3621760"/>
            <a:ext cx="2304256" cy="612648"/>
          </a:xfrm>
          <a:prstGeom prst="wedgeRectCallout">
            <a:avLst>
              <a:gd name="adj1" fmla="val -108025"/>
              <a:gd name="adj2" fmla="val -7943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εμβέλεια του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6660232" y="706016"/>
            <a:ext cx="2016224" cy="1440160"/>
          </a:xfrm>
          <a:prstGeom prst="wedgeRectCallout">
            <a:avLst>
              <a:gd name="adj1" fmla="val -107023"/>
              <a:gd name="adj2" fmla="val 62152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Η διαφορά του κόκκινου από το μπλε είναι ο χώρος εκτός της εμβελείας του </a:t>
            </a:r>
            <a:r>
              <a:rPr lang="en-US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3167" y="4378424"/>
            <a:ext cx="3179313" cy="147732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Μέσα στο μπλε μπορούμε να χρησιμοποιήσουμε την μεταβλητή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l-GR" dirty="0" smtClean="0"/>
              <a:t>, αλλά δεν μπορούμε να </a:t>
            </a:r>
            <a:r>
              <a:rPr lang="el-GR" dirty="0" smtClean="0">
                <a:solidFill>
                  <a:srgbClr val="FF0000"/>
                </a:solidFill>
              </a:rPr>
              <a:t>ορίσουμε</a:t>
            </a:r>
            <a:r>
              <a:rPr lang="el-GR" dirty="0" smtClean="0"/>
              <a:t> άλλη μεταβλητή με το όνομα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55529" y="2266091"/>
            <a:ext cx="2891281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Έξω από το μπλε δεν μπορούμε να </a:t>
            </a:r>
            <a:r>
              <a:rPr lang="el-GR" dirty="0" smtClean="0">
                <a:solidFill>
                  <a:srgbClr val="FF0000"/>
                </a:solidFill>
              </a:rPr>
              <a:t>χρησιμοποιήσουμε</a:t>
            </a:r>
            <a:r>
              <a:rPr lang="el-GR" dirty="0" smtClean="0"/>
              <a:t> τη μεταβλητή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5781" y="5924870"/>
            <a:ext cx="88648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Προχωρημένο: Κάθε </a:t>
            </a:r>
            <a:r>
              <a:rPr lang="en-US" dirty="0" smtClean="0"/>
              <a:t>block </a:t>
            </a:r>
            <a:r>
              <a:rPr lang="el-GR" dirty="0" smtClean="0"/>
              <a:t>έχει το δικό του χώρο μνήμης. Σε ένα χώρο μνήμης μια μεταβλητή μπορεί να οριστεί μόνο μία φορά. Τα φωλιασμένα </a:t>
            </a:r>
            <a:r>
              <a:rPr lang="en-US" dirty="0" smtClean="0"/>
              <a:t>blocks </a:t>
            </a:r>
            <a:r>
              <a:rPr lang="el-GR" dirty="0" smtClean="0"/>
              <a:t>έχουν και τις μεταβλητές των προγόνων.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8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if-else statement</a:t>
            </a:r>
            <a:endParaRPr lang="en-US" dirty="0"/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4923694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statement1</a:t>
            </a:r>
          </a:p>
        </p:txBody>
      </p:sp>
      <p:sp>
        <p:nvSpPr>
          <p:cNvPr id="37" name="Rectangle 7"/>
          <p:cNvSpPr>
            <a:spLocks noChangeArrowheads="1"/>
          </p:cNvSpPr>
          <p:nvPr/>
        </p:nvSpPr>
        <p:spPr bwMode="auto">
          <a:xfrm rot="2700000">
            <a:off x="5294497" y="22858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5206513" y="25812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9" name="Line 9"/>
          <p:cNvSpPr>
            <a:spLocks noChangeShapeType="1"/>
          </p:cNvSpPr>
          <p:nvPr/>
        </p:nvSpPr>
        <p:spPr bwMode="auto">
          <a:xfrm>
            <a:off x="5789735" y="15763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 flipV="1">
            <a:off x="6522427" y="27955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807321" y="47402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H="1">
            <a:off x="5819044" y="34893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827836" y="52466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6925409" y="24161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5216770" y="35210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6" name="Rectangle 16"/>
          <p:cNvSpPr>
            <a:spLocks noChangeArrowheads="1"/>
          </p:cNvSpPr>
          <p:nvPr/>
        </p:nvSpPr>
        <p:spPr bwMode="auto">
          <a:xfrm>
            <a:off x="7003075" y="4191000"/>
            <a:ext cx="1849315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statement2</a:t>
            </a:r>
          </a:p>
        </p:txBody>
      </p:sp>
      <p:sp>
        <p:nvSpPr>
          <p:cNvPr id="47" name="Line 17"/>
          <p:cNvSpPr>
            <a:spLocks noChangeShapeType="1"/>
          </p:cNvSpPr>
          <p:nvPr/>
        </p:nvSpPr>
        <p:spPr bwMode="auto">
          <a:xfrm>
            <a:off x="7968762" y="28019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48" name="Line 18"/>
          <p:cNvSpPr>
            <a:spLocks noChangeShapeType="1"/>
          </p:cNvSpPr>
          <p:nvPr/>
        </p:nvSpPr>
        <p:spPr bwMode="auto">
          <a:xfrm>
            <a:off x="7993674" y="47323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2067107"/>
            <a:ext cx="464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Το </a:t>
            </a:r>
            <a:r>
              <a:rPr lang="en-US" sz="2400" dirty="0" smtClean="0"/>
              <a:t>if-else statement </a:t>
            </a:r>
            <a:r>
              <a:rPr lang="el-GR" sz="2400" dirty="0" smtClean="0"/>
              <a:t>δουλεύει καλά όταν στο </a:t>
            </a:r>
            <a:r>
              <a:rPr lang="en-US" sz="2400" dirty="0" smtClean="0"/>
              <a:t>condition </a:t>
            </a:r>
            <a:r>
              <a:rPr lang="el-GR" sz="2400" dirty="0" smtClean="0"/>
              <a:t>θέλουμε να περιγράψουμε μια επιλογή με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δύο</a:t>
            </a:r>
            <a:r>
              <a:rPr lang="el-GR" sz="2400" dirty="0" smtClean="0"/>
              <a:t> πιθανά ενδεχόμενα.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2400" dirty="0" smtClean="0"/>
              <a:t>Τι γίνεται αν η συνθήκη μας έχει πολλά ενδεχόμενα?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216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statement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1600200"/>
            <a:ext cx="3886200" cy="4838700"/>
          </a:xfrm>
        </p:spPr>
      </p:pic>
      <p:sp>
        <p:nvSpPr>
          <p:cNvPr id="5" name="TextBox 4"/>
          <p:cNvSpPr txBox="1"/>
          <p:nvPr/>
        </p:nvSpPr>
        <p:spPr>
          <a:xfrm>
            <a:off x="152400" y="1981200"/>
            <a:ext cx="1723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Συντακτικό</a:t>
            </a:r>
            <a:r>
              <a:rPr lang="el-GR" dirty="0" smtClean="0"/>
              <a:t>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565899"/>
            <a:ext cx="459613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(&lt;condition expression&gt;){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1&gt;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1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&lt;condition 2&gt;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code statements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&lt;condition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3&gt;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: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code statements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3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default statements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527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πρόγραμμα που να εύχεται καλημέρα σε τρεις διαφορετικές γλώσσες ανάλογα με την επιλογή του χρήστη.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8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SwitchTest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main(String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input = new Scanner(System.in);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option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input.next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option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"gr":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kalimera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("good morning");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"FR":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case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("bonjour");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("I do not speak this language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.\n“ +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“Greek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English, French only");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77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Όταν ορίζουμε μια μεταβλητή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 smtClean="0"/>
              <a:t> ο αντίστοιχος χώρος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Το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 smtClean="0"/>
              <a:t>αντιστοιχίζεται με αυτό το χώρο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Όταν ορίζουμε μια μεταβλητή </a:t>
            </a:r>
            <a:r>
              <a:rPr lang="el-GR" sz="2000" dirty="0" smtClean="0">
                <a:solidFill>
                  <a:srgbClr val="EE4612"/>
                </a:solidFill>
              </a:rPr>
              <a:t>δεσμεύεται</a:t>
            </a:r>
            <a:r>
              <a:rPr lang="el-GR" sz="2000" dirty="0" smtClean="0">
                <a:solidFill>
                  <a:srgbClr val="FF3300"/>
                </a:solidFill>
              </a:rPr>
              <a:t> </a:t>
            </a:r>
            <a:r>
              <a:rPr lang="el-GR" sz="2000" dirty="0" smtClean="0"/>
              <a:t>ο αντίστοιχος χώρος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Το </a:t>
            </a:r>
            <a:r>
              <a:rPr lang="el-GR" sz="2000" dirty="0" smtClean="0">
                <a:solidFill>
                  <a:srgbClr val="FF3300"/>
                </a:solidFill>
              </a:rPr>
              <a:t>όνομα της μεταβλητής </a:t>
            </a:r>
            <a:r>
              <a:rPr lang="el-GR" sz="2000" dirty="0" smtClean="0"/>
              <a:t>αντιστοιχίζεται με αυτό το χώρο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rgbClr val="FF6600"/>
                </a:solidFill>
              </a:rPr>
              <a:t>δεδομένα</a:t>
            </a:r>
            <a:r>
              <a:rPr lang="el-GR" dirty="0" smtClean="0">
                <a:solidFill>
                  <a:srgbClr val="FF3300"/>
                </a:solidFill>
              </a:rPr>
              <a:t> </a:t>
            </a:r>
            <a:r>
              <a:rPr lang="el-GR" dirty="0" smtClean="0"/>
              <a:t>(και τις εντολές)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 smtClean="0"/>
              <a:t>Η μνήμη είναι χωρισμένη σε </a:t>
            </a:r>
            <a:r>
              <a:rPr lang="en-US" dirty="0" smtClean="0">
                <a:solidFill>
                  <a:srgbClr val="FF6600"/>
                </a:solidFill>
              </a:rPr>
              <a:t>bytes </a:t>
            </a:r>
            <a:r>
              <a:rPr lang="en-US" dirty="0" smtClean="0"/>
              <a:t>(8 bits)</a:t>
            </a:r>
          </a:p>
          <a:p>
            <a:pPr lvl="1"/>
            <a:r>
              <a:rPr lang="el-GR" dirty="0" smtClean="0"/>
              <a:t>Ο χώρος που χρειάζεται για ένα </a:t>
            </a:r>
            <a:r>
              <a:rPr lang="el-GR" dirty="0" smtClean="0">
                <a:solidFill>
                  <a:srgbClr val="0070C0"/>
                </a:solidFill>
              </a:rPr>
              <a:t>χαρακτήρα</a:t>
            </a:r>
            <a:r>
              <a:rPr lang="el-GR" dirty="0" smtClean="0"/>
              <a:t> </a:t>
            </a:r>
            <a:r>
              <a:rPr lang="en-US" dirty="0" smtClean="0"/>
              <a:t>ASCII.</a:t>
            </a:r>
            <a:endParaRPr lang="el-GR" dirty="0" smtClean="0"/>
          </a:p>
          <a:p>
            <a:r>
              <a:rPr lang="el-GR" dirty="0" smtClean="0"/>
              <a:t>Το κάθε </a:t>
            </a:r>
            <a:r>
              <a:rPr lang="en-US" dirty="0" smtClean="0"/>
              <a:t>byte </a:t>
            </a:r>
            <a:r>
              <a:rPr lang="el-GR" dirty="0" smtClean="0"/>
              <a:t>έχει μια </a:t>
            </a:r>
            <a:r>
              <a:rPr lang="el-GR" dirty="0" smtClean="0">
                <a:solidFill>
                  <a:srgbClr val="FF6600"/>
                </a:solidFill>
              </a:rPr>
              <a:t>διεύθυνση</a:t>
            </a:r>
            <a:r>
              <a:rPr lang="el-GR" dirty="0" smtClean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 smtClean="0"/>
              <a:t>Σε 32-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32 </a:t>
            </a:r>
            <a:r>
              <a:rPr lang="en-US" dirty="0" smtClean="0"/>
              <a:t>bits, </a:t>
            </a:r>
            <a:r>
              <a:rPr lang="el-GR" dirty="0" smtClean="0"/>
              <a:t>σε 64-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64 </a:t>
            </a:r>
            <a:r>
              <a:rPr lang="en-US" dirty="0" smtClean="0"/>
              <a:t>bits.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988047"/>
              </p:ext>
            </p:extLst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‘b’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‘c’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‘d’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‘f’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‘g’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‘</a:t>
                      </a:r>
                      <a:r>
                        <a:rPr lang="en-US" dirty="0" smtClean="0"/>
                        <a:t>h’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65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τις </a:t>
            </a:r>
            <a:r>
              <a:rPr lang="el-GR" dirty="0" smtClean="0">
                <a:solidFill>
                  <a:srgbClr val="FF6600"/>
                </a:solidFill>
              </a:rPr>
              <a:t>μεταβλητές </a:t>
            </a:r>
            <a:r>
              <a:rPr lang="el-GR" dirty="0" smtClean="0"/>
              <a:t>ενός προγράμματος</a:t>
            </a:r>
            <a:endParaRPr lang="en-US" dirty="0" smtClean="0"/>
          </a:p>
          <a:p>
            <a:r>
              <a:rPr lang="el-GR" dirty="0" smtClean="0"/>
              <a:t>Μια μεταβλητή μπορεί να απαιτεί χώρο περισσότερο από 1 </a:t>
            </a:r>
            <a:r>
              <a:rPr lang="en-US" dirty="0" smtClean="0"/>
              <a:t>byte.</a:t>
            </a:r>
          </a:p>
          <a:p>
            <a:pPr lvl="1"/>
            <a:r>
              <a:rPr lang="el-GR" dirty="0" smtClean="0"/>
              <a:t>Π.χ., οι μεταβλητές τύπου </a:t>
            </a:r>
            <a:r>
              <a:rPr lang="en-US" dirty="0" smtClean="0"/>
              <a:t>double </a:t>
            </a:r>
            <a:r>
              <a:rPr lang="el-GR" dirty="0" smtClean="0"/>
              <a:t>χρειάζονται 8 </a:t>
            </a:r>
            <a:r>
              <a:rPr lang="en-US" dirty="0" smtClean="0"/>
              <a:t>bytes.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μεταβλητή τότε αποθηκεύεται σε συνεχόμενα </a:t>
            </a:r>
            <a:r>
              <a:rPr lang="en-US" dirty="0" smtClean="0"/>
              <a:t>bytes </a:t>
            </a:r>
            <a:r>
              <a:rPr lang="el-GR" dirty="0" smtClean="0"/>
              <a:t>στη μνήμη.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6600"/>
                </a:solidFill>
              </a:rPr>
              <a:t>θέση μνήμης </a:t>
            </a:r>
            <a:r>
              <a:rPr lang="el-GR" dirty="0" smtClean="0"/>
              <a:t>(διεύθυνση) της μεταβλητής θεωρείται το </a:t>
            </a:r>
            <a:r>
              <a:rPr lang="el-GR" dirty="0" smtClean="0">
                <a:solidFill>
                  <a:srgbClr val="0070C0"/>
                </a:solidFill>
              </a:rPr>
              <a:t>πρώτο </a:t>
            </a:r>
            <a:r>
              <a:rPr lang="en-US" dirty="0" smtClean="0">
                <a:solidFill>
                  <a:srgbClr val="0070C0"/>
                </a:solidFill>
              </a:rPr>
              <a:t>byte</a:t>
            </a:r>
            <a:r>
              <a:rPr lang="en-US" dirty="0" smtClean="0"/>
              <a:t> </a:t>
            </a:r>
            <a:r>
              <a:rPr lang="el-GR" dirty="0" smtClean="0"/>
              <a:t>από το οποίο ξεκινάει η αποθήκευση του της μεταβλητής.</a:t>
            </a:r>
          </a:p>
          <a:p>
            <a:pPr lvl="1"/>
            <a:r>
              <a:rPr lang="el-GR" dirty="0" smtClean="0"/>
              <a:t>Στο παράδειγμα μας η μεταβλητή βρίσκεται στη θέση 0000</a:t>
            </a:r>
          </a:p>
          <a:p>
            <a:pPr lvl="1"/>
            <a:r>
              <a:rPr lang="el-GR" dirty="0" smtClean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 smtClean="0"/>
              <a:t>Άρα μία </a:t>
            </a:r>
            <a:r>
              <a:rPr lang="el-GR" dirty="0" smtClean="0">
                <a:solidFill>
                  <a:srgbClr val="FF6600"/>
                </a:solidFill>
              </a:rPr>
              <a:t>θέση μνήμης </a:t>
            </a:r>
            <a:r>
              <a:rPr lang="el-GR" dirty="0" smtClean="0"/>
              <a:t>αποτελείται από μία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και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012234"/>
              </p:ext>
            </p:extLst>
          </p:nvPr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8.5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9376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4791</TotalTime>
  <Words>3684</Words>
  <Application>Microsoft Office PowerPoint</Application>
  <PresentationFormat>On-screen Show (4:3)</PresentationFormat>
  <Paragraphs>974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Clarity</vt:lpstr>
      <vt:lpstr>ΤΕΧΝΙΚΕΣ Αντικειμενοστραφουσ προγραμματισμου</vt:lpstr>
      <vt:lpstr>HelloWorld.java</vt:lpstr>
      <vt:lpstr>Παράδειγμα 2 </vt:lpstr>
      <vt:lpstr>Division.java</vt:lpstr>
      <vt:lpstr>Division.java</vt:lpstr>
      <vt:lpstr>Πρωταρχικοί τύποι</vt:lpstr>
      <vt:lpstr>Πρωταρχικοί τύποι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μεταβλητών</vt:lpstr>
      <vt:lpstr>Division.java</vt:lpstr>
      <vt:lpstr>Division.java</vt:lpstr>
      <vt:lpstr>Division.java</vt:lpstr>
      <vt:lpstr>Αναθέσεις </vt:lpstr>
      <vt:lpstr>Division.java</vt:lpstr>
      <vt:lpstr>Strings</vt:lpstr>
      <vt:lpstr>Escape sequences</vt:lpstr>
      <vt:lpstr>Ρεύματα εισόδου/εξόδου</vt:lpstr>
      <vt:lpstr>Είσοδος &amp; Έξοδος</vt:lpstr>
      <vt:lpstr>Έξοδος</vt:lpstr>
      <vt:lpstr>Είσοδος</vt:lpstr>
      <vt:lpstr>Παράδειγμα</vt:lpstr>
      <vt:lpstr>Παράδειγμα</vt:lpstr>
      <vt:lpstr>Λογικοί τελεστές</vt:lpstr>
      <vt:lpstr>Έλεγχος ισότητας για Strings</vt:lpstr>
      <vt:lpstr>Βρόγχοι – Το if-then Statement</vt:lpstr>
      <vt:lpstr>PowerPoint Presentation</vt:lpstr>
      <vt:lpstr>PowerPoint Presentation</vt:lpstr>
      <vt:lpstr>PowerPoint Presentation</vt:lpstr>
      <vt:lpstr>Programming Style: Λογικές μεταβλητές</vt:lpstr>
      <vt:lpstr>Βρόγχοι – Το if-then-else Statement</vt:lpstr>
      <vt:lpstr>PowerPoint Presentation</vt:lpstr>
      <vt:lpstr>PowerPoint Presentation</vt:lpstr>
      <vt:lpstr>Προσοχή!</vt:lpstr>
      <vt:lpstr>Επαναλήψεις - While statement</vt:lpstr>
      <vt:lpstr>Παράδειγμα</vt:lpstr>
      <vt:lpstr>Επαναλήψεις – for statement</vt:lpstr>
      <vt:lpstr>Παράδειγμα</vt:lpstr>
      <vt:lpstr>Παράδειγμα</vt:lpstr>
      <vt:lpstr>Το Do-While statement</vt:lpstr>
      <vt:lpstr>Παράδειγμα</vt:lpstr>
      <vt:lpstr>PowerPoint Presentation</vt:lpstr>
      <vt:lpstr>PowerPoint Presentation</vt:lpstr>
      <vt:lpstr>Επαναλήψεις - While statement</vt:lpstr>
      <vt:lpstr>Οι εντολές break και continue</vt:lpstr>
      <vt:lpstr>Οι εντολές break και continue</vt:lpstr>
      <vt:lpstr>Παράδειγμα</vt:lpstr>
      <vt:lpstr>PowerPoint Presentation</vt:lpstr>
      <vt:lpstr>PowerPoint Presentation</vt:lpstr>
      <vt:lpstr>PowerPoint Presentation</vt:lpstr>
      <vt:lpstr>Εμβέλεια (scope) μεταβλητών</vt:lpstr>
      <vt:lpstr>Παράδειγμα με το scope μεταβλητών</vt:lpstr>
      <vt:lpstr>PowerPoint Presentation</vt:lpstr>
      <vt:lpstr>Το if-else statement</vt:lpstr>
      <vt:lpstr>Switch statement</vt:lpstr>
      <vt:lpstr>Παράδειγμα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200</cp:revision>
  <dcterms:created xsi:type="dcterms:W3CDTF">2013-02-10T16:19:38Z</dcterms:created>
  <dcterms:modified xsi:type="dcterms:W3CDTF">2016-02-18T09:13:55Z</dcterms:modified>
</cp:coreProperties>
</file>