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sldIdLst>
    <p:sldId id="257" r:id="rId2"/>
    <p:sldId id="787" r:id="rId3"/>
    <p:sldId id="788" r:id="rId4"/>
    <p:sldId id="789" r:id="rId5"/>
    <p:sldId id="790" r:id="rId6"/>
    <p:sldId id="791" r:id="rId7"/>
    <p:sldId id="792" r:id="rId8"/>
    <p:sldId id="793" r:id="rId9"/>
    <p:sldId id="794" r:id="rId10"/>
    <p:sldId id="795" r:id="rId11"/>
    <p:sldId id="796" r:id="rId12"/>
    <p:sldId id="797" r:id="rId13"/>
    <p:sldId id="798" r:id="rId14"/>
    <p:sldId id="799" r:id="rId15"/>
    <p:sldId id="800" r:id="rId16"/>
    <p:sldId id="801" r:id="rId17"/>
    <p:sldId id="802" r:id="rId18"/>
    <p:sldId id="803" r:id="rId19"/>
    <p:sldId id="814" r:id="rId20"/>
    <p:sldId id="804" r:id="rId21"/>
    <p:sldId id="805" r:id="rId22"/>
    <p:sldId id="806" r:id="rId23"/>
    <p:sldId id="807" r:id="rId24"/>
    <p:sldId id="808" r:id="rId25"/>
    <p:sldId id="809" r:id="rId26"/>
    <p:sldId id="810" r:id="rId27"/>
    <p:sldId id="811" r:id="rId28"/>
    <p:sldId id="812" r:id="rId29"/>
    <p:sldId id="813" r:id="rId30"/>
    <p:sldId id="739" r:id="rId31"/>
    <p:sldId id="740" r:id="rId32"/>
    <p:sldId id="741" r:id="rId33"/>
    <p:sldId id="742" r:id="rId34"/>
    <p:sldId id="743" r:id="rId35"/>
    <p:sldId id="744" r:id="rId36"/>
    <p:sldId id="745" r:id="rId37"/>
    <p:sldId id="746" r:id="rId38"/>
    <p:sldId id="747" r:id="rId39"/>
    <p:sldId id="748" r:id="rId40"/>
    <p:sldId id="750" r:id="rId41"/>
    <p:sldId id="751" r:id="rId42"/>
    <p:sldId id="785" r:id="rId43"/>
    <p:sldId id="752" r:id="rId44"/>
    <p:sldId id="753" r:id="rId45"/>
    <p:sldId id="754" r:id="rId46"/>
    <p:sldId id="749" r:id="rId47"/>
    <p:sldId id="755" r:id="rId48"/>
    <p:sldId id="756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regex/Pattern.html#su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1.4.2/docs/api/java/util/StringTokenizer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lang/Math.html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Επεξεργασία αλφαριθμητικών</a:t>
            </a:r>
            <a:endParaRPr lang="en-US" dirty="0" smtClean="0"/>
          </a:p>
          <a:p>
            <a:pPr algn="ctr"/>
            <a:r>
              <a:rPr lang="el-GR" dirty="0" smtClean="0"/>
              <a:t>Στατικές μέθοδοι και μεταβλητές</a:t>
            </a:r>
            <a:endParaRPr lang="en-US" dirty="0" smtClean="0"/>
          </a:p>
          <a:p>
            <a:pPr algn="ctr"/>
            <a:r>
              <a:rPr lang="el-GR" dirty="0" smtClean="0"/>
              <a:t>Εσωτερικές κλάσεις</a:t>
            </a:r>
            <a:endParaRPr lang="en-US" dirty="0" smtClean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 </a:t>
            </a:r>
            <a:r>
              <a:rPr lang="el-GR" dirty="0" smtClean="0"/>
              <a:t>και </a:t>
            </a:r>
            <a:r>
              <a:rPr lang="en-US" dirty="0" smtClean="0"/>
              <a:t>Replace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Υπάρχουν περιπτώσεις που θέλουμε να σπάσουμε ή να αντικαταστήσουμε με βάση κάτι πιο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περίπλοκο</a:t>
            </a:r>
            <a:r>
              <a:rPr lang="el-GR" dirty="0" smtClean="0"/>
              <a:t> από ένα </a:t>
            </a:r>
            <a:r>
              <a:rPr lang="en-US" dirty="0" smtClean="0"/>
              <a:t>String</a:t>
            </a:r>
          </a:p>
          <a:p>
            <a:pPr lvl="1"/>
            <a:r>
              <a:rPr lang="el-GR" dirty="0" smtClean="0"/>
              <a:t>Π.χ., θέλουμε να σπάσουμε ένα </a:t>
            </a:r>
            <a:r>
              <a:rPr lang="en-US" dirty="0" smtClean="0"/>
              <a:t>String </a:t>
            </a:r>
            <a:r>
              <a:rPr lang="el-GR" dirty="0" smtClean="0"/>
              <a:t>ως προς </a:t>
            </a:r>
            <a:r>
              <a:rPr lang="en-US" dirty="0" smtClean="0">
                <a:solidFill>
                  <a:srgbClr val="0070C0"/>
                </a:solidFill>
              </a:rPr>
              <a:t>tabs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ή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κενά</a:t>
            </a:r>
          </a:p>
          <a:p>
            <a:pPr lvl="1"/>
            <a:r>
              <a:rPr lang="el-GR" dirty="0" smtClean="0"/>
              <a:t>Π.χ., θέλουμε να σβήσουμε οτιδήποτε είναι </a:t>
            </a:r>
            <a:r>
              <a:rPr lang="el-GR" dirty="0" smtClean="0">
                <a:solidFill>
                  <a:srgbClr val="0070C0"/>
                </a:solidFill>
              </a:rPr>
              <a:t>ερωτηματικό, ελληνικό </a:t>
            </a:r>
            <a:r>
              <a:rPr lang="el-GR" dirty="0" smtClean="0">
                <a:solidFill>
                  <a:srgbClr val="FF0000"/>
                </a:solidFill>
              </a:rPr>
              <a:t>ή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αγγλικό</a:t>
            </a:r>
          </a:p>
          <a:p>
            <a:pPr lvl="1"/>
            <a:r>
              <a:rPr lang="el-GR" dirty="0" smtClean="0"/>
              <a:t>Π.χ., θέλουμε να σβήσουμε τις τελείες αλλά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αν είναι </a:t>
            </a:r>
            <a:r>
              <a:rPr lang="el-GR" dirty="0" smtClean="0">
                <a:solidFill>
                  <a:srgbClr val="0070C0"/>
                </a:solidFill>
              </a:rPr>
              <a:t>στο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τέλος του </a:t>
            </a:r>
            <a:r>
              <a:rPr lang="en-US" dirty="0" smtClean="0">
                <a:solidFill>
                  <a:srgbClr val="0070C0"/>
                </a:solidFill>
              </a:rPr>
              <a:t>String</a:t>
            </a:r>
            <a:r>
              <a:rPr lang="en-US" dirty="0" smtClean="0"/>
              <a:t>.</a:t>
            </a:r>
          </a:p>
          <a:p>
            <a:r>
              <a:rPr lang="el-GR" dirty="0" smtClean="0"/>
              <a:t>Για να προσδιορίσουμε τέτοιες περίπλοκες περιπτώσεις χρησιμοποιούμε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κανονικές εκφράσεις</a:t>
            </a:r>
            <a:r>
              <a:rPr lang="el-GR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regular expressions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44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Ένας τρόπος να περιγράφουμε </a:t>
            </a:r>
            <a:r>
              <a:rPr lang="en-US" dirty="0" smtClean="0"/>
              <a:t>Strings </a:t>
            </a:r>
            <a:r>
              <a:rPr lang="el-GR" dirty="0" smtClean="0"/>
              <a:t>που έχουν ακολουθούν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κοινό μοτίβο</a:t>
            </a:r>
          </a:p>
          <a:p>
            <a:pPr lvl="1"/>
            <a:r>
              <a:rPr lang="el-GR" dirty="0" smtClean="0"/>
              <a:t>Έχετε ήδη χρησιμοποιήσει κανονικές εκφράσεις. Όταν γράφετε </a:t>
            </a:r>
            <a:r>
              <a:rPr lang="en-US" dirty="0" smtClean="0">
                <a:solidFill>
                  <a:srgbClr val="0070C0"/>
                </a:solidFill>
              </a:rPr>
              <a:t>“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*.txt</a:t>
            </a:r>
            <a:r>
              <a:rPr lang="en-US" dirty="0" smtClean="0">
                <a:solidFill>
                  <a:srgbClr val="0070C0"/>
                </a:solidFill>
              </a:rPr>
              <a:t>” </a:t>
            </a:r>
            <a:r>
              <a:rPr lang="el-GR" dirty="0" smtClean="0"/>
              <a:t>το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“*.txt</a:t>
            </a:r>
            <a:r>
              <a:rPr lang="en-US" dirty="0" smtClean="0">
                <a:solidFill>
                  <a:srgbClr val="0070C0"/>
                </a:solidFill>
              </a:rPr>
              <a:t>”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είναι μια κανονική έκφραση που περιγράφει όλα τα </a:t>
            </a:r>
            <a:r>
              <a:rPr lang="en-US" dirty="0" smtClean="0"/>
              <a:t>Strings </a:t>
            </a:r>
            <a:r>
              <a:rPr lang="el-GR" dirty="0" smtClean="0"/>
              <a:t>που τελειώνουν σε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“.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txt</a:t>
            </a:r>
            <a:r>
              <a:rPr lang="en-US" dirty="0">
                <a:solidFill>
                  <a:srgbClr val="0070C0"/>
                </a:solidFill>
              </a:rPr>
              <a:t>”</a:t>
            </a:r>
            <a:r>
              <a:rPr lang="el-GR" dirty="0">
                <a:solidFill>
                  <a:srgbClr val="0070C0"/>
                </a:solidFill>
              </a:rPr>
              <a:t>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l-GR" dirty="0" smtClean="0"/>
              <a:t>Μια κανονική έκφραση λέμε ότι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ταιριάζει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matches)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με ένα </a:t>
            </a:r>
            <a:r>
              <a:rPr lang="en-US" dirty="0" smtClean="0"/>
              <a:t>string </a:t>
            </a:r>
            <a:r>
              <a:rPr lang="el-GR" dirty="0" smtClean="0"/>
              <a:t>όταν το </a:t>
            </a:r>
            <a:r>
              <a:rPr lang="en-US" dirty="0" smtClean="0"/>
              <a:t>string </a:t>
            </a:r>
            <a:r>
              <a:rPr lang="el-GR" dirty="0" smtClean="0"/>
              <a:t>περιγράφεται από το γενικό μοτίβο της κανονικής έκφρασης.</a:t>
            </a:r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98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Κανονικές Εκφράσεις στη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8768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Μπορείτε να διαβάσετε μια περίληψη </a:t>
            </a:r>
            <a:r>
              <a:rPr lang="el-GR" dirty="0" smtClean="0">
                <a:hlinkClick r:id="rId2"/>
              </a:rPr>
              <a:t>στη σελίδα της </a:t>
            </a:r>
            <a:r>
              <a:rPr lang="en-US" dirty="0" smtClean="0">
                <a:hlinkClick r:id="rId2"/>
              </a:rPr>
              <a:t>Oracle</a:t>
            </a:r>
            <a:endParaRPr lang="en-US" dirty="0" smtClean="0"/>
          </a:p>
          <a:p>
            <a:r>
              <a:rPr lang="el-GR" dirty="0" smtClean="0"/>
              <a:t>Οι κανονικές εκφράσεις μπορούν να περιγράψουν πολλά πράγματα. Εμείς θα χρησιμοποιήσουμε κάποιες απλές εκφράσεις. </a:t>
            </a:r>
          </a:p>
          <a:p>
            <a:r>
              <a:rPr lang="el-GR" dirty="0" smtClean="0"/>
              <a:t>Παραδείγματα: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abc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]: </a:t>
            </a:r>
            <a:r>
              <a:rPr lang="el-GR" dirty="0" smtClean="0"/>
              <a:t>ταιριάζει </a:t>
            </a:r>
            <a:r>
              <a:rPr lang="el-GR" dirty="0"/>
              <a:t>με </a:t>
            </a:r>
            <a:r>
              <a:rPr lang="en-US" dirty="0" smtClean="0"/>
              <a:t>a </a:t>
            </a:r>
            <a:r>
              <a:rPr lang="el-GR" dirty="0" smtClean="0"/>
              <a:t>ή </a:t>
            </a:r>
            <a:r>
              <a:rPr lang="en-US" dirty="0" smtClean="0"/>
              <a:t>b </a:t>
            </a:r>
            <a:r>
              <a:rPr lang="el-GR" dirty="0" smtClean="0"/>
              <a:t>ή </a:t>
            </a:r>
            <a:r>
              <a:rPr lang="en-US" dirty="0" smtClean="0"/>
              <a:t>c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^a</a:t>
            </a:r>
            <a:r>
              <a:rPr lang="en-US" dirty="0" smtClean="0"/>
              <a:t> : </a:t>
            </a:r>
            <a:r>
              <a:rPr lang="el-GR" dirty="0"/>
              <a:t>τ</a:t>
            </a:r>
            <a:r>
              <a:rPr lang="el-GR" dirty="0" smtClean="0"/>
              <a:t>αιριάζει με ένα </a:t>
            </a:r>
            <a:r>
              <a:rPr lang="en-US" dirty="0" smtClean="0"/>
              <a:t>a</a:t>
            </a:r>
            <a:r>
              <a:rPr lang="el-GR" dirty="0" smtClean="0"/>
              <a:t> που εμφανίζεται στην </a:t>
            </a:r>
            <a:r>
              <a:rPr lang="el-GR" dirty="0" smtClean="0">
                <a:solidFill>
                  <a:srgbClr val="0070C0"/>
                </a:solidFill>
              </a:rPr>
              <a:t>αρχή</a:t>
            </a:r>
            <a:r>
              <a:rPr lang="el-GR" dirty="0" smtClean="0"/>
              <a:t> του </a:t>
            </a:r>
            <a:r>
              <a:rPr lang="en-US" dirty="0" smtClean="0"/>
              <a:t>String.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a$</a:t>
            </a:r>
            <a:r>
              <a:rPr lang="en-US" dirty="0" smtClean="0"/>
              <a:t>: </a:t>
            </a:r>
            <a:r>
              <a:rPr lang="el-GR" dirty="0"/>
              <a:t>τ</a:t>
            </a:r>
            <a:r>
              <a:rPr lang="el-GR" dirty="0" smtClean="0"/>
              <a:t>αιριάζει </a:t>
            </a:r>
            <a:r>
              <a:rPr lang="el-GR" dirty="0"/>
              <a:t>με ένα </a:t>
            </a:r>
            <a:r>
              <a:rPr lang="en-US" dirty="0"/>
              <a:t>a</a:t>
            </a:r>
            <a:r>
              <a:rPr lang="el-GR" dirty="0"/>
              <a:t> που εμφανίζεται </a:t>
            </a:r>
            <a:r>
              <a:rPr lang="el-GR" dirty="0" smtClean="0"/>
              <a:t>στο </a:t>
            </a:r>
            <a:r>
              <a:rPr lang="el-GR" dirty="0" smtClean="0">
                <a:solidFill>
                  <a:srgbClr val="0070C0"/>
                </a:solidFill>
              </a:rPr>
              <a:t>τέλος</a:t>
            </a:r>
            <a:r>
              <a:rPr lang="el-GR" dirty="0" smtClean="0"/>
              <a:t> του </a:t>
            </a:r>
            <a:r>
              <a:rPr lang="en-US" dirty="0"/>
              <a:t>String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\s </a:t>
            </a:r>
            <a:r>
              <a:rPr lang="el-GR" dirty="0" smtClean="0"/>
              <a:t>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\p{Space}</a:t>
            </a:r>
            <a:r>
              <a:rPr lang="en-US" dirty="0" smtClean="0"/>
              <a:t>: </a:t>
            </a:r>
            <a:r>
              <a:rPr lang="el-GR" dirty="0" smtClean="0"/>
              <a:t>ταιριάζει με οποιοδήποτε </a:t>
            </a:r>
            <a:r>
              <a:rPr lang="en-US" dirty="0" smtClean="0">
                <a:solidFill>
                  <a:srgbClr val="0070C0"/>
                </a:solidFill>
              </a:rPr>
              <a:t>white space </a:t>
            </a:r>
            <a:r>
              <a:rPr lang="en-US" dirty="0" smtClean="0"/>
              <a:t>(</a:t>
            </a:r>
            <a:r>
              <a:rPr lang="el-GR" dirty="0" smtClean="0"/>
              <a:t>κενό, </a:t>
            </a:r>
            <a:r>
              <a:rPr lang="en-US" dirty="0" smtClean="0"/>
              <a:t>tab, </a:t>
            </a:r>
            <a:r>
              <a:rPr lang="el-GR" dirty="0" smtClean="0"/>
              <a:t>αλλαγή γραμμής)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\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p{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Punct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}</a:t>
            </a:r>
            <a:r>
              <a:rPr lang="en-US" dirty="0" smtClean="0"/>
              <a:t>: </a:t>
            </a:r>
            <a:r>
              <a:rPr lang="el-GR" dirty="0" smtClean="0"/>
              <a:t>ταιριάζει όλα τα </a:t>
            </a:r>
            <a:r>
              <a:rPr lang="el-GR" dirty="0" smtClean="0">
                <a:solidFill>
                  <a:srgbClr val="0070C0"/>
                </a:solidFill>
              </a:rPr>
              <a:t>σημεία στίξης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a*</a:t>
            </a:r>
            <a:r>
              <a:rPr lang="en-US" dirty="0" smtClean="0"/>
              <a:t>: </a:t>
            </a:r>
            <a:r>
              <a:rPr lang="el-GR" dirty="0" smtClean="0"/>
              <a:t>ταιριάζει </a:t>
            </a:r>
            <a:r>
              <a:rPr lang="el-GR" dirty="0" smtClean="0">
                <a:solidFill>
                  <a:srgbClr val="0070C0"/>
                </a:solidFill>
              </a:rPr>
              <a:t>0 ή παραπάνω </a:t>
            </a:r>
            <a:r>
              <a:rPr lang="el-GR" dirty="0" smtClean="0"/>
              <a:t>εμφανίσεις του </a:t>
            </a:r>
            <a:r>
              <a:rPr lang="en-US" dirty="0" smtClean="0"/>
              <a:t>a</a:t>
            </a:r>
            <a:endParaRPr lang="el-GR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a+</a:t>
            </a:r>
            <a:r>
              <a:rPr lang="en-US" dirty="0" smtClean="0"/>
              <a:t>: </a:t>
            </a:r>
            <a:r>
              <a:rPr lang="el-GR" dirty="0" smtClean="0"/>
              <a:t>ταιριάζει </a:t>
            </a:r>
            <a:r>
              <a:rPr lang="el-GR" dirty="0" smtClean="0">
                <a:solidFill>
                  <a:srgbClr val="0070C0"/>
                </a:solidFill>
              </a:rPr>
              <a:t>1 ή παραπάνω </a:t>
            </a:r>
            <a:r>
              <a:rPr lang="el-GR" dirty="0" smtClean="0"/>
              <a:t>εμφανίσεις του </a:t>
            </a:r>
            <a:r>
              <a:rPr lang="en-US" dirty="0" smtClean="0"/>
              <a:t>a</a:t>
            </a:r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Για να </a:t>
            </a:r>
            <a:r>
              <a:rPr lang="el-GR" dirty="0" smtClean="0">
                <a:solidFill>
                  <a:srgbClr val="0070C0"/>
                </a:solidFill>
              </a:rPr>
              <a:t>χρησιμοποιήσουμε</a:t>
            </a:r>
            <a:r>
              <a:rPr lang="el-GR" dirty="0" smtClean="0"/>
              <a:t> τις κανονικές εκφράσεις τις μετατρέπουμε σε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</a:t>
            </a:r>
            <a:r>
              <a:rPr lang="en-US" dirty="0" smtClean="0"/>
              <a:t> </a:t>
            </a:r>
            <a:r>
              <a:rPr lang="el-GR" dirty="0" smtClean="0"/>
              <a:t>που δίνεται ως όρισμα στην </a:t>
            </a:r>
            <a:r>
              <a:rPr lang="en-US" dirty="0" smtClean="0">
                <a:solidFill>
                  <a:srgbClr val="0070C0"/>
                </a:solidFill>
              </a:rPr>
              <a:t>split</a:t>
            </a:r>
            <a:r>
              <a:rPr lang="en-US" dirty="0" smtClean="0"/>
              <a:t> </a:t>
            </a:r>
            <a:r>
              <a:rPr lang="el-GR" dirty="0" smtClean="0"/>
              <a:t>η την </a:t>
            </a:r>
            <a:r>
              <a:rPr lang="en-US" dirty="0" err="1" smtClean="0">
                <a:solidFill>
                  <a:srgbClr val="0070C0"/>
                </a:solidFill>
              </a:rPr>
              <a:t>replaceAll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Π.χ.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“[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]”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“^a”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“a$”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“\\s”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“\\p{Space}”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“\\p{</a:t>
            </a:r>
            <a:r>
              <a:rPr lang="en-US" sz="25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Punct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}”</a:t>
            </a:r>
          </a:p>
          <a:p>
            <a:pPr lvl="2"/>
            <a:r>
              <a:rPr lang="el-GR" dirty="0" smtClean="0"/>
              <a:t>Χρειαζόμαστε το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“\\”</a:t>
            </a:r>
            <a:r>
              <a:rPr lang="en-US" dirty="0" smtClean="0"/>
              <a:t> </a:t>
            </a:r>
            <a:r>
              <a:rPr lang="el-GR" dirty="0" smtClean="0"/>
              <a:t>ώστε να βάλουμε το </a:t>
            </a:r>
            <a:r>
              <a:rPr lang="el-GR" b="1" dirty="0" smtClean="0">
                <a:solidFill>
                  <a:srgbClr val="0070C0"/>
                </a:solidFill>
              </a:rPr>
              <a:t>\</a:t>
            </a:r>
            <a:r>
              <a:rPr lang="el-GR" dirty="0" smtClean="0"/>
              <a:t> μέσα στο </a:t>
            </a:r>
            <a:r>
              <a:rPr lang="en-US" dirty="0" smtClean="0"/>
              <a:t>string.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084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Παρένθεση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χαρακτήρας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\</a:t>
            </a:r>
            <a:r>
              <a:rPr lang="el-GR" dirty="0" smtClean="0"/>
              <a:t> λέγεται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escape character 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l-GR" dirty="0" smtClean="0"/>
              <a:t>Όταν τον συνδυάζουμε με άλλους χαρακτήρες παίρνει </a:t>
            </a:r>
            <a:r>
              <a:rPr lang="el-GR" dirty="0" smtClean="0">
                <a:solidFill>
                  <a:srgbClr val="0070C0"/>
                </a:solidFill>
              </a:rPr>
              <a:t>διαφορετικό νόημα </a:t>
            </a:r>
            <a:r>
              <a:rPr lang="el-GR" dirty="0" smtClean="0"/>
              <a:t>όταν είμαστε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μέσα σε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2"/>
            <a:r>
              <a:rPr lang="en-US" b="1" dirty="0" smtClean="0">
                <a:solidFill>
                  <a:srgbClr val="0070C0"/>
                </a:solidFill>
              </a:rPr>
              <a:t>\n</a:t>
            </a:r>
            <a:r>
              <a:rPr lang="en-US" dirty="0" smtClean="0"/>
              <a:t>: </a:t>
            </a:r>
            <a:r>
              <a:rPr lang="el-GR" dirty="0" smtClean="0"/>
              <a:t>αλλαγή γραμμής</a:t>
            </a:r>
            <a:endParaRPr lang="en-US" dirty="0" smtClean="0"/>
          </a:p>
          <a:p>
            <a:pPr lvl="2"/>
            <a:r>
              <a:rPr lang="en-US" b="1" dirty="0" smtClean="0">
                <a:solidFill>
                  <a:srgbClr val="0070C0"/>
                </a:solidFill>
              </a:rPr>
              <a:t>\t</a:t>
            </a:r>
            <a:r>
              <a:rPr lang="el-GR" dirty="0" smtClean="0"/>
              <a:t>: </a:t>
            </a:r>
            <a:r>
              <a:rPr lang="en-US" dirty="0" smtClean="0"/>
              <a:t>tab</a:t>
            </a:r>
          </a:p>
          <a:p>
            <a:pPr lvl="2"/>
            <a:r>
              <a:rPr lang="en-US" b="1" dirty="0" smtClean="0">
                <a:solidFill>
                  <a:srgbClr val="0070C0"/>
                </a:solidFill>
              </a:rPr>
              <a:t>\“</a:t>
            </a:r>
            <a:r>
              <a:rPr lang="en-US" dirty="0" smtClean="0"/>
              <a:t>: </a:t>
            </a:r>
            <a:r>
              <a:rPr lang="el-GR" dirty="0" smtClean="0"/>
              <a:t>ο χαρακτήρας </a:t>
            </a:r>
            <a:r>
              <a:rPr lang="en-US" b="1" dirty="0" smtClean="0">
                <a:solidFill>
                  <a:srgbClr val="0070C0"/>
                </a:solidFill>
              </a:rPr>
              <a:t>“</a:t>
            </a:r>
          </a:p>
          <a:p>
            <a:pPr lvl="2"/>
            <a:r>
              <a:rPr lang="en-US" b="1" dirty="0" smtClean="0">
                <a:solidFill>
                  <a:srgbClr val="0070C0"/>
                </a:solidFill>
              </a:rPr>
              <a:t>\\</a:t>
            </a:r>
            <a:r>
              <a:rPr lang="en-US" dirty="0" smtClean="0"/>
              <a:t>: </a:t>
            </a:r>
            <a:r>
              <a:rPr lang="el-GR" dirty="0" smtClean="0"/>
              <a:t>ο χαρακτήρας </a:t>
            </a:r>
            <a:r>
              <a:rPr lang="el-GR" b="1" dirty="0" smtClean="0">
                <a:solidFill>
                  <a:srgbClr val="0070C0"/>
                </a:solidFill>
              </a:rPr>
              <a:t>\</a:t>
            </a:r>
            <a:endParaRPr lang="en-US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44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716016" y="2348880"/>
            <a:ext cx="360040" cy="216024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18457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SplitTest2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s1 = "</a:t>
            </a:r>
            <a:r>
              <a:rPr lang="en-US" sz="2700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sentense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1\</a:t>
            </a:r>
            <a:r>
              <a:rPr lang="en-US" sz="2700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tsentence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tokens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s1.split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"[\t ]"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(String t: tokens){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tokens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s1.split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"\\s"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t: tokens){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s2 =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 be or not to be? This is the question. The question we must face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sentences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s2.split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"[?.]"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s: sentences){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s.trim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265811" y="2276872"/>
            <a:ext cx="2859596" cy="576064"/>
          </a:xfrm>
          <a:prstGeom prst="wedgeRectCallout">
            <a:avLst>
              <a:gd name="adj1" fmla="val -74530"/>
              <a:gd name="adj2" fmla="val -182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Split </a:t>
            </a:r>
            <a:r>
              <a:rPr lang="el-GR" dirty="0" smtClean="0"/>
              <a:t>στο </a:t>
            </a:r>
            <a:r>
              <a:rPr lang="en-US" dirty="0" smtClean="0"/>
              <a:t>tab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το κενό 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265811" y="3212976"/>
            <a:ext cx="2401906" cy="504056"/>
          </a:xfrm>
          <a:prstGeom prst="wedgeRectCallout">
            <a:avLst>
              <a:gd name="adj1" fmla="val -128483"/>
              <a:gd name="adj2" fmla="val -252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 </a:t>
            </a:r>
            <a:r>
              <a:rPr lang="el-GR" dirty="0" smtClean="0"/>
              <a:t>σε οποιοδήποτε </a:t>
            </a:r>
            <a:r>
              <a:rPr lang="en-US" dirty="0" smtClean="0"/>
              <a:t>white space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6233020" y="5049180"/>
            <a:ext cx="2434698" cy="684076"/>
          </a:xfrm>
          <a:prstGeom prst="wedgeRectCallout">
            <a:avLst>
              <a:gd name="adj1" fmla="val -91915"/>
              <a:gd name="adj2" fmla="val -510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 </a:t>
            </a:r>
            <a:r>
              <a:rPr lang="el-GR" dirty="0" smtClean="0"/>
              <a:t>στο ερωτηματικό και την τελεία</a:t>
            </a:r>
            <a:endParaRPr lang="en-US" dirty="0"/>
          </a:p>
        </p:txBody>
      </p:sp>
      <p:sp>
        <p:nvSpPr>
          <p:cNvPr id="9" name="Rectangular Callout 8"/>
          <p:cNvSpPr/>
          <p:nvPr/>
        </p:nvSpPr>
        <p:spPr>
          <a:xfrm>
            <a:off x="4191227" y="6021288"/>
            <a:ext cx="3384376" cy="576064"/>
          </a:xfrm>
          <a:prstGeom prst="wedgeRectCallout">
            <a:avLst>
              <a:gd name="adj1" fmla="val -42424"/>
              <a:gd name="adj2" fmla="val -1322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τα κενά στην αρχή και το τέλος των προτάσεων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030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0" y="97197"/>
            <a:ext cx="2858034" cy="901880"/>
          </a:xfrm>
        </p:spPr>
        <p:txBody>
          <a:bodyPr>
            <a:noAutofit/>
          </a:bodyPr>
          <a:lstStyle/>
          <a:p>
            <a:r>
              <a:rPr lang="el-GR" sz="3200" dirty="0" smtClean="0"/>
              <a:t>Παράδειγμα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836712"/>
            <a:ext cx="7231495" cy="602128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ReplaceTest2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 = "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The cost is 99.99 dollars.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.]$"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 = "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\"Quoted (\"quote\") text\"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"^\""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"\"$"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 = "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What?Yes!No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...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"[.!?]"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//s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"\\p{Punct}"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,"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"); //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εναλλακτικά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Space: Tab:\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t:End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“\\p{Space}"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12595" y="1738592"/>
            <a:ext cx="2542202" cy="576064"/>
          </a:xfrm>
          <a:prstGeom prst="wedgeRectCallout">
            <a:avLst>
              <a:gd name="adj1" fmla="val 55237"/>
              <a:gd name="adj2" fmla="val 91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την τελεία στο </a:t>
            </a:r>
            <a:r>
              <a:rPr lang="el-GR" dirty="0" smtClean="0">
                <a:solidFill>
                  <a:srgbClr val="FF0000"/>
                </a:solidFill>
              </a:rPr>
              <a:t>τέλος</a:t>
            </a:r>
            <a:r>
              <a:rPr lang="el-GR" dirty="0" smtClean="0"/>
              <a:t> του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0" y="3501008"/>
            <a:ext cx="2434698" cy="936104"/>
          </a:xfrm>
          <a:prstGeom prst="wedgeRectCallout">
            <a:avLst>
              <a:gd name="adj1" fmla="val 57693"/>
              <a:gd name="adj2" fmla="val 657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Αντικαθιστά τελεία, θαυμαστικό και ερωτηματικό με κενό.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27984" y="395866"/>
            <a:ext cx="47160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Για να χρησιμοποιήσουμε την κανονική έκφραση χρειαζόμαστε την εντολή </a:t>
            </a:r>
            <a:r>
              <a:rPr lang="en-US" dirty="0" err="1" smtClean="0">
                <a:solidFill>
                  <a:srgbClr val="FF0000"/>
                </a:solidFill>
              </a:rPr>
              <a:t>replaceAll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6284404" y="3652462"/>
            <a:ext cx="2859596" cy="576064"/>
          </a:xfrm>
          <a:prstGeom prst="wedgeRectCallout">
            <a:avLst>
              <a:gd name="adj1" fmla="val -72313"/>
              <a:gd name="adj2" fmla="val -624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</a:t>
            </a:r>
            <a:r>
              <a:rPr lang="en-US" dirty="0" smtClean="0"/>
              <a:t>o ” </a:t>
            </a:r>
            <a:r>
              <a:rPr lang="el-GR" dirty="0" smtClean="0"/>
              <a:t>στο </a:t>
            </a:r>
            <a:r>
              <a:rPr lang="el-GR" dirty="0" smtClean="0">
                <a:solidFill>
                  <a:srgbClr val="FF0000"/>
                </a:solidFill>
              </a:rPr>
              <a:t>τέλος</a:t>
            </a:r>
            <a:r>
              <a:rPr lang="el-GR" dirty="0" smtClean="0"/>
              <a:t> του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10" name="Rectangular Callout 9"/>
          <p:cNvSpPr/>
          <p:nvPr/>
        </p:nvSpPr>
        <p:spPr>
          <a:xfrm>
            <a:off x="6284404" y="2870033"/>
            <a:ext cx="2859596" cy="576064"/>
          </a:xfrm>
          <a:prstGeom prst="wedgeRectCallout">
            <a:avLst>
              <a:gd name="adj1" fmla="val -67279"/>
              <a:gd name="adj2" fmla="val 190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</a:t>
            </a:r>
            <a:r>
              <a:rPr lang="en-US" dirty="0" smtClean="0"/>
              <a:t>o “ </a:t>
            </a:r>
            <a:r>
              <a:rPr lang="el-GR" dirty="0" smtClean="0"/>
              <a:t>στην </a:t>
            </a:r>
            <a:r>
              <a:rPr lang="el-GR" dirty="0" smtClean="0">
                <a:solidFill>
                  <a:srgbClr val="FF0000"/>
                </a:solidFill>
              </a:rPr>
              <a:t>αρχή</a:t>
            </a:r>
            <a:r>
              <a:rPr lang="el-GR" dirty="0" smtClean="0"/>
              <a:t> του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6284404" y="5229117"/>
            <a:ext cx="2859596" cy="576064"/>
          </a:xfrm>
          <a:prstGeom prst="wedgeRectCallout">
            <a:avLst>
              <a:gd name="adj1" fmla="val -60630"/>
              <a:gd name="adj2" fmla="val 605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τους</a:t>
            </a:r>
            <a:r>
              <a:rPr lang="en-US" dirty="0" smtClean="0"/>
              <a:t> whitespace</a:t>
            </a:r>
            <a:r>
              <a:rPr lang="el-GR" dirty="0" smtClean="0"/>
              <a:t> χαρακτήρες</a:t>
            </a:r>
            <a:endParaRPr lang="en-US" dirty="0"/>
          </a:p>
        </p:txBody>
      </p:sp>
      <p:sp>
        <p:nvSpPr>
          <p:cNvPr id="12" name="Rectangular Callout 11"/>
          <p:cNvSpPr/>
          <p:nvPr/>
        </p:nvSpPr>
        <p:spPr>
          <a:xfrm>
            <a:off x="7260" y="5054335"/>
            <a:ext cx="2427438" cy="1074730"/>
          </a:xfrm>
          <a:prstGeom prst="wedgeRectCallout">
            <a:avLst>
              <a:gd name="adj1" fmla="val 59332"/>
              <a:gd name="adj2" fmla="val -671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Εναλλακτικός τρόπος να αντικαταστήσουμε τα σημεία στίξεως με κενά.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482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20688"/>
            <a:ext cx="7231495" cy="6042285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ReplaceTest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3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Hello...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.]$"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.]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$"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\"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Quoted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(\"quote\")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text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\"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String[] words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toLowerCase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replaceAll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"^\""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replaceAll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"\"$"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trim()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.split();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5724128" y="908720"/>
            <a:ext cx="2082251" cy="432048"/>
          </a:xfrm>
          <a:prstGeom prst="wedgeRectCallout">
            <a:avLst>
              <a:gd name="adj1" fmla="val -122480"/>
              <a:gd name="adj2" fmla="val 1702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Τι θα τυπώσει?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81473" y="1484784"/>
            <a:ext cx="243469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Σβήνει </a:t>
            </a:r>
            <a:r>
              <a:rPr lang="el-GR" dirty="0">
                <a:solidFill>
                  <a:srgbClr val="FF0000"/>
                </a:solidFill>
              </a:rPr>
              <a:t>μία </a:t>
            </a:r>
            <a:r>
              <a:rPr lang="el-GR" dirty="0"/>
              <a:t>τελεία από το </a:t>
            </a:r>
            <a:r>
              <a:rPr lang="el-GR" dirty="0">
                <a:solidFill>
                  <a:srgbClr val="FF0000"/>
                </a:solidFill>
              </a:rPr>
              <a:t>τέλος</a:t>
            </a:r>
            <a:r>
              <a:rPr lang="el-GR" dirty="0"/>
              <a:t> του </a:t>
            </a:r>
            <a:r>
              <a:rPr lang="en-US" dirty="0"/>
              <a:t>String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81473" y="2282571"/>
            <a:ext cx="2434698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Πως μπορούμε να σβήσουμε όλες τις τελείες?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2996952"/>
            <a:ext cx="6048671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Θέλουμε από το </a:t>
            </a:r>
            <a:r>
              <a:rPr lang="en-US" dirty="0" smtClean="0"/>
              <a:t>s </a:t>
            </a:r>
            <a:r>
              <a:rPr lang="el-GR" dirty="0" smtClean="0"/>
              <a:t>να αφαιρέσουμε τα αρχικά και τελικά </a:t>
            </a:r>
            <a:r>
              <a:rPr lang="en-US" dirty="0" smtClean="0"/>
              <a:t>“ </a:t>
            </a:r>
            <a:r>
              <a:rPr lang="el-GR" dirty="0" smtClean="0"/>
              <a:t>να αφαιρέσουμε αρχικά και τελικά κενά να μετατρέψουμε τα γράμματα σε μικρά και να το σπάσουμε σε λέξεις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967791" y="5301208"/>
            <a:ext cx="4148379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Για να μην κάνουμε συνεχείς αναθέσεις των αποτελεσμάτων των μεθόδων βολεύει να κάνουμε αλυσιδωτές κλήσεις των μεθόδων.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980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4" grpId="0" animBg="1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StringTokenizer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διαδικασία του να σπάμε ένα </a:t>
            </a:r>
            <a:r>
              <a:rPr lang="en-US" dirty="0" smtClean="0"/>
              <a:t>string </a:t>
            </a:r>
            <a:r>
              <a:rPr lang="el-GR" dirty="0" smtClean="0"/>
              <a:t>σε κομμάτια που χωρίζονται με κενά λέγεται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tokenization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και τα κομμάτια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tokens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 smtClean="0"/>
              <a:t>Η κλάση </a:t>
            </a:r>
            <a:r>
              <a:rPr lang="en-US" dirty="0" err="1" smtClean="0">
                <a:solidFill>
                  <a:srgbClr val="0070C0"/>
                </a:solidFill>
                <a:hlinkClick r:id="rId2"/>
              </a:rPr>
              <a:t>StringTokenizer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κάνει και το </a:t>
            </a:r>
            <a:r>
              <a:rPr lang="en-US" dirty="0" smtClean="0"/>
              <a:t>tokenization </a:t>
            </a:r>
            <a:r>
              <a:rPr lang="el-GR" dirty="0" smtClean="0"/>
              <a:t>και μας επιτρέπει να διατρέχουμε τα </a:t>
            </a:r>
            <a:r>
              <a:rPr lang="en-US" dirty="0" smtClean="0"/>
              <a:t>tokens</a:t>
            </a:r>
            <a:endParaRPr lang="el-GR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StringTokenizer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st</a:t>
            </a:r>
            <a:r>
              <a:rPr lang="en-US" dirty="0" smtClean="0">
                <a:solidFill>
                  <a:srgbClr val="0070C0"/>
                </a:solidFill>
              </a:rPr>
              <a:t> = new </a:t>
            </a:r>
            <a:r>
              <a:rPr lang="en-US" dirty="0" err="1" smtClean="0">
                <a:solidFill>
                  <a:srgbClr val="0070C0"/>
                </a:solidFill>
              </a:rPr>
              <a:t>StringTokenizer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n-US" dirty="0" smtClean="0"/>
              <a:t>: </a:t>
            </a:r>
            <a:r>
              <a:rPr lang="el-GR" dirty="0" err="1" smtClean="0"/>
              <a:t>Δημιουργέι</a:t>
            </a:r>
            <a:r>
              <a:rPr lang="el-GR" dirty="0" smtClean="0"/>
              <a:t> ένα </a:t>
            </a:r>
            <a:r>
              <a:rPr lang="en-US" dirty="0" err="1" smtClean="0"/>
              <a:t>tokenizer</a:t>
            </a:r>
            <a:r>
              <a:rPr lang="en-US" dirty="0" smtClean="0"/>
              <a:t> </a:t>
            </a:r>
            <a:r>
              <a:rPr lang="el-GR" dirty="0" smtClean="0"/>
              <a:t>για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 s</a:t>
            </a:r>
            <a:r>
              <a:rPr lang="en-US" dirty="0" smtClean="0"/>
              <a:t>, </a:t>
            </a:r>
            <a:r>
              <a:rPr lang="el-GR" dirty="0" smtClean="0"/>
              <a:t>με </a:t>
            </a:r>
            <a:r>
              <a:rPr lang="el-GR" dirty="0" smtClean="0">
                <a:solidFill>
                  <a:srgbClr val="0070C0"/>
                </a:solidFill>
              </a:rPr>
              <a:t>διαχωριστικό</a:t>
            </a:r>
            <a:r>
              <a:rPr lang="el-GR" dirty="0" smtClean="0"/>
              <a:t> (</a:t>
            </a:r>
            <a:r>
              <a:rPr lang="en-US" dirty="0" err="1" smtClean="0"/>
              <a:t>delimeter</a:t>
            </a:r>
            <a:r>
              <a:rPr lang="en-US" dirty="0" smtClean="0"/>
              <a:t>) </a:t>
            </a:r>
            <a:r>
              <a:rPr lang="el-GR" dirty="0" smtClean="0"/>
              <a:t>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λευκούς χαρακτήρες (\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s)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nextToken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το επόμενο </a:t>
            </a:r>
            <a:r>
              <a:rPr lang="en-US" dirty="0" smtClean="0"/>
              <a:t>token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hasMoreTokens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μας λέει αν έχουμε άλλα </a:t>
            </a:r>
            <a:r>
              <a:rPr lang="en-US" dirty="0" smtClean="0"/>
              <a:t>tokens</a:t>
            </a:r>
          </a:p>
          <a:p>
            <a:pPr lvl="1"/>
            <a:endParaRPr lang="en-US" dirty="0"/>
          </a:p>
          <a:p>
            <a:r>
              <a:rPr lang="el-GR" dirty="0" smtClean="0"/>
              <a:t>Θα μπορούσαμε να χρησιμοποιήσουμε και 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split</a:t>
            </a:r>
            <a:r>
              <a:rPr lang="en-US" dirty="0" smtClean="0"/>
              <a:t> </a:t>
            </a:r>
            <a:r>
              <a:rPr lang="el-GR" dirty="0" smtClean="0"/>
              <a:t>αλλά η </a:t>
            </a:r>
            <a:r>
              <a:rPr lang="en-US" dirty="0" err="1" smtClean="0">
                <a:solidFill>
                  <a:srgbClr val="0070C0"/>
                </a:solidFill>
              </a:rPr>
              <a:t>StringTokenizer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χειρίζεται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αυτόματα </a:t>
            </a:r>
            <a:r>
              <a:rPr lang="el-GR" dirty="0" smtClean="0"/>
              <a:t>τις διάφορες περιπτώσεις με </a:t>
            </a:r>
            <a:r>
              <a:rPr lang="en-US" dirty="0" smtClean="0"/>
              <a:t>white space</a:t>
            </a:r>
          </a:p>
          <a:p>
            <a:pPr lvl="1"/>
            <a:r>
              <a:rPr lang="el-GR" dirty="0" smtClean="0"/>
              <a:t>Π.χ. πολλαπλά κενά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328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83968" y="2564904"/>
            <a:ext cx="316835" cy="21602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18457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java.util.StringTokenizer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StringTokenizerTest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 = "Line with tab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and space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("Split tokenization");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String[]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tokens1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s.split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("\\s");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(String t: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tokens1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("-"+t+"-");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		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tokenization");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tokens2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while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tokens2.hasMoreTokens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("-"+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tokens2.nextToken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()+"-");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089917" y="3453205"/>
            <a:ext cx="2859596" cy="360040"/>
          </a:xfrm>
          <a:prstGeom prst="wedgeRectCallout">
            <a:avLst>
              <a:gd name="adj1" fmla="val -74530"/>
              <a:gd name="adj2" fmla="val -182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Split </a:t>
            </a:r>
            <a:r>
              <a:rPr lang="el-GR" dirty="0" smtClean="0"/>
              <a:t>σε κενό και </a:t>
            </a:r>
            <a:r>
              <a:rPr lang="en-US" dirty="0" smtClean="0"/>
              <a:t>tab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3131840" y="4293096"/>
            <a:ext cx="5040560" cy="360040"/>
          </a:xfrm>
          <a:prstGeom prst="wedgeRectCallout">
            <a:avLst>
              <a:gd name="adj1" fmla="val -18952"/>
              <a:gd name="adj2" fmla="val -65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Δημιουργεί κενό </a:t>
            </a:r>
            <a:r>
              <a:rPr lang="en-US" dirty="0" smtClean="0"/>
              <a:t>token </a:t>
            </a:r>
            <a:r>
              <a:rPr lang="el-GR" dirty="0" smtClean="0"/>
              <a:t>όταν βρει το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“\t ”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3347864" y="5949280"/>
            <a:ext cx="5040560" cy="360040"/>
          </a:xfrm>
          <a:prstGeom prst="wedgeRectCallout">
            <a:avLst>
              <a:gd name="adj1" fmla="val -18952"/>
              <a:gd name="adj2" fmla="val -65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δημιουργεί κενό </a:t>
            </a:r>
            <a:r>
              <a:rPr lang="en-US" dirty="0" smtClean="0"/>
              <a:t>token </a:t>
            </a:r>
            <a:r>
              <a:rPr lang="el-GR" dirty="0" smtClean="0"/>
              <a:t>όταν βρει το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“\t ”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69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00803" y="3453204"/>
            <a:ext cx="475253" cy="2638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83968" y="2564904"/>
            <a:ext cx="316835" cy="21602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18457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java.util.StringTokenizer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StringTokenizerTest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 = "Line with tab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and space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("Split tokenization");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String[] tokens1 =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s.split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("\\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s+");</a:t>
            </a:r>
            <a:endParaRPr lang="en-US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(String t: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tokens1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("-"+t+"-");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		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tokenization");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tokens2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while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tokens2.hasMoreTokens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("-"+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tokens2.nextToken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()+"-");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089917" y="3453204"/>
            <a:ext cx="2859596" cy="623867"/>
          </a:xfrm>
          <a:prstGeom prst="wedgeRectCallout">
            <a:avLst>
              <a:gd name="adj1" fmla="val -74530"/>
              <a:gd name="adj2" fmla="val -182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Split </a:t>
            </a:r>
            <a:r>
              <a:rPr lang="el-GR" dirty="0" smtClean="0"/>
              <a:t>σε </a:t>
            </a:r>
            <a:r>
              <a:rPr lang="el-GR" dirty="0" smtClean="0">
                <a:solidFill>
                  <a:srgbClr val="FF0000"/>
                </a:solidFill>
              </a:rPr>
              <a:t>τουλάχιστον ένα </a:t>
            </a:r>
            <a:r>
              <a:rPr lang="el-GR" dirty="0" smtClean="0"/>
              <a:t>κενό ή </a:t>
            </a:r>
            <a:r>
              <a:rPr lang="en-US" dirty="0" smtClean="0"/>
              <a:t>tab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3131840" y="4293096"/>
            <a:ext cx="5040560" cy="360040"/>
          </a:xfrm>
          <a:prstGeom prst="wedgeRectCallout">
            <a:avLst>
              <a:gd name="adj1" fmla="val -18952"/>
              <a:gd name="adj2" fmla="val -65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δημιουργεί </a:t>
            </a:r>
            <a:r>
              <a:rPr lang="el-GR" dirty="0" smtClean="0"/>
              <a:t>κενό </a:t>
            </a:r>
            <a:r>
              <a:rPr lang="en-US" dirty="0" smtClean="0"/>
              <a:t>token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282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PROCESSING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600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StringTokenizer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Μπρούμε</a:t>
            </a:r>
            <a:r>
              <a:rPr lang="el-GR" dirty="0" smtClean="0"/>
              <a:t> να κάνουμε </a:t>
            </a:r>
            <a:r>
              <a:rPr lang="en-US" dirty="0" smtClean="0"/>
              <a:t>tokenization </a:t>
            </a:r>
            <a:r>
              <a:rPr lang="el-GR" dirty="0" smtClean="0"/>
              <a:t>και με διαφορετικά διαχωριστικά. Αυτά τα προσδιορίζουμε στον </a:t>
            </a:r>
            <a:r>
              <a:rPr lang="en-US" dirty="0" smtClean="0"/>
              <a:t>constructor. </a:t>
            </a:r>
            <a:endParaRPr lang="el-GR" dirty="0" smtClean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StringTokenizer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StringTokenizer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s,”.?!”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l-GR" dirty="0" err="1" smtClean="0"/>
              <a:t>Δημιουργέι</a:t>
            </a:r>
            <a:r>
              <a:rPr lang="el-GR" dirty="0" smtClean="0"/>
              <a:t> ένα </a:t>
            </a:r>
            <a:r>
              <a:rPr lang="en-US" dirty="0" err="1" smtClean="0"/>
              <a:t>tokenizer</a:t>
            </a:r>
            <a:r>
              <a:rPr lang="en-US" dirty="0" smtClean="0"/>
              <a:t> </a:t>
            </a:r>
            <a:r>
              <a:rPr lang="el-GR" dirty="0" smtClean="0"/>
              <a:t>για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 s</a:t>
            </a:r>
            <a:r>
              <a:rPr lang="en-US" dirty="0" smtClean="0"/>
              <a:t>, </a:t>
            </a:r>
            <a:r>
              <a:rPr lang="el-GR" dirty="0" smtClean="0"/>
              <a:t>με </a:t>
            </a:r>
            <a:r>
              <a:rPr lang="el-GR" dirty="0" smtClean="0">
                <a:solidFill>
                  <a:srgbClr val="0070C0"/>
                </a:solidFill>
              </a:rPr>
              <a:t>διαχωριστικό</a:t>
            </a:r>
            <a:r>
              <a:rPr lang="el-GR" dirty="0" smtClean="0"/>
              <a:t> (</a:t>
            </a:r>
            <a:r>
              <a:rPr lang="en-US" dirty="0" err="1" smtClean="0"/>
              <a:t>delimeter</a:t>
            </a:r>
            <a:r>
              <a:rPr lang="en-US" dirty="0" smtClean="0"/>
              <a:t>) </a:t>
            </a:r>
            <a:r>
              <a:rPr lang="el-GR" dirty="0" smtClean="0"/>
              <a:t>την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τελεία, </a:t>
            </a:r>
            <a:r>
              <a:rPr lang="el-GR" dirty="0" smtClean="0"/>
              <a:t>το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ερωτηματικό </a:t>
            </a:r>
            <a:r>
              <a:rPr lang="el-GR" dirty="0" smtClean="0"/>
              <a:t>και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θαυμαστικό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79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784976" cy="5256584"/>
          </a:xfrm>
          <a:ln w="28575">
            <a:solidFill>
              <a:srgbClr val="FF000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java.util.StringTokenizer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class StringTokenizerTest2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String s =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first sentence. The second! Third? And, finally, the last one.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tokens  = new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(s,".?!");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Τ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okenization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:");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while 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tokens.hasMoreTokens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tokens.nextToken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().trim());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1727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StringBuilder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87680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Τα </a:t>
            </a:r>
            <a:r>
              <a:rPr lang="en-US" dirty="0" smtClean="0"/>
              <a:t>Strings </a:t>
            </a:r>
            <a:r>
              <a:rPr lang="el-GR" dirty="0" smtClean="0"/>
              <a:t>είναι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immutable objects</a:t>
            </a:r>
            <a:r>
              <a:rPr lang="el-GR" dirty="0" smtClean="0"/>
              <a:t>. Αυτό σημαίνει ότι για να αλλάξουμε ένα </a:t>
            </a:r>
            <a:r>
              <a:rPr lang="en-US" dirty="0" smtClean="0"/>
              <a:t>String </a:t>
            </a:r>
            <a:r>
              <a:rPr lang="el-GR" dirty="0" smtClean="0"/>
              <a:t>πρέπει να το </a:t>
            </a:r>
            <a:r>
              <a:rPr lang="el-GR" dirty="0" err="1" smtClean="0">
                <a:solidFill>
                  <a:srgbClr val="0070C0"/>
                </a:solidFill>
              </a:rPr>
              <a:t>ξανα</a:t>
            </a:r>
            <a:r>
              <a:rPr lang="el-GR" dirty="0" smtClean="0">
                <a:solidFill>
                  <a:srgbClr val="0070C0"/>
                </a:solidFill>
              </a:rPr>
              <a:t>-δημιουργήσουμε</a:t>
            </a:r>
            <a:r>
              <a:rPr lang="el-GR" dirty="0" smtClean="0"/>
              <a:t> και να το </a:t>
            </a:r>
            <a:r>
              <a:rPr lang="el-GR" dirty="0" smtClean="0">
                <a:solidFill>
                  <a:srgbClr val="0070C0"/>
                </a:solidFill>
              </a:rPr>
              <a:t>αντιγράψουμε</a:t>
            </a:r>
          </a:p>
          <a:p>
            <a:r>
              <a:rPr lang="el-GR" dirty="0" smtClean="0"/>
              <a:t>Για τέτοιου είδους αλλαγές είναι καλύτερα να χρησιμοποιούμε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StringBuilder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append</a:t>
            </a:r>
            <a:r>
              <a:rPr lang="en-US" dirty="0" smtClean="0"/>
              <a:t>: </a:t>
            </a:r>
            <a:r>
              <a:rPr lang="el-GR" dirty="0" smtClean="0"/>
              <a:t>προσθέτει ένα </a:t>
            </a:r>
            <a:r>
              <a:rPr lang="en-US" dirty="0" smtClean="0"/>
              <a:t>String </a:t>
            </a:r>
            <a:r>
              <a:rPr lang="el-GR" dirty="0" smtClean="0"/>
              <a:t>στο τέλος</a:t>
            </a:r>
            <a:r>
              <a:rPr lang="en-US" dirty="0" smtClean="0"/>
              <a:t> </a:t>
            </a:r>
            <a:r>
              <a:rPr lang="el-GR" dirty="0" smtClean="0"/>
              <a:t>του υπάρχοντος. Παίρνει σαν όρισμα </a:t>
            </a:r>
            <a:r>
              <a:rPr lang="en-US" dirty="0" smtClean="0"/>
              <a:t>String </a:t>
            </a:r>
            <a:r>
              <a:rPr lang="el-GR" dirty="0" smtClean="0"/>
              <a:t>ή οποιοδήποτε πρωταρχικό τύπο.</a:t>
            </a:r>
            <a:r>
              <a:rPr lang="en-US" dirty="0" smtClean="0"/>
              <a:t> </a:t>
            </a:r>
            <a:r>
              <a:rPr lang="el-GR" dirty="0" smtClean="0"/>
              <a:t>Αν πάρει όρισμα κάποιο αντικείμενο καλείται αυτόματα η μέθοδος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του αντικειμένου.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toString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το τελικό </a:t>
            </a:r>
            <a:r>
              <a:rPr lang="en-US" dirty="0" smtClean="0"/>
              <a:t>String</a:t>
            </a:r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Πολύ βολικό για να δημιουργούμε </a:t>
            </a:r>
            <a:r>
              <a:rPr lang="en-US" dirty="0" smtClean="0"/>
              <a:t>String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συνενώνοντας</a:t>
            </a:r>
            <a:r>
              <a:rPr lang="el-GR" dirty="0" smtClean="0"/>
              <a:t> πολλαπλά </a:t>
            </a:r>
            <a:r>
              <a:rPr lang="en-US" dirty="0" smtClean="0"/>
              <a:t>Strings.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66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6759" y="4229405"/>
            <a:ext cx="8496944" cy="14401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6" y="2348880"/>
            <a:ext cx="8496944" cy="14401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0032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java.lang.StringBuilder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StringBuilderTest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N = 100000;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"";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for (int i = 0; i &lt; 100000;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s = s + " " +i;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StringBuilder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sb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StringBuilder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for (int i = 0; i &lt; 100000;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sb.append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 " +i);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sb.toString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2040" y="620688"/>
            <a:ext cx="421196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Θέλουμε να δημιουργήσουμε ένα </a:t>
            </a:r>
            <a:r>
              <a:rPr lang="en-US" dirty="0" smtClean="0"/>
              <a:t>String </a:t>
            </a:r>
            <a:r>
              <a:rPr lang="el-GR" dirty="0" smtClean="0"/>
              <a:t>με τους αριθμούς από το 1 ως το Ν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53545" y="6021288"/>
            <a:ext cx="6275919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μπλε κώδικας είναι </a:t>
            </a:r>
            <a:r>
              <a:rPr lang="el-GR" b="1" dirty="0" smtClean="0">
                <a:solidFill>
                  <a:srgbClr val="FF0000"/>
                </a:solidFill>
              </a:rPr>
              <a:t>πολύ</a:t>
            </a:r>
            <a:r>
              <a:rPr lang="el-GR" dirty="0" smtClean="0"/>
              <a:t> πιο γρήγορος από τον πράσινο </a:t>
            </a:r>
          </a:p>
          <a:p>
            <a:r>
              <a:rPr lang="el-GR" dirty="0" smtClean="0"/>
              <a:t>Ο πράσινος αντιγράφει το </a:t>
            </a:r>
            <a:r>
              <a:rPr lang="en-US" dirty="0" smtClean="0"/>
              <a:t>String </a:t>
            </a:r>
            <a:r>
              <a:rPr lang="el-GR" dirty="0" smtClean="0"/>
              <a:t>Ν φορές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086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76672"/>
            <a:ext cx="8928992" cy="600032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java.lang.StringBuilder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StringBuilderTest2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StringBuilder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sb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StringBuilder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for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p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Person("Some Person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",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sb.append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+"\n");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String s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sb.toString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6012160" y="4221088"/>
            <a:ext cx="3024336" cy="1368152"/>
          </a:xfrm>
          <a:prstGeom prst="wedgeRectCallout">
            <a:avLst>
              <a:gd name="adj1" fmla="val -59595"/>
              <a:gd name="adj2" fmla="val -906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Καλείται η μέθοδος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smtClean="0"/>
              <a:t>Person </a:t>
            </a:r>
            <a:r>
              <a:rPr lang="el-GR" dirty="0" smtClean="0"/>
              <a:t>και συνενώνεται στο τέλος του υπάρχοντος </a:t>
            </a:r>
            <a:r>
              <a:rPr lang="en-US" dirty="0" smtClean="0"/>
              <a:t>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207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Παραδειγμα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Αρχεία – Επεξεργασία αλφαριθμητικών - Δομές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081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ένα αρχείο </a:t>
            </a:r>
            <a:r>
              <a:rPr lang="en-US" dirty="0" smtClean="0">
                <a:solidFill>
                  <a:srgbClr val="0070C0"/>
                </a:solidFill>
              </a:rPr>
              <a:t>studentNames.txt</a:t>
            </a:r>
            <a:r>
              <a:rPr lang="el-GR" dirty="0" smtClean="0"/>
              <a:t> με τα ΑΜ και τα ονόματα των φοιτητών (</a:t>
            </a:r>
            <a:r>
              <a:rPr lang="en-US" dirty="0" smtClean="0"/>
              <a:t>tab-separated)</a:t>
            </a:r>
            <a:r>
              <a:rPr lang="el-GR" dirty="0" smtClean="0"/>
              <a:t> και ένα αρχείο </a:t>
            </a:r>
            <a:r>
              <a:rPr lang="en-US" dirty="0" smtClean="0">
                <a:solidFill>
                  <a:srgbClr val="0070C0"/>
                </a:solidFill>
              </a:rPr>
              <a:t>studentGrades.txt</a:t>
            </a:r>
            <a:r>
              <a:rPr lang="en-US" dirty="0" smtClean="0"/>
              <a:t> </a:t>
            </a:r>
            <a:r>
              <a:rPr lang="el-GR" dirty="0" smtClean="0"/>
              <a:t>με τα ΑΜ και βαθμό (για κάποια μαθήματα – ένα μάθημα ανά γραμμή). Τυπώστε σε ένα αρχείο ΑΜ, όνομα, βαθμό.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890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424936" cy="6165304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Join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Scanner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Scanner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("studentNames.txt"));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gradesInputStream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Scanner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("studentGrades.txt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("studentNamesGrades.txt"));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("Problem opening files.");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Flowchart: Manual Operation 8"/>
          <p:cNvSpPr/>
          <p:nvPr/>
        </p:nvSpPr>
        <p:spPr>
          <a:xfrm>
            <a:off x="2987824" y="6417096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Συνέχεια στην επόμενη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24128" y="2780928"/>
            <a:ext cx="3240359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Άνοιγμα των αρχείων εισόδου για διάβασμα και του αρχείου εξόδου για γράψιμο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951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821" y="612019"/>
            <a:ext cx="8229600" cy="6057341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Integer,String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namesHash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Integer,String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while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nameInputStream.hasNextLine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line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nameInputStream.nextLine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fields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("\t");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Integer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AM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(fields[0]);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 = fields[1];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namesHash.put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AM,name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nameInputStream.close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while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gradesInputStream.hasNextLine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line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gradesInputStream.nextLine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fields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("\t");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Integer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AM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(fields[0]);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grade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fields[1];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(!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nameHash.containsKey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(AM)){ continue;}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namesHash.get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(AM)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outputStream.println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t"+name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t"+grade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gradesInputStream.close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outputStream.close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Flowchart: Manual Operation 4"/>
          <p:cNvSpPr/>
          <p:nvPr/>
        </p:nvSpPr>
        <p:spPr>
          <a:xfrm rot="10800000">
            <a:off x="3203848" y="332656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78368" y="339618"/>
            <a:ext cx="13805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1200" dirty="0"/>
              <a:t>Συνέχεια </a:t>
            </a:r>
            <a:r>
              <a:rPr lang="el-GR" sz="1200" dirty="0" smtClean="0"/>
              <a:t>από </a:t>
            </a:r>
          </a:p>
          <a:p>
            <a:pPr algn="ctr"/>
            <a:r>
              <a:rPr lang="el-GR" sz="1200" dirty="0" smtClean="0"/>
              <a:t>την προηγούμενη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6096771" y="1628800"/>
            <a:ext cx="2805445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Διάβασε τα ζεύγη ΑΜ, όνομα και βάλε τα σε ένα </a:t>
            </a:r>
            <a:r>
              <a:rPr lang="en-US" sz="1600" dirty="0" err="1" smtClean="0"/>
              <a:t>HashMap</a:t>
            </a:r>
            <a:r>
              <a:rPr lang="en-US" sz="1600" dirty="0" smtClean="0"/>
              <a:t> </a:t>
            </a:r>
            <a:r>
              <a:rPr lang="el-GR" sz="1600" dirty="0" smtClean="0"/>
              <a:t>με κλειδί το ΑΜ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992653" y="2689716"/>
            <a:ext cx="5151347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600" dirty="0" smtClean="0"/>
              <a:t>Υποθέτουμε ότι το κάθε ΑΜ εμφανίζεται μόνο μία φορά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228184" y="3356992"/>
            <a:ext cx="2910813" cy="18158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Διάβασε τα ζεύγη ΑΜ, βαθμός και έλεγξε αν το ΑΜ εμφανίζεται ως κλειδί στο </a:t>
            </a:r>
            <a:r>
              <a:rPr lang="en-US" sz="1600" dirty="0" err="1" smtClean="0"/>
              <a:t>HashMap</a:t>
            </a:r>
            <a:r>
              <a:rPr lang="el-GR" sz="1600" dirty="0" smtClean="0"/>
              <a:t>.</a:t>
            </a:r>
          </a:p>
          <a:p>
            <a:endParaRPr lang="el-GR" sz="1600" dirty="0" smtClean="0"/>
          </a:p>
          <a:p>
            <a:r>
              <a:rPr lang="el-GR" sz="1600" dirty="0" smtClean="0"/>
              <a:t>Αν ναι τύπωσε ΑΜ, όνομα και βαθμό στο αρχείο εξόδου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7768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ΣΤΑΤΙΚΕΣ ΜΕΔΟΔΟΙ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4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επεξεργασία αλφαριθμητικών είναι πολύ σημαντική για πολλές εφαρμογές. Θα δούμε μερικές χρήσιμες εντολές</a:t>
            </a:r>
          </a:p>
          <a:p>
            <a:r>
              <a:rPr lang="el-GR" dirty="0" smtClean="0"/>
              <a:t>Σε όλες τις εντολές για επεξεργασία των </a:t>
            </a:r>
            <a:r>
              <a:rPr lang="en-US" dirty="0" smtClean="0"/>
              <a:t>Strings </a:t>
            </a:r>
            <a:r>
              <a:rPr lang="el-GR" dirty="0" smtClean="0"/>
              <a:t>δεν πρέπει να ξεχνάμε ότι τα </a:t>
            </a:r>
            <a:r>
              <a:rPr lang="en-US" dirty="0" smtClean="0"/>
              <a:t>Strings </a:t>
            </a:r>
            <a:r>
              <a:rPr lang="el-GR" dirty="0" smtClean="0"/>
              <a:t>είναι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immutable objects</a:t>
            </a:r>
          </a:p>
          <a:p>
            <a:pPr lvl="1"/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μέθοδοι</a:t>
            </a:r>
            <a:r>
              <a:rPr lang="el-GR" dirty="0" smtClean="0"/>
              <a:t> που καλεί μια μεταβλητή </a:t>
            </a:r>
            <a:r>
              <a:rPr lang="en-US" dirty="0" smtClean="0"/>
              <a:t>String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μπορούν να αλλάξουν</a:t>
            </a:r>
            <a:r>
              <a:rPr lang="el-GR" dirty="0" smtClean="0"/>
              <a:t> την μεταβλητή, μόνο να επιστρέψουν ένα </a:t>
            </a:r>
            <a:r>
              <a:rPr lang="el-GR" dirty="0" smtClean="0">
                <a:solidFill>
                  <a:srgbClr val="0070C0"/>
                </a:solidFill>
              </a:rPr>
              <a:t>νέο </a:t>
            </a:r>
            <a:r>
              <a:rPr lang="en-US" dirty="0" smtClean="0">
                <a:solidFill>
                  <a:srgbClr val="0070C0"/>
                </a:solidFill>
              </a:rPr>
              <a:t>String</a:t>
            </a:r>
            <a:r>
              <a:rPr lang="en-US" dirty="0" smtClean="0"/>
              <a:t>.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134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Στατικές μέθοδοι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σημαίνει το </a:t>
            </a:r>
            <a:r>
              <a:rPr lang="en-US" dirty="0" smtClean="0"/>
              <a:t>keyword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static</a:t>
            </a:r>
            <a:r>
              <a:rPr lang="en-US" dirty="0" smtClean="0"/>
              <a:t> </a:t>
            </a:r>
            <a:r>
              <a:rPr lang="el-GR" dirty="0" smtClean="0"/>
              <a:t>στον ορισμό της </a:t>
            </a:r>
            <a:r>
              <a:rPr lang="en-US" dirty="0" smtClean="0"/>
              <a:t>main </a:t>
            </a:r>
            <a:r>
              <a:rPr lang="el-GR" dirty="0" smtClean="0"/>
              <a:t>μεθόδου? Τι είναι μια </a:t>
            </a:r>
            <a:r>
              <a:rPr lang="el-GR" dirty="0" smtClean="0">
                <a:solidFill>
                  <a:srgbClr val="0070C0"/>
                </a:solidFill>
              </a:rPr>
              <a:t>στατική μέθοδος</a:t>
            </a:r>
            <a:r>
              <a:rPr lang="el-GR" dirty="0" smtClean="0"/>
              <a:t>?</a:t>
            </a:r>
          </a:p>
          <a:p>
            <a:r>
              <a:rPr lang="el-GR" dirty="0" smtClean="0"/>
              <a:t>Μια στατική μέθοδος μπορεί να κληθεί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χωρίς αντικείμενο </a:t>
            </a:r>
            <a:r>
              <a:rPr lang="el-GR" dirty="0" smtClean="0"/>
              <a:t>της κλάσης, χρησιμοποιώντας κατευθείαν το όνομα της κλάσης</a:t>
            </a:r>
          </a:p>
          <a:p>
            <a:pPr lvl="1"/>
            <a:r>
              <a:rPr lang="el-GR" dirty="0" smtClean="0"/>
              <a:t>Η μέθοδος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ανήκει στην κλάση</a:t>
            </a:r>
            <a:r>
              <a:rPr lang="el-GR" dirty="0" smtClean="0"/>
              <a:t> και όχι σε κάποιο συγκεκριμένο αντικείμενο.</a:t>
            </a:r>
          </a:p>
          <a:p>
            <a:pPr lvl="1"/>
            <a:r>
              <a:rPr lang="el-GR" dirty="0" smtClean="0"/>
              <a:t>Όταν καλούμε την συνάρτηση </a:t>
            </a:r>
            <a:r>
              <a:rPr lang="en-US" dirty="0" smtClean="0">
                <a:solidFill>
                  <a:srgbClr val="0070C0"/>
                </a:solidFill>
              </a:rPr>
              <a:t>main</a:t>
            </a:r>
            <a:r>
              <a:rPr lang="en-US" dirty="0" smtClean="0"/>
              <a:t> </a:t>
            </a:r>
            <a:r>
              <a:rPr lang="el-GR" dirty="0" smtClean="0"/>
              <a:t>κατά την εκτέλεση του προγράμματος δεν δημιουργούμε κάποιο αντικείμενο της κλάσης</a:t>
            </a:r>
          </a:p>
          <a:p>
            <a:pPr lvl="1"/>
            <a:r>
              <a:rPr lang="el-GR" dirty="0" smtClean="0"/>
              <a:t>Χρήσιμο για τον ορισμό </a:t>
            </a:r>
            <a:r>
              <a:rPr lang="el-GR" dirty="0" smtClean="0">
                <a:solidFill>
                  <a:srgbClr val="0070C0"/>
                </a:solidFill>
              </a:rPr>
              <a:t>βοηθητικών μεθόδων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52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Συντακτικό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</a:p>
          <a:p>
            <a:endParaRPr lang="el-GR" dirty="0" smtClean="0"/>
          </a:p>
          <a:p>
            <a:endParaRPr lang="el-GR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l-GR" dirty="0" smtClean="0"/>
              <a:t>Κλήση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7584" y="2189042"/>
            <a:ext cx="8186857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myClass</a:t>
            </a:r>
            <a:endParaRPr lang="en-US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... </a:t>
            </a:r>
          </a:p>
          <a:p>
            <a:endParaRPr lang="en-US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ReturnType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(arguments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endParaRPr lang="en-US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7583" y="5733256"/>
            <a:ext cx="8186857" cy="40011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.methodName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(arguments)</a:t>
            </a:r>
          </a:p>
        </p:txBody>
      </p:sp>
    </p:spTree>
    <p:extLst>
      <p:ext uri="{BB962C8B-B14F-4D97-AF65-F5344CB8AC3E}">
        <p14:creationId xmlns:p14="http://schemas.microsoft.com/office/powerpoint/2010/main" val="80650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7704" y="1776297"/>
            <a:ext cx="5561138" cy="2585323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Auxiliary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int max(int x, int y){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(x &gt; y){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return x;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	return y;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7704" y="4968633"/>
            <a:ext cx="5561138" cy="369332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m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Auxiliary.max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(6,5)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3706" y="2060848"/>
            <a:ext cx="106150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2096" y="4581128"/>
            <a:ext cx="85311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Κλήση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25010" y="5673789"/>
            <a:ext cx="6875472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κλήση της μεθόδου </a:t>
            </a:r>
            <a:r>
              <a:rPr lang="en-US" dirty="0" smtClean="0"/>
              <a:t>max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χρειάζεται τον ορισμό αντικείμενου</a:t>
            </a:r>
          </a:p>
          <a:p>
            <a:r>
              <a:rPr lang="el-GR" dirty="0" smtClean="0"/>
              <a:t>Γίνεται χρησιμοποιώντας κατευθείαν το όνομα της κλάσης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032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Παρένθεση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Ένας άλλος τρόπος να υλοποιήσετε το </a:t>
            </a:r>
            <a:r>
              <a:rPr lang="en-US" dirty="0" smtClean="0"/>
              <a:t>max </a:t>
            </a:r>
            <a:r>
              <a:rPr lang="el-GR" dirty="0" smtClean="0"/>
              <a:t>τελεστή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2996952"/>
            <a:ext cx="6821098" cy="120032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int max(int x, int y){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(x&gt;y)? x: y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4509120"/>
            <a:ext cx="8424936" cy="193899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 </a:t>
            </a:r>
            <a:r>
              <a:rPr lang="el-GR" sz="2000" dirty="0" smtClean="0"/>
              <a:t>έκφραση:</a:t>
            </a:r>
          </a:p>
          <a:p>
            <a:endParaRPr lang="el-GR" sz="2000" dirty="0" smtClean="0"/>
          </a:p>
          <a:p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condition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?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value_if_true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value_if_false</a:t>
            </a:r>
            <a:endParaRPr lang="en-US" sz="2000" b="1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endParaRPr lang="el-GR" sz="2000" dirty="0" smtClean="0"/>
          </a:p>
          <a:p>
            <a:r>
              <a:rPr lang="el-GR" sz="2000" dirty="0" smtClean="0"/>
              <a:t>επιστέφει μια τιμή ανάλογα με την αποτίμηση του </a:t>
            </a:r>
            <a:r>
              <a:rPr lang="en-US" sz="2000" dirty="0" smtClean="0"/>
              <a:t>condition </a:t>
            </a:r>
            <a:r>
              <a:rPr lang="el-GR" sz="2000" dirty="0" smtClean="0"/>
              <a:t>και είναι ένας γρήγορος τρόπος να υλοποιήσουμε ένα </a:t>
            </a:r>
            <a:r>
              <a:rPr lang="en-US" sz="2000" dirty="0" smtClean="0"/>
              <a:t>if </a:t>
            </a:r>
            <a:r>
              <a:rPr lang="el-GR" sz="2000" dirty="0" smtClean="0"/>
              <a:t>το οποίο </a:t>
            </a:r>
            <a:r>
              <a:rPr lang="el-GR" sz="2000" dirty="0" smtClean="0">
                <a:solidFill>
                  <a:srgbClr val="FF0000"/>
                </a:solidFill>
              </a:rPr>
              <a:t>επιστρέφει μία τιμή</a:t>
            </a:r>
          </a:p>
        </p:txBody>
      </p:sp>
    </p:spTree>
    <p:extLst>
      <p:ext uri="{BB962C8B-B14F-4D97-AF65-F5344CB8AC3E}">
        <p14:creationId xmlns:p14="http://schemas.microsoft.com/office/powerpoint/2010/main" val="23268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Στατικές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Παρόμοια με τις στατικές μεθόδους μπορούμε να ορίσουμε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στατικές μεταβλητές</a:t>
            </a:r>
          </a:p>
          <a:p>
            <a:pPr lvl="1"/>
            <a:r>
              <a:rPr lang="el-GR" dirty="0" smtClean="0"/>
              <a:t>Οι στατικές μεταβλητές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ανήκουν στην κλάση </a:t>
            </a:r>
            <a:r>
              <a:rPr lang="el-GR" dirty="0" smtClean="0"/>
              <a:t>και όχι σε κάποιο συγκεκριμένο αντικείμενο και, εφόσον είναι </a:t>
            </a:r>
            <a:r>
              <a:rPr lang="en-US" dirty="0" smtClean="0"/>
              <a:t>public </a:t>
            </a:r>
            <a:r>
              <a:rPr lang="el-GR" dirty="0" smtClean="0"/>
              <a:t>μπορούμε να έχουμε πρόσβαση σε αυτές χρησιμοποιώντας το όνομα της κλάσης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χωρίς</a:t>
            </a:r>
            <a:r>
              <a:rPr lang="el-GR" dirty="0" smtClean="0"/>
              <a:t> να έχουμε ορίσει κάποιο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80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Συντακτικό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Ορισμός</a:t>
            </a:r>
          </a:p>
          <a:p>
            <a:endParaRPr lang="el-GR" dirty="0" smtClean="0"/>
          </a:p>
          <a:p>
            <a:endParaRPr lang="el-GR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l-GR" dirty="0" smtClean="0"/>
              <a:t>Κλήση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7584" y="2189042"/>
            <a:ext cx="8186857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myClass</a:t>
            </a:r>
            <a:endParaRPr lang="en-US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Type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varName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ReturnType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methodName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(arguments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endParaRPr lang="en-US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7583" y="5733256"/>
            <a:ext cx="8186857" cy="40011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….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.varName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…. ;</a:t>
            </a:r>
          </a:p>
        </p:txBody>
      </p:sp>
    </p:spTree>
    <p:extLst>
      <p:ext uri="{BB962C8B-B14F-4D97-AF65-F5344CB8AC3E}">
        <p14:creationId xmlns:p14="http://schemas.microsoft.com/office/powerpoint/2010/main" val="2659980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25010" y="1626473"/>
            <a:ext cx="5561138" cy="313932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Auxiliary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int factor = 2.0;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int max(int x, int y){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(x &gt; y){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return x;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	return y;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7704" y="4968633"/>
            <a:ext cx="6120680" cy="64633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m =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Auxiliary.factor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Auxiliary.max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(6,5)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3706" y="2060848"/>
            <a:ext cx="106150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2096" y="4581128"/>
            <a:ext cx="85311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Κλήση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85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Σταθερές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στατικές μεταβλητές πολλές φορές χρησιμοποιούνται για να ορίσουμε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σταθερές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Τις ορίζουμε σε μία κλάση και μπορούμε να τις χρησιμοποιούμε σε διάφορα σημεία στο πρόγραμμα.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Για να προσδιορίσουμε ότι μία μεταβλητή είναι σταθερά μπορούμε να χρησιμοποιήσουμε το </a:t>
            </a:r>
            <a:r>
              <a:rPr lang="en-US" dirty="0" smtClean="0"/>
              <a:t>keyword </a:t>
            </a:r>
            <a:r>
              <a:rPr lang="en-US" dirty="0" smtClean="0">
                <a:solidFill>
                  <a:srgbClr val="FF0000"/>
                </a:solidFill>
              </a:rPr>
              <a:t>final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78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25010" y="1626473"/>
            <a:ext cx="5698996" cy="2308324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class Circle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final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double PI = 3.14;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area(double r){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PI*r*r;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25010" y="4968633"/>
            <a:ext cx="6480720" cy="64633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unitCircleArea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Circle.area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(“PI value is” +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Circle.PI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3706" y="2060848"/>
            <a:ext cx="106150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Ορισμός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2096" y="4581128"/>
            <a:ext cx="85311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Κλήση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08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Στατικές μέθοδοι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Όταν ορίζουμε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στατική μέθοδο </a:t>
            </a:r>
            <a:r>
              <a:rPr lang="el-GR" dirty="0" smtClean="0"/>
              <a:t>μέσα σε μία κλάση, </a:t>
            </a:r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μπορούμε να χρησιμοποιούμε </a:t>
            </a:r>
            <a:r>
              <a:rPr lang="el-GR" dirty="0" smtClean="0">
                <a:solidFill>
                  <a:srgbClr val="0070C0"/>
                </a:solidFill>
              </a:rPr>
              <a:t>μη στατικά πεδία</a:t>
            </a:r>
            <a:r>
              <a:rPr lang="el-GR" dirty="0" smtClean="0"/>
              <a:t>, ή να καλούμε </a:t>
            </a:r>
            <a:r>
              <a:rPr lang="el-GR" dirty="0" smtClean="0">
                <a:solidFill>
                  <a:srgbClr val="0070C0"/>
                </a:solidFill>
              </a:rPr>
              <a:t>μη στατικές μεθόδους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Μη στατικά πεδία και μη στατικές μέθοδοι συσχετίζονται 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. Εφόσον μπορούμε να καλέσουμε μια στατική μέθοδο χωρίς αντικείμενο, δεν μπορούμε μέσα σε αυτή να χρησιμοποιούμε μη στατικά πεδία ή μεθόδους.</a:t>
            </a:r>
          </a:p>
          <a:p>
            <a:pPr lvl="1"/>
            <a:r>
              <a:rPr lang="el-GR" dirty="0" smtClean="0"/>
              <a:t>Σκεφτείτε ότι για κάθε χρήση μιας μεθόδου ή μιας μεταβλητής μπορούμε να βάλουμε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μπροστά. Αν δεν υπάρχει αντικείμενο η αναφορά </a:t>
            </a:r>
            <a:r>
              <a:rPr lang="en-US" dirty="0" smtClean="0"/>
              <a:t>this </a:t>
            </a:r>
            <a:r>
              <a:rPr lang="el-GR" dirty="0" smtClean="0"/>
              <a:t>δεν ορίζεται</a:t>
            </a:r>
          </a:p>
          <a:p>
            <a:r>
              <a:rPr lang="el-GR" dirty="0" smtClean="0"/>
              <a:t>Αν θέλουμε να καλέσουμε μια μη στατική μέθοδο θα πρέπει να ορίσουμε ένα </a:t>
            </a:r>
            <a:r>
              <a:rPr lang="el-GR" dirty="0" smtClean="0">
                <a:solidFill>
                  <a:srgbClr val="0070C0"/>
                </a:solidFill>
              </a:rPr>
              <a:t>αντικείμενο</a:t>
            </a:r>
            <a:r>
              <a:rPr lang="el-GR" dirty="0" smtClean="0"/>
              <a:t> μέσα στην στατική μέθοδο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2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toLowerCase</a:t>
            </a:r>
            <a:r>
              <a:rPr lang="en-US" dirty="0" smtClean="0"/>
              <a:t>, trim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παρακάτω εντολές είναι χρήσιμες για να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κανονικοποιούμε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το </a:t>
            </a:r>
            <a:r>
              <a:rPr lang="en-US" dirty="0" smtClean="0"/>
              <a:t>String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toLowerCase</a:t>
            </a:r>
            <a:r>
              <a:rPr lang="en-US" dirty="0">
                <a:solidFill>
                  <a:srgbClr val="0070C0"/>
                </a:solidFill>
              </a:rPr>
              <a:t>(): </a:t>
            </a:r>
            <a:r>
              <a:rPr lang="el-GR" dirty="0"/>
              <a:t>μετατρέπει όλους τους χαρακτήρες ενός </a:t>
            </a:r>
            <a:r>
              <a:rPr lang="en-US" dirty="0"/>
              <a:t>String </a:t>
            </a:r>
            <a:r>
              <a:rPr lang="el-GR" dirty="0"/>
              <a:t>σε μικρά γράμματα.</a:t>
            </a:r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trim(): </a:t>
            </a:r>
            <a:r>
              <a:rPr lang="el-GR" dirty="0"/>
              <a:t>αφαιρεί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λευκούς χαρακτήρες </a:t>
            </a:r>
            <a:r>
              <a:rPr lang="en-US" dirty="0" smtClean="0"/>
              <a:t>(</a:t>
            </a:r>
            <a:r>
              <a:rPr lang="el-GR" dirty="0" smtClean="0"/>
              <a:t>κενά, </a:t>
            </a:r>
            <a:r>
              <a:rPr lang="en-US" dirty="0" smtClean="0"/>
              <a:t>tabs, </a:t>
            </a:r>
            <a:r>
              <a:rPr lang="el-GR" dirty="0" smtClean="0"/>
              <a:t>αλλαγή γραμμής) από </a:t>
            </a:r>
            <a:r>
              <a:rPr lang="el-GR" dirty="0"/>
              <a:t>την αρχή και το </a:t>
            </a:r>
            <a:r>
              <a:rPr lang="el-GR" dirty="0" smtClean="0"/>
              <a:t>τέλος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l-GR" dirty="0" smtClean="0"/>
              <a:t>Χρήσιμες εντολές όταν κάνουμε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συγκρίσεις</a:t>
            </a:r>
            <a:r>
              <a:rPr lang="el-GR" dirty="0" smtClean="0"/>
              <a:t> μεταξύ </a:t>
            </a:r>
            <a:r>
              <a:rPr lang="en-US" dirty="0" smtClean="0"/>
              <a:t>Strings </a:t>
            </a:r>
            <a:r>
              <a:rPr lang="el-GR" dirty="0" smtClean="0"/>
              <a:t>και θέλουμε να τα φέρουμε σε κοινή μορφή.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537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248"/>
            <a:ext cx="8229600" cy="5418112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Auxiliary2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Auxiliary2(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x;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max(){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(x&gt;y)? x: y;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min(){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(x&gt;y)? y: x;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maxToMin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y){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Auxiliary2 aux = new Auxiliary2(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return ((double)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aux.max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aux.min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82924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Στατικές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Εκτός από σταθερές μπορούμε να ορίσουμε στατικές μεταβλητές όταν θέλουμε διαφορετικά αντικείμενα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επικοινωνούν</a:t>
            </a:r>
            <a:r>
              <a:rPr lang="el-GR" dirty="0" smtClean="0"/>
              <a:t> μέσω μιας μεταβλητής</a:t>
            </a:r>
          </a:p>
          <a:p>
            <a:pPr lvl="1"/>
            <a:r>
              <a:rPr lang="el-GR" dirty="0" smtClean="0"/>
              <a:t>Υπάρχει μόνο </a:t>
            </a:r>
            <a:r>
              <a:rPr lang="el-GR" dirty="0" smtClean="0">
                <a:solidFill>
                  <a:srgbClr val="0070C0"/>
                </a:solidFill>
              </a:rPr>
              <a:t>ένα αντίγραφο </a:t>
            </a:r>
            <a:r>
              <a:rPr lang="el-GR" dirty="0" smtClean="0"/>
              <a:t>μιας στατικής μεταβλητής, άρα όταν το αλλάζει ένα αντικείμενο την αλλαγή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βλέπουν</a:t>
            </a:r>
            <a:r>
              <a:rPr lang="el-GR" dirty="0" smtClean="0"/>
              <a:t> και όλα τα άλλα αντικείμενα της κλάσης.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r>
              <a:rPr lang="el-GR" dirty="0" smtClean="0"/>
              <a:t>: Στο πρόγραμμα </a:t>
            </a:r>
            <a:r>
              <a:rPr lang="en-US" dirty="0" err="1" smtClean="0">
                <a:solidFill>
                  <a:srgbClr val="0070C0"/>
                </a:solidFill>
              </a:rPr>
              <a:t>TakeTurns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δείχνουμε πως μπορούμε να χρησιμοποιήσουμε στατικές μεταβλητές για να επικοινωνούν μεταξύ τους τα αντικείμενα.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16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096" y="404664"/>
            <a:ext cx="8733481" cy="6340197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TakeTurns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int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players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int 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rounds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TakeTurns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i){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id = i;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players ++;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play(){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rounds%players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("Round "+ rounds + " Player " + id + " played");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rounds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TakeTurns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player0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TakeTurns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TakeTurns</a:t>
            </a:r>
            <a:r>
              <a:rPr lang="en-US" sz="1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player1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TakeTurns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for (int i = 0; i &lt; 10; i ++){</a:t>
            </a: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player0.play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player1.play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4008" y="548680"/>
            <a:ext cx="449999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Τα αντικείμενα </a:t>
            </a:r>
            <a:r>
              <a:rPr lang="en-US" dirty="0" err="1" smtClean="0"/>
              <a:t>player0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err="1" smtClean="0"/>
              <a:t>player1</a:t>
            </a:r>
            <a:r>
              <a:rPr lang="en-US" dirty="0" smtClean="0"/>
              <a:t> </a:t>
            </a:r>
            <a:r>
              <a:rPr lang="el-GR" dirty="0" smtClean="0"/>
              <a:t>βλέπουν τις </a:t>
            </a:r>
            <a:r>
              <a:rPr lang="el-GR" dirty="0" smtClean="0">
                <a:solidFill>
                  <a:srgbClr val="FF0000"/>
                </a:solidFill>
              </a:rPr>
              <a:t>ίδιες</a:t>
            </a:r>
            <a:r>
              <a:rPr lang="el-GR" dirty="0" smtClean="0"/>
              <a:t> μεταβλητές </a:t>
            </a:r>
            <a:r>
              <a:rPr lang="en-US" dirty="0" smtClean="0">
                <a:solidFill>
                  <a:srgbClr val="FF0000"/>
                </a:solidFill>
              </a:rPr>
              <a:t>players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FF0000"/>
                </a:solidFill>
              </a:rPr>
              <a:t>rounds</a:t>
            </a:r>
            <a:r>
              <a:rPr lang="el-GR" dirty="0" smtClean="0"/>
              <a:t>, αλλά </a:t>
            </a:r>
            <a:r>
              <a:rPr lang="el-GR" dirty="0" smtClean="0">
                <a:solidFill>
                  <a:srgbClr val="0070C0"/>
                </a:solidFill>
              </a:rPr>
              <a:t>διαφορετική </a:t>
            </a:r>
            <a:r>
              <a:rPr lang="el-GR" dirty="0" smtClean="0"/>
              <a:t>μεταβλητή </a:t>
            </a:r>
            <a:r>
              <a:rPr lang="en-US" dirty="0" smtClean="0">
                <a:solidFill>
                  <a:srgbClr val="0070C0"/>
                </a:solidFill>
              </a:rPr>
              <a:t>id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17889" y="3666895"/>
            <a:ext cx="522611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 κάθε παίχτης παίζει μόνο όταν είναι η </a:t>
            </a:r>
            <a:r>
              <a:rPr lang="el-GR" dirty="0" smtClean="0">
                <a:solidFill>
                  <a:srgbClr val="FF0000"/>
                </a:solidFill>
              </a:rPr>
              <a:t>σειρά</a:t>
            </a:r>
            <a:r>
              <a:rPr lang="el-GR" dirty="0" smtClean="0"/>
              <a:t> του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04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Στατικές μέθοδοι και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Έχετε ήδη χρησιμοποιήσει στατικές μεθόδους και μεταβλητές σε διάφορες περιπτώσεις</a:t>
            </a:r>
          </a:p>
          <a:p>
            <a:endParaRPr lang="el-GR" dirty="0"/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System.out</a:t>
            </a:r>
            <a:r>
              <a:rPr lang="en-US" dirty="0" smtClean="0"/>
              <a:t>: </a:t>
            </a:r>
            <a:r>
              <a:rPr lang="el-GR" dirty="0" smtClean="0"/>
              <a:t>στατικό πεδίο της κλάσης </a:t>
            </a:r>
            <a:r>
              <a:rPr lang="en-US" dirty="0" smtClean="0">
                <a:solidFill>
                  <a:srgbClr val="0070C0"/>
                </a:solidFill>
              </a:rPr>
              <a:t>System</a:t>
            </a:r>
            <a:r>
              <a:rPr lang="en-US" dirty="0" smtClean="0"/>
              <a:t>, </a:t>
            </a:r>
            <a:r>
              <a:rPr lang="el-GR" dirty="0" smtClean="0"/>
              <a:t>το οποίο κρατάει ένα </a:t>
            </a:r>
            <a:r>
              <a:rPr lang="en-US" dirty="0" err="1" smtClean="0"/>
              <a:t>PrintStream</a:t>
            </a:r>
            <a:r>
              <a:rPr lang="en-US" dirty="0" smtClean="0"/>
              <a:t> </a:t>
            </a:r>
            <a:r>
              <a:rPr lang="el-GR" dirty="0" smtClean="0"/>
              <a:t>με το οποίο μπορούμε</a:t>
            </a:r>
            <a:r>
              <a:rPr lang="en-US" dirty="0" smtClean="0"/>
              <a:t> </a:t>
            </a:r>
            <a:r>
              <a:rPr lang="el-GR" dirty="0" smtClean="0"/>
              <a:t>γράψουμε στην οθόνη.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System.in</a:t>
            </a:r>
            <a:r>
              <a:rPr lang="en-US" dirty="0" smtClean="0"/>
              <a:t>: </a:t>
            </a:r>
            <a:r>
              <a:rPr lang="el-GR" dirty="0"/>
              <a:t>στατικό πεδίο της κλάσης </a:t>
            </a:r>
            <a:r>
              <a:rPr lang="en-US" dirty="0">
                <a:solidFill>
                  <a:srgbClr val="0070C0"/>
                </a:solidFill>
              </a:rPr>
              <a:t>System</a:t>
            </a:r>
            <a:r>
              <a:rPr lang="en-US" dirty="0"/>
              <a:t>, </a:t>
            </a:r>
            <a:r>
              <a:rPr lang="el-GR" dirty="0"/>
              <a:t>το οποίο κρατάει ένα </a:t>
            </a:r>
            <a:r>
              <a:rPr lang="en-US" dirty="0" err="1" smtClean="0"/>
              <a:t>FileInputStream</a:t>
            </a:r>
            <a:r>
              <a:rPr lang="en-US" dirty="0" smtClean="0"/>
              <a:t> </a:t>
            </a:r>
            <a:r>
              <a:rPr lang="el-GR" dirty="0" smtClean="0"/>
              <a:t>που συνδέεται με το πληκτρολόγιο.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System.exit</a:t>
            </a:r>
            <a:r>
              <a:rPr lang="en-US" dirty="0" smtClean="0">
                <a:solidFill>
                  <a:srgbClr val="0070C0"/>
                </a:solidFill>
              </a:rPr>
              <a:t>()</a:t>
            </a:r>
            <a:r>
              <a:rPr lang="en-US" dirty="0" smtClean="0"/>
              <a:t>: </a:t>
            </a:r>
            <a:r>
              <a:rPr lang="el-GR" dirty="0" smtClean="0"/>
              <a:t>στατική μέθοδος της </a:t>
            </a:r>
            <a:r>
              <a:rPr lang="el-GR" dirty="0"/>
              <a:t>κλάσης </a:t>
            </a:r>
            <a:r>
              <a:rPr lang="en-US" dirty="0">
                <a:solidFill>
                  <a:srgbClr val="0070C0"/>
                </a:solidFill>
              </a:rPr>
              <a:t>System</a:t>
            </a:r>
          </a:p>
        </p:txBody>
      </p:sp>
    </p:spTree>
    <p:extLst>
      <p:ext uri="{BB962C8B-B14F-4D97-AF65-F5344CB8AC3E}">
        <p14:creationId xmlns:p14="http://schemas.microsoft.com/office/powerpoint/2010/main" val="625247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Περιβάλλουσες κλάσεις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5069160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Οι </a:t>
            </a:r>
            <a:r>
              <a:rPr lang="en-US" dirty="0" smtClean="0"/>
              <a:t>wrapper classes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Integer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Double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Boolean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Character</a:t>
            </a:r>
            <a:r>
              <a:rPr lang="en-US" dirty="0" smtClean="0"/>
              <a:t> </a:t>
            </a:r>
            <a:r>
              <a:rPr lang="el-GR" dirty="0" smtClean="0"/>
              <a:t>έχουν πολλές στατικές μεθόδους και στατικά πεδία που μας βοηθάνε να χειριζόμαστε τους βασικούς τύπους.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Integer.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parseInt</a:t>
            </a:r>
            <a:r>
              <a:rPr lang="en-US" dirty="0" smtClean="0">
                <a:solidFill>
                  <a:srgbClr val="0070C0"/>
                </a:solidFill>
              </a:rPr>
              <a:t>(String)</a:t>
            </a:r>
            <a:r>
              <a:rPr lang="en-US" dirty="0" smtClean="0"/>
              <a:t>:</a:t>
            </a:r>
            <a:r>
              <a:rPr lang="el-GR" dirty="0" smtClean="0"/>
              <a:t> Μετατρέπει ένα </a:t>
            </a:r>
            <a:r>
              <a:rPr lang="en-US" dirty="0" smtClean="0"/>
              <a:t>String </a:t>
            </a:r>
            <a:r>
              <a:rPr lang="el-GR" dirty="0" smtClean="0"/>
              <a:t>σε </a:t>
            </a:r>
            <a:r>
              <a:rPr lang="en-US" dirty="0" smtClean="0"/>
              <a:t>int.</a:t>
            </a:r>
          </a:p>
          <a:p>
            <a:pPr lvl="2"/>
            <a:r>
              <a:rPr lang="el-GR" dirty="0" smtClean="0"/>
              <a:t>Αντίστοιχα: </a:t>
            </a:r>
            <a:r>
              <a:rPr lang="en-US" dirty="0" err="1" smtClean="0">
                <a:solidFill>
                  <a:srgbClr val="0070C0"/>
                </a:solidFill>
              </a:rPr>
              <a:t>Double.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parseDouble</a:t>
            </a:r>
            <a:r>
              <a:rPr lang="en-US" dirty="0" smtClean="0">
                <a:solidFill>
                  <a:srgbClr val="0070C0"/>
                </a:solidFill>
              </a:rPr>
              <a:t>(String)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Boolean.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parseBoolean</a:t>
            </a:r>
            <a:r>
              <a:rPr lang="en-US" dirty="0" smtClean="0">
                <a:solidFill>
                  <a:srgbClr val="0070C0"/>
                </a:solidFill>
              </a:rPr>
              <a:t>(String)</a:t>
            </a:r>
          </a:p>
          <a:p>
            <a:pPr lvl="1"/>
            <a:endParaRPr lang="el-GR" dirty="0" smtClean="0">
              <a:solidFill>
                <a:srgbClr val="0070C0"/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Integer.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MAX_VALUE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Integer.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MIN_VALUE</a:t>
            </a:r>
            <a:r>
              <a:rPr lang="el-GR" dirty="0" smtClean="0"/>
              <a:t>: Μέγιστη και ελάχιστη τιμή ενός ακεραίου</a:t>
            </a:r>
            <a:endParaRPr lang="en-US" dirty="0" smtClean="0"/>
          </a:p>
          <a:p>
            <a:pPr lvl="2"/>
            <a:r>
              <a:rPr lang="el-GR" dirty="0" smtClean="0"/>
              <a:t>Αντίστοιχα: </a:t>
            </a:r>
            <a:r>
              <a:rPr lang="en-US" dirty="0" err="1" smtClean="0">
                <a:solidFill>
                  <a:srgbClr val="0070C0"/>
                </a:solidFill>
              </a:rPr>
              <a:t>Double.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MAX_VALUE</a:t>
            </a:r>
            <a:r>
              <a:rPr lang="en-US" dirty="0" smtClean="0">
                <a:solidFill>
                  <a:srgbClr val="0070C0"/>
                </a:solidFill>
              </a:rPr>
              <a:t>,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Double.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MIN_VALUE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endParaRPr lang="el-GR" dirty="0" smtClean="0">
              <a:solidFill>
                <a:srgbClr val="0070C0"/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Character.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isDigit</a:t>
            </a:r>
            <a:r>
              <a:rPr lang="en-US" dirty="0" smtClean="0">
                <a:solidFill>
                  <a:srgbClr val="0070C0"/>
                </a:solidFill>
              </a:rPr>
              <a:t>(char)</a:t>
            </a:r>
            <a:r>
              <a:rPr lang="el-GR" dirty="0" smtClean="0"/>
              <a:t>: επιστρέφει </a:t>
            </a:r>
            <a:r>
              <a:rPr lang="en-US" dirty="0" smtClean="0"/>
              <a:t>true </a:t>
            </a:r>
            <a:r>
              <a:rPr lang="el-GR" dirty="0" smtClean="0"/>
              <a:t>αν ο χαρακτήρας είναι ένα ψηφίο</a:t>
            </a:r>
            <a:endParaRPr lang="en-US" dirty="0" smtClean="0"/>
          </a:p>
          <a:p>
            <a:pPr lvl="2"/>
            <a:r>
              <a:rPr lang="el-GR" dirty="0" smtClean="0"/>
              <a:t>Παρόμοια: </a:t>
            </a:r>
            <a:r>
              <a:rPr lang="en-US" dirty="0" err="1" smtClean="0">
                <a:solidFill>
                  <a:srgbClr val="0070C0"/>
                </a:solidFill>
              </a:rPr>
              <a:t>Character.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isLetter</a:t>
            </a:r>
            <a:r>
              <a:rPr lang="en-US" dirty="0" smtClean="0">
                <a:solidFill>
                  <a:srgbClr val="0070C0"/>
                </a:solidFill>
              </a:rPr>
              <a:t>(char)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Character.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isLetterOrDigit</a:t>
            </a:r>
            <a:r>
              <a:rPr lang="en-US" dirty="0" smtClean="0">
                <a:solidFill>
                  <a:srgbClr val="0070C0"/>
                </a:solidFill>
              </a:rPr>
              <a:t>(), </a:t>
            </a:r>
            <a:r>
              <a:rPr lang="en-US" dirty="0" err="1" smtClean="0">
                <a:solidFill>
                  <a:srgbClr val="0070C0"/>
                </a:solidFill>
              </a:rPr>
              <a:t>Character.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isWhiteSpace</a:t>
            </a:r>
            <a:r>
              <a:rPr lang="en-US" dirty="0" smtClean="0">
                <a:solidFill>
                  <a:srgbClr val="0070C0"/>
                </a:solidFill>
              </a:rPr>
              <a:t>(char)</a:t>
            </a:r>
          </a:p>
          <a:p>
            <a:endParaRPr lang="el-GR" dirty="0" smtClean="0"/>
          </a:p>
          <a:p>
            <a:r>
              <a:rPr lang="el-GR" dirty="0" smtClean="0"/>
              <a:t>Οι κλάσεις αυτές έχουν και μη στατικές μεθόδους.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6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κλάση </a:t>
            </a:r>
            <a:r>
              <a:rPr lang="en-US" dirty="0" smtClean="0">
                <a:hlinkClick r:id="rId2"/>
              </a:rPr>
              <a:t>Math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Μία κλάση με πολλές στατικές μεθόδους και στατικά πεδία για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μαθηματικούς υπολογισμούς</a:t>
            </a:r>
          </a:p>
          <a:p>
            <a:r>
              <a:rPr lang="el-GR" dirty="0" smtClean="0"/>
              <a:t>Παραδείγματα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min</a:t>
            </a:r>
            <a:r>
              <a:rPr lang="el-GR" dirty="0" smtClean="0"/>
              <a:t>: </a:t>
            </a:r>
            <a:r>
              <a:rPr lang="el-GR" dirty="0"/>
              <a:t>επιστρέφει το </a:t>
            </a:r>
            <a:r>
              <a:rPr lang="el-GR" dirty="0" smtClean="0"/>
              <a:t>ελάχιστο δύο </a:t>
            </a:r>
            <a:r>
              <a:rPr lang="el-GR" dirty="0"/>
              <a:t>αριθμών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max</a:t>
            </a:r>
            <a:r>
              <a:rPr lang="el-GR" dirty="0" smtClean="0"/>
              <a:t>: επιστρέφει το μέγιστο δύο αριθμών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abs</a:t>
            </a:r>
            <a:r>
              <a:rPr lang="el-GR" dirty="0" smtClean="0"/>
              <a:t>: επιστρέφει την απόλυτη τιμή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pow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dirty="0" err="1" smtClean="0">
                <a:solidFill>
                  <a:srgbClr val="0070C0"/>
                </a:solidFill>
              </a:rPr>
              <a:t>x,y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n-US" dirty="0" smtClean="0"/>
              <a:t>:</a:t>
            </a:r>
            <a:r>
              <a:rPr lang="el-GR" dirty="0" smtClean="0"/>
              <a:t> υψώνει το </a:t>
            </a:r>
            <a:r>
              <a:rPr lang="en-US" dirty="0" smtClean="0"/>
              <a:t>x </a:t>
            </a:r>
            <a:r>
              <a:rPr lang="el-GR" dirty="0" smtClean="0"/>
              <a:t>στην </a:t>
            </a:r>
            <a:r>
              <a:rPr lang="en-US" dirty="0" smtClean="0"/>
              <a:t>y </a:t>
            </a:r>
            <a:r>
              <a:rPr lang="el-GR" dirty="0" err="1" smtClean="0"/>
              <a:t>δυναμη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floor/ceil</a:t>
            </a:r>
            <a:r>
              <a:rPr lang="el-GR" dirty="0" smtClean="0"/>
              <a:t>: επιστρέφει τον μεγαλύτερο/μικρότερο ακέραιο που είναι μικρότερος/</a:t>
            </a:r>
            <a:r>
              <a:rPr lang="el-GR" dirty="0" err="1" smtClean="0"/>
              <a:t>μεγαλυτερος</a:t>
            </a:r>
            <a:r>
              <a:rPr lang="el-GR" dirty="0" smtClean="0"/>
              <a:t> από το όρισμα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sqrt</a:t>
            </a:r>
            <a:r>
              <a:rPr lang="el-GR" dirty="0" smtClean="0"/>
              <a:t>: επιστρέφει την τετραγωνική ρίζα ενός αριθμού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PI</a:t>
            </a:r>
            <a:r>
              <a:rPr lang="el-GR" dirty="0" smtClean="0"/>
              <a:t>: ο αριθμός π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E</a:t>
            </a:r>
            <a:r>
              <a:rPr lang="en-US" dirty="0" smtClean="0"/>
              <a:t>: </a:t>
            </a:r>
            <a:r>
              <a:rPr lang="el-GR" dirty="0" smtClean="0"/>
              <a:t>Η βάση των φυσικών λογαρίθμων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991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Συμπερασματικά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Στατικές μεθόδους και πεδία συνήθως ορίζουμε όταν θέλουμε μια </a:t>
            </a:r>
            <a:r>
              <a:rPr lang="el-GR" dirty="0" smtClean="0">
                <a:solidFill>
                  <a:srgbClr val="0070C0"/>
                </a:solidFill>
              </a:rPr>
              <a:t>βοηθητική συλλογή </a:t>
            </a:r>
            <a:r>
              <a:rPr lang="el-GR" dirty="0" smtClean="0"/>
              <a:t>από σταθερές και μεθόδους (παρόμοια με την κλάση </a:t>
            </a:r>
            <a:r>
              <a:rPr lang="en-US" dirty="0" smtClean="0"/>
              <a:t>Math </a:t>
            </a:r>
            <a:r>
              <a:rPr lang="el-GR" dirty="0" smtClean="0"/>
              <a:t>της </a:t>
            </a:r>
            <a:r>
              <a:rPr lang="en-US" dirty="0" smtClean="0"/>
              <a:t>Java).</a:t>
            </a:r>
          </a:p>
          <a:p>
            <a:r>
              <a:rPr lang="el-GR" dirty="0" smtClean="0"/>
              <a:t>Μια στατική μέθοδο που μπορείτε να ορίσετε για κάθε κλάση είναι 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main</a:t>
            </a:r>
            <a:r>
              <a:rPr lang="en-US" dirty="0" smtClean="0"/>
              <a:t>, </a:t>
            </a:r>
            <a:r>
              <a:rPr lang="el-GR" dirty="0" smtClean="0"/>
              <a:t>ώστε να </a:t>
            </a:r>
            <a:r>
              <a:rPr lang="el-GR" dirty="0" smtClean="0">
                <a:solidFill>
                  <a:srgbClr val="0070C0"/>
                </a:solidFill>
              </a:rPr>
              <a:t>τεστάρετε</a:t>
            </a:r>
            <a:r>
              <a:rPr lang="el-GR" dirty="0" smtClean="0"/>
              <a:t> μια συγκεκριμένη κλάση.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906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ΕΣωΤΕΡΙΚΕΣ</a:t>
            </a:r>
            <a:r>
              <a:rPr lang="el-GR" dirty="0" smtClean="0"/>
              <a:t> ΚΛΑΣΕΙΣ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48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Εσωτερικές κλάσεις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ορίσουμε μια κλάση μέσα στον ορισμό μιας άλλης κλάσης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2763484"/>
            <a:ext cx="4237057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 Shape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 class Point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&lt;Code for Point&gt;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&lt;Code for Shape&gt;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64088" y="2763484"/>
            <a:ext cx="3456384" cy="34163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Γιατί να το κάνουμε αυτό?</a:t>
            </a:r>
          </a:p>
          <a:p>
            <a:endParaRPr lang="el-GR" dirty="0"/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Η κλάση </a:t>
            </a:r>
            <a:r>
              <a:rPr lang="en-US" dirty="0" smtClean="0">
                <a:solidFill>
                  <a:srgbClr val="0070C0"/>
                </a:solidFill>
              </a:rPr>
              <a:t>Point</a:t>
            </a:r>
            <a:r>
              <a:rPr lang="en-US" dirty="0" smtClean="0"/>
              <a:t> </a:t>
            </a:r>
            <a:r>
              <a:rPr lang="el-GR" dirty="0" smtClean="0"/>
              <a:t>μπορεί να είναι χρήσιμη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για την </a:t>
            </a:r>
            <a:r>
              <a:rPr lang="en-US" dirty="0" smtClean="0">
                <a:solidFill>
                  <a:srgbClr val="0070C0"/>
                </a:solidFill>
              </a:rPr>
              <a:t>Shape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Μας επιτρέπει να ορίσουμε </a:t>
            </a:r>
            <a:r>
              <a:rPr lang="el-GR" dirty="0" smtClean="0">
                <a:solidFill>
                  <a:srgbClr val="FF0000"/>
                </a:solidFill>
              </a:rPr>
              <a:t>άλλη </a:t>
            </a:r>
            <a:r>
              <a:rPr lang="en-US" dirty="0" smtClean="0">
                <a:solidFill>
                  <a:srgbClr val="0070C0"/>
                </a:solidFill>
              </a:rPr>
              <a:t>Point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σε άλλο σημείο</a:t>
            </a:r>
          </a:p>
          <a:p>
            <a:pPr marL="285750" indent="-285750">
              <a:buFont typeface="Arial" pitchFamily="34" charset="0"/>
              <a:buChar char="•"/>
            </a:pPr>
            <a:endParaRPr lang="el-GR" dirty="0"/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Η </a:t>
            </a:r>
            <a:r>
              <a:rPr lang="en-US" dirty="0" smtClean="0">
                <a:solidFill>
                  <a:srgbClr val="0070C0"/>
                </a:solidFill>
              </a:rPr>
              <a:t>Point</a:t>
            </a:r>
            <a:r>
              <a:rPr lang="en-US" dirty="0" smtClean="0"/>
              <a:t> </a:t>
            </a:r>
            <a:r>
              <a:rPr lang="el-GR" dirty="0" smtClean="0"/>
              <a:t>και η </a:t>
            </a:r>
            <a:r>
              <a:rPr lang="en-US" dirty="0" smtClean="0">
                <a:solidFill>
                  <a:srgbClr val="0070C0"/>
                </a:solidFill>
              </a:rPr>
              <a:t>Shape</a:t>
            </a:r>
            <a:r>
              <a:rPr lang="en-US" dirty="0" smtClean="0"/>
              <a:t> </a:t>
            </a:r>
            <a:r>
              <a:rPr lang="el-GR" dirty="0" smtClean="0"/>
              <a:t>έχουν η μία </a:t>
            </a:r>
            <a:r>
              <a:rPr lang="el-GR" dirty="0" smtClean="0">
                <a:solidFill>
                  <a:srgbClr val="FF0000"/>
                </a:solidFill>
              </a:rPr>
              <a:t>πρόσβαση στα ιδιωτικά πεδία και μεθόδους </a:t>
            </a:r>
            <a:r>
              <a:rPr lang="el-GR" dirty="0" smtClean="0"/>
              <a:t>της άλλης</a:t>
            </a:r>
          </a:p>
        </p:txBody>
      </p:sp>
    </p:spTree>
    <p:extLst>
      <p:ext uri="{BB962C8B-B14F-4D97-AF65-F5344CB8AC3E}">
        <p14:creationId xmlns:p14="http://schemas.microsoft.com/office/powerpoint/2010/main" val="2003008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32520"/>
            <a:ext cx="8229600" cy="487680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StringTest1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String s1 = "this is a sentence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String s2 = "This is a sentence";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s1.equals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(s2));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s1.trim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s2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s2.toLowerCase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s1.equals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(s2));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323528" y="3149083"/>
            <a:ext cx="1656184" cy="1368152"/>
          </a:xfrm>
          <a:prstGeom prst="wedgeRectCallout">
            <a:avLst>
              <a:gd name="adj1" fmla="val 72272"/>
              <a:gd name="adj2" fmla="val 407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Για να αποφεύγονται κενά στην αρχή η στο τέλος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111619" y="3981569"/>
            <a:ext cx="2952328" cy="1152128"/>
          </a:xfrm>
          <a:prstGeom prst="wedgeRectCallout">
            <a:avLst>
              <a:gd name="adj1" fmla="val -73659"/>
              <a:gd name="adj2" fmla="val 58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Χρήσιμη εντολή για συγκρίσεις λέξεων, για να μην εξαρτόμαστε αν η λέξη είναι σε μικρά ή κεφαλαία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3849" y="5805264"/>
            <a:ext cx="5965304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Πρέπει </a:t>
            </a:r>
            <a:r>
              <a:rPr lang="el-GR" b="1" dirty="0" smtClean="0">
                <a:solidFill>
                  <a:srgbClr val="FF0000"/>
                </a:solidFill>
              </a:rPr>
              <a:t>πάντα</a:t>
            </a:r>
            <a:r>
              <a:rPr lang="el-GR" dirty="0" smtClean="0"/>
              <a:t> να γίνεται ξανά ανάθεση στη μεταβλητή.</a:t>
            </a:r>
          </a:p>
          <a:p>
            <a:r>
              <a:rPr lang="el-GR" dirty="0" smtClean="0"/>
              <a:t>Η εντολή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s2.toLowerCase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δεν </a:t>
            </a:r>
            <a:r>
              <a:rPr lang="el-GR" dirty="0"/>
              <a:t>αλλάζει το </a:t>
            </a:r>
            <a:r>
              <a:rPr lang="en-US" dirty="0" smtClean="0"/>
              <a:t>s2 </a:t>
            </a:r>
            <a:r>
              <a:rPr lang="el-GR" dirty="0" smtClean="0"/>
              <a:t>επιστρέφει το αλλαγμένο </a:t>
            </a:r>
            <a:r>
              <a:rPr lang="en-US" dirty="0" smtClean="0"/>
              <a:t>String.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695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plit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εντολή </a:t>
            </a:r>
            <a:r>
              <a:rPr lang="en-US" dirty="0" smtClean="0">
                <a:solidFill>
                  <a:srgbClr val="0070C0"/>
                </a:solidFill>
              </a:rPr>
              <a:t>split </a:t>
            </a:r>
            <a:r>
              <a:rPr lang="el-GR" dirty="0" smtClean="0"/>
              <a:t>είναι χρήσιμη για να σπάμε ένα </a:t>
            </a:r>
            <a:r>
              <a:rPr lang="en-US" dirty="0" smtClean="0"/>
              <a:t>String </a:t>
            </a:r>
            <a:r>
              <a:rPr lang="el-GR" dirty="0" smtClean="0"/>
              <a:t>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που διαχωρίζονται από ένα συγκεκριμένο </a:t>
            </a:r>
            <a:r>
              <a:rPr lang="en-US" dirty="0" smtClean="0"/>
              <a:t>string (</a:t>
            </a:r>
            <a:r>
              <a:rPr lang="en-US" dirty="0" err="1" smtClean="0"/>
              <a:t>delimeter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Όρισμα</a:t>
            </a:r>
            <a:r>
              <a:rPr lang="el-GR" dirty="0" smtClean="0"/>
              <a:t>: το </a:t>
            </a:r>
            <a:r>
              <a:rPr lang="en-US" dirty="0" smtClean="0">
                <a:solidFill>
                  <a:srgbClr val="0070C0"/>
                </a:solidFill>
              </a:rPr>
              <a:t>string</a:t>
            </a:r>
            <a:r>
              <a:rPr lang="en-US" dirty="0" smtClean="0"/>
              <a:t> </a:t>
            </a:r>
            <a:r>
              <a:rPr lang="el-GR" dirty="0" smtClean="0"/>
              <a:t>ως προς το οποίο θέλουμε να σπάσουμε το κείμενο.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</a:t>
            </a:r>
            <a:r>
              <a:rPr lang="el-GR" dirty="0" smtClean="0"/>
              <a:t>: πίνακα </a:t>
            </a:r>
            <a:r>
              <a:rPr lang="en-US" dirty="0" smtClean="0">
                <a:solidFill>
                  <a:srgbClr val="0070C0"/>
                </a:solidFill>
              </a:rPr>
              <a:t>String[] </a:t>
            </a:r>
            <a:r>
              <a:rPr lang="el-GR" dirty="0" smtClean="0"/>
              <a:t>με τα πεδία που δημιουργήθηκαν.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78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819" y="1863289"/>
            <a:ext cx="8229600" cy="4590047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SplitTest1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 = "Student: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Bob Marley\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 111";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fields[]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s.split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("\t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studentFields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= fields[0].split(":");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studentName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studentFields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[1].trim();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AMFields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= fields[1].split(":");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studentAM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AMFields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[1].trim());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studentName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"\t"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studentAM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3203" y="409457"/>
            <a:ext cx="8285654" cy="120032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0070C0"/>
                </a:solidFill>
              </a:rPr>
              <a:t>Παράδειγμα</a:t>
            </a:r>
            <a:r>
              <a:rPr lang="el-GR" sz="2400" dirty="0" smtClean="0"/>
              <a:t>: από το </a:t>
            </a:r>
            <a:r>
              <a:rPr lang="en-US" sz="2400" dirty="0" smtClean="0"/>
              <a:t>String:</a:t>
            </a:r>
          </a:p>
          <a:p>
            <a:r>
              <a:rPr lang="en-US" sz="2400" dirty="0" smtClean="0"/>
              <a:t>“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Student: Bob Marley		AM: 111</a:t>
            </a:r>
            <a:r>
              <a:rPr lang="en-US" sz="2400" dirty="0" smtClean="0"/>
              <a:t>”</a:t>
            </a:r>
          </a:p>
          <a:p>
            <a:r>
              <a:rPr lang="el-GR" sz="2400" dirty="0" smtClean="0"/>
              <a:t>θέλουμε το όνομα του φοιτητή και το ΑΜ του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294006" y="2924944"/>
            <a:ext cx="284999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Split </a:t>
            </a:r>
            <a:r>
              <a:rPr lang="el-GR" dirty="0" smtClean="0"/>
              <a:t>πρώτα ως προς </a:t>
            </a:r>
            <a:r>
              <a:rPr lang="en-US" dirty="0" smtClean="0"/>
              <a:t>“\t” </a:t>
            </a:r>
            <a:r>
              <a:rPr lang="el-GR" dirty="0" smtClean="0"/>
              <a:t>και μετά ως προς </a:t>
            </a:r>
            <a:r>
              <a:rPr lang="en-US" dirty="0" smtClean="0"/>
              <a:t>“:”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15808" y="4283804"/>
            <a:ext cx="172819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Χρήση της </a:t>
            </a:r>
            <a:r>
              <a:rPr lang="en-US" dirty="0" smtClean="0"/>
              <a:t>trim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475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εντολή είναι χρήσιμη αν θέλουμε να αλλάξουμε κάπως το </a:t>
            </a:r>
            <a:r>
              <a:rPr lang="en-US" dirty="0" smtClean="0"/>
              <a:t>String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replace(String before, String after): </a:t>
            </a:r>
            <a:r>
              <a:rPr lang="el-GR" dirty="0" smtClean="0"/>
              <a:t>αντικαθιστά το </a:t>
            </a:r>
            <a:r>
              <a:rPr lang="en-US" dirty="0" smtClean="0">
                <a:solidFill>
                  <a:srgbClr val="0070C0"/>
                </a:solidFill>
              </a:rPr>
              <a:t>before</a:t>
            </a:r>
            <a:r>
              <a:rPr lang="en-US" dirty="0" smtClean="0"/>
              <a:t> </a:t>
            </a:r>
            <a:r>
              <a:rPr lang="el-GR" dirty="0" smtClean="0"/>
              <a:t>με το </a:t>
            </a:r>
            <a:r>
              <a:rPr lang="en-US" dirty="0" smtClean="0">
                <a:solidFill>
                  <a:srgbClr val="0070C0"/>
                </a:solidFill>
              </a:rPr>
              <a:t>after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FF0000"/>
                </a:solidFill>
              </a:rPr>
              <a:t>επιστρέφει </a:t>
            </a:r>
            <a:r>
              <a:rPr lang="el-GR" dirty="0" smtClean="0"/>
              <a:t>το αλλαγμένο </a:t>
            </a:r>
            <a:r>
              <a:rPr lang="en-US" dirty="0" smtClean="0"/>
              <a:t>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19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32520"/>
            <a:ext cx="8229600" cy="487680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ReplaceTest1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s1 =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"Is this a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greek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question?"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("Before:" + s1);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s1.replace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("?",";");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("After:" + s1);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s2 =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"This is not a question?"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("Before:" + s2);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s2.replace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("?", "");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("After:" + s2);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"20-5-2013"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("Before:"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s3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s3.replace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("-","/");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("After:"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284404" y="2276872"/>
            <a:ext cx="2859596" cy="576064"/>
          </a:xfrm>
          <a:prstGeom prst="wedgeRectCallout">
            <a:avLst>
              <a:gd name="adj1" fmla="val -109933"/>
              <a:gd name="adj2" fmla="val 271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Αντικαθιστά το </a:t>
            </a:r>
            <a:r>
              <a:rPr lang="en-US" dirty="0" smtClean="0"/>
              <a:t>“?” </a:t>
            </a:r>
            <a:r>
              <a:rPr lang="el-GR" dirty="0" smtClean="0"/>
              <a:t>με </a:t>
            </a:r>
            <a:r>
              <a:rPr lang="en-US" dirty="0" smtClean="0"/>
              <a:t>“;”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178962" y="3501008"/>
            <a:ext cx="2952328" cy="504056"/>
          </a:xfrm>
          <a:prstGeom prst="wedgeRectCallout">
            <a:avLst>
              <a:gd name="adj1" fmla="val -105369"/>
              <a:gd name="adj2" fmla="val 114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το </a:t>
            </a:r>
            <a:r>
              <a:rPr lang="en-US" dirty="0"/>
              <a:t>“?”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6012160" y="4581128"/>
            <a:ext cx="3072764" cy="576064"/>
          </a:xfrm>
          <a:prstGeom prst="wedgeRectCallout">
            <a:avLst>
              <a:gd name="adj1" fmla="val -101431"/>
              <a:gd name="adj2" fmla="val 271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Αντικαθιστά όλα τα </a:t>
            </a:r>
            <a:r>
              <a:rPr lang="en-US" dirty="0" smtClean="0"/>
              <a:t>“</a:t>
            </a:r>
            <a:r>
              <a:rPr lang="el-GR" dirty="0" smtClean="0"/>
              <a:t>-</a:t>
            </a:r>
            <a:r>
              <a:rPr lang="en-US" dirty="0" smtClean="0"/>
              <a:t>” </a:t>
            </a:r>
            <a:r>
              <a:rPr lang="el-GR" dirty="0" smtClean="0"/>
              <a:t>με </a:t>
            </a:r>
            <a:r>
              <a:rPr lang="en-US" dirty="0" smtClean="0"/>
              <a:t>“</a:t>
            </a:r>
            <a:r>
              <a:rPr lang="el-GR" dirty="0" smtClean="0"/>
              <a:t>/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86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12004</TotalTime>
  <Words>2268</Words>
  <Application>Microsoft Office PowerPoint</Application>
  <PresentationFormat>On-screen Show (4:3)</PresentationFormat>
  <Paragraphs>630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Clarity</vt:lpstr>
      <vt:lpstr>ΤΕΧΝΙΚΕΣ Αντικειμενοστραφουσ προγραμματισμου</vt:lpstr>
      <vt:lpstr>STRING PROCESSING</vt:lpstr>
      <vt:lpstr>Strings</vt:lpstr>
      <vt:lpstr>toLowerCase, trim</vt:lpstr>
      <vt:lpstr>Παράδειγμα</vt:lpstr>
      <vt:lpstr>split</vt:lpstr>
      <vt:lpstr>PowerPoint Presentation</vt:lpstr>
      <vt:lpstr>replace</vt:lpstr>
      <vt:lpstr>Παράδειγμα</vt:lpstr>
      <vt:lpstr>Split και Replace</vt:lpstr>
      <vt:lpstr>Regular Expressions</vt:lpstr>
      <vt:lpstr>Κανονικές Εκφράσεις στη Java</vt:lpstr>
      <vt:lpstr>Παρένθεση</vt:lpstr>
      <vt:lpstr>Παράδειγμα</vt:lpstr>
      <vt:lpstr>Παράδειγμα</vt:lpstr>
      <vt:lpstr>PowerPoint Presentation</vt:lpstr>
      <vt:lpstr>StringTokenizer</vt:lpstr>
      <vt:lpstr>Παράδειγμα</vt:lpstr>
      <vt:lpstr>Παράδειγμα</vt:lpstr>
      <vt:lpstr>StringTokenizer</vt:lpstr>
      <vt:lpstr>PowerPoint Presentation</vt:lpstr>
      <vt:lpstr>StringBuilder</vt:lpstr>
      <vt:lpstr>PowerPoint Presentation</vt:lpstr>
      <vt:lpstr>PowerPoint Presentation</vt:lpstr>
      <vt:lpstr>Παραδειγμα</vt:lpstr>
      <vt:lpstr>Παράδειγμα</vt:lpstr>
      <vt:lpstr>PowerPoint Presentation</vt:lpstr>
      <vt:lpstr>PowerPoint Presentation</vt:lpstr>
      <vt:lpstr>ΣΤΑΤΙΚΕΣ ΜΕΔΟΔΟΙ</vt:lpstr>
      <vt:lpstr>Στατικές μέθοδοι</vt:lpstr>
      <vt:lpstr>Συντακτικό</vt:lpstr>
      <vt:lpstr>Παράδειγμα</vt:lpstr>
      <vt:lpstr>Παρένθεση</vt:lpstr>
      <vt:lpstr>Στατικές μεταβλητές</vt:lpstr>
      <vt:lpstr>Συντακτικό</vt:lpstr>
      <vt:lpstr>Παράδειγμα</vt:lpstr>
      <vt:lpstr>Σταθερές</vt:lpstr>
      <vt:lpstr>Παράδειγμα</vt:lpstr>
      <vt:lpstr>Στατικές μέθοδοι</vt:lpstr>
      <vt:lpstr>Παράδειγμα</vt:lpstr>
      <vt:lpstr>Στατικές μεταβλητές</vt:lpstr>
      <vt:lpstr>PowerPoint Presentation</vt:lpstr>
      <vt:lpstr>Στατικές μέθοδοι και μεταβλητές</vt:lpstr>
      <vt:lpstr>Περιβάλλουσες κλάσεις</vt:lpstr>
      <vt:lpstr>Η κλάση Math</vt:lpstr>
      <vt:lpstr>Συμπερασματικά</vt:lpstr>
      <vt:lpstr>ΕΣωΤΕΡΙΚΕΣ ΚΛΑΣΕΙΣ</vt:lpstr>
      <vt:lpstr>Εσωτερικές κλάσεις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639</cp:revision>
  <dcterms:created xsi:type="dcterms:W3CDTF">2013-02-10T16:19:38Z</dcterms:created>
  <dcterms:modified xsi:type="dcterms:W3CDTF">2016-05-23T09:56:05Z</dcterms:modified>
</cp:coreProperties>
</file>