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671" r:id="rId3"/>
    <p:sldId id="672" r:id="rId4"/>
    <p:sldId id="711" r:id="rId5"/>
    <p:sldId id="673" r:id="rId6"/>
    <p:sldId id="674" r:id="rId7"/>
    <p:sldId id="675" r:id="rId8"/>
    <p:sldId id="676" r:id="rId9"/>
    <p:sldId id="677" r:id="rId10"/>
    <p:sldId id="678" r:id="rId11"/>
    <p:sldId id="679" r:id="rId12"/>
    <p:sldId id="680" r:id="rId13"/>
    <p:sldId id="681" r:id="rId14"/>
    <p:sldId id="682" r:id="rId15"/>
    <p:sldId id="716" r:id="rId16"/>
    <p:sldId id="683" r:id="rId17"/>
    <p:sldId id="684" r:id="rId18"/>
    <p:sldId id="685" r:id="rId19"/>
    <p:sldId id="686" r:id="rId20"/>
    <p:sldId id="687" r:id="rId21"/>
    <p:sldId id="71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io/Fil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Αρχεία</a:t>
            </a:r>
            <a:endParaRPr lang="en-US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Εγγραφή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 την προηγούμενη εντολή συνδέσαμε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με ένα </a:t>
            </a:r>
            <a:r>
              <a:rPr lang="el-GR" dirty="0" smtClean="0">
                <a:solidFill>
                  <a:srgbClr val="0070C0"/>
                </a:solidFill>
              </a:rPr>
              <a:t>αρχείο στο δίσκο</a:t>
            </a:r>
            <a:r>
              <a:rPr lang="el-GR" dirty="0" smtClean="0"/>
              <a:t>, στο οποίο θα γράψουμε</a:t>
            </a:r>
          </a:p>
          <a:p>
            <a:r>
              <a:rPr lang="el-GR" dirty="0" smtClean="0"/>
              <a:t>Για να γίνει η εγγραφή πρέπει:</a:t>
            </a:r>
          </a:p>
          <a:p>
            <a:pPr lvl="1"/>
            <a:r>
              <a:rPr lang="el-GR" dirty="0" smtClean="0"/>
              <a:t>Να δημιουργήσουμε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που μπορεί να </a:t>
            </a:r>
            <a:r>
              <a:rPr lang="el-GR" dirty="0" smtClean="0">
                <a:solidFill>
                  <a:srgbClr val="0070C0"/>
                </a:solidFill>
              </a:rPr>
              <a:t>γράφει</a:t>
            </a:r>
            <a:r>
              <a:rPr lang="el-GR" dirty="0" smtClean="0"/>
              <a:t>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Ανοίγουμε το αρχείο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Να καλέσουμε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που γράφουν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Εγγραφή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Όταν τελειώσουμε να </a:t>
            </a:r>
            <a:r>
              <a:rPr lang="el-GR" dirty="0" smtClean="0">
                <a:solidFill>
                  <a:srgbClr val="0070C0"/>
                </a:solidFill>
              </a:rPr>
              <a:t>αποδεσμεύσουμε</a:t>
            </a:r>
            <a:r>
              <a:rPr lang="el-GR" dirty="0" smtClean="0"/>
              <a:t> το αντικείμενο από το ρεύμα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Κλείνουμε το αρχείο</a:t>
            </a:r>
            <a:r>
              <a:rPr lang="el-GR" dirty="0" smtClean="0"/>
              <a:t>»)</a:t>
            </a:r>
          </a:p>
          <a:p>
            <a:r>
              <a:rPr lang="el-GR" dirty="0" smtClean="0"/>
              <a:t>Μπορούμε να τα κάνουμε αυτά 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PrintWriter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4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o)</a:t>
            </a:r>
            <a:r>
              <a:rPr lang="en-US" dirty="0"/>
              <a:t>: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Παίρνει σαν όρισμα ένα αντικείμενο τύπου </a:t>
            </a:r>
            <a:r>
              <a:rPr lang="en-US" dirty="0" err="1" smtClean="0"/>
              <a:t>FileOutputStream</a:t>
            </a:r>
            <a:endParaRPr lang="en-US" dirty="0" smtClean="0"/>
          </a:p>
          <a:p>
            <a:pPr lvl="1"/>
            <a:r>
              <a:rPr lang="el-GR" dirty="0" smtClean="0"/>
              <a:t>Όταν δημιουργούμε ένα αντικείμενο </a:t>
            </a:r>
            <a:r>
              <a:rPr lang="en-US" dirty="0" err="1" smtClean="0"/>
              <a:t>PrintWriter</a:t>
            </a:r>
            <a:r>
              <a:rPr lang="en-US" dirty="0" smtClean="0"/>
              <a:t> </a:t>
            </a:r>
            <a:r>
              <a:rPr lang="el-GR" dirty="0" smtClean="0"/>
              <a:t>ανοίγουμε το αρχείο για γράψιμο.</a:t>
            </a:r>
          </a:p>
          <a:p>
            <a:pPr lvl="1"/>
            <a:r>
              <a:rPr lang="el-GR" dirty="0" smtClean="0"/>
              <a:t>Παράδειγμα: </a:t>
            </a:r>
            <a:endParaRPr lang="en-US" dirty="0" smtClean="0"/>
          </a:p>
          <a:p>
            <a:pPr lvl="2"/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9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: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παρόμοια με την </a:t>
            </a:r>
            <a:r>
              <a:rPr lang="en-US" dirty="0" smtClean="0"/>
              <a:t>print </a:t>
            </a:r>
            <a:r>
              <a:rPr lang="el-GR" dirty="0" smtClean="0"/>
              <a:t>που ξέρουμε</a:t>
            </a:r>
            <a:r>
              <a:rPr lang="en-US" dirty="0" smtClean="0"/>
              <a:t> </a:t>
            </a:r>
            <a:r>
              <a:rPr lang="el-GR" dirty="0" smtClean="0"/>
              <a:t>αλλά γράφει πλέον στο αρχείο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s)</a:t>
            </a:r>
            <a:r>
              <a:rPr lang="en-US" dirty="0" smtClean="0"/>
              <a:t>: </a:t>
            </a:r>
            <a:r>
              <a:rPr lang="el-GR" dirty="0"/>
              <a:t>παρόμοια με την </a:t>
            </a:r>
            <a:r>
              <a:rPr lang="en-US" dirty="0" err="1" smtClean="0"/>
              <a:t>println</a:t>
            </a:r>
            <a:r>
              <a:rPr lang="en-US" dirty="0" smtClean="0"/>
              <a:t> </a:t>
            </a:r>
            <a:r>
              <a:rPr lang="el-GR" dirty="0"/>
              <a:t>που </a:t>
            </a:r>
            <a:r>
              <a:rPr lang="el-GR" dirty="0" smtClean="0"/>
              <a:t>ξέρουμε </a:t>
            </a:r>
            <a:r>
              <a:rPr lang="el-GR" dirty="0"/>
              <a:t>αλλά γράφει πλέον στο αρχείο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dirty="0" smtClean="0"/>
              <a:t>: </a:t>
            </a:r>
            <a:r>
              <a:rPr lang="el-GR" dirty="0" smtClean="0"/>
              <a:t>ολοκληρώνει την εγγραφή (γράφει ότι υπάρχει στο </a:t>
            </a:r>
            <a:r>
              <a:rPr lang="en-US" dirty="0" smtClean="0"/>
              <a:t>buffer) </a:t>
            </a:r>
            <a:r>
              <a:rPr lang="el-GR" dirty="0" smtClean="0"/>
              <a:t>και κλείνει </a:t>
            </a:r>
            <a:r>
              <a:rPr lang="el-GR" dirty="0"/>
              <a:t>το </a:t>
            </a:r>
            <a:r>
              <a:rPr lang="el-GR" dirty="0" smtClean="0"/>
              <a:t>αρχείο</a:t>
            </a:r>
            <a:endParaRPr lang="en-US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flush()</a:t>
            </a:r>
            <a:r>
              <a:rPr lang="en-US" dirty="0" smtClean="0"/>
              <a:t>: </a:t>
            </a:r>
            <a:r>
              <a:rPr lang="el-GR" dirty="0" smtClean="0"/>
              <a:t>γράφει </a:t>
            </a:r>
            <a:r>
              <a:rPr lang="el-GR" dirty="0"/>
              <a:t>ότι υπάρχει στο </a:t>
            </a:r>
            <a:r>
              <a:rPr lang="en-US" dirty="0" smtClean="0"/>
              <a:t>buffer</a:t>
            </a:r>
            <a:endParaRPr lang="el-GR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25209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TextFileOutputDemo1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1511" y="408276"/>
            <a:ext cx="34724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ολοκληρωμένο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4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408276"/>
            <a:ext cx="26495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Πιο συνοπτικός κώδικας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788024" y="1484784"/>
            <a:ext cx="4355976" cy="917412"/>
          </a:xfrm>
          <a:prstGeom prst="wedgeRectCallout">
            <a:avLst>
              <a:gd name="adj1" fmla="val -20339"/>
              <a:gd name="adj2" fmla="val 7195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Το αντικείμενο </a:t>
            </a:r>
            <a:r>
              <a:rPr lang="en-US" dirty="0" err="1" smtClean="0">
                <a:solidFill>
                  <a:schemeClr val="tx1"/>
                </a:solidFill>
              </a:rPr>
              <a:t>FileOutputStream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έτσι κι αλλιώς δεν το χρησιμοποιούμε αλλού. </a:t>
            </a:r>
            <a:r>
              <a:rPr lang="el-GR" dirty="0">
                <a:solidFill>
                  <a:schemeClr val="tx1"/>
                </a:solidFill>
              </a:rPr>
              <a:t>Δημιουργούμε ένα </a:t>
            </a:r>
            <a:r>
              <a:rPr lang="el-GR" dirty="0" smtClean="0">
                <a:solidFill>
                  <a:srgbClr val="FF0000"/>
                </a:solidFill>
              </a:rPr>
              <a:t>ανώνυμο αντικείμενο</a:t>
            </a:r>
            <a:r>
              <a:rPr lang="el-G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1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Προσάρτηση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420" y="16288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Τι γίνεται αν θέλουμε να </a:t>
            </a:r>
            <a:r>
              <a:rPr lang="el-GR" dirty="0" smtClean="0">
                <a:solidFill>
                  <a:srgbClr val="0070C0"/>
                </a:solidFill>
              </a:rPr>
              <a:t>προσθέσουμε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append</a:t>
            </a:r>
            <a:r>
              <a:rPr lang="en-US" dirty="0" smtClean="0"/>
              <a:t>) </a:t>
            </a:r>
            <a:r>
              <a:rPr lang="el-GR" dirty="0" smtClean="0"/>
              <a:t>επιπλέον δεδομένα σε ένα </a:t>
            </a:r>
            <a:r>
              <a:rPr lang="el-GR" dirty="0" smtClean="0">
                <a:solidFill>
                  <a:srgbClr val="0070C0"/>
                </a:solidFill>
              </a:rPr>
              <a:t>υπάρχον αρχείο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O constructor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ξέρουμε θα σβήσει τα περιεχόμενα και θα το ξαναγράψουμε από την αρχή.</a:t>
            </a:r>
          </a:p>
          <a:p>
            <a:r>
              <a:rPr lang="el-GR" dirty="0" smtClean="0"/>
              <a:t>Γι αυτό το σκοπό χρησιμοποιούμε ένα άλλο </a:t>
            </a:r>
            <a:r>
              <a:rPr lang="en-US" dirty="0" smtClean="0"/>
              <a:t>constructor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Το όρισμα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</a:t>
            </a:r>
            <a:r>
              <a:rPr lang="el-GR" dirty="0" smtClean="0"/>
              <a:t>υποδηλώνει ότι θέλουμε να προσθέσουμε (</a:t>
            </a:r>
            <a:r>
              <a:rPr lang="en-US" dirty="0" smtClean="0"/>
              <a:t>append) </a:t>
            </a:r>
            <a:r>
              <a:rPr lang="el-GR" dirty="0" smtClean="0"/>
              <a:t>στο αρχείο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4423919"/>
            <a:ext cx="8480207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9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TextFileOutputDemo3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"),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6300192" y="1844824"/>
            <a:ext cx="2843808" cy="557372"/>
          </a:xfrm>
          <a:prstGeom prst="wedgeRectCallout">
            <a:avLst>
              <a:gd name="adj1" fmla="val 20055"/>
              <a:gd name="adj2" fmla="val 8756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Ανοίγει το αρχείο για να προσθέσει περιεχόμενο.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77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Διάβασμα από αρχείο κειμένου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διαδικασία είναι παρόμοια και για διάβασμα </a:t>
            </a:r>
          </a:p>
          <a:p>
            <a:r>
              <a:rPr lang="el-GR" dirty="0" smtClean="0"/>
              <a:t>Πρώτα δημιουργούμε ένα αντικείμενο τύπου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FileInputStream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συνδέει ένα ρεύμα εισόδου με το όνομα του αρχείου</a:t>
            </a:r>
          </a:p>
          <a:p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Μετά θα χρησιμοποιήσουμε την γνωστή μας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</a:t>
            </a:r>
            <a:r>
              <a:rPr lang="en-US" dirty="0" smtClean="0"/>
              <a:t> </a:t>
            </a:r>
            <a:r>
              <a:rPr lang="el-GR" dirty="0" smtClean="0"/>
              <a:t>για να:</a:t>
            </a:r>
          </a:p>
          <a:p>
            <a:pPr lvl="1"/>
            <a:r>
              <a:rPr lang="el-GR" dirty="0" smtClean="0"/>
              <a:t>Να ανοίξουμε το αρχείο 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Scanner(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Να διαβάσουμε από το αρχείο </a:t>
            </a:r>
            <a:endParaRPr lang="en-US" dirty="0" smtClean="0"/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l-GR" dirty="0" smtClean="0"/>
              <a:t>Να</a:t>
            </a:r>
            <a:r>
              <a:rPr lang="en-US" dirty="0" smtClean="0"/>
              <a:t> </a:t>
            </a:r>
            <a:r>
              <a:rPr lang="el-GR" dirty="0" err="1" smtClean="0"/>
              <a:t>κλεισουμε</a:t>
            </a:r>
            <a:r>
              <a:rPr lang="el-GR" dirty="0" smtClean="0"/>
              <a:t> το αρχείο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inputReader.close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3068960"/>
            <a:ext cx="6801862" cy="70788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όνομα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αρχείου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932040" y="5445224"/>
            <a:ext cx="3960440" cy="612648"/>
          </a:xfrm>
          <a:prstGeom prst="wedgeRectCallout">
            <a:avLst>
              <a:gd name="adj1" fmla="val -17755"/>
              <a:gd name="adj2" fmla="val -881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System.in </a:t>
            </a:r>
            <a:r>
              <a:rPr lang="el-GR" dirty="0" smtClean="0"/>
              <a:t>που χρησιμοποιούσαμε μέχρι τώρα είναι ένα ρεύμα εισόδου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8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TextFileScannerDemo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new 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("morestuff.txt")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("File morestuff.txt was not found");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("or could not be opened.");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line read from the file is:");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(line);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385013"/>
            <a:ext cx="18950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παράδειγμα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5076056" y="2409537"/>
            <a:ext cx="3528392" cy="414336"/>
          </a:xfrm>
          <a:prstGeom prst="wedgeRectCallout">
            <a:avLst>
              <a:gd name="adj1" fmla="val -20339"/>
              <a:gd name="adj2" fmla="val 7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συνοπτική εκδοχή του κώδικα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6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 Scanner </a:t>
            </a:r>
            <a:r>
              <a:rPr lang="el-GR" dirty="0" smtClean="0"/>
              <a:t>έχει διάφορες μεθόδους για να διαβάζουμε: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μέχρι το τέλος της γραμμής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ακέραιο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πραγματικό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next():</a:t>
            </a:r>
            <a:r>
              <a:rPr lang="el-GR" dirty="0" smtClean="0"/>
              <a:t> διαβάζει το επόμενο λεκτικό στοιχείο (χωρισμένο με κενό)</a:t>
            </a:r>
          </a:p>
          <a:p>
            <a:r>
              <a:rPr lang="el-GR" dirty="0" smtClean="0"/>
              <a:t>Έλεγχοι για τέλος εισόδου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άλλη γραμμή να διαβάσει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/>
              <a:t>επιστρέφει </a:t>
            </a:r>
            <a:r>
              <a:rPr lang="en-US" dirty="0"/>
              <a:t>true </a:t>
            </a:r>
            <a:r>
              <a:rPr lang="el-GR" dirty="0"/>
              <a:t>αν υπάρχει κι </a:t>
            </a:r>
            <a:r>
              <a:rPr lang="el-GR" dirty="0" smtClean="0"/>
              <a:t>άλλο </a:t>
            </a:r>
            <a:r>
              <a:rPr lang="en-US" dirty="0" smtClean="0"/>
              <a:t>String </a:t>
            </a:r>
            <a:r>
              <a:rPr lang="el-GR" dirty="0" smtClean="0"/>
              <a:t>να διαβάσει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άλλος ακέραιος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46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7704" y="4941168"/>
            <a:ext cx="230425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116632"/>
            <a:ext cx="3960440" cy="11186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05" y="116632"/>
            <a:ext cx="8229600" cy="6741368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Scanner(new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("original.txt"));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("numbered.txt"));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.");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count 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while 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inputStream.hasNextLine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String line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inputStream.nextLine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count++;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(count + " " + line);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65934" y="1023119"/>
            <a:ext cx="374441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Διαβάζουμε από ένα αρχείο και γράφουμε τις γραμμές του αριθμημένες σε ένα νέο αρχείο.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17105" y="433884"/>
            <a:ext cx="459324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παράδειγμα με διάβασμα και γράψιμο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9910" y="4479503"/>
            <a:ext cx="320384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n-US" dirty="0" err="1" smtClean="0"/>
              <a:t>hasNextLine</a:t>
            </a:r>
            <a:r>
              <a:rPr lang="en-US" dirty="0" smtClean="0"/>
              <a:t> </a:t>
            </a:r>
            <a:r>
              <a:rPr lang="el-GR" dirty="0" smtClean="0"/>
              <a:t>θα επιστρέψει</a:t>
            </a:r>
            <a:r>
              <a:rPr lang="en-US" dirty="0" smtClean="0"/>
              <a:t> false </a:t>
            </a:r>
            <a:r>
              <a:rPr lang="el-GR" dirty="0" smtClean="0"/>
              <a:t>όταν φτάσουμε στο τέλος του αρχείου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1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Τι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/>
              <a:t> </a:t>
            </a:r>
            <a:r>
              <a:rPr lang="el-GR" dirty="0" smtClean="0"/>
              <a:t>(ροή)? </a:t>
            </a:r>
            <a:r>
              <a:rPr lang="el-GR" dirty="0"/>
              <a:t>Μια </a:t>
            </a:r>
            <a:r>
              <a:rPr lang="el-GR" dirty="0">
                <a:solidFill>
                  <a:srgbClr val="0070C0"/>
                </a:solidFill>
              </a:rPr>
              <a:t>αφαίρεση </a:t>
            </a:r>
            <a:r>
              <a:rPr lang="el-GR" dirty="0"/>
              <a:t>που αναπαριστά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ροή δεδομένων</a:t>
            </a:r>
          </a:p>
          <a:p>
            <a:pPr lvl="1"/>
            <a:r>
              <a:rPr lang="el-GR" dirty="0"/>
              <a:t>Η ροή αυτή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εισερχόμενη</a:t>
            </a:r>
            <a:r>
              <a:rPr lang="el-GR" dirty="0" smtClean="0"/>
              <a:t> προς το πρόγραμμα </a:t>
            </a:r>
            <a:r>
              <a:rPr lang="el-GR" dirty="0"/>
              <a:t>(μια </a:t>
            </a:r>
            <a:r>
              <a:rPr lang="el-GR" dirty="0" smtClean="0">
                <a:solidFill>
                  <a:srgbClr val="0070C0"/>
                </a:solidFill>
              </a:rPr>
              <a:t>πηγή</a:t>
            </a:r>
            <a:r>
              <a:rPr lang="el-GR" dirty="0" smtClean="0"/>
              <a:t> δεδομένων) οπότε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εισόδου.</a:t>
            </a:r>
          </a:p>
          <a:p>
            <a:pPr lvl="2"/>
            <a:r>
              <a:rPr lang="el-GR" dirty="0" smtClean="0"/>
              <a:t>Παράδειγμα: το πληκτρολόγιο, ένα αρχείο που ανοίγουμε για διάβασμα</a:t>
            </a:r>
          </a:p>
          <a:p>
            <a:pPr lvl="1"/>
            <a:r>
              <a:rPr lang="el-GR" dirty="0" smtClean="0"/>
              <a:t>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εξερχόμενη</a:t>
            </a:r>
            <a:r>
              <a:rPr lang="el-GR" dirty="0" smtClean="0"/>
              <a:t> από το πρόγραμμα (ένας </a:t>
            </a:r>
            <a:r>
              <a:rPr lang="el-GR" dirty="0" smtClean="0">
                <a:solidFill>
                  <a:srgbClr val="0070C0"/>
                </a:solidFill>
              </a:rPr>
              <a:t>προορισμός</a:t>
            </a:r>
            <a:r>
              <a:rPr lang="el-GR" dirty="0" smtClean="0"/>
              <a:t> για τα δεδομένα) οπότε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</a:t>
            </a:r>
            <a:r>
              <a:rPr lang="el-GR" dirty="0" smtClean="0"/>
              <a:t>. </a:t>
            </a:r>
          </a:p>
          <a:p>
            <a:pPr lvl="2"/>
            <a:r>
              <a:rPr lang="el-GR" dirty="0" smtClean="0"/>
              <a:t>Παράδειγμα: Η οθόνη, ένα αρχείο που ανοίγουμε για γράψιμο.</a:t>
            </a:r>
          </a:p>
          <a:p>
            <a:pPr lvl="1"/>
            <a:r>
              <a:rPr lang="el-GR" dirty="0" smtClean="0"/>
              <a:t>Όταν </a:t>
            </a:r>
            <a:r>
              <a:rPr lang="el-GR" dirty="0"/>
              <a:t>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πηγή, ή προορισμό.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2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72008"/>
            <a:ext cx="3960440" cy="112474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4624"/>
            <a:ext cx="8229600" cy="6813376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Scanner keyboard = new Scanner(System.in);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while (true)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try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Scanner(new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sz="1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outputFilname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sz="1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break;</a:t>
            </a:r>
            <a:endParaRPr lang="el-GR" sz="1200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. Enter names again:");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 &lt;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υπόλοιπος κώδικας…&gt;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1" y="657562"/>
            <a:ext cx="374441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των εξαιρέσεων για έλεγχο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4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smtClean="0">
                <a:hlinkClick r:id="rId2"/>
              </a:rPr>
              <a:t>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File </a:t>
            </a:r>
            <a:r>
              <a:rPr lang="el-GR" dirty="0" smtClean="0"/>
              <a:t>μας δίνει πληροφορίες για ένα αρχείο που θα μπορούσαμε να πάρουμε από το λειτουργικό σύστημα</a:t>
            </a:r>
          </a:p>
          <a:p>
            <a:r>
              <a:rPr lang="en-US" dirty="0" smtClean="0"/>
              <a:t>Constructor: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File </a:t>
            </a:r>
            <a:r>
              <a:rPr lang="en-US" dirty="0" err="1" smtClean="0">
                <a:solidFill>
                  <a:srgbClr val="0070C0"/>
                </a:solidFill>
              </a:rPr>
              <a:t>fileObject</a:t>
            </a:r>
            <a:r>
              <a:rPr lang="en-US" dirty="0" smtClean="0">
                <a:solidFill>
                  <a:srgbClr val="0070C0"/>
                </a:solidFill>
              </a:rPr>
              <a:t> = new File(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όνομα&gt;</a:t>
            </a:r>
            <a:r>
              <a:rPr lang="el-GR" dirty="0" smtClean="0">
                <a:solidFill>
                  <a:srgbClr val="0070C0"/>
                </a:solidFill>
              </a:rPr>
              <a:t>);</a:t>
            </a:r>
          </a:p>
          <a:p>
            <a:pPr lvl="1"/>
            <a:r>
              <a:rPr lang="el-GR" dirty="0" smtClean="0"/>
              <a:t>Το όνομα συνήθως θα είναι ένα όνομα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αρχείου</a:t>
            </a:r>
            <a:r>
              <a:rPr lang="el-GR" dirty="0" smtClean="0"/>
              <a:t>, αλλά μπορεί να είναι 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directory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Μέθοδοι: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exists(): </a:t>
            </a:r>
            <a:r>
              <a:rPr lang="el-GR" dirty="0" smtClean="0"/>
              <a:t>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υπάρχει ή όχι το αρχείο/</a:t>
            </a:r>
            <a:r>
              <a:rPr lang="en-US" dirty="0" smtClean="0"/>
              <a:t>path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getName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όνομα του αρχείου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getPath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επιστρέφει το </a:t>
            </a:r>
            <a:r>
              <a:rPr lang="en-US" dirty="0" smtClean="0"/>
              <a:t>path </a:t>
            </a:r>
            <a:r>
              <a:rPr lang="el-GR" dirty="0" smtClean="0"/>
              <a:t>μέχρι το αρχείο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isFile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που μας λέει αν το όνομα είναι αρχείο 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isDirectory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που μας λέει αν το όνομα είναι </a:t>
            </a:r>
            <a:r>
              <a:rPr lang="en-US" dirty="0" smtClean="0"/>
              <a:t>directory </a:t>
            </a:r>
            <a:r>
              <a:rPr lang="el-GR" dirty="0" smtClean="0"/>
              <a:t>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mkdir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δημιουργεί το </a:t>
            </a:r>
            <a:r>
              <a:rPr lang="en-US" dirty="0" smtClean="0"/>
              <a:t>directory </a:t>
            </a:r>
            <a:r>
              <a:rPr lang="el-GR" dirty="0" smtClean="0"/>
              <a:t>στο </a:t>
            </a:r>
            <a:r>
              <a:rPr lang="en-US" dirty="0" smtClean="0"/>
              <a:t>path </a:t>
            </a:r>
            <a:r>
              <a:rPr lang="el-GR" dirty="0" smtClean="0"/>
              <a:t>που δώσαμε ως όρισμα.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09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ρεύματα εισόδου/εξόδου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/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βασικό ρεύμα εξόδου </a:t>
            </a:r>
            <a:r>
              <a:rPr lang="el-GR" dirty="0"/>
              <a:t>που αναπαριστά την οθόνη.</a:t>
            </a:r>
          </a:p>
          <a:p>
            <a:pPr lvl="1"/>
            <a:r>
              <a:rPr lang="el-GR" sz="2500" dirty="0"/>
              <a:t>Έχει στατικές μεθόδους με τις οποίες μπορούμε να τυπώσουμε στην οθόνη.</a:t>
            </a:r>
            <a:endParaRPr lang="en-US" sz="2500" dirty="0"/>
          </a:p>
          <a:p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βασικό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ρεύμα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εισόδου </a:t>
            </a:r>
            <a:r>
              <a:rPr lang="el-GR" dirty="0" smtClean="0"/>
              <a:t>που </a:t>
            </a:r>
            <a:r>
              <a:rPr lang="el-GR" dirty="0"/>
              <a:t>αναπαριστά </a:t>
            </a:r>
            <a:r>
              <a:rPr lang="el-GR" dirty="0" smtClean="0"/>
              <a:t>το πληκτρολόγιο.</a:t>
            </a:r>
          </a:p>
          <a:p>
            <a:pPr lvl="1"/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για να πάρουμε δεδομένα από το ρεύμα. </a:t>
            </a:r>
            <a:endParaRPr lang="en-US" dirty="0" smtClean="0"/>
          </a:p>
          <a:p>
            <a:r>
              <a:rPr lang="el-GR" dirty="0" smtClean="0"/>
              <a:t>Μια </a:t>
            </a:r>
            <a:r>
              <a:rPr lang="el-GR" dirty="0"/>
              <a:t>εντολή εισόδου/εξόδου έχει αποτέλεσμα το λειτουργικό να πάρει ή να στείλει </a:t>
            </a:r>
            <a:r>
              <a:rPr lang="el-GR" dirty="0" smtClean="0"/>
              <a:t>δεδομένα </a:t>
            </a:r>
            <a:r>
              <a:rPr lang="el-GR" dirty="0"/>
              <a:t>από/προς την αντίστοιχη πηγή/προορισμό</a:t>
            </a:r>
            <a:r>
              <a:rPr lang="el-GR" dirty="0" smtClean="0"/>
              <a:t>.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Ένα επιπλέον ρεύμα: </a:t>
            </a:r>
            <a:r>
              <a:rPr lang="en-US" sz="2800" dirty="0" err="1" smtClean="0">
                <a:solidFill>
                  <a:srgbClr val="0070C0"/>
                </a:solidFill>
              </a:rPr>
              <a:t>System.err</a:t>
            </a:r>
            <a:r>
              <a:rPr lang="el-GR" sz="2800" dirty="0" smtClean="0"/>
              <a:t>: Ρεύμα για την εκτύπωση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λαθών</a:t>
            </a:r>
            <a:r>
              <a:rPr lang="el-GR" sz="2800" dirty="0" smtClean="0"/>
              <a:t> στην οθόνη</a:t>
            </a:r>
          </a:p>
          <a:p>
            <a:pPr lvl="1"/>
            <a:r>
              <a:rPr lang="el-GR" sz="2500" dirty="0"/>
              <a:t>Μας επιτρέπει την ανακατεύθυνση της εξόδου.</a:t>
            </a:r>
            <a:endParaRPr lang="en-US" sz="2500" dirty="0"/>
          </a:p>
          <a:p>
            <a:pPr lvl="1"/>
            <a:endParaRPr lang="en-US" sz="2500" dirty="0">
              <a:solidFill>
                <a:schemeClr val="tx2"/>
              </a:solidFill>
            </a:endParaRP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68951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89654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SystemErrTest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("Starting program");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10;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5661248"/>
            <a:ext cx="648072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Και τα δύο τυπώνουν στην οθόνη αλλά αν κάνουμε ανακατεύθυνση μόνο το </a:t>
            </a:r>
            <a:r>
              <a:rPr lang="en-US" sz="2000" dirty="0" err="1" smtClean="0"/>
              <a:t>System.out</a:t>
            </a:r>
            <a:r>
              <a:rPr lang="el-GR" sz="2000" dirty="0" smtClean="0"/>
              <a:t>  ανακατευθύνεται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243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Ένα ρεύμα </a:t>
            </a:r>
            <a:r>
              <a:rPr lang="el-GR" dirty="0"/>
              <a:t>εξόδου </a:t>
            </a:r>
            <a:r>
              <a:rPr lang="el-GR" dirty="0" smtClean="0"/>
              <a:t>ή εισόδου μπορεί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συνδέεται</a:t>
            </a:r>
            <a:r>
              <a:rPr lang="el-GR" dirty="0" smtClean="0"/>
              <a:t> με ένα </a:t>
            </a:r>
            <a:r>
              <a:rPr lang="el-GR" dirty="0" smtClean="0">
                <a:solidFill>
                  <a:srgbClr val="0070C0"/>
                </a:solidFill>
              </a:rPr>
              <a:t>αρχείο </a:t>
            </a:r>
            <a:r>
              <a:rPr lang="el-GR" dirty="0" smtClean="0"/>
              <a:t>στο οποίο γράφουμε ή από το οποίο διαβάζουμε.</a:t>
            </a:r>
          </a:p>
          <a:p>
            <a:pPr lvl="1"/>
            <a:r>
              <a:rPr lang="el-GR" dirty="0" smtClean="0"/>
              <a:t>Δύο τύποι αρχείων: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κειμένου </a:t>
            </a:r>
            <a:r>
              <a:rPr lang="el-GR" dirty="0" smtClean="0"/>
              <a:t>(ή αρχεία </a:t>
            </a:r>
            <a:r>
              <a:rPr lang="en-US" dirty="0" smtClean="0"/>
              <a:t>ASCII)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δυαδικά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binary)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 smtClean="0"/>
              <a:t>Στα αρχεία κειμένου η πληροφορία είναι κωδικοποιημένη σε </a:t>
            </a:r>
            <a:r>
              <a:rPr lang="el-GR" dirty="0" smtClean="0">
                <a:solidFill>
                  <a:srgbClr val="0070C0"/>
                </a:solidFill>
              </a:rPr>
              <a:t>χαρακτήρες </a:t>
            </a:r>
            <a:r>
              <a:rPr lang="en-US" dirty="0" smtClean="0">
                <a:solidFill>
                  <a:srgbClr val="0070C0"/>
                </a:solidFill>
              </a:rPr>
              <a:t>ASCII</a:t>
            </a:r>
          </a:p>
          <a:p>
            <a:pPr lvl="1"/>
            <a:r>
              <a:rPr lang="el-GR" dirty="0" smtClean="0"/>
              <a:t>Πλεονέκτημα: μπορεί να διαβαστεί και από ανθρώπους</a:t>
            </a:r>
          </a:p>
          <a:p>
            <a:r>
              <a:rPr lang="el-GR" dirty="0" smtClean="0"/>
              <a:t>Στα </a:t>
            </a:r>
            <a:r>
              <a:rPr lang="en-US" dirty="0" smtClean="0"/>
              <a:t>binary </a:t>
            </a:r>
            <a:r>
              <a:rPr lang="el-GR" dirty="0" smtClean="0"/>
              <a:t>αρχεία έχουμε διαφορετική </a:t>
            </a:r>
            <a:r>
              <a:rPr lang="el-GR" dirty="0" smtClean="0">
                <a:solidFill>
                  <a:srgbClr val="0070C0"/>
                </a:solidFill>
              </a:rPr>
              <a:t>κωδικοποίηση</a:t>
            </a:r>
          </a:p>
          <a:p>
            <a:pPr lvl="1"/>
            <a:r>
              <a:rPr lang="el-GR" dirty="0" smtClean="0"/>
              <a:t>Πλεονέκτημα: πιο γρήγορη η μεταφορά των δεδομένων.</a:t>
            </a:r>
          </a:p>
          <a:p>
            <a:r>
              <a:rPr lang="el-GR" dirty="0" smtClean="0"/>
              <a:t>Εμείς θα ασχοληθούμε με αρχεία 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8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 εξόδου σε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να γράψουμε σε ένα αρχείο θα πρέπει καταρχάς να δημιουργήσουμε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που θα </a:t>
            </a:r>
            <a:r>
              <a:rPr lang="el-GR" dirty="0" smtClean="0">
                <a:solidFill>
                  <a:srgbClr val="0070C0"/>
                </a:solidFill>
              </a:rPr>
              <a:t>συνδέεται</a:t>
            </a:r>
            <a:r>
              <a:rPr lang="el-GR" dirty="0" smtClean="0"/>
              <a:t> με το αρχείο.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μας παρέχει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η οποία μας επιτρέπει να δημιουργήσουμε ένα τέτοιο ρεύμα.</a:t>
            </a:r>
          </a:p>
          <a:p>
            <a:r>
              <a:rPr lang="el-GR" dirty="0" smtClean="0"/>
              <a:t>Δημιουργία του ρεύματος: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8010" y="5013176"/>
            <a:ext cx="8113118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ονομα</a:t>
            </a:r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αρχείου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57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l-GR" dirty="0"/>
              <a:t>Δημιουργεί το </a:t>
            </a:r>
            <a:r>
              <a:rPr lang="el-GR" dirty="0" smtClean="0"/>
              <a:t>αντικείμενο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l-GR" dirty="0" smtClean="0"/>
              <a:t> το οποίο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εξόδου </a:t>
            </a:r>
            <a:r>
              <a:rPr lang="el-GR" dirty="0" smtClean="0"/>
              <a:t>προς το αρχείο με το όνομα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stuff.txt</a:t>
            </a:r>
            <a:endParaRPr lang="en-US" dirty="0" smtClean="0"/>
          </a:p>
          <a:p>
            <a:pPr lvl="1"/>
            <a:r>
              <a:rPr lang="el-GR" dirty="0" smtClean="0"/>
              <a:t>Αν το αρχείο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υπάρχει </a:t>
            </a:r>
            <a:r>
              <a:rPr lang="el-GR" dirty="0" smtClean="0"/>
              <a:t>τότε </a:t>
            </a:r>
            <a:r>
              <a:rPr lang="el-GR" dirty="0" smtClean="0">
                <a:solidFill>
                  <a:srgbClr val="0070C0"/>
                </a:solidFill>
              </a:rPr>
              <a:t>θα δημιουργηθεί </a:t>
            </a:r>
            <a:r>
              <a:rPr lang="el-GR" dirty="0" smtClean="0"/>
              <a:t>ένα κενό αρχείο στο οποίο μπορούμε να γράψουμε</a:t>
            </a:r>
          </a:p>
          <a:p>
            <a:pPr lvl="1"/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υπάρχει</a:t>
            </a:r>
            <a:r>
              <a:rPr lang="el-GR" dirty="0" smtClean="0"/>
              <a:t> ήδη τότε τα περιεχόμενα του θα </a:t>
            </a:r>
            <a:r>
              <a:rPr lang="el-GR" dirty="0" smtClean="0">
                <a:solidFill>
                  <a:srgbClr val="0070C0"/>
                </a:solidFill>
              </a:rPr>
              <a:t>σβηστούν</a:t>
            </a:r>
            <a:r>
              <a:rPr lang="el-GR" dirty="0" smtClean="0"/>
              <a:t> και γράφουμε και πάλι σε ένα κενό αρχείο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δημιουργία του ρεύματος πετάει μια εξαίρεση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FileNotFoundException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την οποία πρέπει να πιάσουμε</a:t>
            </a:r>
          </a:p>
          <a:p>
            <a:pPr lvl="1"/>
            <a:r>
              <a:rPr lang="el-GR" dirty="0" smtClean="0"/>
              <a:t>Η δημιουργία του ρεύματος είναι πάντα μέσα σε ένα </a:t>
            </a:r>
            <a:r>
              <a:rPr lang="en-US" dirty="0" smtClean="0">
                <a:solidFill>
                  <a:srgbClr val="0070C0"/>
                </a:solidFill>
              </a:rPr>
              <a:t>try-catch block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8010" y="3789040"/>
            <a:ext cx="8318303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512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</a:t>
            </a:r>
            <a:r>
              <a:rPr lang="en-US" dirty="0" err="1" smtClean="0"/>
              <a:t>FileNotFoundException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ένα αρχείο?</a:t>
            </a:r>
          </a:p>
          <a:p>
            <a:pPr lvl="1"/>
            <a:r>
              <a:rPr lang="el-GR" dirty="0" smtClean="0"/>
              <a:t>Μπορεί να έχουμε δώσει λάθος </a:t>
            </a:r>
            <a:r>
              <a:rPr lang="en-US" dirty="0" smtClean="0"/>
              <a:t>path</a:t>
            </a:r>
          </a:p>
          <a:p>
            <a:pPr lvl="1"/>
            <a:r>
              <a:rPr lang="el-GR" dirty="0" smtClean="0"/>
              <a:t>Μπορεί να μην υπάρχει χώρος στο δίσκο</a:t>
            </a:r>
          </a:p>
          <a:p>
            <a:pPr lvl="1"/>
            <a:r>
              <a:rPr lang="el-GR" dirty="0" smtClean="0"/>
              <a:t>Μπορεί να μην έχουμε </a:t>
            </a:r>
            <a:r>
              <a:rPr lang="en-US" dirty="0" smtClean="0"/>
              <a:t>write access</a:t>
            </a:r>
          </a:p>
          <a:p>
            <a:pPr lvl="1"/>
            <a:r>
              <a:rPr lang="el-GR" dirty="0" smtClean="0"/>
              <a:t>κλπ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6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10742</TotalTime>
  <Words>1657</Words>
  <Application>Microsoft Office PowerPoint</Application>
  <PresentationFormat>On-screen Show (4:3)</PresentationFormat>
  <Paragraphs>329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ΤΕΧΝΙΚΕΣ Αντικειμενοστραφουσ προγραμματισμου</vt:lpstr>
      <vt:lpstr>Ρεύματα</vt:lpstr>
      <vt:lpstr>Βασικά ρεύματα εισόδου/εξόδου</vt:lpstr>
      <vt:lpstr>Παράδειγμα</vt:lpstr>
      <vt:lpstr>Αρχεία</vt:lpstr>
      <vt:lpstr>Ρεύμα εξόδου σε αρχεία</vt:lpstr>
      <vt:lpstr>Παράδειγμα</vt:lpstr>
      <vt:lpstr>FileNotFoundException</vt:lpstr>
      <vt:lpstr>FileNotFoundException</vt:lpstr>
      <vt:lpstr>Εγγραφή σε αρχείο</vt:lpstr>
      <vt:lpstr>PrintWriter</vt:lpstr>
      <vt:lpstr>PowerPoint Presentation</vt:lpstr>
      <vt:lpstr>PowerPoint Presentation</vt:lpstr>
      <vt:lpstr>Προσάρτηση σε αρχείο</vt:lpstr>
      <vt:lpstr>PowerPoint Presentation</vt:lpstr>
      <vt:lpstr>Διάβασμα από αρχείο κειμένου</vt:lpstr>
      <vt:lpstr>PowerPoint Presentation</vt:lpstr>
      <vt:lpstr>Scanner</vt:lpstr>
      <vt:lpstr>PowerPoint Presentation</vt:lpstr>
      <vt:lpstr>PowerPoint Presentation</vt:lpstr>
      <vt:lpstr>H κλάση File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556</cp:revision>
  <dcterms:created xsi:type="dcterms:W3CDTF">2013-02-10T16:19:38Z</dcterms:created>
  <dcterms:modified xsi:type="dcterms:W3CDTF">2016-05-17T06:50:00Z</dcterms:modified>
</cp:coreProperties>
</file>