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sldIdLst>
    <p:sldId id="257" r:id="rId2"/>
    <p:sldId id="628" r:id="rId3"/>
    <p:sldId id="629" r:id="rId4"/>
    <p:sldId id="631" r:id="rId5"/>
    <p:sldId id="710" r:id="rId6"/>
    <p:sldId id="664" r:id="rId7"/>
    <p:sldId id="632" r:id="rId8"/>
    <p:sldId id="633" r:id="rId9"/>
    <p:sldId id="634" r:id="rId10"/>
    <p:sldId id="635" r:id="rId11"/>
    <p:sldId id="637" r:id="rId12"/>
    <p:sldId id="636" r:id="rId13"/>
    <p:sldId id="638" r:id="rId14"/>
    <p:sldId id="639" r:id="rId15"/>
    <p:sldId id="640" r:id="rId16"/>
    <p:sldId id="642" r:id="rId17"/>
    <p:sldId id="641" r:id="rId18"/>
    <p:sldId id="643" r:id="rId19"/>
    <p:sldId id="644" r:id="rId20"/>
    <p:sldId id="645" r:id="rId21"/>
    <p:sldId id="646" r:id="rId22"/>
    <p:sldId id="647" r:id="rId23"/>
    <p:sldId id="648" r:id="rId24"/>
    <p:sldId id="651" r:id="rId25"/>
    <p:sldId id="649" r:id="rId26"/>
    <p:sldId id="650" r:id="rId27"/>
    <p:sldId id="689" r:id="rId28"/>
    <p:sldId id="711" r:id="rId29"/>
    <p:sldId id="652" r:id="rId30"/>
    <p:sldId id="653" r:id="rId31"/>
    <p:sldId id="654" r:id="rId32"/>
    <p:sldId id="665" r:id="rId33"/>
    <p:sldId id="666" r:id="rId34"/>
    <p:sldId id="667" r:id="rId35"/>
    <p:sldId id="668" r:id="rId36"/>
    <p:sldId id="669" r:id="rId37"/>
    <p:sldId id="688" r:id="rId38"/>
    <p:sldId id="658" r:id="rId39"/>
    <p:sldId id="656" r:id="rId40"/>
    <p:sldId id="663" r:id="rId41"/>
    <p:sldId id="690" r:id="rId42"/>
    <p:sldId id="691" r:id="rId43"/>
    <p:sldId id="692" r:id="rId44"/>
    <p:sldId id="693" r:id="rId45"/>
    <p:sldId id="694" r:id="rId46"/>
    <p:sldId id="695" r:id="rId47"/>
    <p:sldId id="696" r:id="rId48"/>
    <p:sldId id="697" r:id="rId49"/>
    <p:sldId id="698" r:id="rId50"/>
    <p:sldId id="699" r:id="rId51"/>
    <p:sldId id="700" r:id="rId52"/>
    <p:sldId id="701" r:id="rId53"/>
    <p:sldId id="702" r:id="rId54"/>
    <p:sldId id="703" r:id="rId55"/>
    <p:sldId id="704" r:id="rId56"/>
    <p:sldId id="705" r:id="rId57"/>
    <p:sldId id="706" r:id="rId58"/>
    <p:sldId id="707" r:id="rId59"/>
    <p:sldId id="708" r:id="rId60"/>
    <p:sldId id="709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io/Fil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Εξαιρέσεις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catch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42662"/>
            <a:ext cx="8229600" cy="370100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0070C0"/>
                </a:solidFill>
              </a:rPr>
              <a:t>Exception e</a:t>
            </a:r>
            <a:r>
              <a:rPr lang="en-US" dirty="0" smtClean="0"/>
              <a:t> </a:t>
            </a:r>
            <a:r>
              <a:rPr lang="el-GR" dirty="0" smtClean="0"/>
              <a:t>δηλώνει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της εξαίρεσης </a:t>
            </a:r>
            <a:r>
              <a:rPr lang="el-GR" dirty="0" smtClean="0"/>
              <a:t>που χειρίζεται το </a:t>
            </a:r>
            <a:r>
              <a:rPr lang="en-US" dirty="0" smtClean="0"/>
              <a:t>block </a:t>
            </a:r>
            <a:r>
              <a:rPr lang="el-GR" dirty="0" smtClean="0"/>
              <a:t>και τη μεταβλητή </a:t>
            </a:r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en-US" dirty="0" smtClean="0"/>
              <a:t> </a:t>
            </a:r>
            <a:r>
              <a:rPr lang="el-GR" dirty="0" smtClean="0"/>
              <a:t>της εξαίρεσης.</a:t>
            </a:r>
          </a:p>
          <a:p>
            <a:r>
              <a:rPr lang="el-GR" dirty="0" smtClean="0"/>
              <a:t>Χρησιμοποιώντας τη μεταβλητή μπορούμε να έχουμε πρόσβαση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εξαίρεσης</a:t>
            </a:r>
          </a:p>
          <a:p>
            <a:pPr lvl="1"/>
            <a:r>
              <a:rPr lang="el-GR" dirty="0" smtClean="0"/>
              <a:t>Παράδειγμα</a:t>
            </a:r>
          </a:p>
          <a:p>
            <a:pPr lvl="1"/>
            <a:endParaRPr lang="el-G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5041" y="1988840"/>
            <a:ext cx="6208751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catch(Exception 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που χειρίζεται την εξαίρεση&gt;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5041" y="5013176"/>
            <a:ext cx="4871847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catch(Exception 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message 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940152" y="5157192"/>
            <a:ext cx="2448272" cy="612648"/>
          </a:xfrm>
          <a:prstGeom prst="wedgeRectCallout">
            <a:avLst>
              <a:gd name="adj1" fmla="val -103534"/>
              <a:gd name="adj2" fmla="val 30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smtClean="0"/>
              <a:t>String </a:t>
            </a:r>
            <a:r>
              <a:rPr lang="el-GR" dirty="0" smtClean="0"/>
              <a:t>του </a:t>
            </a:r>
            <a:r>
              <a:rPr lang="en-US" dirty="0" smtClean="0"/>
              <a:t>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6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Μπαίνοντας στο </a:t>
            </a:r>
            <a:r>
              <a:rPr lang="en-US" dirty="0" smtClean="0"/>
              <a:t>try block, </a:t>
            </a:r>
            <a:r>
              <a:rPr lang="el-GR" dirty="0" smtClean="0"/>
              <a:t>εκτελείται ο </a:t>
            </a:r>
            <a:r>
              <a:rPr lang="el-GR" dirty="0" smtClean="0">
                <a:solidFill>
                  <a:srgbClr val="0070C0"/>
                </a:solidFill>
              </a:rPr>
              <a:t>κώδικας πριν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Αν υπάρχει εξαίρεση η ροή μεταφέρεται στο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catch block</a:t>
            </a:r>
          </a:p>
          <a:p>
            <a:r>
              <a:rPr lang="el-GR" dirty="0" smtClean="0"/>
              <a:t>Αν δεν υπάρχει εξαίρεση εκτελείται ο </a:t>
            </a:r>
            <a:r>
              <a:rPr lang="el-GR" dirty="0" smtClean="0">
                <a:solidFill>
                  <a:srgbClr val="00B050"/>
                </a:solidFill>
              </a:rPr>
              <a:t>κώδικας μετά</a:t>
            </a:r>
            <a:r>
              <a:rPr lang="en-US" dirty="0" smtClean="0"/>
              <a:t>. </a:t>
            </a:r>
            <a:r>
              <a:rPr lang="el-GR" dirty="0" smtClean="0"/>
              <a:t>Ο κώδικας του </a:t>
            </a:r>
            <a:r>
              <a:rPr lang="en-US" dirty="0" smtClean="0"/>
              <a:t>catch block </a:t>
            </a:r>
            <a:r>
              <a:rPr lang="el-GR" dirty="0" smtClean="0"/>
              <a:t>δεν εκτελείται ποτέ.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7895" y="2132856"/>
            <a:ext cx="7904728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πριν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μπορεί να κάνει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exception&gt;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 (Exception e)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που χειρίζεται την εξαίρεση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8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04664"/>
            <a:ext cx="8856984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DanceLesson2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number of male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and female dancers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int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women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if (men == 0 &amp;&amp; women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new Exception("Lesson is canceled. No students.");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 if (men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new Exception("Lesson is canceled. No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 if (women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new Exception("Lesson is canceled. No women.");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(women &gt;= men)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women/(double)men + " women.");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woman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men/(double)women + "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Exception 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String message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("Begin the lesson.");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6532" y="644676"/>
            <a:ext cx="269798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Υλοποίηση με εξαιρέσεις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5445224"/>
            <a:ext cx="4139952" cy="10772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Σημείωση: </a:t>
            </a:r>
            <a:r>
              <a:rPr lang="en-US" sz="1600" dirty="0" smtClean="0"/>
              <a:t>To </a:t>
            </a:r>
            <a:r>
              <a:rPr lang="el-GR" sz="1600" dirty="0" smtClean="0"/>
              <a:t>παράδειγμα είναι ενδεικτικό.</a:t>
            </a:r>
          </a:p>
          <a:p>
            <a:r>
              <a:rPr lang="el-GR" sz="1600" dirty="0" smtClean="0"/>
              <a:t>Στην πράξη ποτέ δεν θα χρησιμοποιούσατε εξαιρέσεις με αυτόν τον τρόπο και για ένα τόσο απλό πρόβλημα.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615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Εξειδικευμένες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 </a:t>
            </a:r>
            <a:r>
              <a:rPr lang="el-GR" dirty="0" smtClean="0"/>
              <a:t>είναι η πιο γενική κλάση εξαίρεσης. Υπάρχουν και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κλάσεις εξαιρέσεων</a:t>
            </a:r>
            <a:r>
              <a:rPr lang="el-GR" dirty="0" smtClean="0"/>
              <a:t> </a:t>
            </a:r>
            <a:r>
              <a:rPr lang="el-GR" dirty="0"/>
              <a:t>που </a:t>
            </a:r>
            <a:r>
              <a:rPr lang="el-GR" dirty="0">
                <a:solidFill>
                  <a:srgbClr val="0070C0"/>
                </a:solidFill>
              </a:rPr>
              <a:t>κληρονομούν</a:t>
            </a:r>
            <a:r>
              <a:rPr lang="el-GR" dirty="0"/>
              <a:t> από την </a:t>
            </a:r>
            <a:r>
              <a:rPr lang="en-US" dirty="0" smtClean="0"/>
              <a:t>Exception</a:t>
            </a:r>
            <a:r>
              <a:rPr lang="el-GR" dirty="0" smtClean="0"/>
              <a:t> σε διάφορα πακέτα της </a:t>
            </a:r>
            <a:r>
              <a:rPr lang="en-US" dirty="0" smtClean="0"/>
              <a:t>Java. </a:t>
            </a:r>
            <a:r>
              <a:rPr lang="el-GR" dirty="0" smtClean="0"/>
              <a:t>Π.χ.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FileNotFoundException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IOException</a:t>
            </a:r>
            <a:endParaRPr lang="el-GR" dirty="0" smtClean="0">
              <a:solidFill>
                <a:srgbClr val="0070C0"/>
              </a:solidFill>
            </a:endParaRPr>
          </a:p>
          <a:p>
            <a:endParaRPr lang="el-GR" dirty="0"/>
          </a:p>
          <a:p>
            <a:r>
              <a:rPr lang="el-GR" dirty="0" smtClean="0"/>
              <a:t>Μπορούμε επίσης να ορίσουμε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δικές μας κλάσεις εξαιρέσεων</a:t>
            </a:r>
            <a:r>
              <a:rPr lang="el-GR" dirty="0" smtClean="0"/>
              <a:t> ανάλογα με τις ανάγκες μας.</a:t>
            </a:r>
          </a:p>
          <a:p>
            <a:endParaRPr lang="el-GR" dirty="0"/>
          </a:p>
          <a:p>
            <a:r>
              <a:rPr lang="el-GR" dirty="0" smtClean="0"/>
              <a:t>Αυτό είναι χρήσιμο ώστε να έχουμε και </a:t>
            </a:r>
            <a:r>
              <a:rPr lang="el-GR" dirty="0" smtClean="0">
                <a:solidFill>
                  <a:srgbClr val="0070C0"/>
                </a:solidFill>
              </a:rPr>
              <a:t>εξειδικευμένα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l-GR" dirty="0" smtClean="0"/>
              <a:t> όπως θα δούμε αργότερα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6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ορίσουμε μια εξαίρεση για την περίπτωση που προσπαθούμε να διαιρέσουμε με το μηδέν</a:t>
            </a:r>
          </a:p>
          <a:p>
            <a:pPr lvl="1"/>
            <a:r>
              <a:rPr lang="el-GR" dirty="0" smtClean="0"/>
              <a:t>Η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DivisionByZeroException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/>
            <a:endParaRPr lang="en-US" dirty="0"/>
          </a:p>
          <a:p>
            <a:r>
              <a:rPr lang="el-GR" dirty="0" smtClean="0"/>
              <a:t>Η κλάση μας θα </a:t>
            </a:r>
            <a:r>
              <a:rPr lang="el-GR" dirty="0" smtClean="0">
                <a:solidFill>
                  <a:srgbClr val="0070C0"/>
                </a:solidFill>
              </a:rPr>
              <a:t>κληρονομεί</a:t>
            </a:r>
            <a:r>
              <a:rPr lang="el-GR" dirty="0" smtClean="0"/>
              <a:t> από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οπότε θα έχει την μέθοδο </a:t>
            </a:r>
            <a:r>
              <a:rPr lang="en-US" dirty="0" err="1" smtClean="0">
                <a:solidFill>
                  <a:srgbClr val="0070C0"/>
                </a:solidFill>
              </a:rPr>
              <a:t>getMessage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για να επιστρέφει το μήνυμα </a:t>
            </a:r>
          </a:p>
          <a:p>
            <a:pPr lvl="1"/>
            <a:r>
              <a:rPr lang="el-GR" dirty="0" smtClean="0"/>
              <a:t>Συνήθως το μόνο που χρειάζεται είναι να ορίσουμε τον </a:t>
            </a:r>
            <a:r>
              <a:rPr lang="en-US" dirty="0" smtClean="0"/>
              <a:t>constructor.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78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super("Division by Zero!");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36008" y="5733256"/>
            <a:ext cx="53079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κλάση κληρονομεί και την μέθοδο </a:t>
            </a:r>
            <a:r>
              <a:rPr lang="en-US" dirty="0" err="1" smtClean="0">
                <a:solidFill>
                  <a:srgbClr val="FF0000"/>
                </a:solidFill>
              </a:rPr>
              <a:t>getMessage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8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DivisionDemoFirstVersion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if (denominator == 0)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double quotient = numerator/(double)denominator;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denominator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66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DivisionDemoFirstVersion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if (denominator == 0)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double quotient = numerator/(double)denominator;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denominator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5013176"/>
            <a:ext cx="367240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μέσα στο </a:t>
            </a:r>
            <a:r>
              <a:rPr lang="en-US" dirty="0" smtClean="0"/>
              <a:t>catch</a:t>
            </a:r>
            <a:r>
              <a:rPr lang="el-GR" dirty="0" smtClean="0"/>
              <a:t> </a:t>
            </a:r>
            <a:r>
              <a:rPr lang="en-US" dirty="0" smtClean="0"/>
              <a:t>block</a:t>
            </a:r>
            <a:r>
              <a:rPr lang="el-GR" dirty="0" smtClean="0"/>
              <a:t> να καλούμε μία άλλη μέθοδο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676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("Try again:");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numerator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 sure the denominator is not zero.");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denominator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if (denominator == 0)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("I cannot do division by zero.");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("Aborting program.");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double quotient = ((double)numerator)/denominator;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+ denominator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+ " = " + quotient);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0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Ορίζοντας </a:t>
            </a:r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Ορίζουμε μια νέα εξαίρεση μόνο 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ανάγκη</a:t>
            </a:r>
            <a:r>
              <a:rPr lang="el-GR" dirty="0" smtClean="0"/>
              <a:t>, αλλιώς μπορούμε να χρησιμοποιήσουμε την κλάση </a:t>
            </a:r>
            <a:r>
              <a:rPr lang="en-US" dirty="0" smtClean="0"/>
              <a:t>Exception.</a:t>
            </a:r>
          </a:p>
          <a:p>
            <a:r>
              <a:rPr lang="el-GR" dirty="0" smtClean="0"/>
              <a:t>Στη νέα κλάση ορίζουμε πάντα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χωρίς ορίσματα </a:t>
            </a:r>
            <a:r>
              <a:rPr lang="el-GR" dirty="0" smtClean="0"/>
              <a:t>και έναν που παίρνει το </a:t>
            </a:r>
            <a:r>
              <a:rPr lang="en-US" dirty="0" smtClean="0">
                <a:solidFill>
                  <a:srgbClr val="0070C0"/>
                </a:solidFill>
              </a:rPr>
              <a:t>String </a:t>
            </a:r>
            <a:r>
              <a:rPr lang="el-GR" dirty="0" smtClean="0">
                <a:solidFill>
                  <a:srgbClr val="0070C0"/>
                </a:solidFill>
              </a:rPr>
              <a:t>του μηνύματος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Διατηρούμε την μέθοδο </a:t>
            </a:r>
            <a:r>
              <a:rPr lang="en-US" dirty="0" err="1" smtClean="0">
                <a:solidFill>
                  <a:srgbClr val="0070C0"/>
                </a:solidFill>
              </a:rPr>
              <a:t>getMessage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ως έχει</a:t>
            </a:r>
          </a:p>
          <a:p>
            <a:pPr lvl="1"/>
            <a:r>
              <a:rPr lang="el-GR" dirty="0" smtClean="0"/>
              <a:t>Συνήθως δεν θα χρειαστούμε κάποια άλλη μέθοδο.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0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Στα προγράμματα μας θα πρέπει να μπορούμε να χειριστούμε περιπτώσεις που το πρόγραμμα </a:t>
            </a:r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 smtClean="0"/>
              <a:t>εξελίσσεται όπως το είχαμε προβλέψει</a:t>
            </a:r>
          </a:p>
          <a:p>
            <a:pPr lvl="1"/>
            <a:r>
              <a:rPr lang="el-GR" dirty="0" smtClean="0"/>
              <a:t>Π.χ., κάνουμε μια διαίρεση και ο παρανομαστής είναι μηδέν</a:t>
            </a:r>
          </a:p>
          <a:p>
            <a:pPr lvl="1"/>
            <a:r>
              <a:rPr lang="el-GR" dirty="0" smtClean="0"/>
              <a:t>Θέλουμε να διαβάσουμε ένα ακέραιο, αλλά η είσοδος είναι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Θέλουμε να διαβάσουμε από ένα αρχείο αλλά δώσαμε λάθος το όνομα.</a:t>
            </a:r>
          </a:p>
          <a:p>
            <a:r>
              <a:rPr lang="el-GR" dirty="0" smtClean="0"/>
              <a:t>Για τη διαχείριση τέτοιων εξαιρετικών περιπτώσεων υπάρχουν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Εξαιρέσεις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Exceptions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Οι εξαιρέσεις μας επιτρέπουν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εντοπίσουμε</a:t>
            </a:r>
            <a:r>
              <a:rPr lang="el-GR" dirty="0" smtClean="0"/>
              <a:t> το πρόβλημα σε ένα σημείο (</a:t>
            </a:r>
            <a:r>
              <a:rPr lang="en-US" dirty="0" smtClean="0">
                <a:solidFill>
                  <a:srgbClr val="0070C0"/>
                </a:solidFill>
              </a:rPr>
              <a:t>throw an Exception</a:t>
            </a:r>
            <a:r>
              <a:rPr lang="en-US" dirty="0" smtClean="0"/>
              <a:t>) </a:t>
            </a:r>
            <a:r>
              <a:rPr lang="el-GR" dirty="0" smtClean="0"/>
              <a:t>και να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χειριστούμε</a:t>
            </a:r>
            <a:r>
              <a:rPr lang="el-GR" dirty="0" smtClean="0"/>
              <a:t> σε κάποιο άλλο σημείο (</a:t>
            </a:r>
            <a:r>
              <a:rPr lang="en-US" dirty="0" smtClean="0">
                <a:solidFill>
                  <a:srgbClr val="0070C0"/>
                </a:solidFill>
              </a:rPr>
              <a:t>handle the Exception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Οι εξαιρέσεις είναι ένα αρκετά προχωρημένο προγραμματιστικό εργαλείο.</a:t>
            </a:r>
          </a:p>
          <a:p>
            <a:pPr lvl="1"/>
            <a:r>
              <a:rPr lang="el-GR" dirty="0" smtClean="0"/>
              <a:t>Ακόμη κι αν δεν τις χρησιμοποιήσετε, εμφανίζονται σε διάφορες βιβλιοθήκες της </a:t>
            </a:r>
            <a:r>
              <a:rPr lang="en-US" dirty="0" smtClean="0"/>
              <a:t>Java, </a:t>
            </a:r>
            <a:r>
              <a:rPr lang="el-GR" dirty="0" smtClean="0"/>
              <a:t>οπότε θα πρέπει να ξέρετε να τις χειρίζεστε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6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 με επιπλέον πληροφορία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εξαίρεση συνήθως έχει ένα μήνυμα σε μορφή </a:t>
            </a:r>
            <a:r>
              <a:rPr lang="en-US" dirty="0" smtClean="0"/>
              <a:t>String. </a:t>
            </a:r>
            <a:r>
              <a:rPr lang="el-GR" dirty="0" smtClean="0"/>
              <a:t>Μπορεί να έχει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επιπλέον πληροφορία </a:t>
            </a:r>
            <a:r>
              <a:rPr lang="el-GR" dirty="0" smtClean="0"/>
              <a:t>η οποία αποθηκεύεται σε </a:t>
            </a:r>
            <a:r>
              <a:rPr lang="el-GR" dirty="0" smtClean="0">
                <a:solidFill>
                  <a:srgbClr val="0070C0"/>
                </a:solidFill>
              </a:rPr>
              <a:t>πεδία της μεθόδου</a:t>
            </a:r>
            <a:r>
              <a:rPr lang="el-GR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Παράδειγμα: Ζητάμε το έτος γέννησης και θέλουμε να πετάμε μια εξαίρεση αν είναι μεγαλύτερο από 201</a:t>
            </a:r>
            <a:r>
              <a:rPr lang="en-US" dirty="0"/>
              <a:t>6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Θα ορίσουμε 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BadNumberException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Η εξαίρεση θα μεταφέρει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πληροφορία</a:t>
            </a:r>
            <a:r>
              <a:rPr lang="el-GR" dirty="0" smtClean="0"/>
              <a:t> για τον </a:t>
            </a:r>
            <a:r>
              <a:rPr lang="el-GR" dirty="0" smtClean="0">
                <a:solidFill>
                  <a:srgbClr val="0070C0"/>
                </a:solidFill>
              </a:rPr>
              <a:t>αριθμό</a:t>
            </a:r>
            <a:r>
              <a:rPr lang="el-GR" dirty="0" smtClean="0"/>
              <a:t> που δόθηκε. </a:t>
            </a:r>
          </a:p>
          <a:p>
            <a:pPr marL="0" indent="0">
              <a:buNone/>
            </a:pPr>
            <a:r>
              <a:rPr lang="el-GR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7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extends 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number)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number;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1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year of birth:");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if 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2016)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("Thank you for entering " +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e.getBadNumber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is not valid.");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364088" y="5229200"/>
            <a:ext cx="3600400" cy="612648"/>
          </a:xfrm>
          <a:prstGeom prst="wedgeRectCallout">
            <a:avLst>
              <a:gd name="adj1" fmla="val -71702"/>
              <a:gd name="adj2" fmla="val -102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Μας επιστρέφει τον αριθμό που προκάλεσε την εξαίρεση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3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Πολλαπλά </a:t>
            </a:r>
            <a:r>
              <a:rPr lang="en-US" dirty="0" smtClean="0"/>
              <a:t>catch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Εφόσον έχουμε πολλαπλά είδη εξαιρέσεων είναι δυνατόν ένα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</a:t>
            </a:r>
            <a:r>
              <a:rPr lang="el-GR" dirty="0" smtClean="0"/>
              <a:t> παραπάνω από ένα τύπο </a:t>
            </a:r>
            <a:r>
              <a:rPr lang="el-GR" dirty="0" smtClean="0">
                <a:solidFill>
                  <a:srgbClr val="0070C0"/>
                </a:solidFill>
              </a:rPr>
              <a:t>εξαίρεσης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Στην περίπτωση αυτή χρειαζόμαστε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2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extends 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super("Negative Number Exception!");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074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62373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("How many pencils do you have?");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pencils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if (pencils &lt;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("pencils");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("How many erasers do you have?");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erasers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if (erasers &lt;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("erasers");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else if (erasers !=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pencils/(double)erasers;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else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("Each eraser must last through 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+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+ " pencils.");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("Cannot have a negative number of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(“No erasers. Do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not make any mistakes.");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7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πεταχτεί μια εξαίρεση και βγούμε από ένα </a:t>
            </a:r>
            <a:r>
              <a:rPr lang="en-US" dirty="0" smtClean="0"/>
              <a:t>try block, </a:t>
            </a:r>
            <a:r>
              <a:rPr lang="el-GR" dirty="0" smtClean="0"/>
              <a:t>τα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εξετάζονται με την σειρά που εμφανίζονται στον κώδικα.</a:t>
            </a:r>
          </a:p>
          <a:p>
            <a:r>
              <a:rPr lang="el-GR" dirty="0" smtClean="0"/>
              <a:t>Θα εκτελεστεί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πρώτο</a:t>
            </a:r>
            <a:r>
              <a:rPr lang="el-GR" dirty="0" smtClean="0"/>
              <a:t> </a:t>
            </a:r>
            <a:r>
              <a:rPr lang="en-US" dirty="0" smtClean="0"/>
              <a:t>catch block </a:t>
            </a:r>
            <a:r>
              <a:rPr lang="el-GR" dirty="0" smtClean="0"/>
              <a:t>με όρισμα που ταιριάζει στο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που έχει πεταχτεί.</a:t>
            </a:r>
          </a:p>
          <a:p>
            <a:r>
              <a:rPr lang="el-GR" dirty="0" smtClean="0"/>
              <a:t>Για να είμαστε σίγουροι ότι θα εκτελεστεί το σωστό </a:t>
            </a:r>
            <a:r>
              <a:rPr lang="en-US" dirty="0" smtClean="0"/>
              <a:t>catch block </a:t>
            </a:r>
            <a:r>
              <a:rPr lang="el-GR" dirty="0" smtClean="0"/>
              <a:t>θα πρέπει να έχουμε τις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συγκεκριμένες εξαιρέσεις πρώτες </a:t>
            </a:r>
            <a:r>
              <a:rPr lang="el-GR" dirty="0" smtClean="0"/>
              <a:t>και τις </a:t>
            </a:r>
            <a:r>
              <a:rPr lang="el-GR" dirty="0" smtClean="0">
                <a:solidFill>
                  <a:srgbClr val="0070C0"/>
                </a:solidFill>
              </a:rPr>
              <a:t>πιο γενικές μετά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Αν είναι ανάποδα, οι πιο συγκεκριμένες εξαιρέσεις δεν θα εκτελεστούν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ποτέ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O compiler </a:t>
            </a:r>
            <a:r>
              <a:rPr lang="el-GR" dirty="0" smtClean="0"/>
              <a:t>μπορεί να σας βγάλει μήνυμα λάθους αν έχετε ήδη πιάσει μια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93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06061"/>
            <a:ext cx="8024954" cy="677108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BadNumberExceptionDemo2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Scanner keyboard = new Scanner(System.in);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year of birth:");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&lt;=1973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	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Exception("You are too old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2015)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new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BadNumberException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("Thank you for entering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catch(Exception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e.getMessage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BadNumberException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e.getBadNumber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)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+"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 not valid.");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("End of program.");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9391" y="5934670"/>
            <a:ext cx="37943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compiler </a:t>
            </a:r>
            <a:r>
              <a:rPr lang="el-GR" dirty="0" smtClean="0"/>
              <a:t>θα μας χτυπήσει λάθος γιατί δεν γίνεται ποτέ να </a:t>
            </a:r>
            <a:r>
              <a:rPr lang="el-GR" dirty="0" smtClean="0"/>
              <a:t>μπούμε </a:t>
            </a:r>
            <a:r>
              <a:rPr lang="el-GR" dirty="0" smtClean="0"/>
              <a:t>στο </a:t>
            </a:r>
            <a:r>
              <a:rPr lang="el-GR" dirty="0" smtClean="0"/>
              <a:t>δεύτερο </a:t>
            </a:r>
            <a:r>
              <a:rPr lang="en-US" dirty="0" smtClean="0"/>
              <a:t>catch block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89874" y="4293096"/>
            <a:ext cx="356388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</a:t>
            </a:r>
            <a:r>
              <a:rPr lang="el-GR" dirty="0" smtClean="0"/>
              <a:t> </a:t>
            </a:r>
            <a:r>
              <a:rPr lang="en-US" dirty="0" err="1"/>
              <a:t>BadNumberException</a:t>
            </a:r>
            <a:r>
              <a:rPr lang="en-US" dirty="0"/>
              <a:t> </a:t>
            </a:r>
            <a:r>
              <a:rPr lang="el-GR" dirty="0" smtClean="0"/>
              <a:t>«</a:t>
            </a:r>
            <a:r>
              <a:rPr lang="el-GR" dirty="0" smtClean="0"/>
              <a:t>είναι και» </a:t>
            </a:r>
            <a:r>
              <a:rPr lang="en-US" dirty="0"/>
              <a:t>Exception </a:t>
            </a:r>
            <a:r>
              <a:rPr lang="el-GR" dirty="0" smtClean="0"/>
              <a:t> και άρα θα μπει σε αυτό το </a:t>
            </a:r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46148" y="260648"/>
            <a:ext cx="4097852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εντολή </a:t>
            </a:r>
            <a:r>
              <a:rPr lang="en-US" dirty="0" smtClean="0"/>
              <a:t>throw </a:t>
            </a:r>
            <a:r>
              <a:rPr lang="el-GR" dirty="0" smtClean="0"/>
              <a:t>δεν μας «στέλνει» στο σωστό </a:t>
            </a:r>
            <a:r>
              <a:rPr lang="en-US" dirty="0" smtClean="0"/>
              <a:t>catch block. </a:t>
            </a:r>
            <a:endParaRPr lang="el-GR" dirty="0" smtClean="0"/>
          </a:p>
          <a:p>
            <a:r>
              <a:rPr lang="el-GR" dirty="0" smtClean="0"/>
              <a:t>Όταν πετάξει εξαίρεση, το πρόγραμμα παίρνει τα </a:t>
            </a:r>
            <a:r>
              <a:rPr lang="en-US" dirty="0" smtClean="0"/>
              <a:t>catch blocks </a:t>
            </a:r>
            <a:r>
              <a:rPr lang="el-GR" dirty="0" smtClean="0"/>
              <a:t>με την σειρά και  μπαίνει στο πρώτο που ταιριάζει με την εξαίρεση που πέταξε.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1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06061"/>
            <a:ext cx="8024954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BadNumberExceptionDemo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Scanner keyboard = new Scanner(System.in);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year of birth:");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&lt;=1973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	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Exception("You are too old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2015)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new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BadNumberException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("Thank you for entering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l-GR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catch(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BadNumberException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e.getBadNumber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)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+"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 not valid.");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l-G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catch(Exception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e.getMessage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("End of program.");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9" y="5085184"/>
            <a:ext cx="34198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σωστή υλοποίηση.</a:t>
            </a:r>
          </a:p>
          <a:p>
            <a:r>
              <a:rPr lang="el-GR" dirty="0" smtClean="0"/>
              <a:t>Πρώτα η πιο ειδική εξαίρεση και μετά η πιο γενική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0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πετάνε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είδαμε παραδείγματα όπου οι εξαιρέσεις πετιόνται και πιάνονται στον ίδιο κώδικα. </a:t>
            </a:r>
          </a:p>
          <a:p>
            <a:pPr lvl="1"/>
            <a:r>
              <a:rPr lang="el-GR" dirty="0" smtClean="0"/>
              <a:t>Αυτό δεν είναι και τόσο ρεαλιστικό σενάριο</a:t>
            </a:r>
          </a:p>
          <a:p>
            <a:r>
              <a:rPr lang="el-GR" dirty="0" smtClean="0"/>
              <a:t>Το πιο σύνηθες είναι ότι την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την πετάμε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μια μέθοδο </a:t>
            </a:r>
            <a:r>
              <a:rPr lang="el-GR" dirty="0" smtClean="0"/>
              <a:t>και την </a:t>
            </a:r>
            <a:r>
              <a:rPr lang="el-GR" dirty="0" smtClean="0">
                <a:solidFill>
                  <a:srgbClr val="0070C0"/>
                </a:solidFill>
              </a:rPr>
              <a:t>πιάνουμε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μία άλλη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4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απλό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σχολής χορού ταιριάζει χορευτές με χορεύτριες</a:t>
            </a:r>
          </a:p>
          <a:p>
            <a:pPr lvl="1"/>
            <a:r>
              <a:rPr lang="el-GR" dirty="0" smtClean="0"/>
              <a:t>Αν οι άνδρες είναι περισσότεροι από τις γυναίκες τότε ο καθένας θα χορέψει με πάνω από μία γυναίκα</a:t>
            </a:r>
          </a:p>
          <a:p>
            <a:pPr lvl="1"/>
            <a:r>
              <a:rPr lang="el-GR" dirty="0" smtClean="0"/>
              <a:t>Αν οι γυναίκες είναι παραπάνω από τους άνδρες τότε η κάθε μία θα χορέψει με παραπάνω από έναν άνδρα.</a:t>
            </a:r>
          </a:p>
          <a:p>
            <a:pPr lvl="1"/>
            <a:r>
              <a:rPr lang="el-GR" dirty="0" smtClean="0"/>
              <a:t>Αν είναι μισοί μισοί, τότε </a:t>
            </a:r>
            <a:r>
              <a:rPr lang="el-GR" dirty="0" err="1" smtClean="0"/>
              <a:t>ταιριάζονται</a:t>
            </a:r>
            <a:r>
              <a:rPr lang="el-GR" dirty="0" smtClean="0"/>
              <a:t> ένας προς ένα.</a:t>
            </a:r>
          </a:p>
          <a:p>
            <a:r>
              <a:rPr lang="el-GR" dirty="0" smtClean="0"/>
              <a:t>Τι γίνεται αν δεν υπάρχουν άνδρες, ή γυναίκες, ή καθόλου μαθητές?</a:t>
            </a:r>
          </a:p>
          <a:p>
            <a:pPr lvl="1"/>
            <a:r>
              <a:rPr lang="el-GR" dirty="0" smtClean="0"/>
              <a:t>Αυτό είναι μια ειδική περίπτωση για την οποία δημιουργούμε μια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8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Αν η μέθοδος πετάξει μια εξαίρεση τότε </a:t>
            </a:r>
            <a:r>
              <a:rPr lang="el-GR" dirty="0" smtClean="0">
                <a:solidFill>
                  <a:srgbClr val="0070C0"/>
                </a:solidFill>
              </a:rPr>
              <a:t>σταματάει</a:t>
            </a:r>
            <a:r>
              <a:rPr lang="el-GR" dirty="0" smtClean="0"/>
              <a:t> η εκτέλεση του κώδικα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 σημείο που πετάει την εξαίρεση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Με τον ίδιο τρόπο όπως η εντολή </a:t>
            </a:r>
            <a:r>
              <a:rPr lang="en-US" dirty="0" smtClean="0"/>
              <a:t>return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491153" cy="1754326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1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Μία μέθοδος μπορεί να πετάει πολλές εξαιρέσεις</a:t>
            </a:r>
            <a:endParaRPr lang="en-US" dirty="0" smtClean="0"/>
          </a:p>
          <a:p>
            <a:r>
              <a:rPr lang="el-GR" dirty="0" smtClean="0"/>
              <a:t>Σύνταξη: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3284984"/>
            <a:ext cx="6664004" cy="258532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Exception2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  <a:endParaRPr lang="el-GR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82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numerator, denominator 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quotient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public static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201546" y="1052736"/>
            <a:ext cx="4032448" cy="864096"/>
          </a:xfrm>
          <a:prstGeom prst="wedgeRectCallout">
            <a:avLst>
              <a:gd name="adj1" fmla="val -91021"/>
              <a:gd name="adj2" fmla="val 1645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έχουμε μία μέθοδο που πετάει εξαίρεση,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να τη βάλουμε 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1248" y="4076172"/>
            <a:ext cx="410445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εξαίρεση δημιουργείται στην </a:t>
            </a:r>
            <a:r>
              <a:rPr lang="en-US" dirty="0" err="1" smtClean="0">
                <a:solidFill>
                  <a:srgbClr val="FF0000"/>
                </a:solidFill>
              </a:rPr>
              <a:t>safeDivide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αλλά την πιάνουμε και την χειριζόμαστε στην </a:t>
            </a:r>
            <a:r>
              <a:rPr lang="en-US" dirty="0" smtClean="0"/>
              <a:t>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6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or Declare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Μια μέθοδος η οποία </a:t>
            </a:r>
            <a:r>
              <a:rPr lang="el-GR" dirty="0" smtClean="0">
                <a:solidFill>
                  <a:srgbClr val="0070C0"/>
                </a:solidFill>
              </a:rPr>
              <a:t>καλεί</a:t>
            </a:r>
            <a:r>
              <a:rPr lang="el-GR" dirty="0" smtClean="0"/>
              <a:t> μια άλλη μέθοδο που πετάει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εξαίρεση</a:t>
            </a:r>
            <a:r>
              <a:rPr lang="el-GR" dirty="0" smtClean="0"/>
              <a:t> έχει δύο επιλογές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Catch</a:t>
            </a:r>
            <a:r>
              <a:rPr lang="en-US" dirty="0" smtClean="0"/>
              <a:t>: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πιάσει</a:t>
            </a:r>
            <a:r>
              <a:rPr lang="el-GR" dirty="0" smtClean="0"/>
              <a:t> </a:t>
            </a:r>
            <a:r>
              <a:rPr lang="el-GR" dirty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χειριστεί</a:t>
            </a:r>
            <a:r>
              <a:rPr lang="el-GR" dirty="0" smtClean="0"/>
              <a:t> την εξαίρεση.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Declare</a:t>
            </a:r>
            <a:r>
              <a:rPr lang="en-US" dirty="0" smtClean="0"/>
              <a:t>: </a:t>
            </a:r>
            <a:r>
              <a:rPr lang="el-GR" dirty="0" smtClean="0"/>
              <a:t>Να κάνει κι αυτή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την εξαίρεση</a:t>
            </a:r>
            <a:r>
              <a:rPr lang="en-US" dirty="0" smtClean="0"/>
              <a:t>. </a:t>
            </a:r>
            <a:endParaRPr lang="el-GR" dirty="0" smtClean="0"/>
          </a:p>
          <a:p>
            <a:pPr lvl="2"/>
            <a:r>
              <a:rPr lang="el-GR" dirty="0" smtClean="0"/>
              <a:t>Αυτό είναι μια μορφή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μετάθεσης ευθυνών</a:t>
            </a:r>
            <a:r>
              <a:rPr lang="el-GR" dirty="0" smtClean="0"/>
              <a:t>, αφήνουμε την παραπάνω μέθοδο να χειριστεί την εξαίρεση.</a:t>
            </a:r>
          </a:p>
          <a:p>
            <a:r>
              <a:rPr lang="el-GR" dirty="0" smtClean="0"/>
              <a:t>Αν δεν κάνουμε ένα από τα δύο, ο </a:t>
            </a:r>
            <a:r>
              <a:rPr lang="en-US" dirty="0" smtClean="0">
                <a:solidFill>
                  <a:srgbClr val="0070C0"/>
                </a:solidFill>
              </a:rPr>
              <a:t>compiler</a:t>
            </a:r>
            <a:r>
              <a:rPr lang="en-US" dirty="0" smtClean="0"/>
              <a:t> </a:t>
            </a:r>
            <a:r>
              <a:rPr lang="el-GR" dirty="0" smtClean="0"/>
              <a:t>θα παραπονεθεί.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FF0000"/>
                </a:solidFill>
              </a:rPr>
              <a:t>Εξαίρεση</a:t>
            </a:r>
            <a:r>
              <a:rPr lang="el-GR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Runtime exceptions</a:t>
            </a:r>
          </a:p>
          <a:p>
            <a:pPr lvl="1"/>
            <a:r>
              <a:rPr lang="el-GR" dirty="0" smtClean="0"/>
              <a:t>Κάποιες εξαιρέσεις μπορούμε απλά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αφήσουμε</a:t>
            </a:r>
            <a:r>
              <a:rPr lang="el-GR" dirty="0" smtClean="0"/>
              <a:t>. Αν συμβούν το πρόγραμμα μας θα τερματίσει με λάθος </a:t>
            </a:r>
          </a:p>
          <a:p>
            <a:pPr lvl="1"/>
            <a:r>
              <a:rPr lang="el-GR" dirty="0" smtClean="0"/>
              <a:t>Π.χ., </a:t>
            </a:r>
            <a:r>
              <a:rPr lang="en-US" dirty="0" err="1" smtClean="0">
                <a:solidFill>
                  <a:srgbClr val="0070C0"/>
                </a:solidFill>
              </a:rPr>
              <a:t>NullPointerException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098"/>
            <a:ext cx="8229600" cy="684076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numerator, denominator 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 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percentage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("percentage  = " + percentage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+"%");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ratio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top,bottom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(int)(ratio*100);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l-GR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004048" y="404664"/>
            <a:ext cx="4157397" cy="1008112"/>
          </a:xfrm>
          <a:prstGeom prst="wedgeRectCallout">
            <a:avLst>
              <a:gd name="adj1" fmla="val -69395"/>
              <a:gd name="adj2" fmla="val 1414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η </a:t>
            </a:r>
            <a:r>
              <a:rPr lang="en-US" dirty="0" smtClean="0"/>
              <a:t>main </a:t>
            </a:r>
            <a:r>
              <a:rPr lang="el-GR" dirty="0" smtClean="0"/>
              <a:t>δεν πετάει εξαίρεση, θα πρέπει να βάλουμε την κλήση της </a:t>
            </a:r>
            <a:r>
              <a:rPr lang="en-US" dirty="0" err="1" smtClean="0"/>
              <a:t>safePercentage</a:t>
            </a:r>
            <a:r>
              <a:rPr lang="el-GR" dirty="0" smtClean="0"/>
              <a:t>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6949" y="3068960"/>
            <a:ext cx="44644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>
                <a:solidFill>
                  <a:srgbClr val="FF0000"/>
                </a:solidFill>
              </a:rPr>
              <a:t>safePercentage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δεν χρειάζεται </a:t>
            </a:r>
            <a:r>
              <a:rPr lang="en-US" dirty="0" smtClean="0"/>
              <a:t>try-catch block </a:t>
            </a:r>
            <a:r>
              <a:rPr lang="el-GR" dirty="0" smtClean="0"/>
              <a:t>γιατί πετάει κι αυτή την εξαίρεση της </a:t>
            </a:r>
            <a:r>
              <a:rPr lang="en-US" dirty="0" err="1" smtClean="0">
                <a:solidFill>
                  <a:srgbClr val="FF0000"/>
                </a:solidFill>
              </a:rPr>
              <a:t>safeDivide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smtClean="0"/>
              <a:t>declare). </a:t>
            </a:r>
            <a:r>
              <a:rPr lang="el-GR" dirty="0" smtClean="0"/>
              <a:t>Αλλιώς θα είχαμε </a:t>
            </a:r>
            <a:r>
              <a:rPr lang="en-US" dirty="0" smtClean="0"/>
              <a:t>compile error.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1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Εξαιρέσεων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1988840"/>
            <a:ext cx="1537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Exception</a:t>
            </a:r>
            <a:endParaRPr lang="en-US" sz="2400" dirty="0"/>
          </a:p>
        </p:txBody>
      </p:sp>
      <p:cxnSp>
        <p:nvCxnSpPr>
          <p:cNvPr id="6" name="Straight Arrow Connector 5"/>
          <p:cNvCxnSpPr>
            <a:endCxn id="4" idx="2"/>
          </p:cNvCxnSpPr>
          <p:nvPr/>
        </p:nvCxnSpPr>
        <p:spPr>
          <a:xfrm flipV="1">
            <a:off x="4044656" y="2450505"/>
            <a:ext cx="0" cy="133853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ular Callout 7"/>
          <p:cNvSpPr/>
          <p:nvPr/>
        </p:nvSpPr>
        <p:spPr>
          <a:xfrm>
            <a:off x="5292080" y="1052736"/>
            <a:ext cx="3600400" cy="2520280"/>
          </a:xfrm>
          <a:prstGeom prst="wedgeRectCallout">
            <a:avLst>
              <a:gd name="adj1" fmla="val -62306"/>
              <a:gd name="adj2" fmla="val 1551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 smtClean="0">
                <a:solidFill>
                  <a:schemeClr val="tx1"/>
                </a:solidFill>
              </a:rPr>
              <a:t>Εξαιρέσεις που πρέπει είτε να τις πιάσουμε μέσα σε ένα </a:t>
            </a:r>
            <a:r>
              <a:rPr lang="en-US" sz="2400" dirty="0" smtClean="0">
                <a:solidFill>
                  <a:srgbClr val="FF0000"/>
                </a:solidFill>
              </a:rPr>
              <a:t>try-catch block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l-GR" sz="2400" dirty="0" smtClean="0">
                <a:solidFill>
                  <a:schemeClr val="tx1"/>
                </a:solidFill>
              </a:rPr>
              <a:t>είτε θα πρέπει να τις ξαναπετάξουμε (δηλώσουμε) με μία εντολή </a:t>
            </a:r>
            <a:r>
              <a:rPr lang="en-US" sz="2400" dirty="0" smtClean="0">
                <a:solidFill>
                  <a:srgbClr val="FF0000"/>
                </a:solidFill>
              </a:rPr>
              <a:t>throws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1980" y="3817307"/>
            <a:ext cx="2685351" cy="461665"/>
          </a:xfrm>
          <a:prstGeom prst="rect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RuntimeException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2195736" y="4509120"/>
            <a:ext cx="3282957" cy="2160240"/>
          </a:xfrm>
          <a:prstGeom prst="wedgeRectCallout">
            <a:avLst>
              <a:gd name="adj1" fmla="val -343"/>
              <a:gd name="adj2" fmla="val -59596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 smtClean="0">
                <a:solidFill>
                  <a:schemeClr val="tx1"/>
                </a:solidFill>
              </a:rPr>
              <a:t>Εξαιρέσεις που </a:t>
            </a:r>
            <a:r>
              <a:rPr lang="el-GR" sz="2400" dirty="0" smtClean="0">
                <a:solidFill>
                  <a:srgbClr val="FF0000"/>
                </a:solidFill>
              </a:rPr>
              <a:t>δεν</a:t>
            </a:r>
            <a:r>
              <a:rPr lang="el-GR" sz="2400" dirty="0" smtClean="0">
                <a:solidFill>
                  <a:schemeClr val="tx1"/>
                </a:solidFill>
              </a:rPr>
              <a:t> χρειάζεται να τις αντιμετωπίσουμε μέσω </a:t>
            </a:r>
            <a:r>
              <a:rPr lang="en-US" sz="2400" dirty="0">
                <a:solidFill>
                  <a:srgbClr val="FF0000"/>
                </a:solidFill>
              </a:rPr>
              <a:t>try-catch </a:t>
            </a:r>
            <a:r>
              <a:rPr lang="en-US" sz="2400" dirty="0" smtClean="0">
                <a:solidFill>
                  <a:srgbClr val="FF0000"/>
                </a:solidFill>
              </a:rPr>
              <a:t>block</a:t>
            </a:r>
            <a:r>
              <a:rPr lang="el-GR" sz="2400" dirty="0" smtClean="0">
                <a:solidFill>
                  <a:schemeClr val="tx1"/>
                </a:solidFill>
              </a:rPr>
              <a:t> ή με </a:t>
            </a:r>
            <a:r>
              <a:rPr lang="el-GR" sz="2400" dirty="0">
                <a:solidFill>
                  <a:schemeClr val="tx1"/>
                </a:solidFill>
              </a:rPr>
              <a:t>μία εντολή </a:t>
            </a:r>
            <a:r>
              <a:rPr lang="en-US" sz="2400" dirty="0" smtClean="0">
                <a:solidFill>
                  <a:srgbClr val="FF0000"/>
                </a:solidFill>
              </a:rPr>
              <a:t>throws</a:t>
            </a:r>
          </a:p>
        </p:txBody>
      </p:sp>
    </p:spTree>
    <p:extLst>
      <p:ext uri="{BB962C8B-B14F-4D97-AF65-F5344CB8AC3E}">
        <p14:creationId xmlns:p14="http://schemas.microsoft.com/office/powerpoint/2010/main" val="372758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764704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28023"/>
            <a:ext cx="8229600" cy="62200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InputMismatchExceptionDemo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int number = 0; //to keep compiler happy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done = false;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(!done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a whole number:");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number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done = true;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keyboard.nextLine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("Not a correctly written whole number.");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("Try again.");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("You entered " + number);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56718" y="548680"/>
            <a:ext cx="3203848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και δεν είναι απαραίτητο μπορούμε να πιάσουμε ένα </a:t>
            </a:r>
            <a:r>
              <a:rPr lang="en-US" dirty="0" err="1" smtClean="0"/>
              <a:t>RuntimeException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Στο παράδειγμα αυτό χρησιμοποιούμε το </a:t>
            </a:r>
            <a:r>
              <a:rPr lang="en-US" dirty="0" err="1" smtClean="0"/>
              <a:t>InputMismatchException</a:t>
            </a:r>
            <a:r>
              <a:rPr lang="en-US" dirty="0" smtClean="0"/>
              <a:t>  </a:t>
            </a:r>
            <a:r>
              <a:rPr lang="el-GR" dirty="0" smtClean="0"/>
              <a:t>για να δημιουργήσουμε ένα βρόχο μέχρι να δοθεί το σωστό </a:t>
            </a:r>
            <a:r>
              <a:rPr lang="en-US" dirty="0" smtClean="0"/>
              <a:t>input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7416" y="6130805"/>
            <a:ext cx="5256584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dirty="0" err="1" smtClean="0"/>
              <a:t>InputMismatchException</a:t>
            </a:r>
            <a:r>
              <a:rPr lang="el-GR" dirty="0" smtClean="0"/>
              <a:t> είναι υπάρχουσα </a:t>
            </a:r>
            <a:r>
              <a:rPr lang="en-US" dirty="0" err="1" smtClean="0"/>
              <a:t>RuntimeException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3933056"/>
            <a:ext cx="343643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l-GR" dirty="0" smtClean="0"/>
              <a:t> εξαίρεση δημιουργείται από την μέθοδο </a:t>
            </a:r>
            <a:r>
              <a:rPr lang="en-US" dirty="0" err="1" smtClean="0"/>
              <a:t>nextInt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2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764704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28023"/>
            <a:ext cx="8229600" cy="62200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InputMismatchExceptionDemo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int number = 0; //to keep compiler happy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(true)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a whole number:");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number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break;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keyboard.nextLine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("Not a correctly written whole number.");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("Try again.");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("You entered " + number);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0152" y="3645024"/>
            <a:ext cx="320384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Άλλος τρόπος να κάνουμε τον ίδιο κώδικα χρησιμοποιώντας την </a:t>
            </a:r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 σε βρόχους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χρησιμοποιούμε τις εξαιρέσεις για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συνθήκες σε βρόχους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όπως είδαμε παραπάνω ώστε να </a:t>
            </a:r>
            <a:r>
              <a:rPr lang="el-GR" dirty="0" smtClean="0"/>
              <a:t>εξασφαλίσουμε </a:t>
            </a:r>
            <a:r>
              <a:rPr lang="el-GR" dirty="0"/>
              <a:t>την </a:t>
            </a:r>
            <a:r>
              <a:rPr lang="el-GR" dirty="0" smtClean="0"/>
              <a:t>λειτουργία </a:t>
            </a:r>
            <a:r>
              <a:rPr lang="el-GR" dirty="0"/>
              <a:t>του προγράμματος όπως την θέλουμε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9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Τις εξαιρέσεις θα τις δείτε περισσότερο όταν θα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χρησιμοποιήσετε</a:t>
            </a:r>
            <a:r>
              <a:rPr lang="el-GR" dirty="0" smtClean="0"/>
              <a:t> κάποια </a:t>
            </a:r>
            <a:r>
              <a:rPr lang="el-GR" dirty="0" smtClean="0">
                <a:solidFill>
                  <a:srgbClr val="0070C0"/>
                </a:solidFill>
              </a:rPr>
              <a:t>βιβλιοθήκη</a:t>
            </a:r>
            <a:r>
              <a:rPr lang="el-GR" dirty="0" smtClean="0"/>
              <a:t> που έχει μεθόδους που </a:t>
            </a:r>
            <a:r>
              <a:rPr lang="el-GR" dirty="0" smtClean="0">
                <a:solidFill>
                  <a:srgbClr val="0070C0"/>
                </a:solidFill>
              </a:rPr>
              <a:t>πετάνε εξαιρέσεις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Στον δικό σας κώδικα έχει νόημα να πετάξετε μια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όταν έχετε μία μέθοδο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ξέρει </a:t>
            </a:r>
            <a:r>
              <a:rPr lang="el-GR" dirty="0" smtClean="0"/>
              <a:t>πώς να χειριστεί ένα λάθος και η απόφαση θα πρέπει να παρθεί σε κάποιο </a:t>
            </a:r>
            <a:r>
              <a:rPr lang="el-GR" dirty="0" smtClean="0">
                <a:solidFill>
                  <a:srgbClr val="0070C0"/>
                </a:solidFill>
              </a:rPr>
              <a:t>υψηλότερο σημείο </a:t>
            </a:r>
            <a:r>
              <a:rPr lang="el-GR" dirty="0" smtClean="0"/>
              <a:t>του κώδικα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περισσότερες πληροφορίες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Για παράδειγμα δεν είναι δουλειά 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safeDivide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να ξαναζητήσει τους αριθμούς. Αφήνει την </a:t>
            </a:r>
            <a:r>
              <a:rPr lang="en-US" dirty="0" smtClean="0"/>
              <a:t>main </a:t>
            </a:r>
            <a:r>
              <a:rPr lang="el-GR" dirty="0" smtClean="0"/>
              <a:t>να το κάνει.</a:t>
            </a:r>
          </a:p>
        </p:txBody>
      </p:sp>
    </p:spTree>
    <p:extLst>
      <p:ext uri="{BB962C8B-B14F-4D97-AF65-F5344CB8AC3E}">
        <p14:creationId xmlns:p14="http://schemas.microsoft.com/office/powerpoint/2010/main" val="262375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548680"/>
            <a:ext cx="8856984" cy="5816977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DanceLesson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number of male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and female dancers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int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women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if (men == 0 &amp;&amp; women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students.");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}else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if (men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}else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if (women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women.");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(women &gt;= men)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man must dance with "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+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                            women/(double)men + " women.");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woman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men/(double)women + "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("Begin the lesson.");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76330" y="796062"/>
            <a:ext cx="30508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Υλοποίηση χωρίς εξαιρέσεις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εύκολη και </a:t>
            </a:r>
            <a:r>
              <a:rPr lang="el-GR" dirty="0" smtClean="0">
                <a:solidFill>
                  <a:srgbClr val="0070C0"/>
                </a:solidFill>
              </a:rPr>
              <a:t>τεμπέλικη</a:t>
            </a:r>
            <a:r>
              <a:rPr lang="el-GR" dirty="0" smtClean="0"/>
              <a:t> λύση για μια εξαίρεση είναι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πιάσουμε</a:t>
            </a:r>
            <a:r>
              <a:rPr lang="el-GR" dirty="0" smtClean="0"/>
              <a:t> και απλά να </a:t>
            </a:r>
            <a:r>
              <a:rPr lang="el-GR" dirty="0" smtClean="0">
                <a:solidFill>
                  <a:srgbClr val="0070C0"/>
                </a:solidFill>
              </a:rPr>
              <a:t>μην κάνουμε τίποτα</a:t>
            </a:r>
            <a:r>
              <a:rPr lang="el-GR" dirty="0" smtClean="0"/>
              <a:t>, αλλά αυτό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κακή προγραμματιστική τακτική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5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ΑΡχεια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4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Τι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/>
              <a:t> </a:t>
            </a:r>
            <a:r>
              <a:rPr lang="el-GR" dirty="0" smtClean="0"/>
              <a:t>(ροή)? </a:t>
            </a:r>
            <a:r>
              <a:rPr lang="el-GR" dirty="0"/>
              <a:t>Μια </a:t>
            </a:r>
            <a:r>
              <a:rPr lang="el-GR" dirty="0">
                <a:solidFill>
                  <a:srgbClr val="0070C0"/>
                </a:solidFill>
              </a:rPr>
              <a:t>αφαίρεση </a:t>
            </a:r>
            <a:r>
              <a:rPr lang="el-GR" dirty="0"/>
              <a:t>που αναπαριστά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ροή δεδομένων</a:t>
            </a:r>
          </a:p>
          <a:p>
            <a:pPr lvl="1"/>
            <a:r>
              <a:rPr lang="el-GR" dirty="0"/>
              <a:t>Η ροή αυτή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εισερχόμενη</a:t>
            </a:r>
            <a:r>
              <a:rPr lang="el-GR" dirty="0" smtClean="0"/>
              <a:t> προς το πρόγραμμα </a:t>
            </a:r>
            <a:r>
              <a:rPr lang="el-GR" dirty="0"/>
              <a:t>(μια </a:t>
            </a:r>
            <a:r>
              <a:rPr lang="el-GR" dirty="0" smtClean="0">
                <a:solidFill>
                  <a:srgbClr val="0070C0"/>
                </a:solidFill>
              </a:rPr>
              <a:t>πηγή</a:t>
            </a:r>
            <a:r>
              <a:rPr lang="el-GR" dirty="0" smtClean="0"/>
              <a:t> δεδομένων) οπότε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εισόδου.</a:t>
            </a:r>
          </a:p>
          <a:p>
            <a:pPr lvl="2"/>
            <a:r>
              <a:rPr lang="el-GR" dirty="0" smtClean="0"/>
              <a:t>Παράδειγμα: το πληκτρολόγιο, ένα αρχείο που ανοίγουμε για διάβασμα</a:t>
            </a:r>
          </a:p>
          <a:p>
            <a:pPr lvl="1"/>
            <a:r>
              <a:rPr lang="el-GR" dirty="0" smtClean="0"/>
              <a:t>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εξερχόμενη</a:t>
            </a:r>
            <a:r>
              <a:rPr lang="el-GR" dirty="0" smtClean="0"/>
              <a:t> από το πρόγραμμα (ένας </a:t>
            </a:r>
            <a:r>
              <a:rPr lang="el-GR" dirty="0" smtClean="0">
                <a:solidFill>
                  <a:srgbClr val="0070C0"/>
                </a:solidFill>
              </a:rPr>
              <a:t>προορισμός</a:t>
            </a:r>
            <a:r>
              <a:rPr lang="el-GR" dirty="0" smtClean="0"/>
              <a:t> για τα δεδομένα) οπότε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</a:t>
            </a:r>
            <a:r>
              <a:rPr lang="el-GR" dirty="0" smtClean="0"/>
              <a:t>. </a:t>
            </a:r>
          </a:p>
          <a:p>
            <a:pPr lvl="2"/>
            <a:r>
              <a:rPr lang="el-GR" dirty="0" smtClean="0"/>
              <a:t>Παράδειγμα: Η οθόνη, ένα αρχείο που ανοίγουμε για γράψιμο.</a:t>
            </a:r>
          </a:p>
          <a:p>
            <a:pPr lvl="1"/>
            <a:r>
              <a:rPr lang="el-GR" dirty="0" smtClean="0"/>
              <a:t>Όταν </a:t>
            </a:r>
            <a:r>
              <a:rPr lang="el-GR" dirty="0"/>
              <a:t>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πηγή, ή προορισμό.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6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ρεύματα εισόδου/εξόδου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/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βασικό ρεύμα εξόδου </a:t>
            </a:r>
            <a:r>
              <a:rPr lang="el-GR" dirty="0"/>
              <a:t>που αναπαριστά την οθόνη.</a:t>
            </a:r>
          </a:p>
          <a:p>
            <a:pPr lvl="1"/>
            <a:r>
              <a:rPr lang="el-GR" sz="2500" dirty="0"/>
              <a:t>Έχει στατικές μεθόδους με τις οποίες μπορούμε να τυπώσουμε στην οθόνη.</a:t>
            </a:r>
            <a:endParaRPr lang="en-US" sz="2500" dirty="0"/>
          </a:p>
          <a:p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βασικό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ρεύμα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εισόδου </a:t>
            </a:r>
            <a:r>
              <a:rPr lang="el-GR" dirty="0" smtClean="0"/>
              <a:t>που </a:t>
            </a:r>
            <a:r>
              <a:rPr lang="el-GR" dirty="0"/>
              <a:t>αναπαριστά </a:t>
            </a:r>
            <a:r>
              <a:rPr lang="el-GR" dirty="0" smtClean="0"/>
              <a:t>το πληκτρολόγιο.</a:t>
            </a:r>
          </a:p>
          <a:p>
            <a:pPr lvl="1"/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για να πάρουμε δεδομένα από το ρεύμα. </a:t>
            </a:r>
            <a:endParaRPr lang="en-US" dirty="0" smtClean="0"/>
          </a:p>
          <a:p>
            <a:r>
              <a:rPr lang="el-GR" dirty="0" smtClean="0"/>
              <a:t>Μια </a:t>
            </a:r>
            <a:r>
              <a:rPr lang="el-GR" dirty="0"/>
              <a:t>εντολή εισόδου/εξόδου έχει αποτέλεσμα το λειτουργικό να πάρει ή να στείλει </a:t>
            </a:r>
            <a:r>
              <a:rPr lang="el-GR" dirty="0" smtClean="0"/>
              <a:t>δεδομένα </a:t>
            </a:r>
            <a:r>
              <a:rPr lang="el-GR" dirty="0"/>
              <a:t>από/προς την αντίστοιχη πηγή/προορισμό</a:t>
            </a:r>
            <a:r>
              <a:rPr lang="el-GR" dirty="0" smtClean="0"/>
              <a:t>.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Ένα επιπλέον ρεύμα: </a:t>
            </a:r>
            <a:r>
              <a:rPr lang="en-US" sz="2800" dirty="0" err="1" smtClean="0">
                <a:solidFill>
                  <a:srgbClr val="0070C0"/>
                </a:solidFill>
              </a:rPr>
              <a:t>System.err</a:t>
            </a:r>
            <a:r>
              <a:rPr lang="el-GR" sz="2800" dirty="0" smtClean="0"/>
              <a:t>: Ρεύμα για την εκτύπωση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λαθών</a:t>
            </a:r>
            <a:r>
              <a:rPr lang="el-GR" sz="2800" dirty="0" smtClean="0"/>
              <a:t> στην οθόνη</a:t>
            </a:r>
          </a:p>
          <a:p>
            <a:pPr lvl="1"/>
            <a:r>
              <a:rPr lang="el-GR" sz="2500" dirty="0"/>
              <a:t>Μας επιτρέπει την ανακατεύθυνση της εξόδου.</a:t>
            </a:r>
            <a:endParaRPr lang="en-US" sz="2500" dirty="0"/>
          </a:p>
          <a:p>
            <a:pPr lvl="1"/>
            <a:endParaRPr lang="en-US" sz="2500" dirty="0">
              <a:solidFill>
                <a:schemeClr val="tx2"/>
              </a:solidFill>
            </a:endParaRP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9363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89654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SystemErrTest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("Starting program");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10;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5661248"/>
            <a:ext cx="648072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Και τα δύο τυπώνουν στην οθόνη αλλά αν κάνουμε ανακατεύθυνση μόνο το </a:t>
            </a:r>
            <a:r>
              <a:rPr lang="en-US" sz="2000" dirty="0" err="1" smtClean="0"/>
              <a:t>System.out</a:t>
            </a:r>
            <a:r>
              <a:rPr lang="el-GR" sz="2000" dirty="0" smtClean="0"/>
              <a:t>  ανακατευθύνεται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920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Ένα ρεύμα </a:t>
            </a:r>
            <a:r>
              <a:rPr lang="el-GR" dirty="0"/>
              <a:t>εξόδου </a:t>
            </a:r>
            <a:r>
              <a:rPr lang="el-GR" dirty="0" smtClean="0"/>
              <a:t>ή εισόδου μπορεί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συνδέεται</a:t>
            </a:r>
            <a:r>
              <a:rPr lang="el-GR" dirty="0" smtClean="0"/>
              <a:t> με ένα </a:t>
            </a:r>
            <a:r>
              <a:rPr lang="el-GR" dirty="0" smtClean="0">
                <a:solidFill>
                  <a:srgbClr val="0070C0"/>
                </a:solidFill>
              </a:rPr>
              <a:t>αρχείο </a:t>
            </a:r>
            <a:r>
              <a:rPr lang="el-GR" dirty="0" smtClean="0"/>
              <a:t>στο οποίο γράφουμε ή από το οποίο διαβάζουμε.</a:t>
            </a:r>
          </a:p>
          <a:p>
            <a:pPr lvl="1"/>
            <a:r>
              <a:rPr lang="el-GR" dirty="0" smtClean="0"/>
              <a:t>Δύο τύποι αρχείων: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κειμένου </a:t>
            </a:r>
            <a:r>
              <a:rPr lang="el-GR" dirty="0" smtClean="0"/>
              <a:t>(ή αρχεία </a:t>
            </a:r>
            <a:r>
              <a:rPr lang="en-US" dirty="0" smtClean="0"/>
              <a:t>ASCII)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δυαδικά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binary)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 smtClean="0"/>
              <a:t>Στα αρχεία κειμένου η πληροφορία είναι κωδικοποιημένη σε </a:t>
            </a:r>
            <a:r>
              <a:rPr lang="el-GR" dirty="0" smtClean="0">
                <a:solidFill>
                  <a:srgbClr val="0070C0"/>
                </a:solidFill>
              </a:rPr>
              <a:t>χαρακτήρες </a:t>
            </a:r>
            <a:r>
              <a:rPr lang="en-US" dirty="0" smtClean="0">
                <a:solidFill>
                  <a:srgbClr val="0070C0"/>
                </a:solidFill>
              </a:rPr>
              <a:t>ASCII</a:t>
            </a:r>
          </a:p>
          <a:p>
            <a:pPr lvl="1"/>
            <a:r>
              <a:rPr lang="el-GR" dirty="0" smtClean="0"/>
              <a:t>Πλεονέκτημα: μπορεί να διαβαστεί και από ανθρώπους</a:t>
            </a:r>
          </a:p>
          <a:p>
            <a:r>
              <a:rPr lang="el-GR" dirty="0" smtClean="0"/>
              <a:t>Στα </a:t>
            </a:r>
            <a:r>
              <a:rPr lang="en-US" dirty="0" smtClean="0"/>
              <a:t>binary </a:t>
            </a:r>
            <a:r>
              <a:rPr lang="el-GR" dirty="0" smtClean="0"/>
              <a:t>αρχεία έχουμε διαφορετική </a:t>
            </a:r>
            <a:r>
              <a:rPr lang="el-GR" dirty="0" smtClean="0">
                <a:solidFill>
                  <a:srgbClr val="0070C0"/>
                </a:solidFill>
              </a:rPr>
              <a:t>κωδικοποίηση</a:t>
            </a:r>
          </a:p>
          <a:p>
            <a:pPr lvl="1"/>
            <a:r>
              <a:rPr lang="el-GR" dirty="0" smtClean="0"/>
              <a:t>Πλεονέκτημα: πιο γρήγορη η μεταφορά των δεδομένων.</a:t>
            </a:r>
          </a:p>
          <a:p>
            <a:r>
              <a:rPr lang="el-GR" dirty="0" smtClean="0"/>
              <a:t>Εμείς θα ασχοληθούμε με αρχεία 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 εξόδου σε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να γράψουμε σε ένα αρχείο θα πρέπει καταρχάς να δημιουργήσουμε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που θα </a:t>
            </a:r>
            <a:r>
              <a:rPr lang="el-GR" dirty="0" smtClean="0">
                <a:solidFill>
                  <a:srgbClr val="0070C0"/>
                </a:solidFill>
              </a:rPr>
              <a:t>συνδέεται</a:t>
            </a:r>
            <a:r>
              <a:rPr lang="el-GR" dirty="0" smtClean="0"/>
              <a:t> με το αρχείο.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μας παρέχει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η οποία μας επιτρέπει να δημιουργήσουμε ένα τέτοιο ρεύμα.</a:t>
            </a:r>
          </a:p>
          <a:p>
            <a:r>
              <a:rPr lang="el-GR" dirty="0" smtClean="0"/>
              <a:t>Δημιουργία του ρεύματος: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8010" y="5013176"/>
            <a:ext cx="8113118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ονομα</a:t>
            </a:r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αρχείου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3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l-GR" dirty="0"/>
              <a:t>Δημιουργεί το </a:t>
            </a:r>
            <a:r>
              <a:rPr lang="el-GR" dirty="0" smtClean="0"/>
              <a:t>αντικείμενο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l-GR" dirty="0" smtClean="0"/>
              <a:t> το οποίο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εξόδου </a:t>
            </a:r>
            <a:r>
              <a:rPr lang="el-GR" dirty="0" smtClean="0"/>
              <a:t>προς το αρχείο με το όνομα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stuff.txt</a:t>
            </a:r>
            <a:endParaRPr lang="en-US" dirty="0" smtClean="0"/>
          </a:p>
          <a:p>
            <a:pPr lvl="1"/>
            <a:r>
              <a:rPr lang="el-GR" dirty="0" smtClean="0"/>
              <a:t>Αν το αρχείο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υπάρχει </a:t>
            </a:r>
            <a:r>
              <a:rPr lang="el-GR" dirty="0" smtClean="0"/>
              <a:t>τότε </a:t>
            </a:r>
            <a:r>
              <a:rPr lang="el-GR" dirty="0" smtClean="0">
                <a:solidFill>
                  <a:srgbClr val="0070C0"/>
                </a:solidFill>
              </a:rPr>
              <a:t>θα δημιουργηθεί </a:t>
            </a:r>
            <a:r>
              <a:rPr lang="el-GR" dirty="0" smtClean="0"/>
              <a:t>ένα κενό αρχείο στο οποίο μπορούμε να γράψουμε</a:t>
            </a:r>
          </a:p>
          <a:p>
            <a:pPr lvl="1"/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υπάρχει</a:t>
            </a:r>
            <a:r>
              <a:rPr lang="el-GR" dirty="0" smtClean="0"/>
              <a:t> ήδη τότε τα περιεχόμενα του θα </a:t>
            </a:r>
            <a:r>
              <a:rPr lang="el-GR" dirty="0" smtClean="0">
                <a:solidFill>
                  <a:srgbClr val="0070C0"/>
                </a:solidFill>
              </a:rPr>
              <a:t>σβηστούν</a:t>
            </a:r>
            <a:r>
              <a:rPr lang="el-GR" dirty="0" smtClean="0"/>
              <a:t> και γράφουμε και πάλι σε ένα κενό αρχείο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02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δημιουργία του ρεύματος πετάει μια εξαίρεση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FileNotFoundException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την οποία πρέπει να πιάσουμε</a:t>
            </a:r>
          </a:p>
          <a:p>
            <a:pPr lvl="1"/>
            <a:r>
              <a:rPr lang="el-GR" dirty="0" smtClean="0"/>
              <a:t>Η δημιουργία του ρεύματος είναι πάντα μέσα σε ένα </a:t>
            </a:r>
            <a:r>
              <a:rPr lang="en-US" dirty="0" smtClean="0">
                <a:solidFill>
                  <a:srgbClr val="0070C0"/>
                </a:solidFill>
              </a:rPr>
              <a:t>try-catch block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8010" y="3789040"/>
            <a:ext cx="8318303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1285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</a:t>
            </a:r>
            <a:r>
              <a:rPr lang="en-US" dirty="0" err="1" smtClean="0"/>
              <a:t>FileNotFoundException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ένα αρχείο?</a:t>
            </a:r>
          </a:p>
          <a:p>
            <a:pPr lvl="1"/>
            <a:r>
              <a:rPr lang="el-GR" dirty="0" smtClean="0"/>
              <a:t>Μπορεί να έχουμε δώσει λάθος </a:t>
            </a:r>
            <a:r>
              <a:rPr lang="en-US" dirty="0" smtClean="0"/>
              <a:t>path</a:t>
            </a:r>
          </a:p>
          <a:p>
            <a:pPr lvl="1"/>
            <a:r>
              <a:rPr lang="el-GR" dirty="0" smtClean="0"/>
              <a:t>Μπορεί να μην υπάρχει χώρος στο δίσκο</a:t>
            </a:r>
          </a:p>
          <a:p>
            <a:pPr lvl="1"/>
            <a:r>
              <a:rPr lang="el-GR" dirty="0" smtClean="0"/>
              <a:t>Μπορεί να μην έχουμε </a:t>
            </a:r>
            <a:r>
              <a:rPr lang="en-US" dirty="0" smtClean="0"/>
              <a:t>write access</a:t>
            </a:r>
          </a:p>
          <a:p>
            <a:pPr lvl="1"/>
            <a:r>
              <a:rPr lang="el-GR" dirty="0" smtClean="0"/>
              <a:t>κλπ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4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με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υπάρχει κάποιο πρόβλημα στην εκτέλεση του προγράμματος (π.χ., μηδενικός αριθμός από άνδρες ή γυναίκες μαθητές) το πρόγραμμα μας θα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</a:t>
            </a:r>
            <a:r>
              <a:rPr lang="el-GR" dirty="0" smtClean="0"/>
              <a:t> (δημιουργεί) μια εξαίρεση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throws</a:t>
            </a:r>
            <a:r>
              <a:rPr lang="en-US" dirty="0" smtClean="0"/>
              <a:t> an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)</a:t>
            </a:r>
            <a:r>
              <a:rPr lang="el-GR" dirty="0" smtClean="0"/>
              <a:t> και σταματάει την ομαλή ροή του προγράμματος.</a:t>
            </a:r>
            <a:endParaRPr lang="en-US" dirty="0" smtClean="0"/>
          </a:p>
          <a:p>
            <a:r>
              <a:rPr lang="el-GR" dirty="0" smtClean="0"/>
              <a:t>Σε κάποιο άλλο σημείο του προγράμματος μας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πιάνουμε</a:t>
            </a:r>
            <a:r>
              <a:rPr lang="el-GR" dirty="0" smtClean="0"/>
              <a:t> (χειριζόμαστε) την εξαίρεση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catch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) </a:t>
            </a:r>
            <a:r>
              <a:rPr lang="el-GR" dirty="0" smtClean="0"/>
              <a:t>και έχουμε κώδικα που την χειρίζεται.</a:t>
            </a:r>
          </a:p>
          <a:p>
            <a:r>
              <a:rPr lang="el-GR" dirty="0" smtClean="0"/>
              <a:t>Τι είναι μια εξαίρεση?</a:t>
            </a:r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έχει μία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για αυτό το σκοπό που κρατάει πληροφορία για το τι προκάλεσε την εξαίρεση.</a:t>
            </a:r>
          </a:p>
          <a:p>
            <a:pPr lvl="1"/>
            <a:r>
              <a:rPr lang="el-GR" dirty="0" smtClean="0"/>
              <a:t>Μια εξαίρεση είναι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ή κάποιας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παράγωγης κλάσης </a:t>
            </a:r>
            <a:r>
              <a:rPr lang="el-GR" dirty="0" smtClean="0"/>
              <a:t>της </a:t>
            </a:r>
            <a:r>
              <a:rPr lang="en-US" dirty="0" smtClean="0"/>
              <a:t>Exception.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81468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Εγγραφή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 την προηγούμενη εντολή συνδέσαμε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με ένα </a:t>
            </a:r>
            <a:r>
              <a:rPr lang="el-GR" dirty="0" smtClean="0">
                <a:solidFill>
                  <a:srgbClr val="0070C0"/>
                </a:solidFill>
              </a:rPr>
              <a:t>αρχείο στο δίσκο</a:t>
            </a:r>
            <a:r>
              <a:rPr lang="el-GR" dirty="0" smtClean="0"/>
              <a:t>, στο οποίο θα γράψουμε</a:t>
            </a:r>
          </a:p>
          <a:p>
            <a:r>
              <a:rPr lang="el-GR" dirty="0" smtClean="0"/>
              <a:t>Για να γίνει η εγγραφή πρέπει:</a:t>
            </a:r>
          </a:p>
          <a:p>
            <a:pPr lvl="1"/>
            <a:r>
              <a:rPr lang="el-GR" dirty="0" smtClean="0"/>
              <a:t>Να δημιουργήσουμε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που μπορεί να </a:t>
            </a:r>
            <a:r>
              <a:rPr lang="el-GR" dirty="0" smtClean="0">
                <a:solidFill>
                  <a:srgbClr val="0070C0"/>
                </a:solidFill>
              </a:rPr>
              <a:t>γράφει</a:t>
            </a:r>
            <a:r>
              <a:rPr lang="el-GR" dirty="0" smtClean="0"/>
              <a:t>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Ανοίγουμε το αρχείο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Να καλέσουμε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που γράφουν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Εγγραφή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Όταν τελειώσουμε να </a:t>
            </a:r>
            <a:r>
              <a:rPr lang="el-GR" dirty="0" smtClean="0">
                <a:solidFill>
                  <a:srgbClr val="0070C0"/>
                </a:solidFill>
              </a:rPr>
              <a:t>αποδεσμεύσουμε</a:t>
            </a:r>
            <a:r>
              <a:rPr lang="el-GR" dirty="0" smtClean="0"/>
              <a:t> το αντικείμενο από το ρεύμα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Κλείνουμε το αρχείο</a:t>
            </a:r>
            <a:r>
              <a:rPr lang="el-GR" dirty="0" smtClean="0"/>
              <a:t>»)</a:t>
            </a:r>
          </a:p>
          <a:p>
            <a:r>
              <a:rPr lang="el-GR" dirty="0" smtClean="0"/>
              <a:t>Μπορούμε να τα κάνουμε αυτά 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PrintWriter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8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o)</a:t>
            </a:r>
            <a:r>
              <a:rPr lang="en-US" dirty="0"/>
              <a:t>: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Παίρνει σαν όρισμα ένα αντικείμενο τύπου </a:t>
            </a:r>
            <a:r>
              <a:rPr lang="en-US" dirty="0" err="1" smtClean="0"/>
              <a:t>FileOutputStream</a:t>
            </a:r>
            <a:endParaRPr lang="en-US" dirty="0" smtClean="0"/>
          </a:p>
          <a:p>
            <a:pPr lvl="1"/>
            <a:r>
              <a:rPr lang="el-GR" dirty="0" smtClean="0"/>
              <a:t>Όταν δημιουργούμε ένα αντικείμενο </a:t>
            </a:r>
            <a:r>
              <a:rPr lang="en-US" dirty="0" err="1" smtClean="0"/>
              <a:t>PrintWriter</a:t>
            </a:r>
            <a:r>
              <a:rPr lang="en-US" dirty="0" smtClean="0"/>
              <a:t> </a:t>
            </a:r>
            <a:r>
              <a:rPr lang="el-GR" dirty="0" smtClean="0"/>
              <a:t>ανοίγουμε το αρχείο για διάβασμα.</a:t>
            </a:r>
          </a:p>
          <a:p>
            <a:pPr lvl="1"/>
            <a:r>
              <a:rPr lang="el-GR" dirty="0" smtClean="0"/>
              <a:t>Παράδειγμα: </a:t>
            </a:r>
            <a:endParaRPr lang="en-US" dirty="0" smtClean="0"/>
          </a:p>
          <a:p>
            <a:pPr lvl="2"/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9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: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παρόμοια με την </a:t>
            </a:r>
            <a:r>
              <a:rPr lang="en-US" dirty="0" smtClean="0"/>
              <a:t>print </a:t>
            </a:r>
            <a:r>
              <a:rPr lang="el-GR" dirty="0" smtClean="0"/>
              <a:t>που ξέρουμε</a:t>
            </a:r>
            <a:r>
              <a:rPr lang="en-US" dirty="0" smtClean="0"/>
              <a:t> </a:t>
            </a:r>
            <a:r>
              <a:rPr lang="el-GR" dirty="0" smtClean="0"/>
              <a:t>αλλά γράφει πλέον στο αρχείο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s)</a:t>
            </a:r>
            <a:r>
              <a:rPr lang="en-US" dirty="0" smtClean="0"/>
              <a:t>: </a:t>
            </a:r>
            <a:r>
              <a:rPr lang="el-GR" dirty="0"/>
              <a:t>παρόμοια με την </a:t>
            </a:r>
            <a:r>
              <a:rPr lang="en-US" dirty="0" err="1" smtClean="0"/>
              <a:t>println</a:t>
            </a:r>
            <a:r>
              <a:rPr lang="en-US" dirty="0" smtClean="0"/>
              <a:t> </a:t>
            </a:r>
            <a:r>
              <a:rPr lang="el-GR" dirty="0"/>
              <a:t>που </a:t>
            </a:r>
            <a:r>
              <a:rPr lang="el-GR" dirty="0" smtClean="0"/>
              <a:t>ξέρουμε </a:t>
            </a:r>
            <a:r>
              <a:rPr lang="el-GR" dirty="0"/>
              <a:t>αλλά γράφει πλέον στο αρχείο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dirty="0" smtClean="0"/>
              <a:t>: </a:t>
            </a:r>
            <a:r>
              <a:rPr lang="el-GR" dirty="0" smtClean="0"/>
              <a:t>ολοκληρώνει την εγγραφή (γράφει ότι υπάρχει στο </a:t>
            </a:r>
            <a:r>
              <a:rPr lang="en-US" dirty="0" smtClean="0"/>
              <a:t>buffer) </a:t>
            </a:r>
            <a:r>
              <a:rPr lang="el-GR" dirty="0" smtClean="0"/>
              <a:t>και κλείνει </a:t>
            </a:r>
            <a:r>
              <a:rPr lang="el-GR" dirty="0"/>
              <a:t>το </a:t>
            </a:r>
            <a:r>
              <a:rPr lang="el-GR" dirty="0" smtClean="0"/>
              <a:t>αρχείο</a:t>
            </a:r>
            <a:endParaRPr lang="en-US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flush()</a:t>
            </a:r>
            <a:r>
              <a:rPr lang="en-US" dirty="0" smtClean="0"/>
              <a:t>: </a:t>
            </a:r>
            <a:r>
              <a:rPr lang="el-GR" dirty="0" smtClean="0"/>
              <a:t>γράφει </a:t>
            </a:r>
            <a:r>
              <a:rPr lang="el-GR" dirty="0"/>
              <a:t>ότι υπάρχει στο </a:t>
            </a:r>
            <a:r>
              <a:rPr lang="en-US" dirty="0" smtClean="0"/>
              <a:t>buffer</a:t>
            </a:r>
            <a:endParaRPr lang="el-GR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7811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TextFileOutputDemo1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1511" y="408276"/>
            <a:ext cx="34724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ολοκληρωμένο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4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408276"/>
            <a:ext cx="26495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Πιο συνοπτικός κώδικας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788024" y="1484784"/>
            <a:ext cx="4355976" cy="917412"/>
          </a:xfrm>
          <a:prstGeom prst="wedgeRectCallout">
            <a:avLst>
              <a:gd name="adj1" fmla="val -20339"/>
              <a:gd name="adj2" fmla="val 7195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Το αντικείμενο </a:t>
            </a:r>
            <a:r>
              <a:rPr lang="en-US" dirty="0" err="1" smtClean="0">
                <a:solidFill>
                  <a:schemeClr val="tx1"/>
                </a:solidFill>
              </a:rPr>
              <a:t>FileOutputStream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έτσι κι αλλιώς δεν το χρησιμοποιούμε αλλού. </a:t>
            </a:r>
            <a:r>
              <a:rPr lang="el-GR" dirty="0">
                <a:solidFill>
                  <a:schemeClr val="tx1"/>
                </a:solidFill>
              </a:rPr>
              <a:t>Δημιουργούμε ένα </a:t>
            </a:r>
            <a:r>
              <a:rPr lang="el-GR" dirty="0" smtClean="0">
                <a:solidFill>
                  <a:srgbClr val="FF0000"/>
                </a:solidFill>
              </a:rPr>
              <a:t>ανώνυμο αντικείμενο</a:t>
            </a:r>
            <a:r>
              <a:rPr lang="el-G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45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Προσάρτηση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420" y="16288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Τι γίνεται αν θέλουμε να </a:t>
            </a:r>
            <a:r>
              <a:rPr lang="el-GR" dirty="0" smtClean="0">
                <a:solidFill>
                  <a:srgbClr val="0070C0"/>
                </a:solidFill>
              </a:rPr>
              <a:t>προσθέσουμε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append</a:t>
            </a:r>
            <a:r>
              <a:rPr lang="en-US" dirty="0" smtClean="0"/>
              <a:t>) </a:t>
            </a:r>
            <a:r>
              <a:rPr lang="el-GR" dirty="0" smtClean="0"/>
              <a:t>επιπλέον δεδομένα σε ένα </a:t>
            </a:r>
            <a:r>
              <a:rPr lang="el-GR" dirty="0" smtClean="0">
                <a:solidFill>
                  <a:srgbClr val="0070C0"/>
                </a:solidFill>
              </a:rPr>
              <a:t>υπάρχον αρχείο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O constructor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ξέρουμε θα σβήσει τα περιεχόμενα και θα το ξαναγράψουμε από την αρχή.</a:t>
            </a:r>
          </a:p>
          <a:p>
            <a:r>
              <a:rPr lang="el-GR" dirty="0" smtClean="0"/>
              <a:t>Γι αυτό το σκοπό χρησιμοποιούμε ένα άλλο </a:t>
            </a:r>
            <a:r>
              <a:rPr lang="en-US" dirty="0" smtClean="0"/>
              <a:t>constructor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Το όρισμα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</a:t>
            </a:r>
            <a:r>
              <a:rPr lang="el-GR" dirty="0" smtClean="0"/>
              <a:t>υποδηλώνει ότι θέλουμε να προσθέσουμε (</a:t>
            </a:r>
            <a:r>
              <a:rPr lang="en-US" dirty="0" smtClean="0"/>
              <a:t>append) </a:t>
            </a:r>
            <a:r>
              <a:rPr lang="el-GR" dirty="0" smtClean="0"/>
              <a:t>στο αρχείο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4423919"/>
            <a:ext cx="8480207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5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Διάβασμα από αρχείο κειμένου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διαδικασία είναι παρόμοια και για διάβασμα </a:t>
            </a:r>
          </a:p>
          <a:p>
            <a:r>
              <a:rPr lang="el-GR" dirty="0" smtClean="0"/>
              <a:t>Πρώτα δημιουργούμε ένα αντικείμενο τύπου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FileInputStream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συνδέει ένα ρεύμα εισόδου με το όνομα του αρχείου</a:t>
            </a:r>
          </a:p>
          <a:p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Μετά θα χρησιμοποιήσουμε την γνωστή μας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</a:t>
            </a:r>
            <a:r>
              <a:rPr lang="en-US" dirty="0" smtClean="0"/>
              <a:t> </a:t>
            </a:r>
            <a:r>
              <a:rPr lang="el-GR" dirty="0" smtClean="0"/>
              <a:t>για να:</a:t>
            </a:r>
          </a:p>
          <a:p>
            <a:pPr lvl="1"/>
            <a:r>
              <a:rPr lang="el-GR" dirty="0" smtClean="0"/>
              <a:t>Να ανοίξουμε το αρχείο 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Scanner(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Να διαβάσουμε από το αρχείο </a:t>
            </a:r>
            <a:endParaRPr lang="en-US" dirty="0" smtClean="0"/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l-GR" dirty="0" smtClean="0"/>
              <a:t>Να</a:t>
            </a:r>
            <a:r>
              <a:rPr lang="en-US" dirty="0" smtClean="0"/>
              <a:t> </a:t>
            </a:r>
            <a:r>
              <a:rPr lang="el-GR" dirty="0" err="1" smtClean="0"/>
              <a:t>κλεισουμε</a:t>
            </a:r>
            <a:r>
              <a:rPr lang="el-GR" dirty="0" smtClean="0"/>
              <a:t> το αρχείο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inputReader.close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3068960"/>
            <a:ext cx="6801862" cy="70788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όνομα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αρχείου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932040" y="5445224"/>
            <a:ext cx="3960440" cy="612648"/>
          </a:xfrm>
          <a:prstGeom prst="wedgeRectCallout">
            <a:avLst>
              <a:gd name="adj1" fmla="val -17755"/>
              <a:gd name="adj2" fmla="val -881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System.in </a:t>
            </a:r>
            <a:r>
              <a:rPr lang="el-GR" dirty="0" smtClean="0"/>
              <a:t>που χρησιμοποιούσαμε μέχρι τώρα είναι ένα ρεύμα εισόδου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4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TextFileScannerDemo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new 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("morestuff.txt")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("File morestuff.txt was not found");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("or could not be opened.");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line read from the file is:");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(line);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385013"/>
            <a:ext cx="18950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παράδειγμα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5076056" y="2348880"/>
            <a:ext cx="3528392" cy="414336"/>
          </a:xfrm>
          <a:prstGeom prst="wedgeRectCallout">
            <a:avLst>
              <a:gd name="adj1" fmla="val -69506"/>
              <a:gd name="adj2" fmla="val 7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συνοπτική εκδοχή του κώδικα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0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 Scanner </a:t>
            </a:r>
            <a:r>
              <a:rPr lang="el-GR" dirty="0" smtClean="0"/>
              <a:t>έχει διάφορες μεθόδους για να διαβάζουμε: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μέχρι το τέλος της γραμμής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ακέραιο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πραγματικό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next():</a:t>
            </a:r>
            <a:r>
              <a:rPr lang="el-GR" dirty="0" smtClean="0"/>
              <a:t> διαβάζει το επόμενο λεκτικό στοιχείο (χωρισμένο με κενό)</a:t>
            </a:r>
          </a:p>
          <a:p>
            <a:r>
              <a:rPr lang="el-GR" dirty="0" smtClean="0"/>
              <a:t>Έλεγχοι για τέλος εισόδου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άλλη γραμμή να διαβάσει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/>
              <a:t>επιστρέφει </a:t>
            </a:r>
            <a:r>
              <a:rPr lang="en-US" dirty="0"/>
              <a:t>true </a:t>
            </a:r>
            <a:r>
              <a:rPr lang="el-GR" dirty="0"/>
              <a:t>αν υπάρχει κι </a:t>
            </a:r>
            <a:r>
              <a:rPr lang="el-GR" dirty="0" smtClean="0"/>
              <a:t>άλλο </a:t>
            </a:r>
            <a:r>
              <a:rPr lang="en-US" dirty="0" smtClean="0"/>
              <a:t>String </a:t>
            </a:r>
            <a:r>
              <a:rPr lang="el-GR" dirty="0" smtClean="0"/>
              <a:t>να διαβάσει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άλλος ακέραιος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13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7704" y="4941168"/>
            <a:ext cx="230425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116632"/>
            <a:ext cx="3960440" cy="11186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05" y="116632"/>
            <a:ext cx="8229600" cy="6741368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Scanner(new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("original.txt"));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("numbered.txt"));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.");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count 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while 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inputStream.hasNextLine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String line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inputStream.nextLine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count++;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(count + " " + line);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65934" y="1023119"/>
            <a:ext cx="374441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Διαβάζουμε από ένα αρχείο και γράφουμε τις γραμμές του αριθμημένες σε ένα νέο αρχείο.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17105" y="433884"/>
            <a:ext cx="459324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παράδειγμα με διάβασμα και γράψιμο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9910" y="4479503"/>
            <a:ext cx="320384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n-US" dirty="0" err="1" smtClean="0"/>
              <a:t>hasNextLine</a:t>
            </a:r>
            <a:r>
              <a:rPr lang="en-US" dirty="0" smtClean="0"/>
              <a:t> </a:t>
            </a:r>
            <a:r>
              <a:rPr lang="el-GR" dirty="0" smtClean="0"/>
              <a:t>θα επιστρέψει</a:t>
            </a:r>
            <a:r>
              <a:rPr lang="en-US" dirty="0" smtClean="0"/>
              <a:t> false </a:t>
            </a:r>
            <a:r>
              <a:rPr lang="el-GR" dirty="0" smtClean="0"/>
              <a:t>όταν φτάσουμε στο τέλος του αρχείου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27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71168"/>
            <a:ext cx="3960440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53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keyboard = new Scanner(System.in);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while (!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Scanner(new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outputFilname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true;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 Enter names again:");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&lt;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υπόλοιπος κώδικας…&gt;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1" y="657562"/>
            <a:ext cx="374441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των εξαιρέσεων για έλεγχο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2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Μηχανισμός </a:t>
            </a:r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93" y="1700808"/>
            <a:ext cx="3131363" cy="4876800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/>
              <a:t>Ο κώδικας που μπορεί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δημιουργήσει εξαίρεση </a:t>
            </a:r>
            <a:r>
              <a:rPr lang="el-GR" sz="1800" dirty="0" smtClean="0"/>
              <a:t>μπαίνει σε ένα </a:t>
            </a:r>
            <a:r>
              <a:rPr lang="en-US" sz="1800" dirty="0" smtClean="0">
                <a:solidFill>
                  <a:srgbClr val="0070C0"/>
                </a:solidFill>
              </a:rPr>
              <a:t>try-block</a:t>
            </a:r>
          </a:p>
          <a:p>
            <a:r>
              <a:rPr lang="el-GR" sz="1800" dirty="0" smtClean="0"/>
              <a:t>Αν η εξέλιξη του κώδικα είναι προβληματική εκτελείται η εντολή </a:t>
            </a:r>
            <a:r>
              <a:rPr lang="en-US" sz="1800" dirty="0" smtClean="0">
                <a:solidFill>
                  <a:srgbClr val="0070C0"/>
                </a:solidFill>
              </a:rPr>
              <a:t>throw</a:t>
            </a:r>
            <a:r>
              <a:rPr lang="en-US" sz="1800" dirty="0" smtClean="0"/>
              <a:t> </a:t>
            </a:r>
            <a:r>
              <a:rPr lang="el-GR" sz="1800" dirty="0" smtClean="0"/>
              <a:t>η οποία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«πετάει» την εξαίρεση.</a:t>
            </a:r>
          </a:p>
          <a:p>
            <a:r>
              <a:rPr lang="el-GR" sz="1800" dirty="0"/>
              <a:t>Το πέταγμα της εξαίρεσης μπορεί να γίνεται και από κάποια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sz="1800" dirty="0"/>
              <a:t> που καλείται μέσα στο </a:t>
            </a:r>
            <a:r>
              <a:rPr lang="en-US" sz="1800" dirty="0">
                <a:solidFill>
                  <a:srgbClr val="0070C0"/>
                </a:solidFill>
              </a:rPr>
              <a:t>try block</a:t>
            </a:r>
            <a:endParaRPr lang="el-GR" sz="1800" dirty="0">
              <a:solidFill>
                <a:srgbClr val="0070C0"/>
              </a:solidFill>
            </a:endParaRPr>
          </a:p>
          <a:p>
            <a:endParaRPr lang="el-GR" sz="1800" dirty="0"/>
          </a:p>
          <a:p>
            <a:r>
              <a:rPr lang="el-GR" sz="1800" dirty="0" smtClean="0"/>
              <a:t>Αν υπάρξει εξαίρεση η ροή του κώδικα μεταφέρεται στο </a:t>
            </a:r>
            <a:r>
              <a:rPr lang="en-US" sz="1800" dirty="0" smtClean="0">
                <a:solidFill>
                  <a:srgbClr val="0070C0"/>
                </a:solidFill>
              </a:rPr>
              <a:t>catch-block</a:t>
            </a:r>
            <a:r>
              <a:rPr lang="en-US" sz="1800" dirty="0" smtClean="0"/>
              <a:t> </a:t>
            </a:r>
            <a:r>
              <a:rPr lang="el-GR" sz="1800" dirty="0" smtClean="0"/>
              <a:t>το οποίο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χειρίζεται τις εξαιρέσεις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5856" y="2780928"/>
            <a:ext cx="5769528" cy="310854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μπορεί να κάνει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exception&gt;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</a:p>
          <a:p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Exception 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που χειρίζεται την εξαίρεση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Χρησιμοποιεί το αντικείμενο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e&gt;</a:t>
            </a:r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1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smtClean="0">
                <a:hlinkClick r:id="rId2"/>
              </a:rPr>
              <a:t>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File </a:t>
            </a:r>
            <a:r>
              <a:rPr lang="el-GR" dirty="0" smtClean="0"/>
              <a:t>μας δίνει πληροφορίες για ένα αρχείο που θα μπορούσαμε να πάρουμε από το λειτουργικό σύστημα</a:t>
            </a:r>
          </a:p>
          <a:p>
            <a:r>
              <a:rPr lang="en-US" dirty="0" smtClean="0"/>
              <a:t>Constructor: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File </a:t>
            </a:r>
            <a:r>
              <a:rPr lang="en-US" dirty="0" err="1" smtClean="0">
                <a:solidFill>
                  <a:srgbClr val="0070C0"/>
                </a:solidFill>
              </a:rPr>
              <a:t>fileObject</a:t>
            </a:r>
            <a:r>
              <a:rPr lang="en-US" dirty="0" smtClean="0">
                <a:solidFill>
                  <a:srgbClr val="0070C0"/>
                </a:solidFill>
              </a:rPr>
              <a:t> = new File(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όνομα&gt;</a:t>
            </a:r>
            <a:r>
              <a:rPr lang="el-GR" dirty="0" smtClean="0">
                <a:solidFill>
                  <a:srgbClr val="0070C0"/>
                </a:solidFill>
              </a:rPr>
              <a:t>);</a:t>
            </a:r>
          </a:p>
          <a:p>
            <a:pPr lvl="1"/>
            <a:r>
              <a:rPr lang="el-GR" dirty="0" smtClean="0"/>
              <a:t>Το όνομα συνήθως θα είναι ένα όνομα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αρχείου</a:t>
            </a:r>
            <a:r>
              <a:rPr lang="el-GR" dirty="0" smtClean="0"/>
              <a:t>, αλλά μπορεί να είναι 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directory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Μέθοδοι: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exists(): </a:t>
            </a:r>
            <a:r>
              <a:rPr lang="el-GR" dirty="0" smtClean="0"/>
              <a:t>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υπάρχει ή όχι το αρχείο/</a:t>
            </a:r>
            <a:r>
              <a:rPr lang="en-US" dirty="0" smtClean="0"/>
              <a:t>path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getName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όνομα του αρχείου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getPath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επιστρέφει το </a:t>
            </a:r>
            <a:r>
              <a:rPr lang="en-US" dirty="0" smtClean="0"/>
              <a:t>path </a:t>
            </a:r>
            <a:r>
              <a:rPr lang="el-GR" dirty="0" smtClean="0"/>
              <a:t>μέχρι το αρχείο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isFile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που μας λέει αν το όνομα είναι αρχείο 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isDirectory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που μας λέει αν το όνομα είναι </a:t>
            </a:r>
            <a:r>
              <a:rPr lang="en-US" dirty="0" smtClean="0"/>
              <a:t>directory </a:t>
            </a:r>
            <a:r>
              <a:rPr lang="el-GR" dirty="0" smtClean="0"/>
              <a:t>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mkdir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δημιουργεί το </a:t>
            </a:r>
            <a:r>
              <a:rPr lang="en-US" dirty="0" smtClean="0"/>
              <a:t>directory </a:t>
            </a:r>
            <a:r>
              <a:rPr lang="el-GR" dirty="0" smtClean="0"/>
              <a:t>στο </a:t>
            </a:r>
            <a:r>
              <a:rPr lang="en-US" dirty="0" smtClean="0"/>
              <a:t>path </a:t>
            </a:r>
            <a:r>
              <a:rPr lang="el-GR" dirty="0" smtClean="0"/>
              <a:t>που δώσαμε ως όρισμα.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66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try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είναι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</a:t>
            </a:r>
            <a:r>
              <a:rPr lang="en-US" dirty="0" smtClean="0"/>
              <a:t> </a:t>
            </a:r>
            <a:r>
              <a:rPr lang="el-GR" dirty="0" smtClean="0"/>
              <a:t>όπως όλα τα άλλα στην </a:t>
            </a:r>
            <a:r>
              <a:rPr lang="en-US" dirty="0" smtClean="0"/>
              <a:t>Java</a:t>
            </a:r>
          </a:p>
          <a:p>
            <a:pPr lvl="1"/>
            <a:r>
              <a:rPr lang="el-GR" smtClean="0"/>
              <a:t>Ότι μεταβλητή ορίζεται </a:t>
            </a:r>
            <a:r>
              <a:rPr lang="el-GR" dirty="0" smtClean="0"/>
              <a:t>μέσα στο </a:t>
            </a:r>
            <a:r>
              <a:rPr lang="en-US" dirty="0" smtClean="0"/>
              <a:t>block </a:t>
            </a:r>
            <a:r>
              <a:rPr lang="el-GR" dirty="0" smtClean="0"/>
              <a:t>είναι τοπική, κλπ…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03590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που μπορεί να προκαλέσει εξαίρεση&gt;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5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throw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λειτουργεί ως τελεστής, και ακολουθείται από ένα αντικείμενο τύπου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,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παράγωγης κλάσης</a:t>
            </a:r>
            <a:r>
              <a:rPr lang="el-GR" dirty="0" smtClean="0"/>
              <a:t> της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</a:p>
          <a:p>
            <a:pPr lvl="1"/>
            <a:r>
              <a:rPr lang="el-GR" dirty="0" smtClean="0"/>
              <a:t>Αυτή είναι η εξαίρεση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 </a:t>
            </a:r>
            <a:r>
              <a:rPr lang="el-GR" dirty="0" smtClean="0"/>
              <a:t>ο κώδικας.</a:t>
            </a:r>
          </a:p>
          <a:p>
            <a:r>
              <a:rPr lang="el-GR" dirty="0" smtClean="0"/>
              <a:t>Όταν πεταχτεί η εξαίρεση (π.χ., όταν κληθεί η </a:t>
            </a:r>
            <a:r>
              <a:rPr lang="en-US" dirty="0" smtClean="0"/>
              <a:t>throw)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βγαίνουμε αυτόματα εκτός</a:t>
            </a:r>
            <a:r>
              <a:rPr lang="el-GR" dirty="0" smtClean="0"/>
              <a:t> του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και ο έλεγχος του προγράμματος μεταφέρεται στο αντίστοιχο </a:t>
            </a:r>
            <a:r>
              <a:rPr lang="en-US" dirty="0" smtClean="0">
                <a:solidFill>
                  <a:srgbClr val="0070C0"/>
                </a:solidFill>
              </a:rPr>
              <a:t>catch block</a:t>
            </a:r>
          </a:p>
          <a:p>
            <a:pPr lvl="1"/>
            <a:r>
              <a:rPr lang="el-GR" dirty="0" smtClean="0"/>
              <a:t>Λειτουργεί αντίστοιχα με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break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switch block</a:t>
            </a:r>
            <a:r>
              <a:rPr lang="en-US" dirty="0" smtClean="0"/>
              <a:t>. 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164214"/>
            <a:ext cx="7629012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Αντικείμενο της κλάσης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Exception (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ή παράγωγης)&gt;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78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κρατάει πληροφορίες για την εξαίρεση που δημιουργήθηκε</a:t>
            </a:r>
            <a:endParaRPr lang="en-US" dirty="0" smtClean="0"/>
          </a:p>
          <a:p>
            <a:pPr lvl="1"/>
            <a:r>
              <a:rPr lang="el-GR" dirty="0" smtClean="0"/>
              <a:t>Έχει ένα πεδίο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message</a:t>
            </a:r>
            <a:r>
              <a:rPr lang="en-US" dirty="0" smtClean="0"/>
              <a:t> </a:t>
            </a:r>
            <a:r>
              <a:rPr lang="el-GR" dirty="0" smtClean="0"/>
              <a:t>το οποίο κρατάει ένα μήνυμα για το πρόβλημα και το οποίο μπορούμε να διαβάσουμε με την μέθοδο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getMessage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l-GR" dirty="0" smtClean="0"/>
              <a:t>Π.χ., όταν καλούμε τον </a:t>
            </a:r>
            <a:r>
              <a:rPr lang="en-US" dirty="0" smtClean="0"/>
              <a:t>constructor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new Exception(“No students. No Lesson”);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n-US" dirty="0" smtClean="0"/>
              <a:t>private </a:t>
            </a:r>
            <a:r>
              <a:rPr lang="el-GR" dirty="0" smtClean="0"/>
              <a:t>πεδίο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message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Exception   </a:t>
            </a:r>
            <a:r>
              <a:rPr lang="el-GR" dirty="0" smtClean="0"/>
              <a:t>αποθηκεύεται το μήνυμα που δίνουμε ως όρισμα.</a:t>
            </a:r>
          </a:p>
          <a:p>
            <a:endParaRPr lang="en-US" dirty="0" smtClean="0"/>
          </a:p>
          <a:p>
            <a:r>
              <a:rPr lang="el-GR" dirty="0" smtClean="0"/>
              <a:t>Μπορούμε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παράγωγες κλάσεις </a:t>
            </a:r>
            <a:r>
              <a:rPr lang="el-GR" dirty="0" smtClean="0"/>
              <a:t>της </a:t>
            </a:r>
            <a:r>
              <a:rPr lang="en-US" dirty="0" smtClean="0"/>
              <a:t>Exception </a:t>
            </a:r>
            <a:r>
              <a:rPr lang="el-GR" dirty="0" smtClean="0"/>
              <a:t>και να δημιουργήσουμε </a:t>
            </a:r>
            <a:r>
              <a:rPr lang="el-GR" dirty="0" smtClean="0">
                <a:solidFill>
                  <a:srgbClr val="0070C0"/>
                </a:solidFill>
              </a:rPr>
              <a:t>επιπλέον πεδία </a:t>
            </a:r>
            <a:r>
              <a:rPr lang="el-GR" dirty="0" smtClean="0"/>
              <a:t>για ν κρατάμε περισσότερες πληροφορίες για κάποια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10739</TotalTime>
  <Words>4973</Words>
  <Application>Microsoft Office PowerPoint</Application>
  <PresentationFormat>On-screen Show (4:3)</PresentationFormat>
  <Paragraphs>995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4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Εξαιρέσεις</vt:lpstr>
      <vt:lpstr>Ένα απλό παράδειγμα</vt:lpstr>
      <vt:lpstr>PowerPoint Presentation</vt:lpstr>
      <vt:lpstr>Υλοποίηση με εξαιρέσεις</vt:lpstr>
      <vt:lpstr>Μηχανισμός try-throw-catch</vt:lpstr>
      <vt:lpstr>Το try block</vt:lpstr>
      <vt:lpstr>Η εντολή throw</vt:lpstr>
      <vt:lpstr>Η κλάση Exception</vt:lpstr>
      <vt:lpstr>Το catch block</vt:lpstr>
      <vt:lpstr>Try-throw-catch</vt:lpstr>
      <vt:lpstr>PowerPoint Presentation</vt:lpstr>
      <vt:lpstr>Εξειδικευμένες εξαιρέσεις</vt:lpstr>
      <vt:lpstr>Παράδειγμα</vt:lpstr>
      <vt:lpstr>Παράδειγμα</vt:lpstr>
      <vt:lpstr>PowerPoint Presentation</vt:lpstr>
      <vt:lpstr>PowerPoint Presentation</vt:lpstr>
      <vt:lpstr>PowerPoint Presentation</vt:lpstr>
      <vt:lpstr>Ορίζοντας Exceptions</vt:lpstr>
      <vt:lpstr>Εξαιρέσεις με επιπλέον πληροφορία</vt:lpstr>
      <vt:lpstr>PowerPoint Presentation</vt:lpstr>
      <vt:lpstr>PowerPoint Presentation</vt:lpstr>
      <vt:lpstr>Πολλαπλά catch blocks</vt:lpstr>
      <vt:lpstr>PowerPoint Presentation</vt:lpstr>
      <vt:lpstr>PowerPoint Presentation</vt:lpstr>
      <vt:lpstr>Προσοχή</vt:lpstr>
      <vt:lpstr>PowerPoint Presentation</vt:lpstr>
      <vt:lpstr>PowerPoint Presentation</vt:lpstr>
      <vt:lpstr>Μέθοδοι που πετάνε εξαιρέσεις</vt:lpstr>
      <vt:lpstr>Μέθοδος που πετάει εξαίρεση</vt:lpstr>
      <vt:lpstr>Μέθοδος που πετάει εξαίρεση</vt:lpstr>
      <vt:lpstr>PowerPoint Presentation</vt:lpstr>
      <vt:lpstr>Catch or Declare</vt:lpstr>
      <vt:lpstr>PowerPoint Presentation</vt:lpstr>
      <vt:lpstr>Τύποι Εξαιρέσεων</vt:lpstr>
      <vt:lpstr>PowerPoint Presentation</vt:lpstr>
      <vt:lpstr>PowerPoint Presentation</vt:lpstr>
      <vt:lpstr>Χρήση εξαιρέσεων σε βρόχους</vt:lpstr>
      <vt:lpstr>Χρήση Εξαιρέσεων</vt:lpstr>
      <vt:lpstr>Προσοχή</vt:lpstr>
      <vt:lpstr>ΑΡχεια</vt:lpstr>
      <vt:lpstr>Ρεύματα</vt:lpstr>
      <vt:lpstr>Βασικά ρεύματα εισόδου/εξόδου</vt:lpstr>
      <vt:lpstr>Παράδειγμα</vt:lpstr>
      <vt:lpstr>Αρχεία</vt:lpstr>
      <vt:lpstr>Ρεύμα εξόδου σε αρχεία</vt:lpstr>
      <vt:lpstr>Παράδειγμα</vt:lpstr>
      <vt:lpstr>FileNotFoundException</vt:lpstr>
      <vt:lpstr>FileNotFoundException</vt:lpstr>
      <vt:lpstr>Εγγραφή σε αρχείο</vt:lpstr>
      <vt:lpstr>PrintWriter</vt:lpstr>
      <vt:lpstr>PowerPoint Presentation</vt:lpstr>
      <vt:lpstr>PowerPoint Presentation</vt:lpstr>
      <vt:lpstr>Προσάρτηση σε αρχείο</vt:lpstr>
      <vt:lpstr>Διάβασμα από αρχείο κειμένου</vt:lpstr>
      <vt:lpstr>PowerPoint Presentation</vt:lpstr>
      <vt:lpstr>Scanner</vt:lpstr>
      <vt:lpstr>PowerPoint Presentation</vt:lpstr>
      <vt:lpstr>PowerPoint Presentation</vt:lpstr>
      <vt:lpstr>H κλάση File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547</cp:revision>
  <dcterms:created xsi:type="dcterms:W3CDTF">2013-02-10T16:19:38Z</dcterms:created>
  <dcterms:modified xsi:type="dcterms:W3CDTF">2016-05-11T18:47:48Z</dcterms:modified>
</cp:coreProperties>
</file>