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7"/>
  </p:notesMasterIdLst>
  <p:sldIdLst>
    <p:sldId id="257" r:id="rId2"/>
    <p:sldId id="391" r:id="rId3"/>
    <p:sldId id="392" r:id="rId4"/>
    <p:sldId id="405" r:id="rId5"/>
    <p:sldId id="394" r:id="rId6"/>
    <p:sldId id="395" r:id="rId7"/>
    <p:sldId id="396" r:id="rId8"/>
    <p:sldId id="480" r:id="rId9"/>
    <p:sldId id="397" r:id="rId10"/>
    <p:sldId id="398" r:id="rId11"/>
    <p:sldId id="399" r:id="rId12"/>
    <p:sldId id="400" r:id="rId13"/>
    <p:sldId id="474" r:id="rId14"/>
    <p:sldId id="475" r:id="rId15"/>
    <p:sldId id="401" r:id="rId16"/>
    <p:sldId id="440" r:id="rId17"/>
    <p:sldId id="402" r:id="rId18"/>
    <p:sldId id="476" r:id="rId19"/>
    <p:sldId id="443" r:id="rId20"/>
    <p:sldId id="444" r:id="rId21"/>
    <p:sldId id="478" r:id="rId22"/>
    <p:sldId id="477" r:id="rId23"/>
    <p:sldId id="403" r:id="rId24"/>
    <p:sldId id="434" r:id="rId25"/>
    <p:sldId id="409" r:id="rId26"/>
    <p:sldId id="406" r:id="rId27"/>
    <p:sldId id="481" r:id="rId28"/>
    <p:sldId id="482" r:id="rId29"/>
    <p:sldId id="410" r:id="rId30"/>
    <p:sldId id="435" r:id="rId31"/>
    <p:sldId id="436" r:id="rId32"/>
    <p:sldId id="437" r:id="rId33"/>
    <p:sldId id="479" r:id="rId34"/>
    <p:sldId id="438" r:id="rId35"/>
    <p:sldId id="439" r:id="rId3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EF82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02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768C28-81DF-43F0-A3D4-E906B1D7125B}" type="datetimeFigureOut">
              <a:rPr lang="en-US" smtClean="0"/>
              <a:pPr/>
              <a:t>5/10/2016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F60F88-82BB-4F01-8B5A-73A7B3C8F80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97523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2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5/10/2016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065406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5/10/2016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86980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5/10/2016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86646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2pPr>
              <a:buClr>
                <a:schemeClr val="accent1"/>
              </a:buClr>
              <a:defRPr/>
            </a:lvl2pPr>
            <a:lvl4pPr>
              <a:buClr>
                <a:schemeClr val="accent1"/>
              </a:buClr>
              <a:defRPr/>
            </a:lvl4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l-GR" dirty="0" smtClean="0"/>
              <a:t>Χειμώνας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CS-409: </a:t>
            </a:r>
            <a:r>
              <a:rPr lang="el-GR" dirty="0" err="1" smtClean="0"/>
              <a:t>Αντικειμενοστρεφής</a:t>
            </a:r>
            <a:r>
              <a:rPr lang="el-GR" dirty="0" smtClean="0"/>
              <a:t> </a:t>
            </a:r>
            <a:r>
              <a:rPr lang="el-GR" dirty="0" err="1" smtClean="0"/>
              <a:t>Προγραμματισμος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29625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1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6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5/10/2016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8569784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5/10/2016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40138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5/10/2016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641522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5/10/2016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43292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5/10/2016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21299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4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5/10/2016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892917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5/10/2016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47750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0DD7E345-9BD5-414F-9B98-BE3DCAA5A9BF}" type="datetimeFigureOut">
              <a:rPr lang="en-US" smtClean="0"/>
              <a:pPr/>
              <a:t>5/10/2016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r>
              <a:rPr lang="el-GR" dirty="0" err="1" smtClean="0"/>
              <a:t>Αντικειμενοστρεφής</a:t>
            </a:r>
            <a:r>
              <a:rPr lang="el-GR" dirty="0" smtClean="0"/>
              <a:t> Προγραμματισμός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19194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6"/>
        </a:buClr>
        <a:buSzPct val="85000"/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6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6"/>
        </a:buClr>
        <a:buSzPct val="9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6"/>
        </a:buClr>
        <a:buSzPct val="100000"/>
        <a:buFont typeface="Arial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://docs.oracle.com/javase/7/docs/api/java/util/ListIterator.html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docs.oracle.com/javase/6/docs/api/java/util/ArrayList.html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docs.oracle.com/javase/6/docs/api/java/util/HashSet.html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docs.oracle.com/javase/6/docs/api/java/util/HashMap.html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2"/>
            <a:ext cx="7924800" cy="1927225"/>
          </a:xfrm>
        </p:spPr>
        <p:txBody>
          <a:bodyPr>
            <a:normAutofit fontScale="90000"/>
          </a:bodyPr>
          <a:lstStyle/>
          <a:p>
            <a:r>
              <a:rPr lang="el-GR" dirty="0" smtClean="0"/>
              <a:t>ΤΕΧΝΙΚΕΣ </a:t>
            </a:r>
            <a:r>
              <a:rPr lang="el-GR" dirty="0" err="1" smtClean="0"/>
              <a:t>Αντικειμενοστραφουσ</a:t>
            </a:r>
            <a:r>
              <a:rPr lang="el-GR" dirty="0" smtClean="0"/>
              <a:t> </a:t>
            </a:r>
            <a:r>
              <a:rPr lang="el-GR" dirty="0" err="1" smtClean="0"/>
              <a:t>προγραμματισμου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el-GR" dirty="0" smtClean="0"/>
              <a:t>Συλλογές</a:t>
            </a:r>
          </a:p>
          <a:p>
            <a:pPr algn="ctr"/>
            <a:endParaRPr lang="el-GR" dirty="0" smtClean="0"/>
          </a:p>
        </p:txBody>
      </p:sp>
    </p:spTree>
    <p:extLst>
      <p:ext uri="{BB962C8B-B14F-4D97-AF65-F5344CB8AC3E}">
        <p14:creationId xmlns:p14="http://schemas.microsoft.com/office/powerpoint/2010/main" val="5111541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 Ι</a:t>
            </a:r>
            <a:r>
              <a:rPr lang="en-US" dirty="0" smtClean="0"/>
              <a:t>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Διαβάζουμε μια σειρά από </a:t>
            </a:r>
            <a:r>
              <a:rPr lang="en-US" dirty="0" smtClean="0"/>
              <a:t>Strings </a:t>
            </a:r>
            <a:r>
              <a:rPr lang="el-GR" dirty="0" smtClean="0"/>
              <a:t>και θέλουμε να βρούμε όλα τα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μοναδικά</a:t>
            </a:r>
            <a:r>
              <a:rPr lang="el-GR" dirty="0" smtClean="0"/>
              <a:t> </a:t>
            </a:r>
            <a:r>
              <a:rPr lang="en-US" dirty="0" smtClean="0">
                <a:solidFill>
                  <a:srgbClr val="0070C0"/>
                </a:solidFill>
              </a:rPr>
              <a:t>Strings</a:t>
            </a:r>
            <a:r>
              <a:rPr lang="el-GR" dirty="0">
                <a:solidFill>
                  <a:srgbClr val="0070C0"/>
                </a:solidFill>
              </a:rPr>
              <a:t> </a:t>
            </a:r>
            <a:r>
              <a:rPr lang="el-GR" dirty="0" smtClean="0"/>
              <a:t>και να τους δώσουμε ένα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μοναδικό</a:t>
            </a:r>
            <a:r>
              <a:rPr lang="el-GR" dirty="0" smtClean="0"/>
              <a:t> </a:t>
            </a:r>
            <a:r>
              <a:rPr lang="en-US" dirty="0" smtClean="0">
                <a:solidFill>
                  <a:srgbClr val="0070C0"/>
                </a:solidFill>
              </a:rPr>
              <a:t>id</a:t>
            </a:r>
            <a:r>
              <a:rPr lang="en-US" dirty="0" smtClean="0"/>
              <a:t>.</a:t>
            </a:r>
            <a:endParaRPr lang="el-GR" dirty="0" smtClean="0"/>
          </a:p>
          <a:p>
            <a:pPr lvl="1"/>
            <a:r>
              <a:rPr lang="el-GR" dirty="0" smtClean="0"/>
              <a:t>Π.χ. να δώσουμε αριθμούς σε μία λίστα με ονόματα</a:t>
            </a:r>
            <a:endParaRPr lang="en-US" dirty="0" smtClean="0"/>
          </a:p>
          <a:p>
            <a:pPr marL="274320" lvl="1" indent="0">
              <a:buNone/>
            </a:pPr>
            <a:endParaRPr lang="en-US" dirty="0"/>
          </a:p>
          <a:p>
            <a:r>
              <a:rPr lang="el-GR" dirty="0"/>
              <a:t>Πώς θα το υλοποιήσουμε αυτό</a:t>
            </a:r>
            <a:r>
              <a:rPr lang="en-US" dirty="0"/>
              <a:t>?</a:t>
            </a:r>
            <a:endParaRPr lang="el-GR" dirty="0"/>
          </a:p>
          <a:p>
            <a:endParaRPr lang="en-US" dirty="0" smtClean="0"/>
          </a:p>
          <a:p>
            <a:r>
              <a:rPr lang="el-GR" dirty="0" smtClean="0"/>
              <a:t>Τι </a:t>
            </a:r>
            <a:r>
              <a:rPr lang="el-GR" dirty="0"/>
              <a:t>γίνεται αν θέλουμε να δημιουργήσουμε ένα αντικείμενο </a:t>
            </a:r>
            <a:r>
              <a:rPr lang="en-US" dirty="0"/>
              <a:t>Person </a:t>
            </a:r>
            <a:r>
              <a:rPr lang="el-GR" dirty="0"/>
              <a:t>για κάθε μοναδικό όνομα?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9399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7659" y="744086"/>
            <a:ext cx="8856984" cy="5863144"/>
          </a:xfrm>
          <a:prstGeom prst="rect">
            <a:avLst/>
          </a:prstGeom>
          <a:noFill/>
          <a:ln w="28575">
            <a:solidFill>
              <a:schemeClr val="accent1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sz="1500" b="1" dirty="0" err="1">
                <a:latin typeface="Courier New" pitchFamily="49" charset="0"/>
                <a:cs typeface="Courier New" pitchFamily="49" charset="0"/>
              </a:rPr>
              <a:t>java.util.HashMap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sz="1500" b="1" dirty="0" err="1">
                <a:latin typeface="Courier New" pitchFamily="49" charset="0"/>
                <a:cs typeface="Courier New" pitchFamily="49" charset="0"/>
              </a:rPr>
              <a:t>java.util.Scanner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endParaRPr lang="en-US" sz="15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sz="1500" b="1" dirty="0" err="1">
                <a:latin typeface="Courier New" pitchFamily="49" charset="0"/>
                <a:cs typeface="Courier New" pitchFamily="49" charset="0"/>
              </a:rPr>
              <a:t>HashMapExample1</a:t>
            </a:r>
            <a:endParaRPr lang="en-US" sz="15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   public 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static void main(String[] </a:t>
            </a:r>
            <a:r>
              <a:rPr lang="en-US" sz="1500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){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5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HashMap</a:t>
            </a:r>
            <a:r>
              <a:rPr lang="en-US" sz="15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15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String,Integer</a:t>
            </a:r>
            <a:r>
              <a:rPr lang="en-US" sz="15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&gt; </a:t>
            </a:r>
            <a:r>
              <a:rPr lang="en-US" sz="15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myMap</a:t>
            </a:r>
            <a:r>
              <a:rPr lang="en-US" sz="15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= new </a:t>
            </a:r>
            <a:r>
              <a:rPr lang="en-US" sz="15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HashMap</a:t>
            </a:r>
            <a:r>
              <a:rPr lang="en-US" sz="15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15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String,Integer</a:t>
            </a:r>
            <a:r>
              <a:rPr lang="en-US" sz="15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&gt;();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Scanner 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input = new Scanner(System.in);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	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counter = 0;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while(</a:t>
            </a:r>
            <a:r>
              <a:rPr lang="en-US" sz="1500" b="1" dirty="0" err="1" smtClean="0">
                <a:latin typeface="Courier New" pitchFamily="49" charset="0"/>
                <a:cs typeface="Courier New" pitchFamily="49" charset="0"/>
              </a:rPr>
              <a:t>input.hasNext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()){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 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  String 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name = </a:t>
            </a:r>
            <a:r>
              <a:rPr lang="en-US" sz="1500" b="1" dirty="0" err="1">
                <a:latin typeface="Courier New" pitchFamily="49" charset="0"/>
                <a:cs typeface="Courier New" pitchFamily="49" charset="0"/>
              </a:rPr>
              <a:t>input.next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   if 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(!</a:t>
            </a:r>
            <a:r>
              <a:rPr lang="en-US" sz="15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myMap.containsKey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(name)){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15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myMap.put</a:t>
            </a:r>
            <a:r>
              <a:rPr lang="en-US" sz="15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5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name,counter</a:t>
            </a:r>
            <a:r>
              <a:rPr lang="en-US" sz="15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	counter ++;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   }</a:t>
            </a:r>
            <a:endParaRPr lang="en-US" sz="15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5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	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</a:t>
            </a:r>
            <a:endParaRPr lang="el-GR" sz="15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l-GR" sz="1500" b="1" dirty="0">
                <a:latin typeface="Courier New" pitchFamily="49" charset="0"/>
                <a:cs typeface="Courier New" pitchFamily="49" charset="0"/>
              </a:rPr>
              <a:t>	</a:t>
            </a:r>
            <a:endParaRPr lang="el-GR" sz="15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l-GR" sz="15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for(String 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name: </a:t>
            </a:r>
            <a:r>
              <a:rPr lang="en-US" sz="15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myMap.keySet</a:t>
            </a:r>
            <a:r>
              <a:rPr lang="en-US" sz="15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()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){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500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(name 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+ ":"+ </a:t>
            </a:r>
            <a:r>
              <a:rPr lang="en-US" sz="15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myMap.get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(name));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5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   }</a:t>
            </a:r>
            <a:endParaRPr lang="en-US" sz="15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355976" y="908720"/>
            <a:ext cx="4850831" cy="92333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Δήλωση μιας μεταβλητής </a:t>
            </a:r>
            <a:r>
              <a:rPr lang="en-US" dirty="0" err="1" smtClean="0">
                <a:solidFill>
                  <a:srgbClr val="FF0000"/>
                </a:solidFill>
              </a:rPr>
              <a:t>HashMap</a:t>
            </a:r>
            <a:r>
              <a:rPr lang="en-US" dirty="0" smtClean="0"/>
              <a:t>  </a:t>
            </a:r>
            <a:r>
              <a:rPr lang="el-GR" dirty="0" smtClean="0"/>
              <a:t>που συσχετίζει </a:t>
            </a:r>
            <a:r>
              <a:rPr lang="en-US" dirty="0" smtClean="0">
                <a:solidFill>
                  <a:srgbClr val="FF0000"/>
                </a:solidFill>
              </a:rPr>
              <a:t>Strings</a:t>
            </a:r>
            <a:r>
              <a:rPr lang="el-GR" dirty="0">
                <a:solidFill>
                  <a:srgbClr val="FF0000"/>
                </a:solidFill>
              </a:rPr>
              <a:t> </a:t>
            </a:r>
            <a:r>
              <a:rPr lang="el-GR" dirty="0"/>
              <a:t>(</a:t>
            </a:r>
            <a:r>
              <a:rPr lang="el-GR" dirty="0" err="1"/>
              <a:t>κλειδια</a:t>
            </a:r>
            <a:r>
              <a:rPr lang="el-GR" dirty="0"/>
              <a:t>) </a:t>
            </a:r>
            <a:r>
              <a:rPr lang="el-GR" dirty="0" smtClean="0"/>
              <a:t>και </a:t>
            </a:r>
            <a:r>
              <a:rPr lang="en-US" dirty="0" smtClean="0">
                <a:solidFill>
                  <a:srgbClr val="FF0000"/>
                </a:solidFill>
              </a:rPr>
              <a:t>Integers</a:t>
            </a:r>
            <a:r>
              <a:rPr lang="el-GR" dirty="0" smtClean="0">
                <a:solidFill>
                  <a:srgbClr val="FF0000"/>
                </a:solidFill>
              </a:rPr>
              <a:t> </a:t>
            </a:r>
            <a:r>
              <a:rPr lang="el-GR" dirty="0"/>
              <a:t>(τιμές)</a:t>
            </a:r>
            <a:endParaRPr lang="en-US" dirty="0"/>
          </a:p>
          <a:p>
            <a:r>
              <a:rPr lang="el-GR" dirty="0" smtClean="0"/>
              <a:t>Για κάθε όνομα (</a:t>
            </a:r>
            <a:r>
              <a:rPr lang="en-US" dirty="0" smtClean="0"/>
              <a:t>String) </a:t>
            </a:r>
            <a:r>
              <a:rPr lang="el-GR" dirty="0" smtClean="0"/>
              <a:t>το </a:t>
            </a:r>
            <a:r>
              <a:rPr lang="en-US" dirty="0" smtClean="0"/>
              <a:t>id (Integer)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457347" y="2706161"/>
            <a:ext cx="3774571" cy="1477328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Αν το όνομα δεν είναι ήδη στο </a:t>
            </a:r>
            <a:r>
              <a:rPr lang="en-US" dirty="0" err="1" smtClean="0"/>
              <a:t>HashMap</a:t>
            </a:r>
            <a:r>
              <a:rPr lang="en-US" dirty="0" smtClean="0"/>
              <a:t> </a:t>
            </a:r>
            <a:r>
              <a:rPr lang="el-GR" dirty="0" smtClean="0"/>
              <a:t>τότε ανάθεσε στο όνομα αυτό τον επόμενο αύξοντα αριθμό και πρόσθεσε ένα νέο ζευγάρι (όνομα αριθμός) στο </a:t>
            </a:r>
            <a:r>
              <a:rPr lang="en-US" dirty="0" err="1" smtClean="0"/>
              <a:t>HashMap</a:t>
            </a:r>
            <a:r>
              <a:rPr lang="en-US" dirty="0" smtClean="0"/>
              <a:t>.</a:t>
            </a:r>
            <a:r>
              <a:rPr lang="el-GR" dirty="0" smtClean="0"/>
              <a:t> 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115616" y="4973450"/>
            <a:ext cx="3300020" cy="338554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sz="1600" dirty="0" smtClean="0"/>
              <a:t>Διατρέχοντας το </a:t>
            </a:r>
            <a:r>
              <a:rPr lang="en-US" sz="1600" dirty="0" err="1" smtClean="0"/>
              <a:t>HashMap</a:t>
            </a:r>
            <a:endParaRPr lang="en-US" sz="1600" dirty="0">
              <a:solidFill>
                <a:srgbClr val="FF0000"/>
              </a:solidFill>
            </a:endParaRPr>
          </a:p>
        </p:txBody>
      </p:sp>
      <p:sp>
        <p:nvSpPr>
          <p:cNvPr id="8" name="Rectangular Callout 7"/>
          <p:cNvSpPr/>
          <p:nvPr/>
        </p:nvSpPr>
        <p:spPr>
          <a:xfrm>
            <a:off x="5580112" y="4667126"/>
            <a:ext cx="3557938" cy="612648"/>
          </a:xfrm>
          <a:prstGeom prst="wedgeRectCallout">
            <a:avLst>
              <a:gd name="adj1" fmla="val -96801"/>
              <a:gd name="adj2" fmla="val 625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Διέτρεξε το σύνολο με τα κλειδιά (ονόματα) στο </a:t>
            </a:r>
            <a:r>
              <a:rPr lang="en-US" dirty="0" err="1" smtClean="0"/>
              <a:t>HashMap</a:t>
            </a:r>
            <a:endParaRPr lang="en-US" dirty="0"/>
          </a:p>
        </p:txBody>
      </p:sp>
      <p:sp>
        <p:nvSpPr>
          <p:cNvPr id="9" name="Rectangular Callout 8"/>
          <p:cNvSpPr/>
          <p:nvPr/>
        </p:nvSpPr>
        <p:spPr>
          <a:xfrm>
            <a:off x="3995936" y="6093296"/>
            <a:ext cx="5141979" cy="612648"/>
          </a:xfrm>
          <a:prstGeom prst="wedgeRectCallout">
            <a:avLst>
              <a:gd name="adj1" fmla="val -34870"/>
              <a:gd name="adj2" fmla="val -9030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Για κάθε κλειδί (όνομα) πάρε το </a:t>
            </a:r>
            <a:r>
              <a:rPr lang="en-US" dirty="0" smtClean="0"/>
              <a:t>id </a:t>
            </a:r>
            <a:r>
              <a:rPr lang="el-GR" dirty="0" smtClean="0"/>
              <a:t>που αντιστοιχεί στο όνομα αυτό και τύπωσε το.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14490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7504" y="462690"/>
            <a:ext cx="8856984" cy="5632311"/>
          </a:xfrm>
          <a:prstGeom prst="rect">
            <a:avLst/>
          </a:prstGeom>
          <a:noFill/>
          <a:ln w="28575">
            <a:solidFill>
              <a:schemeClr val="accent1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sz="1500" b="1" dirty="0" err="1">
                <a:latin typeface="Courier New" pitchFamily="49" charset="0"/>
                <a:cs typeface="Courier New" pitchFamily="49" charset="0"/>
              </a:rPr>
              <a:t>java.util.HashMap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sz="1500" b="1" dirty="0" err="1">
                <a:latin typeface="Courier New" pitchFamily="49" charset="0"/>
                <a:cs typeface="Courier New" pitchFamily="49" charset="0"/>
              </a:rPr>
              <a:t>java.util.Scanner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endParaRPr lang="en-US" sz="15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sz="1500" b="1" dirty="0" err="1">
                <a:latin typeface="Courier New" pitchFamily="49" charset="0"/>
                <a:cs typeface="Courier New" pitchFamily="49" charset="0"/>
              </a:rPr>
              <a:t>HashMapExample2</a:t>
            </a:r>
            <a:endParaRPr lang="en-US" sz="15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   public 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static void main(String[] </a:t>
            </a:r>
            <a:r>
              <a:rPr lang="en-US" sz="1500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){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5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HashMap</a:t>
            </a:r>
            <a:r>
              <a:rPr lang="en-US" sz="15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15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String,Person</a:t>
            </a:r>
            <a:r>
              <a:rPr lang="en-US" sz="15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&gt; </a:t>
            </a:r>
            <a:r>
              <a:rPr lang="en-US" sz="15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myMap</a:t>
            </a:r>
            <a:r>
              <a:rPr lang="en-US" sz="15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= new </a:t>
            </a:r>
            <a:r>
              <a:rPr lang="en-US" sz="15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HashMap</a:t>
            </a:r>
            <a:r>
              <a:rPr lang="en-US" sz="15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15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String,Person</a:t>
            </a:r>
            <a:r>
              <a:rPr lang="en-US" sz="15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&gt;();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Scanner input = new Scanner(System.in);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	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int counter = 0;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while(</a:t>
            </a:r>
            <a:r>
              <a:rPr lang="en-US" sz="1500" b="1" dirty="0" err="1">
                <a:latin typeface="Courier New" pitchFamily="49" charset="0"/>
                <a:cs typeface="Courier New" pitchFamily="49" charset="0"/>
              </a:rPr>
              <a:t>input.hasNext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()){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   String 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name = </a:t>
            </a:r>
            <a:r>
              <a:rPr lang="en-US" sz="1500" b="1" dirty="0" err="1">
                <a:latin typeface="Courier New" pitchFamily="49" charset="0"/>
                <a:cs typeface="Courier New" pitchFamily="49" charset="0"/>
              </a:rPr>
              <a:t>input.next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   if 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(!</a:t>
            </a:r>
            <a:r>
              <a:rPr lang="en-US" sz="1500" b="1" dirty="0" err="1">
                <a:latin typeface="Courier New" pitchFamily="49" charset="0"/>
                <a:cs typeface="Courier New" pitchFamily="49" charset="0"/>
              </a:rPr>
              <a:t>myMap.containsKey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(name)){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	Person p = new Person(</a:t>
            </a:r>
            <a:r>
              <a:rPr lang="en-US" sz="1500" b="1" dirty="0" err="1">
                <a:latin typeface="Courier New" pitchFamily="49" charset="0"/>
                <a:cs typeface="Courier New" pitchFamily="49" charset="0"/>
              </a:rPr>
              <a:t>name,counter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15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myMap.put</a:t>
            </a:r>
            <a:r>
              <a:rPr lang="en-US" sz="15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5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name,p</a:t>
            </a:r>
            <a:r>
              <a:rPr lang="en-US" sz="15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	counter ++;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   }</a:t>
            </a:r>
            <a:endParaRPr lang="en-US" sz="15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5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		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for(String 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name: </a:t>
            </a:r>
            <a:r>
              <a:rPr lang="en-US" sz="1500" b="1" dirty="0" err="1">
                <a:latin typeface="Courier New" pitchFamily="49" charset="0"/>
                <a:cs typeface="Courier New" pitchFamily="49" charset="0"/>
              </a:rPr>
              <a:t>myMap.keySet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()){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500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500" b="1" dirty="0" err="1" smtClean="0">
                <a:latin typeface="Courier New" pitchFamily="49" charset="0"/>
                <a:cs typeface="Courier New" pitchFamily="49" charset="0"/>
              </a:rPr>
              <a:t>myMap.get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(name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));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5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   }</a:t>
            </a:r>
            <a:endParaRPr lang="en-US" sz="15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445115" y="3933056"/>
            <a:ext cx="3706255" cy="830997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sz="1600" dirty="0" smtClean="0"/>
              <a:t>Δημιουργούμε ένα </a:t>
            </a:r>
            <a:r>
              <a:rPr lang="en-US" sz="1600" dirty="0" err="1" smtClean="0"/>
              <a:t>HashMap</a:t>
            </a:r>
            <a:r>
              <a:rPr lang="en-US" sz="1600" dirty="0" smtClean="0"/>
              <a:t> </a:t>
            </a:r>
            <a:r>
              <a:rPr lang="el-GR" sz="1600" dirty="0" smtClean="0"/>
              <a:t>το οποίο σε κάθε διαφορετικό όνομα αντιστοιχεί ένα </a:t>
            </a:r>
            <a:r>
              <a:rPr lang="el-GR" sz="1600" dirty="0" smtClean="0">
                <a:solidFill>
                  <a:srgbClr val="FF0000"/>
                </a:solidFill>
              </a:rPr>
              <a:t>αντικείμενο</a:t>
            </a:r>
            <a:r>
              <a:rPr lang="el-GR" sz="1600" dirty="0" smtClean="0"/>
              <a:t> </a:t>
            </a:r>
            <a:r>
              <a:rPr lang="en-US" sz="1600" dirty="0" smtClean="0"/>
              <a:t>Person.</a:t>
            </a:r>
            <a:endParaRPr lang="en-US" sz="1600" dirty="0">
              <a:solidFill>
                <a:srgbClr val="FF0000"/>
              </a:solidFill>
            </a:endParaRPr>
          </a:p>
        </p:txBody>
      </p:sp>
      <p:sp>
        <p:nvSpPr>
          <p:cNvPr id="3" name="Rectangular Callout 2"/>
          <p:cNvSpPr/>
          <p:nvPr/>
        </p:nvSpPr>
        <p:spPr>
          <a:xfrm>
            <a:off x="2843808" y="5517232"/>
            <a:ext cx="4968552" cy="468632"/>
          </a:xfrm>
          <a:prstGeom prst="wedgeRectCallout">
            <a:avLst>
              <a:gd name="adj1" fmla="val -43562"/>
              <a:gd name="adj2" fmla="val -10041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Καλείται η </a:t>
            </a:r>
            <a:r>
              <a:rPr lang="en-US" dirty="0" err="1" smtClean="0"/>
              <a:t>toString</a:t>
            </a:r>
            <a:r>
              <a:rPr lang="en-US" dirty="0" smtClean="0"/>
              <a:t> </a:t>
            </a:r>
            <a:r>
              <a:rPr lang="el-GR" dirty="0" smtClean="0"/>
              <a:t>της κλάσης </a:t>
            </a:r>
            <a:r>
              <a:rPr lang="en-US" dirty="0" smtClean="0"/>
              <a:t>Person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35433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 Ι</a:t>
            </a:r>
            <a:r>
              <a:rPr lang="en-US" dirty="0" smtClean="0"/>
              <a:t>I</a:t>
            </a:r>
            <a:r>
              <a:rPr lang="el-GR" dirty="0" smtClean="0"/>
              <a:t>Ι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Διαβάζουμε μια σειρά από </a:t>
            </a:r>
            <a:r>
              <a:rPr lang="en-US" dirty="0" smtClean="0"/>
              <a:t>Strings </a:t>
            </a:r>
            <a:r>
              <a:rPr lang="el-GR" dirty="0" smtClean="0"/>
              <a:t>και θέλουμε να βρούμε όλα τα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μοναδικά</a:t>
            </a:r>
            <a:r>
              <a:rPr lang="el-GR" dirty="0" smtClean="0"/>
              <a:t> </a:t>
            </a:r>
            <a:r>
              <a:rPr lang="en-US" dirty="0" smtClean="0">
                <a:solidFill>
                  <a:srgbClr val="0070C0"/>
                </a:solidFill>
              </a:rPr>
              <a:t>Strings</a:t>
            </a:r>
            <a:r>
              <a:rPr lang="el-GR" dirty="0">
                <a:solidFill>
                  <a:srgbClr val="0070C0"/>
                </a:solidFill>
              </a:rPr>
              <a:t> </a:t>
            </a:r>
            <a:r>
              <a:rPr lang="el-GR" dirty="0" smtClean="0"/>
              <a:t>και να τον αριθμό των εμφανίσεων τους στο κείμενο</a:t>
            </a:r>
            <a:r>
              <a:rPr lang="en-US" dirty="0" smtClean="0"/>
              <a:t>.</a:t>
            </a:r>
            <a:endParaRPr lang="el-GR" dirty="0" smtClean="0"/>
          </a:p>
          <a:p>
            <a:pPr marL="274320" lvl="1" indent="0">
              <a:buNone/>
            </a:pPr>
            <a:endParaRPr lang="en-US" dirty="0"/>
          </a:p>
          <a:p>
            <a:r>
              <a:rPr lang="el-GR" dirty="0"/>
              <a:t>Πώς θα το υλοποιήσουμε αυτό</a:t>
            </a:r>
            <a:r>
              <a:rPr lang="en-US" dirty="0"/>
              <a:t>?</a:t>
            </a:r>
            <a:endParaRPr lang="el-GR" dirty="0"/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4674093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979712" y="3717032"/>
            <a:ext cx="4032448" cy="28803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107504" y="462690"/>
            <a:ext cx="8928992" cy="5401479"/>
          </a:xfrm>
          <a:prstGeom prst="rect">
            <a:avLst/>
          </a:prstGeom>
          <a:noFill/>
          <a:ln w="28575">
            <a:solidFill>
              <a:schemeClr val="accent1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sz="1500" b="1" dirty="0" err="1">
                <a:latin typeface="Courier New" pitchFamily="49" charset="0"/>
                <a:cs typeface="Courier New" pitchFamily="49" charset="0"/>
              </a:rPr>
              <a:t>java.util.HashMap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sz="1500" b="1" dirty="0" err="1">
                <a:latin typeface="Courier New" pitchFamily="49" charset="0"/>
                <a:cs typeface="Courier New" pitchFamily="49" charset="0"/>
              </a:rPr>
              <a:t>java.util.Scanner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endParaRPr lang="en-US" sz="15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class HashMapExample3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l-GR" sz="15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static void main(String[] </a:t>
            </a:r>
            <a:r>
              <a:rPr lang="en-US" sz="1500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){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5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HashMap</a:t>
            </a:r>
            <a:r>
              <a:rPr lang="en-US" sz="15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&lt;String, Integer&gt; </a:t>
            </a:r>
            <a:r>
              <a:rPr lang="en-US" sz="15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myMap</a:t>
            </a:r>
            <a:r>
              <a:rPr lang="en-US" sz="15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= new </a:t>
            </a:r>
            <a:r>
              <a:rPr lang="en-US" sz="15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HashMap</a:t>
            </a:r>
            <a:r>
              <a:rPr lang="en-US" sz="15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15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String,Integer</a:t>
            </a:r>
            <a:r>
              <a:rPr lang="en-US" sz="15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&gt;();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Scanner input = new Scanner(System.in);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while(</a:t>
            </a:r>
            <a:r>
              <a:rPr lang="en-US" sz="1500" b="1" dirty="0" err="1">
                <a:latin typeface="Courier New" pitchFamily="49" charset="0"/>
                <a:cs typeface="Courier New" pitchFamily="49" charset="0"/>
              </a:rPr>
              <a:t>input.hasNext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()){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sz="15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String 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name = </a:t>
            </a:r>
            <a:r>
              <a:rPr lang="en-US" sz="1500" b="1" dirty="0" err="1">
                <a:latin typeface="Courier New" pitchFamily="49" charset="0"/>
                <a:cs typeface="Courier New" pitchFamily="49" charset="0"/>
              </a:rPr>
              <a:t>input.next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sz="15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if 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(!</a:t>
            </a:r>
            <a:r>
              <a:rPr lang="en-US" sz="1500" b="1" dirty="0" err="1">
                <a:latin typeface="Courier New" pitchFamily="49" charset="0"/>
                <a:cs typeface="Courier New" pitchFamily="49" charset="0"/>
              </a:rPr>
              <a:t>myMap.containsKey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(name)){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1500" b="1" dirty="0" err="1">
                <a:latin typeface="Courier New" pitchFamily="49" charset="0"/>
                <a:cs typeface="Courier New" pitchFamily="49" charset="0"/>
              </a:rPr>
              <a:t>myMap.put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(name,1);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sz="15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}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else{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15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myMap.put</a:t>
            </a:r>
            <a:r>
              <a:rPr lang="en-US" sz="15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5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name,myMap.get</a:t>
            </a:r>
            <a:r>
              <a:rPr lang="en-US" sz="15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(name)+1);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sz="15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5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5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	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for(String 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name: </a:t>
            </a:r>
            <a:r>
              <a:rPr lang="en-US" sz="1500" b="1" dirty="0" err="1">
                <a:latin typeface="Courier New" pitchFamily="49" charset="0"/>
                <a:cs typeface="Courier New" pitchFamily="49" charset="0"/>
              </a:rPr>
              <a:t>myMap.keySet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()){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sz="15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500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(name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+":"+</a:t>
            </a:r>
            <a:r>
              <a:rPr lang="en-US" sz="1500" b="1" dirty="0" err="1">
                <a:latin typeface="Courier New" pitchFamily="49" charset="0"/>
                <a:cs typeface="Courier New" pitchFamily="49" charset="0"/>
              </a:rPr>
              <a:t>myMap.get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(name));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500" b="1" dirty="0">
              <a:latin typeface="Courier New" pitchFamily="49" charset="0"/>
              <a:cs typeface="Courier New" pitchFamily="49" charset="0"/>
            </a:endParaRPr>
          </a:p>
          <a:p>
            <a:r>
              <a:rPr lang="el-GR" sz="15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5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8788245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Iterators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l-GR" dirty="0" smtClean="0"/>
              <a:t>Ένα </a:t>
            </a:r>
            <a:r>
              <a:rPr lang="en-US" dirty="0" smtClean="0"/>
              <a:t>interface </a:t>
            </a:r>
            <a:r>
              <a:rPr lang="el-GR" dirty="0" smtClean="0"/>
              <a:t>που μας δίνει τις λειτουργίες για να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διατρέχουμε</a:t>
            </a:r>
            <a:r>
              <a:rPr lang="el-GR" dirty="0" smtClean="0"/>
              <a:t> ένα </a:t>
            </a:r>
            <a:r>
              <a:rPr lang="en-US" dirty="0" smtClean="0"/>
              <a:t>Collection</a:t>
            </a:r>
          </a:p>
          <a:p>
            <a:pPr lvl="1"/>
            <a:r>
              <a:rPr lang="el-GR" dirty="0" smtClean="0"/>
              <a:t>Ιδιαίτερα χρήσιμοι αν θέλουμε να </a:t>
            </a:r>
            <a:r>
              <a:rPr lang="el-GR" dirty="0" smtClean="0">
                <a:solidFill>
                  <a:srgbClr val="0070C0"/>
                </a:solidFill>
              </a:rPr>
              <a:t>αφαιρέσουμε</a:t>
            </a:r>
            <a:r>
              <a:rPr lang="el-GR" dirty="0" smtClean="0"/>
              <a:t> στοιχεία από ένα </a:t>
            </a:r>
            <a:r>
              <a:rPr lang="en-US" dirty="0" smtClean="0"/>
              <a:t>Collection.</a:t>
            </a:r>
            <a:endParaRPr lang="el-GR" dirty="0" smtClean="0"/>
          </a:p>
          <a:p>
            <a:r>
              <a:rPr lang="el-GR" dirty="0" smtClean="0"/>
              <a:t>Μέθοδοι του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Iterator&lt;</a:t>
            </a:r>
            <a:r>
              <a:rPr lang="en-US" dirty="0" smtClean="0">
                <a:solidFill>
                  <a:srgbClr val="FF0000"/>
                </a:solidFill>
              </a:rPr>
              <a:t>T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&gt;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  <a:p>
            <a:pPr lvl="1"/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hasNext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()</a:t>
            </a:r>
            <a:r>
              <a:rPr lang="en-US" dirty="0" smtClean="0"/>
              <a:t>: </a:t>
            </a:r>
            <a:r>
              <a:rPr lang="en-US" dirty="0" err="1"/>
              <a:t>boolean</a:t>
            </a:r>
            <a:r>
              <a:rPr lang="en-US" dirty="0"/>
              <a:t> </a:t>
            </a:r>
            <a:r>
              <a:rPr lang="el-GR" dirty="0"/>
              <a:t>αν </a:t>
            </a:r>
            <a:r>
              <a:rPr lang="en-US" dirty="0" smtClean="0"/>
              <a:t>o iterator </a:t>
            </a:r>
            <a:r>
              <a:rPr lang="el-GR" dirty="0" smtClean="0"/>
              <a:t>έχει φτάσει στο τέλος ή όχι. </a:t>
            </a:r>
          </a:p>
          <a:p>
            <a:pPr lvl="1"/>
            <a:r>
              <a:rPr lang="el-GR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Τ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next():</a:t>
            </a:r>
            <a:r>
              <a:rPr lang="en-US" dirty="0" smtClean="0"/>
              <a:t> </a:t>
            </a:r>
            <a:r>
              <a:rPr lang="el-GR" dirty="0"/>
              <a:t>επιστρέφει την </a:t>
            </a:r>
            <a:r>
              <a:rPr lang="el-GR" dirty="0" smtClean="0"/>
              <a:t>επόμενη τιμή</a:t>
            </a:r>
            <a:r>
              <a:rPr lang="en-US" dirty="0" smtClean="0"/>
              <a:t> (</a:t>
            </a:r>
            <a:r>
              <a:rPr lang="el-GR" dirty="0" smtClean="0"/>
              <a:t>αναφορά όχι αντίγραφο)</a:t>
            </a:r>
          </a:p>
          <a:p>
            <a:pPr lvl="1"/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remove():</a:t>
            </a:r>
            <a:r>
              <a:rPr lang="en-US" dirty="0"/>
              <a:t> </a:t>
            </a:r>
            <a:r>
              <a:rPr lang="el-GR" dirty="0"/>
              <a:t>αφαιρεί το στοιχείο το οποίο επέστρεψε η τελευταία </a:t>
            </a:r>
            <a:r>
              <a:rPr lang="en-US" dirty="0"/>
              <a:t>next</a:t>
            </a:r>
            <a:r>
              <a:rPr lang="en-US" dirty="0" smtClean="0"/>
              <a:t>()</a:t>
            </a:r>
          </a:p>
          <a:p>
            <a:r>
              <a:rPr lang="el-GR" dirty="0" smtClean="0"/>
              <a:t>Μέθοδος του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Collection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 smtClean="0"/>
              <a:t>:</a:t>
            </a:r>
          </a:p>
          <a:p>
            <a:pPr lvl="1"/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Iterator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iterator()</a:t>
            </a:r>
            <a:r>
              <a:rPr lang="en-US" dirty="0" smtClean="0"/>
              <a:t>: </a:t>
            </a:r>
            <a:r>
              <a:rPr lang="el-GR" dirty="0" smtClean="0"/>
              <a:t>επιστρέφει ένα </a:t>
            </a:r>
            <a:r>
              <a:rPr lang="en-US" dirty="0" smtClean="0"/>
              <a:t>iterator </a:t>
            </a:r>
            <a:r>
              <a:rPr lang="el-GR" dirty="0" smtClean="0"/>
              <a:t>για μία συλλογή</a:t>
            </a:r>
            <a:r>
              <a:rPr lang="en-US" dirty="0" smtClean="0"/>
              <a:t>.</a:t>
            </a:r>
            <a:r>
              <a:rPr lang="el-GR" dirty="0" smtClean="0"/>
              <a:t> Π.χ.:</a:t>
            </a:r>
          </a:p>
          <a:p>
            <a:pPr lvl="2"/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HashSet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b="1" dirty="0" smtClean="0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String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mySet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new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HashSet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&lt;String&gt;();</a:t>
            </a:r>
          </a:p>
          <a:p>
            <a:pPr lvl="2"/>
            <a:r>
              <a:rPr lang="en-US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Iterator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b="1" dirty="0" smtClean="0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String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iter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b="1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mySet.iterator</a:t>
            </a:r>
            <a:r>
              <a:rPr lang="en-US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  <a:endParaRPr lang="el-GR" b="1" dirty="0" smtClean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2432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7659" y="416560"/>
            <a:ext cx="8856984" cy="6093976"/>
          </a:xfrm>
          <a:prstGeom prst="rect">
            <a:avLst/>
          </a:prstGeom>
          <a:noFill/>
          <a:ln w="28575">
            <a:solidFill>
              <a:schemeClr val="accent1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sz="1500" b="1" dirty="0" err="1">
                <a:latin typeface="Courier New" pitchFamily="49" charset="0"/>
                <a:cs typeface="Courier New" pitchFamily="49" charset="0"/>
              </a:rPr>
              <a:t>java.util.HashSet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sz="1500" b="1" dirty="0" err="1">
                <a:latin typeface="Courier New" pitchFamily="49" charset="0"/>
                <a:cs typeface="Courier New" pitchFamily="49" charset="0"/>
              </a:rPr>
              <a:t>java.util.Scanner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endParaRPr lang="en-US" sz="15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sz="1500" b="1" smtClean="0">
                <a:latin typeface="Courier New" pitchFamily="49" charset="0"/>
                <a:cs typeface="Courier New" pitchFamily="49" charset="0"/>
              </a:rPr>
              <a:t>WrongIteratorExample</a:t>
            </a:r>
            <a:endParaRPr lang="en-US" sz="15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   public 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static void main(String[] </a:t>
            </a:r>
            <a:r>
              <a:rPr lang="en-US" sz="1500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){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5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HashSet</a:t>
            </a:r>
            <a:r>
              <a:rPr lang="en-US" sz="15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&lt;String&gt; </a:t>
            </a:r>
            <a:r>
              <a:rPr lang="en-US" sz="15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mySet</a:t>
            </a:r>
            <a:r>
              <a:rPr lang="en-US" sz="15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= new </a:t>
            </a:r>
            <a:r>
              <a:rPr lang="en-US" sz="15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HashSet</a:t>
            </a:r>
            <a:r>
              <a:rPr lang="en-US" sz="15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&lt;String&gt;();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Scanner input = new Scanner(System.in);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	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while(</a:t>
            </a:r>
            <a:r>
              <a:rPr lang="en-US" sz="1500" b="1" dirty="0" err="1">
                <a:latin typeface="Courier New" pitchFamily="49" charset="0"/>
                <a:cs typeface="Courier New" pitchFamily="49" charset="0"/>
              </a:rPr>
              <a:t>input.hasNext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()){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   if 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(!</a:t>
            </a:r>
            <a:r>
              <a:rPr lang="en-US" sz="1500" b="1" dirty="0" err="1">
                <a:latin typeface="Courier New" pitchFamily="49" charset="0"/>
                <a:cs typeface="Courier New" pitchFamily="49" charset="0"/>
              </a:rPr>
              <a:t>mySet.contains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(name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)){ 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500" b="1" dirty="0" err="1" smtClean="0">
                <a:latin typeface="Courier New" pitchFamily="49" charset="0"/>
                <a:cs typeface="Courier New" pitchFamily="49" charset="0"/>
              </a:rPr>
              <a:t>mySet.add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500" b="1" dirty="0" err="1" smtClean="0">
                <a:latin typeface="Courier New" pitchFamily="49" charset="0"/>
                <a:cs typeface="Courier New" pitchFamily="49" charset="0"/>
              </a:rPr>
              <a:t>input.next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()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);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	</a:t>
            </a:r>
            <a:endParaRPr lang="en-US" sz="15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   }</a:t>
            </a:r>
            <a:endParaRPr lang="en-US" sz="15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	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5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for (String s: </a:t>
            </a:r>
            <a:r>
              <a:rPr lang="en-US" sz="15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mySet</a:t>
            </a:r>
            <a:r>
              <a:rPr lang="en-US" sz="15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){</a:t>
            </a:r>
            <a:endParaRPr lang="en-US" sz="1500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   if (</a:t>
            </a:r>
            <a:r>
              <a:rPr lang="en-US" sz="15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s.</a:t>
            </a:r>
            <a:r>
              <a:rPr lang="en-US" sz="1500" b="1" dirty="0" err="1" smtClean="0">
                <a:latin typeface="Courier New" pitchFamily="49" charset="0"/>
                <a:cs typeface="Courier New" pitchFamily="49" charset="0"/>
              </a:rPr>
              <a:t>length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() &lt;= 2){ 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5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mySet.remove</a:t>
            </a:r>
            <a:r>
              <a:rPr lang="en-US" sz="15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(s)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en-US" sz="15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 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  }</a:t>
            </a:r>
            <a:endParaRPr lang="en-US" sz="15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}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			</a:t>
            </a:r>
            <a:endParaRPr lang="en-US" sz="15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</a:t>
            </a:r>
            <a:endParaRPr lang="en-US" sz="15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for (String s:mySet){</a:t>
            </a:r>
            <a:endParaRPr lang="en-US" sz="15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500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s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n-US" sz="15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5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   }</a:t>
            </a:r>
            <a:endParaRPr lang="en-US" sz="15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887488" y="3789040"/>
            <a:ext cx="4248472" cy="646331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Αν διατρέξουμε το </a:t>
            </a:r>
            <a:r>
              <a:rPr lang="en-US" dirty="0" smtClean="0"/>
              <a:t>set </a:t>
            </a:r>
            <a:r>
              <a:rPr lang="el-GR" dirty="0" smtClean="0"/>
              <a:t>με την </a:t>
            </a:r>
            <a:r>
              <a:rPr lang="en-US" dirty="0" smtClean="0"/>
              <a:t>for-each </a:t>
            </a:r>
            <a:r>
              <a:rPr lang="el-GR" dirty="0" smtClean="0"/>
              <a:t>εντολή θα πάρουμε (συνήθως) </a:t>
            </a:r>
            <a:r>
              <a:rPr lang="el-GR" b="1" dirty="0" smtClean="0">
                <a:solidFill>
                  <a:srgbClr val="FF0000"/>
                </a:solidFill>
              </a:rPr>
              <a:t>λάθος</a:t>
            </a:r>
            <a:r>
              <a:rPr lang="el-GR" dirty="0" smtClean="0"/>
              <a:t>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788024" y="548680"/>
            <a:ext cx="4347936" cy="646331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Θέλω να αφαιρέσω από το σύνολο τα </a:t>
            </a:r>
            <a:r>
              <a:rPr lang="en-US" dirty="0" smtClean="0"/>
              <a:t>Strings</a:t>
            </a:r>
            <a:r>
              <a:rPr lang="el-GR" dirty="0" smtClean="0"/>
              <a:t> με λιγότερους από 2 χαρακτήρες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959496" y="4869160"/>
            <a:ext cx="4176464" cy="646331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l-GR" dirty="0"/>
              <a:t>Δεν μπορούμε να αλλάζουμε το </a:t>
            </a:r>
            <a:r>
              <a:rPr lang="en-US" dirty="0"/>
              <a:t>Collection </a:t>
            </a:r>
            <a:r>
              <a:rPr lang="el-GR" dirty="0"/>
              <a:t>ενώ το διατρέχουμε</a:t>
            </a:r>
            <a:r>
              <a:rPr lang="el-GR" dirty="0" smtClean="0"/>
              <a:t>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90751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7659" y="416560"/>
            <a:ext cx="8856984" cy="6324808"/>
          </a:xfrm>
          <a:prstGeom prst="rect">
            <a:avLst/>
          </a:prstGeom>
          <a:noFill/>
          <a:ln w="28575">
            <a:solidFill>
              <a:schemeClr val="accent1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sz="1500" b="1" dirty="0" err="1">
                <a:latin typeface="Courier New" pitchFamily="49" charset="0"/>
                <a:cs typeface="Courier New" pitchFamily="49" charset="0"/>
              </a:rPr>
              <a:t>java.util.HashSet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sz="15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sz="15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java.util.Iterator</a:t>
            </a:r>
            <a:r>
              <a:rPr lang="en-US" sz="15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sz="1500" b="1" dirty="0" err="1">
                <a:latin typeface="Courier New" pitchFamily="49" charset="0"/>
                <a:cs typeface="Courier New" pitchFamily="49" charset="0"/>
              </a:rPr>
              <a:t>java.util.Scanner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endParaRPr lang="en-US" sz="15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sz="1500" b="1" dirty="0" err="1">
                <a:latin typeface="Courier New" pitchFamily="49" charset="0"/>
                <a:cs typeface="Courier New" pitchFamily="49" charset="0"/>
              </a:rPr>
              <a:t>IteratorExample</a:t>
            </a:r>
            <a:endParaRPr lang="en-US" sz="15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   public 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static void main(String[] </a:t>
            </a:r>
            <a:r>
              <a:rPr lang="en-US" sz="1500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){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5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HashSet</a:t>
            </a:r>
            <a:r>
              <a:rPr lang="en-US" sz="15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&lt;String&gt; </a:t>
            </a:r>
            <a:r>
              <a:rPr lang="en-US" sz="15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mySet</a:t>
            </a:r>
            <a:r>
              <a:rPr lang="en-US" sz="15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= new </a:t>
            </a:r>
            <a:r>
              <a:rPr lang="en-US" sz="15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HashSet</a:t>
            </a:r>
            <a:r>
              <a:rPr lang="en-US" sz="15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&lt;String&gt;();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Scanner input = new Scanner(System.in);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	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while(</a:t>
            </a:r>
            <a:r>
              <a:rPr lang="en-US" sz="1500" b="1" dirty="0" err="1">
                <a:latin typeface="Courier New" pitchFamily="49" charset="0"/>
                <a:cs typeface="Courier New" pitchFamily="49" charset="0"/>
              </a:rPr>
              <a:t>input.hasNext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()){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   if 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(!</a:t>
            </a:r>
            <a:r>
              <a:rPr lang="en-US" sz="1500" b="1" dirty="0" err="1">
                <a:latin typeface="Courier New" pitchFamily="49" charset="0"/>
                <a:cs typeface="Courier New" pitchFamily="49" charset="0"/>
              </a:rPr>
              <a:t>mySet.contains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(name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)){ </a:t>
            </a:r>
            <a:r>
              <a:rPr lang="en-US" sz="1500" b="1" dirty="0" err="1" smtClean="0">
                <a:latin typeface="Courier New" pitchFamily="49" charset="0"/>
                <a:cs typeface="Courier New" pitchFamily="49" charset="0"/>
              </a:rPr>
              <a:t>mySet.add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500" b="1" dirty="0" err="1">
                <a:latin typeface="Courier New" pitchFamily="49" charset="0"/>
                <a:cs typeface="Courier New" pitchFamily="49" charset="0"/>
              </a:rPr>
              <a:t>input.next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()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);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5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	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5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Iterator&lt;String&gt; </a:t>
            </a:r>
            <a:r>
              <a:rPr lang="en-US" sz="15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it = </a:t>
            </a:r>
            <a:r>
              <a:rPr lang="en-US" sz="15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mySet.iterator</a:t>
            </a:r>
            <a:r>
              <a:rPr lang="en-US" sz="15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while 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5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it.hasNext</a:t>
            </a:r>
            <a:r>
              <a:rPr lang="en-US" sz="15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()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){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   if 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5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it.next</a:t>
            </a:r>
            <a:r>
              <a:rPr lang="en-US" sz="15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()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.length() &lt;= 2){ 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5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it.remove</a:t>
            </a:r>
            <a:r>
              <a:rPr lang="en-US" sz="15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()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 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  }</a:t>
            </a:r>
            <a:endParaRPr lang="en-US" sz="15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}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	</a:t>
            </a:r>
            <a:endParaRPr lang="en-US" sz="15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	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5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it </a:t>
            </a:r>
            <a:r>
              <a:rPr lang="en-US" sz="15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= </a:t>
            </a:r>
            <a:r>
              <a:rPr lang="en-US" sz="15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mySet.iterator</a:t>
            </a:r>
            <a:r>
              <a:rPr lang="en-US" sz="15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while 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500" b="1" dirty="0" err="1">
                <a:latin typeface="Courier New" pitchFamily="49" charset="0"/>
                <a:cs typeface="Courier New" pitchFamily="49" charset="0"/>
              </a:rPr>
              <a:t>it.hasNext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()){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500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500" b="1" dirty="0" err="1" smtClean="0">
                <a:latin typeface="Courier New" pitchFamily="49" charset="0"/>
                <a:cs typeface="Courier New" pitchFamily="49" charset="0"/>
              </a:rPr>
              <a:t>it.next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());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5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   }</a:t>
            </a:r>
            <a:endParaRPr lang="en-US" sz="15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580112" y="3933056"/>
            <a:ext cx="3611791" cy="92333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Ο </a:t>
            </a:r>
            <a:r>
              <a:rPr lang="en-US" dirty="0" smtClean="0"/>
              <a:t>Iterator </a:t>
            </a:r>
            <a:r>
              <a:rPr lang="el-GR" dirty="0" smtClean="0"/>
              <a:t>μας επιτρέπει να διατρέχουμε την συλλογή και να διαγράφουμε στοιχεία.</a:t>
            </a:r>
            <a:endParaRPr lang="en-US" dirty="0"/>
          </a:p>
        </p:txBody>
      </p:sp>
      <p:sp>
        <p:nvSpPr>
          <p:cNvPr id="9" name="Rectangular Callout 8"/>
          <p:cNvSpPr/>
          <p:nvPr/>
        </p:nvSpPr>
        <p:spPr>
          <a:xfrm>
            <a:off x="5106971" y="5445224"/>
            <a:ext cx="4037030" cy="1116704"/>
          </a:xfrm>
          <a:prstGeom prst="wedgeRectCallout">
            <a:avLst>
              <a:gd name="adj1" fmla="val -67584"/>
              <a:gd name="adj2" fmla="val -5337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err="1" smtClean="0"/>
              <a:t>Ξανα</a:t>
            </a:r>
            <a:r>
              <a:rPr lang="el-GR" dirty="0" smtClean="0"/>
              <a:t>-διατρέχουμε τον πίνακα. </a:t>
            </a:r>
          </a:p>
          <a:p>
            <a:pPr algn="ctr"/>
            <a:r>
              <a:rPr lang="el-GR" dirty="0" smtClean="0"/>
              <a:t>Ο </a:t>
            </a:r>
            <a:r>
              <a:rPr lang="en-US" dirty="0" smtClean="0"/>
              <a:t>iterator </a:t>
            </a:r>
            <a:r>
              <a:rPr lang="el-GR" dirty="0" smtClean="0"/>
              <a:t>πρέπει να </a:t>
            </a:r>
            <a:r>
              <a:rPr lang="el-GR" dirty="0" err="1" smtClean="0"/>
              <a:t>ξανα</a:t>
            </a:r>
            <a:r>
              <a:rPr lang="el-GR" smtClean="0"/>
              <a:t>-οριστεί </a:t>
            </a:r>
            <a:r>
              <a:rPr lang="el-GR" dirty="0" smtClean="0"/>
              <a:t>για να ξεκινήσει από την αρχή του συνόλου.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788024" y="548680"/>
            <a:ext cx="4347936" cy="646331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Θέλω να αφαιρέσω από το σύνολο τα </a:t>
            </a:r>
            <a:r>
              <a:rPr lang="en-US" dirty="0" smtClean="0"/>
              <a:t>Strings</a:t>
            </a:r>
            <a:r>
              <a:rPr lang="el-GR" dirty="0" smtClean="0"/>
              <a:t> με λιγότερους από 2 χαρακτήρες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81204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03913" y="308721"/>
            <a:ext cx="8928992" cy="6555641"/>
          </a:xfrm>
          <a:prstGeom prst="rect">
            <a:avLst/>
          </a:prstGeom>
          <a:noFill/>
          <a:ln w="28575">
            <a:solidFill>
              <a:schemeClr val="accent1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sz="14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java.util.Map</a:t>
            </a:r>
            <a:r>
              <a:rPr lang="en-US" sz="1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java.util.HashMap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java.util.Iterator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java.util.Scanner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endParaRPr lang="en-US" sz="14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IteratorExample2</a:t>
            </a:r>
            <a:endParaRPr lang="en-US" sz="14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  public 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static void main(String[] 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){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HashMap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1400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String, Integer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&gt; 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myMap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 = new 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HashMap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String,Integer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&gt;();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Scanner input = new Scanner(System.in);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	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while(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input.hasNext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()){</a:t>
            </a:r>
          </a:p>
          <a:p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   String 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name = 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input.next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   if 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(!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myMap.containsKey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(name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)){</a:t>
            </a:r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myMap.put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(name,1);}</a:t>
            </a:r>
            <a:endParaRPr lang="en-US" sz="14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   else{ </a:t>
            </a:r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myMap.put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name,myMap.get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(name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)+1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);}</a:t>
            </a:r>
            <a:endParaRPr lang="en-US" sz="14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4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	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Iterator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14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Map.Entry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1400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String</a:t>
            </a:r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,</a:t>
            </a:r>
            <a:r>
              <a:rPr lang="en-US" sz="1400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Integer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&gt;&gt; 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iter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myMap.</a:t>
            </a:r>
            <a:r>
              <a:rPr lang="en-US" sz="14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entrySet</a:t>
            </a:r>
            <a:r>
              <a:rPr lang="en-US" sz="1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()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.</a:t>
            </a:r>
            <a:r>
              <a:rPr lang="en-US" sz="1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iterator()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while(</a:t>
            </a:r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iter.hasNext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()){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   if 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iter.next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().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getValue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() &lt;=2){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14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iter.remove</a:t>
            </a:r>
            <a:r>
              <a:rPr lang="en-US" sz="1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   }</a:t>
            </a:r>
            <a:endParaRPr lang="en-US" sz="14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4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	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for(String 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key: 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myMap.keySet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()){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(key 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+ ":" + 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myMap.get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(key));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4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   }</a:t>
            </a:r>
            <a:endParaRPr lang="en-US" sz="14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4788024" y="548680"/>
            <a:ext cx="4347936" cy="646331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Θέλω να αφαιρέσω από το σύνολο τα </a:t>
            </a:r>
            <a:r>
              <a:rPr lang="en-US" dirty="0" smtClean="0"/>
              <a:t>Strings</a:t>
            </a:r>
            <a:r>
              <a:rPr lang="el-GR" dirty="0" smtClean="0"/>
              <a:t> με λιγότερες από 2 εμφανίσεις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292080" y="4293096"/>
            <a:ext cx="3843880" cy="1323439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H </a:t>
            </a:r>
            <a:r>
              <a:rPr lang="en-US" sz="1600" dirty="0" err="1" smtClean="0"/>
              <a:t>entrySet</a:t>
            </a:r>
            <a:r>
              <a:rPr lang="en-US" sz="1600" dirty="0" smtClean="0"/>
              <a:t> </a:t>
            </a:r>
            <a:r>
              <a:rPr lang="el-GR" sz="1600" dirty="0" smtClean="0"/>
              <a:t>επιστρέφει μια συλλογή από </a:t>
            </a:r>
            <a:r>
              <a:rPr lang="en-US" sz="1600" dirty="0" err="1" smtClean="0"/>
              <a:t>Map.entry</a:t>
            </a:r>
            <a:r>
              <a:rPr lang="en-US" sz="1600" dirty="0" smtClean="0"/>
              <a:t> </a:t>
            </a:r>
            <a:r>
              <a:rPr lang="el-GR" sz="1600" dirty="0" smtClean="0"/>
              <a:t>αντικείμενα </a:t>
            </a:r>
            <a:r>
              <a:rPr lang="en-US" sz="1600" dirty="0" smtClean="0"/>
              <a:t> (</a:t>
            </a:r>
            <a:r>
              <a:rPr lang="el-GR" sz="1600" dirty="0" smtClean="0"/>
              <a:t>γι αυτό πρέπει να κάνουμε </a:t>
            </a:r>
            <a:r>
              <a:rPr lang="en-US" sz="1600" dirty="0" smtClean="0"/>
              <a:t>import </a:t>
            </a:r>
            <a:r>
              <a:rPr lang="el-GR" sz="1600" dirty="0" smtClean="0"/>
              <a:t>το </a:t>
            </a:r>
            <a:r>
              <a:rPr lang="en-US" sz="1600" dirty="0" smtClean="0"/>
              <a:t>Map) </a:t>
            </a:r>
            <a:r>
              <a:rPr lang="el-GR" sz="1600" dirty="0" smtClean="0"/>
              <a:t>τα οποία </a:t>
            </a:r>
            <a:r>
              <a:rPr lang="el-GR" sz="1600" dirty="0" err="1" smtClean="0"/>
              <a:t>παραμετροποιούμε</a:t>
            </a:r>
            <a:r>
              <a:rPr lang="el-GR" sz="1600" dirty="0" smtClean="0"/>
              <a:t> με τους τύπους που κρατά το </a:t>
            </a:r>
            <a:r>
              <a:rPr lang="en-US" sz="1600" dirty="0" err="1" smtClean="0"/>
              <a:t>HashMap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3192583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hlinkClick r:id="rId2"/>
              </a:rPr>
              <a:t>ListIterator</a:t>
            </a:r>
            <a:r>
              <a:rPr lang="en-US" dirty="0" smtClean="0"/>
              <a:t>&lt;T&gt;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l-GR" dirty="0" smtClean="0"/>
              <a:t>Ένας </a:t>
            </a:r>
            <a:r>
              <a:rPr lang="en-US" dirty="0" smtClean="0"/>
              <a:t>Iterator </a:t>
            </a:r>
            <a:r>
              <a:rPr lang="el-GR" dirty="0" smtClean="0"/>
              <a:t>ειδικά για την συλλογή </a:t>
            </a:r>
            <a:r>
              <a:rPr lang="en-US" dirty="0" smtClean="0"/>
              <a:t>List</a:t>
            </a:r>
          </a:p>
          <a:p>
            <a:pPr lvl="1"/>
            <a:r>
              <a:rPr lang="el-GR" dirty="0" smtClean="0"/>
              <a:t>Κύριο </a:t>
            </a:r>
            <a:r>
              <a:rPr lang="el-GR" dirty="0" smtClean="0">
                <a:solidFill>
                  <a:srgbClr val="0070C0"/>
                </a:solidFill>
              </a:rPr>
              <a:t>πλεονέκτημα</a:t>
            </a:r>
            <a:r>
              <a:rPr lang="el-GR" dirty="0" smtClean="0"/>
              <a:t> ότι επιτρέπει διάσχιση της λίστας προς τις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δύο κατευθύνσεις </a:t>
            </a:r>
            <a:r>
              <a:rPr lang="el-GR" dirty="0" smtClean="0"/>
              <a:t>και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αλλαγές</a:t>
            </a:r>
            <a:r>
              <a:rPr lang="el-GR" dirty="0" smtClean="0"/>
              <a:t> στη λίστα </a:t>
            </a:r>
            <a:r>
              <a:rPr lang="el-GR" dirty="0" smtClean="0">
                <a:solidFill>
                  <a:srgbClr val="FF0000"/>
                </a:solidFill>
              </a:rPr>
              <a:t>ενώ την διατρέχουμε</a:t>
            </a:r>
            <a:r>
              <a:rPr lang="el-GR" dirty="0" smtClean="0"/>
              <a:t>.</a:t>
            </a:r>
          </a:p>
          <a:p>
            <a:r>
              <a:rPr lang="el-GR" u="sng" dirty="0" smtClean="0"/>
              <a:t>Επιπλέον</a:t>
            </a:r>
            <a:r>
              <a:rPr lang="el-GR" dirty="0" smtClean="0"/>
              <a:t> μέθοδοι</a:t>
            </a:r>
            <a:r>
              <a:rPr lang="en-US" dirty="0" smtClean="0"/>
              <a:t> </a:t>
            </a:r>
            <a:r>
              <a:rPr lang="el-GR" dirty="0" smtClean="0"/>
              <a:t>της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ListIterator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  <a:p>
            <a:pPr lvl="1"/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hasPrevious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()</a:t>
            </a:r>
            <a:r>
              <a:rPr lang="en-US" dirty="0" smtClean="0"/>
              <a:t>: </a:t>
            </a:r>
            <a:r>
              <a:rPr lang="en-US" dirty="0" err="1"/>
              <a:t>boolean</a:t>
            </a:r>
            <a:r>
              <a:rPr lang="en-US" dirty="0"/>
              <a:t> </a:t>
            </a:r>
            <a:r>
              <a:rPr lang="el-GR" dirty="0"/>
              <a:t>αν </a:t>
            </a:r>
            <a:r>
              <a:rPr lang="el-GR" dirty="0" smtClean="0"/>
              <a:t>υπάρχουν κι άλλα στοιχεία πριν από αυτό στο οποίο είμαστε. </a:t>
            </a:r>
          </a:p>
          <a:p>
            <a:pPr lvl="1"/>
            <a:r>
              <a:rPr lang="el-GR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Τ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previous():</a:t>
            </a:r>
            <a:r>
              <a:rPr lang="en-US" dirty="0" smtClean="0"/>
              <a:t> </a:t>
            </a:r>
            <a:r>
              <a:rPr lang="el-GR" dirty="0"/>
              <a:t>επιστρέφει την </a:t>
            </a:r>
            <a:r>
              <a:rPr lang="el-GR" dirty="0" smtClean="0"/>
              <a:t>προηγούμενη τιμή</a:t>
            </a:r>
          </a:p>
          <a:p>
            <a:pPr lvl="1"/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set(T):</a:t>
            </a:r>
            <a:r>
              <a:rPr lang="el-GR" dirty="0" smtClean="0"/>
              <a:t>Θέτει την τιμή του στοιχείου που </a:t>
            </a:r>
            <a:r>
              <a:rPr lang="el-GR" dirty="0"/>
              <a:t>επέστρεψε η τελευταία </a:t>
            </a:r>
            <a:r>
              <a:rPr lang="en-US" dirty="0"/>
              <a:t>next()</a:t>
            </a:r>
            <a:endParaRPr lang="el-GR" dirty="0"/>
          </a:p>
          <a:p>
            <a:pPr lvl="1"/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add(T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):</a:t>
            </a:r>
            <a:r>
              <a:rPr lang="el-GR" dirty="0" smtClean="0"/>
              <a:t>Προσθέτει ένα στοιχείο στη λίστα αμέσως μετά από αυτό στο οποίο βρισκόμαστε</a:t>
            </a:r>
            <a:endParaRPr lang="en-US" dirty="0" smtClean="0"/>
          </a:p>
          <a:p>
            <a:r>
              <a:rPr lang="el-GR" dirty="0" smtClean="0"/>
              <a:t>Μέθοδος της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List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 smtClean="0"/>
              <a:t>:</a:t>
            </a:r>
          </a:p>
          <a:p>
            <a:pPr lvl="1"/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ListIterator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listIterator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()</a:t>
            </a:r>
            <a:r>
              <a:rPr lang="en-US" dirty="0" smtClean="0"/>
              <a:t>: </a:t>
            </a:r>
            <a:r>
              <a:rPr lang="el-GR" dirty="0" smtClean="0"/>
              <a:t>επιστρέφει ένα </a:t>
            </a:r>
            <a:r>
              <a:rPr lang="en-US" dirty="0" smtClean="0"/>
              <a:t>iterator </a:t>
            </a:r>
            <a:r>
              <a:rPr lang="el-GR" dirty="0" smtClean="0"/>
              <a:t>για μία συλλογή</a:t>
            </a:r>
            <a:r>
              <a:rPr lang="en-US" dirty="0" smtClean="0"/>
              <a:t>.</a:t>
            </a:r>
            <a:endParaRPr lang="el-GR" dirty="0" smtClean="0"/>
          </a:p>
        </p:txBody>
      </p:sp>
    </p:spTree>
    <p:extLst>
      <p:ext uri="{BB962C8B-B14F-4D97-AF65-F5344CB8AC3E}">
        <p14:creationId xmlns:p14="http://schemas.microsoft.com/office/powerpoint/2010/main" val="17334588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ArrayList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 </a:t>
            </a:r>
            <a:r>
              <a:rPr lang="el-GR" dirty="0" smtClean="0"/>
              <a:t>κλάση </a:t>
            </a:r>
            <a:r>
              <a:rPr lang="en-US" dirty="0" err="1" smtClean="0">
                <a:solidFill>
                  <a:srgbClr val="00B0F0"/>
                </a:solidFill>
              </a:rPr>
              <a:t>ArrayList</a:t>
            </a:r>
            <a:r>
              <a:rPr lang="el-GR" dirty="0" smtClean="0">
                <a:solidFill>
                  <a:srgbClr val="00B0F0"/>
                </a:solidFill>
              </a:rPr>
              <a:t>&lt;Τ&gt;</a:t>
            </a:r>
            <a:r>
              <a:rPr lang="en-US" dirty="0" smtClean="0">
                <a:solidFill>
                  <a:srgbClr val="00B0F0"/>
                </a:solidFill>
              </a:rPr>
              <a:t> </a:t>
            </a:r>
            <a:r>
              <a:rPr lang="el-GR" dirty="0" smtClean="0"/>
              <a:t>είναι μια περίπτωση γενικευμένης κλάσης</a:t>
            </a:r>
          </a:p>
          <a:p>
            <a:pPr lvl="1"/>
            <a:r>
              <a:rPr lang="el-GR" dirty="0" smtClean="0"/>
              <a:t>Ένας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δυναμικός πίνακας </a:t>
            </a:r>
            <a:r>
              <a:rPr lang="el-GR" dirty="0" smtClean="0"/>
              <a:t>που ορίζεται με παράμετρο τον τύπο των αντικειμένων που θα κρατάει.</a:t>
            </a:r>
          </a:p>
          <a:p>
            <a:r>
              <a:rPr lang="el-GR" dirty="0" smtClean="0"/>
              <a:t>Η </a:t>
            </a:r>
            <a:r>
              <a:rPr lang="en-US" dirty="0" err="1" smtClean="0">
                <a:solidFill>
                  <a:srgbClr val="00B0F0"/>
                </a:solidFill>
              </a:rPr>
              <a:t>ArrayList</a:t>
            </a:r>
            <a:r>
              <a:rPr lang="en-US" dirty="0" smtClean="0">
                <a:solidFill>
                  <a:srgbClr val="00B0F0"/>
                </a:solidFill>
              </a:rPr>
              <a:t>&lt;T&gt;</a:t>
            </a:r>
            <a:r>
              <a:rPr lang="en-US" dirty="0" smtClean="0"/>
              <a:t> </a:t>
            </a:r>
            <a:r>
              <a:rPr lang="el-GR" dirty="0" smtClean="0"/>
              <a:t>είναι μία από τις </a:t>
            </a:r>
            <a:r>
              <a:rPr lang="el-GR" dirty="0" smtClean="0">
                <a:solidFill>
                  <a:srgbClr val="FF0000"/>
                </a:solidFill>
              </a:rPr>
              <a:t>συλλογές (</a:t>
            </a:r>
            <a:r>
              <a:rPr lang="en-US" dirty="0" smtClean="0">
                <a:solidFill>
                  <a:srgbClr val="FF0000"/>
                </a:solidFill>
              </a:rPr>
              <a:t>Collections)</a:t>
            </a:r>
            <a:r>
              <a:rPr lang="el-GR" dirty="0" smtClean="0"/>
              <a:t> που είναι ορισμένες στην </a:t>
            </a:r>
            <a:r>
              <a:rPr lang="en-US" dirty="0" smtClean="0"/>
              <a:t>Java.</a:t>
            </a:r>
          </a:p>
          <a:p>
            <a:pPr lvl="1"/>
            <a:r>
              <a:rPr lang="el-GR" dirty="0" smtClean="0"/>
              <a:t>Υπάρχουσες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δομές δεδομένων </a:t>
            </a:r>
            <a:r>
              <a:rPr lang="el-GR" dirty="0" smtClean="0"/>
              <a:t>που μας βοηθάνε στην </a:t>
            </a:r>
            <a:r>
              <a:rPr lang="el-GR" dirty="0" smtClean="0">
                <a:solidFill>
                  <a:srgbClr val="0070C0"/>
                </a:solidFill>
              </a:rPr>
              <a:t>αποθήκευση</a:t>
            </a:r>
            <a:r>
              <a:rPr lang="el-GR" dirty="0" smtClean="0"/>
              <a:t> και </a:t>
            </a:r>
            <a:r>
              <a:rPr lang="el-GR" dirty="0" smtClean="0">
                <a:solidFill>
                  <a:srgbClr val="0070C0"/>
                </a:solidFill>
              </a:rPr>
              <a:t>ανάκτηση</a:t>
            </a:r>
            <a:r>
              <a:rPr lang="el-GR" dirty="0" smtClean="0"/>
              <a:t> των </a:t>
            </a:r>
            <a:r>
              <a:rPr lang="el-GR" dirty="0" smtClean="0">
                <a:solidFill>
                  <a:srgbClr val="0070C0"/>
                </a:solidFill>
              </a:rPr>
              <a:t>δεδομένων</a:t>
            </a:r>
            <a:r>
              <a:rPr lang="el-GR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83996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67544" y="548680"/>
            <a:ext cx="7920880" cy="6124754"/>
          </a:xfrm>
          <a:prstGeom prst="rect">
            <a:avLst/>
          </a:prstGeom>
          <a:noFill/>
          <a:ln w="28575">
            <a:solidFill>
              <a:schemeClr val="accent1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import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java.util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.*;</a:t>
            </a:r>
          </a:p>
          <a:p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public class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ListIteratorExample</a:t>
            </a: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public static void main(String[]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){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ArrayList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&lt;String&gt; array = new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ArrayList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&lt;String&gt;();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Scanner input = new Scanner(System.in);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while(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input.hasNext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()){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	String name =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input.next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	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array.add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(name);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}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</a:p>
          <a:p>
            <a:r>
              <a:rPr lang="en-US" sz="14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sz="140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ListIterator</a:t>
            </a:r>
            <a:r>
              <a:rPr lang="en-US" sz="14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&lt;String&gt; it = </a:t>
            </a:r>
            <a:r>
              <a:rPr lang="en-US" sz="140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array.listIterator</a:t>
            </a:r>
            <a:r>
              <a:rPr lang="en-US" sz="14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while (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it.hasNext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()){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	if (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it.next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().equals("a</a:t>
            </a:r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")){ </a:t>
            </a: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		</a:t>
            </a:r>
            <a:r>
              <a:rPr lang="en-US" sz="140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it.set</a:t>
            </a:r>
            <a:r>
              <a:rPr lang="en-US" sz="14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("b");</a:t>
            </a:r>
          </a:p>
          <a:p>
            <a:r>
              <a:rPr lang="en-US" sz="14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		</a:t>
            </a:r>
            <a:r>
              <a:rPr lang="en-US" sz="140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it.add</a:t>
            </a:r>
            <a:r>
              <a:rPr lang="en-US" sz="14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("c");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	}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}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it =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array.listIterator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while (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it.hasNext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()){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	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it.next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());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}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}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4950568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51520" y="692696"/>
            <a:ext cx="8064896" cy="5632311"/>
          </a:xfrm>
          <a:prstGeom prst="rect">
            <a:avLst/>
          </a:prstGeom>
          <a:noFill/>
          <a:ln w="28575">
            <a:solidFill>
              <a:schemeClr val="accent1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import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java.util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.*;</a:t>
            </a:r>
          </a:p>
          <a:p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public class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ListIteratorExample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public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static void main(String[]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ArrayList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&lt;String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myList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= new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ArrayList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&lt;String&gt;();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Scanner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input = new Scanner(System.in);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while(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input.hasNext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()){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String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name =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input.next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myList.add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(name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myList.remove</a:t>
            </a:r>
            <a:r>
              <a:rPr lang="en-US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("a</a:t>
            </a:r>
            <a:r>
              <a:rPr lang="en-US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");</a:t>
            </a:r>
            <a:endParaRPr lang="en-US" b="1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for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(String s: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myList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(s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788024" y="548680"/>
            <a:ext cx="4347936" cy="646331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Θέλω να αφαιρέσω από τις εμφανίσεις του </a:t>
            </a:r>
            <a:r>
              <a:rPr lang="en-US" dirty="0" smtClean="0"/>
              <a:t>String “a” </a:t>
            </a:r>
            <a:r>
              <a:rPr lang="el-GR" dirty="0" smtClean="0"/>
              <a:t>από την λίστα μου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5220072" y="4005064"/>
            <a:ext cx="3915888" cy="646331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H </a:t>
            </a:r>
            <a:r>
              <a:rPr lang="el-GR" dirty="0" smtClean="0"/>
              <a:t>κλήση της </a:t>
            </a:r>
            <a:r>
              <a:rPr lang="en-US" dirty="0" smtClean="0">
                <a:solidFill>
                  <a:srgbClr val="FF0000"/>
                </a:solidFill>
              </a:rPr>
              <a:t>remove</a:t>
            </a:r>
            <a:r>
              <a:rPr lang="en-US" dirty="0" smtClean="0"/>
              <a:t> </a:t>
            </a:r>
            <a:r>
              <a:rPr lang="el-GR" dirty="0" smtClean="0"/>
              <a:t>θα αφαιρέσει μόνο την </a:t>
            </a:r>
            <a:r>
              <a:rPr lang="el-GR" dirty="0" smtClean="0">
                <a:solidFill>
                  <a:srgbClr val="FF0000"/>
                </a:solidFill>
              </a:rPr>
              <a:t>πρώτη εμφάνιση </a:t>
            </a:r>
            <a:r>
              <a:rPr lang="el-GR" dirty="0" smtClean="0"/>
              <a:t>του </a:t>
            </a:r>
            <a:r>
              <a:rPr lang="en-US" dirty="0" smtClean="0"/>
              <a:t>“a”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064795" y="5301208"/>
            <a:ext cx="4067944" cy="1477328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Πως θα τις αφαιρέσουμε όλες?</a:t>
            </a:r>
          </a:p>
          <a:p>
            <a:endParaRPr lang="el-GR" dirty="0" smtClean="0"/>
          </a:p>
          <a:p>
            <a:r>
              <a:rPr lang="el-GR" dirty="0" smtClean="0"/>
              <a:t>Υπενθύμιση: η </a:t>
            </a:r>
            <a:r>
              <a:rPr lang="en-US" dirty="0" smtClean="0"/>
              <a:t>remove </a:t>
            </a:r>
            <a:r>
              <a:rPr lang="el-GR" dirty="0" smtClean="0"/>
              <a:t>επιστρέφει </a:t>
            </a:r>
            <a:r>
              <a:rPr lang="en-US" dirty="0" err="1" smtClean="0"/>
              <a:t>boolean</a:t>
            </a:r>
            <a:r>
              <a:rPr lang="en-US" dirty="0" smtClean="0"/>
              <a:t> </a:t>
            </a:r>
            <a:r>
              <a:rPr lang="el-GR" dirty="0" smtClean="0"/>
              <a:t>αν έγινε επιτυχώς αφαίρεση (αν άλλαξε δηλαδή η λίστα).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48265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51520" y="692696"/>
            <a:ext cx="8064896" cy="5632311"/>
          </a:xfrm>
          <a:prstGeom prst="rect">
            <a:avLst/>
          </a:prstGeom>
          <a:noFill/>
          <a:ln w="28575">
            <a:solidFill>
              <a:schemeClr val="accent1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import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java.util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.*;</a:t>
            </a:r>
          </a:p>
          <a:p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public class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ListIteratorExample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public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static void main(String[]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ArrayList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&lt;String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myList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= new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ArrayList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&lt;String&gt;();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Scanner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input = new Scanner(System.in);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while(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input.hasNext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()){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String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name =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input.next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myList.add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(name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while(</a:t>
            </a:r>
            <a:r>
              <a:rPr lang="en-US" b="1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myList.remove</a:t>
            </a:r>
            <a:r>
              <a:rPr lang="en-US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("a")</a:t>
            </a:r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for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(String s: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myList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(s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788024" y="548680"/>
            <a:ext cx="4347936" cy="646331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Θέλω να αφαιρέσω από τις εμφανίσεις του </a:t>
            </a:r>
            <a:r>
              <a:rPr lang="en-US" dirty="0" smtClean="0"/>
              <a:t>String “a” </a:t>
            </a:r>
            <a:r>
              <a:rPr lang="el-GR" dirty="0" smtClean="0"/>
              <a:t>από την λίστα μου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4523619" y="3933056"/>
            <a:ext cx="4604774" cy="369332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Καλεί την </a:t>
            </a:r>
            <a:r>
              <a:rPr lang="en-US" dirty="0" smtClean="0"/>
              <a:t>remove </a:t>
            </a:r>
            <a:r>
              <a:rPr lang="el-GR" dirty="0" smtClean="0"/>
              <a:t>μέχρι να επιστρέψει </a:t>
            </a:r>
            <a:r>
              <a:rPr lang="en-US" dirty="0" smtClean="0"/>
              <a:t>false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339752" y="5677659"/>
            <a:ext cx="6696744" cy="92333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H </a:t>
            </a:r>
            <a:r>
              <a:rPr lang="el-GR" dirty="0" smtClean="0"/>
              <a:t>υλοποίηση αυτή όμως </a:t>
            </a:r>
            <a:r>
              <a:rPr lang="el-GR" b="1" dirty="0" smtClean="0">
                <a:solidFill>
                  <a:srgbClr val="0070C0"/>
                </a:solidFill>
              </a:rPr>
              <a:t>δεν είναι αποδοτική</a:t>
            </a:r>
            <a:r>
              <a:rPr lang="el-GR" b="1" dirty="0" smtClean="0"/>
              <a:t> </a:t>
            </a:r>
            <a:r>
              <a:rPr lang="el-GR" dirty="0" smtClean="0"/>
              <a:t>γιατί κάθε φορά που καλούμε την </a:t>
            </a:r>
            <a:r>
              <a:rPr lang="en-US" dirty="0" smtClean="0"/>
              <a:t>remove</a:t>
            </a:r>
            <a:r>
              <a:rPr lang="el-GR" dirty="0" smtClean="0"/>
              <a:t> διατρέχουμε την λίστα</a:t>
            </a:r>
            <a:r>
              <a:rPr lang="en-US" dirty="0" smtClean="0"/>
              <a:t> </a:t>
            </a:r>
            <a:r>
              <a:rPr lang="el-GR" dirty="0" smtClean="0"/>
              <a:t>από την αρχή.</a:t>
            </a:r>
          </a:p>
          <a:p>
            <a:r>
              <a:rPr lang="el-GR" dirty="0" smtClean="0"/>
              <a:t>Είναι καλύτερα να χρησιμοποιήσουμε ένα </a:t>
            </a:r>
            <a:r>
              <a:rPr lang="en-US" dirty="0" smtClean="0"/>
              <a:t>iterator.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20738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Χρήση των συλλογών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Οι τρεις συλλογές που περιγράψαμε είναι </a:t>
            </a:r>
            <a:r>
              <a:rPr lang="el-GR" dirty="0" smtClean="0">
                <a:solidFill>
                  <a:srgbClr val="FF0000"/>
                </a:solidFill>
              </a:rPr>
              <a:t>πάρα πολύ χρήσιμες </a:t>
            </a:r>
            <a:r>
              <a:rPr lang="el-GR" dirty="0" smtClean="0"/>
              <a:t>για να κάνετε γρήγορα προγράμματα</a:t>
            </a:r>
          </a:p>
          <a:p>
            <a:pPr lvl="1"/>
            <a:r>
              <a:rPr lang="el-GR" dirty="0" smtClean="0"/>
              <a:t>Συνηθίσετε να τις χρησιμοποιείτε και μάθετε πότε βολεύει να χρησιμοποιείτε την κάθε δομή</a:t>
            </a:r>
          </a:p>
          <a:p>
            <a:r>
              <a:rPr lang="el-GR" dirty="0" smtClean="0"/>
              <a:t>Το </a:t>
            </a:r>
            <a:r>
              <a:rPr lang="en-US" dirty="0" err="1" smtClean="0"/>
              <a:t>HashMap</a:t>
            </a:r>
            <a:r>
              <a:rPr lang="en-US" dirty="0" smtClean="0"/>
              <a:t> </a:t>
            </a:r>
            <a:r>
              <a:rPr lang="el-GR" dirty="0" smtClean="0"/>
              <a:t>είναι ιδιαίτερα χρήσιμο γιατί μας επιτρέπει </a:t>
            </a:r>
            <a:r>
              <a:rPr lang="el-GR" dirty="0" smtClean="0">
                <a:solidFill>
                  <a:srgbClr val="FF0000"/>
                </a:solidFill>
              </a:rPr>
              <a:t>πολύ γρήγορα </a:t>
            </a:r>
            <a:r>
              <a:rPr lang="el-GR" dirty="0" smtClean="0"/>
              <a:t>να κάνουμε </a:t>
            </a:r>
            <a:r>
              <a:rPr lang="en-US" dirty="0" smtClean="0">
                <a:solidFill>
                  <a:srgbClr val="FF0000"/>
                </a:solidFill>
              </a:rPr>
              <a:t>lookup</a:t>
            </a:r>
            <a:r>
              <a:rPr lang="en-US" dirty="0" smtClean="0"/>
              <a:t>: </a:t>
            </a:r>
            <a:r>
              <a:rPr lang="el-GR" dirty="0" smtClean="0"/>
              <a:t>να βρίσκουμε ένα </a:t>
            </a:r>
            <a:r>
              <a:rPr lang="el-GR" dirty="0" smtClean="0">
                <a:solidFill>
                  <a:srgbClr val="0070C0"/>
                </a:solidFill>
              </a:rPr>
              <a:t>κλειδί</a:t>
            </a:r>
            <a:r>
              <a:rPr lang="el-GR" dirty="0" smtClean="0"/>
              <a:t> μέσα σε ένα σύνολο και την </a:t>
            </a:r>
            <a:r>
              <a:rPr lang="el-GR" dirty="0" smtClean="0">
                <a:solidFill>
                  <a:srgbClr val="0070C0"/>
                </a:solidFill>
              </a:rPr>
              <a:t>συσχετιζόμενη τιμή</a:t>
            </a:r>
          </a:p>
        </p:txBody>
      </p:sp>
    </p:spTree>
    <p:extLst>
      <p:ext uri="{BB962C8B-B14F-4D97-AF65-F5344CB8AC3E}">
        <p14:creationId xmlns:p14="http://schemas.microsoft.com/office/powerpoint/2010/main" val="19462740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Παραδείγματα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l-GR" dirty="0" smtClean="0"/>
              <a:t>Έχουμε ένα πρόγραμμα που διαχειρίζεται τους φοιτητές ενός τμήματος. Ποια συλλογή πρέπει να χρησιμοποιήσουμε αν θέλουμε να λύσουμε τα παρακάτω προβλήματα?</a:t>
            </a:r>
          </a:p>
          <a:p>
            <a:pPr marL="731520" lvl="1" indent="-457200">
              <a:buFont typeface="+mj-lt"/>
              <a:buAutoNum type="arabicPeriod"/>
            </a:pPr>
            <a:r>
              <a:rPr lang="el-GR" dirty="0" smtClean="0"/>
              <a:t>Θέλουμε να μπορούμε να εκτυπώσουμε τις πληροφορίες για τους φοιτητές που παίρνουν ένα μάθημα.</a:t>
            </a:r>
          </a:p>
          <a:p>
            <a:pPr lvl="2"/>
            <a:r>
              <a:rPr lang="en-US" b="1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ArrayList</a:t>
            </a:r>
            <a:r>
              <a:rPr lang="en-US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&lt;Student&gt; </a:t>
            </a:r>
            <a:r>
              <a:rPr lang="en-US" b="1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allStudents</a:t>
            </a:r>
            <a:endParaRPr lang="el-GR" b="1" dirty="0" smtClean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731520" lvl="1" indent="-457200">
              <a:buFont typeface="+mj-lt"/>
              <a:buAutoNum type="arabicPeriod"/>
            </a:pPr>
            <a:r>
              <a:rPr lang="el-GR" dirty="0" smtClean="0"/>
              <a:t>Θέλουμε να μπορούμε να τυπώσουμε τις πληροφορίες για ένα συγκεκριμένο φοιτητή (χρησιμοποιώντας το ΑΜ του φοιτητή)</a:t>
            </a:r>
          </a:p>
          <a:p>
            <a:pPr lvl="2"/>
            <a:r>
              <a:rPr lang="en-US" sz="2100" b="1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HashMap</a:t>
            </a:r>
            <a:r>
              <a:rPr lang="en-US" sz="21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2100" b="1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Integer,Student</a:t>
            </a:r>
            <a:r>
              <a:rPr lang="en-US" sz="21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 </a:t>
            </a:r>
            <a:r>
              <a:rPr lang="en-US" sz="210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allStudents</a:t>
            </a:r>
            <a:endParaRPr lang="el-GR" sz="2100" b="1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731520" lvl="1" indent="-457200">
              <a:buFont typeface="+mj-lt"/>
              <a:buAutoNum type="arabicPeriod"/>
            </a:pPr>
            <a:r>
              <a:rPr lang="el-GR" dirty="0" smtClean="0"/>
              <a:t>Θέλουμε να ξέρουμε ποιοι φοιτητές έχουν ξαναπάρει το μάθημα και να μπορούμε να ανακτήσουμε αυτή την πληροφορία για κάποιο φοιτητή </a:t>
            </a:r>
          </a:p>
          <a:p>
            <a:pPr lvl="2"/>
            <a:r>
              <a:rPr lang="en-US" sz="2100" b="1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HashSet</a:t>
            </a:r>
            <a:r>
              <a:rPr lang="en-US" sz="21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&lt;Integer&gt; </a:t>
            </a:r>
            <a:r>
              <a:rPr lang="en-US" sz="210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repeatStudents</a:t>
            </a:r>
            <a:endParaRPr lang="en-US" sz="2100" b="1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sz="2100" b="1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HashSet</a:t>
            </a:r>
            <a:r>
              <a:rPr lang="en-US" sz="21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&lt;Student&gt; </a:t>
            </a:r>
            <a:r>
              <a:rPr lang="en-US" sz="2100" b="1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repeatStudents</a:t>
            </a:r>
            <a:endParaRPr lang="en-US" sz="2100" b="1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300192" y="5773866"/>
            <a:ext cx="1995803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Αναζήτηση με ΑΜ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300191" y="6147724"/>
            <a:ext cx="2802049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Αναζήτηση με αντικείμενο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84228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Χρήση δομών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600200"/>
            <a:ext cx="8496944" cy="4876800"/>
          </a:xfrm>
        </p:spPr>
        <p:txBody>
          <a:bodyPr>
            <a:normAutofit fontScale="70000" lnSpcReduction="20000"/>
          </a:bodyPr>
          <a:lstStyle/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ArrayList</a:t>
            </a:r>
            <a:r>
              <a:rPr lang="en-US" dirty="0" smtClean="0"/>
              <a:t>: </a:t>
            </a:r>
            <a:r>
              <a:rPr lang="el-GR" dirty="0" smtClean="0"/>
              <a:t>όταν θέλουμε να </a:t>
            </a:r>
            <a:r>
              <a:rPr lang="el-GR" dirty="0" smtClean="0">
                <a:solidFill>
                  <a:srgbClr val="0070C0"/>
                </a:solidFill>
              </a:rPr>
              <a:t>διατρέχουμε</a:t>
            </a:r>
            <a:r>
              <a:rPr lang="el-GR" dirty="0" smtClean="0"/>
              <a:t> τα αντικείμενα</a:t>
            </a:r>
            <a:r>
              <a:rPr lang="en-US" dirty="0" smtClean="0"/>
              <a:t> </a:t>
            </a:r>
            <a:r>
              <a:rPr lang="el-GR" dirty="0" smtClean="0"/>
              <a:t>ή όταν θέλουμε διάταξη των αντικείμενων, και </a:t>
            </a:r>
            <a:r>
              <a:rPr lang="el-GR" dirty="0" smtClean="0">
                <a:solidFill>
                  <a:srgbClr val="FF0000"/>
                </a:solidFill>
              </a:rPr>
              <a:t>δεν</a:t>
            </a:r>
            <a:r>
              <a:rPr lang="el-GR" dirty="0" smtClean="0"/>
              <a:t> θα χρειαστούμε </a:t>
            </a:r>
            <a:r>
              <a:rPr lang="el-GR" dirty="0" smtClean="0">
                <a:solidFill>
                  <a:srgbClr val="0070C0"/>
                </a:solidFill>
              </a:rPr>
              <a:t>αναζήτηση </a:t>
            </a:r>
            <a:r>
              <a:rPr lang="el-GR" dirty="0" smtClean="0"/>
              <a:t>κάποιου αντικείμενου</a:t>
            </a:r>
          </a:p>
          <a:p>
            <a:pPr lvl="1"/>
            <a:r>
              <a:rPr lang="el-GR" dirty="0" smtClean="0"/>
              <a:t>Π.χ., μια κλάση </a:t>
            </a:r>
            <a:r>
              <a:rPr lang="en-US" dirty="0" smtClean="0"/>
              <a:t>Course </a:t>
            </a:r>
            <a:r>
              <a:rPr lang="el-GR" dirty="0" smtClean="0"/>
              <a:t>περιέχει μια λίστα από αντικείμενα τύπου </a:t>
            </a:r>
            <a:r>
              <a:rPr lang="en-US" dirty="0" smtClean="0"/>
              <a:t>Students</a:t>
            </a:r>
          </a:p>
          <a:p>
            <a:pPr lvl="2"/>
            <a:r>
              <a:rPr lang="el-GR" dirty="0" smtClean="0"/>
              <a:t>Εφόσον μας ενδιαφέρει να τυπώνουμε </a:t>
            </a:r>
            <a:r>
              <a:rPr lang="el-GR" dirty="0" smtClean="0">
                <a:solidFill>
                  <a:srgbClr val="FF0000"/>
                </a:solidFill>
              </a:rPr>
              <a:t>μόνο</a:t>
            </a:r>
            <a:r>
              <a:rPr lang="el-GR" dirty="0" smtClean="0"/>
              <a:t>.</a:t>
            </a:r>
          </a:p>
          <a:p>
            <a:endParaRPr lang="el-GR" dirty="0" smtClean="0"/>
          </a:p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HashSet</a:t>
            </a:r>
            <a:r>
              <a:rPr lang="en-US" dirty="0" smtClean="0"/>
              <a:t>: </a:t>
            </a:r>
            <a:r>
              <a:rPr lang="el-GR" dirty="0" smtClean="0"/>
              <a:t>όταν θέλουμε να έχουμε μια συλλογή από </a:t>
            </a:r>
            <a:r>
              <a:rPr lang="el-GR" dirty="0" smtClean="0">
                <a:solidFill>
                  <a:srgbClr val="0070C0"/>
                </a:solidFill>
              </a:rPr>
              <a:t>μοναδικά</a:t>
            </a:r>
            <a:r>
              <a:rPr lang="el-GR" dirty="0" smtClean="0"/>
              <a:t> αντικείμενα και </a:t>
            </a:r>
            <a:r>
              <a:rPr lang="el-GR" dirty="0"/>
              <a:t>θέλουμε </a:t>
            </a:r>
            <a:r>
              <a:rPr lang="el-GR" dirty="0" smtClean="0">
                <a:solidFill>
                  <a:srgbClr val="0070C0"/>
                </a:solidFill>
              </a:rPr>
              <a:t>γρήγορη αναζήτηση </a:t>
            </a:r>
            <a:r>
              <a:rPr lang="el-GR" dirty="0" smtClean="0"/>
              <a:t>για να μάθουμε αν κάποιο αντικείμενο ανήκει σε αυτή</a:t>
            </a:r>
          </a:p>
          <a:p>
            <a:pPr lvl="1"/>
            <a:r>
              <a:rPr lang="el-GR" dirty="0"/>
              <a:t>Π.χ., να βρούμε αν </a:t>
            </a:r>
            <a:r>
              <a:rPr lang="el-GR" dirty="0" smtClean="0"/>
              <a:t>ένας φοιτητής (ΑΜ) ανήκει στη λίστα των φοιτητών που ξαναπαίρνουν το μάθημα</a:t>
            </a:r>
            <a:endParaRPr lang="el-GR" dirty="0"/>
          </a:p>
          <a:p>
            <a:pPr lvl="1"/>
            <a:r>
              <a:rPr lang="el-GR" dirty="0" smtClean="0"/>
              <a:t>Π.χ., να βρούμε τα μοναδικά ονόματα από μια λίστα με ονόματα με επαναλήψεις</a:t>
            </a:r>
          </a:p>
          <a:p>
            <a:endParaRPr lang="el-GR" dirty="0" smtClean="0"/>
          </a:p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HashMap</a:t>
            </a:r>
            <a:r>
              <a:rPr lang="en-US" dirty="0" smtClean="0"/>
              <a:t>: </a:t>
            </a:r>
            <a:r>
              <a:rPr lang="el-GR" dirty="0" smtClean="0">
                <a:solidFill>
                  <a:srgbClr val="0070C0"/>
                </a:solidFill>
              </a:rPr>
              <a:t>Ίδια</a:t>
            </a:r>
            <a:r>
              <a:rPr lang="el-GR" dirty="0" smtClean="0"/>
              <a:t> λειτουργικότητα με το </a:t>
            </a:r>
            <a:r>
              <a:rPr lang="en-US" dirty="0" err="1" smtClean="0">
                <a:solidFill>
                  <a:srgbClr val="0070C0"/>
                </a:solidFill>
              </a:rPr>
              <a:t>HashSet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l-GR" dirty="0" smtClean="0"/>
              <a:t>αλλά μας επιτρέπει να </a:t>
            </a:r>
            <a:r>
              <a:rPr lang="el-GR" dirty="0" smtClean="0">
                <a:solidFill>
                  <a:srgbClr val="0070C0"/>
                </a:solidFill>
              </a:rPr>
              <a:t>συσχετίσουμε</a:t>
            </a:r>
            <a:r>
              <a:rPr lang="el-GR" dirty="0" smtClean="0"/>
              <a:t> μια </a:t>
            </a:r>
            <a:r>
              <a:rPr lang="el-GR" dirty="0" smtClean="0">
                <a:solidFill>
                  <a:srgbClr val="0070C0"/>
                </a:solidFill>
              </a:rPr>
              <a:t>τιμή</a:t>
            </a:r>
            <a:r>
              <a:rPr lang="el-GR" dirty="0" smtClean="0"/>
              <a:t> με κάθε στοιχείο του συνόλου</a:t>
            </a:r>
          </a:p>
          <a:p>
            <a:pPr lvl="1"/>
            <a:r>
              <a:rPr lang="el-GR" dirty="0" smtClean="0"/>
              <a:t>Π.χ. θέλω να ανακαλέσω γρήγορα τις πληροφορίες για ένα φοιτητή χρησιμοποιώντας το ΑΜ του</a:t>
            </a:r>
          </a:p>
          <a:p>
            <a:pPr lvl="1"/>
            <a:r>
              <a:rPr lang="el-GR" dirty="0" smtClean="0"/>
              <a:t>Το </a:t>
            </a:r>
            <a:r>
              <a:rPr lang="en-US" dirty="0" err="1" smtClean="0"/>
              <a:t>HashMap</a:t>
            </a:r>
            <a:r>
              <a:rPr lang="en-US" dirty="0" smtClean="0"/>
              <a:t> </a:t>
            </a:r>
            <a:r>
              <a:rPr lang="el-GR" dirty="0" smtClean="0"/>
              <a:t>είναι πιο χρήσιμο απ’ ότι ίσως θα περιμένατε</a:t>
            </a:r>
          </a:p>
          <a:p>
            <a:endParaRPr lang="el-GR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33332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Περίπλοκες δομές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Έχουμε μάθει τρεις βασικές δομές</a:t>
            </a:r>
          </a:p>
          <a:p>
            <a:pPr lvl="1"/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ArrayList</a:t>
            </a:r>
            <a:endParaRPr lang="en-US" b="1" dirty="0" smtClean="0">
              <a:solidFill>
                <a:schemeClr val="accent6">
                  <a:lumMod val="75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pPr lvl="1"/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HashSet</a:t>
            </a:r>
            <a:endParaRPr lang="en-US" b="1" dirty="0">
              <a:solidFill>
                <a:schemeClr val="accent6">
                  <a:lumMod val="75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pPr lvl="1"/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HashMap</a:t>
            </a:r>
            <a:endParaRPr lang="en-US" b="1" dirty="0">
              <a:solidFill>
                <a:schemeClr val="accent6">
                  <a:lumMod val="75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l-GR" dirty="0" smtClean="0"/>
              <a:t>Μπορούμε να δημιουργήσουμε αντικείμενα που </a:t>
            </a:r>
            <a:r>
              <a:rPr lang="el-GR" dirty="0" err="1" smtClean="0"/>
              <a:t>συνδιάζουν</a:t>
            </a:r>
            <a:r>
              <a:rPr lang="el-GR" dirty="0" smtClean="0"/>
              <a:t> αυτές τις δομές</a:t>
            </a:r>
          </a:p>
          <a:p>
            <a:pPr lvl="1"/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HashMap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String,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ArrayList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&lt;String&gt;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 lvl="1"/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ArrayList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HashSet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&lt;String&gt;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 lvl="1"/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HashMap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Integer,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HashMap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String,String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&gt;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&gt;</a:t>
            </a:r>
          </a:p>
        </p:txBody>
      </p:sp>
    </p:spTree>
    <p:extLst>
      <p:ext uri="{BB962C8B-B14F-4D97-AF65-F5344CB8AC3E}">
        <p14:creationId xmlns:p14="http://schemas.microsoft.com/office/powerpoint/2010/main" val="9522415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Θέλουμε για καθένα από τα μοναδικά </a:t>
            </a:r>
            <a:r>
              <a:rPr lang="en-US" dirty="0" smtClean="0"/>
              <a:t>Strings </a:t>
            </a:r>
            <a:r>
              <a:rPr lang="el-GR" dirty="0" smtClean="0"/>
              <a:t>που διαβάζουμε να κρατάμε τις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θέσεις</a:t>
            </a:r>
            <a:r>
              <a:rPr lang="el-GR" dirty="0" smtClean="0"/>
              <a:t> στις οποίες εμφανίστηκαν.</a:t>
            </a:r>
          </a:p>
          <a:p>
            <a:pPr lvl="1"/>
            <a:r>
              <a:rPr lang="el-GR" dirty="0" smtClean="0"/>
              <a:t>Π.χ., αν έχουμε είσοδο </a:t>
            </a:r>
            <a:r>
              <a:rPr lang="en-US" dirty="0" smtClean="0">
                <a:solidFill>
                  <a:srgbClr val="0070C0"/>
                </a:solidFill>
              </a:rPr>
              <a:t>“a b a c b a”</a:t>
            </a:r>
            <a:r>
              <a:rPr lang="en-US" dirty="0" smtClean="0"/>
              <a:t>, </a:t>
            </a:r>
            <a:r>
              <a:rPr lang="el-GR" dirty="0" smtClean="0"/>
              <a:t>για το </a:t>
            </a:r>
            <a:r>
              <a:rPr lang="en-US" dirty="0" smtClean="0">
                <a:solidFill>
                  <a:srgbClr val="0070C0"/>
                </a:solidFill>
              </a:rPr>
              <a:t>“a”</a:t>
            </a:r>
            <a:r>
              <a:rPr lang="en-US" dirty="0" smtClean="0"/>
              <a:t> </a:t>
            </a:r>
            <a:r>
              <a:rPr lang="el-GR" dirty="0" smtClean="0"/>
              <a:t>θα τυπώσουμε τις θέσεις </a:t>
            </a:r>
            <a:r>
              <a:rPr lang="el-GR" dirty="0" smtClean="0">
                <a:solidFill>
                  <a:srgbClr val="0070C0"/>
                </a:solidFill>
              </a:rPr>
              <a:t>0,2,5</a:t>
            </a:r>
            <a:r>
              <a:rPr lang="el-GR" dirty="0" smtClean="0"/>
              <a:t>, για το </a:t>
            </a:r>
            <a:r>
              <a:rPr lang="en-US" dirty="0" smtClean="0">
                <a:solidFill>
                  <a:srgbClr val="0070C0"/>
                </a:solidFill>
              </a:rPr>
              <a:t>“b”</a:t>
            </a:r>
            <a:r>
              <a:rPr lang="en-US" dirty="0" smtClean="0"/>
              <a:t> </a:t>
            </a:r>
            <a:r>
              <a:rPr lang="el-GR" dirty="0" smtClean="0"/>
              <a:t>θα τυπώσουμε τις θέσεις </a:t>
            </a:r>
            <a:r>
              <a:rPr lang="en-US" dirty="0" smtClean="0">
                <a:solidFill>
                  <a:srgbClr val="0070C0"/>
                </a:solidFill>
              </a:rPr>
              <a:t>1,4</a:t>
            </a:r>
            <a:r>
              <a:rPr lang="en-US" dirty="0" smtClean="0"/>
              <a:t> </a:t>
            </a:r>
            <a:r>
              <a:rPr lang="el-GR" dirty="0" smtClean="0"/>
              <a:t>και για το </a:t>
            </a:r>
            <a:r>
              <a:rPr lang="en-US" dirty="0" smtClean="0">
                <a:solidFill>
                  <a:srgbClr val="0070C0"/>
                </a:solidFill>
              </a:rPr>
              <a:t>“c”</a:t>
            </a:r>
            <a:r>
              <a:rPr lang="en-US" dirty="0" smtClean="0"/>
              <a:t> </a:t>
            </a:r>
            <a:r>
              <a:rPr lang="el-GR" dirty="0" smtClean="0"/>
              <a:t>τη θέση </a:t>
            </a:r>
            <a:r>
              <a:rPr lang="el-GR" dirty="0" smtClean="0">
                <a:solidFill>
                  <a:srgbClr val="0070C0"/>
                </a:solidFill>
              </a:rPr>
              <a:t>3</a:t>
            </a:r>
            <a:r>
              <a:rPr lang="el-GR" dirty="0" smtClean="0"/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30266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03913" y="308721"/>
            <a:ext cx="8928992" cy="6771084"/>
          </a:xfrm>
          <a:prstGeom prst="rect">
            <a:avLst/>
          </a:prstGeom>
          <a:noFill/>
          <a:ln w="28575">
            <a:solidFill>
              <a:schemeClr val="accent1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java.util.HashMap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java.util.ArrayList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java.util.Scanner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endParaRPr lang="en-US" sz="14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HashMapArrayListExample</a:t>
            </a:r>
            <a:endParaRPr lang="en-US" sz="14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   public 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static void main(String[] 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){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4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HashMap</a:t>
            </a:r>
            <a:r>
              <a:rPr lang="en-US" sz="1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14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String,ArrayList</a:t>
            </a:r>
            <a:r>
              <a:rPr lang="en-US" sz="1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&lt;Integer&gt;&gt; 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myMap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=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			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    new </a:t>
            </a:r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HashMap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String,ArrayList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&lt;Integer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&gt;&gt;();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Scanner 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input = new Scanner(System.in);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	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counter = 0;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while(</a:t>
            </a:r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input.hasNext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()){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   String 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name = 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input.next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   if 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(!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myMap.containsKey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(name)){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myMap.</a:t>
            </a:r>
            <a:r>
              <a:rPr lang="en-US" sz="14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put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name,</a:t>
            </a:r>
            <a:r>
              <a:rPr lang="en-US" sz="14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en-US" sz="1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ArrayList</a:t>
            </a:r>
            <a:r>
              <a:rPr lang="en-US" sz="1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&lt;Integer&gt;()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   }</a:t>
            </a:r>
            <a:endParaRPr lang="en-US" sz="14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myMap.</a:t>
            </a:r>
            <a:r>
              <a:rPr lang="en-US" sz="14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get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(name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).</a:t>
            </a:r>
            <a:r>
              <a:rPr lang="en-US" sz="1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add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(counter);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   counter 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++;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4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	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for(String 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name: 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myMap.keySet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()){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System.out.print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(name 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+ ":");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   for 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(Integer i:myMap.</a:t>
            </a:r>
            <a:r>
              <a:rPr lang="en-US" sz="1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get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(name)){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System.out.print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(" "+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   }</a:t>
            </a:r>
            <a:endParaRPr lang="en-US" sz="14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4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   }</a:t>
            </a:r>
            <a:endParaRPr lang="en-US" sz="14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}</a:t>
            </a:r>
            <a:endParaRPr lang="en-US" sz="1400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3501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Στο πρόγραμμα της γραμματείας ενός πανεπιστημίου που κρατάει πληροφορία για  τους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φοιτητές</a:t>
            </a:r>
            <a:r>
              <a:rPr lang="el-GR" dirty="0" smtClean="0"/>
              <a:t>, θέλω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γρήγορα</a:t>
            </a:r>
            <a:r>
              <a:rPr lang="el-GR" dirty="0" smtClean="0"/>
              <a:t> με το </a:t>
            </a:r>
            <a:r>
              <a:rPr lang="el-GR" dirty="0" smtClean="0">
                <a:solidFill>
                  <a:srgbClr val="0070C0"/>
                </a:solidFill>
              </a:rPr>
              <a:t>ΑΜ του φοιτητή </a:t>
            </a:r>
            <a:r>
              <a:rPr lang="el-GR" dirty="0" smtClean="0"/>
              <a:t>να μπορώ να βρω το </a:t>
            </a:r>
            <a:r>
              <a:rPr lang="el-GR" dirty="0" smtClean="0">
                <a:solidFill>
                  <a:srgbClr val="0070C0"/>
                </a:solidFill>
              </a:rPr>
              <a:t>βαθμό </a:t>
            </a:r>
            <a:r>
              <a:rPr lang="el-GR" dirty="0" smtClean="0"/>
              <a:t>για ένα μάθημα χρησιμοποιώντας τον </a:t>
            </a:r>
            <a:r>
              <a:rPr lang="el-GR" dirty="0" smtClean="0">
                <a:solidFill>
                  <a:srgbClr val="0070C0"/>
                </a:solidFill>
              </a:rPr>
              <a:t>κωδικό του μαθήματος</a:t>
            </a:r>
            <a:r>
              <a:rPr lang="el-GR" dirty="0" smtClean="0"/>
              <a:t>. Τι δομή πρέπει να χρησιμοποιήσω?</a:t>
            </a:r>
          </a:p>
        </p:txBody>
      </p:sp>
    </p:spTree>
    <p:extLst>
      <p:ext uri="{BB962C8B-B14F-4D97-AF65-F5344CB8AC3E}">
        <p14:creationId xmlns:p14="http://schemas.microsoft.com/office/powerpoint/2010/main" val="16425977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414" y="404664"/>
            <a:ext cx="8229600" cy="990600"/>
          </a:xfrm>
        </p:spPr>
        <p:txBody>
          <a:bodyPr/>
          <a:lstStyle/>
          <a:p>
            <a:r>
              <a:rPr lang="el-GR" dirty="0" smtClean="0"/>
              <a:t>Η ιεραρχία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771799" y="1124744"/>
            <a:ext cx="3403791" cy="720080"/>
          </a:xfrm>
          <a:prstGeom prst="rect">
            <a:avLst/>
          </a:prstGeom>
          <a:noFill/>
          <a:ln w="28575">
            <a:solidFill>
              <a:srgbClr val="0070C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828162" y="1300118"/>
            <a:ext cx="33554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Interface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Collection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&lt;T&gt;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51520" y="2420888"/>
            <a:ext cx="2576642" cy="720080"/>
          </a:xfrm>
          <a:prstGeom prst="rect">
            <a:avLst/>
          </a:prstGeom>
          <a:noFill/>
          <a:ln w="28575">
            <a:solidFill>
              <a:srgbClr val="0070C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299905" y="2568381"/>
            <a:ext cx="25282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Interface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List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&lt;T&gt;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185373" y="2420888"/>
            <a:ext cx="2576642" cy="720080"/>
          </a:xfrm>
          <a:prstGeom prst="rect">
            <a:avLst/>
          </a:prstGeom>
          <a:noFill/>
          <a:ln w="28575">
            <a:solidFill>
              <a:srgbClr val="0070C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3233759" y="2596262"/>
            <a:ext cx="23903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Interface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Set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&lt;T&gt;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192689" y="2420888"/>
            <a:ext cx="2714500" cy="720080"/>
          </a:xfrm>
          <a:prstGeom prst="rect">
            <a:avLst/>
          </a:prstGeom>
          <a:noFill/>
          <a:ln w="28575">
            <a:solidFill>
              <a:srgbClr val="0070C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6241075" y="2596262"/>
            <a:ext cx="26661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Interface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Map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&lt;K,V&gt;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13" name="Straight Arrow Connector 12"/>
          <p:cNvCxnSpPr>
            <a:stCxn id="6" idx="0"/>
          </p:cNvCxnSpPr>
          <p:nvPr/>
        </p:nvCxnSpPr>
        <p:spPr>
          <a:xfrm flipV="1">
            <a:off x="1539841" y="1844824"/>
            <a:ext cx="1952039" cy="576064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8" idx="0"/>
            <a:endCxn id="4" idx="2"/>
          </p:cNvCxnSpPr>
          <p:nvPr/>
        </p:nvCxnSpPr>
        <p:spPr>
          <a:xfrm flipV="1">
            <a:off x="4473694" y="1844824"/>
            <a:ext cx="1" cy="576064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stCxn id="10" idx="0"/>
          </p:cNvCxnSpPr>
          <p:nvPr/>
        </p:nvCxnSpPr>
        <p:spPr>
          <a:xfrm flipH="1" flipV="1">
            <a:off x="5688635" y="1844824"/>
            <a:ext cx="1861304" cy="576064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>
          <a:xfrm>
            <a:off x="206784" y="3861048"/>
            <a:ext cx="2666113" cy="576064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206784" y="3963888"/>
            <a:ext cx="26661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c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lass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ArrayList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&lt;T&gt;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21" name="Straight Arrow Connector 20"/>
          <p:cNvCxnSpPr>
            <a:stCxn id="19" idx="0"/>
            <a:endCxn id="6" idx="2"/>
          </p:cNvCxnSpPr>
          <p:nvPr/>
        </p:nvCxnSpPr>
        <p:spPr>
          <a:xfrm flipV="1">
            <a:off x="1539841" y="3140968"/>
            <a:ext cx="0" cy="72008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23"/>
          <p:cNvSpPr/>
          <p:nvPr/>
        </p:nvSpPr>
        <p:spPr>
          <a:xfrm>
            <a:off x="3209565" y="3855031"/>
            <a:ext cx="2528257" cy="576064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extBox 24"/>
          <p:cNvSpPr txBox="1"/>
          <p:nvPr/>
        </p:nvSpPr>
        <p:spPr>
          <a:xfrm>
            <a:off x="3302689" y="3957871"/>
            <a:ext cx="23903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c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lass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HashSet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&lt;T&gt;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26" name="Straight Arrow Connector 25"/>
          <p:cNvCxnSpPr>
            <a:stCxn id="24" idx="0"/>
            <a:endCxn id="8" idx="2"/>
          </p:cNvCxnSpPr>
          <p:nvPr/>
        </p:nvCxnSpPr>
        <p:spPr>
          <a:xfrm flipV="1">
            <a:off x="4473694" y="3140968"/>
            <a:ext cx="0" cy="714063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ectangle 31"/>
          <p:cNvSpPr/>
          <p:nvPr/>
        </p:nvSpPr>
        <p:spPr>
          <a:xfrm>
            <a:off x="6164869" y="3854505"/>
            <a:ext cx="2770139" cy="576064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TextBox 32"/>
          <p:cNvSpPr txBox="1"/>
          <p:nvPr/>
        </p:nvSpPr>
        <p:spPr>
          <a:xfrm>
            <a:off x="6164339" y="3963888"/>
            <a:ext cx="26661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c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lass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HashMap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&lt;K,V&gt;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34" name="Straight Arrow Connector 33"/>
          <p:cNvCxnSpPr>
            <a:stCxn id="32" idx="0"/>
            <a:endCxn id="10" idx="2"/>
          </p:cNvCxnSpPr>
          <p:nvPr/>
        </p:nvCxnSpPr>
        <p:spPr>
          <a:xfrm flipV="1">
            <a:off x="7549939" y="3140968"/>
            <a:ext cx="0" cy="713537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107504" y="4581128"/>
            <a:ext cx="2765394" cy="175432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l-GR" dirty="0" smtClean="0"/>
              <a:t>Αποθηκεύει δεδομένα σε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σειριακή</a:t>
            </a:r>
            <a:r>
              <a:rPr lang="el-GR" dirty="0" smtClean="0"/>
              <a:t> μορφή. Υπάρχει η έννοια της </a:t>
            </a:r>
            <a:r>
              <a:rPr lang="el-GR" dirty="0" smtClean="0">
                <a:solidFill>
                  <a:srgbClr val="0070C0"/>
                </a:solidFill>
              </a:rPr>
              <a:t>διάταξης</a:t>
            </a:r>
            <a:r>
              <a:rPr lang="en-US" dirty="0" smtClean="0">
                <a:solidFill>
                  <a:srgbClr val="0070C0"/>
                </a:solidFill>
              </a:rPr>
              <a:t>. </a:t>
            </a:r>
            <a:r>
              <a:rPr lang="el-GR" dirty="0" smtClean="0"/>
              <a:t>Καλό αν θέλουμε να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διατρέχουμε </a:t>
            </a:r>
            <a:r>
              <a:rPr lang="el-GR" dirty="0" smtClean="0"/>
              <a:t>τα δεδομένα</a:t>
            </a:r>
            <a:r>
              <a:rPr lang="en-US" dirty="0" smtClean="0"/>
              <a:t> </a:t>
            </a:r>
            <a:r>
              <a:rPr lang="el-GR" dirty="0" smtClean="0"/>
              <a:t>συχνά και γρήγορα. </a:t>
            </a:r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3112314" y="4581128"/>
            <a:ext cx="2771148" cy="175432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l-GR" dirty="0" smtClean="0"/>
              <a:t>Αποθηκεύει δεδομένα σαν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σύνολο</a:t>
            </a:r>
            <a:r>
              <a:rPr lang="el-GR" dirty="0" smtClean="0"/>
              <a:t> χωρίς </a:t>
            </a:r>
            <a:r>
              <a:rPr lang="el-GR" dirty="0"/>
              <a:t>διάταξη</a:t>
            </a:r>
            <a:r>
              <a:rPr lang="el-GR" dirty="0" smtClean="0">
                <a:solidFill>
                  <a:srgbClr val="0070C0"/>
                </a:solidFill>
              </a:rPr>
              <a:t>. </a:t>
            </a:r>
            <a:r>
              <a:rPr lang="el-GR" dirty="0" smtClean="0"/>
              <a:t>Καλό αν θέλουμε να βρίσκουμε γρήγορα αν ένα στοιχείο </a:t>
            </a:r>
            <a:r>
              <a:rPr lang="el-GR" dirty="0" smtClean="0">
                <a:solidFill>
                  <a:srgbClr val="0070C0"/>
                </a:solidFill>
              </a:rPr>
              <a:t>ανήκει</a:t>
            </a:r>
            <a:r>
              <a:rPr lang="el-GR" dirty="0" smtClean="0"/>
              <a:t> στο σύνολο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6084168" y="4572839"/>
            <a:ext cx="3006951" cy="203132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l-GR" dirty="0" smtClean="0"/>
              <a:t>Αποθηκεύει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(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key,value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)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ζεύγη</a:t>
            </a:r>
            <a:r>
              <a:rPr lang="el-GR" dirty="0" smtClean="0"/>
              <a:t>. Παρόμοια δομή με το </a:t>
            </a:r>
            <a:r>
              <a:rPr lang="en-US" dirty="0" err="1" smtClean="0">
                <a:solidFill>
                  <a:srgbClr val="0070C0"/>
                </a:solidFill>
              </a:rPr>
              <a:t>HashSet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l-GR" dirty="0" smtClean="0"/>
              <a:t>για την αποθήκευση των </a:t>
            </a:r>
            <a:r>
              <a:rPr lang="el-GR" dirty="0" smtClean="0">
                <a:solidFill>
                  <a:srgbClr val="0070C0"/>
                </a:solidFill>
              </a:rPr>
              <a:t>κλειδιών</a:t>
            </a:r>
            <a:r>
              <a:rPr lang="el-GR" dirty="0" smtClean="0"/>
              <a:t>, αλλά τώρα κάθε κλειδί (</a:t>
            </a:r>
            <a:r>
              <a:rPr lang="en-US" dirty="0" smtClean="0"/>
              <a:t>key)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σχετίζεται</a:t>
            </a:r>
            <a:r>
              <a:rPr lang="el-GR" dirty="0" smtClean="0"/>
              <a:t> με μία </a:t>
            </a:r>
            <a:r>
              <a:rPr lang="el-GR" dirty="0" smtClean="0">
                <a:solidFill>
                  <a:srgbClr val="0070C0"/>
                </a:solidFill>
              </a:rPr>
              <a:t>τιμή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smtClean="0"/>
              <a:t>(value)</a:t>
            </a:r>
            <a:r>
              <a:rPr lang="el-GR" dirty="0" smtClean="0"/>
              <a:t>.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12424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Υλοποίηση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2836912"/>
          </a:xfrm>
        </p:spPr>
        <p:txBody>
          <a:bodyPr>
            <a:normAutofit fontScale="92500" lnSpcReduction="20000"/>
          </a:bodyPr>
          <a:lstStyle/>
          <a:p>
            <a:r>
              <a:rPr lang="el-GR" dirty="0" smtClean="0"/>
              <a:t>Χρειάζομαι ένα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HashMap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l-GR" dirty="0" smtClean="0"/>
              <a:t>με </a:t>
            </a:r>
            <a:r>
              <a:rPr lang="el-GR" dirty="0" smtClean="0">
                <a:solidFill>
                  <a:srgbClr val="0070C0"/>
                </a:solidFill>
              </a:rPr>
              <a:t>κλειδί το ΑΜ </a:t>
            </a:r>
            <a:r>
              <a:rPr lang="el-GR" dirty="0" smtClean="0"/>
              <a:t>του φοιτητή ώστε να μπορούμε γρήγορα να βρούμε πληροφορίες για τον φοιτητή.</a:t>
            </a:r>
          </a:p>
          <a:p>
            <a:pPr lvl="1"/>
            <a:r>
              <a:rPr lang="el-GR" dirty="0" smtClean="0"/>
              <a:t>Τι τιμές θα κρατάει το </a:t>
            </a:r>
            <a:r>
              <a:rPr lang="en-US" dirty="0" err="1" smtClean="0"/>
              <a:t>HashMap</a:t>
            </a:r>
            <a:r>
              <a:rPr lang="en-US" dirty="0" smtClean="0"/>
              <a:t>?</a:t>
            </a:r>
          </a:p>
          <a:p>
            <a:pPr lvl="1"/>
            <a:endParaRPr lang="en-US" dirty="0"/>
          </a:p>
          <a:p>
            <a:r>
              <a:rPr lang="el-GR" dirty="0" smtClean="0"/>
              <a:t>Θα πρέπει να κρατάει άλλο ένα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HashMap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l-GR" dirty="0" smtClean="0"/>
              <a:t>το οποίο να έχει σαν </a:t>
            </a:r>
            <a:r>
              <a:rPr lang="el-GR" dirty="0" smtClean="0">
                <a:solidFill>
                  <a:srgbClr val="0070C0"/>
                </a:solidFill>
              </a:rPr>
              <a:t>κλειδί τον κωδικό του μαθήματος </a:t>
            </a:r>
            <a:r>
              <a:rPr lang="el-GR" dirty="0" smtClean="0"/>
              <a:t>και σαν </a:t>
            </a:r>
            <a:r>
              <a:rPr lang="el-GR" dirty="0" smtClean="0">
                <a:solidFill>
                  <a:srgbClr val="0070C0"/>
                </a:solidFill>
              </a:rPr>
              <a:t>τιμή τον βαθμό του φοιτητή</a:t>
            </a:r>
            <a:r>
              <a:rPr lang="el-GR" dirty="0" smtClean="0"/>
              <a:t>.</a:t>
            </a:r>
          </a:p>
          <a:p>
            <a:endParaRPr lang="el-GR" dirty="0"/>
          </a:p>
        </p:txBody>
      </p:sp>
      <p:sp>
        <p:nvSpPr>
          <p:cNvPr id="4" name="TextBox 3"/>
          <p:cNvSpPr txBox="1"/>
          <p:nvPr/>
        </p:nvSpPr>
        <p:spPr>
          <a:xfrm>
            <a:off x="200852" y="4753926"/>
            <a:ext cx="8871139" cy="369332"/>
          </a:xfrm>
          <a:prstGeom prst="rect">
            <a:avLst/>
          </a:prstGeom>
          <a:noFill/>
          <a:ln w="28575">
            <a:solidFill>
              <a:srgbClr val="0070C0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HashMap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Integer,</a:t>
            </a:r>
            <a:r>
              <a:rPr lang="en-US" b="1" dirty="0" err="1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HashMap</a:t>
            </a:r>
            <a:r>
              <a:rPr lang="en-US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b="1" dirty="0" err="1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Integer,double</a:t>
            </a:r>
            <a:r>
              <a:rPr lang="en-US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StudentCoursesGrades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5539298"/>
            <a:ext cx="9252520" cy="1200329"/>
          </a:xfrm>
          <a:prstGeom prst="rect">
            <a:avLst/>
          </a:prstGeom>
          <a:noFill/>
          <a:ln w="28575">
            <a:solidFill>
              <a:srgbClr val="FF0000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StudentCoursesGrades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new 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HashMap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Integer,HashMap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int,double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&gt;&gt;();</a:t>
            </a:r>
          </a:p>
          <a:p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StudentCoursesGrades.put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(469,new </a:t>
            </a:r>
            <a:r>
              <a:rPr lang="en-US" b="1" dirty="0" err="1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HashMap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Integer,double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&gt;());</a:t>
            </a:r>
          </a:p>
          <a:p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StudentCoursesGrades.get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(469).put(205,9.5);</a:t>
            </a:r>
          </a:p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StudentCoursesGrades.get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(469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).get(205); 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79512" y="4437112"/>
            <a:ext cx="1061509" cy="369332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Ορισμός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79512" y="5229200"/>
            <a:ext cx="869149" cy="3693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Χρήση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7370116" y="6139461"/>
            <a:ext cx="1773884" cy="307777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sz="1400" dirty="0" smtClean="0"/>
              <a:t>Προσθέτει το βαθμό</a:t>
            </a:r>
            <a:endParaRPr lang="en-US" sz="1400" dirty="0"/>
          </a:p>
        </p:txBody>
      </p:sp>
      <p:sp>
        <p:nvSpPr>
          <p:cNvPr id="9" name="TextBox 8"/>
          <p:cNvSpPr txBox="1"/>
          <p:nvPr/>
        </p:nvSpPr>
        <p:spPr>
          <a:xfrm>
            <a:off x="7386412" y="6453336"/>
            <a:ext cx="1631216" cy="307777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sz="1400" dirty="0" smtClean="0"/>
              <a:t>Διαβάζει το βαθμό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6778262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Διαφορετική υλοποίηση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1684784"/>
          </a:xfrm>
        </p:spPr>
        <p:txBody>
          <a:bodyPr>
            <a:normAutofit fontScale="92500"/>
          </a:bodyPr>
          <a:lstStyle/>
          <a:p>
            <a:r>
              <a:rPr lang="el-GR" dirty="0" smtClean="0"/>
              <a:t>Στο πρόγραμμα </a:t>
            </a:r>
            <a:r>
              <a:rPr lang="el-GR" dirty="0"/>
              <a:t>μου να έχω μια κλάση </a:t>
            </a:r>
            <a:r>
              <a:rPr lang="el-GR" dirty="0" err="1">
                <a:solidFill>
                  <a:schemeClr val="accent6">
                    <a:lumMod val="75000"/>
                  </a:schemeClr>
                </a:solidFill>
              </a:rPr>
              <a:t>Student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l-GR" dirty="0"/>
              <a:t>που κρατάει τις πληροφορίες για ένα </a:t>
            </a:r>
            <a:r>
              <a:rPr lang="el-GR" dirty="0" smtClean="0"/>
              <a:t>φοιτητή και μία κλάση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StudentRecord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l-GR" dirty="0" smtClean="0"/>
              <a:t>που κρατάει την καρτέλα του φοιτητή για το μάθημα. Πως αλλάζει η υλοποίηση?</a:t>
            </a:r>
            <a:endParaRPr lang="el-GR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87861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50424" y="525357"/>
            <a:ext cx="5977759" cy="307777"/>
          </a:xfrm>
          <a:prstGeom prst="rect">
            <a:avLst/>
          </a:prstGeom>
          <a:noFill/>
          <a:ln w="28575">
            <a:solidFill>
              <a:srgbClr val="0070C0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sz="1400" b="1" dirty="0" err="1" smtClean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HashMap</a:t>
            </a:r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Integer,</a:t>
            </a:r>
            <a:r>
              <a:rPr lang="en-US" sz="1400" b="1" dirty="0" err="1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Student</a:t>
            </a:r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 </a:t>
            </a:r>
            <a:r>
              <a:rPr lang="en-US" sz="1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allStudents</a:t>
            </a:r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23528" y="237325"/>
            <a:ext cx="867545" cy="307777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l-GR" sz="1400" dirty="0" smtClean="0"/>
              <a:t>Ορισμός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56123" y="1194903"/>
            <a:ext cx="5972060" cy="2246769"/>
          </a:xfrm>
          <a:prstGeom prst="rect">
            <a:avLst/>
          </a:prstGeom>
          <a:noFill/>
          <a:ln w="28575">
            <a:solidFill>
              <a:srgbClr val="0070C0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class</a:t>
            </a:r>
            <a:r>
              <a:rPr lang="en-US" sz="1400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Student</a:t>
            </a:r>
          </a:p>
          <a:p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private </a:t>
            </a:r>
            <a:r>
              <a:rPr lang="en-US" sz="1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AM;</a:t>
            </a:r>
          </a:p>
          <a:p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private </a:t>
            </a:r>
            <a:r>
              <a:rPr lang="en-US" sz="1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HashMap</a:t>
            </a:r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Integer,StudentRecord</a:t>
            </a:r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 courses;</a:t>
            </a:r>
          </a:p>
          <a:p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...</a:t>
            </a:r>
          </a:p>
          <a:p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pubic </a:t>
            </a:r>
            <a:r>
              <a:rPr lang="en-US" sz="1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StudentRecord</a:t>
            </a:r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getCourseRecord</a:t>
            </a:r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CourseId</a:t>
            </a:r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){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return </a:t>
            </a:r>
            <a:r>
              <a:rPr lang="en-US" sz="1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courses.get</a:t>
            </a:r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courseId</a:t>
            </a:r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}</a:t>
            </a: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23528" y="957405"/>
            <a:ext cx="867545" cy="307777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l-GR" sz="1400" dirty="0" smtClean="0"/>
              <a:t>Ορισμός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299566" y="3842949"/>
            <a:ext cx="5928617" cy="2031325"/>
          </a:xfrm>
          <a:prstGeom prst="rect">
            <a:avLst/>
          </a:prstGeom>
          <a:noFill/>
          <a:ln w="28575">
            <a:solidFill>
              <a:srgbClr val="0070C0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class</a:t>
            </a:r>
            <a:r>
              <a:rPr lang="en-US" sz="1400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 dirty="0" err="1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StudentRecord</a:t>
            </a:r>
            <a:endParaRPr lang="en-US" sz="1400" b="1" dirty="0" smtClean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private double grade;</a:t>
            </a:r>
          </a:p>
          <a:p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...</a:t>
            </a:r>
          </a:p>
          <a:p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</a:p>
          <a:p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public double </a:t>
            </a:r>
            <a:r>
              <a:rPr lang="en-US" sz="1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getGrade</a:t>
            </a:r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return grade;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}</a:t>
            </a: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95536" y="3549693"/>
            <a:ext cx="867545" cy="307777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l-GR" sz="1400" dirty="0" smtClean="0"/>
              <a:t>Ορισμός</a:t>
            </a:r>
            <a:endParaRPr lang="en-US" sz="1600" dirty="0"/>
          </a:p>
        </p:txBody>
      </p:sp>
      <p:sp>
        <p:nvSpPr>
          <p:cNvPr id="12" name="TextBox 11"/>
          <p:cNvSpPr txBox="1"/>
          <p:nvPr/>
        </p:nvSpPr>
        <p:spPr>
          <a:xfrm>
            <a:off x="299567" y="6361583"/>
            <a:ext cx="5928617" cy="307777"/>
          </a:xfrm>
          <a:prstGeom prst="rect">
            <a:avLst/>
          </a:prstGeom>
          <a:noFill/>
          <a:ln w="28575">
            <a:solidFill>
              <a:srgbClr val="FF0000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sz="1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allStudents.get</a:t>
            </a:r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(469).</a:t>
            </a:r>
            <a:r>
              <a:rPr lang="en-US" sz="1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getCourseRecord</a:t>
            </a:r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(205).</a:t>
            </a:r>
            <a:r>
              <a:rPr lang="en-US" sz="1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getGrade</a:t>
            </a:r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98753" y="6089718"/>
            <a:ext cx="716863" cy="307777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l-GR" sz="1400" dirty="0" smtClean="0"/>
              <a:t>Χρήση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89903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50424" y="525357"/>
            <a:ext cx="5977759" cy="307777"/>
          </a:xfrm>
          <a:prstGeom prst="rect">
            <a:avLst/>
          </a:prstGeom>
          <a:noFill/>
          <a:ln w="28575">
            <a:solidFill>
              <a:srgbClr val="0070C0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sz="1400" b="1" dirty="0" err="1" smtClean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HashMap</a:t>
            </a:r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Integer,</a:t>
            </a:r>
            <a:r>
              <a:rPr lang="en-US" sz="1400" b="1" dirty="0" err="1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Student</a:t>
            </a:r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 </a:t>
            </a:r>
            <a:r>
              <a:rPr lang="en-US" sz="1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allStudents</a:t>
            </a:r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23528" y="237325"/>
            <a:ext cx="867545" cy="307777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l-GR" sz="1400" dirty="0" smtClean="0"/>
              <a:t>Ορισμός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56123" y="1194903"/>
            <a:ext cx="5972060" cy="2246769"/>
          </a:xfrm>
          <a:prstGeom prst="rect">
            <a:avLst/>
          </a:prstGeom>
          <a:noFill/>
          <a:ln w="28575">
            <a:solidFill>
              <a:srgbClr val="0070C0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class</a:t>
            </a:r>
            <a:r>
              <a:rPr lang="en-US" sz="1400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Student</a:t>
            </a:r>
          </a:p>
          <a:p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private </a:t>
            </a:r>
            <a:r>
              <a:rPr lang="en-US" sz="1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AM;</a:t>
            </a:r>
          </a:p>
          <a:p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private </a:t>
            </a:r>
            <a:r>
              <a:rPr lang="en-US" sz="1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HashMap</a:t>
            </a:r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Integer,StudentRecord</a:t>
            </a:r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 courses;</a:t>
            </a:r>
          </a:p>
          <a:p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...</a:t>
            </a:r>
          </a:p>
          <a:p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pubic </a:t>
            </a:r>
            <a:r>
              <a:rPr lang="en-US" sz="1400" b="1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HashMap</a:t>
            </a:r>
            <a:r>
              <a:rPr lang="en-US" sz="14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400" b="1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Integer,StudentRecord</a:t>
            </a:r>
            <a:r>
              <a:rPr lang="en-US" sz="14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getCourses</a:t>
            </a:r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(){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return courses;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}</a:t>
            </a: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23528" y="957405"/>
            <a:ext cx="867545" cy="307777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l-GR" sz="1400" dirty="0" smtClean="0"/>
              <a:t>Ορισμός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299566" y="3842949"/>
            <a:ext cx="5928617" cy="2031325"/>
          </a:xfrm>
          <a:prstGeom prst="rect">
            <a:avLst/>
          </a:prstGeom>
          <a:noFill/>
          <a:ln w="28575">
            <a:solidFill>
              <a:srgbClr val="0070C0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class</a:t>
            </a:r>
            <a:r>
              <a:rPr lang="en-US" sz="1400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 dirty="0" err="1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StudentRecord</a:t>
            </a:r>
            <a:endParaRPr lang="en-US" sz="1400" b="1" dirty="0" smtClean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private double grade;</a:t>
            </a:r>
          </a:p>
          <a:p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...</a:t>
            </a:r>
          </a:p>
          <a:p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</a:p>
          <a:p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public double </a:t>
            </a:r>
            <a:r>
              <a:rPr lang="en-US" sz="1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getGrade</a:t>
            </a:r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return grade;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}</a:t>
            </a: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95536" y="3549693"/>
            <a:ext cx="867545" cy="307777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l-GR" sz="1400" dirty="0" smtClean="0"/>
              <a:t>Ορισμός</a:t>
            </a:r>
            <a:endParaRPr lang="en-US" sz="1600" dirty="0"/>
          </a:p>
        </p:txBody>
      </p:sp>
      <p:sp>
        <p:nvSpPr>
          <p:cNvPr id="12" name="TextBox 11"/>
          <p:cNvSpPr txBox="1"/>
          <p:nvPr/>
        </p:nvSpPr>
        <p:spPr>
          <a:xfrm>
            <a:off x="299567" y="6361583"/>
            <a:ext cx="5928617" cy="307777"/>
          </a:xfrm>
          <a:prstGeom prst="rect">
            <a:avLst/>
          </a:prstGeom>
          <a:noFill/>
          <a:ln w="28575">
            <a:solidFill>
              <a:srgbClr val="FF0000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sz="1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allStudents.get</a:t>
            </a:r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(469).</a:t>
            </a:r>
            <a:r>
              <a:rPr lang="en-US" sz="1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getCourses</a:t>
            </a:r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().get(205).</a:t>
            </a:r>
            <a:r>
              <a:rPr lang="en-US" sz="1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getGrade</a:t>
            </a:r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98753" y="6089718"/>
            <a:ext cx="716863" cy="307777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l-GR" sz="1400" dirty="0" smtClean="0"/>
              <a:t>Χρήση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6046699" y="1394957"/>
            <a:ext cx="3079626" cy="92333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Διαφορετική υλοποίηση</a:t>
            </a:r>
          </a:p>
          <a:p>
            <a:r>
              <a:rPr lang="el-GR" dirty="0" smtClean="0"/>
              <a:t>Μπορούμε να επιστρέφουμε ένα </a:t>
            </a:r>
            <a:r>
              <a:rPr lang="en-US" dirty="0" err="1" smtClean="0"/>
              <a:t>HashMap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80122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Χρονική πολυπλοκότητα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l-GR" dirty="0" smtClean="0"/>
              <a:t>Έχει τόσο μεγάλη σημασία τι δομή θα χρησιμοποιήσουμε? Όλες οι δομές μας δίνουν περίπου την ίδια λειτουργικότητα.</a:t>
            </a:r>
          </a:p>
          <a:p>
            <a:pPr lvl="1"/>
            <a:r>
              <a:rPr lang="el-GR" dirty="0" smtClean="0">
                <a:solidFill>
                  <a:srgbClr val="FF0000"/>
                </a:solidFill>
              </a:rPr>
              <a:t>ΝΑΙ!</a:t>
            </a:r>
            <a:r>
              <a:rPr lang="el-GR" dirty="0" smtClean="0"/>
              <a:t> </a:t>
            </a:r>
            <a:endParaRPr lang="en-US" dirty="0" smtClean="0"/>
          </a:p>
          <a:p>
            <a:endParaRPr lang="el-GR" dirty="0" smtClean="0"/>
          </a:p>
          <a:p>
            <a:r>
              <a:rPr lang="el-GR" dirty="0" smtClean="0"/>
              <a:t>Αν </a:t>
            </a:r>
            <a:r>
              <a:rPr lang="el-GR" dirty="0" smtClean="0"/>
              <a:t>κάνουμε αναζήτηση για μια τιμή σε ένα </a:t>
            </a:r>
            <a:r>
              <a:rPr lang="en-US" dirty="0" err="1" smtClean="0">
                <a:solidFill>
                  <a:srgbClr val="0070C0"/>
                </a:solidFill>
              </a:rPr>
              <a:t>ArrayList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πρέπει να διατρέξουμε τη λίστα </a:t>
            </a:r>
            <a:r>
              <a:rPr lang="el-GR" dirty="0" smtClean="0"/>
              <a:t>για να δούμε αν ένα στοιχείο ανήκει ή όχι στη λίστα.</a:t>
            </a:r>
            <a:r>
              <a:rPr lang="en-US" dirty="0" smtClean="0"/>
              <a:t> </a:t>
            </a:r>
            <a:endParaRPr lang="el-GR" dirty="0" smtClean="0"/>
          </a:p>
          <a:p>
            <a:pPr lvl="1"/>
            <a:r>
              <a:rPr lang="el-GR" dirty="0" smtClean="0"/>
              <a:t>Κατά μέσο όρο θα συγκρίνουμε με τα μισά στοιχεία της </a:t>
            </a:r>
            <a:r>
              <a:rPr lang="el-GR" dirty="0" smtClean="0"/>
              <a:t>λίστας</a:t>
            </a:r>
            <a:endParaRPr lang="en-US" dirty="0" smtClean="0"/>
          </a:p>
          <a:p>
            <a:pPr lvl="1"/>
            <a:r>
              <a:rPr lang="el-GR" dirty="0" smtClean="0"/>
              <a:t>Η χρονική πολυπλοκότητα είναι τετραγωνική ως προς τον αριθμό των στοιχείων</a:t>
            </a:r>
            <a:endParaRPr lang="el-GR" dirty="0" smtClean="0"/>
          </a:p>
          <a:p>
            <a:endParaRPr lang="el-GR" dirty="0" smtClean="0"/>
          </a:p>
          <a:p>
            <a:r>
              <a:rPr lang="el-GR" dirty="0" smtClean="0"/>
              <a:t>Σε </a:t>
            </a:r>
            <a:r>
              <a:rPr lang="el-GR" dirty="0" smtClean="0"/>
              <a:t>ένα </a:t>
            </a:r>
            <a:r>
              <a:rPr lang="en-US" dirty="0" err="1" smtClean="0">
                <a:solidFill>
                  <a:srgbClr val="0070C0"/>
                </a:solidFill>
              </a:rPr>
              <a:t>HashSet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l-GR" dirty="0" smtClean="0"/>
              <a:t>ή </a:t>
            </a:r>
            <a:r>
              <a:rPr lang="en-US" dirty="0" err="1" smtClean="0">
                <a:solidFill>
                  <a:srgbClr val="0070C0"/>
                </a:solidFill>
              </a:rPr>
              <a:t>HashMap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l-GR" dirty="0" smtClean="0"/>
              <a:t>αυτό γίνεται σε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χρόνο σχεδόν σταθερό </a:t>
            </a:r>
            <a:r>
              <a:rPr lang="el-GR" dirty="0" smtClean="0"/>
              <a:t>(ή λογαριθμικό ως προς τον αριθμό των στοιχείων)</a:t>
            </a:r>
          </a:p>
          <a:p>
            <a:pPr lvl="1"/>
            <a:r>
              <a:rPr lang="el-GR" dirty="0" smtClean="0"/>
              <a:t>Αν έχουμε πολλά στοιχεία, και κάνουμε πολλές αναζητήσεις αυτό κάνει </a:t>
            </a:r>
            <a:r>
              <a:rPr lang="el-GR" dirty="0" smtClean="0"/>
              <a:t>διαφορά</a:t>
            </a:r>
          </a:p>
          <a:p>
            <a:pPr lvl="1"/>
            <a:r>
              <a:rPr lang="el-GR" dirty="0" smtClean="0"/>
              <a:t>Η χρονική πολυπλοκότητα είναι γραμμική ως προς τον αριθμό των στοιχείων.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39988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9510" y="44625"/>
            <a:ext cx="6984777" cy="6696744"/>
          </a:xfrm>
          <a:prstGeom prst="rect">
            <a:avLst/>
          </a:prstGeom>
          <a:noFill/>
          <a:ln w="28575">
            <a:solidFill>
              <a:srgbClr val="FF0000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import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java.util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.*;</a:t>
            </a:r>
          </a:p>
          <a:p>
            <a:endParaRPr lang="en-US" sz="1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class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ArrayHashComparison</a:t>
            </a:r>
            <a:endParaRPr lang="en-US" sz="1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l-GR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public 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static void main(String[]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){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2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ArrayList</a:t>
            </a:r>
            <a:r>
              <a:rPr lang="en-US" sz="12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&lt;Integer&gt; array = new </a:t>
            </a:r>
            <a:r>
              <a:rPr lang="en-US" sz="12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ArrayList</a:t>
            </a:r>
            <a:r>
              <a:rPr lang="en-US" sz="12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&lt;Integer&gt;();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	for (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=0;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 100000;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++){</a:t>
            </a:r>
          </a:p>
          <a:p>
            <a:r>
              <a:rPr lang="el-GR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l-GR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array.add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sz="1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200" b="1" dirty="0" err="1" smtClean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HashSet</a:t>
            </a:r>
            <a:r>
              <a:rPr lang="en-US" sz="1200" b="1" dirty="0" smtClean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&lt;Integer</a:t>
            </a:r>
            <a:r>
              <a:rPr lang="en-US" sz="1200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 set = new </a:t>
            </a:r>
            <a:r>
              <a:rPr lang="en-US" sz="1200" b="1" dirty="0" err="1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HashSet</a:t>
            </a:r>
            <a:r>
              <a:rPr lang="en-US" sz="1200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&lt;Integer&gt;();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for 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=0;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 100000;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++){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l-GR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set.add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ArrayList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&lt;Integer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randomNumbers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new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ArrayList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&lt;Integer&gt;();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Random 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rand = new Random();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for 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0;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 100000;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++){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l-GR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randomNumbers.add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rand.nextInt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(200000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));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sz="1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200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long </a:t>
            </a:r>
            <a:r>
              <a:rPr lang="en-US" sz="12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startTime</a:t>
            </a:r>
            <a:r>
              <a:rPr lang="en-US" sz="12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2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System.currentTimeMillis</a:t>
            </a:r>
            <a:r>
              <a:rPr lang="en-US" sz="12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r>
              <a:rPr lang="en-US" sz="12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200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 </a:t>
            </a:r>
            <a:r>
              <a:rPr lang="en-US" sz="12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(Integer x:randomNumbers){</a:t>
            </a:r>
          </a:p>
          <a:p>
            <a:r>
              <a:rPr lang="en-US" sz="12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l-GR" sz="1200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200" b="1" dirty="0" err="1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boolean</a:t>
            </a:r>
            <a:r>
              <a:rPr lang="en-US" sz="1200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2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 = </a:t>
            </a:r>
            <a:r>
              <a:rPr lang="en-US" sz="12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array.contains</a:t>
            </a:r>
            <a:r>
              <a:rPr lang="en-US" sz="12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(x);</a:t>
            </a:r>
          </a:p>
          <a:p>
            <a:r>
              <a:rPr lang="en-US" sz="12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200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sz="1200" b="1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2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200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long </a:t>
            </a:r>
            <a:r>
              <a:rPr lang="en-US" sz="12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endTime</a:t>
            </a:r>
            <a:r>
              <a:rPr lang="en-US" sz="12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2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System.currentTimeMillis</a:t>
            </a:r>
            <a:r>
              <a:rPr lang="en-US" sz="12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r>
              <a:rPr lang="en-US" sz="12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200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long </a:t>
            </a:r>
            <a:r>
              <a:rPr lang="en-US" sz="12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duration = (</a:t>
            </a:r>
            <a:r>
              <a:rPr lang="en-US" sz="12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endTime</a:t>
            </a:r>
            <a:r>
              <a:rPr lang="en-US" sz="12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- </a:t>
            </a:r>
            <a:r>
              <a:rPr lang="en-US" sz="12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startTime</a:t>
            </a:r>
            <a:r>
              <a:rPr lang="en-US" sz="12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2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200" b="1" dirty="0" err="1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sz="12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("Array took "+ duration + " </a:t>
            </a:r>
            <a:r>
              <a:rPr lang="en-US" sz="12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millisecs</a:t>
            </a:r>
            <a:r>
              <a:rPr lang="en-US" sz="12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");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200" b="1" dirty="0" err="1" smtClean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startTime</a:t>
            </a:r>
            <a:r>
              <a:rPr lang="en-US" sz="1200" b="1" dirty="0" smtClean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200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US" sz="1200" b="1" dirty="0" err="1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System.currentTimeMillis</a:t>
            </a:r>
            <a:r>
              <a:rPr lang="en-US" sz="1200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r>
              <a:rPr lang="en-US" sz="1200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200" b="1" dirty="0" smtClean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 </a:t>
            </a:r>
            <a:r>
              <a:rPr lang="en-US" sz="1200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(Integer x:randomNumbers){</a:t>
            </a:r>
          </a:p>
          <a:p>
            <a:r>
              <a:rPr lang="en-US" sz="1200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l-GR" sz="1200" b="1" dirty="0" smtClean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200" b="1" dirty="0" err="1" smtClean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boolean</a:t>
            </a:r>
            <a:r>
              <a:rPr lang="en-US" sz="1200" b="1" dirty="0" smtClean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200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 = </a:t>
            </a:r>
            <a:r>
              <a:rPr lang="en-US" sz="1200" b="1" dirty="0" err="1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set.contains</a:t>
            </a:r>
            <a:r>
              <a:rPr lang="en-US" sz="1200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(x);</a:t>
            </a:r>
          </a:p>
          <a:p>
            <a:r>
              <a:rPr lang="en-US" sz="1200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200" b="1" dirty="0" smtClean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sz="1200" b="1" dirty="0">
              <a:solidFill>
                <a:schemeClr val="accent6">
                  <a:lumMod val="7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200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200" b="1" dirty="0" err="1" smtClean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endTime</a:t>
            </a:r>
            <a:r>
              <a:rPr lang="en-US" sz="1200" b="1" dirty="0" smtClean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200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US" sz="1200" b="1" dirty="0" err="1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System.currentTimeMillis</a:t>
            </a:r>
            <a:r>
              <a:rPr lang="en-US" sz="1200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r>
              <a:rPr lang="en-US" sz="1200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200" b="1" dirty="0" smtClean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duration </a:t>
            </a:r>
            <a:r>
              <a:rPr lang="en-US" sz="1200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 (</a:t>
            </a:r>
            <a:r>
              <a:rPr lang="en-US" sz="1200" b="1" dirty="0" err="1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endTime</a:t>
            </a:r>
            <a:r>
              <a:rPr lang="en-US" sz="1200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- </a:t>
            </a:r>
            <a:r>
              <a:rPr lang="en-US" sz="1200" b="1" dirty="0" err="1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startTime</a:t>
            </a:r>
            <a:r>
              <a:rPr lang="en-US" sz="1200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200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200" b="1" dirty="0" err="1" smtClean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sz="1200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("Set took "+duration + " </a:t>
            </a:r>
            <a:r>
              <a:rPr lang="en-US" sz="1200" b="1" dirty="0" err="1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millisecs</a:t>
            </a:r>
            <a:r>
              <a:rPr lang="en-US" sz="1200" b="1" dirty="0" smtClean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");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</a:p>
          <a:p>
            <a:r>
              <a:rPr lang="el-GR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sz="1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580112" y="3645024"/>
            <a:ext cx="3707904" cy="646331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Με το </a:t>
            </a:r>
            <a:r>
              <a:rPr lang="en-US" dirty="0" err="1" smtClean="0"/>
              <a:t>ArrayList</a:t>
            </a:r>
            <a:r>
              <a:rPr lang="en-US" dirty="0" smtClean="0"/>
              <a:t> </a:t>
            </a:r>
            <a:r>
              <a:rPr lang="el-GR" dirty="0" smtClean="0"/>
              <a:t>κάνουμε περίπου </a:t>
            </a:r>
            <a:r>
              <a:rPr lang="en-US" dirty="0" smtClean="0"/>
              <a:t>1</a:t>
            </a:r>
            <a:r>
              <a:rPr lang="el-GR" dirty="0" smtClean="0"/>
              <a:t>00000*100000</a:t>
            </a:r>
            <a:r>
              <a:rPr lang="en-US" dirty="0" smtClean="0"/>
              <a:t>/2</a:t>
            </a:r>
            <a:r>
              <a:rPr lang="el-GR" dirty="0" smtClean="0"/>
              <a:t> συγκρίσεις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599239" y="5157192"/>
            <a:ext cx="3707904" cy="646331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Με το </a:t>
            </a:r>
            <a:r>
              <a:rPr lang="en-US" dirty="0" err="1" smtClean="0"/>
              <a:t>HashSet</a:t>
            </a:r>
            <a:r>
              <a:rPr lang="en-US" dirty="0" smtClean="0"/>
              <a:t> </a:t>
            </a:r>
            <a:r>
              <a:rPr lang="el-GR" dirty="0" smtClean="0"/>
              <a:t>κάνουμε περίπου </a:t>
            </a:r>
            <a:r>
              <a:rPr lang="en-US" dirty="0" smtClean="0"/>
              <a:t>1</a:t>
            </a:r>
            <a:r>
              <a:rPr lang="el-GR" dirty="0" smtClean="0"/>
              <a:t>00000 συγκρίσεις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46043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ArrayList</a:t>
            </a:r>
            <a:r>
              <a:rPr lang="en-US" dirty="0"/>
              <a:t> (</a:t>
            </a:r>
            <a:r>
              <a:rPr lang="en-US" dirty="0" err="1">
                <a:hlinkClick r:id="rId2"/>
              </a:rPr>
              <a:t>JavaDocs</a:t>
            </a:r>
            <a:r>
              <a:rPr lang="en-US" dirty="0">
                <a:hlinkClick r:id="rId2"/>
              </a:rPr>
              <a:t> link</a:t>
            </a:r>
            <a:r>
              <a:rPr lang="en-US" dirty="0"/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Constructor</a:t>
            </a:r>
          </a:p>
          <a:p>
            <a:pPr lvl="1"/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ArrayList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</a:t>
            </a:r>
            <a:r>
              <a:rPr lang="el-GR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&gt; 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myList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ArrayList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&gt;();</a:t>
            </a:r>
          </a:p>
          <a:p>
            <a:r>
              <a:rPr lang="el-GR" dirty="0" smtClean="0"/>
              <a:t>Μέθοδοι</a:t>
            </a:r>
          </a:p>
          <a:p>
            <a:pPr lvl="1"/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add(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x):</a:t>
            </a:r>
            <a:r>
              <a:rPr lang="en-US" dirty="0" smtClean="0"/>
              <a:t> </a:t>
            </a:r>
            <a:r>
              <a:rPr lang="el-GR" dirty="0" smtClean="0"/>
              <a:t>προσθέτει το στοιχειό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x</a:t>
            </a:r>
            <a:r>
              <a:rPr lang="en-US" dirty="0" smtClean="0"/>
              <a:t> </a:t>
            </a:r>
            <a:r>
              <a:rPr lang="el-GR" dirty="0" smtClean="0"/>
              <a:t>στο τέλος του πίνακα.</a:t>
            </a:r>
          </a:p>
          <a:p>
            <a:pPr lvl="1"/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add(int i,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x):</a:t>
            </a:r>
            <a:r>
              <a:rPr lang="en-US" dirty="0"/>
              <a:t> </a:t>
            </a:r>
            <a:r>
              <a:rPr lang="el-GR" dirty="0"/>
              <a:t>προσθέτει το στοιχειό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x</a:t>
            </a:r>
            <a:r>
              <a:rPr lang="en-US" dirty="0"/>
              <a:t> </a:t>
            </a:r>
            <a:r>
              <a:rPr lang="el-GR" dirty="0" smtClean="0"/>
              <a:t>στη θέση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 </a:t>
            </a:r>
            <a:r>
              <a:rPr lang="el-GR" dirty="0" smtClean="0"/>
              <a:t>και μετατοπίζει τα υπόλοιπα στοιχεία κατά μια θέση. </a:t>
            </a:r>
          </a:p>
          <a:p>
            <a:pPr lvl="1"/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remove(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): </a:t>
            </a:r>
            <a:r>
              <a:rPr lang="el-GR" dirty="0" smtClean="0"/>
              <a:t>αφαιρεί το στοιχείο στη </a:t>
            </a:r>
            <a:r>
              <a:rPr lang="el-GR" dirty="0"/>
              <a:t>θέση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dirty="0" smtClean="0"/>
              <a:t>και το επιστρέφει.</a:t>
            </a:r>
          </a:p>
          <a:p>
            <a:pPr lvl="1"/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remove(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x): </a:t>
            </a:r>
            <a:r>
              <a:rPr lang="el-GR" dirty="0"/>
              <a:t>αφαιρεί το στοιχείο</a:t>
            </a:r>
          </a:p>
          <a:p>
            <a:pPr lvl="1"/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set(int i,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x): </a:t>
            </a:r>
            <a:r>
              <a:rPr lang="el-GR" dirty="0" smtClean="0"/>
              <a:t>θέτει στην θέση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l-GR" dirty="0" smtClean="0"/>
              <a:t> την τιμή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x</a:t>
            </a:r>
            <a:r>
              <a:rPr lang="el-GR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500" dirty="0"/>
              <a:t>αλλάζοντας την προηγούμενη</a:t>
            </a:r>
            <a:endParaRPr lang="en-US" sz="2500" dirty="0"/>
          </a:p>
          <a:p>
            <a:pPr lvl="1"/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get(int i): </a:t>
            </a:r>
            <a:r>
              <a:rPr lang="el-GR" dirty="0" smtClean="0"/>
              <a:t>επιστρέφει το αντικείμενο τύπου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</a:t>
            </a:r>
            <a:r>
              <a:rPr lang="el-GR" dirty="0" smtClean="0"/>
              <a:t> στη θέση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 smtClean="0"/>
              <a:t>.</a:t>
            </a:r>
          </a:p>
          <a:p>
            <a:pPr lvl="1"/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contains(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x):</a:t>
            </a:r>
            <a:r>
              <a:rPr lang="en-US" dirty="0"/>
              <a:t> </a:t>
            </a:r>
            <a:r>
              <a:rPr lang="en-US" dirty="0" err="1"/>
              <a:t>boolean</a:t>
            </a:r>
            <a:r>
              <a:rPr lang="en-US" dirty="0"/>
              <a:t> </a:t>
            </a:r>
            <a:r>
              <a:rPr lang="el-GR" dirty="0"/>
              <a:t>αν το </a:t>
            </a:r>
            <a:r>
              <a:rPr lang="el-GR" dirty="0" smtClean="0"/>
              <a:t>στοιχείο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x</a:t>
            </a:r>
            <a:r>
              <a:rPr lang="el-GR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dirty="0" smtClean="0"/>
              <a:t>ανήκει στην λίστα ή </a:t>
            </a:r>
            <a:r>
              <a:rPr lang="el-GR" dirty="0"/>
              <a:t>όχι.</a:t>
            </a:r>
          </a:p>
          <a:p>
            <a:pPr lvl="1"/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size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(): </a:t>
            </a:r>
            <a:r>
              <a:rPr lang="el-GR" dirty="0" smtClean="0"/>
              <a:t>ο αριθμός των στοιχείων του πίνακα.</a:t>
            </a:r>
          </a:p>
          <a:p>
            <a:r>
              <a:rPr lang="el-GR" dirty="0" smtClean="0"/>
              <a:t>Διατρέχοντας τον πίνακα:</a:t>
            </a:r>
          </a:p>
          <a:p>
            <a:pPr lvl="1"/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ArrayList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</a:t>
            </a:r>
            <a:r>
              <a:rPr lang="el-GR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&gt; 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myList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ArrayList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&gt;();</a:t>
            </a:r>
          </a:p>
          <a:p>
            <a:pPr lvl="1"/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for(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x: 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myList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){…}</a:t>
            </a:r>
            <a:endParaRPr lang="en-US" dirty="0"/>
          </a:p>
          <a:p>
            <a:pPr lvl="1"/>
            <a:endParaRPr lang="en-US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61726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HashSet</a:t>
            </a:r>
            <a:r>
              <a:rPr lang="en-US" dirty="0" smtClean="0"/>
              <a:t> (</a:t>
            </a:r>
            <a:r>
              <a:rPr lang="en-US" dirty="0" err="1" smtClean="0">
                <a:hlinkClick r:id="rId2"/>
              </a:rPr>
              <a:t>JavaDocs</a:t>
            </a:r>
            <a:r>
              <a:rPr lang="en-US" dirty="0" smtClean="0">
                <a:hlinkClick r:id="rId2"/>
              </a:rPr>
              <a:t> link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Constructors</a:t>
            </a:r>
          </a:p>
          <a:p>
            <a:pPr lvl="1"/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HashSet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</a:t>
            </a:r>
            <a:r>
              <a:rPr lang="el-GR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&gt; 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mySet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=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HashSet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&gt;();</a:t>
            </a:r>
          </a:p>
          <a:p>
            <a:r>
              <a:rPr lang="el-GR" dirty="0" smtClean="0"/>
              <a:t>Μέθοδοι</a:t>
            </a:r>
            <a:endParaRPr lang="el-GR" dirty="0"/>
          </a:p>
          <a:p>
            <a:pPr lvl="1"/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add(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x):</a:t>
            </a:r>
            <a:r>
              <a:rPr lang="en-US" dirty="0"/>
              <a:t> </a:t>
            </a:r>
            <a:r>
              <a:rPr lang="el-GR" dirty="0"/>
              <a:t>προσθέτει το στοιχειό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x</a:t>
            </a:r>
            <a:r>
              <a:rPr lang="en-US" dirty="0"/>
              <a:t> </a:t>
            </a:r>
            <a:r>
              <a:rPr lang="el-GR" dirty="0" smtClean="0"/>
              <a:t>αν δεν υπάρχει ήδη στο σύνολο.</a:t>
            </a:r>
            <a:endParaRPr lang="el-GR" dirty="0"/>
          </a:p>
          <a:p>
            <a:pPr lvl="1"/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remove(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x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):</a:t>
            </a:r>
            <a:r>
              <a:rPr lang="en-US" dirty="0"/>
              <a:t> </a:t>
            </a:r>
            <a:r>
              <a:rPr lang="el-GR" dirty="0"/>
              <a:t>αφαιρεί το στοιχείο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x</a:t>
            </a:r>
            <a:r>
              <a:rPr lang="el-GR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.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endParaRPr lang="el-GR" b="1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lvl="1"/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contains(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x):</a:t>
            </a:r>
            <a:r>
              <a:rPr lang="en-US" dirty="0"/>
              <a:t> </a:t>
            </a:r>
            <a:r>
              <a:rPr lang="en-US" dirty="0" err="1"/>
              <a:t>boolean</a:t>
            </a:r>
            <a:r>
              <a:rPr lang="en-US" dirty="0"/>
              <a:t> </a:t>
            </a:r>
            <a:r>
              <a:rPr lang="el-GR" dirty="0"/>
              <a:t>αν </a:t>
            </a:r>
            <a:r>
              <a:rPr lang="el-GR" dirty="0" smtClean="0"/>
              <a:t>το σύνολο</a:t>
            </a:r>
            <a:r>
              <a:rPr lang="en-US" dirty="0" smtClean="0"/>
              <a:t> </a:t>
            </a:r>
            <a:r>
              <a:rPr lang="el-GR" dirty="0" smtClean="0"/>
              <a:t>περιέχει το στοιχείο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x</a:t>
            </a:r>
            <a:r>
              <a:rPr lang="el-GR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dirty="0"/>
              <a:t>ή όχι</a:t>
            </a:r>
            <a:r>
              <a:rPr lang="el-GR" dirty="0" smtClean="0"/>
              <a:t>.</a:t>
            </a:r>
            <a:endParaRPr lang="el-GR" dirty="0"/>
          </a:p>
          <a:p>
            <a:pPr lvl="1"/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size():</a:t>
            </a:r>
            <a:r>
              <a:rPr lang="en-US" dirty="0"/>
              <a:t> </a:t>
            </a:r>
            <a:r>
              <a:rPr lang="el-GR" dirty="0" smtClean="0"/>
              <a:t>ο </a:t>
            </a:r>
            <a:r>
              <a:rPr lang="el-GR" dirty="0"/>
              <a:t>αριθμός των στοιχείων </a:t>
            </a:r>
            <a:r>
              <a:rPr lang="el-GR" dirty="0" smtClean="0"/>
              <a:t>στο σύνολο.</a:t>
            </a:r>
          </a:p>
          <a:p>
            <a:pPr lvl="1"/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isEmpty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()</a:t>
            </a:r>
            <a:r>
              <a:rPr lang="en-US" dirty="0" smtClean="0"/>
              <a:t>: </a:t>
            </a:r>
            <a:r>
              <a:rPr lang="en-US" dirty="0" err="1" smtClean="0"/>
              <a:t>boolean</a:t>
            </a:r>
            <a:r>
              <a:rPr lang="en-US" dirty="0" smtClean="0"/>
              <a:t> </a:t>
            </a:r>
            <a:r>
              <a:rPr lang="el-GR" dirty="0" smtClean="0"/>
              <a:t>αν έχει στοιχεία το σύνολο ή όχι.</a:t>
            </a:r>
          </a:p>
          <a:p>
            <a:pPr lvl="1"/>
            <a:r>
              <a:rPr lang="en-US" sz="25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Object[] </a:t>
            </a:r>
            <a:r>
              <a:rPr lang="en-US" sz="25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toArray</a:t>
            </a:r>
            <a:r>
              <a:rPr lang="en-US" sz="25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()</a:t>
            </a:r>
            <a:r>
              <a:rPr lang="en-US" dirty="0" smtClean="0"/>
              <a:t>:  </a:t>
            </a:r>
            <a:r>
              <a:rPr lang="el-GR" dirty="0" smtClean="0"/>
              <a:t>επιστρέφει πίνακα με τα στοιχεία του συνόλου (επιστρέφει πίνακα από </a:t>
            </a:r>
            <a:r>
              <a:rPr lang="en-US" dirty="0" smtClean="0"/>
              <a:t>Objects – </a:t>
            </a:r>
            <a:r>
              <a:rPr lang="el-GR" dirty="0" smtClean="0"/>
              <a:t>χρειάζεται </a:t>
            </a:r>
            <a:r>
              <a:rPr lang="en-US" dirty="0" err="1" smtClean="0"/>
              <a:t>downcasting</a:t>
            </a:r>
            <a:r>
              <a:rPr lang="en-US" dirty="0" smtClean="0"/>
              <a:t> </a:t>
            </a:r>
            <a:r>
              <a:rPr lang="el-GR" dirty="0" smtClean="0"/>
              <a:t>μετά).</a:t>
            </a:r>
            <a:endParaRPr lang="el-GR" dirty="0"/>
          </a:p>
          <a:p>
            <a:r>
              <a:rPr lang="el-GR" dirty="0"/>
              <a:t>Διατρέχοντας </a:t>
            </a:r>
            <a:r>
              <a:rPr lang="el-GR" dirty="0" smtClean="0"/>
              <a:t>τα στοιχεία του συνόλου:</a:t>
            </a:r>
            <a:endParaRPr lang="el-GR" dirty="0"/>
          </a:p>
          <a:p>
            <a:pPr lvl="1"/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HashSet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</a:t>
            </a:r>
            <a:r>
              <a:rPr lang="el-GR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&gt; 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mySet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HashSet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&gt;();</a:t>
            </a:r>
          </a:p>
          <a:p>
            <a:pPr lvl="1"/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for(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x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:</a:t>
            </a:r>
            <a:r>
              <a:rPr lang="el-GR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mySet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){…}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79994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 </a:t>
            </a:r>
            <a:r>
              <a:rPr lang="en-US" dirty="0" smtClean="0"/>
              <a:t>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Διαβάζουμε μια σειρά από </a:t>
            </a:r>
            <a:r>
              <a:rPr lang="en-US" dirty="0" smtClean="0"/>
              <a:t>Strings </a:t>
            </a:r>
            <a:r>
              <a:rPr lang="el-GR" dirty="0" smtClean="0"/>
              <a:t>και θέλουμε να βρούμε όλα τα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μοναδικά</a:t>
            </a:r>
            <a:r>
              <a:rPr lang="el-GR" dirty="0" smtClean="0"/>
              <a:t> </a:t>
            </a:r>
            <a:r>
              <a:rPr lang="en-US" dirty="0" smtClean="0"/>
              <a:t>Strings</a:t>
            </a:r>
            <a:endParaRPr lang="el-GR" dirty="0" smtClean="0"/>
          </a:p>
          <a:p>
            <a:pPr lvl="1"/>
            <a:r>
              <a:rPr lang="el-GR" dirty="0" smtClean="0"/>
              <a:t>Π.χ. να φτιάξουμε το λεξικό ενός βιβλίου</a:t>
            </a:r>
            <a:endParaRPr lang="en-US" dirty="0" smtClean="0"/>
          </a:p>
          <a:p>
            <a:endParaRPr lang="en-US" dirty="0"/>
          </a:p>
          <a:p>
            <a:r>
              <a:rPr lang="el-GR" dirty="0"/>
              <a:t>Πώς θα το υλοποιήσουμε αυτό</a:t>
            </a:r>
            <a:r>
              <a:rPr lang="en-US" dirty="0"/>
              <a:t>?</a:t>
            </a:r>
          </a:p>
          <a:p>
            <a:pPr lvl="1"/>
            <a:r>
              <a:rPr lang="el-GR" dirty="0"/>
              <a:t>Με </a:t>
            </a:r>
            <a:r>
              <a:rPr lang="en-US" dirty="0" err="1"/>
              <a:t>ArrayList</a:t>
            </a:r>
            <a:r>
              <a:rPr lang="en-US" dirty="0" smtClean="0"/>
              <a:t>?</a:t>
            </a:r>
          </a:p>
          <a:p>
            <a:pPr lvl="2"/>
            <a:r>
              <a:rPr lang="el-GR" dirty="0" smtClean="0"/>
              <a:t>Πρέπει να κάνουμε πάρα πολλές συγκρίσεις</a:t>
            </a:r>
            <a:endParaRPr lang="en-US" dirty="0"/>
          </a:p>
          <a:p>
            <a:pPr lvl="1"/>
            <a:r>
              <a:rPr lang="en-US" dirty="0"/>
              <a:t>Me </a:t>
            </a:r>
            <a:r>
              <a:rPr lang="en-US" dirty="0" err="1"/>
              <a:t>HashSet</a:t>
            </a:r>
            <a:r>
              <a:rPr lang="en-US" dirty="0" smtClean="0"/>
              <a:t>?</a:t>
            </a:r>
            <a:endParaRPr lang="el-GR" dirty="0" smtClean="0"/>
          </a:p>
          <a:p>
            <a:pPr lvl="2"/>
            <a:r>
              <a:rPr lang="el-GR" dirty="0" smtClean="0"/>
              <a:t>Η αναζήτηση ενός </a:t>
            </a:r>
            <a:r>
              <a:rPr lang="en-US" dirty="0" smtClean="0"/>
              <a:t>string</a:t>
            </a:r>
            <a:r>
              <a:rPr lang="el-GR" dirty="0"/>
              <a:t> </a:t>
            </a:r>
            <a:r>
              <a:rPr lang="el-GR" dirty="0" smtClean="0"/>
              <a:t>γίνεται πολύ πιο γρήγορα.</a:t>
            </a:r>
            <a:endParaRPr lang="en-US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6347179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7504" y="462690"/>
            <a:ext cx="8856984" cy="6324808"/>
          </a:xfrm>
          <a:prstGeom prst="rect">
            <a:avLst/>
          </a:prstGeom>
          <a:noFill/>
          <a:ln w="28575">
            <a:solidFill>
              <a:schemeClr val="accent1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sz="1500" b="1" dirty="0" err="1">
                <a:latin typeface="Courier New" pitchFamily="49" charset="0"/>
                <a:cs typeface="Courier New" pitchFamily="49" charset="0"/>
              </a:rPr>
              <a:t>java.util.HashSet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sz="1500" b="1" dirty="0" err="1">
                <a:latin typeface="Courier New" pitchFamily="49" charset="0"/>
                <a:cs typeface="Courier New" pitchFamily="49" charset="0"/>
              </a:rPr>
              <a:t>java.util.Scanner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endParaRPr lang="en-US" sz="15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sz="1500" b="1" dirty="0" err="1">
                <a:latin typeface="Courier New" pitchFamily="49" charset="0"/>
                <a:cs typeface="Courier New" pitchFamily="49" charset="0"/>
              </a:rPr>
              <a:t>HashSetExample</a:t>
            </a:r>
            <a:endParaRPr lang="en-US" sz="15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l-GR" sz="15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static void main(String[] </a:t>
            </a:r>
            <a:r>
              <a:rPr lang="en-US" sz="1500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){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5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HashSet</a:t>
            </a:r>
            <a:r>
              <a:rPr lang="en-US" sz="15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&lt;String&gt; </a:t>
            </a:r>
            <a:r>
              <a:rPr lang="en-US" sz="15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mySet</a:t>
            </a:r>
            <a:r>
              <a:rPr lang="en-US" sz="15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= new </a:t>
            </a:r>
            <a:r>
              <a:rPr lang="en-US" sz="15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HashSet</a:t>
            </a:r>
            <a:r>
              <a:rPr lang="en-US" sz="15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&lt;String&gt;();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Scanner input = new Scanner(System.in);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	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while(</a:t>
            </a:r>
            <a:r>
              <a:rPr lang="en-US" sz="1500" b="1" dirty="0" err="1">
                <a:latin typeface="Courier New" pitchFamily="49" charset="0"/>
                <a:cs typeface="Courier New" pitchFamily="49" charset="0"/>
              </a:rPr>
              <a:t>input.hasNext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()){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sz="15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String 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name = </a:t>
            </a:r>
            <a:r>
              <a:rPr lang="en-US" sz="1500" b="1" dirty="0" err="1">
                <a:latin typeface="Courier New" pitchFamily="49" charset="0"/>
                <a:cs typeface="Courier New" pitchFamily="49" charset="0"/>
              </a:rPr>
              <a:t>input.next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sz="15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if (!</a:t>
            </a:r>
            <a:r>
              <a:rPr lang="en-US" sz="15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mySet.contains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(name)){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15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mySet.add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(name);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sz="15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5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	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500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for(String name: </a:t>
            </a:r>
            <a:r>
              <a:rPr lang="en-US" sz="1500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mySet</a:t>
            </a:r>
            <a:r>
              <a:rPr lang="en-US" sz="1500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){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sz="15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500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(name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	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Object[] array = </a:t>
            </a:r>
            <a:r>
              <a:rPr lang="en-US" sz="15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mySet.toArray</a:t>
            </a:r>
            <a:r>
              <a:rPr lang="en-US" sz="15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()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for (int i = 0; i &lt; </a:t>
            </a:r>
            <a:r>
              <a:rPr lang="en-US" sz="1500" b="1" dirty="0" err="1">
                <a:latin typeface="Courier New" pitchFamily="49" charset="0"/>
                <a:cs typeface="Courier New" pitchFamily="49" charset="0"/>
              </a:rPr>
              <a:t>array.length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; i ++){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sz="15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500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String </a:t>
            </a:r>
            <a:r>
              <a:rPr lang="en-US" sz="1500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name = (String)array[i];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sz="15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500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(name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r>
              <a:rPr lang="el-GR" sz="15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5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431860" y="1772816"/>
            <a:ext cx="2736304" cy="646331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Δήλωση μιας μεταβλητής </a:t>
            </a:r>
            <a:r>
              <a:rPr lang="en-US" dirty="0" err="1" smtClean="0">
                <a:solidFill>
                  <a:srgbClr val="FF0000"/>
                </a:solidFill>
              </a:rPr>
              <a:t>HashSet</a:t>
            </a:r>
            <a:r>
              <a:rPr lang="en-US" dirty="0" smtClean="0"/>
              <a:t>  </a:t>
            </a:r>
            <a:r>
              <a:rPr lang="el-GR" dirty="0" smtClean="0"/>
              <a:t>από </a:t>
            </a:r>
            <a:r>
              <a:rPr lang="en-US" dirty="0" smtClean="0"/>
              <a:t>Strings</a:t>
            </a:r>
            <a:r>
              <a:rPr lang="el-GR" dirty="0" smtClean="0"/>
              <a:t>.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364088" y="2636912"/>
            <a:ext cx="3779912" cy="92333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Τοποθετούμε στο </a:t>
            </a:r>
            <a:r>
              <a:rPr lang="en-US" dirty="0" err="1" smtClean="0"/>
              <a:t>HashSet</a:t>
            </a:r>
            <a:r>
              <a:rPr lang="en-US" dirty="0" smtClean="0"/>
              <a:t> </a:t>
            </a:r>
            <a:r>
              <a:rPr lang="el-GR" dirty="0" smtClean="0"/>
              <a:t>μόνο τα </a:t>
            </a:r>
            <a:r>
              <a:rPr lang="en-US" dirty="0" smtClean="0"/>
              <a:t>Strings </a:t>
            </a:r>
            <a:r>
              <a:rPr lang="el-GR" dirty="0" smtClean="0"/>
              <a:t>τα οποία δεν έχουμε ήδη δει</a:t>
            </a:r>
            <a:r>
              <a:rPr lang="en-US" dirty="0" smtClean="0"/>
              <a:t> (</a:t>
            </a:r>
            <a:r>
              <a:rPr lang="el-GR" dirty="0" smtClean="0"/>
              <a:t>δεν είναι ήδη στο σύνολο)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391804" y="3789040"/>
            <a:ext cx="3779912" cy="92333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Ένας τρόπος για να </a:t>
            </a:r>
            <a:r>
              <a:rPr lang="el-GR" dirty="0" smtClean="0">
                <a:solidFill>
                  <a:srgbClr val="FF0000"/>
                </a:solidFill>
              </a:rPr>
              <a:t>διατρέξουμε</a:t>
            </a:r>
            <a:r>
              <a:rPr lang="el-GR" dirty="0" smtClean="0"/>
              <a:t> και να τυπώσουμε τα στοιχεία του </a:t>
            </a:r>
            <a:r>
              <a:rPr lang="en-US" dirty="0" err="1" smtClean="0"/>
              <a:t>HashSet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843980" y="4869160"/>
            <a:ext cx="3300020" cy="1815882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sz="1600" dirty="0" smtClean="0"/>
              <a:t>Ένας άλλος τρόπος για να διατρέξουμε το </a:t>
            </a:r>
            <a:r>
              <a:rPr lang="en-US" sz="1600" dirty="0" err="1" smtClean="0"/>
              <a:t>HashSet</a:t>
            </a:r>
            <a:r>
              <a:rPr lang="en-US" sz="1600" dirty="0" smtClean="0"/>
              <a:t> </a:t>
            </a:r>
            <a:r>
              <a:rPr lang="el-GR" sz="1600" dirty="0" smtClean="0"/>
              <a:t>χρησιμοποιώντας την εντολή </a:t>
            </a:r>
            <a:r>
              <a:rPr lang="en-US" sz="1600" dirty="0" err="1" smtClean="0">
                <a:solidFill>
                  <a:srgbClr val="FF0000"/>
                </a:solidFill>
              </a:rPr>
              <a:t>toArray</a:t>
            </a:r>
            <a:r>
              <a:rPr lang="en-US" sz="1600" dirty="0" smtClean="0">
                <a:solidFill>
                  <a:srgbClr val="FF0000"/>
                </a:solidFill>
              </a:rPr>
              <a:t>()</a:t>
            </a:r>
            <a:r>
              <a:rPr lang="el-GR" sz="1600" dirty="0" smtClean="0"/>
              <a:t>.</a:t>
            </a:r>
          </a:p>
          <a:p>
            <a:r>
              <a:rPr lang="el-GR" sz="1600" dirty="0" smtClean="0"/>
              <a:t>Ο πίνακας είναι πίνακας από </a:t>
            </a:r>
            <a:r>
              <a:rPr lang="en-US" sz="1600" dirty="0" smtClean="0"/>
              <a:t>Objects, </a:t>
            </a:r>
            <a:r>
              <a:rPr lang="el-GR" sz="1600" dirty="0" smtClean="0"/>
              <a:t>και πρέπει να κάνουμε </a:t>
            </a:r>
            <a:r>
              <a:rPr lang="en-US" sz="1600" dirty="0" err="1" smtClean="0">
                <a:solidFill>
                  <a:srgbClr val="FF0000"/>
                </a:solidFill>
              </a:rPr>
              <a:t>downcasting</a:t>
            </a:r>
            <a:endParaRPr lang="en-US" sz="1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5574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7504" y="462690"/>
            <a:ext cx="8856984" cy="5863144"/>
          </a:xfrm>
          <a:prstGeom prst="rect">
            <a:avLst/>
          </a:prstGeom>
          <a:noFill/>
          <a:ln w="28575">
            <a:solidFill>
              <a:schemeClr val="accent1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sz="1500" b="1" dirty="0" err="1">
                <a:latin typeface="Courier New" pitchFamily="49" charset="0"/>
                <a:cs typeface="Courier New" pitchFamily="49" charset="0"/>
              </a:rPr>
              <a:t>java.util.HashSet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sz="1500" b="1" dirty="0" err="1">
                <a:latin typeface="Courier New" pitchFamily="49" charset="0"/>
                <a:cs typeface="Courier New" pitchFamily="49" charset="0"/>
              </a:rPr>
              <a:t>java.util.Scanner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endParaRPr lang="en-US" sz="15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sz="1500" b="1" dirty="0" err="1">
                <a:latin typeface="Courier New" pitchFamily="49" charset="0"/>
                <a:cs typeface="Courier New" pitchFamily="49" charset="0"/>
              </a:rPr>
              <a:t>HashSetExample</a:t>
            </a:r>
            <a:endParaRPr lang="en-US" sz="15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l-GR" sz="15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static void main(String[] </a:t>
            </a:r>
            <a:r>
              <a:rPr lang="en-US" sz="1500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){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5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HashSet</a:t>
            </a:r>
            <a:r>
              <a:rPr lang="en-US" sz="15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&lt;String&gt; </a:t>
            </a:r>
            <a:r>
              <a:rPr lang="en-US" sz="15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mySet</a:t>
            </a:r>
            <a:r>
              <a:rPr lang="en-US" sz="15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= new </a:t>
            </a:r>
            <a:r>
              <a:rPr lang="en-US" sz="15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HashSet</a:t>
            </a:r>
            <a:r>
              <a:rPr lang="en-US" sz="15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&lt;String&gt;();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Scanner input = new Scanner(System.in);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	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while(</a:t>
            </a:r>
            <a:r>
              <a:rPr lang="en-US" sz="1500" b="1" dirty="0" err="1">
                <a:latin typeface="Courier New" pitchFamily="49" charset="0"/>
                <a:cs typeface="Courier New" pitchFamily="49" charset="0"/>
              </a:rPr>
              <a:t>input.hasNext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()){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sz="15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String 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name = </a:t>
            </a:r>
            <a:r>
              <a:rPr lang="en-US" sz="1500" b="1" dirty="0" err="1">
                <a:latin typeface="Courier New" pitchFamily="49" charset="0"/>
                <a:cs typeface="Courier New" pitchFamily="49" charset="0"/>
              </a:rPr>
              <a:t>input.next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	    </a:t>
            </a:r>
            <a:r>
              <a:rPr lang="en-US" sz="15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mySet.add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(name);</a:t>
            </a:r>
            <a:endParaRPr lang="en-US" sz="15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	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500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for(String name: </a:t>
            </a:r>
            <a:r>
              <a:rPr lang="en-US" sz="1500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mySet</a:t>
            </a:r>
            <a:r>
              <a:rPr lang="en-US" sz="1500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){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sz="15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500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(name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	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Object[] array = </a:t>
            </a:r>
            <a:r>
              <a:rPr lang="en-US" sz="15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mySet.toArray</a:t>
            </a:r>
            <a:r>
              <a:rPr lang="en-US" sz="15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()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for (int i = 0; i &lt; </a:t>
            </a:r>
            <a:r>
              <a:rPr lang="en-US" sz="1500" b="1" dirty="0" err="1">
                <a:latin typeface="Courier New" pitchFamily="49" charset="0"/>
                <a:cs typeface="Courier New" pitchFamily="49" charset="0"/>
              </a:rPr>
              <a:t>array.length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; i ++){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sz="15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500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String </a:t>
            </a:r>
            <a:r>
              <a:rPr lang="en-US" sz="1500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name = (String)array[i];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sz="15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500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(name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r>
              <a:rPr lang="el-GR" sz="15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5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364088" y="2636912"/>
            <a:ext cx="3779912" cy="1477328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Επειδή το </a:t>
            </a:r>
            <a:r>
              <a:rPr lang="en-US" dirty="0" err="1" smtClean="0"/>
              <a:t>HashSet</a:t>
            </a:r>
            <a:r>
              <a:rPr lang="en-US" dirty="0" smtClean="0"/>
              <a:t> </a:t>
            </a:r>
            <a:r>
              <a:rPr lang="el-GR" dirty="0" smtClean="0"/>
              <a:t>κρατάει </a:t>
            </a:r>
            <a:r>
              <a:rPr lang="el-GR" dirty="0" smtClean="0">
                <a:solidFill>
                  <a:srgbClr val="FF0000"/>
                </a:solidFill>
              </a:rPr>
              <a:t>μοναδικά</a:t>
            </a:r>
            <a:r>
              <a:rPr lang="el-GR" dirty="0" smtClean="0"/>
              <a:t> αντικείμενα, δεν χρειάζεται να κάνουμε τον έλεγχο. Αν υπάρχει ήδη το </a:t>
            </a:r>
            <a:r>
              <a:rPr lang="en-US" dirty="0" smtClean="0"/>
              <a:t>String </a:t>
            </a:r>
            <a:r>
              <a:rPr lang="el-GR" dirty="0" smtClean="0"/>
              <a:t>δεν θα το </a:t>
            </a:r>
            <a:r>
              <a:rPr lang="el-GR" dirty="0" err="1" smtClean="0"/>
              <a:t>ξαναπροθέσει</a:t>
            </a:r>
            <a:r>
              <a:rPr lang="el-GR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4798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990600"/>
          </a:xfrm>
        </p:spPr>
        <p:txBody>
          <a:bodyPr/>
          <a:lstStyle/>
          <a:p>
            <a:r>
              <a:rPr lang="en-US" dirty="0" err="1" smtClean="0"/>
              <a:t>HashMap</a:t>
            </a:r>
            <a:r>
              <a:rPr lang="en-US" dirty="0" smtClean="0"/>
              <a:t> (</a:t>
            </a:r>
            <a:r>
              <a:rPr lang="en-US" dirty="0" err="1" smtClean="0">
                <a:hlinkClick r:id="rId2"/>
              </a:rPr>
              <a:t>JavaDocs</a:t>
            </a:r>
            <a:r>
              <a:rPr lang="en-US" dirty="0" smtClean="0">
                <a:hlinkClick r:id="rId2"/>
              </a:rPr>
              <a:t> link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5328592"/>
          </a:xfrm>
        </p:spPr>
        <p:txBody>
          <a:bodyPr>
            <a:normAutofit fontScale="77500" lnSpcReduction="20000"/>
          </a:bodyPr>
          <a:lstStyle/>
          <a:p>
            <a:r>
              <a:rPr lang="el-GR" dirty="0" smtClean="0"/>
              <a:t>Αποθηκεύει ζευγάρια από τιμές και κλειδιά.</a:t>
            </a:r>
          </a:p>
          <a:p>
            <a:r>
              <a:rPr lang="en-US" dirty="0" smtClean="0"/>
              <a:t>Constructor</a:t>
            </a:r>
            <a:endParaRPr lang="en-US" dirty="0"/>
          </a:p>
          <a:p>
            <a:pPr lvl="1"/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HashMap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K,V</a:t>
            </a:r>
            <a:r>
              <a:rPr lang="el-GR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&gt; 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myMap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=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HashMap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K,V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&gt;();</a:t>
            </a:r>
            <a:endParaRPr lang="en-US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l-GR" dirty="0"/>
              <a:t>Μέθοδοι</a:t>
            </a:r>
          </a:p>
          <a:p>
            <a:pPr lvl="1"/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put(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K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key,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V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value):</a:t>
            </a:r>
            <a:r>
              <a:rPr lang="en-US" dirty="0" smtClean="0"/>
              <a:t> </a:t>
            </a:r>
            <a:r>
              <a:rPr lang="el-GR" dirty="0"/>
              <a:t>προσθέτει </a:t>
            </a:r>
            <a:r>
              <a:rPr lang="el-GR" dirty="0" smtClean="0"/>
              <a:t>το</a:t>
            </a:r>
            <a:r>
              <a:rPr lang="en-US" dirty="0" smtClean="0"/>
              <a:t> </a:t>
            </a:r>
            <a:r>
              <a:rPr lang="el-GR" dirty="0" smtClean="0"/>
              <a:t>ζευγάρι (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key</a:t>
            </a:r>
            <a:r>
              <a:rPr lang="el-GR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,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value</a:t>
            </a:r>
            <a:r>
              <a:rPr lang="en-US" dirty="0"/>
              <a:t>)</a:t>
            </a:r>
            <a:r>
              <a:rPr lang="en-US" dirty="0" smtClean="0"/>
              <a:t> (</a:t>
            </a:r>
            <a:r>
              <a:rPr lang="el-GR" dirty="0" smtClean="0"/>
              <a:t>δημιουργεί μία συσχέτιση)</a:t>
            </a:r>
          </a:p>
          <a:p>
            <a:pPr lvl="1"/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V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get(</a:t>
            </a:r>
            <a:r>
              <a:rPr lang="el-GR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Κ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key):</a:t>
            </a:r>
            <a:r>
              <a:rPr lang="en-US" dirty="0"/>
              <a:t> </a:t>
            </a:r>
            <a:r>
              <a:rPr lang="el-GR" dirty="0" smtClean="0"/>
              <a:t>επιστρέφει την τιμή για το </a:t>
            </a:r>
            <a:r>
              <a:rPr lang="el-GR" dirty="0"/>
              <a:t>κλειδί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key</a:t>
            </a:r>
            <a:r>
              <a:rPr lang="el-GR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.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endParaRPr lang="el-GR" dirty="0"/>
          </a:p>
          <a:p>
            <a:pPr lvl="1"/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remove(</a:t>
            </a:r>
            <a:r>
              <a:rPr lang="el-GR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Κ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key):</a:t>
            </a:r>
            <a:r>
              <a:rPr lang="en-US" dirty="0" smtClean="0"/>
              <a:t> </a:t>
            </a:r>
            <a:r>
              <a:rPr lang="el-GR" dirty="0"/>
              <a:t>αφαιρεί το ζευγάρι </a:t>
            </a:r>
            <a:r>
              <a:rPr lang="el-GR" dirty="0" smtClean="0"/>
              <a:t>με κλειδί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key</a:t>
            </a:r>
            <a:r>
              <a:rPr lang="el-GR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.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endParaRPr lang="el-GR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lvl="1"/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containsKey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l-GR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Κ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key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):</a:t>
            </a:r>
            <a:r>
              <a:rPr lang="en-US" dirty="0" smtClean="0"/>
              <a:t> </a:t>
            </a:r>
            <a:r>
              <a:rPr lang="en-US" dirty="0" err="1"/>
              <a:t>boolean</a:t>
            </a:r>
            <a:r>
              <a:rPr lang="en-US" dirty="0"/>
              <a:t> </a:t>
            </a:r>
            <a:r>
              <a:rPr lang="el-GR" dirty="0"/>
              <a:t>αν το σύνολο</a:t>
            </a:r>
            <a:r>
              <a:rPr lang="en-US" dirty="0"/>
              <a:t> </a:t>
            </a:r>
            <a:r>
              <a:rPr lang="el-GR" dirty="0"/>
              <a:t>περιέχει το κλειδί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key</a:t>
            </a:r>
            <a:r>
              <a:rPr lang="el-GR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dirty="0"/>
              <a:t>ή όχι</a:t>
            </a:r>
            <a:r>
              <a:rPr lang="el-GR" dirty="0" smtClean="0"/>
              <a:t>.</a:t>
            </a:r>
            <a:endParaRPr lang="en-US" dirty="0" smtClean="0"/>
          </a:p>
          <a:p>
            <a:pPr lvl="1"/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containsValue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V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value):</a:t>
            </a:r>
            <a:r>
              <a:rPr lang="en-US" dirty="0" smtClean="0"/>
              <a:t> </a:t>
            </a:r>
            <a:r>
              <a:rPr lang="en-US" dirty="0" err="1"/>
              <a:t>boolean</a:t>
            </a:r>
            <a:r>
              <a:rPr lang="en-US" dirty="0"/>
              <a:t> </a:t>
            </a:r>
            <a:r>
              <a:rPr lang="el-GR" dirty="0"/>
              <a:t>αν το σύνολο</a:t>
            </a:r>
            <a:r>
              <a:rPr lang="en-US" dirty="0"/>
              <a:t> </a:t>
            </a:r>
            <a:r>
              <a:rPr lang="el-GR" dirty="0" smtClean="0"/>
              <a:t>περιέχει την τιμή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value</a:t>
            </a:r>
            <a:r>
              <a:rPr lang="el-GR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dirty="0"/>
              <a:t>ή όχι</a:t>
            </a:r>
            <a:r>
              <a:rPr lang="el-GR" dirty="0" smtClean="0"/>
              <a:t>.</a:t>
            </a:r>
            <a:r>
              <a:rPr lang="en-US" dirty="0" smtClean="0"/>
              <a:t> (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αργό</a:t>
            </a:r>
            <a:r>
              <a:rPr lang="el-GR" dirty="0" smtClean="0"/>
              <a:t>)</a:t>
            </a:r>
            <a:endParaRPr lang="el-GR" dirty="0"/>
          </a:p>
          <a:p>
            <a:pPr lvl="1"/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size():</a:t>
            </a:r>
            <a:r>
              <a:rPr lang="en-US" dirty="0"/>
              <a:t> </a:t>
            </a:r>
            <a:r>
              <a:rPr lang="el-GR" dirty="0"/>
              <a:t>ο αριθμός των στοιχείων </a:t>
            </a:r>
            <a:r>
              <a:rPr lang="en-US" dirty="0" smtClean="0"/>
              <a:t>(</a:t>
            </a:r>
            <a:r>
              <a:rPr lang="el-GR" dirty="0" smtClean="0"/>
              <a:t>κλειδιών) στο </a:t>
            </a:r>
            <a:r>
              <a:rPr lang="en-US" dirty="0" smtClean="0"/>
              <a:t>map</a:t>
            </a:r>
            <a:r>
              <a:rPr lang="el-GR" dirty="0" smtClean="0"/>
              <a:t>.</a:t>
            </a:r>
            <a:endParaRPr lang="el-GR" dirty="0"/>
          </a:p>
          <a:p>
            <a:pPr lvl="1"/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isEmpty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()</a:t>
            </a:r>
            <a:r>
              <a:rPr lang="en-US" dirty="0"/>
              <a:t>: </a:t>
            </a:r>
            <a:r>
              <a:rPr lang="en-US" dirty="0" err="1"/>
              <a:t>boolean</a:t>
            </a:r>
            <a:r>
              <a:rPr lang="en-US" dirty="0"/>
              <a:t> </a:t>
            </a:r>
            <a:r>
              <a:rPr lang="el-GR" dirty="0"/>
              <a:t>αν έχει στοιχεία το </a:t>
            </a:r>
            <a:r>
              <a:rPr lang="en-US" dirty="0" smtClean="0"/>
              <a:t>map</a:t>
            </a:r>
            <a:r>
              <a:rPr lang="el-GR" dirty="0" smtClean="0"/>
              <a:t> </a:t>
            </a:r>
            <a:r>
              <a:rPr lang="el-GR" dirty="0"/>
              <a:t>ή όχι.</a:t>
            </a:r>
          </a:p>
          <a:p>
            <a:pPr lvl="1"/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Set&lt;K&gt;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keySet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()</a:t>
            </a:r>
            <a:r>
              <a:rPr lang="en-US" dirty="0" smtClean="0"/>
              <a:t>:  </a:t>
            </a:r>
            <a:r>
              <a:rPr lang="el-GR" dirty="0" smtClean="0"/>
              <a:t>επιστρέφει</a:t>
            </a:r>
            <a:r>
              <a:rPr lang="en-US" dirty="0" smtClean="0"/>
              <a:t> </a:t>
            </a:r>
            <a:r>
              <a:rPr lang="el-GR" dirty="0" smtClean="0"/>
              <a:t>ένα </a:t>
            </a:r>
            <a:r>
              <a:rPr lang="en-US" dirty="0" smtClean="0">
                <a:solidFill>
                  <a:srgbClr val="FF0000"/>
                </a:solidFill>
              </a:rPr>
              <a:t>Set</a:t>
            </a:r>
            <a:r>
              <a:rPr lang="en-US" dirty="0" smtClean="0"/>
              <a:t> </a:t>
            </a:r>
            <a:r>
              <a:rPr lang="el-GR" dirty="0" smtClean="0"/>
              <a:t>με </a:t>
            </a:r>
            <a:r>
              <a:rPr lang="el-GR" dirty="0"/>
              <a:t>τα </a:t>
            </a:r>
            <a:r>
              <a:rPr lang="el-GR" dirty="0" smtClean="0"/>
              <a:t>κλειδιά.</a:t>
            </a:r>
          </a:p>
          <a:p>
            <a:pPr lvl="1"/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Collection&lt;V&gt; values()</a:t>
            </a:r>
            <a:r>
              <a:rPr lang="en-US" dirty="0" smtClean="0"/>
              <a:t>: </a:t>
            </a:r>
            <a:r>
              <a:rPr lang="el-GR" dirty="0" smtClean="0"/>
              <a:t>επιστρέφει ένα </a:t>
            </a:r>
            <a:r>
              <a:rPr lang="en-US" dirty="0" smtClean="0">
                <a:solidFill>
                  <a:srgbClr val="FF0000"/>
                </a:solidFill>
              </a:rPr>
              <a:t>Collection</a:t>
            </a:r>
            <a:r>
              <a:rPr lang="en-US" dirty="0" smtClean="0"/>
              <a:t> </a:t>
            </a:r>
            <a:r>
              <a:rPr lang="el-GR" dirty="0" smtClean="0"/>
              <a:t>με τις τιμές</a:t>
            </a:r>
            <a:endParaRPr lang="en-US" dirty="0" smtClean="0"/>
          </a:p>
          <a:p>
            <a:pPr lvl="1"/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Set&lt;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Map.entry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K,V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&gt;&gt;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entrySet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(): </a:t>
            </a:r>
            <a:r>
              <a:rPr lang="el-GR" dirty="0"/>
              <a:t>επιστρέφει</a:t>
            </a:r>
            <a:r>
              <a:rPr lang="en-US" dirty="0"/>
              <a:t> </a:t>
            </a:r>
            <a:r>
              <a:rPr lang="el-GR" dirty="0" smtClean="0"/>
              <a:t>μία </a:t>
            </a:r>
            <a:r>
              <a:rPr lang="en-US" dirty="0" smtClean="0">
                <a:solidFill>
                  <a:srgbClr val="FF0000"/>
                </a:solidFill>
              </a:rPr>
              <a:t>Set</a:t>
            </a:r>
            <a:r>
              <a:rPr lang="en-US" dirty="0" smtClean="0"/>
              <a:t> </a:t>
            </a:r>
            <a:r>
              <a:rPr lang="el-GR" dirty="0" smtClean="0"/>
              <a:t>αναπαράσταση των </a:t>
            </a:r>
            <a:r>
              <a:rPr lang="en-US" dirty="0" smtClean="0"/>
              <a:t>key-value </a:t>
            </a:r>
            <a:r>
              <a:rPr lang="el-GR" dirty="0" smtClean="0"/>
              <a:t>εγγραφών στο </a:t>
            </a:r>
            <a:r>
              <a:rPr lang="en-US" dirty="0" err="1" smtClean="0"/>
              <a:t>HashMap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7807286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12756</TotalTime>
  <Words>2311</Words>
  <Application>Microsoft Office PowerPoint</Application>
  <PresentationFormat>On-screen Show (4:3)</PresentationFormat>
  <Paragraphs>595</Paragraphs>
  <Slides>35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36" baseType="lpstr">
      <vt:lpstr>Clarity</vt:lpstr>
      <vt:lpstr>ΤΕΧΝΙΚΕΣ Αντικειμενοστραφουσ προγραμματισμου</vt:lpstr>
      <vt:lpstr>ArrayList</vt:lpstr>
      <vt:lpstr>Η ιεραρχία</vt:lpstr>
      <vt:lpstr>ArrayList (JavaDocs link)</vt:lpstr>
      <vt:lpstr>HashSet (JavaDocs link)</vt:lpstr>
      <vt:lpstr>Παράδειγμα I</vt:lpstr>
      <vt:lpstr>PowerPoint Presentation</vt:lpstr>
      <vt:lpstr>PowerPoint Presentation</vt:lpstr>
      <vt:lpstr>HashMap (JavaDocs link)</vt:lpstr>
      <vt:lpstr>Παράδειγμα ΙI</vt:lpstr>
      <vt:lpstr>PowerPoint Presentation</vt:lpstr>
      <vt:lpstr>PowerPoint Presentation</vt:lpstr>
      <vt:lpstr>Παράδειγμα ΙIΙ</vt:lpstr>
      <vt:lpstr>PowerPoint Presentation</vt:lpstr>
      <vt:lpstr>Iterators</vt:lpstr>
      <vt:lpstr>PowerPoint Presentation</vt:lpstr>
      <vt:lpstr>PowerPoint Presentation</vt:lpstr>
      <vt:lpstr>PowerPoint Presentation</vt:lpstr>
      <vt:lpstr>ListIterator&lt;T&gt;</vt:lpstr>
      <vt:lpstr>PowerPoint Presentation</vt:lpstr>
      <vt:lpstr>PowerPoint Presentation</vt:lpstr>
      <vt:lpstr>PowerPoint Presentation</vt:lpstr>
      <vt:lpstr>Χρήση των συλλογών</vt:lpstr>
      <vt:lpstr>Παραδείγματα</vt:lpstr>
      <vt:lpstr>Χρήση δομών</vt:lpstr>
      <vt:lpstr>Περίπλοκες δομές</vt:lpstr>
      <vt:lpstr>Παράδειγμα</vt:lpstr>
      <vt:lpstr>PowerPoint Presentation</vt:lpstr>
      <vt:lpstr>Παράδειγμα</vt:lpstr>
      <vt:lpstr>Υλοποίηση</vt:lpstr>
      <vt:lpstr>Διαφορετική υλοποίηση</vt:lpstr>
      <vt:lpstr>PowerPoint Presentation</vt:lpstr>
      <vt:lpstr>PowerPoint Presentation</vt:lpstr>
      <vt:lpstr>Χρονική πολυπλοκότητα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ΤΕΧΝΙΚΕΣ Αντικειμενοστραφουσ προγραμματισμου</dc:title>
  <dc:creator>tsap</dc:creator>
  <cp:lastModifiedBy>tsap</cp:lastModifiedBy>
  <cp:revision>593</cp:revision>
  <dcterms:created xsi:type="dcterms:W3CDTF">2013-02-10T16:19:38Z</dcterms:created>
  <dcterms:modified xsi:type="dcterms:W3CDTF">2016-05-10T08:44:58Z</dcterms:modified>
</cp:coreProperties>
</file>