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sldIdLst>
    <p:sldId id="257" r:id="rId2"/>
    <p:sldId id="357" r:id="rId3"/>
    <p:sldId id="358" r:id="rId4"/>
    <p:sldId id="359" r:id="rId5"/>
    <p:sldId id="360" r:id="rId6"/>
    <p:sldId id="361" r:id="rId7"/>
    <p:sldId id="366" r:id="rId8"/>
    <p:sldId id="367" r:id="rId9"/>
    <p:sldId id="369" r:id="rId10"/>
    <p:sldId id="368" r:id="rId11"/>
    <p:sldId id="370" r:id="rId12"/>
    <p:sldId id="371" r:id="rId13"/>
    <p:sldId id="372" r:id="rId14"/>
    <p:sldId id="373" r:id="rId15"/>
    <p:sldId id="374" r:id="rId16"/>
    <p:sldId id="375" r:id="rId17"/>
    <p:sldId id="376" r:id="rId18"/>
    <p:sldId id="377" r:id="rId19"/>
    <p:sldId id="378" r:id="rId20"/>
    <p:sldId id="379" r:id="rId21"/>
    <p:sldId id="380" r:id="rId22"/>
    <p:sldId id="381" r:id="rId23"/>
    <p:sldId id="382" r:id="rId24"/>
    <p:sldId id="383" r:id="rId25"/>
    <p:sldId id="384" r:id="rId26"/>
    <p:sldId id="385" r:id="rId27"/>
    <p:sldId id="386" r:id="rId28"/>
    <p:sldId id="404" r:id="rId29"/>
    <p:sldId id="387" r:id="rId30"/>
    <p:sldId id="388" r:id="rId31"/>
    <p:sldId id="389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EF8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70" autoAdjust="0"/>
    <p:restoredTop sz="94660"/>
  </p:normalViewPr>
  <p:slideViewPr>
    <p:cSldViewPr>
      <p:cViewPr varScale="1">
        <p:scale>
          <a:sx n="65" d="100"/>
          <a:sy n="65" d="100"/>
        </p:scale>
        <p:origin x="1315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68C28-81DF-43F0-A3D4-E906B1D7125B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F60F88-82BB-4F01-8B5A-73A7B3C8F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752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2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5/11/2016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540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5/11/2016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698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5/11/2016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664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Clr>
                <a:schemeClr val="accent1"/>
              </a:buClr>
              <a:defRPr/>
            </a:lvl2pPr>
            <a:lvl4pPr>
              <a:buClr>
                <a:schemeClr val="accent1"/>
              </a:buClr>
              <a:defRPr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dirty="0" smtClean="0"/>
              <a:t>Χειμώνας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CS-409: </a:t>
            </a:r>
            <a:r>
              <a:rPr lang="el-GR" dirty="0" err="1" smtClean="0"/>
              <a:t>Αντικειμενοστρεφής</a:t>
            </a:r>
            <a:r>
              <a:rPr lang="el-GR" dirty="0" smtClean="0"/>
              <a:t> </a:t>
            </a:r>
            <a:r>
              <a:rPr lang="el-GR" dirty="0" err="1" smtClean="0"/>
              <a:t>Προγραμματισμος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962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1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6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5/11/2016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56978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5/11/2016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013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5/11/2016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4152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5/11/2016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329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5/11/2016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129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4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5/11/2016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9291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5/11/2016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775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DD7E345-9BD5-414F-9B98-BE3DCAA5A9BF}" type="datetimeFigureOut">
              <a:rPr lang="en-US" smtClean="0"/>
              <a:pPr/>
              <a:t>5/11/2016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l-GR" dirty="0" err="1" smtClean="0"/>
              <a:t>Αντικειμενοστρεφής</a:t>
            </a:r>
            <a:r>
              <a:rPr lang="el-GR" dirty="0" smtClean="0"/>
              <a:t> Προγραμματισμός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919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6"/>
        </a:buClr>
        <a:buSzPct val="85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6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6"/>
        </a:buClr>
        <a:buSzPct val="9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6"/>
        </a:buClr>
        <a:buSzPct val="10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2"/>
            <a:ext cx="7924800" cy="1927225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ΤΕΧΝΙΚΕΣ </a:t>
            </a:r>
            <a:r>
              <a:rPr lang="el-GR" dirty="0" err="1" smtClean="0"/>
              <a:t>Αντικειμενοστραφουσ</a:t>
            </a:r>
            <a:r>
              <a:rPr lang="el-GR" dirty="0" smtClean="0"/>
              <a:t> </a:t>
            </a:r>
            <a:r>
              <a:rPr lang="el-GR" dirty="0" err="1" smtClean="0"/>
              <a:t>προγραμματισμου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l-GR" dirty="0" smtClean="0"/>
              <a:t>Παράδειγμα Κληρονομικότητας</a:t>
            </a:r>
          </a:p>
          <a:p>
            <a:pPr algn="ctr"/>
            <a:endParaRPr lang="en-US" dirty="0" smtClean="0"/>
          </a:p>
          <a:p>
            <a:pPr algn="ctr"/>
            <a:r>
              <a:rPr lang="el-GR" dirty="0" smtClean="0"/>
              <a:t>Γενικευμένες </a:t>
            </a:r>
            <a:r>
              <a:rPr lang="el-GR" dirty="0"/>
              <a:t>κλάσεις</a:t>
            </a:r>
          </a:p>
          <a:p>
            <a:pPr algn="ctr"/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511154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5597" y="4396815"/>
            <a:ext cx="8659823" cy="2880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5875" y="1700808"/>
            <a:ext cx="8659823" cy="2880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07504" y="476672"/>
            <a:ext cx="8496944" cy="6001643"/>
          </a:xfrm>
          <a:prstGeom prst="rect">
            <a:avLst/>
          </a:prstGeom>
          <a:noFill/>
          <a:ln w="28575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1600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IntStack</a:t>
            </a:r>
            <a:endParaRPr lang="en-US" sz="1600" b="1" dirty="0">
              <a:solidFill>
                <a:srgbClr val="00B0F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private </a:t>
            </a:r>
            <a:r>
              <a:rPr lang="en-US" sz="1600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IntStackElement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head;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private int size = 0;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pop(){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if (size == 0){ // head == null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("Pop from empty stack");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System.exit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(-1);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}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value =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head.getValue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head =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head.getNext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size --;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return value;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public void push(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int value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600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IntStackElement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element = new </a:t>
            </a:r>
            <a:r>
              <a:rPr lang="en-US" sz="1600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IntStackElement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(value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element.setNext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(head);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head = element;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size ++;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066089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Αν θέλουμε η </a:t>
            </a:r>
            <a:r>
              <a:rPr lang="el-GR" dirty="0" smtClean="0">
                <a:solidFill>
                  <a:srgbClr val="00B0F0"/>
                </a:solidFill>
              </a:rPr>
              <a:t>στοίβα</a:t>
            </a:r>
            <a:r>
              <a:rPr lang="el-GR" dirty="0" smtClean="0"/>
              <a:t> μας να αποθηκεύει αντικείμενα της κλάσης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Person</a:t>
            </a:r>
            <a:r>
              <a:rPr lang="en-US" dirty="0" smtClean="0"/>
              <a:t> </a:t>
            </a:r>
            <a:r>
              <a:rPr lang="el-GR" dirty="0" smtClean="0"/>
              <a:t>θα πρέπει να ορίσουμε μια διαφορετική </a:t>
            </a:r>
            <a:r>
              <a:rPr lang="en-US" dirty="0" smtClean="0">
                <a:solidFill>
                  <a:srgbClr val="00B0F0"/>
                </a:solidFill>
              </a:rPr>
              <a:t>Stack</a:t>
            </a:r>
            <a:r>
              <a:rPr lang="en-US" dirty="0" smtClean="0"/>
              <a:t> </a:t>
            </a:r>
            <a:r>
              <a:rPr lang="el-GR" dirty="0" smtClean="0"/>
              <a:t>και</a:t>
            </a:r>
            <a:r>
              <a:rPr lang="en-US" dirty="0" smtClean="0"/>
              <a:t> </a:t>
            </a:r>
            <a:r>
              <a:rPr lang="el-GR" dirty="0" smtClean="0"/>
              <a:t>διαφορετική </a:t>
            </a:r>
            <a:r>
              <a:rPr lang="en-US" dirty="0" err="1" smtClean="0">
                <a:solidFill>
                  <a:srgbClr val="00B0F0"/>
                </a:solidFill>
              </a:rPr>
              <a:t>StackElement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834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8734" y="1916832"/>
            <a:ext cx="8659823" cy="2880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70079" y="5229200"/>
            <a:ext cx="8659823" cy="79208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70080" y="1052736"/>
            <a:ext cx="8659823" cy="2880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51520" y="483051"/>
            <a:ext cx="8496944" cy="6186309"/>
          </a:xfrm>
          <a:prstGeom prst="rect">
            <a:avLst/>
          </a:prstGeom>
          <a:noFill/>
          <a:ln w="28575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PersonStackElement</a:t>
            </a:r>
            <a:endParaRPr lang="en-US" b="1" dirty="0">
              <a:solidFill>
                <a:srgbClr val="00B0F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private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Person value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private 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PersonStackElement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next;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b="1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PersonStackElement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Person 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val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	value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val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public void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setNext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PersonStackElement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element){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	next = element;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PersonStackElement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getNext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	return next;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getValue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	return value;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96784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5597" y="4396815"/>
            <a:ext cx="8659823" cy="2880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5875" y="1700808"/>
            <a:ext cx="8659823" cy="2880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07504" y="476672"/>
            <a:ext cx="8856984" cy="6001643"/>
          </a:xfrm>
          <a:prstGeom prst="rect">
            <a:avLst/>
          </a:prstGeom>
          <a:noFill/>
          <a:ln w="28575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1600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PersonStack</a:t>
            </a:r>
            <a:endParaRPr lang="en-US" sz="1600" b="1" dirty="0">
              <a:solidFill>
                <a:srgbClr val="00B0F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private </a:t>
            </a:r>
            <a:r>
              <a:rPr lang="en-US" sz="1600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PersonStackElement</a:t>
            </a:r>
            <a:r>
              <a:rPr lang="en-US" sz="1600" b="1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head;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private int size = 0;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Person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pop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if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(size == 0){ // head == null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("Pop from empty stack");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System.exit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(-1);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value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head.getValue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head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head.getNext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size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--;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return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value;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public void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push(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Person 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PersonStackElement</a:t>
            </a:r>
            <a:r>
              <a:rPr lang="en-US" sz="1600" b="1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element = new </a:t>
            </a:r>
            <a:r>
              <a:rPr lang="en-US" sz="1600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PersonStackElement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(value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element.setNext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(head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head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= element;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size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++;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52944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Θα ήταν πιο βολικό αν μπορούσαμε να ορίσουμε </a:t>
            </a:r>
            <a:r>
              <a:rPr lang="el-GR" dirty="0" smtClean="0">
                <a:solidFill>
                  <a:srgbClr val="FF0000"/>
                </a:solidFill>
              </a:rPr>
              <a:t>μία μόνο </a:t>
            </a:r>
            <a:r>
              <a:rPr lang="el-GR" dirty="0" smtClean="0"/>
              <a:t>κλάση </a:t>
            </a:r>
            <a:r>
              <a:rPr lang="en-US" dirty="0" smtClean="0">
                <a:solidFill>
                  <a:srgbClr val="00B0F0"/>
                </a:solidFill>
              </a:rPr>
              <a:t>Stack</a:t>
            </a:r>
            <a:r>
              <a:rPr lang="en-US" dirty="0" smtClean="0"/>
              <a:t> </a:t>
            </a:r>
            <a:r>
              <a:rPr lang="el-GR" dirty="0" smtClean="0"/>
              <a:t>που να μπορεί να αποθηκεύει αντικείμενα οποιουδήποτε τύπου.</a:t>
            </a:r>
          </a:p>
          <a:p>
            <a:pPr lvl="1"/>
            <a:r>
              <a:rPr lang="el-GR" dirty="0" smtClean="0">
                <a:solidFill>
                  <a:srgbClr val="FF0000"/>
                </a:solidFill>
              </a:rPr>
              <a:t>Πώς</a:t>
            </a:r>
            <a:r>
              <a:rPr lang="el-GR" dirty="0" smtClean="0"/>
              <a:t> μπορούμε να το κάνουμε αυτό?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l-GR" dirty="0" smtClean="0"/>
              <a:t>Μια λύση: Η </a:t>
            </a:r>
            <a:r>
              <a:rPr lang="en-US" dirty="0" err="1" smtClean="0">
                <a:solidFill>
                  <a:srgbClr val="00B0F0"/>
                </a:solidFill>
              </a:rPr>
              <a:t>ObjectStack</a:t>
            </a:r>
            <a:r>
              <a:rPr lang="en-US" dirty="0" smtClean="0"/>
              <a:t> </a:t>
            </a:r>
            <a:r>
              <a:rPr lang="el-GR" dirty="0" smtClean="0"/>
              <a:t>που κρατάει αντικείμενα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Object</a:t>
            </a:r>
            <a:r>
              <a:rPr lang="el-GR" dirty="0" smtClean="0"/>
              <a:t>,</a:t>
            </a:r>
            <a:r>
              <a:rPr lang="en-US" dirty="0" smtClean="0"/>
              <a:t> </a:t>
            </a:r>
            <a:r>
              <a:rPr lang="el-GR" dirty="0" smtClean="0"/>
              <a:t>την πιο γενική κλάση</a:t>
            </a:r>
          </a:p>
          <a:p>
            <a:endParaRPr lang="el-GR" dirty="0"/>
          </a:p>
          <a:p>
            <a:r>
              <a:rPr lang="el-GR" dirty="0" smtClean="0"/>
              <a:t>Τι πρόβλημα μπορεί να έχει αυτό?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295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8734" y="1916832"/>
            <a:ext cx="8659823" cy="2880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70079" y="5229200"/>
            <a:ext cx="8659823" cy="79208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70080" y="1052736"/>
            <a:ext cx="8659823" cy="2880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51520" y="483051"/>
            <a:ext cx="8496944" cy="6186309"/>
          </a:xfrm>
          <a:prstGeom prst="rect">
            <a:avLst/>
          </a:prstGeom>
          <a:noFill/>
          <a:ln w="28575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ObjectStackElement</a:t>
            </a:r>
            <a:endParaRPr lang="en-US" b="1" dirty="0">
              <a:solidFill>
                <a:srgbClr val="00B0F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private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Object value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private 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ObjectStackElement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next;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ObjectStackElement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Object 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val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	value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val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public void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setNext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ObjectStackElement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element){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	next = element;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ObjectStackElement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getNext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	return next;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Object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getValue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	return value;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091276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5597" y="4396815"/>
            <a:ext cx="8659823" cy="2880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5875" y="1700808"/>
            <a:ext cx="8659823" cy="2880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07504" y="476672"/>
            <a:ext cx="8856984" cy="6001643"/>
          </a:xfrm>
          <a:prstGeom prst="rect">
            <a:avLst/>
          </a:prstGeom>
          <a:noFill/>
          <a:ln w="28575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1600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ObjectStack</a:t>
            </a:r>
            <a:endParaRPr lang="en-US" sz="1600" b="1" dirty="0">
              <a:solidFill>
                <a:srgbClr val="00B0F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private </a:t>
            </a:r>
            <a:r>
              <a:rPr lang="en-US" sz="1600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ObjectStackElement</a:t>
            </a:r>
            <a:r>
              <a:rPr lang="en-US" sz="1600" b="1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head;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private int size = 0;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Object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pop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if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(size == 0){ // head == null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("Pop from empty stack");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System.exit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(-1);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Object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value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head.getValue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head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head.getNext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size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--;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return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value;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public void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push(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Object 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ObjectStackElement</a:t>
            </a:r>
            <a:r>
              <a:rPr lang="en-US" sz="1600" b="1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element = new </a:t>
            </a:r>
            <a:r>
              <a:rPr lang="en-US" sz="1600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ObjectStackElement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(value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element.setNext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(head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head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= element;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size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++;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93099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476672"/>
            <a:ext cx="8856984" cy="3539430"/>
          </a:xfrm>
          <a:prstGeom prst="rect">
            <a:avLst/>
          </a:prstGeom>
          <a:noFill/>
          <a:ln w="28575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1600" b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ObjectStackTest</a:t>
            </a:r>
            <a:endParaRPr lang="en-US" sz="1600" b="1" dirty="0">
              <a:solidFill>
                <a:srgbClr val="00B0F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public static void main(String[]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){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ObjectStack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stack = new </a:t>
            </a:r>
            <a:r>
              <a:rPr lang="en-US" sz="1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ObjectStack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endParaRPr lang="en-US" sz="16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p = new Person(“Alice”, 1);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Integer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i = new Integer(10);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s = “a random string”;</a:t>
            </a:r>
          </a:p>
          <a:p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stack.push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(p);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stack.push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(i);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stack.push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(s);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}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31640" y="4437112"/>
            <a:ext cx="7488832" cy="92333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Δεν μπορούμε να </a:t>
            </a:r>
            <a:r>
              <a:rPr lang="el-GR" dirty="0" smtClean="0">
                <a:solidFill>
                  <a:srgbClr val="FF0000"/>
                </a:solidFill>
              </a:rPr>
              <a:t>ελέγξουμε</a:t>
            </a:r>
            <a:r>
              <a:rPr lang="el-GR" dirty="0" smtClean="0"/>
              <a:t> τι αντικείμενα μπαίνουν στην στοίβα.</a:t>
            </a:r>
          </a:p>
          <a:p>
            <a:r>
              <a:rPr lang="el-GR" dirty="0" smtClean="0"/>
              <a:t>Κατά την εξαγωγή θα πρέπει να γίνει </a:t>
            </a:r>
            <a:r>
              <a:rPr lang="el-GR" dirty="0" smtClean="0">
                <a:solidFill>
                  <a:srgbClr val="FF0000"/>
                </a:solidFill>
              </a:rPr>
              <a:t>μετατροπή (</a:t>
            </a:r>
            <a:r>
              <a:rPr lang="en-US" dirty="0" err="1" smtClean="0">
                <a:solidFill>
                  <a:srgbClr val="FF0000"/>
                </a:solidFill>
              </a:rPr>
              <a:t>downcasting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l-GR" dirty="0" smtClean="0">
                <a:solidFill>
                  <a:srgbClr val="FF0000"/>
                </a:solidFill>
              </a:rPr>
              <a:t> </a:t>
            </a:r>
            <a:r>
              <a:rPr lang="el-GR" dirty="0" smtClean="0"/>
              <a:t>και θέλει προσοχή να μετατρέπουμε το σωστό αντικείμενο στον σωστό τύπο.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902711" y="6000222"/>
            <a:ext cx="6027227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Θέλουμε να δημιουργούμε στοίβες </a:t>
            </a:r>
            <a:r>
              <a:rPr lang="el-GR" dirty="0" smtClean="0">
                <a:solidFill>
                  <a:srgbClr val="FF0000"/>
                </a:solidFill>
              </a:rPr>
              <a:t>συγκεκριμένου τύπου</a:t>
            </a:r>
            <a:r>
              <a:rPr lang="el-G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366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Γενικευμένες (</a:t>
            </a:r>
            <a:r>
              <a:rPr lang="en-US" dirty="0" smtClean="0"/>
              <a:t>Generic) </a:t>
            </a:r>
            <a:r>
              <a:rPr lang="el-GR" dirty="0" smtClean="0"/>
              <a:t>κλάσεις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Οι γενικευμένες κλάσεις περιέχουν ένα τύπο δεδομένων </a:t>
            </a:r>
            <a:r>
              <a:rPr lang="el-GR" dirty="0" smtClean="0">
                <a:solidFill>
                  <a:srgbClr val="00B0F0"/>
                </a:solidFill>
              </a:rPr>
              <a:t>Τ</a:t>
            </a:r>
            <a:r>
              <a:rPr lang="el-GR" dirty="0" smtClean="0"/>
              <a:t> που ορίζεται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παραμετρικά</a:t>
            </a:r>
          </a:p>
          <a:p>
            <a:r>
              <a:rPr lang="el-GR" dirty="0" smtClean="0"/>
              <a:t>Όταν χρησιμοποιούμε την κλάση αντικαθιστούμε την παράμετρο </a:t>
            </a:r>
            <a:r>
              <a:rPr lang="el-GR" dirty="0" smtClean="0">
                <a:solidFill>
                  <a:srgbClr val="00B0F0"/>
                </a:solidFill>
              </a:rPr>
              <a:t>Τ</a:t>
            </a:r>
            <a:r>
              <a:rPr lang="el-GR" dirty="0" smtClean="0"/>
              <a:t> με τον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τύπο δεδομένων </a:t>
            </a:r>
            <a:r>
              <a:rPr lang="el-GR" dirty="0" smtClean="0"/>
              <a:t>(την κλάση) που θέλουμε</a:t>
            </a:r>
            <a:endParaRPr lang="en-US" dirty="0" smtClean="0"/>
          </a:p>
          <a:p>
            <a:r>
              <a:rPr lang="el-GR" dirty="0" smtClean="0"/>
              <a:t>Συντακτικό:</a:t>
            </a:r>
          </a:p>
          <a:p>
            <a:pPr lvl="1"/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 class Example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&lt;T&gt;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{…}</a:t>
            </a:r>
          </a:p>
          <a:p>
            <a:r>
              <a:rPr lang="el-GR" dirty="0" smtClean="0"/>
              <a:t>Ορίζει την γενικευμένη κλάση </a:t>
            </a:r>
            <a:r>
              <a:rPr lang="en-US" dirty="0" smtClean="0"/>
              <a:t>Example </a:t>
            </a:r>
            <a:r>
              <a:rPr lang="el-GR" dirty="0" smtClean="0"/>
              <a:t>με παράμετρο τον τύπο </a:t>
            </a:r>
            <a:r>
              <a:rPr lang="el-GR" dirty="0" smtClean="0">
                <a:solidFill>
                  <a:srgbClr val="00B0F0"/>
                </a:solidFill>
              </a:rPr>
              <a:t>Τ</a:t>
            </a:r>
          </a:p>
          <a:p>
            <a:pPr lvl="1"/>
            <a:r>
              <a:rPr lang="el-GR" dirty="0" smtClean="0"/>
              <a:t>Μέσα στην κλάση ο τύπος </a:t>
            </a:r>
            <a:r>
              <a:rPr lang="el-GR" dirty="0" smtClean="0">
                <a:solidFill>
                  <a:srgbClr val="00B0F0"/>
                </a:solidFill>
              </a:rPr>
              <a:t>Τ</a:t>
            </a:r>
            <a:r>
              <a:rPr lang="el-GR" dirty="0" smtClean="0"/>
              <a:t> χρησιμοποιείται σαν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τύπος δεδομένων</a:t>
            </a:r>
          </a:p>
          <a:p>
            <a:r>
              <a:rPr lang="el-GR" dirty="0" smtClean="0"/>
              <a:t>Όταν χρησιμοποιούμε την κλάση </a:t>
            </a:r>
            <a:r>
              <a:rPr lang="en-US" dirty="0" smtClean="0"/>
              <a:t>Example</a:t>
            </a:r>
            <a:r>
              <a:rPr lang="el-GR" dirty="0" smtClean="0"/>
              <a:t> αντικαθιστούμε το </a:t>
            </a:r>
            <a:r>
              <a:rPr lang="el-GR" dirty="0" smtClean="0">
                <a:solidFill>
                  <a:srgbClr val="00B0F0"/>
                </a:solidFill>
              </a:rPr>
              <a:t>Τ</a:t>
            </a:r>
            <a:r>
              <a:rPr lang="el-GR" dirty="0" smtClean="0"/>
              <a:t> με κάποια συγκεκριμένη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κλάση</a:t>
            </a:r>
          </a:p>
          <a:p>
            <a:pPr lvl="1"/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Example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&lt;String&gt;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ex = new Example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&lt;String&gt;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1846285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Ένα πολύ απλό παράδειγμα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67544" y="1628800"/>
            <a:ext cx="8136904" cy="5016758"/>
          </a:xfrm>
          <a:prstGeom prst="rect">
            <a:avLst/>
          </a:prstGeom>
          <a:noFill/>
          <a:ln w="28575">
            <a:solidFill>
              <a:srgbClr val="0070C0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Example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&lt;T&gt;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private 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data;</a:t>
            </a:r>
          </a:p>
          <a:p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public Example(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data){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this.data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= data;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}</a:t>
            </a:r>
          </a:p>
          <a:p>
            <a:endParaRPr lang="en-US" sz="16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public void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setData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data){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this.data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= data;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}</a:t>
            </a:r>
          </a:p>
          <a:p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getData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return data;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}</a:t>
            </a:r>
          </a:p>
          <a:p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public static void main(String[]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){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Example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&gt; ex = new 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Example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&gt;(“hello world”);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ex.getData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());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}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80112" y="1916832"/>
            <a:ext cx="3456384" cy="92333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Όταν ορίζουμε το αντικείμενο </a:t>
            </a:r>
            <a:r>
              <a:rPr lang="en-US" dirty="0" smtClean="0">
                <a:solidFill>
                  <a:srgbClr val="0070C0"/>
                </a:solidFill>
              </a:rPr>
              <a:t>ex</a:t>
            </a:r>
            <a:r>
              <a:rPr lang="en-US" dirty="0" smtClean="0"/>
              <a:t> </a:t>
            </a:r>
            <a:r>
              <a:rPr lang="el-GR" dirty="0" smtClean="0"/>
              <a:t>η κλάση </a:t>
            </a:r>
            <a:r>
              <a:rPr lang="en-US" dirty="0" smtClean="0">
                <a:solidFill>
                  <a:srgbClr val="FF0000"/>
                </a:solidFill>
              </a:rPr>
              <a:t>String </a:t>
            </a:r>
            <a:r>
              <a:rPr lang="el-GR" dirty="0" smtClean="0"/>
              <a:t>αντικαθιστά τις εμφανίσεις του </a:t>
            </a:r>
            <a:r>
              <a:rPr lang="el-GR" dirty="0" smtClean="0">
                <a:solidFill>
                  <a:srgbClr val="FF0000"/>
                </a:solidFill>
              </a:rPr>
              <a:t>Τ</a:t>
            </a:r>
            <a:r>
              <a:rPr lang="el-GR" dirty="0" smtClean="0"/>
              <a:t> στον κώδικα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660504" y="3232305"/>
            <a:ext cx="3456384" cy="147732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Ο ορισμός του </a:t>
            </a:r>
            <a:r>
              <a:rPr lang="en-US" dirty="0" smtClean="0"/>
              <a:t>constructor </a:t>
            </a:r>
            <a:r>
              <a:rPr lang="el-GR" dirty="0" smtClean="0"/>
              <a:t>γίνεται χωρίς το </a:t>
            </a:r>
            <a:r>
              <a:rPr lang="en-US" dirty="0" smtClean="0">
                <a:solidFill>
                  <a:srgbClr val="FF0000"/>
                </a:solidFill>
              </a:rPr>
              <a:t>&lt;</a:t>
            </a:r>
            <a:r>
              <a:rPr lang="el-GR" dirty="0" smtClean="0">
                <a:solidFill>
                  <a:srgbClr val="FF0000"/>
                </a:solidFill>
              </a:rPr>
              <a:t>Τ</a:t>
            </a:r>
            <a:r>
              <a:rPr lang="en-US" dirty="0" smtClean="0">
                <a:solidFill>
                  <a:srgbClr val="FF0000"/>
                </a:solidFill>
              </a:rPr>
              <a:t>&gt; </a:t>
            </a:r>
            <a:r>
              <a:rPr lang="el-GR" dirty="0" smtClean="0"/>
              <a:t>παρότι στην δημιουργία του αντικειμένου χρησιμοποιούμε</a:t>
            </a:r>
            <a:r>
              <a:rPr lang="en-US" dirty="0" smtClean="0"/>
              <a:t> </a:t>
            </a:r>
            <a:r>
              <a:rPr lang="el-GR" dirty="0" smtClean="0"/>
              <a:t>το </a:t>
            </a:r>
            <a:r>
              <a:rPr lang="en-US" dirty="0" smtClean="0">
                <a:solidFill>
                  <a:srgbClr val="FF0000"/>
                </a:solidFill>
              </a:rPr>
              <a:t>&lt;String&gt;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8" name="Straight Arrow Connector 7"/>
          <p:cNvCxnSpPr>
            <a:stCxn id="7" idx="1"/>
          </p:cNvCxnSpPr>
          <p:nvPr/>
        </p:nvCxnSpPr>
        <p:spPr>
          <a:xfrm flipH="1" flipV="1">
            <a:off x="3707904" y="2708920"/>
            <a:ext cx="1952600" cy="126204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7" idx="1"/>
          </p:cNvCxnSpPr>
          <p:nvPr/>
        </p:nvCxnSpPr>
        <p:spPr>
          <a:xfrm>
            <a:off x="5660504" y="3970969"/>
            <a:ext cx="0" cy="161827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3560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Παράδειγμα κληρονομικότητας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Έχουμε ένα σύστημα διαχείρισης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εισιτηρίων</a:t>
            </a:r>
            <a:r>
              <a:rPr lang="el-GR" dirty="0" smtClean="0"/>
              <a:t> μιας συναυλίας. Το κάθε εισιτήριο έχει ένα </a:t>
            </a:r>
            <a:r>
              <a:rPr lang="el-GR" dirty="0" smtClean="0">
                <a:solidFill>
                  <a:srgbClr val="0070C0"/>
                </a:solidFill>
              </a:rPr>
              <a:t>νούμερο</a:t>
            </a:r>
            <a:r>
              <a:rPr lang="el-GR" dirty="0" smtClean="0"/>
              <a:t> και </a:t>
            </a:r>
            <a:r>
              <a:rPr lang="el-GR" dirty="0" smtClean="0">
                <a:solidFill>
                  <a:srgbClr val="0070C0"/>
                </a:solidFill>
              </a:rPr>
              <a:t>τιμή</a:t>
            </a:r>
            <a:r>
              <a:rPr lang="el-GR" dirty="0" smtClean="0"/>
              <a:t>. Η τιμή του εισιτηρίου εξαρτάται αν θα αγοραστεί στην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είσοδο</a:t>
            </a:r>
            <a:r>
              <a:rPr lang="el-GR" dirty="0" smtClean="0"/>
              <a:t> (50 ευρώ), ή θα αγοραστεί μέχρι και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10 μέρες πριν την συναυλία </a:t>
            </a:r>
            <a:r>
              <a:rPr lang="el-GR" dirty="0" smtClean="0"/>
              <a:t>(40 ευρώ), ή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πάνω από 10 μέρες πριν την συναυλία </a:t>
            </a:r>
            <a:r>
              <a:rPr lang="el-GR" dirty="0" smtClean="0"/>
              <a:t>(30 ευρώ). Τα εισιτήρια εκ των προτέρων έχουν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φοιτητική έκπτωση 50%.</a:t>
            </a:r>
          </a:p>
          <a:p>
            <a:endParaRPr lang="el-GR" dirty="0"/>
          </a:p>
          <a:p>
            <a:r>
              <a:rPr lang="el-GR" dirty="0" smtClean="0"/>
              <a:t>Θέλουμε να </a:t>
            </a:r>
            <a:r>
              <a:rPr lang="en-US" dirty="0"/>
              <a:t> </a:t>
            </a:r>
            <a:r>
              <a:rPr lang="el-GR" dirty="0" smtClean="0">
                <a:solidFill>
                  <a:srgbClr val="0070C0"/>
                </a:solidFill>
              </a:rPr>
              <a:t>τυπώσουμε τα εισιτήρια </a:t>
            </a:r>
            <a:r>
              <a:rPr lang="el-GR" dirty="0" smtClean="0"/>
              <a:t>και να </a:t>
            </a:r>
            <a:r>
              <a:rPr lang="el-GR" dirty="0" smtClean="0">
                <a:solidFill>
                  <a:srgbClr val="0070C0"/>
                </a:solidFill>
              </a:rPr>
              <a:t>υπολογίσουμε τα συνολικά έσοδα </a:t>
            </a:r>
            <a:r>
              <a:rPr lang="el-GR" dirty="0" smtClean="0"/>
              <a:t>της συναυλίας.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6571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Γενικευμένη Στοίβα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Μπορούμε τώρα να φτιάξουμε μια στοίβα για οποιοδήποτε τύπο δεδομένων</a:t>
            </a:r>
          </a:p>
          <a:p>
            <a:endParaRPr lang="el-G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011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7433" y="1052736"/>
            <a:ext cx="8659823" cy="2880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63756" y="476672"/>
            <a:ext cx="8659823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51520" y="483051"/>
            <a:ext cx="8496944" cy="6186309"/>
          </a:xfrm>
          <a:prstGeom prst="rect">
            <a:avLst/>
          </a:prstGeom>
          <a:noFill/>
          <a:ln w="28575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StackElement</a:t>
            </a:r>
            <a:r>
              <a:rPr lang="el-GR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&lt;Τ&gt;</a:t>
            </a:r>
            <a:endParaRPr lang="en-US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private </a:t>
            </a:r>
            <a:r>
              <a:rPr lang="el-GR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Τ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value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private 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StackElement</a:t>
            </a:r>
            <a:r>
              <a:rPr lang="el-GR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&lt;Τ&gt;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next;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StackElement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l-GR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Τ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val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	value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val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public void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setNext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StackElement</a:t>
            </a:r>
            <a:r>
              <a:rPr lang="el-GR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&lt;Τ&gt;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element){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	next = element;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StackElement</a:t>
            </a:r>
            <a:r>
              <a:rPr lang="el-GR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&lt;Τ&gt;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getNext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	return next;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l-GR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Τ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getValue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	return value;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940384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5596" y="476672"/>
            <a:ext cx="8659823" cy="2880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07504" y="476672"/>
            <a:ext cx="8856984" cy="6001643"/>
          </a:xfrm>
          <a:prstGeom prst="rect">
            <a:avLst/>
          </a:prstGeom>
          <a:noFill/>
          <a:ln w="28575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1600" b="1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Stack</a:t>
            </a:r>
            <a:r>
              <a:rPr lang="el-GR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&lt;Τ&gt;</a:t>
            </a:r>
            <a:endParaRPr lang="en-US" sz="16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private </a:t>
            </a:r>
            <a:r>
              <a:rPr lang="en-US" sz="1600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StackElement</a:t>
            </a:r>
            <a:r>
              <a:rPr lang="el-GR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&lt;Τ&gt;</a:t>
            </a:r>
            <a:r>
              <a:rPr lang="en-US" sz="1600" b="1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head;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private int size = 0;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l-GR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Τ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pop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if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(size == 0){ // head == null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("Pop from empty stack");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System.exit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(-1);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l-GR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Τ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value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head.getValue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head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head.getNext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size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--;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return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value;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public void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push(</a:t>
            </a:r>
            <a:r>
              <a:rPr lang="el-GR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Τ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StackElement</a:t>
            </a:r>
            <a:r>
              <a:rPr lang="el-GR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&lt;Τ&gt;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element = new </a:t>
            </a:r>
            <a:r>
              <a:rPr lang="en-US" sz="1600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StackElement</a:t>
            </a:r>
            <a:r>
              <a:rPr lang="el-GR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&lt;Τ&gt;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(value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element.setNext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(head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head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= element;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size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++;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53374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476672"/>
            <a:ext cx="8856984" cy="5755422"/>
          </a:xfrm>
          <a:prstGeom prst="rect">
            <a:avLst/>
          </a:prstGeom>
          <a:noFill/>
          <a:ln w="28575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StackTest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l-GR" sz="16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static void main(String[]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l-GR" sz="16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Stack&lt;Person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1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personStack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= new 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Stack&lt;Person&gt;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l-GR" sz="16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personStack.push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(new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Person("Alice", 1));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personStack.push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(new Person("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Bob",2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personStack.pop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personStack.pop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Stack&lt;Integer&gt; </a:t>
            </a:r>
            <a:r>
              <a:rPr lang="en-US" sz="1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intStack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= new 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Stack&lt;Integer&gt;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intStack.push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(new Integer(10));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intStack.push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(new Integer(20));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intStack.pop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intStack.pop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Stack&lt;String&gt; </a:t>
            </a:r>
            <a:r>
              <a:rPr lang="en-US" sz="1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stringStack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= new 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Stack&lt;String&gt;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stringStack.push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("string 1");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stringStack.push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("string 2");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stringStack.pop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stringStack.pop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());	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l-GR" sz="16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01900" y="6184888"/>
            <a:ext cx="4804392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Δημιουργούμε στοίβες </a:t>
            </a:r>
            <a:r>
              <a:rPr lang="el-GR" dirty="0" smtClean="0">
                <a:solidFill>
                  <a:srgbClr val="FF0000"/>
                </a:solidFill>
              </a:rPr>
              <a:t>συγκεκριμένου τύπου</a:t>
            </a:r>
            <a:r>
              <a:rPr lang="el-G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6375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Πολλαπλές παράμετροι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Μπορούμε να έχουμε πάνω από ένα παραμετρικούς τύπους</a:t>
            </a:r>
          </a:p>
          <a:p>
            <a:endParaRPr lang="el-GR" dirty="0"/>
          </a:p>
        </p:txBody>
      </p:sp>
      <p:sp>
        <p:nvSpPr>
          <p:cNvPr id="4" name="TextBox 3"/>
          <p:cNvSpPr txBox="1"/>
          <p:nvPr/>
        </p:nvSpPr>
        <p:spPr>
          <a:xfrm>
            <a:off x="1547664" y="3140968"/>
            <a:ext cx="5899372" cy="1938992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24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KeyValuePair</a:t>
            </a:r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K,V</a:t>
            </a:r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&gt;{</a:t>
            </a:r>
            <a:endParaRPr lang="en-US" sz="24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private 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K</a:t>
            </a:r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key;</a:t>
            </a:r>
          </a:p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private </a:t>
            </a:r>
            <a:r>
              <a:rPr lang="en-US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V</a:t>
            </a:r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value;</a:t>
            </a:r>
            <a:endParaRPr lang="en-US" sz="24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…</a:t>
            </a:r>
            <a:endParaRPr lang="en-US" sz="24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24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49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Παγίδες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dirty="0"/>
              <a:t>Ο τύπος </a:t>
            </a:r>
            <a:r>
              <a:rPr lang="el-GR" dirty="0">
                <a:solidFill>
                  <a:srgbClr val="00B0F0"/>
                </a:solidFill>
              </a:rPr>
              <a:t>Τ</a:t>
            </a:r>
            <a:r>
              <a:rPr lang="el-GR" dirty="0"/>
              <a:t> </a:t>
            </a:r>
            <a:r>
              <a:rPr lang="el-GR" dirty="0">
                <a:solidFill>
                  <a:srgbClr val="FF0000"/>
                </a:solidFill>
              </a:rPr>
              <a:t>δεν</a:t>
            </a:r>
            <a:r>
              <a:rPr lang="el-GR" dirty="0"/>
              <a:t> μπορεί να αντικατασταθεί από ένα 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πρωταρχικό τύπο δεδομένων </a:t>
            </a:r>
            <a:r>
              <a:rPr lang="el-GR" dirty="0"/>
              <a:t>(π.χ. </a:t>
            </a:r>
            <a:r>
              <a:rPr lang="en-US" dirty="0"/>
              <a:t>int, double, </a:t>
            </a:r>
            <a:r>
              <a:rPr lang="en-US" dirty="0" err="1"/>
              <a:t>boolean</a:t>
            </a:r>
            <a:r>
              <a:rPr lang="en-US" dirty="0"/>
              <a:t> – </a:t>
            </a:r>
            <a:r>
              <a:rPr lang="el-GR" dirty="0" smtClean="0"/>
              <a:t>πρέπει </a:t>
            </a:r>
            <a:r>
              <a:rPr lang="el-GR" dirty="0"/>
              <a:t>να χρησιμοποιήσουμε τα </a:t>
            </a:r>
            <a:r>
              <a:rPr lang="en-US" dirty="0">
                <a:solidFill>
                  <a:srgbClr val="0070C0"/>
                </a:solidFill>
              </a:rPr>
              <a:t>wrapper classes </a:t>
            </a:r>
            <a:r>
              <a:rPr lang="el-GR" dirty="0"/>
              <a:t>γι </a:t>
            </a:r>
            <a:r>
              <a:rPr lang="el-GR" dirty="0" smtClean="0"/>
              <a:t>αυτά</a:t>
            </a:r>
            <a:r>
              <a:rPr lang="en-US" dirty="0" smtClean="0"/>
              <a:t>, Integer, Boolean, Double</a:t>
            </a:r>
            <a:r>
              <a:rPr lang="el-GR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>
                <a:solidFill>
                  <a:srgbClr val="FF0000"/>
                </a:solidFill>
              </a:rPr>
              <a:t>Δεν</a:t>
            </a:r>
            <a:r>
              <a:rPr lang="el-GR" dirty="0" smtClean="0"/>
              <a:t> μπορούμε να ορίσουμε ένα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πίνακα</a:t>
            </a:r>
            <a:r>
              <a:rPr lang="el-GR" dirty="0" smtClean="0"/>
              <a:t> από αντικείμενα γενικευμένης κλάσης. </a:t>
            </a:r>
            <a:endParaRPr lang="en-US" dirty="0" smtClean="0"/>
          </a:p>
          <a:p>
            <a:pPr marL="274320" lvl="1" indent="0">
              <a:buNone/>
            </a:pPr>
            <a:r>
              <a:rPr lang="en-US" dirty="0" smtClean="0"/>
              <a:t>	</a:t>
            </a:r>
            <a:r>
              <a:rPr lang="el-GR" dirty="0" smtClean="0"/>
              <a:t>Π.χ., 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StackElement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&lt;String&gt;[] A = </a:t>
            </a:r>
          </a:p>
          <a:p>
            <a:pPr marL="274320" lvl="1" indent="0"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StackElement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&lt;String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&gt;[2]; </a:t>
            </a:r>
            <a:endParaRPr lang="el-GR" sz="2800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l-GR" dirty="0" smtClean="0">
                <a:solidFill>
                  <a:srgbClr val="FF0000"/>
                </a:solidFill>
              </a:rPr>
              <a:t>Δεν</a:t>
            </a:r>
            <a:r>
              <a:rPr lang="el-GR" dirty="0" smtClean="0"/>
              <a:t> μπορούμε να χρησιμοποιούμε τον τύπο </a:t>
            </a:r>
            <a:r>
              <a:rPr lang="el-GR" dirty="0" smtClean="0">
                <a:solidFill>
                  <a:srgbClr val="00B0F0"/>
                </a:solidFill>
              </a:rPr>
              <a:t>Τ</a:t>
            </a:r>
            <a:r>
              <a:rPr lang="el-GR" dirty="0" smtClean="0"/>
              <a:t> όπως οποιαδήποτε άλλη κλάση. </a:t>
            </a:r>
            <a:endParaRPr lang="en-US" dirty="0" smtClean="0"/>
          </a:p>
          <a:p>
            <a:pPr marL="274320" lvl="1" indent="0">
              <a:buNone/>
            </a:pPr>
            <a:r>
              <a:rPr lang="en-US" dirty="0"/>
              <a:t>	</a:t>
            </a:r>
            <a:r>
              <a:rPr lang="el-GR" dirty="0" smtClean="0"/>
              <a:t>Π.χ., </a:t>
            </a:r>
            <a:r>
              <a:rPr lang="el-GR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Τ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obj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= new T();</a:t>
            </a:r>
          </a:p>
          <a:p>
            <a:pPr marL="274320" lvl="1" indent="0"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   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[] a = new T[10];</a:t>
            </a:r>
            <a:endParaRPr lang="el-GR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935261" y="3867187"/>
            <a:ext cx="2185150" cy="369332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l-GR" dirty="0"/>
              <a:t>Δεν είναι αποδεκτό!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925923" y="5661248"/>
            <a:ext cx="2186689" cy="369332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l-GR" dirty="0"/>
              <a:t>Δεν είναι </a:t>
            </a:r>
            <a:r>
              <a:rPr lang="el-GR" dirty="0" smtClean="0"/>
              <a:t>αποδεκτ</a:t>
            </a:r>
            <a:r>
              <a:rPr lang="el-GR" dirty="0"/>
              <a:t>ά</a:t>
            </a:r>
            <a:r>
              <a:rPr lang="el-GR" dirty="0" smtClean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832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Γενικευμένες κλάσεις με περιορισμούς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Ας υποθέσουμε ότι θέλουμε να ορίσουμε μία γενικευμένη κλάση </a:t>
            </a:r>
            <a:r>
              <a:rPr lang="en-US" dirty="0" smtClean="0"/>
              <a:t>Pair </a:t>
            </a:r>
            <a:r>
              <a:rPr lang="el-GR" dirty="0" smtClean="0"/>
              <a:t>η οποία κρατάει ένα ζεύγος από δυο αντικείμενα οποιουδήποτε τύπου.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923728" y="3717032"/>
            <a:ext cx="4055919" cy="1938992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class Pair&lt;</a:t>
            </a:r>
            <a:r>
              <a:rPr lang="en-US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&gt;{</a:t>
            </a:r>
          </a:p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private </a:t>
            </a:r>
            <a:r>
              <a:rPr lang="en-US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first</a:t>
            </a:r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private 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second;</a:t>
            </a:r>
            <a:endParaRPr lang="en-US" sz="24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…</a:t>
            </a:r>
            <a:endParaRPr lang="en-US" sz="24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24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279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Γενικευμένες κλάσεις με περιορισμούς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748464" cy="4876800"/>
          </a:xfrm>
        </p:spPr>
        <p:txBody>
          <a:bodyPr>
            <a:normAutofit/>
          </a:bodyPr>
          <a:lstStyle/>
          <a:p>
            <a:r>
              <a:rPr lang="el-GR" dirty="0" smtClean="0"/>
              <a:t>Θέλουμε επίσης να μπορούμε να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διατάσουμε</a:t>
            </a:r>
            <a:r>
              <a:rPr lang="el-GR" dirty="0" smtClean="0"/>
              <a:t> τα ζεύγη</a:t>
            </a:r>
          </a:p>
          <a:p>
            <a:pPr lvl="1"/>
            <a:r>
              <a:rPr lang="el-GR" dirty="0" smtClean="0"/>
              <a:t>Για να γίνει αυτό θα πρέπει να υπάρχει τρόπος να </a:t>
            </a:r>
            <a:r>
              <a:rPr lang="el-GR" dirty="0" smtClean="0">
                <a:solidFill>
                  <a:srgbClr val="0070C0"/>
                </a:solidFill>
              </a:rPr>
              <a:t>συγκρίνουμε</a:t>
            </a:r>
            <a:r>
              <a:rPr lang="el-GR" dirty="0" smtClean="0"/>
              <a:t> τα στοιχεία </a:t>
            </a:r>
            <a:r>
              <a:rPr lang="en-US" dirty="0" smtClean="0"/>
              <a:t>first </a:t>
            </a:r>
            <a:r>
              <a:rPr lang="el-GR" dirty="0" smtClean="0"/>
              <a:t>και </a:t>
            </a:r>
            <a:r>
              <a:rPr lang="en-US" dirty="0" smtClean="0"/>
              <a:t>second.</a:t>
            </a:r>
          </a:p>
          <a:p>
            <a:pPr lvl="1"/>
            <a:r>
              <a:rPr lang="el-GR" dirty="0" smtClean="0">
                <a:solidFill>
                  <a:srgbClr val="FF0000"/>
                </a:solidFill>
              </a:rPr>
              <a:t>Περιορίζουμε</a:t>
            </a:r>
            <a:r>
              <a:rPr lang="el-GR" dirty="0" smtClean="0"/>
              <a:t> την Τ να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υλοποιεί</a:t>
            </a:r>
            <a:r>
              <a:rPr lang="el-GR" dirty="0" smtClean="0"/>
              <a:t> το </a:t>
            </a:r>
            <a:r>
              <a:rPr lang="en-US" dirty="0" smtClean="0">
                <a:solidFill>
                  <a:srgbClr val="0070C0"/>
                </a:solidFill>
              </a:rPr>
              <a:t>interface </a:t>
            </a:r>
            <a:r>
              <a:rPr lang="en-US" dirty="0" err="1" smtClean="0">
                <a:solidFill>
                  <a:srgbClr val="0070C0"/>
                </a:solidFill>
              </a:rPr>
              <a:t>myComparable</a:t>
            </a:r>
            <a:endParaRPr lang="el-GR" dirty="0" smtClean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3984538"/>
            <a:ext cx="8604448" cy="2616101"/>
          </a:xfrm>
          <a:prstGeom prst="rect">
            <a:avLst/>
          </a:prstGeom>
          <a:noFill/>
          <a:ln w="28575">
            <a:solidFill>
              <a:srgbClr val="0070C0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Pair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 extends </a:t>
            </a:r>
            <a:r>
              <a:rPr lang="en-US" sz="16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myComparable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&gt;{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private 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first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private 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second;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void order(){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if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first.</a:t>
            </a:r>
            <a:r>
              <a:rPr lang="en-US" sz="1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compareTo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(second) &gt; 0){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T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temp = first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; first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= second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; second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= temp;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Rectangular Callout 4"/>
          <p:cNvSpPr/>
          <p:nvPr/>
        </p:nvSpPr>
        <p:spPr>
          <a:xfrm>
            <a:off x="5148064" y="4509120"/>
            <a:ext cx="3168352" cy="504056"/>
          </a:xfrm>
          <a:prstGeom prst="wedgeRectCallout">
            <a:avLst>
              <a:gd name="adj1" fmla="val -94875"/>
              <a:gd name="adj2" fmla="val -99831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e</a:t>
            </a:r>
            <a:r>
              <a:rPr lang="en-US" sz="2000" dirty="0" smtClean="0">
                <a:solidFill>
                  <a:srgbClr val="FF0000"/>
                </a:solidFill>
              </a:rPr>
              <a:t>xtends</a:t>
            </a:r>
            <a:r>
              <a:rPr lang="en-US" sz="2000" dirty="0" smtClean="0"/>
              <a:t> </a:t>
            </a:r>
            <a:r>
              <a:rPr lang="el-GR" sz="2000" dirty="0" smtClean="0">
                <a:solidFill>
                  <a:schemeClr val="tx1"/>
                </a:solidFill>
              </a:rPr>
              <a:t>όχι</a:t>
            </a:r>
            <a:r>
              <a:rPr lang="el-GR" sz="2000" dirty="0" smtClean="0"/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implements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22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Γενικευμένες κλάσεις με περιορισμούς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Θέλουμε επίσης να μπορούμε να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διατάσουμε</a:t>
            </a:r>
            <a:r>
              <a:rPr lang="el-GR" dirty="0" smtClean="0"/>
              <a:t> τα ζεύγη</a:t>
            </a:r>
          </a:p>
          <a:p>
            <a:pPr lvl="1"/>
            <a:r>
              <a:rPr lang="el-GR" dirty="0" smtClean="0"/>
              <a:t>Για να γίνει αυτό θα πρέπει να υπάρχει τρόπος να </a:t>
            </a:r>
            <a:r>
              <a:rPr lang="el-GR" dirty="0" smtClean="0">
                <a:solidFill>
                  <a:srgbClr val="0070C0"/>
                </a:solidFill>
              </a:rPr>
              <a:t>συγκρίνουμε</a:t>
            </a:r>
            <a:r>
              <a:rPr lang="el-GR" dirty="0" smtClean="0"/>
              <a:t> τα στοιχεία </a:t>
            </a:r>
            <a:r>
              <a:rPr lang="en-US" dirty="0" smtClean="0"/>
              <a:t>first </a:t>
            </a:r>
            <a:r>
              <a:rPr lang="el-GR" dirty="0" smtClean="0"/>
              <a:t>και </a:t>
            </a:r>
            <a:r>
              <a:rPr lang="en-US" dirty="0" smtClean="0"/>
              <a:t>second.</a:t>
            </a:r>
          </a:p>
          <a:p>
            <a:pPr lvl="1"/>
            <a:r>
              <a:rPr lang="el-GR" dirty="0" smtClean="0">
                <a:solidFill>
                  <a:srgbClr val="FF0000"/>
                </a:solidFill>
              </a:rPr>
              <a:t>Περιορίζουμε</a:t>
            </a:r>
            <a:r>
              <a:rPr lang="el-GR" dirty="0" smtClean="0"/>
              <a:t> την Τ να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υλοποιεί</a:t>
            </a:r>
            <a:r>
              <a:rPr lang="el-GR" dirty="0" smtClean="0"/>
              <a:t> το </a:t>
            </a:r>
            <a:r>
              <a:rPr lang="en-US" dirty="0" smtClean="0">
                <a:solidFill>
                  <a:srgbClr val="0070C0"/>
                </a:solidFill>
              </a:rPr>
              <a:t>interface Comparable</a:t>
            </a:r>
            <a:endParaRPr lang="el-GR" dirty="0" smtClean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3984538"/>
            <a:ext cx="8604448" cy="2616101"/>
          </a:xfrm>
          <a:prstGeom prst="rect">
            <a:avLst/>
          </a:prstGeom>
          <a:noFill/>
          <a:ln w="28575">
            <a:solidFill>
              <a:srgbClr val="0070C0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Pair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 extends Comparable</a:t>
            </a:r>
            <a:r>
              <a:rPr lang="el-GR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&lt;Τ&gt;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&gt;{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private 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first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private 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second;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void order(){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if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first.</a:t>
            </a:r>
            <a:r>
              <a:rPr lang="en-US" sz="1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compareTo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(second) &gt; 0){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T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temp = first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; first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= second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; second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= temp;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Rectangular Callout 4"/>
          <p:cNvSpPr/>
          <p:nvPr/>
        </p:nvSpPr>
        <p:spPr>
          <a:xfrm>
            <a:off x="5436096" y="4268107"/>
            <a:ext cx="3779912" cy="1105109"/>
          </a:xfrm>
          <a:prstGeom prst="wedgeRectCallout">
            <a:avLst>
              <a:gd name="adj1" fmla="val -63184"/>
              <a:gd name="adj2" fmla="val -51707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H </a:t>
            </a:r>
            <a:r>
              <a:rPr lang="en-US" sz="2000" dirty="0" smtClean="0">
                <a:solidFill>
                  <a:srgbClr val="FF0000"/>
                </a:solidFill>
              </a:rPr>
              <a:t>Comparable</a:t>
            </a:r>
            <a:r>
              <a:rPr lang="el-GR" sz="2000" dirty="0" smtClean="0">
                <a:solidFill>
                  <a:srgbClr val="FF0000"/>
                </a:solidFill>
              </a:rPr>
              <a:t>&lt;Τ&gt;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l-GR" sz="2000" dirty="0" smtClean="0">
                <a:solidFill>
                  <a:schemeClr val="tx1"/>
                </a:solidFill>
              </a:rPr>
              <a:t>της </a:t>
            </a:r>
            <a:r>
              <a:rPr lang="en-US" sz="2000" dirty="0" smtClean="0">
                <a:solidFill>
                  <a:schemeClr val="tx1"/>
                </a:solidFill>
              </a:rPr>
              <a:t>Java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To </a:t>
            </a:r>
            <a:r>
              <a:rPr lang="en-US" sz="2000" dirty="0" smtClean="0">
                <a:solidFill>
                  <a:srgbClr val="FF0000"/>
                </a:solidFill>
              </a:rPr>
              <a:t>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l-GR" sz="2000" dirty="0" smtClean="0">
                <a:solidFill>
                  <a:schemeClr val="tx1"/>
                </a:solidFill>
              </a:rPr>
              <a:t>είναι ο τύπος με τον οποίο μπορούμε να συγκρίνουμε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7736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292080" y="4725144"/>
            <a:ext cx="432048" cy="43204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Γενικευμένες κλάσεις με περιορισμούς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876800"/>
          </a:xfrm>
        </p:spPr>
        <p:txBody>
          <a:bodyPr/>
          <a:lstStyle/>
          <a:p>
            <a:r>
              <a:rPr lang="el-GR" dirty="0" smtClean="0"/>
              <a:t>Μπορούμε να περιορίσουμε τον παραμετρικό τύπο να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κληρονομεί</a:t>
            </a:r>
            <a:r>
              <a:rPr lang="el-GR" dirty="0" smtClean="0"/>
              <a:t> οποιαδήποτε </a:t>
            </a:r>
            <a:r>
              <a:rPr lang="el-GR" dirty="0" smtClean="0">
                <a:solidFill>
                  <a:srgbClr val="0070C0"/>
                </a:solidFill>
              </a:rPr>
              <a:t>κλάση</a:t>
            </a:r>
            <a:r>
              <a:rPr lang="el-GR" dirty="0" smtClean="0"/>
              <a:t>, ή οποιοδήποτε </a:t>
            </a:r>
            <a:r>
              <a:rPr lang="en-US" dirty="0" smtClean="0">
                <a:solidFill>
                  <a:srgbClr val="0070C0"/>
                </a:solidFill>
              </a:rPr>
              <a:t>interface</a:t>
            </a:r>
            <a:r>
              <a:rPr lang="en-US" dirty="0" smtClean="0"/>
              <a:t> </a:t>
            </a:r>
            <a:r>
              <a:rPr lang="el-GR" dirty="0" smtClean="0"/>
              <a:t>ή συνδυασμό από τα παραπάνω</a:t>
            </a:r>
            <a:r>
              <a:rPr lang="en-US" dirty="0" smtClean="0"/>
              <a:t>.</a:t>
            </a:r>
          </a:p>
          <a:p>
            <a:pPr lvl="1"/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SomeClass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274320" lvl="1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     &lt;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 extends Employee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&gt; { … }</a:t>
            </a:r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SomeClass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274320" lvl="1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 extends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Employee &amp; Comparable</a:t>
            </a:r>
            <a:r>
              <a:rPr lang="el-GR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T&gt;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&gt; </a:t>
            </a:r>
          </a:p>
          <a:p>
            <a:pPr marL="274320" lvl="1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{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… }</a:t>
            </a:r>
          </a:p>
          <a:p>
            <a:pPr marL="274320" lvl="1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Rectangular Callout 3"/>
          <p:cNvSpPr/>
          <p:nvPr/>
        </p:nvSpPr>
        <p:spPr>
          <a:xfrm>
            <a:off x="5724128" y="2996952"/>
            <a:ext cx="3096344" cy="756664"/>
          </a:xfrm>
          <a:prstGeom prst="wedgeRectCallout">
            <a:avLst>
              <a:gd name="adj1" fmla="val -70135"/>
              <a:gd name="adj2" fmla="val 6765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dirty="0" smtClean="0"/>
              <a:t>Δέχεται μόνο απογόνους της </a:t>
            </a:r>
            <a:r>
              <a:rPr lang="en-US" sz="2000" dirty="0" smtClean="0"/>
              <a:t>Employee</a:t>
            </a:r>
            <a:endParaRPr lang="en-US" sz="2000" dirty="0"/>
          </a:p>
        </p:txBody>
      </p:sp>
      <p:sp>
        <p:nvSpPr>
          <p:cNvPr id="6" name="Rectangular Callout 5"/>
          <p:cNvSpPr/>
          <p:nvPr/>
        </p:nvSpPr>
        <p:spPr>
          <a:xfrm>
            <a:off x="4572000" y="5661248"/>
            <a:ext cx="4248472" cy="936104"/>
          </a:xfrm>
          <a:prstGeom prst="wedgeRectCallout">
            <a:avLst>
              <a:gd name="adj1" fmla="val -73240"/>
              <a:gd name="adj2" fmla="val -10485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dirty="0" smtClean="0"/>
              <a:t>Δέχεται μόνο απογόνους της </a:t>
            </a:r>
            <a:r>
              <a:rPr lang="en-US" sz="2000" dirty="0" smtClean="0"/>
              <a:t>Employee </a:t>
            </a:r>
            <a:r>
              <a:rPr lang="el-GR" sz="2000" dirty="0" smtClean="0"/>
              <a:t>που υλοποιούν το </a:t>
            </a:r>
            <a:r>
              <a:rPr lang="en-US" sz="2000" dirty="0" smtClean="0"/>
              <a:t>interface Comparable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179512" y="5661248"/>
            <a:ext cx="3923928" cy="107721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sz="1600" dirty="0" smtClean="0"/>
              <a:t>Μπορούμε να έχουμε πολλά διαφορετικά </a:t>
            </a:r>
            <a:r>
              <a:rPr lang="en-US" sz="1600" dirty="0" smtClean="0"/>
              <a:t>interfaces</a:t>
            </a:r>
            <a:r>
              <a:rPr lang="el-GR" sz="1600" dirty="0" smtClean="0"/>
              <a:t> στους περιορισμούς</a:t>
            </a:r>
            <a:r>
              <a:rPr lang="en-US" sz="1600" dirty="0" smtClean="0"/>
              <a:t>, </a:t>
            </a:r>
            <a:r>
              <a:rPr lang="el-GR" sz="1600" dirty="0" smtClean="0"/>
              <a:t>αλλά μόνο μία κλάση και αυτή θα πρέπει να προηγείται στον ορισμό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59758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34309" y="3476454"/>
            <a:ext cx="1944216" cy="9233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810466" y="3476454"/>
            <a:ext cx="14029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00B0F0"/>
                </a:solidFill>
              </a:rPr>
              <a:t>numOfDays</a:t>
            </a:r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getPrice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3734309" y="3817773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861762" y="2983919"/>
            <a:ext cx="1689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AdvanceTicket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734309" y="5150002"/>
            <a:ext cx="1944216" cy="10576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4182138" y="5150002"/>
            <a:ext cx="10310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getPrice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767697" y="4751893"/>
            <a:ext cx="1877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StudentAdvance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3742722" y="5473167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4" idx="0"/>
            <a:endCxn id="4" idx="2"/>
          </p:cNvCxnSpPr>
          <p:nvPr/>
        </p:nvCxnSpPr>
        <p:spPr>
          <a:xfrm flipV="1">
            <a:off x="4706416" y="4399783"/>
            <a:ext cx="1" cy="35211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247107" y="870730"/>
            <a:ext cx="791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Ticket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8" name="Straight Arrow Connector 17"/>
          <p:cNvCxnSpPr>
            <a:stCxn id="7" idx="0"/>
            <a:endCxn id="20" idx="2"/>
          </p:cNvCxnSpPr>
          <p:nvPr/>
        </p:nvCxnSpPr>
        <p:spPr>
          <a:xfrm flipV="1">
            <a:off x="4706417" y="2239610"/>
            <a:ext cx="0" cy="74430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3734309" y="1316280"/>
            <a:ext cx="1944216" cy="923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4120983" y="1316280"/>
            <a:ext cx="10438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number</a:t>
            </a: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getPrice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3796136" y="1919492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95536" y="1484784"/>
            <a:ext cx="1983235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Ένας σχεδιασμός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523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Γενικευμένες κλάσεις και κληρονομικότητα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576536"/>
            <a:ext cx="8507288" cy="4876800"/>
          </a:xfrm>
        </p:spPr>
        <p:txBody>
          <a:bodyPr/>
          <a:lstStyle/>
          <a:p>
            <a:r>
              <a:rPr lang="el-GR" dirty="0" smtClean="0"/>
              <a:t>Μια </a:t>
            </a:r>
            <a:r>
              <a:rPr lang="el-GR" dirty="0" smtClean="0">
                <a:solidFill>
                  <a:srgbClr val="0070C0"/>
                </a:solidFill>
              </a:rPr>
              <a:t>γενικευμένη κλάση </a:t>
            </a:r>
            <a:r>
              <a:rPr lang="el-GR" dirty="0" smtClean="0"/>
              <a:t>μπορεί να έχει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απογόνους</a:t>
            </a:r>
            <a:r>
              <a:rPr lang="el-GR" dirty="0" smtClean="0"/>
              <a:t> άλλες </a:t>
            </a:r>
            <a:r>
              <a:rPr lang="el-GR" dirty="0" smtClean="0">
                <a:solidFill>
                  <a:srgbClr val="0070C0"/>
                </a:solidFill>
              </a:rPr>
              <a:t>γενικευμένες κλάσεις</a:t>
            </a:r>
            <a:r>
              <a:rPr lang="el-GR" dirty="0" smtClean="0"/>
              <a:t>.</a:t>
            </a:r>
          </a:p>
          <a:p>
            <a:pPr lvl="1"/>
            <a:r>
              <a:rPr lang="el-GR" dirty="0" smtClean="0"/>
              <a:t>Οι απόγονοι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κληρονομούν</a:t>
            </a:r>
            <a:r>
              <a:rPr lang="el-GR" dirty="0" smtClean="0"/>
              <a:t> και τον </a:t>
            </a:r>
            <a:r>
              <a:rPr lang="el-GR" dirty="0" smtClean="0">
                <a:solidFill>
                  <a:srgbClr val="0070C0"/>
                </a:solidFill>
              </a:rPr>
              <a:t>τύπο </a:t>
            </a:r>
            <a:r>
              <a:rPr lang="el-GR" dirty="0" smtClean="0">
                <a:solidFill>
                  <a:srgbClr val="00B0F0"/>
                </a:solidFill>
              </a:rPr>
              <a:t>Τ</a:t>
            </a:r>
            <a:r>
              <a:rPr lang="el-GR" dirty="0" smtClean="0">
                <a:solidFill>
                  <a:srgbClr val="0070C0"/>
                </a:solidFill>
              </a:rPr>
              <a:t>.</a:t>
            </a:r>
            <a:endParaRPr lang="el-GR" dirty="0">
              <a:solidFill>
                <a:srgbClr val="0070C0"/>
              </a:solidFill>
            </a:endParaRPr>
          </a:p>
          <a:p>
            <a:pPr lvl="1"/>
            <a:r>
              <a:rPr lang="en-US" b="1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OrderedPair</a:t>
            </a:r>
            <a:r>
              <a:rPr lang="en-US" b="1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&lt;T&gt; extends Pair&lt;T&gt;  { … }</a:t>
            </a:r>
          </a:p>
          <a:p>
            <a:pPr lvl="1"/>
            <a:endParaRPr lang="en-US" dirty="0"/>
          </a:p>
          <a:p>
            <a:r>
              <a:rPr lang="el-GR" dirty="0" smtClean="0">
                <a:solidFill>
                  <a:srgbClr val="FF0000"/>
                </a:solidFill>
              </a:rPr>
              <a:t>Δεν</a:t>
            </a:r>
            <a:r>
              <a:rPr lang="el-GR" dirty="0" smtClean="0"/>
              <a:t> ορίζεται κληρονομικότητα ως προς τον παραμετρικό τύπο </a:t>
            </a:r>
            <a:r>
              <a:rPr lang="el-GR" dirty="0" smtClean="0">
                <a:solidFill>
                  <a:srgbClr val="00B0F0"/>
                </a:solidFill>
              </a:rPr>
              <a:t>Τ</a:t>
            </a:r>
          </a:p>
          <a:p>
            <a:pPr lvl="1"/>
            <a:r>
              <a:rPr lang="el-GR" dirty="0" smtClean="0"/>
              <a:t>Δεν υπάρχει </a:t>
            </a:r>
            <a:r>
              <a:rPr lang="el-GR" dirty="0" smtClean="0">
                <a:solidFill>
                  <a:srgbClr val="FF0000"/>
                </a:solidFill>
              </a:rPr>
              <a:t>καμία σχέση </a:t>
            </a:r>
            <a:r>
              <a:rPr lang="el-GR" dirty="0" smtClean="0"/>
              <a:t>μεταξύ των κλάσεων </a:t>
            </a:r>
            <a:r>
              <a:rPr lang="en-US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Pair&lt;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Employee</a:t>
            </a:r>
            <a:r>
              <a:rPr lang="en-US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&gt;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l-GR" dirty="0" smtClean="0"/>
              <a:t>και </a:t>
            </a:r>
            <a:r>
              <a:rPr lang="en-US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Pair&lt;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HourlyEmployee</a:t>
            </a:r>
            <a:r>
              <a:rPr lang="en-US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207718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Wildcard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smtClean="0"/>
              <a:t>Αν θέλουμε να ορίσουμε ένα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γενικό παραμετρικό τύπο</a:t>
            </a:r>
            <a:r>
              <a:rPr lang="el-GR" dirty="0" smtClean="0"/>
              <a:t> χρησιμοποιούμε την </a:t>
            </a:r>
            <a:r>
              <a:rPr lang="el-GR" dirty="0" smtClean="0">
                <a:solidFill>
                  <a:srgbClr val="FF0000"/>
                </a:solidFill>
              </a:rPr>
              <a:t>παράμετρο μπαλαντέρ ?</a:t>
            </a:r>
            <a:r>
              <a:rPr lang="el-GR" dirty="0" smtClean="0"/>
              <a:t>, η οποία αναπαριστά ένα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οποιοδήποτε τύπο </a:t>
            </a:r>
            <a:r>
              <a:rPr lang="el-GR" dirty="0" smtClean="0">
                <a:solidFill>
                  <a:srgbClr val="0070C0"/>
                </a:solidFill>
              </a:rPr>
              <a:t>Τ</a:t>
            </a:r>
            <a:r>
              <a:rPr lang="el-GR" dirty="0" smtClean="0"/>
              <a:t>.</a:t>
            </a:r>
            <a:endParaRPr lang="en-US" dirty="0" smtClean="0"/>
          </a:p>
          <a:p>
            <a:pPr lvl="1"/>
            <a:r>
              <a:rPr lang="el-GR" dirty="0" smtClean="0"/>
              <a:t>Προσέξτε ότι αυτό είναι κατά τη </a:t>
            </a:r>
            <a:r>
              <a:rPr lang="el-GR" dirty="0" smtClean="0">
                <a:solidFill>
                  <a:srgbClr val="FF0000"/>
                </a:solidFill>
              </a:rPr>
              <a:t>χρήση </a:t>
            </a:r>
            <a:r>
              <a:rPr lang="el-GR" dirty="0" smtClean="0"/>
              <a:t>της γενικευμένης κλάσης</a:t>
            </a:r>
          </a:p>
          <a:p>
            <a:endParaRPr lang="el-GR" dirty="0"/>
          </a:p>
          <a:p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 void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someMethod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Pair&lt;?&gt;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){ … }</a:t>
            </a:r>
            <a:endParaRPr lang="el-GR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l-GR" dirty="0" smtClean="0"/>
              <a:t>Με αυτή τη δήλωση ορίζουμε μία μέθοδο που παίρνει σαν όρισμα ένα αντικείμενο </a:t>
            </a:r>
            <a:r>
              <a:rPr lang="en-US" dirty="0" smtClean="0"/>
              <a:t>Pair </a:t>
            </a:r>
            <a:r>
              <a:rPr lang="el-GR" dirty="0" smtClean="0"/>
              <a:t>με τύπο Τ οτιδήποτε.</a:t>
            </a:r>
          </a:p>
          <a:p>
            <a:pPr lvl="1"/>
            <a:endParaRPr lang="en-US" dirty="0" smtClean="0"/>
          </a:p>
          <a:p>
            <a:r>
              <a:rPr lang="el-GR" dirty="0" smtClean="0"/>
              <a:t>Μπορούμε να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περιοριστούμε</a:t>
            </a:r>
            <a:r>
              <a:rPr lang="el-GR" dirty="0" smtClean="0"/>
              <a:t> σε ένα τύπο που είναι απόγονος της </a:t>
            </a:r>
            <a:r>
              <a:rPr lang="en-US" dirty="0" smtClean="0"/>
              <a:t>Employee.</a:t>
            </a:r>
          </a:p>
          <a:p>
            <a:endParaRPr lang="en-US" dirty="0"/>
          </a:p>
          <a:p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 void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someMethod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                 	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Pair&lt;? extends Employee&gt;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){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… }</a:t>
            </a:r>
            <a:endParaRPr lang="el-GR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endParaRPr lang="el-G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620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30937" y="3496834"/>
            <a:ext cx="1944216" cy="9233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07094" y="3496834"/>
            <a:ext cx="14029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00B0F0"/>
                </a:solidFill>
              </a:rPr>
              <a:t>numOfDays</a:t>
            </a:r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getPrice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530937" y="3838153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658390" y="3004299"/>
            <a:ext cx="1689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AdvanceTicket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264280" y="3496834"/>
            <a:ext cx="1944216" cy="98048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720862" y="3830985"/>
            <a:ext cx="10310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getPrice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6264280" y="3856874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477206" y="3004299"/>
            <a:ext cx="1488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WalkInTicket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30937" y="5170382"/>
            <a:ext cx="1944216" cy="10576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978766" y="5170382"/>
            <a:ext cx="10310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getPrice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64325" y="4772273"/>
            <a:ext cx="1877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StudentAdvance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1539350" y="5493547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4" idx="0"/>
            <a:endCxn id="4" idx="2"/>
          </p:cNvCxnSpPr>
          <p:nvPr/>
        </p:nvCxnSpPr>
        <p:spPr>
          <a:xfrm flipV="1">
            <a:off x="2503044" y="4420163"/>
            <a:ext cx="1" cy="35211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247107" y="870730"/>
            <a:ext cx="791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Ticket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8" name="Straight Arrow Connector 17"/>
          <p:cNvCxnSpPr>
            <a:stCxn id="7" idx="0"/>
            <a:endCxn id="20" idx="2"/>
          </p:cNvCxnSpPr>
          <p:nvPr/>
        </p:nvCxnSpPr>
        <p:spPr>
          <a:xfrm flipV="1">
            <a:off x="2503045" y="2239610"/>
            <a:ext cx="2203372" cy="76468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1" idx="0"/>
            <a:endCxn id="20" idx="2"/>
          </p:cNvCxnSpPr>
          <p:nvPr/>
        </p:nvCxnSpPr>
        <p:spPr>
          <a:xfrm flipH="1" flipV="1">
            <a:off x="4706417" y="2239610"/>
            <a:ext cx="2514967" cy="76468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3734309" y="1316280"/>
            <a:ext cx="1944216" cy="923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4120983" y="1316280"/>
            <a:ext cx="10438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number</a:t>
            </a: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i="1" dirty="0" err="1" smtClean="0">
                <a:solidFill>
                  <a:schemeClr val="accent6">
                    <a:lumMod val="50000"/>
                  </a:schemeClr>
                </a:solidFill>
              </a:rPr>
              <a:t>getPrice</a:t>
            </a:r>
            <a:endParaRPr lang="en-US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3796136" y="1919492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95536" y="1484784"/>
            <a:ext cx="2646622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Ένας άλλος σχεδιασμός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200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30937" y="3496834"/>
            <a:ext cx="1944216" cy="9233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607094" y="3496834"/>
            <a:ext cx="14029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00B0F0"/>
                </a:solidFill>
              </a:rPr>
              <a:t>numOfDays</a:t>
            </a:r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getPrice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530937" y="3838153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658390" y="3004299"/>
            <a:ext cx="1689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AdvanceTicket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264280" y="3496834"/>
            <a:ext cx="1944216" cy="98048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720862" y="3830985"/>
            <a:ext cx="10310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getPrice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6264280" y="3856874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477206" y="3004299"/>
            <a:ext cx="1488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WalkInTicket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30937" y="5170382"/>
            <a:ext cx="1944216" cy="10576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978766" y="5170382"/>
            <a:ext cx="10310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getPrice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64325" y="4772273"/>
            <a:ext cx="1877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StudentAdvance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539350" y="5493547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2" idx="0"/>
            <a:endCxn id="2" idx="2"/>
          </p:cNvCxnSpPr>
          <p:nvPr/>
        </p:nvCxnSpPr>
        <p:spPr>
          <a:xfrm flipV="1">
            <a:off x="2503044" y="4420163"/>
            <a:ext cx="1" cy="35211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247107" y="870730"/>
            <a:ext cx="791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Ticket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6" name="Straight Arrow Connector 15"/>
          <p:cNvCxnSpPr>
            <a:stCxn id="5" idx="0"/>
            <a:endCxn id="18" idx="2"/>
          </p:cNvCxnSpPr>
          <p:nvPr/>
        </p:nvCxnSpPr>
        <p:spPr>
          <a:xfrm flipV="1">
            <a:off x="2503045" y="2239610"/>
            <a:ext cx="2203372" cy="76468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9" idx="0"/>
            <a:endCxn id="18" idx="2"/>
          </p:cNvCxnSpPr>
          <p:nvPr/>
        </p:nvCxnSpPr>
        <p:spPr>
          <a:xfrm flipH="1" flipV="1">
            <a:off x="4706417" y="2239610"/>
            <a:ext cx="2514967" cy="76468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3734309" y="1316280"/>
            <a:ext cx="1944216" cy="923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4120983" y="1316280"/>
            <a:ext cx="10438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number</a:t>
            </a: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i="1" dirty="0" err="1" smtClean="0">
                <a:solidFill>
                  <a:schemeClr val="accent6">
                    <a:lumMod val="50000"/>
                  </a:schemeClr>
                </a:solidFill>
              </a:rPr>
              <a:t>getPrice</a:t>
            </a:r>
            <a:endParaRPr lang="en-US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3796136" y="1919492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83783" y="678723"/>
            <a:ext cx="2992073" cy="92333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Αν θέλουμε φοιτητική έκπτωση σε όλα τα εισιτήρια?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6264280" y="5255628"/>
            <a:ext cx="1944216" cy="10576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6712109" y="5255628"/>
            <a:ext cx="10310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getPrice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398144" y="4847011"/>
            <a:ext cx="1676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StudentWalkIn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6272693" y="5578793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24" idx="0"/>
            <a:endCxn id="6" idx="2"/>
          </p:cNvCxnSpPr>
          <p:nvPr/>
        </p:nvCxnSpPr>
        <p:spPr>
          <a:xfrm flipV="1">
            <a:off x="7236387" y="4477315"/>
            <a:ext cx="1" cy="36969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7843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5328838"/>
            <a:ext cx="1944216" cy="9233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55669" y="5328838"/>
            <a:ext cx="14029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00B0F0"/>
                </a:solidFill>
              </a:rPr>
              <a:t>numOfDays</a:t>
            </a:r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getPrice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79512" y="5670157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06965" y="4836303"/>
            <a:ext cx="1689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AdvanceTicket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99792" y="5289687"/>
            <a:ext cx="1944216" cy="98048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156374" y="5623838"/>
            <a:ext cx="10310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getPrice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2699792" y="5649727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12718" y="4797152"/>
            <a:ext cx="1488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WalkInTicket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855459" y="1860481"/>
            <a:ext cx="791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Ticket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6" name="Straight Arrow Connector 15"/>
          <p:cNvCxnSpPr>
            <a:stCxn id="5" idx="0"/>
            <a:endCxn id="18" idx="2"/>
          </p:cNvCxnSpPr>
          <p:nvPr/>
        </p:nvCxnSpPr>
        <p:spPr>
          <a:xfrm flipV="1">
            <a:off x="1151620" y="3796253"/>
            <a:ext cx="1163149" cy="104005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9" idx="0"/>
            <a:endCxn id="18" idx="2"/>
          </p:cNvCxnSpPr>
          <p:nvPr/>
        </p:nvCxnSpPr>
        <p:spPr>
          <a:xfrm flipH="1" flipV="1">
            <a:off x="2314769" y="3796253"/>
            <a:ext cx="1342127" cy="100089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342661" y="2306030"/>
            <a:ext cx="1944216" cy="14902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1329172" y="2318926"/>
            <a:ext cx="189026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B0F0"/>
                </a:solidFill>
              </a:rPr>
              <a:t>number</a:t>
            </a:r>
            <a:endParaRPr lang="el-GR" dirty="0" smtClean="0">
              <a:solidFill>
                <a:srgbClr val="00B0F0"/>
              </a:solidFill>
            </a:endParaRPr>
          </a:p>
          <a:p>
            <a:pPr algn="ctr"/>
            <a:r>
              <a:rPr lang="en-US" dirty="0" smtClean="0">
                <a:solidFill>
                  <a:srgbClr val="00B0F0"/>
                </a:solidFill>
              </a:rPr>
              <a:t>student: </a:t>
            </a:r>
            <a:r>
              <a:rPr lang="en-US" dirty="0" err="1" smtClean="0">
                <a:solidFill>
                  <a:srgbClr val="00B0F0"/>
                </a:solidFill>
              </a:rPr>
              <a:t>boolean</a:t>
            </a:r>
            <a:endParaRPr lang="en-US" dirty="0" smtClean="0">
              <a:solidFill>
                <a:srgbClr val="00B0F0"/>
              </a:solidFill>
            </a:endParaRPr>
          </a:p>
          <a:p>
            <a:pPr algn="ctr"/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finalPrice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en-US" i="1" dirty="0" err="1" smtClean="0">
                <a:solidFill>
                  <a:schemeClr val="accent6">
                    <a:lumMod val="50000"/>
                  </a:schemeClr>
                </a:solidFill>
              </a:rPr>
              <a:t>getPrice</a:t>
            </a:r>
            <a:endParaRPr lang="en-US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1342661" y="2909243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83783" y="678723"/>
            <a:ext cx="2992073" cy="92333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Αν θέλουμε φοιτητική έκπτωση σε όλα τα εισιτήρια?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923928" y="1268760"/>
            <a:ext cx="5040560" cy="2585323"/>
          </a:xfrm>
          <a:prstGeom prst="rect">
            <a:avLst/>
          </a:prstGeom>
          <a:noFill/>
          <a:ln w="28575">
            <a:solidFill>
              <a:srgbClr val="0070C0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abstract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double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getPrice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()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double 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finalPrice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if (</a:t>
            </a:r>
            <a:r>
              <a:rPr lang="en-US" b="1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student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return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getPrice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()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*0.5;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}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return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getPrice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()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l-GR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8819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ΓΕΝΙΚΕΥΜΕΝΕΣ ΚΛΑΣΕΙΣ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7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Θυμηθείτε πως ορίσαμε μια </a:t>
            </a:r>
            <a:r>
              <a:rPr lang="el-GR" dirty="0" smtClean="0">
                <a:solidFill>
                  <a:srgbClr val="00B0F0"/>
                </a:solidFill>
              </a:rPr>
              <a:t>στοίβα </a:t>
            </a:r>
            <a:r>
              <a:rPr lang="el-GR" dirty="0" smtClean="0">
                <a:solidFill>
                  <a:srgbClr val="FF0000"/>
                </a:solidFill>
              </a:rPr>
              <a:t>ακεραίων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0466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47056" y="2924944"/>
            <a:ext cx="7776865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47056" y="1844824"/>
            <a:ext cx="7776865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23527" y="1052736"/>
            <a:ext cx="7776865" cy="2880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14602" y="476672"/>
            <a:ext cx="7441774" cy="6186309"/>
          </a:xfrm>
          <a:prstGeom prst="rect">
            <a:avLst/>
          </a:prstGeom>
          <a:noFill/>
          <a:ln w="28575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IntStackElement</a:t>
            </a:r>
            <a:endParaRPr lang="en-US" b="1" dirty="0">
              <a:solidFill>
                <a:srgbClr val="00B0F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private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int value;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private 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IntStackElement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next = null;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IntStackElement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int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this.value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value;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getValue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	return value;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IntStackElement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getNext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	return next;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public void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setNext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IntStackElement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element){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	next = element;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22198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11250</TotalTime>
  <Words>1047</Words>
  <Application>Microsoft Office PowerPoint</Application>
  <PresentationFormat>On-screen Show (4:3)</PresentationFormat>
  <Paragraphs>436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Arial</vt:lpstr>
      <vt:lpstr>Calibri</vt:lpstr>
      <vt:lpstr>Courier New</vt:lpstr>
      <vt:lpstr>Clarity</vt:lpstr>
      <vt:lpstr>ΤΕΧΝΙΚΕΣ Αντικειμενοστραφουσ προγραμματισμου</vt:lpstr>
      <vt:lpstr>Παράδειγμα κληρονομικότητας</vt:lpstr>
      <vt:lpstr>PowerPoint Presentation</vt:lpstr>
      <vt:lpstr>PowerPoint Presentation</vt:lpstr>
      <vt:lpstr>PowerPoint Presentation</vt:lpstr>
      <vt:lpstr>PowerPoint Presentation</vt:lpstr>
      <vt:lpstr>ΓΕΝΙΚΕΥΜΕΝΕΣ ΚΛΑΣΕΙΣ</vt:lpstr>
      <vt:lpstr>Stack</vt:lpstr>
      <vt:lpstr>PowerPoint Presentation</vt:lpstr>
      <vt:lpstr>PowerPoint Presentation</vt:lpstr>
      <vt:lpstr>Stack</vt:lpstr>
      <vt:lpstr>PowerPoint Presentation</vt:lpstr>
      <vt:lpstr>PowerPoint Presentation</vt:lpstr>
      <vt:lpstr>Stack</vt:lpstr>
      <vt:lpstr>PowerPoint Presentation</vt:lpstr>
      <vt:lpstr>PowerPoint Presentation</vt:lpstr>
      <vt:lpstr>PowerPoint Presentation</vt:lpstr>
      <vt:lpstr>Γενικευμένες (Generic) κλάσεις</vt:lpstr>
      <vt:lpstr>Ένα πολύ απλό παράδειγμα</vt:lpstr>
      <vt:lpstr>Γενικευμένη Στοίβα</vt:lpstr>
      <vt:lpstr>PowerPoint Presentation</vt:lpstr>
      <vt:lpstr>PowerPoint Presentation</vt:lpstr>
      <vt:lpstr>PowerPoint Presentation</vt:lpstr>
      <vt:lpstr>Πολλαπλές παράμετροι</vt:lpstr>
      <vt:lpstr>Παγίδες</vt:lpstr>
      <vt:lpstr>Γενικευμένες κλάσεις με περιορισμούς</vt:lpstr>
      <vt:lpstr>Γενικευμένες κλάσεις με περιορισμούς</vt:lpstr>
      <vt:lpstr>Γενικευμένες κλάσεις με περιορισμούς</vt:lpstr>
      <vt:lpstr>Γενικευμένες κλάσεις με περιορισμούς</vt:lpstr>
      <vt:lpstr>Γενικευμένες κλάσεις και κληρονομικότητα</vt:lpstr>
      <vt:lpstr>Wildcard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ΤΕΧΝΙΚΕΣ Αντικειμενοστραφουσ προγραμματισμου</dc:title>
  <dc:creator>tsap</dc:creator>
  <cp:lastModifiedBy>Panayiotis Tsaparas</cp:lastModifiedBy>
  <cp:revision>553</cp:revision>
  <dcterms:created xsi:type="dcterms:W3CDTF">2013-02-10T16:19:38Z</dcterms:created>
  <dcterms:modified xsi:type="dcterms:W3CDTF">2016-05-11T18:52:28Z</dcterms:modified>
</cp:coreProperties>
</file>