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343" r:id="rId3"/>
    <p:sldId id="344" r:id="rId4"/>
    <p:sldId id="345" r:id="rId5"/>
    <p:sldId id="346" r:id="rId6"/>
    <p:sldId id="347" r:id="rId7"/>
    <p:sldId id="316" r:id="rId8"/>
    <p:sldId id="274" r:id="rId9"/>
    <p:sldId id="367" r:id="rId10"/>
    <p:sldId id="317" r:id="rId11"/>
    <p:sldId id="319" r:id="rId12"/>
    <p:sldId id="320" r:id="rId13"/>
    <p:sldId id="321" r:id="rId14"/>
    <p:sldId id="323" r:id="rId15"/>
    <p:sldId id="334" r:id="rId16"/>
    <p:sldId id="335" r:id="rId17"/>
    <p:sldId id="362" r:id="rId18"/>
    <p:sldId id="336" r:id="rId19"/>
    <p:sldId id="363" r:id="rId20"/>
    <p:sldId id="364" r:id="rId21"/>
    <p:sldId id="365" r:id="rId22"/>
    <p:sldId id="372" r:id="rId23"/>
    <p:sldId id="373" r:id="rId24"/>
    <p:sldId id="368" r:id="rId25"/>
    <p:sldId id="369" r:id="rId26"/>
    <p:sldId id="370" r:id="rId27"/>
    <p:sldId id="371" r:id="rId28"/>
    <p:sldId id="374" r:id="rId29"/>
    <p:sldId id="36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Αφηρημένες κλάσεις</a:t>
            </a:r>
          </a:p>
          <a:p>
            <a:pPr algn="ctr"/>
            <a:r>
              <a:rPr lang="en-US" dirty="0" smtClean="0"/>
              <a:t>Interfaces (</a:t>
            </a:r>
            <a:r>
              <a:rPr lang="el-GR" dirty="0" err="1" smtClean="0"/>
              <a:t>διεπαφές</a:t>
            </a:r>
            <a:r>
              <a:rPr lang="el-GR" dirty="0" smtClean="0"/>
              <a:t>) </a:t>
            </a:r>
            <a:endParaRPr lang="en-US" dirty="0" smtClean="0"/>
          </a:p>
          <a:p>
            <a:pPr algn="ctr"/>
            <a:r>
              <a:rPr lang="el-GR" dirty="0" smtClean="0"/>
              <a:t>Ένα </a:t>
            </a:r>
            <a:r>
              <a:rPr lang="el-GR" smtClean="0"/>
              <a:t>μεγάλο παράδειγμα.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5979" y="3789040"/>
            <a:ext cx="4248044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5979" y="2924944"/>
            <a:ext cx="3888432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3712" y="1196752"/>
            <a:ext cx="388843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979" y="793510"/>
            <a:ext cx="3903657" cy="2699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7804383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764200"/>
            <a:ext cx="363589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</a:t>
            </a:r>
            <a:r>
              <a:rPr lang="en-US" dirty="0" smtClean="0"/>
              <a:t>position </a:t>
            </a:r>
            <a:r>
              <a:rPr lang="el-GR" dirty="0" smtClean="0"/>
              <a:t>πρέπει να είναι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</a:t>
            </a:r>
            <a:r>
              <a:rPr lang="el-GR" dirty="0" smtClean="0"/>
              <a:t>εφόσον το χρησιμοποιούν και οι παράγωγες κλάσεις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να ορίσουμε </a:t>
            </a:r>
            <a:r>
              <a:rPr lang="en-US" dirty="0" err="1" smtClean="0">
                <a:solidFill>
                  <a:srgbClr val="FF0000"/>
                </a:solidFill>
              </a:rPr>
              <a:t>getPosition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FF0000"/>
                </a:solidFill>
              </a:rPr>
              <a:t>setPosition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μεθόδους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4421" y="2780928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ορίσουμε και ένα κενό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, </a:t>
            </a:r>
            <a:r>
              <a:rPr lang="el-GR" dirty="0" smtClean="0"/>
              <a:t>ή να καλούμε την </a:t>
            </a:r>
            <a:r>
              <a:rPr lang="en-US" dirty="0" smtClean="0"/>
              <a:t>super </a:t>
            </a:r>
            <a:r>
              <a:rPr lang="el-GR" dirty="0" smtClean="0"/>
              <a:t>μέσα στις παράγωγες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269" y="2852936"/>
            <a:ext cx="4896544" cy="1210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1026" y="692696"/>
            <a:ext cx="8640960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3931315"/>
            <a:ext cx="3600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Car </a:t>
            </a:r>
            <a:r>
              <a:rPr lang="el-GR" dirty="0" smtClean="0"/>
              <a:t>πρέπει να υλοποίει την μέθοδο </a:t>
            </a:r>
            <a:r>
              <a:rPr lang="en-US" dirty="0" smtClean="0">
                <a:solidFill>
                  <a:srgbClr val="FF0000"/>
                </a:solidFill>
              </a:rPr>
              <a:t>move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878" y="620688"/>
            <a:ext cx="3786810" cy="24468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Car(int pos, int gas){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super(pos)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gas;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6696744" cy="25922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420" y="3717032"/>
            <a:ext cx="5990795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ή μάλλον η έλλειψη του) 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Bike(){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620688"/>
            <a:ext cx="8496944" cy="432048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V[2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= new Vehicle(0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((Car)V[0])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36096" y="2021077"/>
            <a:ext cx="370790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δημιουργήσουμε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τύπου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8" y="5229199"/>
            <a:ext cx="9162124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Ερωτήσεις</a:t>
            </a:r>
            <a:r>
              <a:rPr lang="el-GR" sz="20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Υπάρχει πρόβλημα με την εντολή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V = new Vehicle[2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Ποια </a:t>
            </a:r>
            <a:r>
              <a:rPr lang="en-US" sz="2000" dirty="0" smtClean="0"/>
              <a:t>print </a:t>
            </a:r>
            <a:r>
              <a:rPr lang="el-GR" sz="2000" dirty="0" smtClean="0"/>
              <a:t>καλείται για τ</a:t>
            </a:r>
            <a:r>
              <a:rPr lang="en-US" sz="2000" dirty="0" smtClean="0"/>
              <a:t>o </a:t>
            </a:r>
            <a:r>
              <a:rPr lang="el-GR" sz="2000" dirty="0" smtClean="0"/>
              <a:t>αντικείμενο </a:t>
            </a:r>
            <a:r>
              <a:rPr lang="en-US" sz="2000" dirty="0" smtClean="0"/>
              <a:t>V[0]</a:t>
            </a:r>
            <a:r>
              <a:rPr lang="el-GR" sz="2000" dirty="0" smtClean="0"/>
              <a:t>? Ποια για το </a:t>
            </a:r>
            <a:r>
              <a:rPr lang="en-US" sz="2000" dirty="0" smtClean="0"/>
              <a:t>V[1]? </a:t>
            </a:r>
            <a:r>
              <a:rPr lang="el-GR" sz="2000" dirty="0" smtClean="0"/>
              <a:t>Γιατί?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Τι θα τυπώσει το πρόγραμμα?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4149080"/>
            <a:ext cx="522007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δεν έχει μέθοδο </a:t>
            </a:r>
            <a:r>
              <a:rPr lang="en-US" dirty="0" err="1" smtClean="0"/>
              <a:t>getGas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Για να την καλέσουμε θα 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downcast</a:t>
            </a:r>
            <a:r>
              <a:rPr lang="en-US" dirty="0" smtClean="0"/>
              <a:t> </a:t>
            </a:r>
            <a:r>
              <a:rPr lang="el-GR" dirty="0" smtClean="0"/>
              <a:t>το αντικείμενο </a:t>
            </a:r>
            <a:r>
              <a:rPr lang="en-US" dirty="0" smtClean="0"/>
              <a:t>V[0] </a:t>
            </a:r>
            <a:r>
              <a:rPr lang="el-GR" dirty="0" smtClean="0"/>
              <a:t>σε </a:t>
            </a:r>
            <a:r>
              <a:rPr lang="en-US" dirty="0" smtClean="0"/>
              <a:t>Car.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352928" cy="28803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protected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gas;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pos, int gas){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super(pos);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1093386"/>
            <a:ext cx="463934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Υπάρχει κάποιο λάθος σε αυτό τον ορισμό?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517232"/>
            <a:ext cx="7812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. Εφόσον η </a:t>
            </a:r>
            <a:r>
              <a:rPr lang="en-US" dirty="0" err="1" smtClean="0"/>
              <a:t>EngineVehicle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δεν χρειάζεται να ορίσουμε την αφηρημένη μέθοδο </a:t>
            </a:r>
            <a:r>
              <a:rPr lang="en-US" dirty="0" smtClean="0"/>
              <a:t>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7584" y="6021288"/>
            <a:ext cx="63958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μπορούμε να βελτιώσουμε το σχεδιασμό των κλάσεων?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Βλέπουμε ότι υπάρχουν διάφορα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κοινά στοιχεία </a:t>
            </a:r>
            <a:r>
              <a:rPr lang="el-GR" dirty="0" smtClean="0"/>
              <a:t>μεταξύ των διαφόρων οντοτήτων που μας ενδιαφέρουν</a:t>
            </a:r>
          </a:p>
          <a:p>
            <a:pPr lvl="1"/>
            <a:r>
              <a:rPr lang="el-GR" dirty="0" smtClean="0"/>
              <a:t>Χρειαζόμαστε για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asset</a:t>
            </a:r>
            <a:r>
              <a:rPr lang="en-US" dirty="0" smtClean="0"/>
              <a:t> </a:t>
            </a:r>
            <a:r>
              <a:rPr lang="el-GR" dirty="0" smtClean="0"/>
              <a:t>μια συνάρτηση που να μας δίνει το </a:t>
            </a:r>
            <a:r>
              <a:rPr lang="en-US" dirty="0" smtClean="0">
                <a:solidFill>
                  <a:srgbClr val="0070C0"/>
                </a:solidFill>
              </a:rPr>
              <a:t>market value </a:t>
            </a:r>
            <a:r>
              <a:rPr lang="el-GR" dirty="0" smtClean="0"/>
              <a:t>και μία που να υπολογίζει το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l-GR" dirty="0" smtClean="0"/>
              <a:t>Για τα </a:t>
            </a:r>
            <a:r>
              <a:rPr lang="en-US" dirty="0" smtClean="0"/>
              <a:t>share assets </a:t>
            </a:r>
            <a:r>
              <a:rPr lang="el-GR" dirty="0" smtClean="0"/>
              <a:t>(</a:t>
            </a:r>
            <a:r>
              <a:rPr lang="en-US" dirty="0" smtClean="0"/>
              <a:t>stocks, dividend stocks, mutual funds) </a:t>
            </a:r>
            <a:r>
              <a:rPr lang="el-GR" dirty="0" smtClean="0"/>
              <a:t>το κέρδος είναι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r>
              <a:rPr lang="el-GR" dirty="0" smtClean="0"/>
              <a:t> της </a:t>
            </a:r>
            <a:r>
              <a:rPr lang="el-GR" dirty="0" smtClean="0">
                <a:solidFill>
                  <a:srgbClr val="0070C0"/>
                </a:solidFill>
              </a:rPr>
              <a:t>τωρινής τιμής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0070C0"/>
                </a:solidFill>
              </a:rPr>
              <a:t>κόστος</a:t>
            </a:r>
          </a:p>
          <a:p>
            <a:pPr lvl="1"/>
            <a:r>
              <a:rPr lang="el-GR" dirty="0" smtClean="0"/>
              <a:t>Η τιμή των </a:t>
            </a:r>
            <a:r>
              <a:rPr lang="en-US" dirty="0" smtClean="0"/>
              <a:t>dividend stocks </a:t>
            </a:r>
            <a:r>
              <a:rPr lang="el-GR" dirty="0" smtClean="0"/>
              <a:t>υπολογίζεται όπως αυτή την απλών </a:t>
            </a:r>
            <a:r>
              <a:rPr lang="en-US" dirty="0" smtClean="0"/>
              <a:t>stocks </a:t>
            </a:r>
            <a:r>
              <a:rPr lang="el-GR" dirty="0" smtClean="0"/>
              <a:t>απλά προσθέτουμε και το 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4968" y="836712"/>
            <a:ext cx="469775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DividentStock</a:t>
            </a:r>
            <a:r>
              <a:rPr lang="en-US" dirty="0" smtClean="0"/>
              <a:t> </a:t>
            </a:r>
            <a:r>
              <a:rPr lang="el-GR" dirty="0" smtClean="0"/>
              <a:t>έχει τα ίδια χαρακτηριστικά με την </a:t>
            </a:r>
            <a:r>
              <a:rPr lang="en-US" dirty="0" smtClean="0"/>
              <a:t>Stock </a:t>
            </a:r>
            <a:r>
              <a:rPr lang="el-GR" dirty="0" smtClean="0"/>
              <a:t>και απλά αλλάζει ο τρόπος που υπολογίζεται η αποτίμηση ώστε να προσθέτει τα </a:t>
            </a:r>
            <a:r>
              <a:rPr lang="en-US" dirty="0" err="1" smtClean="0"/>
              <a:t>dividents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3686" y="5656989"/>
            <a:ext cx="33802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αλλιώς μπορούμε να βελτιώσουμε το σχεδιασμό?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5"/>
            <a:ext cx="1022412" cy="5456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60377" y="373099"/>
            <a:ext cx="4294149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είναι ουσιαστικά η ίδια για όλα τα</a:t>
            </a:r>
            <a:r>
              <a:rPr lang="en-US" dirty="0" smtClean="0"/>
              <a:t> shares: </a:t>
            </a:r>
            <a:r>
              <a:rPr lang="el-GR" dirty="0" smtClean="0"/>
              <a:t>τωρινή αποτίμηση μείον το κόστος. Μπορούμε να ορίσουμε μια κοινή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ορίζοντας μια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 </a:t>
            </a:r>
            <a:r>
              <a:rPr lang="en-US" dirty="0" err="1" smtClean="0"/>
              <a:t>ShareAsset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475" y="5733256"/>
            <a:ext cx="230543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Επιπλέον βελτίωση?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56822" y="2087275"/>
            <a:ext cx="4587178" cy="116955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cost;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4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99992" y="5472323"/>
            <a:ext cx="464400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όλες οι αξίες έχουν τις ίδιες μεθόδους μπορούμε πλέον να τα βάλουμε όλα κάτω από το ίδιο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1196752"/>
            <a:ext cx="8784976" cy="3600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476672"/>
            <a:ext cx="8784976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Stock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dividends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payDividends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dividends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super.getMarketValue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9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204864"/>
            <a:ext cx="460851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23528" y="404664"/>
            <a:ext cx="8640960" cy="633670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symbol;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cost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symbol;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 abstract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- cost;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cost){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cost;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price){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cost;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symbol;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07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21026" y="0"/>
            <a:ext cx="8640960" cy="68580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Stock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Stock(String symbol,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Stock(String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purchase(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price){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(number*price);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+": " + number + " cost:"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nCurrent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price: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nMarket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60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21026" y="0"/>
            <a:ext cx="8640960" cy="68580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number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number,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purchase(double number, double price){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(number*price);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+": " + number + " cost:"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nCurrent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price: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nMarket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6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476672"/>
            <a:ext cx="8784976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Stock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dividends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payDividends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dividends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super.getMarketValue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0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476672"/>
            <a:ext cx="8784976" cy="61926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Cash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amount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Cash(double amount)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this.amount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"Cash: " +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0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44" y="4869160"/>
            <a:ext cx="676875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7504" y="1484784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21026" y="476672"/>
            <a:ext cx="8640960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myPortofolio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(new Cash(1000));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("STOCK",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100, 39.5);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fund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("FUND", 10.5, 30);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(fund);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fund.purchase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(3.5, 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Stock("APPL", 10, 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(97);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(Asset a:myPortofolio){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(a+"\n");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nTotal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profit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292080" y="674404"/>
            <a:ext cx="3451044" cy="612648"/>
          </a:xfrm>
          <a:prstGeom prst="wedgeRectCallout">
            <a:avLst>
              <a:gd name="adj1" fmla="val -60262"/>
              <a:gd name="adj2" fmla="val 589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του </a:t>
            </a:r>
            <a:r>
              <a:rPr lang="en-US" dirty="0">
                <a:solidFill>
                  <a:schemeClr val="tx1"/>
                </a:solidFill>
              </a:rPr>
              <a:t>Interface Asset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220072" y="4149080"/>
            <a:ext cx="3741914" cy="612648"/>
          </a:xfrm>
          <a:prstGeom prst="wedgeRectCallout">
            <a:avLst>
              <a:gd name="adj1" fmla="val -41644"/>
              <a:gd name="adj2" fmla="val 962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</a:t>
            </a:r>
            <a:r>
              <a:rPr lang="el-GR" dirty="0" smtClean="0">
                <a:solidFill>
                  <a:schemeClr val="tx1"/>
                </a:solidFill>
              </a:rPr>
              <a:t>των μεθόδων του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4048" y="2011281"/>
            <a:ext cx="39206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>
                <a:solidFill>
                  <a:srgbClr val="0070C0"/>
                </a:solidFill>
              </a:rPr>
              <a:t>δηλώνεται</a:t>
            </a:r>
            <a:r>
              <a:rPr lang="el-GR" dirty="0"/>
              <a:t> σε μια γενική κλάση και </a:t>
            </a:r>
            <a:r>
              <a:rPr lang="el-GR" dirty="0">
                <a:solidFill>
                  <a:srgbClr val="0070C0"/>
                </a:solidFill>
              </a:rPr>
              <a:t>ορίζεται</a:t>
            </a:r>
            <a:r>
              <a:rPr lang="el-GR" dirty="0"/>
              <a:t>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δημιουργήσουμε</a:t>
            </a:r>
            <a:r>
              <a:rPr lang="el-GR" dirty="0" smtClean="0"/>
              <a:t> αντικείμενα αφηρημένων κλάσεων.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Δηλαδή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κάνουμε 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Employee()</a:t>
            </a:r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εφόσον η </a:t>
            </a:r>
            <a:r>
              <a:rPr lang="en-US" dirty="0"/>
              <a:t>Employee </a:t>
            </a:r>
            <a:r>
              <a:rPr lang="el-GR" dirty="0"/>
              <a:t>είναι αφηρημένη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0993" y="1412776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στις </a:t>
            </a:r>
            <a:r>
              <a:rPr lang="el-GR" dirty="0" err="1" smtClean="0"/>
              <a:t>ενυπόστατες</a:t>
            </a:r>
            <a:r>
              <a:rPr lang="el-GR" dirty="0" smtClean="0"/>
              <a:t>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8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Βρείτε τα λάθη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πρόγραμμα στην επόμενη διαφάνεια υπάρχουν διάφορα λάθη</a:t>
            </a:r>
          </a:p>
          <a:p>
            <a:pPr lvl="1"/>
            <a:r>
              <a:rPr lang="el-GR" dirty="0" smtClean="0"/>
              <a:t>Ποια είναι?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9069" y="612930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184" y="547654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2115" y="5967282"/>
            <a:ext cx="4464496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22424" y="1475782"/>
            <a:ext cx="4534611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224200"/>
            <a:ext cx="4534611" cy="84475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8" y="1224473"/>
            <a:ext cx="4534611" cy="9997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42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10192</TotalTime>
  <Words>1379</Words>
  <Application>Microsoft Office PowerPoint</Application>
  <PresentationFormat>On-screen Show (4:3)</PresentationFormat>
  <Paragraphs>667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Βρείτε τα λάθη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Ένα μεγάλο παράδειγμα</vt:lpstr>
      <vt:lpstr>Λεπτομέρειες</vt:lpstr>
      <vt:lpstr>PowerPoint Presentation</vt:lpstr>
      <vt:lpstr>Σχεδιασμός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536</cp:revision>
  <dcterms:created xsi:type="dcterms:W3CDTF">2013-02-10T16:19:38Z</dcterms:created>
  <dcterms:modified xsi:type="dcterms:W3CDTF">2016-04-20T08:41:34Z</dcterms:modified>
</cp:coreProperties>
</file>