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328" r:id="rId3"/>
    <p:sldId id="277" r:id="rId4"/>
    <p:sldId id="303" r:id="rId5"/>
    <p:sldId id="285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31" r:id="rId19"/>
    <p:sldId id="332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30" r:id="rId30"/>
    <p:sldId id="325" r:id="rId31"/>
    <p:sldId id="326" r:id="rId32"/>
    <p:sldId id="327" r:id="rId33"/>
    <p:sldId id="32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r>
              <a:rPr lang="el-GR" dirty="0" smtClean="0"/>
              <a:t>Αφηρημένες κλάσεις</a:t>
            </a:r>
            <a:endParaRPr lang="en-US" dirty="0" smtClean="0"/>
          </a:p>
          <a:p>
            <a:pPr algn="ctr"/>
            <a:r>
              <a:rPr lang="en-US" dirty="0" smtClean="0"/>
              <a:t>Interfaces – </a:t>
            </a:r>
            <a:r>
              <a:rPr lang="el-GR" dirty="0" err="1" smtClean="0"/>
              <a:t>διεπαφές</a:t>
            </a:r>
            <a:r>
              <a:rPr lang="el-GR" dirty="0" smtClean="0"/>
              <a:t>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διαφορετικό  πρόβλημα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Ας υποθέσουμε ότι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θέλουμε να προσθέσουμε μια μέθοδο που ελέγχει αν δύο υπάλληλοι έχουν τον ίδιο μισθό (ανεξάρτητα αν είναι ωρομίσθιοι, ή πλήρους απασχόλησης)</a:t>
            </a:r>
          </a:p>
          <a:p>
            <a:r>
              <a:rPr lang="el-GR" dirty="0" smtClean="0"/>
              <a:t>Η συνάρτηση είναι απλή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πρόβλημα</a:t>
            </a:r>
            <a:r>
              <a:rPr lang="en-US" dirty="0" smtClean="0"/>
              <a:t>: </a:t>
            </a:r>
            <a:r>
              <a:rPr lang="el-GR" dirty="0" smtClean="0"/>
              <a:t>Που θα την ορίσουμε? </a:t>
            </a:r>
            <a:endParaRPr lang="en-US" dirty="0" smtClean="0"/>
          </a:p>
          <a:p>
            <a:pPr lvl="1"/>
            <a:r>
              <a:rPr lang="el-GR" dirty="0" smtClean="0"/>
              <a:t>Ιδανικά στην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, </a:t>
            </a:r>
            <a:r>
              <a:rPr lang="el-GR" dirty="0" smtClean="0"/>
              <a:t>αλλά η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δεν έχει συνάρτηση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την ορίσουμε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, </a:t>
            </a:r>
            <a:r>
              <a:rPr lang="el-GR" dirty="0" smtClean="0"/>
              <a:t>ή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δεν μπορούμε να περάσουμε όρισμα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εφόσον δεν έχει μέθοδο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782584"/>
            <a:ext cx="8229600" cy="2086575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false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3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λύση είναι να ορίσουμε την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μέθοδο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method</a:t>
            </a:r>
            <a:r>
              <a:rPr lang="en-US" dirty="0" smtClean="0"/>
              <a:t>) </a:t>
            </a:r>
            <a:r>
              <a:rPr lang="el-GR" dirty="0" smtClean="0"/>
              <a:t>της</a:t>
            </a:r>
            <a:r>
              <a:rPr lang="en-US" dirty="0" smtClean="0"/>
              <a:t> Employee.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Μια αφηρημένη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δηλώνεται</a:t>
            </a:r>
            <a:r>
              <a:rPr lang="el-GR" dirty="0" smtClean="0"/>
              <a:t> σε μία κλάση αλλά </a:t>
            </a:r>
            <a:r>
              <a:rPr lang="el-GR" dirty="0" smtClean="0">
                <a:solidFill>
                  <a:srgbClr val="0070C0"/>
                </a:solidFill>
              </a:rPr>
              <a:t>ορίζεται</a:t>
            </a:r>
            <a:r>
              <a:rPr lang="el-GR" dirty="0" smtClean="0"/>
              <a:t> στις παράγωγες κλάσεις. </a:t>
            </a:r>
          </a:p>
          <a:p>
            <a:pPr lvl="1"/>
            <a:r>
              <a:rPr lang="el-GR" dirty="0"/>
              <a:t>Χρησιμοποιούμε τη </a:t>
            </a:r>
            <a:r>
              <a:rPr lang="el-GR" dirty="0" smtClean="0"/>
              <a:t>δεσμευμένη</a:t>
            </a:r>
            <a:r>
              <a:rPr lang="en-US" dirty="0" smtClean="0"/>
              <a:t> </a:t>
            </a:r>
            <a:r>
              <a:rPr lang="el-GR" dirty="0" smtClean="0"/>
              <a:t>λέξη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</a:t>
            </a:r>
            <a:r>
              <a:rPr lang="el-GR" dirty="0" smtClean="0"/>
              <a:t>για να δηλώσουμε ότι μια μέθοδος είναι αφηρημένη.</a:t>
            </a:r>
          </a:p>
          <a:p>
            <a:pPr lvl="1"/>
            <a:r>
              <a:rPr lang="el-GR" dirty="0" smtClean="0"/>
              <a:t>Η δήλωση μιας αφηρημένης μεθόδου δεν έχει κώδικα οπότε η εντολή τερματίζει με το </a:t>
            </a:r>
            <a:r>
              <a:rPr lang="el-GR" b="1" dirty="0" smtClean="0">
                <a:solidFill>
                  <a:srgbClr val="FF0000"/>
                </a:solidFill>
              </a:rPr>
              <a:t>;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Οι αφηρημένες μέθοδοι πρέπει να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(</a:t>
            </a:r>
            <a:r>
              <a:rPr lang="el-GR" dirty="0" smtClean="0"/>
              <a:t>ή </a:t>
            </a:r>
            <a:r>
              <a:rPr lang="en-US" dirty="0" smtClean="0"/>
              <a:t>protected), </a:t>
            </a:r>
            <a:r>
              <a:rPr lang="el-GR" dirty="0" smtClean="0"/>
              <a:t>όχι </a:t>
            </a:r>
            <a:r>
              <a:rPr lang="en-US" dirty="0" smtClean="0"/>
              <a:t>private.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κλάσεις που περιέχουν μια αφηρημένη μέθοδο ορίζονται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classes</a:t>
            </a:r>
            <a:r>
              <a:rPr lang="en-US" dirty="0" smtClean="0"/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 … }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Δεν μπορούμε </a:t>
            </a:r>
            <a:r>
              <a:rPr lang="el-GR" dirty="0" smtClean="0"/>
              <a:t>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αφηρημένης κλάσης</a:t>
            </a:r>
          </a:p>
          <a:p>
            <a:pPr lvl="1"/>
            <a:r>
              <a:rPr lang="el-GR" dirty="0" smtClean="0"/>
              <a:t>Μια αφηρημένη κλάση χρησιμοποιείται μόνο για να δημιουργούμε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μας δεν χρειαζόμαστε αντικείμενα τύπου </a:t>
            </a:r>
            <a:r>
              <a:rPr lang="en-US" dirty="0" smtClean="0"/>
              <a:t>Employee. </a:t>
            </a:r>
            <a:r>
              <a:rPr lang="el-GR" dirty="0" smtClean="0"/>
              <a:t>Ένας υπάλληλος θα είναι είτε ωρομίσθιος, είτε μόνιμος.</a:t>
            </a:r>
          </a:p>
          <a:p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 κλάσεις μιας αφηρημένης κλάσης θα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πάντα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ορίζουν</a:t>
            </a:r>
            <a:r>
              <a:rPr lang="el-GR" dirty="0" smtClean="0"/>
              <a:t> τις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Εκτός</a:t>
            </a:r>
            <a:r>
              <a:rPr lang="el-GR" dirty="0" smtClean="0"/>
              <a:t> αν είναι και αυτές </a:t>
            </a:r>
            <a:r>
              <a:rPr lang="el-GR" dirty="0" smtClean="0">
                <a:solidFill>
                  <a:srgbClr val="0070C0"/>
                </a:solidFill>
              </a:rPr>
              <a:t>αφηρημένες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κλάση (ή μέθοδος) που δεν είναι αφηρημένη λέγεται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ενυπόστατη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concrete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8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083" y="548680"/>
            <a:ext cx="6336704" cy="351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528" y="1628800"/>
            <a:ext cx="583264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486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52121" y="523747"/>
            <a:ext cx="3744416" cy="376589"/>
          </a:xfrm>
          <a:prstGeom prst="wedgeRectCallout">
            <a:avLst>
              <a:gd name="adj1" fmla="val -73744"/>
              <a:gd name="adj2" fmla="val -11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κλάσης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272608" y="1252211"/>
            <a:ext cx="3744416" cy="376589"/>
          </a:xfrm>
          <a:prstGeom prst="wedgeRectCallout">
            <a:avLst>
              <a:gd name="adj1" fmla="val -80721"/>
              <a:gd name="adj2" fmla="val 781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μεθόδου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435284" y="2717303"/>
            <a:ext cx="3744416" cy="648071"/>
          </a:xfrm>
          <a:prstGeom prst="wedgeRectCallout">
            <a:avLst>
              <a:gd name="adj1" fmla="val -85082"/>
              <a:gd name="adj2" fmla="val -54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αφηρημένης μεθόδου και της αφηρημένης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76888" y="5661248"/>
            <a:ext cx="516519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καλέσουμε την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dirty="0" smtClean="0"/>
              <a:t> </a:t>
            </a:r>
            <a:r>
              <a:rPr lang="el-GR" dirty="0" smtClean="0"/>
              <a:t>θα την καλέσουμε με ένα αντικείμενο μιας από τις παράγωγες κλάσεις.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0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056" y="4437112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26105" y="5301207"/>
            <a:ext cx="46254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η κλάση 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παράγεται από αφηρημένη κλάση και η ίδια δεν είναι αφηρημένη, πρέπει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να ορίσει την αφηρημένη μέθοδο </a:t>
            </a:r>
            <a:r>
              <a:rPr lang="en-US" dirty="0" err="1" smtClean="0"/>
              <a:t>getPay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3573659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26105" y="5301207"/>
            <a:ext cx="46254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η κλάση 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παράγεται από αφηρημένη κλάση και η ίδια δεν είναι αφηρημένη, πρέπει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να ορίσει την αφηρημένη μέθοδο </a:t>
            </a:r>
            <a:r>
              <a:rPr lang="en-US" dirty="0" err="1" smtClean="0"/>
              <a:t>getPay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229600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2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9835" y="2276872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75656" y="1628800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229600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1272" y="5530972"/>
            <a:ext cx="6552728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ορίσουμε </a:t>
            </a:r>
            <a:r>
              <a:rPr lang="el-GR" dirty="0" smtClean="0">
                <a:solidFill>
                  <a:srgbClr val="FF0000"/>
                </a:solidFill>
              </a:rPr>
              <a:t>μεταβλητές αφηρημένης κλάσης</a:t>
            </a:r>
            <a:r>
              <a:rPr lang="el-GR" dirty="0" smtClean="0"/>
              <a:t>. Θα πρέπει να όμως να τους αναθέσουμε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μιας από τις </a:t>
            </a:r>
            <a:r>
              <a:rPr lang="el-GR" dirty="0" smtClean="0">
                <a:solidFill>
                  <a:srgbClr val="FF0000"/>
                </a:solidFill>
              </a:rPr>
              <a:t>παράγωγες </a:t>
            </a:r>
            <a:r>
              <a:rPr lang="el-GR" dirty="0" err="1" smtClean="0">
                <a:solidFill>
                  <a:srgbClr val="FF0000"/>
                </a:solidFill>
              </a:rPr>
              <a:t>ενυπόστατες</a:t>
            </a:r>
            <a:r>
              <a:rPr lang="el-GR" dirty="0" smtClean="0">
                <a:solidFill>
                  <a:srgbClr val="FF0000"/>
                </a:solidFill>
              </a:rPr>
              <a:t> κλάσεις</a:t>
            </a:r>
            <a:r>
              <a:rPr lang="el-GR" dirty="0" smtClean="0"/>
              <a:t>. Δεν μπορούμε να ορίσουμε ένα αντικείμενο της αφηρημένης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90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80112" y="3489695"/>
            <a:ext cx="288032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496944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compareAndPrint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(A,B)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static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compareAndPrint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Employee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6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13681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4221088"/>
            <a:ext cx="1056911" cy="542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4221088"/>
            <a:ext cx="1373601" cy="542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5393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2160" y="2386858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l-GR" dirty="0" smtClean="0"/>
              <a:t>Επίσης μπορούμε να </a:t>
            </a:r>
            <a:r>
              <a:rPr lang="el-GR" dirty="0" smtClean="0">
                <a:solidFill>
                  <a:srgbClr val="0070C0"/>
                </a:solidFill>
              </a:rPr>
              <a:t>υπερβαίνουμε</a:t>
            </a:r>
            <a:r>
              <a:rPr lang="en-US" dirty="0" smtClean="0">
                <a:solidFill>
                  <a:srgbClr val="0070C0"/>
                </a:solidFill>
              </a:rPr>
              <a:t> (override)</a:t>
            </a:r>
            <a:r>
              <a:rPr lang="el-GR" dirty="0" smtClean="0"/>
              <a:t> κάποιες μεθόδους (</a:t>
            </a:r>
            <a:r>
              <a:rPr lang="en-US" dirty="0" err="1" smtClean="0"/>
              <a:t>toString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28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l-GR" dirty="0" smtClean="0"/>
              <a:t>είναι οι κλάσεις που περιέχουν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υλοποίηση</a:t>
            </a:r>
            <a:r>
              <a:rPr lang="el-GR" dirty="0" smtClean="0"/>
              <a:t> των αφηρημένων μεθόδων μετατίθεται στις μη αφηρημένες (</a:t>
            </a:r>
            <a:r>
              <a:rPr lang="el-GR" dirty="0" err="1" smtClean="0">
                <a:solidFill>
                  <a:srgbClr val="FF0000"/>
                </a:solidFill>
              </a:rPr>
              <a:t>ενυπόστατες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concrete</a:t>
            </a:r>
            <a:r>
              <a:rPr lang="en-US" dirty="0" smtClean="0"/>
              <a:t>) </a:t>
            </a:r>
            <a:r>
              <a:rPr lang="el-GR" dirty="0" smtClean="0"/>
              <a:t>κλάσεις που είναι </a:t>
            </a:r>
            <a:r>
              <a:rPr lang="el-GR" dirty="0" smtClean="0">
                <a:solidFill>
                  <a:srgbClr val="0070C0"/>
                </a:solidFill>
              </a:rPr>
              <a:t>απόγονοι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αφηρημένης κλάσης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υλοποίηση είναι </a:t>
            </a:r>
            <a:r>
              <a:rPr lang="el-GR" dirty="0" smtClean="0">
                <a:solidFill>
                  <a:srgbClr val="0070C0"/>
                </a:solidFill>
              </a:rPr>
              <a:t>υποχρεωτική</a:t>
            </a:r>
            <a:r>
              <a:rPr lang="el-GR" dirty="0" smtClean="0"/>
              <a:t>. Άρα έτσι εξασφαλίζουμε ότι μια </a:t>
            </a:r>
            <a:r>
              <a:rPr lang="en-US" dirty="0" smtClean="0"/>
              <a:t>concrete </a:t>
            </a:r>
            <a:r>
              <a:rPr lang="el-GR" dirty="0" smtClean="0"/>
              <a:t>κλάση θα έχει την μέθοδο που θέλουμε.</a:t>
            </a:r>
          </a:p>
          <a:p>
            <a:r>
              <a:rPr lang="el-GR" dirty="0" smtClean="0"/>
              <a:t>Οι αφηρημένες κλάσεις εκτός από αφηρημένες μεθόδους έχουν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Κληρονομούν επιπλέον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στους απογόνους τους, όχι μόνο τις αφηρημένες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7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nterface</a:t>
            </a:r>
            <a:r>
              <a:rPr lang="en-US" dirty="0" smtClean="0"/>
              <a:t> </a:t>
            </a:r>
            <a:r>
              <a:rPr lang="el-GR" dirty="0" smtClean="0"/>
              <a:t>είναι μια ακραία μορφή αφηρημένης κλάσης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μόνο δηλώσεις </a:t>
            </a:r>
            <a:r>
              <a:rPr lang="el-GR" dirty="0" smtClean="0"/>
              <a:t>μεθόδων.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 ορίζει μια </a:t>
            </a:r>
            <a:r>
              <a:rPr lang="el-GR" dirty="0" smtClean="0">
                <a:solidFill>
                  <a:srgbClr val="0070C0"/>
                </a:solidFill>
              </a:rPr>
              <a:t>απαραίτητη λειτουργικότητα </a:t>
            </a:r>
            <a:r>
              <a:rPr lang="el-GR" dirty="0" smtClean="0"/>
              <a:t>που θέλουμε.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1662" y="1916832"/>
            <a:ext cx="589451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916832"/>
            <a:ext cx="8352928" cy="158417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1662" y="4005064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2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Η κλάση μπορεί να είναι και </a:t>
            </a:r>
            <a:r>
              <a:rPr lang="el-GR" dirty="0" smtClean="0">
                <a:solidFill>
                  <a:srgbClr val="0070C0"/>
                </a:solidFill>
              </a:rPr>
              <a:t>αφηρημένη</a:t>
            </a:r>
            <a:r>
              <a:rPr lang="el-GR" dirty="0" smtClean="0"/>
              <a:t> κλάση</a:t>
            </a:r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πολλαπλά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</a:p>
          <a:p>
            <a:pPr lvl="1"/>
            <a:r>
              <a:rPr lang="el-GR" dirty="0" smtClean="0"/>
              <a:t>Αλλά δεν μπορεί να κληρονομεί από πολλαπλές κλάσεις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1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5373216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9706" y="2708920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706" y="3933056"/>
            <a:ext cx="835292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7895" y="1268760"/>
            <a:ext cx="8352928" cy="335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8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268760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1662" y="3933056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Vehicle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7895" y="2708920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	…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45029" y="5373216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8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μπορεί να κληρονομεί από ένα άλλο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555" y="3068960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7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  <a:r>
              <a:rPr lang="en-US" dirty="0" smtClean="0"/>
              <a:t> </a:t>
            </a:r>
            <a:r>
              <a:rPr lang="el-GR" dirty="0" smtClean="0"/>
              <a:t>είναι χρήσιμα όταν θέλουμε να ορίσουμε αντικείμενα που ορίζονται μόνο από κάποια </a:t>
            </a:r>
            <a:r>
              <a:rPr lang="el-GR" dirty="0" smtClean="0">
                <a:solidFill>
                  <a:srgbClr val="0070C0"/>
                </a:solidFill>
              </a:rPr>
              <a:t>υψηλού επιπέδου λειτουργικότητα</a:t>
            </a:r>
            <a:r>
              <a:rPr lang="el-GR" dirty="0" smtClean="0"/>
              <a:t> ενώ κατά τα άλλα μπορεί να είναι πολύ διαφορετικά μεταξύ τους</a:t>
            </a:r>
          </a:p>
          <a:p>
            <a:pPr lvl="1"/>
            <a:r>
              <a:rPr lang="el-GR" dirty="0" smtClean="0"/>
              <a:t>Έχουν το ίδιο </a:t>
            </a:r>
            <a:r>
              <a:rPr lang="en-US" dirty="0" smtClean="0"/>
              <a:t>interface</a:t>
            </a:r>
            <a:r>
              <a:rPr lang="el-GR" dirty="0" smtClean="0"/>
              <a:t> – ένα κινούμενο αντικείμενο μπορεί να κινείται</a:t>
            </a:r>
          </a:p>
          <a:p>
            <a:pPr lvl="2"/>
            <a:r>
              <a:rPr lang="el-GR" dirty="0" smtClean="0"/>
              <a:t>Δεν ξέρουμε πως, σε πόσες διαστάσεις, με τι ταχύτητα κλπ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κλάση </a:t>
            </a:r>
            <a:r>
              <a:rPr lang="el-GR" dirty="0" smtClean="0"/>
              <a:t>υποθέτει ότι τα αντικείμενα που θα ορίσουμε έχουν πολλά περισσότερα </a:t>
            </a:r>
            <a:r>
              <a:rPr lang="el-GR" dirty="0" smtClean="0">
                <a:solidFill>
                  <a:srgbClr val="0070C0"/>
                </a:solidFill>
              </a:rPr>
              <a:t>κοινά χαρακτηριστικά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Κοινά πεδία πάνω στα οποία μπορούμε να υλοποιήσουμε και κοινές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8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interfaces </a:t>
            </a:r>
            <a:r>
              <a:rPr lang="el-GR" dirty="0" smtClean="0"/>
              <a:t>μπορούμε να τα δούμε και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Αφηρημένους Τύπους Δεδομένων</a:t>
            </a:r>
          </a:p>
          <a:p>
            <a:r>
              <a:rPr lang="el-GR" dirty="0" smtClean="0"/>
              <a:t>Π.χ., μία </a:t>
            </a:r>
            <a:r>
              <a:rPr lang="el-GR" dirty="0" smtClean="0">
                <a:solidFill>
                  <a:srgbClr val="0070C0"/>
                </a:solidFill>
              </a:rPr>
              <a:t>στοίβα</a:t>
            </a:r>
            <a:r>
              <a:rPr lang="el-GR" dirty="0" smtClean="0"/>
              <a:t> απαιτεί συγκεκριμένες λειτουργίες από τις κλάσεις που την υλοποιούν</a:t>
            </a:r>
          </a:p>
          <a:p>
            <a:pPr lvl="1"/>
            <a:r>
              <a:rPr lang="en-US" dirty="0" smtClean="0"/>
              <a:t>Push</a:t>
            </a:r>
          </a:p>
          <a:p>
            <a:pPr lvl="1"/>
            <a:r>
              <a:rPr lang="en-US" dirty="0" smtClean="0"/>
              <a:t>Pop</a:t>
            </a:r>
          </a:p>
          <a:p>
            <a:pPr lvl="1"/>
            <a:r>
              <a:rPr lang="en-US" dirty="0" err="1" smtClean="0"/>
              <a:t>IsEmpty</a:t>
            </a:r>
            <a:endParaRPr lang="en-US" dirty="0" smtClean="0"/>
          </a:p>
          <a:p>
            <a:pPr lvl="1"/>
            <a:r>
              <a:rPr lang="en-US" dirty="0" smtClean="0"/>
              <a:t>Top</a:t>
            </a:r>
          </a:p>
          <a:p>
            <a:r>
              <a:rPr lang="el-GR" dirty="0" smtClean="0"/>
              <a:t>Ανάλογα με τον τύπο των δεδομένων που θα κρατάει η στοίβα μπορούμε να ορίσουμε διαφορετικές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υλοποιήσεις</a:t>
            </a:r>
          </a:p>
          <a:p>
            <a:pPr lvl="1"/>
            <a:r>
              <a:rPr lang="el-GR" dirty="0" smtClean="0"/>
              <a:t>Υπάρχει και άλλος τρόπος να το κάνουμε αυτό όμως όπως θα δούμε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Το </a:t>
            </a:r>
            <a:r>
              <a:rPr lang="en-US" dirty="0" smtClean="0"/>
              <a:t>interface </a:t>
            </a:r>
            <a:r>
              <a:rPr lang="en-US" dirty="0" err="1" smtClean="0"/>
              <a:t>myComparable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myComparable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ορίζει </a:t>
            </a:r>
            <a:r>
              <a:rPr lang="en-US" dirty="0" smtClean="0"/>
              <a:t>interface </a:t>
            </a:r>
            <a:r>
              <a:rPr lang="el-GR" dirty="0" smtClean="0"/>
              <a:t>για αντικείμενα τα οποία μπορούν να </a:t>
            </a:r>
            <a:r>
              <a:rPr lang="el-GR" dirty="0" smtClean="0">
                <a:solidFill>
                  <a:srgbClr val="0070C0"/>
                </a:solidFill>
              </a:rPr>
              <a:t>συγκριθούν</a:t>
            </a:r>
            <a:r>
              <a:rPr lang="el-GR" dirty="0" smtClean="0"/>
              <a:t> μεταξύ τους</a:t>
            </a:r>
            <a:endParaRPr lang="en-US" dirty="0" smtClean="0"/>
          </a:p>
          <a:p>
            <a:pPr lvl="1"/>
            <a:r>
              <a:rPr lang="el-GR" dirty="0" smtClean="0"/>
              <a:t>Υπάρχει 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/>
              <a:t>interface Comparable </a:t>
            </a:r>
            <a:r>
              <a:rPr lang="el-GR" dirty="0" smtClean="0"/>
              <a:t>αλλά είναι λίγο διαφορετικό</a:t>
            </a:r>
          </a:p>
          <a:p>
            <a:r>
              <a:rPr lang="el-GR" dirty="0" smtClean="0"/>
              <a:t>Ορίζει την μέθοδο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Σημασιολογία:</a:t>
            </a:r>
          </a:p>
          <a:p>
            <a:pPr lvl="1"/>
            <a:r>
              <a:rPr lang="el-GR" dirty="0" smtClean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αρνητικό αριθμό </a:t>
            </a:r>
            <a:r>
              <a:rPr lang="el-GR" dirty="0" smtClean="0"/>
              <a:t>τότε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μικρότερο</a:t>
            </a:r>
            <a:r>
              <a:rPr lang="el-GR" dirty="0" smtClean="0"/>
              <a:t> από 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μηδέν</a:t>
            </a:r>
            <a:r>
              <a:rPr lang="el-GR" dirty="0" smtClean="0"/>
              <a:t> τότε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ίσο</a:t>
            </a:r>
            <a:r>
              <a:rPr lang="el-GR" dirty="0" smtClean="0"/>
              <a:t> με </a:t>
            </a:r>
            <a:r>
              <a:rPr lang="el-GR" dirty="0"/>
              <a:t>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θετικό αριθμό </a:t>
            </a:r>
            <a:r>
              <a:rPr lang="el-GR" dirty="0"/>
              <a:t>τότε 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μεγαλύτερο</a:t>
            </a:r>
            <a:r>
              <a:rPr lang="el-GR" dirty="0" smtClean="0"/>
              <a:t> από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2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</a:t>
            </a:r>
            <a:r>
              <a:rPr lang="en-US" dirty="0" err="1" smtClean="0"/>
              <a:t>myComparable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72819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myComparable</a:t>
            </a:r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myComparable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700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01" y="404664"/>
            <a:ext cx="8619593" cy="2016224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sz="1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12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753" y="2492896"/>
            <a:ext cx="8670711" cy="208823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2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//for the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month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return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super.toString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789" y="4725144"/>
            <a:ext cx="8598904" cy="18722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200" dirty="0"/>
              <a:t>public class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200" dirty="0"/>
              <a:t>extends </a:t>
            </a:r>
            <a:r>
              <a:rPr lang="en-US" sz="12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  private double </a:t>
            </a:r>
            <a:r>
              <a:rPr lang="en-US" sz="1200" dirty="0">
                <a:solidFill>
                  <a:srgbClr val="00B0F0"/>
                </a:solidFill>
              </a:rPr>
              <a:t>salary</a:t>
            </a:r>
            <a:r>
              <a:rPr lang="en-US" sz="1200" dirty="0"/>
              <a:t>; //</a:t>
            </a:r>
            <a:r>
              <a:rPr lang="en-US" sz="1200" dirty="0" smtClean="0"/>
              <a:t>annual</a:t>
            </a:r>
          </a:p>
          <a:p>
            <a:endParaRPr lang="en-US" sz="1200" dirty="0"/>
          </a:p>
          <a:p>
            <a:r>
              <a:rPr lang="en-US" sz="1200" dirty="0"/>
              <a:t>    public String </a:t>
            </a:r>
            <a:r>
              <a:rPr lang="en-US" sz="1200" dirty="0" err="1">
                <a:solidFill>
                  <a:srgbClr val="C00000"/>
                </a:solidFill>
              </a:rPr>
              <a:t>toString</a:t>
            </a:r>
            <a:r>
              <a:rPr lang="en-US" sz="1200" dirty="0">
                <a:solidFill>
                  <a:srgbClr val="C00000"/>
                </a:solidFill>
              </a:rPr>
              <a:t>( </a:t>
            </a:r>
            <a:r>
              <a:rPr lang="en-US" sz="1200" dirty="0" smtClean="0">
                <a:solidFill>
                  <a:srgbClr val="C00000"/>
                </a:solidFill>
              </a:rPr>
              <a:t>)</a:t>
            </a:r>
            <a:r>
              <a:rPr lang="en-US" sz="1200" dirty="0" smtClean="0"/>
              <a:t>{</a:t>
            </a:r>
            <a:endParaRPr lang="en-US" sz="1200" dirty="0"/>
          </a:p>
          <a:p>
            <a:r>
              <a:rPr lang="en-US" sz="1200" dirty="0"/>
              <a:t>        return </a:t>
            </a:r>
            <a:r>
              <a:rPr lang="en-US" sz="1200" dirty="0" smtClean="0"/>
              <a:t>(</a:t>
            </a:r>
            <a:r>
              <a:rPr lang="en-US" sz="1200" dirty="0" err="1" smtClean="0"/>
              <a:t>super.toString</a:t>
            </a:r>
            <a:r>
              <a:rPr lang="en-US" sz="1200" dirty="0"/>
              <a:t>( ) </a:t>
            </a:r>
            <a:r>
              <a:rPr lang="en-US" sz="1200" dirty="0" smtClean="0"/>
              <a:t>+ </a:t>
            </a:r>
            <a:r>
              <a:rPr lang="en-US" sz="1200" dirty="0"/>
              <a:t>"\n$" + salary + " per year");</a:t>
            </a:r>
          </a:p>
          <a:p>
            <a:r>
              <a:rPr lang="en-US" sz="1200" dirty="0"/>
              <a:t>    }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μέθοδο </a:t>
            </a:r>
            <a:r>
              <a:rPr lang="en-US" dirty="0" smtClean="0">
                <a:solidFill>
                  <a:srgbClr val="0070C0"/>
                </a:solidFill>
              </a:rPr>
              <a:t>sort</a:t>
            </a:r>
            <a:r>
              <a:rPr lang="en-US" dirty="0" smtClean="0"/>
              <a:t> </a:t>
            </a:r>
            <a:r>
              <a:rPr lang="el-GR" dirty="0" smtClean="0"/>
              <a:t>η οποία να μπορεί να εφαρμοστεί σε πίνακες με οποιαδήποτε μορφής αντικείμενα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3140968"/>
            <a:ext cx="8352928" cy="345638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(array[j]) &gt;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6021288"/>
            <a:ext cx="561662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 να εφαρμοστεί σε </a:t>
            </a:r>
            <a:r>
              <a:rPr lang="el-GR" dirty="0" smtClean="0">
                <a:solidFill>
                  <a:srgbClr val="FF0000"/>
                </a:solidFill>
              </a:rPr>
              <a:t>οποιαδήποτε</a:t>
            </a:r>
            <a:r>
              <a:rPr lang="el-GR" dirty="0" smtClean="0"/>
              <a:t> αντικείμενα που υλοποιούν το </a:t>
            </a:r>
            <a:r>
              <a:rPr lang="en-US" dirty="0" smtClean="0"/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myComparable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1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("enter name and number:");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number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name + " " + number;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(Person)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other;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(number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(number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 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228184" y="3501008"/>
            <a:ext cx="2736304" cy="576064"/>
          </a:xfrm>
          <a:prstGeom prst="wedgeRectCallout">
            <a:avLst>
              <a:gd name="adj1" fmla="val -107445"/>
              <a:gd name="adj2" fmla="val 1471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Χρήση του </a:t>
            </a:r>
            <a:r>
              <a:rPr lang="en-US" dirty="0" err="1" smtClean="0">
                <a:solidFill>
                  <a:schemeClr val="tx1"/>
                </a:solidFill>
              </a:rPr>
              <a:t>DownCasting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1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ComparableExample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Person[5];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array[i] = new Person();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(array[i]);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	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(array[j])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array[j]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array[i]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437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Επέκταση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αντί για </a:t>
            </a:r>
            <a:r>
              <a:rPr lang="en-US" dirty="0" smtClean="0"/>
              <a:t>Persons </a:t>
            </a:r>
            <a:r>
              <a:rPr lang="el-GR" dirty="0" smtClean="0"/>
              <a:t>θέλουμε να συγκρίνουμε σπίτια?</a:t>
            </a:r>
          </a:p>
          <a:p>
            <a:pPr lvl="1"/>
            <a:r>
              <a:rPr lang="el-GR" smtClean="0"/>
              <a:t>Ένα σπίτι </a:t>
            </a:r>
            <a:r>
              <a:rPr lang="el-GR" dirty="0" smtClean="0"/>
              <a:t>(</a:t>
            </a:r>
            <a:r>
              <a:rPr lang="en-US" dirty="0" smtClean="0"/>
              <a:t>House) </a:t>
            </a:r>
            <a:r>
              <a:rPr lang="el-GR" dirty="0" smtClean="0"/>
              <a:t>έχει διεύθυνση και μέγεθος</a:t>
            </a:r>
          </a:p>
          <a:p>
            <a:pPr lvl="1"/>
            <a:r>
              <a:rPr lang="el-GR" dirty="0" smtClean="0"/>
              <a:t>Θέλουμε να ταξινομήσουμε με βάση το μέγεθος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3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sz="2400" dirty="0" smtClean="0"/>
              <a:t> </a:t>
            </a:r>
            <a:r>
              <a:rPr lang="el-GR" dirty="0" smtClean="0"/>
              <a:t>και το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δέσμευση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binding</a:t>
            </a:r>
            <a:r>
              <a:rPr lang="en-US" dirty="0" smtClean="0"/>
              <a:t>) </a:t>
            </a:r>
            <a:r>
              <a:rPr lang="el-GR" dirty="0" smtClean="0"/>
              <a:t>αναφέρεται στον συσχετισμό μεταξύ της </a:t>
            </a:r>
            <a:r>
              <a:rPr lang="el-GR" dirty="0" smtClean="0">
                <a:solidFill>
                  <a:srgbClr val="0070C0"/>
                </a:solidFill>
              </a:rPr>
              <a:t>κλήσης μιας μεθόδου </a:t>
            </a:r>
            <a:r>
              <a:rPr lang="el-GR" dirty="0" smtClean="0"/>
              <a:t>και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ορισμού (κώδικα) της μεθόδου</a:t>
            </a:r>
            <a:r>
              <a:rPr lang="el-GR" dirty="0" smtClean="0"/>
              <a:t>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μεταγλώττιση </a:t>
            </a:r>
            <a:r>
              <a:rPr lang="el-GR" dirty="0"/>
              <a:t>του </a:t>
            </a:r>
            <a:r>
              <a:rPr lang="el-GR" dirty="0" smtClean="0"/>
              <a:t>προγράμματος</a:t>
            </a:r>
            <a:endParaRPr lang="en-US" dirty="0" smtClean="0"/>
          </a:p>
          <a:p>
            <a:pPr lvl="1"/>
            <a:r>
              <a:rPr lang="el-GR" dirty="0" smtClean="0"/>
              <a:t>Στην περίπτωση αυτή 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που θα κληθεί θα είναι η μέθοδος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l-GR" dirty="0" smtClean="0"/>
              <a:t>μιας και όταν γίνεται η μεταγλώττιση ο </a:t>
            </a:r>
            <a:r>
              <a:rPr lang="en-US" dirty="0" smtClean="0"/>
              <a:t>compiler </a:t>
            </a:r>
            <a:r>
              <a:rPr lang="el-GR" dirty="0" smtClean="0"/>
              <a:t>βλέπει το όρισμα ως αντικείμενο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.</a:t>
            </a: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εκτέλεση </a:t>
            </a:r>
            <a:r>
              <a:rPr lang="el-GR" dirty="0" smtClean="0"/>
              <a:t>του προγράμματος</a:t>
            </a:r>
          </a:p>
          <a:p>
            <a:pPr lvl="1"/>
            <a:r>
              <a:rPr lang="el-GR" dirty="0"/>
              <a:t>Το κάθε αντικείμενο έχει </a:t>
            </a:r>
            <a:r>
              <a:rPr lang="el-GR" dirty="0">
                <a:solidFill>
                  <a:srgbClr val="0070C0"/>
                </a:solidFill>
              </a:rPr>
              <a:t>πληροφορία</a:t>
            </a:r>
            <a:r>
              <a:rPr lang="el-GR" dirty="0"/>
              <a:t> για </a:t>
            </a:r>
            <a:r>
              <a:rPr lang="el-GR" dirty="0" smtClean="0"/>
              <a:t>την κλάση του και τον </a:t>
            </a:r>
            <a:r>
              <a:rPr lang="el-GR" dirty="0"/>
              <a:t>ορισμό (κώδικα) των μεθόδων του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αυτή </a:t>
            </a:r>
            <a:r>
              <a:rPr lang="el-GR" dirty="0"/>
              <a:t>η μέθοδος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/>
              <a:t>που θα κληθεί </a:t>
            </a:r>
            <a:r>
              <a:rPr lang="el-GR" dirty="0" smtClean="0"/>
              <a:t>εξαρτάται από την κλάση που περνάμε σαν όρισμα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). Ανάλογα με το αντικείμενο καλείται η ανάλογη μέθοδος.</a:t>
            </a:r>
            <a:endParaRPr lang="el-GR" dirty="0"/>
          </a:p>
          <a:p>
            <a:pPr lvl="1"/>
            <a:endParaRPr lang="en-US" dirty="0" smtClean="0"/>
          </a:p>
          <a:p>
            <a:r>
              <a:rPr lang="el-GR" dirty="0" smtClean="0"/>
              <a:t>Στη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εφαρμόζεται ο μηχανισμός του </a:t>
            </a:r>
            <a:r>
              <a:rPr lang="en-US" dirty="0" smtClean="0">
                <a:solidFill>
                  <a:srgbClr val="0070C0"/>
                </a:solidFill>
              </a:rPr>
              <a:t>late binding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n-US" dirty="0" smtClean="0"/>
              <a:t>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Sale(String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9496</TotalTime>
  <Words>2052</Words>
  <Application>Microsoft Office PowerPoint</Application>
  <PresentationFormat>On-screen Show (4:3)</PresentationFormat>
  <Paragraphs>542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ΤΕΧΝΙΚΕΣ Αντικειμενοστραφουσ προγραμματισμου</vt:lpstr>
      <vt:lpstr>Κληρονομικότητα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  <vt:lpstr>Ένα διαφορετικό  πρόβλημα</vt:lpstr>
      <vt:lpstr>Αφηρημένες μέθοδοι</vt:lpstr>
      <vt:lpstr>Αφηρημένες κλάσεις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Αφηρημένες κλάσεις</vt:lpstr>
      <vt:lpstr>Interfaces</vt:lpstr>
      <vt:lpstr>Παραδείγματα </vt:lpstr>
      <vt:lpstr>Interfaces</vt:lpstr>
      <vt:lpstr>Παραδείγματα </vt:lpstr>
      <vt:lpstr>Interfaces</vt:lpstr>
      <vt:lpstr>Interfaces vs αφηρημένες κλάσεις</vt:lpstr>
      <vt:lpstr>Αφηρημένοι Τύποι Δεδομένων</vt:lpstr>
      <vt:lpstr>Παράδειγμα: Το interface myComparable</vt:lpstr>
      <vt:lpstr>Interface myComparable</vt:lpstr>
      <vt:lpstr>Εφαρμογή</vt:lpstr>
      <vt:lpstr>PowerPoint Presentation</vt:lpstr>
      <vt:lpstr>PowerPoint Presentation</vt:lpstr>
      <vt:lpstr>Επέκταση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521</cp:revision>
  <dcterms:created xsi:type="dcterms:W3CDTF">2013-02-10T16:19:38Z</dcterms:created>
  <dcterms:modified xsi:type="dcterms:W3CDTF">2016-04-14T08:21:28Z</dcterms:modified>
</cp:coreProperties>
</file>