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97" r:id="rId3"/>
    <p:sldId id="299" r:id="rId4"/>
    <p:sldId id="300" r:id="rId5"/>
    <p:sldId id="325" r:id="rId6"/>
    <p:sldId id="320" r:id="rId7"/>
    <p:sldId id="321" r:id="rId8"/>
    <p:sldId id="322" r:id="rId9"/>
    <p:sldId id="323" r:id="rId10"/>
    <p:sldId id="302" r:id="rId11"/>
    <p:sldId id="301" r:id="rId12"/>
    <p:sldId id="303" r:id="rId13"/>
    <p:sldId id="285" r:id="rId14"/>
    <p:sldId id="324" r:id="rId15"/>
    <p:sldId id="305" r:id="rId16"/>
    <p:sldId id="306" r:id="rId17"/>
    <p:sldId id="307" r:id="rId18"/>
    <p:sldId id="30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4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n-US" dirty="0" smtClean="0"/>
          </a:p>
          <a:p>
            <a:pPr algn="ctr"/>
            <a:r>
              <a:rPr lang="en-US" dirty="0" err="1" smtClean="0"/>
              <a:t>Downcasting</a:t>
            </a:r>
            <a:endParaRPr lang="en-US" dirty="0" smtClean="0"/>
          </a:p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7" y="1628800"/>
            <a:ext cx="9001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ανάθεση στην αντίθετη κατεύθυνση (</a:t>
            </a:r>
            <a:r>
              <a:rPr lang="en-US" dirty="0" err="1" smtClean="0">
                <a:solidFill>
                  <a:srgbClr val="FF0000"/>
                </a:solidFill>
              </a:rPr>
              <a:t>upcasting</a:t>
            </a:r>
            <a:r>
              <a:rPr lang="en-US" dirty="0" smtClean="0"/>
              <a:t>) </a:t>
            </a:r>
            <a:r>
              <a:rPr lang="el-GR" dirty="0" smtClean="0"/>
              <a:t>μπορεί να γίνει χωρίς να χρειάζεται </a:t>
            </a:r>
            <a:r>
              <a:rPr lang="en-US" dirty="0" smtClean="0"/>
              <a:t>casting</a:t>
            </a:r>
          </a:p>
          <a:p>
            <a:pPr lvl="1"/>
            <a:r>
              <a:rPr lang="el-GR" dirty="0" smtClean="0"/>
              <a:t>Μπορούμε να κάνουμε μια ανάθεση </a:t>
            </a:r>
            <a:r>
              <a:rPr lang="en-US" dirty="0" smtClean="0">
                <a:solidFill>
                  <a:srgbClr val="0070C0"/>
                </a:solidFill>
              </a:rPr>
              <a:t>x =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δύο αντικειμένων αν: </a:t>
            </a:r>
          </a:p>
          <a:p>
            <a:pPr lvl="2"/>
            <a:r>
              <a:rPr lang="el-GR" dirty="0"/>
              <a:t>τα δύο αντικείμενα να είναι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ίδιας κλάσης </a:t>
            </a:r>
            <a:r>
              <a:rPr lang="el-GR" dirty="0"/>
              <a:t>ή </a:t>
            </a:r>
          </a:p>
          <a:p>
            <a:pPr lvl="2"/>
            <a:r>
              <a:rPr lang="el-GR" dirty="0"/>
              <a:t>η κλάση του αντικειμένου που </a:t>
            </a:r>
            <a:r>
              <a:rPr lang="el-GR" dirty="0">
                <a:solidFill>
                  <a:srgbClr val="0070C0"/>
                </a:solidFill>
              </a:rPr>
              <a:t>ανατίθεται</a:t>
            </a:r>
            <a:r>
              <a:rPr lang="el-GR" dirty="0"/>
              <a:t> (</a:t>
            </a:r>
            <a:r>
              <a:rPr lang="el-GR" dirty="0">
                <a:solidFill>
                  <a:srgbClr val="FF0000"/>
                </a:solidFill>
              </a:rPr>
              <a:t>y</a:t>
            </a:r>
            <a:r>
              <a:rPr lang="el-GR" dirty="0"/>
              <a:t>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απόγονος</a:t>
            </a:r>
            <a:r>
              <a:rPr lang="el-GR" dirty="0" smtClean="0"/>
              <a:t> της κλάσης του </a:t>
            </a:r>
            <a:r>
              <a:rPr lang="el-GR" dirty="0"/>
              <a:t>αντικειμένου στο οποίο γίνεται </a:t>
            </a:r>
            <a:r>
              <a:rPr lang="el-GR" dirty="0" smtClean="0"/>
              <a:t>η </a:t>
            </a:r>
            <a:r>
              <a:rPr lang="el-GR" dirty="0"/>
              <a:t>ανάθεση (</a:t>
            </a:r>
            <a:r>
              <a:rPr lang="el-GR" dirty="0">
                <a:solidFill>
                  <a:srgbClr val="0070C0"/>
                </a:solidFill>
              </a:rPr>
              <a:t>x</a:t>
            </a:r>
            <a:r>
              <a:rPr lang="el-GR" dirty="0" smtClean="0"/>
              <a:t>)</a:t>
            </a:r>
          </a:p>
          <a:p>
            <a:pPr lvl="2"/>
            <a:endParaRPr lang="el-GR" dirty="0"/>
          </a:p>
          <a:p>
            <a:r>
              <a:rPr lang="el-GR" dirty="0" smtClean="0"/>
              <a:t>Για παράδειγμα,</a:t>
            </a:r>
            <a:r>
              <a:rPr lang="en-US" dirty="0" smtClean="0"/>
              <a:t> </a:t>
            </a:r>
            <a:r>
              <a:rPr lang="el-GR" dirty="0" smtClean="0"/>
              <a:t>ο παρακάτω κώδικας δουλεύει χωρίς πρόβλημα: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 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8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(“Alice",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		       100, 50.5, 40);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(“Bob",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			         200, 100000);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employeeObject.getAFM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589240"/>
            <a:ext cx="6910625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000" dirty="0" smtClean="0"/>
              <a:t> </a:t>
            </a:r>
            <a:r>
              <a:rPr lang="el-GR" dirty="0" smtClean="0"/>
              <a:t>έμμεσα κάνουμε τις αναθέσεις: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(“Alice",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		       100, 50.5, 40);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(“Bob",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			         200, 100000);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01566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l-GR" dirty="0" smtClean="0"/>
              <a:t>το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  <a:endParaRPr lang="el-GR" dirty="0" smtClean="0"/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	</a:t>
            </a:r>
            <a:r>
              <a:rPr lang="en-US" b="1" dirty="0" err="1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(“Alice",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		       100, 50.5, 40);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33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(“Bob",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			         200, 100000);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(bob):");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δέσμευση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binding</a:t>
            </a:r>
            <a:r>
              <a:rPr lang="en-US" dirty="0" smtClean="0"/>
              <a:t>) </a:t>
            </a:r>
            <a:r>
              <a:rPr lang="el-GR" dirty="0" smtClean="0"/>
              <a:t>αναφέρεται στον συσχετισμό μεταξύ της </a:t>
            </a:r>
            <a:r>
              <a:rPr lang="el-GR" dirty="0" smtClean="0">
                <a:solidFill>
                  <a:srgbClr val="0070C0"/>
                </a:solidFill>
              </a:rPr>
              <a:t>κλήσης μιας μεθόδου </a:t>
            </a:r>
            <a:r>
              <a:rPr lang="el-GR" dirty="0" smtClean="0"/>
              <a:t>και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ορισμού (κώδικα) της μεθόδου</a:t>
            </a:r>
            <a:r>
              <a:rPr lang="el-GR" dirty="0" smtClean="0"/>
              <a:t>.</a:t>
            </a:r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l-GR" dirty="0" smtClean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μεταγλώττιση </a:t>
            </a:r>
            <a:r>
              <a:rPr lang="el-GR" dirty="0"/>
              <a:t>του </a:t>
            </a:r>
            <a:r>
              <a:rPr lang="el-GR" dirty="0" smtClean="0"/>
              <a:t>προγράμματος</a:t>
            </a:r>
            <a:endParaRPr lang="en-US" dirty="0" smtClean="0"/>
          </a:p>
          <a:p>
            <a:pPr lvl="1"/>
            <a:r>
              <a:rPr lang="el-GR" dirty="0" smtClean="0"/>
              <a:t>Στην περίπτωση αυτή η μέθοδος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 smtClean="0"/>
              <a:t>που θα κληθεί θα είναι η μέθοδος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l-GR" dirty="0" smtClean="0"/>
              <a:t>μιας και όταν γίνεται η μεταγλώττιση ο </a:t>
            </a:r>
            <a:r>
              <a:rPr lang="en-US" dirty="0" smtClean="0"/>
              <a:t>compiler </a:t>
            </a:r>
            <a:r>
              <a:rPr lang="el-GR" dirty="0" smtClean="0"/>
              <a:t>βλέπει το όρισμα ως αντικείμενο της κλάσης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.</a:t>
            </a:r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l-GR" dirty="0">
                <a:solidFill>
                  <a:srgbClr val="FF0000"/>
                </a:solidFill>
              </a:rPr>
              <a:t>: </a:t>
            </a:r>
            <a:r>
              <a:rPr lang="el-GR" dirty="0"/>
              <a:t>Η δέσμευση γίνεται </a:t>
            </a:r>
            <a:r>
              <a:rPr lang="el-GR" dirty="0">
                <a:solidFill>
                  <a:srgbClr val="0070C0"/>
                </a:solidFill>
              </a:rPr>
              <a:t>κατά τη </a:t>
            </a:r>
            <a:r>
              <a:rPr lang="el-GR" dirty="0" smtClean="0">
                <a:solidFill>
                  <a:srgbClr val="0070C0"/>
                </a:solidFill>
              </a:rPr>
              <a:t>εκτέλεση </a:t>
            </a:r>
            <a:r>
              <a:rPr lang="el-GR" dirty="0" smtClean="0"/>
              <a:t>του προγράμματος</a:t>
            </a:r>
          </a:p>
          <a:p>
            <a:pPr lvl="1"/>
            <a:r>
              <a:rPr lang="el-GR" dirty="0"/>
              <a:t>Το κάθε αντικείμενο έχει </a:t>
            </a:r>
            <a:r>
              <a:rPr lang="el-GR" dirty="0">
                <a:solidFill>
                  <a:srgbClr val="0070C0"/>
                </a:solidFill>
              </a:rPr>
              <a:t>πληροφορία</a:t>
            </a:r>
            <a:r>
              <a:rPr lang="el-GR" dirty="0"/>
              <a:t> για </a:t>
            </a:r>
            <a:r>
              <a:rPr lang="el-GR" dirty="0" smtClean="0"/>
              <a:t>την κλάση του και τον </a:t>
            </a:r>
            <a:r>
              <a:rPr lang="el-GR" dirty="0"/>
              <a:t>ορισμό (κώδικα) των μεθόδων του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περίπτωση αυτή </a:t>
            </a:r>
            <a:r>
              <a:rPr lang="el-GR" dirty="0"/>
              <a:t>η μέθοδος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toString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 </a:t>
            </a:r>
            <a:r>
              <a:rPr lang="el-GR" dirty="0"/>
              <a:t>που θα κληθεί </a:t>
            </a:r>
            <a:r>
              <a:rPr lang="el-GR" dirty="0" smtClean="0"/>
              <a:t>εξαρτάται από την κλάση που περνάμε σαν όρισμα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). Ανάλογα με το αντικείμενο καλείται η ανάλογη μέθοδος.</a:t>
            </a:r>
            <a:endParaRPr lang="el-GR" dirty="0"/>
          </a:p>
          <a:p>
            <a:pPr lvl="1"/>
            <a:endParaRPr lang="en-US" dirty="0" smtClean="0"/>
          </a:p>
          <a:p>
            <a:r>
              <a:rPr lang="el-GR" dirty="0" smtClean="0"/>
              <a:t>Στη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Java</a:t>
            </a:r>
            <a:r>
              <a:rPr lang="en-US" dirty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εφαρμόζεται ο μηχανισμός του </a:t>
            </a:r>
            <a:r>
              <a:rPr lang="en-US" dirty="0" smtClean="0">
                <a:solidFill>
                  <a:srgbClr val="0070C0"/>
                </a:solidFill>
              </a:rPr>
              <a:t>late binding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n-US" dirty="0" smtClean="0"/>
              <a:t>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68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Είπαμε ότι η </a:t>
            </a:r>
            <a:r>
              <a:rPr lang="en-US" dirty="0" smtClean="0"/>
              <a:t>Java </a:t>
            </a:r>
            <a:r>
              <a:rPr lang="el-GR" dirty="0" smtClean="0"/>
              <a:t>για κάθε 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«περιμένει» </a:t>
            </a:r>
            <a:r>
              <a:rPr lang="el-GR" dirty="0" smtClean="0"/>
              <a:t>να δει τις μεθόδους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</a:p>
          <a:p>
            <a:pPr lvl="1"/>
            <a:r>
              <a:rPr lang="el-GR" dirty="0" smtClean="0"/>
              <a:t>Αυτό σημαίνει ότι οι μέθοδοι αυτές ορίζονται στην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 </a:t>
            </a:r>
            <a:r>
              <a:rPr lang="el-GR" dirty="0" smtClean="0"/>
              <a:t>που είναι ο πρόγονος όλων το κλάσεων και κάθε νέα κλάση μπορεί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υπερβεί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override</a:t>
            </a:r>
            <a:r>
              <a:rPr lang="en-US" dirty="0" smtClean="0"/>
              <a:t>).</a:t>
            </a:r>
            <a:endParaRPr lang="el-GR" dirty="0" smtClean="0"/>
          </a:p>
          <a:p>
            <a:pPr lvl="1"/>
            <a:r>
              <a:rPr lang="el-GR" dirty="0" smtClean="0"/>
              <a:t>Είδαμε παραδείγματα πως </a:t>
            </a:r>
            <a:r>
              <a:rPr lang="el-GR" dirty="0" err="1" smtClean="0"/>
              <a:t>υπερβήκαμε</a:t>
            </a:r>
            <a:r>
              <a:rPr lang="el-GR" dirty="0" smtClean="0"/>
              <a:t> 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1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equals </a:t>
            </a:r>
            <a:r>
              <a:rPr lang="el-GR" dirty="0" smtClean="0"/>
              <a:t>στην κλάση </a:t>
            </a:r>
            <a:r>
              <a:rPr lang="en-US" dirty="0" smtClean="0"/>
              <a:t>Object </a:t>
            </a:r>
            <a:r>
              <a:rPr lang="el-GR" dirty="0" smtClean="0"/>
              <a:t>ορίζεται ως: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dirty="0"/>
          </a:p>
          <a:p>
            <a:r>
              <a:rPr lang="el-GR" dirty="0" smtClean="0"/>
              <a:t>Για την κλάση </a:t>
            </a:r>
            <a:r>
              <a:rPr lang="en-US" dirty="0" smtClean="0"/>
              <a:t>Employee </a:t>
            </a:r>
            <a:r>
              <a:rPr lang="el-GR" dirty="0" smtClean="0"/>
              <a:t>θα την ορίσουμε ως: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Αλλάζουμε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υπογραφή </a:t>
            </a:r>
            <a:r>
              <a:rPr lang="el-GR" dirty="0" smtClean="0"/>
              <a:t>της κλάσης, άρα δεν κάνουμε </a:t>
            </a:r>
            <a:r>
              <a:rPr lang="el-GR" dirty="0" smtClean="0">
                <a:solidFill>
                  <a:srgbClr val="0070C0"/>
                </a:solidFill>
              </a:rPr>
              <a:t>υπέρβαση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 της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Πως θα την ορίσουμε ώστε να κάνουμε υπέρβαση?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otherObject.getClass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(Employee)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(otherEmployee.name)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&amp;&amp;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otherEmployee.hireDate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499992" y="2996952"/>
            <a:ext cx="4536626" cy="612068"/>
          </a:xfrm>
          <a:prstGeom prst="wedgeRectCallout">
            <a:avLst>
              <a:gd name="adj1" fmla="val -67861"/>
              <a:gd name="adj2" fmla="val 5396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getClass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μέθοδος της </a:t>
            </a:r>
            <a:r>
              <a:rPr lang="en-US" sz="1600" dirty="0" smtClean="0">
                <a:solidFill>
                  <a:schemeClr val="tx1"/>
                </a:solidFill>
              </a:rPr>
              <a:t>Object, </a:t>
            </a:r>
            <a:r>
              <a:rPr lang="el-GR" sz="1600" dirty="0" smtClean="0">
                <a:solidFill>
                  <a:schemeClr val="tx1"/>
                </a:solidFill>
              </a:rPr>
              <a:t>επιστρέφει μια αναπαράσταση της κλάσης του αντικειμένου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3933056"/>
            <a:ext cx="5040682" cy="504056"/>
          </a:xfrm>
          <a:prstGeom prst="wedgeRectCallout">
            <a:avLst>
              <a:gd name="adj1" fmla="val -20833"/>
              <a:gd name="adj2" fmla="val 7459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μετατροπή ενός αντικειμένου από μια υψηλότερη σε μία χαμηλότερη κλάση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5445224"/>
            <a:ext cx="479324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είναι πάντα δυνατόν και αν δεν γίνει σωστά μπορεί να προκαλέσει λάθη κατά την εκτέλεση του προγράμματος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9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9512" y="3117685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41044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eve2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().equals(eve2.getHireDate())){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5517232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προσπαθούμε να κάνουμε 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έμμεσα, αναθέτοντας μια μεταβλητή </a:t>
            </a:r>
            <a:r>
              <a:rPr lang="en-US" dirty="0" smtClean="0"/>
              <a:t>Employee </a:t>
            </a:r>
            <a:r>
              <a:rPr lang="el-GR" dirty="0" smtClean="0"/>
              <a:t>σε μια μεταβλητή </a:t>
            </a:r>
            <a:r>
              <a:rPr lang="en-US" dirty="0" err="1" smtClean="0"/>
              <a:t>SalariedEmployee</a:t>
            </a:r>
            <a:r>
              <a:rPr lang="en-US" dirty="0" smtClean="0"/>
              <a:t>. </a:t>
            </a:r>
          </a:p>
          <a:p>
            <a:r>
              <a:rPr lang="el-GR" dirty="0" smtClean="0"/>
              <a:t>Θα μας χτυπήσει λάθος κατά την </a:t>
            </a:r>
            <a:r>
              <a:rPr lang="el-GR" dirty="0" err="1" smtClean="0"/>
              <a:t>μεταγλώτιση</a:t>
            </a:r>
            <a:r>
              <a:rPr lang="el-GR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8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9512" y="3117685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41044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eve2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)eve;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().equals(eve2.getHireDate())){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91366" y="5380672"/>
            <a:ext cx="7164288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θα μας χτυπήσει λάθος στο τρέξιμο παρότι χρησιμοποιούμε μόνο την κοινή μέθοδο </a:t>
            </a:r>
            <a:r>
              <a:rPr lang="en-US" dirty="0" err="1" smtClean="0"/>
              <a:t>getHireDate</a:t>
            </a:r>
            <a:r>
              <a:rPr lang="en-US" dirty="0" smtClean="0"/>
              <a:t>()</a:t>
            </a:r>
            <a:r>
              <a:rPr lang="el-GR" dirty="0" smtClean="0"/>
              <a:t>.</a:t>
            </a:r>
            <a:r>
              <a:rPr lang="en-US" dirty="0" smtClean="0"/>
              <a:t> To </a:t>
            </a:r>
            <a:r>
              <a:rPr lang="el-GR" dirty="0" smtClean="0"/>
              <a:t>πρόγραμμα προβλέπει ότι μπορεί να υπάρχει πρόβλημα. Δεν γίνεται να μετατρέψουμε έναν </a:t>
            </a:r>
            <a:r>
              <a:rPr lang="en-US" dirty="0" smtClean="0"/>
              <a:t>Employee </a:t>
            </a:r>
            <a:r>
              <a:rPr lang="el-GR" dirty="0" smtClean="0"/>
              <a:t>σε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(ο </a:t>
            </a:r>
            <a:r>
              <a:rPr lang="en-US" dirty="0" smtClean="0"/>
              <a:t>Employee </a:t>
            </a:r>
            <a:r>
              <a:rPr lang="el-GR" dirty="0" smtClean="0"/>
              <a:t>δεν έχει όλα τα πεδία που χρειάζεται ένας </a:t>
            </a:r>
            <a:r>
              <a:rPr lang="en-US" dirty="0" err="1" smtClean="0"/>
              <a:t>SalariedEmployee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9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sam,sam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5805264"/>
            <a:ext cx="55801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χτυπάει λάθος γιατί </a:t>
            </a:r>
            <a:r>
              <a:rPr lang="el-GR" dirty="0" smtClean="0">
                <a:solidFill>
                  <a:srgbClr val="FF0000"/>
                </a:solidFill>
              </a:rPr>
              <a:t>υπάρχει η δυνατότητα </a:t>
            </a:r>
            <a:r>
              <a:rPr lang="el-GR" dirty="0" smtClean="0"/>
              <a:t>να καλέσουμε σωστά την μέθοδο με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4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method(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sam,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279" y="5951021"/>
            <a:ext cx="55801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όμως την καλέσουμε με αντικείμενο </a:t>
            </a:r>
            <a:r>
              <a:rPr lang="en-US" dirty="0" smtClean="0"/>
              <a:t>Employee </a:t>
            </a:r>
            <a:r>
              <a:rPr lang="el-GR" dirty="0" smtClean="0"/>
              <a:t>θα πάρουμε λάθος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3528" y="4653136"/>
            <a:ext cx="7992888" cy="130197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Process 6"/>
          <p:cNvSpPr/>
          <p:nvPr/>
        </p:nvSpPr>
        <p:spPr>
          <a:xfrm>
            <a:off x="-8253" y="3531719"/>
            <a:ext cx="7560840" cy="324036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906" y="5541394"/>
            <a:ext cx="539159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Έχουμε μια γενική μέθοδο </a:t>
            </a:r>
            <a:r>
              <a:rPr lang="en-US" dirty="0" err="1" smtClean="0"/>
              <a:t>randomSelection</a:t>
            </a:r>
            <a:r>
              <a:rPr lang="en-US" dirty="0" smtClean="0"/>
              <a:t> </a:t>
            </a:r>
            <a:r>
              <a:rPr lang="el-GR" dirty="0" smtClean="0"/>
              <a:t>που επιλέγει ένα τυχαίο στοιχείο από ένα πίνακα με </a:t>
            </a:r>
            <a:r>
              <a:rPr lang="en-US" dirty="0" smtClean="0"/>
              <a:t>Employee. </a:t>
            </a:r>
            <a:r>
              <a:rPr lang="el-GR" dirty="0" smtClean="0"/>
              <a:t>Θέλουμε να την χρησιμοποιήσουμε σε ένα πίνακα με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34468" y="590187"/>
            <a:ext cx="3913123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Σε τι μας χρειάζεται το </a:t>
            </a:r>
            <a:r>
              <a:rPr lang="en-US" dirty="0" err="1" smtClean="0"/>
              <a:t>downcasting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854704" y="3905482"/>
            <a:ext cx="628929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Θέλουμε να καλέσουμε την μέθοδο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για τυπώσουμε τον μηνιαίο μισθό. Χρειαζόμαστε </a:t>
            </a:r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" y="332656"/>
            <a:ext cx="9125502" cy="6408712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java.util.Random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DowncastingExample2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[4];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500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100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Date(1,1,2015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),1000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[1]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101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Date(2,1,2015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),2000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102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Date(3,1,2015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),3000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employee 103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",new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Date(4,1,2015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),4000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rand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randomSelection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sEmployees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(rand);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("Salary per month " +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rand.getPay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private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randomSelection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Employee[] employees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Random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Random();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rndGen.nextInt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employees.length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return employees[r];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1180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9796</TotalTime>
  <Words>1216</Words>
  <Application>Microsoft Office PowerPoint</Application>
  <PresentationFormat>On-screen Show (4:3)</PresentationFormat>
  <Paragraphs>358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toString και equals</vt:lpstr>
      <vt:lpstr>equals</vt:lpstr>
      <vt:lpstr>Overriding equals</vt:lpstr>
      <vt:lpstr>Downcasting</vt:lpstr>
      <vt:lpstr>Downcasting</vt:lpstr>
      <vt:lpstr>Downcasting</vt:lpstr>
      <vt:lpstr>Downcasting</vt:lpstr>
      <vt:lpstr>PowerPoint Presentation</vt:lpstr>
      <vt:lpstr>Upcasting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511</cp:revision>
  <dcterms:created xsi:type="dcterms:W3CDTF">2013-02-10T16:19:38Z</dcterms:created>
  <dcterms:modified xsi:type="dcterms:W3CDTF">2016-04-13T17:23:35Z</dcterms:modified>
</cp:coreProperties>
</file>