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96" r:id="rId9"/>
    <p:sldId id="264" r:id="rId10"/>
    <p:sldId id="265" r:id="rId11"/>
    <p:sldId id="266" r:id="rId12"/>
    <p:sldId id="274" r:id="rId13"/>
    <p:sldId id="275" r:id="rId14"/>
    <p:sldId id="276" r:id="rId15"/>
    <p:sldId id="306" r:id="rId16"/>
    <p:sldId id="271" r:id="rId17"/>
    <p:sldId id="272" r:id="rId18"/>
    <p:sldId id="273" r:id="rId19"/>
    <p:sldId id="287" r:id="rId20"/>
    <p:sldId id="288" r:id="rId21"/>
    <p:sldId id="289" r:id="rId22"/>
    <p:sldId id="295" r:id="rId23"/>
    <p:sldId id="290" r:id="rId24"/>
    <p:sldId id="291" r:id="rId25"/>
    <p:sldId id="292" r:id="rId26"/>
    <p:sldId id="300" r:id="rId27"/>
    <p:sldId id="301" r:id="rId28"/>
    <p:sldId id="302" r:id="rId29"/>
    <p:sldId id="303" r:id="rId30"/>
    <p:sldId id="304" r:id="rId31"/>
    <p:sldId id="280" r:id="rId32"/>
    <p:sldId id="277" r:id="rId33"/>
    <p:sldId id="278" r:id="rId34"/>
    <p:sldId id="279" r:id="rId35"/>
    <p:sldId id="281" r:id="rId36"/>
    <p:sldId id="293" r:id="rId37"/>
    <p:sldId id="305" r:id="rId38"/>
    <p:sldId id="283" r:id="rId39"/>
    <p:sldId id="284" r:id="rId40"/>
    <p:sldId id="294" r:id="rId41"/>
    <p:sldId id="299" r:id="rId42"/>
    <p:sldId id="307" r:id="rId43"/>
    <p:sldId id="308" r:id="rId44"/>
    <p:sldId id="309" r:id="rId45"/>
    <p:sldId id="31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Κληρονομικότητα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βασική κλάση συχνά λέγεται και </a:t>
            </a:r>
            <a:r>
              <a:rPr lang="el-GR" dirty="0" smtClean="0">
                <a:solidFill>
                  <a:srgbClr val="0070C0"/>
                </a:solidFill>
              </a:rPr>
              <a:t>υπέρ-κλάση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superclass</a:t>
            </a:r>
            <a:r>
              <a:rPr lang="en-US" dirty="0" smtClean="0"/>
              <a:t>) </a:t>
            </a:r>
            <a:r>
              <a:rPr lang="el-GR" dirty="0" smtClean="0"/>
              <a:t>και η παραγόμενη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υπό-κλάση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subclass</a:t>
            </a:r>
            <a:r>
              <a:rPr lang="en-US" dirty="0" smtClean="0"/>
              <a:t>).</a:t>
            </a:r>
          </a:p>
          <a:p>
            <a:r>
              <a:rPr lang="el-GR" dirty="0" smtClean="0"/>
              <a:t>Επίσης η βασική κλάση λέμε ότι είναι ο </a:t>
            </a:r>
            <a:r>
              <a:rPr lang="el-GR" dirty="0" smtClean="0">
                <a:solidFill>
                  <a:srgbClr val="0070C0"/>
                </a:solidFill>
              </a:rPr>
              <a:t>γονέας</a:t>
            </a:r>
            <a:r>
              <a:rPr lang="el-GR" dirty="0" smtClean="0"/>
              <a:t> της παραγόμενης κλάσης, και η παράγωγη κλάση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παιδί </a:t>
            </a:r>
            <a:r>
              <a:rPr lang="el-GR" dirty="0" smtClean="0"/>
              <a:t>της βασικής.</a:t>
            </a:r>
          </a:p>
          <a:p>
            <a:pPr lvl="1"/>
            <a:r>
              <a:rPr lang="el-GR" dirty="0" smtClean="0"/>
              <a:t>Αν έχουμε παραπάνω από ένα επίπεδο κληρονομικότητας στην ιεραρχία, τότε έχουμε </a:t>
            </a:r>
            <a:r>
              <a:rPr lang="el-GR" dirty="0" smtClean="0">
                <a:solidFill>
                  <a:srgbClr val="0070C0"/>
                </a:solidFill>
              </a:rPr>
              <a:t>πρόγονο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απόγονο</a:t>
            </a:r>
            <a:r>
              <a:rPr lang="el-GR" dirty="0" smtClean="0"/>
              <a:t>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4653136"/>
            <a:ext cx="8640960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Ας πούμε ότι έχουμε την βασική κλάση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τις παραγόμενες κλάσεις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να ορίσουμε τις παραγόμενες κλάσεις χρησιμοποιούμε το εξής συντακτικό</a:t>
            </a:r>
            <a:r>
              <a:rPr lang="en-US" dirty="0" smtClean="0"/>
              <a:t> </a:t>
            </a:r>
            <a:r>
              <a:rPr lang="el-GR" dirty="0" smtClean="0"/>
              <a:t>στη δήλωση της κλάσης:</a:t>
            </a:r>
          </a:p>
          <a:p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endParaRPr lang="en-US" sz="2000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27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(int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19062"/>
            <a:ext cx="2723181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Η βασική κλάση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4869160"/>
            <a:ext cx="5256584" cy="936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908720"/>
            <a:ext cx="8229600" cy="583264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7075" y="4869160"/>
            <a:ext cx="245861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00237" y="404664"/>
            <a:ext cx="3959417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HourlyEmployee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214700"/>
            <a:ext cx="5256584" cy="10144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52736"/>
            <a:ext cx="8435280" cy="525658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extends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smtClean="0">
                <a:solidFill>
                  <a:srgbClr val="C00000"/>
                </a:solidFill>
              </a:rPr>
              <a:t>int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SalariedEmployee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4121784"/>
            <a:ext cx="305090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μισθό.</a:t>
            </a:r>
          </a:p>
          <a:p>
            <a:r>
              <a:rPr lang="el-GR" dirty="0" smtClean="0"/>
              <a:t>Διαφορετική από την προηγούμενη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6300" y="476672"/>
            <a:ext cx="4138954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520417"/>
            <a:ext cx="8435280" cy="6192688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/>
              <a:t>public class </a:t>
            </a:r>
            <a:r>
              <a:rPr lang="en-US" dirty="0" err="1"/>
              <a:t>Example1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alice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= new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/>
              <a:t>("Alice",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l-GR" dirty="0" smtClean="0"/>
              <a:t>				</a:t>
            </a:r>
            <a:r>
              <a:rPr lang="en-US" dirty="0" smtClean="0"/>
              <a:t>     100, 50.5, 40);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 </a:t>
            </a:r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n-US" dirty="0">
                <a:solidFill>
                  <a:srgbClr val="00B050"/>
                </a:solidFill>
              </a:rPr>
              <a:t>bob</a:t>
            </a:r>
            <a:r>
              <a:rPr lang="en-US" dirty="0"/>
              <a:t> = new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/>
              <a:t>("Bob",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l-GR" dirty="0" smtClean="0"/>
              <a:t>				    </a:t>
            </a:r>
            <a:r>
              <a:rPr lang="en-US" dirty="0" smtClean="0"/>
              <a:t>   200, </a:t>
            </a:r>
            <a:r>
              <a:rPr lang="en-US" dirty="0"/>
              <a:t>100000);</a:t>
            </a:r>
          </a:p>
          <a:p>
            <a:r>
              <a:rPr lang="en-US" dirty="0"/>
              <a:t>							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("Alice: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alice.getName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 smtClean="0">
                <a:solidFill>
                  <a:srgbClr val="00B0F0"/>
                </a:solidFill>
              </a:rPr>
              <a:t>alice.getAFM</a:t>
            </a:r>
            <a:r>
              <a:rPr lang="en-US" dirty="0" smtClean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alice.getPay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("Bob: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bob.getName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 smtClean="0">
                <a:solidFill>
                  <a:srgbClr val="00B0F0"/>
                </a:solidFill>
              </a:rPr>
              <a:t>bob.getAFM</a:t>
            </a:r>
            <a:r>
              <a:rPr lang="en-US" dirty="0" smtClean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bob.getPay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n-US" dirty="0"/>
              <a:t>);</a:t>
            </a:r>
          </a:p>
          <a:p>
            <a:r>
              <a:rPr lang="en-US" dirty="0"/>
              <a:t>   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4054842"/>
            <a:ext cx="252825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της </a:t>
            </a:r>
            <a:r>
              <a:rPr lang="en-US" dirty="0" smtClean="0"/>
              <a:t>Employee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139816" y="4054842"/>
            <a:ext cx="856120" cy="1846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139816" y="4239508"/>
            <a:ext cx="1072144" cy="12057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5445224"/>
            <a:ext cx="377821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των παράγωγων κλάσεων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778214" y="4581128"/>
            <a:ext cx="577762" cy="104876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778214" y="5629890"/>
            <a:ext cx="505754" cy="31939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69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90600"/>
          </a:xfrm>
        </p:spPr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248"/>
            <a:ext cx="8229600" cy="54901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 = “no name”;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 = 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null ||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&lt;= 0)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("Fatal Error creating employee.");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2492896"/>
            <a:ext cx="41399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&gt;= 0) &amp;&amp;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&gt;= 0))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hours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"Fatal Error: creating an illegal hourly employee.");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7704" y="5118385"/>
            <a:ext cx="7236296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λέξη κλειδί </a:t>
            </a:r>
            <a:r>
              <a:rPr lang="en-US" dirty="0" smtClean="0">
                <a:solidFill>
                  <a:srgbClr val="FF000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αναφερόμαστε στην βασική κλάση.</a:t>
            </a:r>
          </a:p>
          <a:p>
            <a:endParaRPr lang="el-GR" dirty="0" smtClean="0"/>
          </a:p>
          <a:p>
            <a:r>
              <a:rPr lang="el-GR" dirty="0" smtClean="0"/>
              <a:t>Εδώ καλούμε τον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Employee </a:t>
            </a:r>
            <a:r>
              <a:rPr lang="el-GR" dirty="0" smtClean="0"/>
              <a:t>με ορίσματα το όνομα και το ΑΦΜ</a:t>
            </a:r>
          </a:p>
          <a:p>
            <a:endParaRPr lang="el-GR" dirty="0"/>
          </a:p>
          <a:p>
            <a:r>
              <a:rPr lang="en-US" dirty="0"/>
              <a:t>O constructor </a:t>
            </a:r>
            <a:r>
              <a:rPr lang="en-US" dirty="0">
                <a:solidFill>
                  <a:srgbClr val="FF0000"/>
                </a:solidFill>
              </a:rPr>
              <a:t>super</a:t>
            </a:r>
            <a:r>
              <a:rPr lang="en-US" dirty="0"/>
              <a:t> </a:t>
            </a:r>
            <a:r>
              <a:rPr lang="el-GR" dirty="0"/>
              <a:t>μπορεί να κληθεί </a:t>
            </a:r>
            <a:r>
              <a:rPr lang="el-GR" dirty="0">
                <a:solidFill>
                  <a:srgbClr val="FF0000"/>
                </a:solidFill>
              </a:rPr>
              <a:t>μόνο στην αρχή </a:t>
            </a:r>
            <a:r>
              <a:rPr lang="el-GR" dirty="0"/>
              <a:t>της μεθόδου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708920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70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 int </a:t>
            </a:r>
            <a:r>
              <a:rPr lang="en-US" dirty="0" err="1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         super(</a:t>
            </a:r>
            <a:r>
              <a:rPr lang="en-US" dirty="0" err="1">
                <a:solidFill>
                  <a:srgbClr val="FF0000"/>
                </a:solidFill>
              </a:rPr>
              <a:t>theName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theAFM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     if (</a:t>
            </a:r>
            <a:r>
              <a:rPr lang="en-US" dirty="0" err="1"/>
              <a:t>theSalary</a:t>
            </a:r>
            <a:r>
              <a:rPr lang="en-US" dirty="0"/>
              <a:t> &gt;= 0)</a:t>
            </a:r>
          </a:p>
          <a:p>
            <a:r>
              <a:rPr lang="en-US" dirty="0"/>
              <a:t>             salary = </a:t>
            </a:r>
            <a:r>
              <a:rPr lang="en-US" dirty="0" err="1"/>
              <a:t>theSalary</a:t>
            </a:r>
            <a:r>
              <a:rPr lang="en-US" dirty="0"/>
              <a:t>;</a:t>
            </a:r>
          </a:p>
          <a:p>
            <a:r>
              <a:rPr lang="en-US" dirty="0"/>
              <a:t>         else</a:t>
            </a:r>
          </a:p>
          <a:p>
            <a:r>
              <a:rPr lang="en-US" dirty="0"/>
              <a:t>         {</a:t>
            </a:r>
          </a:p>
          <a:p>
            <a:r>
              <a:rPr lang="en-US" dirty="0"/>
              <a:t>             </a:t>
            </a:r>
            <a:r>
              <a:rPr lang="en-US" dirty="0" err="1"/>
              <a:t>System.out.println</a:t>
            </a:r>
            <a:r>
              <a:rPr lang="en-US" dirty="0" smtClean="0"/>
              <a:t>(</a:t>
            </a:r>
          </a:p>
          <a:p>
            <a:r>
              <a:rPr lang="en-US" dirty="0"/>
              <a:t>	</a:t>
            </a:r>
            <a:r>
              <a:rPr lang="en-US" dirty="0" smtClean="0"/>
              <a:t>		"</a:t>
            </a:r>
            <a:r>
              <a:rPr lang="en-US" dirty="0"/>
              <a:t>Fatal Error: Negative salary.");</a:t>
            </a:r>
          </a:p>
          <a:p>
            <a:r>
              <a:rPr lang="en-US" dirty="0"/>
              <a:t>             </a:t>
            </a:r>
            <a:r>
              <a:rPr lang="en-US" dirty="0" err="1"/>
              <a:t>System.exit</a:t>
            </a:r>
            <a:r>
              <a:rPr lang="en-US" dirty="0"/>
              <a:t>(0);</a:t>
            </a:r>
          </a:p>
          <a:p>
            <a:r>
              <a:rPr lang="en-US" dirty="0"/>
              <a:t>         }</a:t>
            </a:r>
          </a:p>
          <a:p>
            <a:r>
              <a:rPr lang="en-US" dirty="0"/>
              <a:t>    </a:t>
            </a:r>
            <a:r>
              <a:rPr lang="en-US" dirty="0" smtClean="0"/>
              <a:t>}  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636912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476672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 smtClean="0">
                <a:solidFill>
                  <a:srgbClr val="C00000"/>
                </a:solidFill>
              </a:rPr>
              <a:t>()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         super</a:t>
            </a:r>
            <a:r>
              <a:rPr lang="en-US" sz="2000" dirty="0" smtClean="0">
                <a:solidFill>
                  <a:srgbClr val="FF0000"/>
                </a:solidFill>
              </a:rPr>
              <a:t>();</a:t>
            </a:r>
          </a:p>
          <a:p>
            <a:r>
              <a:rPr lang="en-US" sz="2000" dirty="0"/>
              <a:t>	 </a:t>
            </a:r>
            <a:r>
              <a:rPr lang="en-US" sz="2000" dirty="0" smtClean="0"/>
              <a:t>  </a:t>
            </a:r>
            <a:r>
              <a:rPr lang="en-US" sz="2000" dirty="0"/>
              <a:t>s</a:t>
            </a:r>
            <a:r>
              <a:rPr lang="en-US" sz="2000" dirty="0" smtClean="0"/>
              <a:t>alary = 0;</a:t>
            </a:r>
            <a:endParaRPr lang="en-US" sz="2000" dirty="0"/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2" name="Rectangular Callout 1"/>
          <p:cNvSpPr/>
          <p:nvPr/>
        </p:nvSpPr>
        <p:spPr>
          <a:xfrm>
            <a:off x="3779912" y="3717032"/>
            <a:ext cx="4968552" cy="2016224"/>
          </a:xfrm>
          <a:prstGeom prst="wedgeRectCallout">
            <a:avLst>
              <a:gd name="adj1" fmla="val -23397"/>
              <a:gd name="adj2" fmla="val -8484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Καλεί τον </a:t>
            </a:r>
            <a:r>
              <a:rPr lang="en-US" dirty="0" smtClean="0">
                <a:solidFill>
                  <a:schemeClr val="tx1"/>
                </a:solidFill>
              </a:rPr>
              <a:t>default constructor </a:t>
            </a:r>
            <a:r>
              <a:rPr lang="el-GR" dirty="0" smtClean="0">
                <a:solidFill>
                  <a:schemeClr val="tx1"/>
                </a:solidFill>
              </a:rPr>
              <a:t>της </a:t>
            </a:r>
            <a:r>
              <a:rPr lang="en-US" dirty="0" smtClean="0">
                <a:solidFill>
                  <a:schemeClr val="tx1"/>
                </a:solidFill>
              </a:rPr>
              <a:t>Employee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Η εντολή δεν είναι απαραίτητη σε αυτή την περίπτωση. Αν δεν έχουμε κάποια κλήση προς 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της γονικής κλάσης, τότε καλείται εξ ορισμού ο </a:t>
            </a:r>
            <a:r>
              <a:rPr lang="en-US" dirty="0" smtClean="0">
                <a:solidFill>
                  <a:schemeClr val="tx1"/>
                </a:solidFill>
              </a:rPr>
              <a:t>default constructor </a:t>
            </a:r>
            <a:r>
              <a:rPr lang="el-GR" dirty="0" smtClean="0">
                <a:solidFill>
                  <a:schemeClr val="tx1"/>
                </a:solidFill>
              </a:rPr>
              <a:t>της </a:t>
            </a:r>
            <a:r>
              <a:rPr lang="en-US" dirty="0" smtClean="0">
                <a:solidFill>
                  <a:schemeClr val="tx1"/>
                </a:solidFill>
              </a:rPr>
              <a:t>Employee.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3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Στο παράδειγμα με το τμήμα πανεπιστημίου οι </a:t>
            </a:r>
            <a:r>
              <a:rPr lang="el-GR" dirty="0" smtClean="0">
                <a:solidFill>
                  <a:srgbClr val="0070C0"/>
                </a:solidFill>
              </a:rPr>
              <a:t>φοιτητές</a:t>
            </a:r>
            <a:r>
              <a:rPr lang="el-GR" dirty="0" smtClean="0"/>
              <a:t> και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καθηγητές</a:t>
            </a:r>
            <a:r>
              <a:rPr lang="el-GR" dirty="0" smtClean="0"/>
              <a:t> είχαν κάποια </a:t>
            </a:r>
            <a:r>
              <a:rPr lang="el-GR" dirty="0" smtClean="0">
                <a:solidFill>
                  <a:srgbClr val="0070C0"/>
                </a:solidFill>
              </a:rPr>
              <a:t>κοινά</a:t>
            </a:r>
            <a:r>
              <a:rPr lang="el-GR" dirty="0" smtClean="0"/>
              <a:t> στοιχεία</a:t>
            </a:r>
          </a:p>
          <a:p>
            <a:pPr lvl="1"/>
            <a:r>
              <a:rPr lang="el-GR" dirty="0" smtClean="0"/>
              <a:t>Και οι δύο είχαν όνομα</a:t>
            </a:r>
          </a:p>
          <a:p>
            <a:pPr lvl="1"/>
            <a:r>
              <a:rPr lang="el-GR" dirty="0" smtClean="0"/>
              <a:t>Και οι δύο είχαν κάποιο χαρακτηριστικό αριθμό</a:t>
            </a:r>
          </a:p>
          <a:p>
            <a:r>
              <a:rPr lang="el-GR" dirty="0" smtClean="0"/>
              <a:t>και 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διαφορές</a:t>
            </a:r>
          </a:p>
          <a:p>
            <a:pPr lvl="1"/>
            <a:r>
              <a:rPr lang="el-GR" dirty="0" smtClean="0"/>
              <a:t>Οι καθηγητές δίδασκαν μαθήματα</a:t>
            </a:r>
          </a:p>
          <a:p>
            <a:pPr lvl="1"/>
            <a:r>
              <a:rPr lang="el-GR" dirty="0" smtClean="0"/>
              <a:t>Οι φοιτητές έπαιρναν μαθήματα, βαθμούς και μονάδες</a:t>
            </a:r>
          </a:p>
          <a:p>
            <a:pPr lvl="1"/>
            <a:endParaRPr lang="el-GR" dirty="0"/>
          </a:p>
          <a:p>
            <a:r>
              <a:rPr lang="el-GR" dirty="0" smtClean="0"/>
              <a:t>Δεν θα ήταν βολικό αν είχαμε μεθόδους που να χειρίζονταν με </a:t>
            </a:r>
            <a:r>
              <a:rPr lang="el-GR" dirty="0" smtClean="0">
                <a:solidFill>
                  <a:srgbClr val="0070C0"/>
                </a:solidFill>
              </a:rPr>
              <a:t>κοινό τρόπο τις ομοιότητες </a:t>
            </a:r>
            <a:r>
              <a:rPr lang="el-GR" dirty="0" smtClean="0"/>
              <a:t>(π.χ. εκτύπωση των βασικών στοιχείων) και να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ξεχωριστές μεθόδους για τις διαφορές</a:t>
            </a:r>
            <a:r>
              <a:rPr lang="el-GR" dirty="0" smtClean="0"/>
              <a:t>?</a:t>
            </a:r>
          </a:p>
          <a:p>
            <a:pPr lvl="1"/>
            <a:r>
              <a:rPr lang="el-GR" dirty="0" smtClean="0"/>
              <a:t>Έτσι δεν θα έπρεπε να γράφουμε τον </a:t>
            </a:r>
            <a:r>
              <a:rPr lang="el-GR" dirty="0" smtClean="0">
                <a:solidFill>
                  <a:srgbClr val="0070C0"/>
                </a:solidFill>
              </a:rPr>
              <a:t>ίδιο κώδικα </a:t>
            </a:r>
            <a:r>
              <a:rPr lang="el-GR" dirty="0" smtClean="0"/>
              <a:t>πολλές φορές και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αλλαγές</a:t>
            </a:r>
            <a:r>
              <a:rPr lang="el-GR" dirty="0" smtClean="0"/>
              <a:t> θα έπρεπε να γίνουν μόνο μια φορά.</a:t>
            </a:r>
          </a:p>
          <a:p>
            <a:pPr lvl="1"/>
            <a:endParaRPr lang="el-GR" dirty="0"/>
          </a:p>
          <a:p>
            <a:r>
              <a:rPr lang="el-GR" dirty="0" smtClean="0"/>
              <a:t>Αυτό το καταφέρνουμε με την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3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367240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>
                <a:solidFill>
                  <a:srgbClr val="C00000"/>
                </a:solidFill>
              </a:rPr>
              <a:t>(String </a:t>
            </a:r>
            <a:r>
              <a:rPr lang="en-US" sz="2000" dirty="0" err="1" smtClean="0">
                <a:solidFill>
                  <a:srgbClr val="C00000"/>
                </a:solidFill>
              </a:rPr>
              <a:t>theName,int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theAFM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 smtClean="0"/>
              <a:t>	   salary </a:t>
            </a:r>
            <a:r>
              <a:rPr lang="en-US" sz="2000" dirty="0"/>
              <a:t>= </a:t>
            </a:r>
            <a:r>
              <a:rPr lang="en-US" sz="2000" dirty="0" smtClean="0"/>
              <a:t>0;</a:t>
            </a:r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557" y="4653136"/>
            <a:ext cx="897880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Πως θα </a:t>
            </a:r>
            <a:r>
              <a:rPr lang="el-GR" dirty="0" err="1" smtClean="0"/>
              <a:t>αρχικοποιηθεί</a:t>
            </a:r>
            <a:r>
              <a:rPr lang="el-GR" dirty="0" smtClean="0"/>
              <a:t> το αντικείμενο στην περίπτωση που κληθεί αυτός ο </a:t>
            </a:r>
            <a:r>
              <a:rPr lang="en-US" dirty="0" smtClean="0"/>
              <a:t>constructor?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1" y="5363072"/>
            <a:ext cx="748883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δεν καλούμε εμείς κάποιο </a:t>
            </a:r>
            <a:r>
              <a:rPr lang="en-US" dirty="0" smtClean="0"/>
              <a:t>constructor </a:t>
            </a:r>
            <a:r>
              <a:rPr lang="el-GR" dirty="0" smtClean="0"/>
              <a:t>της γονικής κλάσης θα κληθεί ο </a:t>
            </a:r>
            <a:r>
              <a:rPr lang="en-US" dirty="0" smtClean="0"/>
              <a:t>default constructor</a:t>
            </a:r>
            <a:r>
              <a:rPr lang="el-GR" dirty="0" smtClean="0"/>
              <a:t> ο οποίος θα </a:t>
            </a:r>
            <a:r>
              <a:rPr lang="el-GR" dirty="0" err="1" smtClean="0"/>
              <a:t>αρχικοποιήσει</a:t>
            </a:r>
            <a:r>
              <a:rPr lang="el-GR" dirty="0" smtClean="0"/>
              <a:t> το όνομα στο </a:t>
            </a:r>
            <a:r>
              <a:rPr lang="en-US" dirty="0" smtClean="0"/>
              <a:t>“no name” </a:t>
            </a:r>
            <a:r>
              <a:rPr lang="el-GR" dirty="0" smtClean="0"/>
              <a:t>και το ΑΦΜ στο μηδέν.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2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852936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38884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>
                <a:solidFill>
                  <a:srgbClr val="C00000"/>
                </a:solidFill>
              </a:rPr>
              <a:t>(String </a:t>
            </a:r>
            <a:r>
              <a:rPr lang="en-US" sz="2000" dirty="0" err="1" smtClean="0">
                <a:solidFill>
                  <a:srgbClr val="C00000"/>
                </a:solidFill>
              </a:rPr>
              <a:t>theName,int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theAFM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	 </a:t>
            </a:r>
            <a:r>
              <a:rPr lang="en-US" sz="2000" dirty="0" smtClean="0">
                <a:solidFill>
                  <a:srgbClr val="FF0000"/>
                </a:solidFill>
              </a:rPr>
              <a:t>  super(</a:t>
            </a:r>
            <a:r>
              <a:rPr lang="en-US" sz="2000" dirty="0" err="1" smtClean="0">
                <a:solidFill>
                  <a:srgbClr val="FF0000"/>
                </a:solidFill>
              </a:rPr>
              <a:t>theName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theAFM</a:t>
            </a:r>
            <a:r>
              <a:rPr lang="en-US" sz="2000" dirty="0" smtClean="0">
                <a:solidFill>
                  <a:srgbClr val="FF0000"/>
                </a:solidFill>
              </a:rPr>
              <a:t>);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	   salary </a:t>
            </a:r>
            <a:r>
              <a:rPr lang="en-US" sz="2000" dirty="0"/>
              <a:t>= </a:t>
            </a:r>
            <a:r>
              <a:rPr lang="en-US" sz="2000" dirty="0" smtClean="0"/>
              <a:t>0;</a:t>
            </a:r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1" y="5363072"/>
            <a:ext cx="748883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να </a:t>
            </a:r>
            <a:r>
              <a:rPr lang="el-GR" dirty="0" err="1" smtClean="0"/>
              <a:t>αρχικοποιήσουμε</a:t>
            </a:r>
            <a:r>
              <a:rPr lang="el-GR" dirty="0" smtClean="0"/>
              <a:t> το όνομα και το ΑΦΜ θα πρέπει να καλέσουμε τον αντίστοιχο </a:t>
            </a:r>
            <a:r>
              <a:rPr lang="en-US" dirty="0" smtClean="0"/>
              <a:t>constructor </a:t>
            </a:r>
            <a:r>
              <a:rPr lang="el-GR" dirty="0" smtClean="0"/>
              <a:t>της γονικής κλάσης.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23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733256"/>
            <a:ext cx="51845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/>
          <a:lstStyle/>
          <a:p>
            <a:r>
              <a:rPr lang="en-US" dirty="0" smtClean="0"/>
              <a:t>Constructor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686" y="1250540"/>
            <a:ext cx="8229600" cy="676672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Όπως καλείται ο </a:t>
            </a:r>
            <a:r>
              <a:rPr lang="en-US" dirty="0" smtClean="0"/>
              <a:t>constructor </a:t>
            </a:r>
            <a:r>
              <a:rPr lang="en-US" dirty="0" smtClean="0">
                <a:solidFill>
                  <a:srgbClr val="0070C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της γονικής κλάσης μπορούμε να καλέσουμε και τον </a:t>
            </a:r>
            <a:r>
              <a:rPr lang="en-US" dirty="0" smtClean="0"/>
              <a:t>constructor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της ίδιας κλάσης.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2060848"/>
            <a:ext cx="8712968" cy="479715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int </a:t>
            </a:r>
            <a:r>
              <a:rPr lang="en-US" dirty="0" err="1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         super(</a:t>
            </a:r>
            <a:r>
              <a:rPr lang="en-US" dirty="0" err="1">
                <a:solidFill>
                  <a:srgbClr val="FF0000"/>
                </a:solidFill>
              </a:rPr>
              <a:t>theName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theAFM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     if (</a:t>
            </a:r>
            <a:r>
              <a:rPr lang="en-US" dirty="0" err="1"/>
              <a:t>theSalary</a:t>
            </a:r>
            <a:r>
              <a:rPr lang="en-US" dirty="0"/>
              <a:t> &gt;= 0)</a:t>
            </a:r>
          </a:p>
          <a:p>
            <a:r>
              <a:rPr lang="en-US" dirty="0"/>
              <a:t>             salary = </a:t>
            </a:r>
            <a:r>
              <a:rPr lang="en-US" dirty="0" err="1"/>
              <a:t>theSalary</a:t>
            </a:r>
            <a:r>
              <a:rPr lang="en-US" dirty="0"/>
              <a:t>;</a:t>
            </a:r>
          </a:p>
          <a:p>
            <a:r>
              <a:rPr lang="en-US" dirty="0"/>
              <a:t>         </a:t>
            </a:r>
            <a:r>
              <a:rPr lang="en-US" dirty="0" smtClean="0"/>
              <a:t>else{             </a:t>
            </a:r>
          </a:p>
          <a:p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/>
              <a:t>Fatal Error: Negative salary.");</a:t>
            </a:r>
          </a:p>
          <a:p>
            <a:r>
              <a:rPr lang="en-US" dirty="0"/>
              <a:t>             </a:t>
            </a:r>
            <a:r>
              <a:rPr lang="en-US" dirty="0" err="1"/>
              <a:t>System.exit</a:t>
            </a:r>
            <a:r>
              <a:rPr lang="en-US" dirty="0"/>
              <a:t>(0);</a:t>
            </a:r>
          </a:p>
          <a:p>
            <a:r>
              <a:rPr lang="en-US" dirty="0"/>
              <a:t>         }</a:t>
            </a:r>
          </a:p>
          <a:p>
            <a:r>
              <a:rPr lang="en-US" dirty="0"/>
              <a:t>    </a:t>
            </a:r>
            <a:r>
              <a:rPr lang="en-US" dirty="0" smtClean="0"/>
              <a:t>} 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public </a:t>
            </a:r>
            <a:r>
              <a:rPr lang="en-US" dirty="0" err="1" smtClean="0"/>
              <a:t>SalariedEmployee</a:t>
            </a:r>
            <a:r>
              <a:rPr lang="en-US" dirty="0" smtClean="0"/>
              <a:t>(){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this(“no name”, 0, 0)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5013176"/>
            <a:ext cx="296267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Καλεί ένα άλλο </a:t>
            </a:r>
            <a:r>
              <a:rPr lang="en-US" dirty="0" smtClean="0"/>
              <a:t>constructor </a:t>
            </a:r>
            <a:r>
              <a:rPr lang="el-GR" dirty="0" smtClean="0"/>
              <a:t>της ίδιας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9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3429000"/>
            <a:ext cx="3672408" cy="5760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9552" y="620688"/>
            <a:ext cx="727045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Γιατί να μην κάνουμε κάτι πιο απλό?</a:t>
            </a:r>
            <a:r>
              <a:rPr lang="en-US" dirty="0" smtClean="0"/>
              <a:t> </a:t>
            </a:r>
            <a:r>
              <a:rPr lang="el-GR" dirty="0" smtClean="0"/>
              <a:t>Κατευθείαν ανάθεση των πεδίων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1268760"/>
            <a:ext cx="8435280" cy="38884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lnSpcReduction="1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/>
              <a:t>public class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extends </a:t>
            </a:r>
            <a:r>
              <a:rPr lang="en-US" sz="18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1800" dirty="0"/>
              <a:t>{</a:t>
            </a:r>
          </a:p>
          <a:p>
            <a:r>
              <a:rPr lang="en-US" sz="1800" dirty="0"/>
              <a:t>    private double </a:t>
            </a:r>
            <a:r>
              <a:rPr lang="en-US" sz="1800" dirty="0">
                <a:solidFill>
                  <a:srgbClr val="00B0F0"/>
                </a:solidFill>
              </a:rPr>
              <a:t>salary</a:t>
            </a:r>
            <a:r>
              <a:rPr lang="en-US" sz="1800" dirty="0"/>
              <a:t>; //</a:t>
            </a:r>
            <a:r>
              <a:rPr lang="en-US" sz="1800" dirty="0" smtClean="0"/>
              <a:t>annual</a:t>
            </a:r>
          </a:p>
          <a:p>
            <a:endParaRPr lang="en-US" sz="1800" dirty="0" smtClean="0"/>
          </a:p>
          <a:p>
            <a:r>
              <a:rPr lang="en-US" sz="1800" dirty="0" smtClean="0"/>
              <a:t>    public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(String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theName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			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theAFM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double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theSalary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800" dirty="0"/>
              <a:t> </a:t>
            </a:r>
            <a:r>
              <a:rPr lang="el-GR" sz="1800" dirty="0" smtClean="0"/>
              <a:t>   </a:t>
            </a:r>
            <a:r>
              <a:rPr lang="en-US" sz="1800" dirty="0" smtClean="0"/>
              <a:t>{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 name = </a:t>
            </a:r>
            <a:r>
              <a:rPr lang="en-US" sz="1800" dirty="0" err="1" smtClean="0"/>
              <a:t>theName</a:t>
            </a:r>
            <a:r>
              <a:rPr lang="en-US" sz="1800" dirty="0" smtClean="0"/>
              <a:t>;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 AFM = </a:t>
            </a:r>
            <a:r>
              <a:rPr lang="en-US" sz="1800" dirty="0" err="1" smtClean="0"/>
              <a:t>theAFM</a:t>
            </a:r>
            <a:r>
              <a:rPr lang="en-US" sz="1800" dirty="0" smtClean="0"/>
              <a:t>;</a:t>
            </a:r>
            <a:endParaRPr lang="en-US" sz="1800" dirty="0"/>
          </a:p>
          <a:p>
            <a:r>
              <a:rPr lang="en-US" sz="1800" dirty="0" smtClean="0"/>
              <a:t>	 salary </a:t>
            </a:r>
            <a:r>
              <a:rPr lang="en-US" sz="1800" dirty="0"/>
              <a:t>= </a:t>
            </a:r>
            <a:r>
              <a:rPr lang="en-US" sz="1800" dirty="0" err="1" smtClean="0"/>
              <a:t>theSalary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    }  </a:t>
            </a:r>
            <a:endParaRPr lang="en-US" sz="1800" dirty="0"/>
          </a:p>
          <a:p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5724128" y="3717032"/>
            <a:ext cx="279262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5400" dirty="0" smtClean="0">
                <a:solidFill>
                  <a:srgbClr val="FF0000"/>
                </a:solidFill>
              </a:rPr>
              <a:t>ΛΑΘΟΣ!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5661248"/>
            <a:ext cx="8219256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παραγόμενες κλάσεις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έχουν πρόσβαση στα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 και τις </a:t>
            </a:r>
            <a:r>
              <a:rPr lang="en-US" dirty="0" smtClean="0"/>
              <a:t>private </a:t>
            </a:r>
            <a:r>
              <a:rPr lang="el-GR" dirty="0" smtClean="0"/>
              <a:t>μεθόδους της βασικής κλάσεις.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6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 και 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παραγόμενες</a:t>
            </a:r>
            <a:r>
              <a:rPr lang="el-GR" dirty="0" smtClean="0"/>
              <a:t> κλάσεις κληρονομούν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πληροφορία</a:t>
            </a:r>
            <a:r>
              <a:rPr lang="el-GR" dirty="0" smtClean="0"/>
              <a:t> που έχει και η </a:t>
            </a:r>
            <a:r>
              <a:rPr lang="el-GR" dirty="0" smtClean="0">
                <a:solidFill>
                  <a:srgbClr val="0070C0"/>
                </a:solidFill>
              </a:rPr>
              <a:t>γονική</a:t>
            </a:r>
            <a:r>
              <a:rPr lang="el-GR" dirty="0" smtClean="0"/>
              <a:t> κλάση</a:t>
            </a:r>
          </a:p>
          <a:p>
            <a:pPr lvl="1"/>
            <a:r>
              <a:rPr lang="el-GR" dirty="0" smtClean="0"/>
              <a:t>Ένα αντικείμενο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έχει πληροφορία για το όνομα και το ΑΦΜ του υπαλλήλου.</a:t>
            </a: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Δεν έχουν </a:t>
            </a:r>
            <a:r>
              <a:rPr lang="el-GR" dirty="0" smtClean="0"/>
              <a:t>όμως </a:t>
            </a:r>
            <a:r>
              <a:rPr lang="el-GR" dirty="0" smtClean="0">
                <a:solidFill>
                  <a:srgbClr val="FF0000"/>
                </a:solidFill>
              </a:rPr>
              <a:t>πρόσβαση</a:t>
            </a:r>
            <a:r>
              <a:rPr lang="el-GR" dirty="0" smtClean="0"/>
              <a:t> να διαβάσουν και να αλλάξουν ότι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μέσα στην γονική κλάση.</a:t>
            </a:r>
          </a:p>
          <a:p>
            <a:pPr lvl="1"/>
            <a:r>
              <a:rPr lang="el-GR" dirty="0" smtClean="0"/>
              <a:t>Στην περίπτωση του </a:t>
            </a:r>
            <a:r>
              <a:rPr lang="en-US" dirty="0" err="1" smtClean="0"/>
              <a:t>SalariedEmployee</a:t>
            </a:r>
            <a:r>
              <a:rPr lang="en-US" dirty="0" smtClean="0"/>
              <a:t>, </a:t>
            </a:r>
            <a:r>
              <a:rPr lang="el-GR" dirty="0"/>
              <a:t>δ</a:t>
            </a:r>
            <a:r>
              <a:rPr lang="el-GR" dirty="0" smtClean="0"/>
              <a:t>εν μπορούμε να αλλάξουμε ή να διαβάσουμε το όνομα. Θα πρέπει να χρησιμοποιήσουμε τις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</a:t>
            </a:r>
            <a:r>
              <a:rPr lang="en-US" dirty="0" err="1" smtClean="0"/>
              <a:t>setName</a:t>
            </a:r>
            <a:r>
              <a:rPr lang="en-US" dirty="0" smtClean="0"/>
              <a:t>, </a:t>
            </a:r>
            <a:r>
              <a:rPr lang="en-US" dirty="0" err="1" smtClean="0"/>
              <a:t>getName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Για τον </a:t>
            </a:r>
            <a:r>
              <a:rPr lang="en-US" dirty="0" smtClean="0"/>
              <a:t>constructor </a:t>
            </a:r>
            <a:r>
              <a:rPr lang="el-GR" dirty="0" smtClean="0"/>
              <a:t>πρέπει να καλέσουμε την </a:t>
            </a:r>
            <a:r>
              <a:rPr lang="en-US" dirty="0" smtClean="0"/>
              <a:t>super.</a:t>
            </a:r>
          </a:p>
          <a:p>
            <a:r>
              <a:rPr lang="el-GR" dirty="0" smtClean="0"/>
              <a:t>Με αυτό τον τρόπο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προστατεύουμε</a:t>
            </a:r>
            <a:r>
              <a:rPr lang="el-GR" dirty="0" smtClean="0"/>
              <a:t> τα δεδομένα της γονικής κλάσης από κώδικα εκτός της κλάσης.</a:t>
            </a:r>
          </a:p>
          <a:p>
            <a:endParaRPr lang="el-GR" dirty="0" smtClean="0"/>
          </a:p>
          <a:p>
            <a:r>
              <a:rPr lang="el-GR" dirty="0" smtClean="0"/>
              <a:t>Ο περιορισμός ισχύει και για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που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στην γονική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5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528" y="4617132"/>
            <a:ext cx="4608512" cy="5040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12" y="620688"/>
            <a:ext cx="8435280" cy="252028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6712" y="3429000"/>
            <a:ext cx="8435280" cy="309634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925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400" dirty="0"/>
              <a:t>public class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extends </a:t>
            </a:r>
            <a:r>
              <a:rPr lang="en-US" sz="24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 smtClean="0"/>
              <a:t>	public void </a:t>
            </a:r>
            <a:r>
              <a:rPr lang="en-US" sz="2400" dirty="0" err="1" smtClean="0"/>
              <a:t>doSomethingMore</a:t>
            </a:r>
            <a:r>
              <a:rPr lang="en-US" sz="2400" dirty="0" smtClean="0"/>
              <a:t>(){</a:t>
            </a:r>
          </a:p>
          <a:p>
            <a:r>
              <a:rPr lang="en-US" sz="2400" dirty="0" smtClean="0"/>
              <a:t>		</a:t>
            </a:r>
            <a:r>
              <a:rPr lang="en-US" sz="2400" dirty="0" err="1" smtClean="0"/>
              <a:t>doSomething</a:t>
            </a:r>
            <a:r>
              <a:rPr lang="en-US" sz="2400" dirty="0" smtClean="0"/>
              <a:t>();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(“and more”);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}  </a:t>
            </a:r>
            <a:endParaRPr lang="en-US" sz="2400" dirty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5457998"/>
            <a:ext cx="279262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5400" dirty="0" smtClean="0">
                <a:solidFill>
                  <a:srgbClr val="FF0000"/>
                </a:solidFill>
              </a:rPr>
              <a:t>ΛΑΘΟΣ!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7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Protected </a:t>
            </a:r>
            <a:r>
              <a:rPr lang="el-GR" dirty="0" smtClean="0"/>
              <a:t>μέλη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Οι παράγωγες κλάσεις έχουν </a:t>
            </a:r>
            <a:r>
              <a:rPr lang="el-GR" dirty="0" smtClean="0">
                <a:solidFill>
                  <a:srgbClr val="00B0F0"/>
                </a:solidFill>
              </a:rPr>
              <a:t>πρόσβαση</a:t>
            </a:r>
            <a:r>
              <a:rPr lang="el-GR" dirty="0" smtClean="0"/>
              <a:t> σε όλα 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πεδία και μεθόδους της γενικής κλάσης.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έχουν πρόσβαση στα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 και μεθόδους.</a:t>
            </a:r>
          </a:p>
          <a:p>
            <a:pPr lvl="1"/>
            <a:r>
              <a:rPr lang="el-GR" dirty="0" smtClean="0"/>
              <a:t>Μόνο μέσω </a:t>
            </a:r>
            <a:r>
              <a:rPr lang="en-US" dirty="0" smtClean="0"/>
              <a:t>public </a:t>
            </a:r>
            <a:r>
              <a:rPr lang="el-GR" dirty="0" smtClean="0"/>
              <a:t>μεθόδων </a:t>
            </a:r>
            <a:r>
              <a:rPr lang="en-US" dirty="0" smtClean="0">
                <a:solidFill>
                  <a:srgbClr val="00B0F0"/>
                </a:solidFill>
              </a:rPr>
              <a:t>set</a:t>
            </a:r>
            <a:r>
              <a:rPr lang="el-GR" dirty="0" smtClean="0">
                <a:solidFill>
                  <a:srgbClr val="00B0F0"/>
                </a:solidFill>
              </a:rPr>
              <a:t>*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B0F0"/>
                </a:solidFill>
              </a:rPr>
              <a:t>get*</a:t>
            </a:r>
            <a:endParaRPr lang="el-GR" dirty="0" smtClean="0">
              <a:solidFill>
                <a:srgbClr val="00B0F0"/>
              </a:solidFill>
            </a:endParaRP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: </a:t>
            </a:r>
            <a:r>
              <a:rPr lang="el-GR" dirty="0" smtClean="0"/>
              <a:t>αν κάποια </a:t>
            </a:r>
            <a:r>
              <a:rPr lang="el-GR" dirty="0" smtClean="0">
                <a:solidFill>
                  <a:srgbClr val="00B0F0"/>
                </a:solidFill>
              </a:rPr>
              <a:t>πεδία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B0F0"/>
                </a:solidFill>
              </a:rPr>
              <a:t>μέθοδοι</a:t>
            </a:r>
            <a:r>
              <a:rPr lang="el-GR" dirty="0" smtClean="0"/>
              <a:t> είναι </a:t>
            </a:r>
            <a:r>
              <a:rPr lang="en-US" dirty="0" smtClean="0"/>
              <a:t>protected </a:t>
            </a:r>
            <a:r>
              <a:rPr lang="el-GR" dirty="0" smtClean="0"/>
              <a:t>μπορούν να τα δουν όλοι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απόγονοι </a:t>
            </a:r>
            <a:r>
              <a:rPr lang="el-GR" dirty="0" smtClean="0"/>
              <a:t>της κλάσης.</a:t>
            </a:r>
            <a:endParaRPr lang="en-US" dirty="0" smtClean="0"/>
          </a:p>
          <a:p>
            <a:pPr lvl="1"/>
            <a:r>
              <a:rPr lang="el-GR" dirty="0" smtClean="0"/>
              <a:t>Το βιβλίο δεν το συνιστά.</a:t>
            </a: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0070C0"/>
                </a:solidFill>
              </a:rPr>
              <a:t>Package access</a:t>
            </a:r>
            <a:r>
              <a:rPr lang="en-US" dirty="0" smtClean="0"/>
              <a:t>: </a:t>
            </a:r>
            <a:r>
              <a:rPr lang="el-GR" dirty="0" smtClean="0"/>
              <a:t>αν δεν προσδιορίσετε </a:t>
            </a:r>
            <a:r>
              <a:rPr lang="en-US" dirty="0" smtClean="0"/>
              <a:t>public, private, </a:t>
            </a:r>
            <a:r>
              <a:rPr lang="el-GR" dirty="0" smtClean="0"/>
              <a:t>ή </a:t>
            </a:r>
            <a:r>
              <a:rPr lang="en-US" dirty="0" smtClean="0"/>
              <a:t>protected access </a:t>
            </a:r>
            <a:r>
              <a:rPr lang="el-GR" dirty="0" smtClean="0"/>
              <a:t>τότε η </a:t>
            </a:r>
            <a:r>
              <a:rPr lang="en-US" dirty="0" smtClean="0"/>
              <a:t>default </a:t>
            </a:r>
            <a:r>
              <a:rPr lang="el-GR" dirty="0" smtClean="0"/>
              <a:t>συμπεριφορά είναι ότι η μεταβλητή είναι </a:t>
            </a:r>
            <a:r>
              <a:rPr lang="el-GR" dirty="0" err="1" smtClean="0"/>
              <a:t>προσβάσιμη</a:t>
            </a:r>
            <a:r>
              <a:rPr lang="el-GR" dirty="0" smtClean="0"/>
              <a:t> από άλλες κλάσεις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στο ίδιο πακέτο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15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4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494" y="3465004"/>
            <a:ext cx="5794650" cy="6840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Date(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5356977"/>
            <a:ext cx="5436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Χτυπάει λάθος η πρόσβαση σε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1489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00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 είναι κεντρική έννοια στον αντικειμενοστραφή προγραμματισμό.</a:t>
            </a:r>
          </a:p>
          <a:p>
            <a:r>
              <a:rPr lang="el-GR" dirty="0" smtClean="0"/>
              <a:t>Η ιδέα είναι να ορίσουμε μια </a:t>
            </a:r>
            <a:r>
              <a:rPr lang="el-GR" dirty="0" smtClean="0">
                <a:solidFill>
                  <a:srgbClr val="0070C0"/>
                </a:solidFill>
              </a:rPr>
              <a:t>γενική κλάση </a:t>
            </a:r>
            <a:r>
              <a:rPr lang="el-GR" dirty="0" smtClean="0"/>
              <a:t>που έχει κάποια χαρακτηριστικά (πεδία και μεθόδους) που θέλουμε και μετά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παραλλαγές</a:t>
            </a:r>
            <a:r>
              <a:rPr lang="el-GR" dirty="0" smtClean="0"/>
              <a:t> της κλάσης αυτής στις οποίες προσθέτουμε ειδικότερα χαρακτηριστικά.</a:t>
            </a:r>
          </a:p>
          <a:p>
            <a:pPr lvl="1"/>
            <a:r>
              <a:rPr lang="el-GR" dirty="0" smtClean="0"/>
              <a:t>Οι εξειδικευμένες κλάσεις λέμε ότι </a:t>
            </a:r>
            <a:r>
              <a:rPr lang="el-GR" dirty="0" smtClean="0">
                <a:solidFill>
                  <a:srgbClr val="FF0000"/>
                </a:solidFill>
              </a:rPr>
              <a:t>κληρονομούν</a:t>
            </a:r>
            <a:r>
              <a:rPr lang="el-GR" dirty="0" smtClean="0"/>
              <a:t> τα χαρακτηριστικά της γενικής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7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494" y="3465004"/>
            <a:ext cx="5794650" cy="6840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Date = new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5356977"/>
            <a:ext cx="5436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OK </a:t>
            </a:r>
            <a:r>
              <a:rPr lang="el-GR" dirty="0" smtClean="0"/>
              <a:t>η πρόσβαση σε </a:t>
            </a:r>
            <a:r>
              <a:rPr lang="en-US" dirty="0" smtClean="0">
                <a:solidFill>
                  <a:srgbClr val="FF0000"/>
                </a:solidFill>
              </a:rPr>
              <a:t>protected </a:t>
            </a:r>
            <a:r>
              <a:rPr lang="el-GR" dirty="0" smtClean="0"/>
              <a:t>πεδία.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371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μεθόδων</a:t>
            </a:r>
            <a:r>
              <a:rPr lang="en-US" dirty="0" smtClean="0"/>
              <a:t> (method overriding)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Μία μέθοδος που ορίζεται στην βασική κλάση μπορούμε να την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ξανα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ορίσουμε </a:t>
            </a:r>
            <a:r>
              <a:rPr lang="el-GR" dirty="0" smtClean="0"/>
              <a:t>στην παράγωγη κλάση με διαφορετικό τρόπο</a:t>
            </a:r>
          </a:p>
          <a:p>
            <a:pPr lvl="1"/>
            <a:r>
              <a:rPr lang="el-GR" dirty="0" smtClean="0"/>
              <a:t>Παράδειγμα: η μέθοδος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l-GR" dirty="0" smtClean="0"/>
              <a:t>Την </a:t>
            </a:r>
            <a:r>
              <a:rPr lang="el-GR" dirty="0" err="1" smtClean="0"/>
              <a:t>ξανα</a:t>
            </a:r>
            <a:r>
              <a:rPr lang="el-GR" dirty="0" smtClean="0"/>
              <a:t>-ορίζουμε για κάθε παραγόμενη κλάση ώστε να παράγει αυτό π</a:t>
            </a:r>
            <a:r>
              <a:rPr lang="en-US" dirty="0" smtClean="0"/>
              <a:t>o</a:t>
            </a:r>
            <a:r>
              <a:rPr lang="el-GR" dirty="0" smtClean="0"/>
              <a:t>υ θέλουμε</a:t>
            </a:r>
          </a:p>
          <a:p>
            <a:pPr lvl="1"/>
            <a:r>
              <a:rPr lang="el-GR" dirty="0" smtClean="0"/>
              <a:t>Αυτό λέγετε </a:t>
            </a:r>
            <a:r>
              <a:rPr lang="el-GR" dirty="0" smtClean="0">
                <a:solidFill>
                  <a:srgbClr val="FF0000"/>
                </a:solidFill>
              </a:rPr>
              <a:t>υπέρβαση</a:t>
            </a:r>
            <a:r>
              <a:rPr lang="el-GR" dirty="0" smtClean="0"/>
              <a:t> της μεθόδου (</a:t>
            </a:r>
            <a:r>
              <a:rPr lang="en-US" dirty="0" smtClean="0">
                <a:solidFill>
                  <a:srgbClr val="FF0000"/>
                </a:solidFill>
              </a:rPr>
              <a:t>method overriding</a:t>
            </a:r>
            <a:r>
              <a:rPr lang="en-US" dirty="0" smtClean="0"/>
              <a:t>).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υπέρβαση</a:t>
            </a:r>
            <a:r>
              <a:rPr lang="el-GR" dirty="0" smtClean="0"/>
              <a:t> των μεθόδων είναι διαφορετική από την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υπερφόρτωση </a:t>
            </a:r>
            <a:r>
              <a:rPr lang="el-GR" dirty="0" smtClean="0">
                <a:solidFill>
                  <a:srgbClr val="0070C0"/>
                </a:solidFill>
              </a:rPr>
              <a:t>αλλάζουμε την υπογραφή </a:t>
            </a:r>
            <a:r>
              <a:rPr lang="el-GR" dirty="0" smtClean="0"/>
              <a:t>της μεθόδου.</a:t>
            </a:r>
          </a:p>
          <a:p>
            <a:pPr lvl="1"/>
            <a:r>
              <a:rPr lang="el-GR" dirty="0" smtClean="0"/>
              <a:t>Εδώ έχουμε την ίδια υπογραφή, απλά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ο ορισμός </a:t>
            </a:r>
            <a:r>
              <a:rPr lang="el-GR" dirty="0" smtClean="0"/>
              <a:t>στην παραγόμενη κλάση.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941168"/>
            <a:ext cx="6336704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AFM)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5399044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+ " "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"\n$"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per hour for " + hours + " hours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3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err="1" smtClean="0">
                <a:solidFill>
                  <a:srgbClr val="C00000"/>
                </a:solidFill>
              </a:rPr>
              <a:t>int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(</a:t>
            </a:r>
            <a:r>
              <a:rPr lang="en-US" dirty="0" err="1"/>
              <a:t>getName</a:t>
            </a:r>
            <a:r>
              <a:rPr lang="en-US" dirty="0"/>
              <a:t>( ) + " " + </a:t>
            </a:r>
            <a:r>
              <a:rPr lang="en-US" dirty="0" err="1" smtClean="0"/>
              <a:t>getAFM</a:t>
            </a:r>
            <a:r>
              <a:rPr lang="en-US" dirty="0" smtClean="0"/>
              <a:t>( ) </a:t>
            </a:r>
            <a:endParaRPr lang="en-US" dirty="0"/>
          </a:p>
          <a:p>
            <a:r>
              <a:rPr lang="en-US" dirty="0"/>
              <a:t>                                + 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9703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err="1" smtClean="0">
                <a:solidFill>
                  <a:srgbClr val="C00000"/>
                </a:solidFill>
              </a:rPr>
              <a:t>int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super.toString</a:t>
            </a:r>
            <a:r>
              <a:rPr lang="en-US" dirty="0">
                <a:solidFill>
                  <a:srgbClr val="FF0000"/>
                </a:solidFill>
              </a:rPr>
              <a:t>( ) </a:t>
            </a:r>
            <a:r>
              <a:rPr lang="en-US" dirty="0" smtClean="0"/>
              <a:t>+ </a:t>
            </a:r>
            <a:r>
              <a:rPr lang="en-US" dirty="0"/>
              <a:t>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87416" y="3861048"/>
            <a:ext cx="525658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καλούμε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βασικής κλάσης</a:t>
            </a:r>
          </a:p>
          <a:p>
            <a:r>
              <a:rPr lang="el-GR" dirty="0" smtClean="0"/>
              <a:t>Πιο καλή υλοποίηση, μπορεί να έχει φωλιασμένες κλήσεις από προγονικές κλάσεις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9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keyword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χρησιμοποιείται σαν αντικείμενο κλήσης για να καλέσουμε μια μέθοδο της γονικής κλάσης την οποία έχουμε κάνει </a:t>
            </a:r>
            <a:r>
              <a:rPr lang="en-US" dirty="0" smtClean="0"/>
              <a:t>override.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dirty="0" err="1" smtClean="0">
                <a:solidFill>
                  <a:srgbClr val="0070C0"/>
                </a:solidFill>
              </a:rPr>
              <a:t>super.toString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για να καλέσουμε την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Αν θέλουμε να το ξεχωρίσουμε από την κλήση της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/>
              <a:t>SalariedEmployee</a:t>
            </a:r>
            <a:r>
              <a:rPr lang="en-US" dirty="0" smtClean="0"/>
              <a:t>, </a:t>
            </a:r>
            <a:r>
              <a:rPr lang="el-GR" dirty="0" smtClean="0"/>
              <a:t>μπορούμε να χρησιμοποιήσουμε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this</a:t>
            </a:r>
            <a:r>
              <a:rPr lang="en-US" dirty="0" smtClean="0"/>
              <a:t>. </a:t>
            </a:r>
            <a:r>
              <a:rPr lang="el-GR" dirty="0" smtClean="0"/>
              <a:t>Μέσα στην </a:t>
            </a:r>
            <a:r>
              <a:rPr lang="en-US" dirty="0" err="1" smtClean="0"/>
              <a:t>SalariedEmployee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super.toString</a:t>
            </a:r>
            <a:r>
              <a:rPr lang="en-US" dirty="0">
                <a:solidFill>
                  <a:srgbClr val="0070C0"/>
                </a:solidFill>
              </a:rPr>
              <a:t>() </a:t>
            </a:r>
            <a:r>
              <a:rPr lang="el-GR" dirty="0" smtClean="0"/>
              <a:t>καλεί την </a:t>
            </a:r>
            <a:r>
              <a:rPr lang="en-US" dirty="0" err="1">
                <a:solidFill>
                  <a:srgbClr val="0070C0"/>
                </a:solidFill>
              </a:rPr>
              <a:t>toString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/>
              <a:t>της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this.toString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 smtClean="0"/>
              <a:t>καλεί 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l-GR" dirty="0"/>
              <a:t>: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μπορούμε να έχουμε </a:t>
            </a:r>
            <a:r>
              <a:rPr lang="el-GR" dirty="0" smtClean="0">
                <a:solidFill>
                  <a:srgbClr val="0070C0"/>
                </a:solidFill>
              </a:rPr>
              <a:t>αλυσιδωτές</a:t>
            </a:r>
            <a:r>
              <a:rPr lang="el-GR" dirty="0" smtClean="0"/>
              <a:t> κλήσεις </a:t>
            </a:r>
            <a:r>
              <a:rPr lang="el-GR" dirty="0"/>
              <a:t>του </a:t>
            </a:r>
            <a:r>
              <a:rPr lang="en-US" dirty="0"/>
              <a:t>super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super.super.toString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04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75394" cy="482453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InheritanceDemo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	100,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100000);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(“Han",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     200,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50.5, 40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eve = new Employee(“Eve”,300);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70897" y="4221088"/>
            <a:ext cx="331892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 μέθοδο της </a:t>
            </a:r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2690" y="5301208"/>
            <a:ext cx="3985771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</a:t>
            </a:r>
            <a:r>
              <a:rPr lang="el-GR" dirty="0"/>
              <a:t>τη μέθοδο της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14279" y="4725144"/>
            <a:ext cx="41653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</a:t>
            </a:r>
            <a:r>
              <a:rPr lang="el-GR" dirty="0"/>
              <a:t>τη μέθοδο της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42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Πολλαπλοί τύποι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αντικείμενο της παράγωγης κλάσης έχει και τον τύπο της βασικής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n-US" dirty="0" err="1" smtClean="0"/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/>
              <a:t>Employee</a:t>
            </a:r>
          </a:p>
          <a:p>
            <a:pPr lvl="1"/>
            <a:r>
              <a:rPr lang="el-GR" dirty="0" smtClean="0"/>
              <a:t>Υπάρχει μία </a:t>
            </a:r>
            <a:r>
              <a:rPr lang="en-US" dirty="0" smtClean="0">
                <a:solidFill>
                  <a:srgbClr val="FF0000"/>
                </a:solidFill>
              </a:rPr>
              <a:t>is-a</a:t>
            </a:r>
            <a:r>
              <a:rPr lang="el-GR" dirty="0" smtClean="0"/>
              <a:t> σχέση μεταξύ των κλάσεων.</a:t>
            </a:r>
          </a:p>
          <a:p>
            <a:pPr lvl="1"/>
            <a:endParaRPr lang="el-GR" dirty="0"/>
          </a:p>
          <a:p>
            <a:r>
              <a:rPr lang="el-GR" dirty="0" smtClean="0"/>
              <a:t>Αυτό μπορούμε να το εκμεταλλευτούμε χρησιμοποιώντας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κλάση </a:t>
            </a:r>
            <a:r>
              <a:rPr lang="el-GR" dirty="0" smtClean="0"/>
              <a:t>όταν θέλουμε να χρησιμοποιήσουμε </a:t>
            </a:r>
            <a:r>
              <a:rPr lang="el-GR" dirty="0" smtClean="0">
                <a:solidFill>
                  <a:srgbClr val="0070C0"/>
                </a:solidFill>
              </a:rPr>
              <a:t>κάποια</a:t>
            </a:r>
            <a:r>
              <a:rPr lang="el-GR" dirty="0" smtClean="0"/>
              <a:t> από τις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5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(“Alice",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                		       100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50.5, 40);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(“Bob",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            			         200, 100000);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):");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(bob):");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employeeObject.getAFM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8326" y="5733256"/>
            <a:ext cx="506567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καλέσουμε τη μέθοδο και με </a:t>
            </a:r>
            <a:r>
              <a:rPr lang="en-US" dirty="0" err="1" smtClean="0">
                <a:solidFill>
                  <a:srgbClr val="FF3300"/>
                </a:solidFill>
              </a:rPr>
              <a:t>HourlyEmployee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el-GR" dirty="0" smtClean="0"/>
              <a:t>και με </a:t>
            </a:r>
            <a:r>
              <a:rPr lang="en-US" dirty="0" err="1" smtClean="0">
                <a:solidFill>
                  <a:srgbClr val="FF3300"/>
                </a:solidFill>
              </a:rPr>
              <a:t>SalariedEmployee</a:t>
            </a:r>
            <a:r>
              <a:rPr lang="el-GR" dirty="0" smtClean="0">
                <a:solidFill>
                  <a:srgbClr val="FF3300"/>
                </a:solidFill>
              </a:rPr>
              <a:t> </a:t>
            </a:r>
            <a:r>
              <a:rPr lang="el-GR" dirty="0" smtClean="0"/>
              <a:t>γιατί και οι δύο 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Employee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106218" y="3645024"/>
            <a:ext cx="1681806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347864" y="2996952"/>
            <a:ext cx="1584176" cy="136815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58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553200" y="3417332"/>
            <a:ext cx="2438400" cy="33147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11868"/>
            <a:ext cx="8507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Έχουμε μια </a:t>
            </a:r>
            <a:r>
              <a:rPr lang="el-GR" sz="2000" dirty="0" smtClean="0">
                <a:solidFill>
                  <a:srgbClr val="0070C0"/>
                </a:solidFill>
              </a:rPr>
              <a:t>Βασική Κλάση (</a:t>
            </a:r>
            <a:r>
              <a:rPr lang="en-US" sz="2000" dirty="0" smtClean="0">
                <a:solidFill>
                  <a:srgbClr val="0070C0"/>
                </a:solidFill>
              </a:rPr>
              <a:t>Base Class) </a:t>
            </a:r>
            <a:r>
              <a:rPr lang="el-GR" sz="2000" dirty="0" smtClean="0"/>
              <a:t>Β, με κάποια πεδία και μεθόδους.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2699266"/>
            <a:ext cx="2209800" cy="168806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2865979"/>
            <a:ext cx="1447800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362533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88373" y="2338796"/>
            <a:ext cx="39568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Θέλουμε να δημιουργήσουμε μια νέα κλάση </a:t>
            </a:r>
            <a:r>
              <a:rPr lang="en-US" sz="2000" dirty="0" smtClean="0"/>
              <a:t>D</a:t>
            </a:r>
            <a:r>
              <a:rPr lang="el-GR" sz="2000" dirty="0" smtClean="0"/>
              <a:t> η οποία να έχει όλα τα χαρακτηριστικά της Β, αλλά και κάποια επιπλέον.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4595857"/>
            <a:ext cx="6248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Αντί να ξαναγράψουμε τον ίδιο κώδικα δημιουργούμε 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(Derived Class) </a:t>
            </a:r>
            <a:r>
              <a:rPr lang="en-US" sz="2000" dirty="0"/>
              <a:t>D</a:t>
            </a:r>
            <a:r>
              <a:rPr lang="el-GR" sz="2000" dirty="0" smtClean="0"/>
              <a:t>, η οποία </a:t>
            </a:r>
            <a:r>
              <a:rPr lang="el-GR" sz="2000" dirty="0" smtClean="0">
                <a:solidFill>
                  <a:srgbClr val="FF0000"/>
                </a:solidFill>
              </a:rPr>
              <a:t>κληρονομεί</a:t>
            </a:r>
            <a:r>
              <a:rPr lang="el-GR" sz="2000" dirty="0" smtClean="0"/>
              <a:t> όλη τη λειτουργικότητα της Βασικής Κλάσης Β και στην οποία προσθέτουμε τα νέα πεδία και μεθόδους.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6696335" y="4969996"/>
            <a:ext cx="2209800" cy="1676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77335" y="5120537"/>
            <a:ext cx="1447800" cy="533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7335" y="588439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5324" y="2326974"/>
            <a:ext cx="186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Βασική Κλάση </a:t>
            </a:r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77335" y="3640121"/>
            <a:ext cx="1447800" cy="52614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77335" y="428762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Q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75093" y="3048000"/>
            <a:ext cx="225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4171" y="6362700"/>
            <a:ext cx="4971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Αυτή διαδικασία λέγεται </a:t>
            </a:r>
            <a:r>
              <a:rPr lang="el-GR" sz="2000" dirty="0" smtClean="0">
                <a:solidFill>
                  <a:srgbClr val="FF0000"/>
                </a:solidFill>
              </a:rPr>
              <a:t>κληρονομικότητα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3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4473116"/>
            <a:ext cx="41399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12" y="404664"/>
            <a:ext cx="8435280" cy="295232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Employee(Employee other){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this.name = other.name;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6712" y="3429000"/>
            <a:ext cx="8435280" cy="20882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/>
              <a:t>public class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extends </a:t>
            </a:r>
            <a:r>
              <a:rPr lang="en-US" sz="18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1800" dirty="0" smtClean="0"/>
              <a:t>{</a:t>
            </a:r>
          </a:p>
          <a:p>
            <a:r>
              <a:rPr lang="en-US" sz="1800" dirty="0" smtClean="0"/>
              <a:t>	public </a:t>
            </a:r>
            <a:r>
              <a:rPr lang="en-US" sz="1800" dirty="0" err="1" smtClean="0"/>
              <a:t>SalariedEmployee</a:t>
            </a:r>
            <a:r>
              <a:rPr lang="en-US" sz="1800" dirty="0" smtClean="0"/>
              <a:t>(</a:t>
            </a:r>
            <a:r>
              <a:rPr lang="en-US" sz="1800" dirty="0" err="1" smtClean="0"/>
              <a:t>SalariedEmployee</a:t>
            </a:r>
            <a:r>
              <a:rPr lang="en-US" sz="1800" dirty="0" smtClean="0"/>
              <a:t> other){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		super(other);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this.salay</a:t>
            </a:r>
            <a:r>
              <a:rPr lang="en-US" sz="1800" dirty="0" smtClean="0"/>
              <a:t> = </a:t>
            </a:r>
            <a:r>
              <a:rPr lang="en-US" sz="1800" dirty="0" err="1" smtClean="0"/>
              <a:t>other.salary</a:t>
            </a:r>
            <a:r>
              <a:rPr lang="en-US" sz="1800" dirty="0" smtClean="0"/>
              <a:t>; </a:t>
            </a:r>
            <a:r>
              <a:rPr lang="en-US" sz="1800" dirty="0"/>
              <a:t>	</a:t>
            </a:r>
            <a:r>
              <a:rPr lang="en-US" sz="1800" dirty="0" smtClean="0"/>
              <a:t>}  </a:t>
            </a:r>
            <a:endParaRPr lang="en-US" sz="1800" dirty="0"/>
          </a:p>
          <a:p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436712" y="5742947"/>
            <a:ext cx="8188424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κλήση του </a:t>
            </a:r>
            <a:r>
              <a:rPr lang="en-US" dirty="0" smtClean="0"/>
              <a:t>copy constructor </a:t>
            </a:r>
            <a:r>
              <a:rPr lang="el-GR" dirty="0" smtClean="0"/>
              <a:t>της </a:t>
            </a:r>
            <a:r>
              <a:rPr lang="en-US" dirty="0" smtClean="0"/>
              <a:t>Employee (</a:t>
            </a:r>
            <a:r>
              <a:rPr lang="el-GR" dirty="0" smtClean="0"/>
              <a:t>μέσω της </a:t>
            </a:r>
            <a:r>
              <a:rPr lang="en-US" dirty="0" smtClean="0"/>
              <a:t>super(other)) </a:t>
            </a:r>
            <a:r>
              <a:rPr lang="el-GR" dirty="0" smtClean="0"/>
              <a:t>γίνεται με ένα αντικείμενο τύπου </a:t>
            </a:r>
            <a:r>
              <a:rPr lang="en-US" dirty="0" err="1" smtClean="0"/>
              <a:t>SalariedEmployee</a:t>
            </a:r>
            <a:r>
              <a:rPr lang="en-US" dirty="0" smtClean="0"/>
              <a:t>. </a:t>
            </a:r>
            <a:r>
              <a:rPr lang="el-GR" dirty="0" smtClean="0"/>
              <a:t>Αυτό γίνεται γιατί </a:t>
            </a:r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r>
              <a:rPr lang="en-US" dirty="0" smtClean="0">
                <a:solidFill>
                  <a:srgbClr val="FF0000"/>
                </a:solidFill>
              </a:rPr>
              <a:t> is a Employee</a:t>
            </a:r>
            <a:r>
              <a:rPr lang="el-GR" dirty="0" smtClean="0"/>
              <a:t> και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FF0000"/>
                </a:solidFill>
              </a:rPr>
              <a:t>other</a:t>
            </a:r>
            <a:r>
              <a:rPr lang="en-US" dirty="0"/>
              <a:t>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FF0000"/>
                </a:solidFill>
              </a:rPr>
              <a:t>και τους δύο τύπους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62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l-GR" dirty="0" smtClean="0"/>
              <a:t>διάγραμμα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Αναπαράσταση κληρονομικότητας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52520" y="2575905"/>
            <a:ext cx="1787525" cy="1057275"/>
            <a:chOff x="2112" y="1440"/>
            <a:chExt cx="816" cy="48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864689" y="4779046"/>
            <a:ext cx="2603578" cy="1057275"/>
            <a:chOff x="2112" y="1440"/>
            <a:chExt cx="816" cy="480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SalariedEmployee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336297" y="4779047"/>
            <a:ext cx="2341660" cy="1057275"/>
            <a:chOff x="2112" y="1440"/>
            <a:chExt cx="816" cy="48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HourlyEmployee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cxnSp>
        <p:nvCxnSpPr>
          <p:cNvPr id="20" name="Straight Arrow Connector 19"/>
          <p:cNvCxnSpPr>
            <a:stCxn id="10" idx="0"/>
            <a:endCxn id="5" idx="2"/>
          </p:cNvCxnSpPr>
          <p:nvPr/>
        </p:nvCxnSpPr>
        <p:spPr>
          <a:xfrm flipH="1" flipV="1">
            <a:off x="3246283" y="3633180"/>
            <a:ext cx="1920195" cy="1145866"/>
          </a:xfrm>
          <a:prstGeom prst="straightConnector1">
            <a:avLst/>
          </a:prstGeom>
          <a:ln w="38100">
            <a:headEnd type="none" w="lg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0"/>
            <a:endCxn id="5" idx="2"/>
          </p:cNvCxnSpPr>
          <p:nvPr/>
        </p:nvCxnSpPr>
        <p:spPr>
          <a:xfrm flipV="1">
            <a:off x="1507127" y="3633180"/>
            <a:ext cx="1739156" cy="1145867"/>
          </a:xfrm>
          <a:prstGeom prst="straightConnector1">
            <a:avLst/>
          </a:prstGeom>
          <a:ln w="38100">
            <a:headEnd type="none" w="lg" len="lg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6732240" y="2575905"/>
            <a:ext cx="1787525" cy="1057275"/>
            <a:chOff x="2112" y="1440"/>
            <a:chExt cx="816" cy="480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Date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cxnSp>
        <p:nvCxnSpPr>
          <p:cNvPr id="31" name="Straight Arrow Connector 30"/>
          <p:cNvCxnSpPr>
            <a:stCxn id="5" idx="3"/>
            <a:endCxn id="27" idx="1"/>
          </p:cNvCxnSpPr>
          <p:nvPr/>
        </p:nvCxnSpPr>
        <p:spPr>
          <a:xfrm>
            <a:off x="4140045" y="3104543"/>
            <a:ext cx="2592195" cy="0"/>
          </a:xfrm>
          <a:prstGeom prst="straightConnector1">
            <a:avLst/>
          </a:prstGeom>
          <a:ln w="38100">
            <a:headEnd type="diamond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606011" y="4021447"/>
            <a:ext cx="12586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is-a </a:t>
            </a:r>
            <a:r>
              <a:rPr lang="el-GR" dirty="0" smtClean="0"/>
              <a:t>σχέση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517092" y="3142345"/>
            <a:ext cx="195117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contains-a </a:t>
            </a:r>
            <a:r>
              <a:rPr lang="el-GR" dirty="0" smtClean="0"/>
              <a:t>σχέση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2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και αλλαγή επιστρεφόμενου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αλλαγή που μπορούμε να κάνουμε</a:t>
            </a:r>
            <a:r>
              <a:rPr lang="en-US" dirty="0" smtClean="0"/>
              <a:t> </a:t>
            </a:r>
            <a:r>
              <a:rPr lang="el-GR" dirty="0" smtClean="0"/>
              <a:t>στην υπογραφή της κλάσης που υπερβαίνουμε είναι να αλλάξουμε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επιστρεφόμενο τύπο </a:t>
            </a:r>
            <a:r>
              <a:rPr lang="el-GR" dirty="0" smtClean="0"/>
              <a:t>σε αυτόν μιας παράγωγης κλάσης</a:t>
            </a:r>
          </a:p>
          <a:p>
            <a:pPr lvl="1"/>
            <a:r>
              <a:rPr lang="el-GR" dirty="0" smtClean="0"/>
              <a:t>Ουσιαστικά δεν είναι αλλαγή αφού η παράγωγη κλάση έχει και τον τύπο της γονικής κλάσης.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852936"/>
            <a:ext cx="6336704" cy="16561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createCopy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	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new Employee(this);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31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8468" y="2554729"/>
            <a:ext cx="8280920" cy="188238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createCopy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	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 return 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(this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5402833"/>
            <a:ext cx="770485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επιστρεφόμενος τύπος αλλάζει από </a:t>
            </a:r>
            <a:r>
              <a:rPr lang="en-US" dirty="0" smtClean="0">
                <a:solidFill>
                  <a:srgbClr val="C00000"/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στην υπέρβαση. Ουσιαστικά όμως δεν υπάρχει αλλαγή μιας και κάθε αντικείμενο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είναι και </a:t>
            </a:r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44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2636912"/>
            <a:ext cx="8496944" cy="18722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400" dirty="0"/>
              <a:t>public class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extends </a:t>
            </a:r>
            <a:r>
              <a:rPr lang="en-US" sz="24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 private double </a:t>
            </a:r>
            <a:r>
              <a:rPr lang="en-US" sz="2400" dirty="0">
                <a:solidFill>
                  <a:srgbClr val="00B0F0"/>
                </a:solidFill>
              </a:rPr>
              <a:t>salary</a:t>
            </a:r>
            <a:r>
              <a:rPr lang="en-US" sz="2400" dirty="0"/>
              <a:t>; //</a:t>
            </a:r>
            <a:r>
              <a:rPr lang="en-US" sz="2400" dirty="0" smtClean="0"/>
              <a:t>annual</a:t>
            </a:r>
          </a:p>
          <a:p>
            <a:endParaRPr lang="en-US" sz="2400" dirty="0" smtClean="0"/>
          </a:p>
          <a:p>
            <a:r>
              <a:rPr lang="el-GR" sz="2400" dirty="0"/>
              <a:t>	</a:t>
            </a:r>
            <a:r>
              <a:rPr lang="en-US" sz="2400" dirty="0"/>
              <a:t>public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createCopy</a:t>
            </a:r>
            <a:r>
              <a:rPr lang="en-US" sz="2400" dirty="0">
                <a:solidFill>
                  <a:srgbClr val="0070C0"/>
                </a:solidFill>
              </a:rPr>
              <a:t>()</a:t>
            </a:r>
          </a:p>
          <a:p>
            <a:r>
              <a:rPr lang="en-US" sz="2400" dirty="0"/>
              <a:t>    	{</a:t>
            </a:r>
          </a:p>
          <a:p>
            <a:r>
              <a:rPr lang="en-US" sz="2400" dirty="0"/>
              <a:t>        return new </a:t>
            </a:r>
            <a:r>
              <a:rPr lang="en-US" sz="2400" dirty="0" err="1" smtClean="0"/>
              <a:t>SalariedEmployee</a:t>
            </a:r>
            <a:r>
              <a:rPr lang="en-US" sz="2400" dirty="0" smtClean="0"/>
              <a:t>(this</a:t>
            </a:r>
            <a:r>
              <a:rPr lang="en-US" sz="2400" dirty="0"/>
              <a:t>);</a:t>
            </a:r>
          </a:p>
          <a:p>
            <a:r>
              <a:rPr lang="en-US" sz="2400" dirty="0"/>
              <a:t>    	</a:t>
            </a:r>
            <a:r>
              <a:rPr lang="en-US" sz="2400" dirty="0" smtClean="0"/>
              <a:t>}</a:t>
            </a:r>
          </a:p>
          <a:p>
            <a:endParaRPr lang="en-US" sz="2400" dirty="0" smtClean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331640" y="5402833"/>
            <a:ext cx="770485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επιστρεφόμενος τύπος αλλάζει από </a:t>
            </a:r>
            <a:r>
              <a:rPr lang="en-US" dirty="0" smtClean="0">
                <a:solidFill>
                  <a:srgbClr val="C00000"/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στην υπέρβαση. Ουσιαστικά όμως δεν υπάρχει αλλαγή μιας και κάθε αντικείμενο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είναι και </a:t>
            </a:r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77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κληρονομικότητα είναι χρήσιμη όταν </a:t>
            </a:r>
          </a:p>
          <a:p>
            <a:pPr lvl="1"/>
            <a:r>
              <a:rPr lang="el-GR" dirty="0"/>
              <a:t>Θ</a:t>
            </a:r>
            <a:r>
              <a:rPr lang="el-GR" dirty="0" smtClean="0"/>
              <a:t>έλουμε να έχουμε αντικείμενα και της </a:t>
            </a:r>
            <a:r>
              <a:rPr lang="el-GR" dirty="0" smtClean="0">
                <a:solidFill>
                  <a:srgbClr val="0070C0"/>
                </a:solidFill>
              </a:rPr>
              <a:t>κλάσης Β</a:t>
            </a:r>
            <a:r>
              <a:rPr lang="el-GR" dirty="0" smtClean="0"/>
              <a:t> και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Θέλουμε να ορίσουμε </a:t>
            </a:r>
            <a:r>
              <a:rPr lang="el-GR" dirty="0" smtClean="0">
                <a:solidFill>
                  <a:srgbClr val="0070C0"/>
                </a:solidFill>
              </a:rPr>
              <a:t>πολλαπλές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παράγωγες κλάσεις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D1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… </a:t>
            </a:r>
            <a:r>
              <a:rPr lang="el-GR" dirty="0" smtClean="0"/>
              <a:t>που η κάθε μία επεκτείνει την </a:t>
            </a:r>
            <a:r>
              <a:rPr lang="el-GR" dirty="0" smtClean="0">
                <a:solidFill>
                  <a:srgbClr val="0070C0"/>
                </a:solidFill>
              </a:rPr>
              <a:t>Β</a:t>
            </a:r>
            <a:r>
              <a:rPr lang="el-GR" dirty="0" smtClean="0"/>
              <a:t> με </a:t>
            </a:r>
            <a:r>
              <a:rPr lang="el-GR" dirty="0" smtClean="0">
                <a:solidFill>
                  <a:srgbClr val="0070C0"/>
                </a:solidFill>
              </a:rPr>
              <a:t>διαφορετικό τρόπο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  <a:p>
            <a:r>
              <a:rPr lang="el-GR" dirty="0" smtClean="0"/>
              <a:t>Μπορούμε να ορίσουμε παράγωγες κλάσεις των παράγωγων κλάσεων.</a:t>
            </a:r>
          </a:p>
          <a:p>
            <a:pPr lvl="1"/>
            <a:r>
              <a:rPr lang="el-GR" dirty="0" smtClean="0"/>
              <a:t>Με αυτό τον τρόπο ορίζεται μια </a:t>
            </a:r>
            <a:r>
              <a:rPr lang="el-GR" dirty="0" smtClean="0">
                <a:solidFill>
                  <a:srgbClr val="FF0000"/>
                </a:solidFill>
              </a:rPr>
              <a:t>ιεραρχία κλάσεων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Ιεραρχία κλάσεων (</a:t>
            </a:r>
            <a:r>
              <a:rPr lang="en-US" dirty="0" smtClean="0"/>
              <a:t>Class Hierarchy)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Παράδειγμα: Έχουμε ένα πρόγραμμα που διαχειρίζεται τους </a:t>
            </a:r>
            <a:r>
              <a:rPr lang="el-GR" dirty="0" smtClean="0">
                <a:solidFill>
                  <a:srgbClr val="0070C0"/>
                </a:solidFill>
              </a:rPr>
              <a:t>Εργαζόμενους</a:t>
            </a:r>
            <a:r>
              <a:rPr lang="el-GR" dirty="0" smtClean="0"/>
              <a:t> μιας εταιρίας.</a:t>
            </a:r>
          </a:p>
          <a:p>
            <a:pPr lvl="1"/>
            <a:r>
              <a:rPr lang="el-GR" dirty="0" smtClean="0"/>
              <a:t>Όλοι οι εργαζόμενοι έχουν κοινά χαρακτηριστικά το όνομα τους και το ΑΦΜ τους.</a:t>
            </a:r>
          </a:p>
          <a:p>
            <a:r>
              <a:rPr lang="el-GR" dirty="0" smtClean="0"/>
              <a:t>Οι εργαζόμενοι χωρίζονται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Ωρομίσθιους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Έμμισθους</a:t>
            </a:r>
          </a:p>
          <a:p>
            <a:pPr lvl="1"/>
            <a:r>
              <a:rPr lang="el-GR" dirty="0" smtClean="0"/>
              <a:t>Διαφορετικά χαρακτηριστικά θα κρατάμε όσον αφορά το μισθό για τον καθένα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Ωρομίσθιοι</a:t>
            </a:r>
            <a:r>
              <a:rPr lang="el-GR" dirty="0" smtClean="0"/>
              <a:t> χωρίζονται σε </a:t>
            </a:r>
            <a:r>
              <a:rPr lang="el-GR" dirty="0" smtClean="0">
                <a:solidFill>
                  <a:srgbClr val="0070C0"/>
                </a:solidFill>
              </a:rPr>
              <a:t>Πλήρους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Μερικής</a:t>
            </a:r>
            <a:r>
              <a:rPr lang="el-GR" dirty="0" smtClean="0"/>
              <a:t> απασχόλησης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Έμμισθοι</a:t>
            </a:r>
            <a:r>
              <a:rPr lang="el-GR" dirty="0" smtClean="0"/>
              <a:t> χωρίζονται σε </a:t>
            </a:r>
            <a:r>
              <a:rPr lang="el-GR" dirty="0" smtClean="0">
                <a:solidFill>
                  <a:srgbClr val="0070C0"/>
                </a:solidFill>
              </a:rPr>
              <a:t>Τεχνικό Προσωπικό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0070C0"/>
                </a:solidFill>
              </a:rPr>
              <a:t>Διευθυντικό προσωπικό</a:t>
            </a:r>
          </a:p>
          <a:p>
            <a:r>
              <a:rPr lang="el-GR" dirty="0" err="1" smtClean="0"/>
              <a:t>Κ.ο.κ</a:t>
            </a:r>
            <a:r>
              <a:rPr lang="el-GR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90563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2006 Pearson Addison-Wesley. All rights reserved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7-</a:t>
            </a:r>
            <a:fld id="{56CA3DDB-369C-4C37-8FD1-9676AA5C370D}" type="slidenum">
              <a:rPr lang="en-US"/>
              <a:pPr/>
              <a:t>7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Class Hierarchy</a:t>
            </a:r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685800" y="1447800"/>
            <a:ext cx="8066088" cy="4183063"/>
            <a:chOff x="432" y="1063"/>
            <a:chExt cx="5081" cy="2635"/>
          </a:xfrm>
        </p:grpSpPr>
        <p:pic>
          <p:nvPicPr>
            <p:cNvPr id="11269" name="Picture 5" descr="D7_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63"/>
              <a:ext cx="5040" cy="26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68" name="Picture 4" descr="07_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392"/>
              <a:ext cx="5033" cy="2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1039043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Ιεραρχία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</a:t>
            </a:r>
            <a:r>
              <a:rPr lang="el-GR" dirty="0" smtClean="0"/>
              <a:t> από κλάσεις</a:t>
            </a:r>
            <a:r>
              <a:rPr lang="en-US" dirty="0" smtClean="0"/>
              <a:t> </a:t>
            </a:r>
            <a:r>
              <a:rPr lang="el-GR" dirty="0" smtClean="0"/>
              <a:t>ορίζει κάτι σαν </a:t>
            </a:r>
            <a:r>
              <a:rPr lang="el-GR" dirty="0" smtClean="0">
                <a:solidFill>
                  <a:srgbClr val="00B0F0"/>
                </a:solidFill>
              </a:rPr>
              <a:t>γενεαλογικό δέντρο κλάσεων </a:t>
            </a:r>
            <a:r>
              <a:rPr lang="el-GR" dirty="0" smtClean="0"/>
              <a:t>από πιο γενικές προς πιο ειδικές κλάσεις.</a:t>
            </a:r>
          </a:p>
          <a:p>
            <a:pPr lvl="1"/>
            <a:endParaRPr lang="el-GR" dirty="0"/>
          </a:p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όλες οι κλάσεις ανήκουν στην ίδια ιεραρχία.</a:t>
            </a:r>
          </a:p>
          <a:p>
            <a:pPr lvl="1"/>
            <a:r>
              <a:rPr lang="el-GR" dirty="0" smtClean="0"/>
              <a:t>Στην κορυφή της ιε</a:t>
            </a:r>
            <a:r>
              <a:rPr lang="el-GR" dirty="0"/>
              <a:t>ρ</a:t>
            </a:r>
            <a:r>
              <a:rPr lang="el-GR" dirty="0" smtClean="0"/>
              <a:t>αρχίας είναι η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2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19872" y="1761640"/>
            <a:ext cx="2480041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63376" y="1997408"/>
            <a:ext cx="219303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22897" y="2958533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16126" y="131754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71500" y="4648200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72962" y="3181902"/>
            <a:ext cx="1806876" cy="75115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hours</a:t>
            </a:r>
          </a:p>
          <a:p>
            <a:pPr algn="ctr"/>
            <a:r>
              <a:rPr lang="en-US" dirty="0" err="1" smtClean="0"/>
              <a:t>wageRate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52500" y="4005064"/>
            <a:ext cx="1447800" cy="5375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5031" y="2612163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HourlyEmpoyee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4008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25985" y="3181902"/>
            <a:ext cx="2146933" cy="61366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annualSalary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06985" y="3933055"/>
            <a:ext cx="1447800" cy="4971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76018" y="261216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0996" y="5841709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15031" y="4873408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525985" y="4593165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805481" y="5786674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669516" y="4818373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63377" y="4273860"/>
            <a:ext cx="2664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Πλεονέκτημα: επαναχρησιμοποίηση του κώδικα!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8795</TotalTime>
  <Words>2477</Words>
  <Application>Microsoft Office PowerPoint</Application>
  <PresentationFormat>On-screen Show (4:3)</PresentationFormat>
  <Paragraphs>658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Courier New</vt:lpstr>
      <vt:lpstr>Tahoma</vt:lpstr>
      <vt:lpstr>Clarity</vt:lpstr>
      <vt:lpstr>ΤΕΧΝΙΚΕΣ Αντικειμενοστραφουσ προγραμματισμου</vt:lpstr>
      <vt:lpstr>Παράδειγμα</vt:lpstr>
      <vt:lpstr>Κληρονομικότητα</vt:lpstr>
      <vt:lpstr>Κληρονομικότητα</vt:lpstr>
      <vt:lpstr>Κληρονομικότητα</vt:lpstr>
      <vt:lpstr>Ιεραρχία κλάσεων (Class Hierarchy)</vt:lpstr>
      <vt:lpstr>A Class Hierarchy</vt:lpstr>
      <vt:lpstr>Ιεραρχία κλάσεων</vt:lpstr>
      <vt:lpstr>Παράδειγμα</vt:lpstr>
      <vt:lpstr>Ορολογία</vt:lpstr>
      <vt:lpstr>Συντακτικό</vt:lpstr>
      <vt:lpstr>PowerPoint Presentation</vt:lpstr>
      <vt:lpstr>PowerPoint Presentation</vt:lpstr>
      <vt:lpstr>PowerPoint Presentation</vt:lpstr>
      <vt:lpstr>PowerPoint Presentation</vt:lpstr>
      <vt:lpstr>Constructor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Constructor this</vt:lpstr>
      <vt:lpstr>PowerPoint Presentation</vt:lpstr>
      <vt:lpstr>Κληρονομικότητα και ενθυλάκωση</vt:lpstr>
      <vt:lpstr>PowerPoint Presentation</vt:lpstr>
      <vt:lpstr>Protected μέλη</vt:lpstr>
      <vt:lpstr>Employee</vt:lpstr>
      <vt:lpstr>PowerPoint Presentation</vt:lpstr>
      <vt:lpstr>Employee</vt:lpstr>
      <vt:lpstr>PowerPoint Presentation</vt:lpstr>
      <vt:lpstr>Υπέρβαση μεθόδων (method overriding)</vt:lpstr>
      <vt:lpstr>PowerPoint Presentation</vt:lpstr>
      <vt:lpstr>PowerPoint Presentation</vt:lpstr>
      <vt:lpstr>PowerPoint Presentation</vt:lpstr>
      <vt:lpstr>PowerPoint Presentation</vt:lpstr>
      <vt:lpstr>super</vt:lpstr>
      <vt:lpstr>Παράδειγμα </vt:lpstr>
      <vt:lpstr>Πολλαπλοί τύποι</vt:lpstr>
      <vt:lpstr>PowerPoint Presentation</vt:lpstr>
      <vt:lpstr>PowerPoint Presentation</vt:lpstr>
      <vt:lpstr>UML διάγραμμα</vt:lpstr>
      <vt:lpstr>Υπέρβαση και αλλαγή επιστρεφόμενου τύπου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492</cp:revision>
  <dcterms:created xsi:type="dcterms:W3CDTF">2013-02-10T16:19:38Z</dcterms:created>
  <dcterms:modified xsi:type="dcterms:W3CDTF">2016-04-13T17:04:23Z</dcterms:modified>
</cp:coreProperties>
</file>