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623" r:id="rId3"/>
    <p:sldId id="566" r:id="rId4"/>
    <p:sldId id="589" r:id="rId5"/>
    <p:sldId id="590" r:id="rId6"/>
    <p:sldId id="597" r:id="rId7"/>
    <p:sldId id="598" r:id="rId8"/>
    <p:sldId id="599" r:id="rId9"/>
    <p:sldId id="600" r:id="rId10"/>
    <p:sldId id="601" r:id="rId11"/>
    <p:sldId id="617" r:id="rId12"/>
    <p:sldId id="628" r:id="rId13"/>
    <p:sldId id="624" r:id="rId14"/>
    <p:sldId id="625" r:id="rId15"/>
    <p:sldId id="626" r:id="rId16"/>
    <p:sldId id="627" r:id="rId17"/>
    <p:sldId id="605" r:id="rId18"/>
    <p:sldId id="606" r:id="rId19"/>
    <p:sldId id="607" r:id="rId20"/>
    <p:sldId id="608" r:id="rId21"/>
    <p:sldId id="609" r:id="rId22"/>
    <p:sldId id="610" r:id="rId23"/>
    <p:sldId id="618" r:id="rId24"/>
    <p:sldId id="619" r:id="rId25"/>
    <p:sldId id="620" r:id="rId26"/>
    <p:sldId id="641" r:id="rId27"/>
    <p:sldId id="642" r:id="rId28"/>
    <p:sldId id="612" r:id="rId29"/>
    <p:sldId id="621" r:id="rId30"/>
    <p:sldId id="622" r:id="rId31"/>
    <p:sldId id="629" r:id="rId32"/>
    <p:sldId id="630" r:id="rId33"/>
    <p:sldId id="63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4/7/2016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docs.oracle.com/javase/6/docs/api/java/util/HashMap.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n-US" dirty="0" smtClean="0"/>
          </a:p>
          <a:p>
            <a:pPr algn="ctr"/>
            <a:r>
              <a:rPr lang="el-GR" dirty="0" smtClean="0"/>
              <a:t>Παράδειγμα: Τμήμα πανεπιστημίου</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err="1" smtClean="0"/>
              <a:t>StudentRecord</a:t>
            </a:r>
            <a:endParaRPr lang="en-US" dirty="0"/>
          </a:p>
        </p:txBody>
      </p:sp>
      <p:sp>
        <p:nvSpPr>
          <p:cNvPr id="3" name="Content Placeholder 2"/>
          <p:cNvSpPr>
            <a:spLocks noGrp="1"/>
          </p:cNvSpPr>
          <p:nvPr>
            <p:ph idx="1"/>
          </p:nvPr>
        </p:nvSpPr>
        <p:spPr/>
        <p:txBody>
          <a:bodyPr/>
          <a:lstStyle/>
          <a:p>
            <a:r>
              <a:rPr lang="el-GR" dirty="0" smtClean="0"/>
              <a:t>Χρειαζόμαστε να κρατάμε για κάθε φοιτητή τις πληροφορίες του (αυτά που έχουμε στο </a:t>
            </a:r>
            <a:r>
              <a:rPr lang="en-US" dirty="0" smtClean="0"/>
              <a:t>Student class) </a:t>
            </a:r>
            <a:r>
              <a:rPr lang="el-GR" dirty="0" smtClean="0"/>
              <a:t>και το βαθμό του. </a:t>
            </a:r>
          </a:p>
          <a:p>
            <a:r>
              <a:rPr lang="el-GR" dirty="0" smtClean="0"/>
              <a:t>Μας βολεύει να δημιουργήσουμε μια καινούρια κλάση που να βάζει μαζί αυτές τις πληροφορίες.</a:t>
            </a:r>
          </a:p>
        </p:txBody>
      </p:sp>
    </p:spTree>
    <p:extLst>
      <p:ext uri="{BB962C8B-B14F-4D97-AF65-F5344CB8AC3E}">
        <p14:creationId xmlns:p14="http://schemas.microsoft.com/office/powerpoint/2010/main" val="2726002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45" idx="1"/>
          </p:cNvCxnSpPr>
          <p:nvPr/>
        </p:nvCxnSpPr>
        <p:spPr>
          <a:xfrm flipV="1">
            <a:off x="5486400" y="4146550"/>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3377084" y="5522913"/>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4100984" y="4487863"/>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4253384" y="4792663"/>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AutoShape 17"/>
          <p:cNvSpPr>
            <a:spLocks noChangeArrowheads="1"/>
          </p:cNvSpPr>
          <p:nvPr/>
        </p:nvSpPr>
        <p:spPr bwMode="auto">
          <a:xfrm>
            <a:off x="6164721"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46" name="AutoShape 17"/>
          <p:cNvSpPr>
            <a:spLocks noChangeArrowheads="1"/>
          </p:cNvSpPr>
          <p:nvPr/>
        </p:nvSpPr>
        <p:spPr bwMode="auto">
          <a:xfrm>
            <a:off x="3072284" y="5829109"/>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2" name="Elbow Connector 31"/>
          <p:cNvCxnSpPr>
            <a:stCxn id="15" idx="2"/>
            <a:endCxn id="46" idx="1"/>
          </p:cNvCxnSpPr>
          <p:nvPr/>
        </p:nvCxnSpPr>
        <p:spPr>
          <a:xfrm rot="16200000" flipH="1">
            <a:off x="1475913" y="4385137"/>
            <a:ext cx="1453959" cy="173878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3857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Αποθήκευση φοιτητών</a:t>
            </a:r>
            <a:endParaRPr lang="en-US" dirty="0"/>
          </a:p>
        </p:txBody>
      </p:sp>
      <p:sp>
        <p:nvSpPr>
          <p:cNvPr id="4" name="Content Placeholder 3"/>
          <p:cNvSpPr>
            <a:spLocks noGrp="1"/>
          </p:cNvSpPr>
          <p:nvPr>
            <p:ph idx="1"/>
          </p:nvPr>
        </p:nvSpPr>
        <p:spPr/>
        <p:txBody>
          <a:bodyPr/>
          <a:lstStyle/>
          <a:p>
            <a:r>
              <a:rPr lang="el-GR" dirty="0" smtClean="0"/>
              <a:t>Η κλάση </a:t>
            </a:r>
            <a:r>
              <a:rPr lang="en-US" dirty="0" smtClean="0"/>
              <a:t>Course </a:t>
            </a:r>
            <a:r>
              <a:rPr lang="el-GR" dirty="0" smtClean="0"/>
              <a:t>χρειάζεται να αποθηκεύσει τους φοιτητές που παίρνουν το μάθημα. </a:t>
            </a:r>
          </a:p>
          <a:p>
            <a:pPr lvl="1"/>
            <a:r>
              <a:rPr lang="el-GR" dirty="0" smtClean="0"/>
              <a:t>Δεν ξέρουμε εκ των προτέρων </a:t>
            </a:r>
            <a:r>
              <a:rPr lang="el-GR" dirty="0" smtClean="0">
                <a:solidFill>
                  <a:srgbClr val="0070C0"/>
                </a:solidFill>
              </a:rPr>
              <a:t>πόσοι φοιτητές </a:t>
            </a:r>
            <a:r>
              <a:rPr lang="el-GR" dirty="0" smtClean="0"/>
              <a:t>θα πάρουν το μάθημα</a:t>
            </a:r>
          </a:p>
          <a:p>
            <a:r>
              <a:rPr lang="el-GR" dirty="0" smtClean="0"/>
              <a:t>Θα χρησιμοποιήσουμε την κλάση </a:t>
            </a:r>
            <a:r>
              <a:rPr lang="en-US" dirty="0" err="1" smtClean="0">
                <a:solidFill>
                  <a:schemeClr val="accent6">
                    <a:lumMod val="75000"/>
                  </a:schemeClr>
                </a:solidFill>
              </a:rPr>
              <a:t>ArrayList</a:t>
            </a:r>
            <a:r>
              <a:rPr lang="en-US" dirty="0" smtClean="0">
                <a:solidFill>
                  <a:schemeClr val="accent6">
                    <a:lumMod val="75000"/>
                  </a:schemeClr>
                </a:solidFill>
              </a:rPr>
              <a:t> </a:t>
            </a:r>
            <a:r>
              <a:rPr lang="el-GR" dirty="0" smtClean="0"/>
              <a:t>για να τους αποθηκεύσουμε.</a:t>
            </a:r>
            <a:endParaRPr lang="en-US" dirty="0"/>
          </a:p>
        </p:txBody>
      </p:sp>
    </p:spTree>
    <p:extLst>
      <p:ext uri="{BB962C8B-B14F-4D97-AF65-F5344CB8AC3E}">
        <p14:creationId xmlns:p14="http://schemas.microsoft.com/office/powerpoint/2010/main" val="3687112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Μια βοηθητική κλάση είναι το </a:t>
            </a:r>
            <a:r>
              <a:rPr lang="en-US" dirty="0" err="1" smtClean="0">
                <a:solidFill>
                  <a:srgbClr val="0070C0"/>
                </a:solidFill>
              </a:rPr>
              <a:t>ArrayList</a:t>
            </a:r>
            <a:r>
              <a:rPr lang="el-GR" dirty="0" smtClean="0">
                <a:solidFill>
                  <a:srgbClr val="0070C0"/>
                </a:solidFill>
              </a:rPr>
              <a:t> </a:t>
            </a:r>
            <a:r>
              <a:rPr lang="el-GR" dirty="0" smtClean="0"/>
              <a:t>το οποίο είναι ένας </a:t>
            </a:r>
            <a:r>
              <a:rPr lang="el-GR" dirty="0" smtClean="0">
                <a:solidFill>
                  <a:schemeClr val="accent6">
                    <a:lumMod val="75000"/>
                  </a:schemeClr>
                </a:solidFill>
              </a:rPr>
              <a:t>δυναμικός πίνακας </a:t>
            </a:r>
            <a:r>
              <a:rPr lang="el-GR" dirty="0" smtClean="0"/>
              <a:t>ο οποίος προσαρμόζει το μέγεθος του ανάλογα με τον αριθμό των στοιχείων που περιέχει </a:t>
            </a:r>
          </a:p>
          <a:p>
            <a:pPr lvl="1"/>
            <a:r>
              <a:rPr lang="el-GR" dirty="0" smtClean="0"/>
              <a:t>Το </a:t>
            </a:r>
            <a:r>
              <a:rPr lang="en-US" dirty="0" err="1" smtClean="0">
                <a:solidFill>
                  <a:srgbClr val="0070C0"/>
                </a:solidFill>
              </a:rPr>
              <a:t>ArrayList</a:t>
            </a:r>
            <a:r>
              <a:rPr lang="en-US" dirty="0" smtClean="0">
                <a:solidFill>
                  <a:srgbClr val="0070C0"/>
                </a:solidFill>
              </a:rPr>
              <a:t> </a:t>
            </a:r>
            <a:r>
              <a:rPr lang="el-GR" dirty="0" smtClean="0"/>
              <a:t>μπορεί να κρατάει </a:t>
            </a:r>
            <a:r>
              <a:rPr lang="el-GR" dirty="0" smtClean="0">
                <a:solidFill>
                  <a:srgbClr val="FF0000"/>
                </a:solidFill>
              </a:rPr>
              <a:t>αντικείμενα</a:t>
            </a:r>
            <a:r>
              <a:rPr lang="el-GR" dirty="0" smtClean="0"/>
              <a:t> οποιουδήποτε τύπου.</a:t>
            </a:r>
          </a:p>
          <a:p>
            <a:r>
              <a:rPr lang="el-GR" dirty="0" smtClean="0"/>
              <a:t>Συντακτικό:</a:t>
            </a:r>
          </a:p>
          <a:p>
            <a:pPr lvl="1"/>
            <a:r>
              <a:rPr lang="en-US" b="1" dirty="0" smtClean="0">
                <a:solidFill>
                  <a:srgbClr val="0070C0"/>
                </a:solidFill>
                <a:latin typeface="Courier New" pitchFamily="49" charset="0"/>
                <a:cs typeface="Courier New" pitchFamily="49" charset="0"/>
              </a:rPr>
              <a:t>import </a:t>
            </a:r>
            <a:r>
              <a:rPr lang="en-US" b="1" dirty="0" err="1" smtClean="0">
                <a:solidFill>
                  <a:srgbClr val="0070C0"/>
                </a:solidFill>
                <a:latin typeface="Courier New" pitchFamily="49" charset="0"/>
                <a:cs typeface="Courier New" pitchFamily="49" charset="0"/>
              </a:rPr>
              <a:t>java.util.ArrayList</a:t>
            </a:r>
            <a:r>
              <a:rPr lang="en-US" b="1" dirty="0" smtClean="0">
                <a:solidFill>
                  <a:srgbClr val="0070C0"/>
                </a:solidFill>
                <a:latin typeface="Courier New" pitchFamily="49" charset="0"/>
                <a:cs typeface="Courier New" pitchFamily="49" charset="0"/>
              </a:rPr>
              <a: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l-GR" b="1" dirty="0" err="1" smtClean="0">
                <a:solidFill>
                  <a:srgbClr val="FF0000"/>
                </a:solidFill>
                <a:latin typeface="Courier New" pitchFamily="49" charset="0"/>
                <a:cs typeface="Courier New" pitchFamily="49" charset="0"/>
              </a:rPr>
              <a:t>Βασικος</a:t>
            </a:r>
            <a:r>
              <a:rPr lang="el-GR" b="1" dirty="0" smtClean="0">
                <a:solidFill>
                  <a:srgbClr val="FF0000"/>
                </a:solidFill>
                <a:latin typeface="Courier New" pitchFamily="49" charset="0"/>
                <a:cs typeface="Courier New" pitchFamily="49" charset="0"/>
              </a:rPr>
              <a:t> Τύπος</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p>
          <a:p>
            <a:endParaRPr lang="en-US" dirty="0" smtClean="0"/>
          </a:p>
          <a:p>
            <a:r>
              <a:rPr lang="el-GR" dirty="0" smtClean="0"/>
              <a:t>Ο </a:t>
            </a:r>
            <a:r>
              <a:rPr lang="el-GR" dirty="0">
                <a:solidFill>
                  <a:srgbClr val="FF0000"/>
                </a:solidFill>
              </a:rPr>
              <a:t>βασικός </a:t>
            </a:r>
            <a:r>
              <a:rPr lang="el-GR" dirty="0" smtClean="0">
                <a:solidFill>
                  <a:srgbClr val="FF0000"/>
                </a:solidFill>
              </a:rPr>
              <a:t>τύπος </a:t>
            </a:r>
            <a:r>
              <a:rPr lang="el-GR" dirty="0" smtClean="0"/>
              <a:t>είναι οποιοσδήποτε μια οποιαδήποτε κλάση.</a:t>
            </a:r>
          </a:p>
          <a:p>
            <a:pPr lvl="1"/>
            <a:r>
              <a:rPr lang="el-GR" dirty="0" smtClean="0"/>
              <a:t>Αυτός είναι ο τύπος των δεδομένων που αποθηκεύει ο πίνακας μας. </a:t>
            </a:r>
          </a:p>
          <a:p>
            <a:pPr lvl="1"/>
            <a:r>
              <a:rPr lang="el-GR" dirty="0" smtClean="0"/>
              <a:t>Για να αποθηκεύσουμε </a:t>
            </a:r>
            <a:r>
              <a:rPr lang="el-GR" dirty="0" smtClean="0">
                <a:solidFill>
                  <a:schemeClr val="accent6">
                    <a:lumMod val="75000"/>
                  </a:schemeClr>
                </a:solidFill>
              </a:rPr>
              <a:t>πρωταρχικούς τύπους </a:t>
            </a:r>
            <a:r>
              <a:rPr lang="el-GR" dirty="0" smtClean="0"/>
              <a:t>(</a:t>
            </a:r>
            <a:r>
              <a:rPr lang="en-US" dirty="0" err="1" smtClean="0"/>
              <a:t>int</a:t>
            </a:r>
            <a:r>
              <a:rPr lang="en-US" dirty="0" smtClean="0"/>
              <a:t>, double, </a:t>
            </a:r>
            <a:r>
              <a:rPr lang="en-US" dirty="0" err="1" smtClean="0"/>
              <a:t>boolean</a:t>
            </a:r>
            <a:r>
              <a:rPr lang="en-US" dirty="0" smtClean="0"/>
              <a:t>)</a:t>
            </a:r>
            <a:r>
              <a:rPr lang="en-US" dirty="0" smtClean="0">
                <a:solidFill>
                  <a:schemeClr val="accent6">
                    <a:lumMod val="75000"/>
                  </a:schemeClr>
                </a:solidFill>
              </a:rPr>
              <a:t> </a:t>
            </a:r>
            <a:r>
              <a:rPr lang="el-GR" dirty="0" smtClean="0"/>
              <a:t>χρειαζόμαστε την </a:t>
            </a:r>
            <a:r>
              <a:rPr lang="en-US" dirty="0" smtClean="0">
                <a:solidFill>
                  <a:srgbClr val="0070C0"/>
                </a:solidFill>
              </a:rPr>
              <a:t>wrapper class</a:t>
            </a:r>
            <a:r>
              <a:rPr lang="en-US" dirty="0" smtClean="0"/>
              <a:t>.</a:t>
            </a:r>
          </a:p>
          <a:p>
            <a:endParaRPr lang="en-US" dirty="0" smtClean="0"/>
          </a:p>
          <a:p>
            <a:r>
              <a:rPr lang="el-GR" dirty="0" smtClean="0"/>
              <a:t>Παραδείγματα:</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Integer</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sz="2500" dirty="0"/>
              <a:t>// </a:t>
            </a:r>
            <a:r>
              <a:rPr lang="el-GR" sz="2500" dirty="0" err="1"/>
              <a:t>λιστα</a:t>
            </a:r>
            <a:r>
              <a:rPr lang="el-GR" sz="2500" dirty="0"/>
              <a:t> από ακεραίους</a:t>
            </a:r>
            <a:endParaRPr lang="en-US" sz="2500" dirty="0"/>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String</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a:t>
            </a:r>
            <a:r>
              <a:rPr lang="el-GR"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n-US" dirty="0" smtClean="0"/>
              <a:t>String</a:t>
            </a:r>
            <a:endParaRPr lang="en-US" b="1" dirty="0" smtClean="0">
              <a:solidFill>
                <a:schemeClr val="accent6">
                  <a:lumMod val="75000"/>
                </a:schemeClr>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Person</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l-GR" dirty="0" smtClean="0"/>
              <a:t>αντικείμενα </a:t>
            </a:r>
            <a:r>
              <a:rPr lang="en-US" dirty="0" smtClean="0"/>
              <a:t>Person</a:t>
            </a:r>
            <a:endParaRPr lang="en-US" b="1" dirty="0">
              <a:solidFill>
                <a:schemeClr val="accent6">
                  <a:lumMod val="75000"/>
                </a:schemeClr>
              </a:solidFill>
              <a:latin typeface="Courier New" pitchFamily="49" charset="0"/>
              <a:cs typeface="Courier New" pitchFamily="49" charset="0"/>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839924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Constructor</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 </a:t>
            </a:r>
            <a:r>
              <a:rPr lang="en-US" b="1" dirty="0" smtClean="0">
                <a:solidFill>
                  <a:srgbClr val="FF0000"/>
                </a:solidFill>
                <a:latin typeface="Courier New" pitchFamily="49" charset="0"/>
                <a:cs typeface="Courier New" pitchFamily="49" charset="0"/>
              </a:rPr>
              <a:t>new</a:t>
            </a:r>
            <a:r>
              <a:rPr lang="en-US" b="1" dirty="0" smtClean="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r>
              <a:rPr lang="el-GR" dirty="0" smtClean="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smtClean="0"/>
              <a:t> </a:t>
            </a:r>
            <a:r>
              <a:rPr lang="el-GR" dirty="0" smtClean="0"/>
              <a:t>προσθέτει το στοιχειό </a:t>
            </a:r>
            <a:r>
              <a:rPr lang="en-US" b="1" dirty="0">
                <a:solidFill>
                  <a:srgbClr val="0070C0"/>
                </a:solidFill>
                <a:latin typeface="Courier New" pitchFamily="49" charset="0"/>
                <a:cs typeface="Courier New" pitchFamily="49" charset="0"/>
              </a:rPr>
              <a:t>x</a:t>
            </a:r>
            <a:r>
              <a:rPr lang="en-US" dirty="0" smtClean="0"/>
              <a:t> </a:t>
            </a:r>
            <a:r>
              <a:rPr lang="el-GR" dirty="0" smtClean="0"/>
              <a:t>στο τέλος του πίνακα.</a:t>
            </a:r>
          </a:p>
          <a:p>
            <a:pPr lvl="1"/>
            <a:r>
              <a:rPr lang="en-US" b="1" dirty="0" smtClean="0">
                <a:solidFill>
                  <a:srgbClr val="0070C0"/>
                </a:solidFill>
                <a:latin typeface="Courier New" pitchFamily="49" charset="0"/>
                <a:cs typeface="Courier New" pitchFamily="49" charset="0"/>
              </a:rPr>
              <a:t>add(int i, </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x):</a:t>
            </a:r>
            <a:r>
              <a:rPr lang="en-US" dirty="0"/>
              <a:t> </a:t>
            </a:r>
            <a:r>
              <a:rPr lang="el-GR" dirty="0"/>
              <a:t>προσθέτει το στοιχειό </a:t>
            </a:r>
            <a:r>
              <a:rPr lang="en-US" b="1" dirty="0">
                <a:solidFill>
                  <a:srgbClr val="0070C0"/>
                </a:solidFill>
                <a:latin typeface="Courier New" pitchFamily="49" charset="0"/>
                <a:cs typeface="Courier New" pitchFamily="49" charset="0"/>
              </a:rPr>
              <a:t>x</a:t>
            </a:r>
            <a:r>
              <a:rPr lang="en-US" dirty="0"/>
              <a:t> </a:t>
            </a:r>
            <a:r>
              <a:rPr lang="el-GR" dirty="0" smtClean="0"/>
              <a:t>στη θέση </a:t>
            </a:r>
            <a:r>
              <a:rPr lang="en-US" b="1" dirty="0">
                <a:solidFill>
                  <a:srgbClr val="0070C0"/>
                </a:solidFill>
                <a:latin typeface="Courier New" pitchFamily="49" charset="0"/>
                <a:cs typeface="Courier New" pitchFamily="49" charset="0"/>
              </a:rPr>
              <a:t>i </a:t>
            </a:r>
            <a:r>
              <a:rPr lang="el-GR" dirty="0" smtClean="0"/>
              <a:t>και μετατοπίζει τα υπόλοιπα στοιχεία κατά μια θέση. </a:t>
            </a:r>
          </a:p>
          <a:p>
            <a:pPr lvl="1"/>
            <a:r>
              <a:rPr lang="en-US" b="1" dirty="0" smtClean="0">
                <a:solidFill>
                  <a:srgbClr val="0070C0"/>
                </a:solidFill>
                <a:latin typeface="Courier New" pitchFamily="49" charset="0"/>
                <a:cs typeface="Courier New" pitchFamily="49" charset="0"/>
              </a:rPr>
              <a:t>remove(</a:t>
            </a:r>
            <a:r>
              <a:rPr lang="en-US" b="1" dirty="0" err="1" smtClean="0">
                <a:solidFill>
                  <a:srgbClr val="0070C0"/>
                </a:solidFill>
                <a:latin typeface="Courier New" pitchFamily="49" charset="0"/>
                <a:cs typeface="Courier New" pitchFamily="49" charset="0"/>
              </a:rPr>
              <a:t>int</a:t>
            </a:r>
            <a:r>
              <a:rPr lang="en-US" b="1" dirty="0" smtClean="0">
                <a:solidFill>
                  <a:srgbClr val="0070C0"/>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i</a:t>
            </a:r>
            <a:r>
              <a:rPr lang="en-US" b="1" dirty="0" smtClean="0">
                <a:solidFill>
                  <a:srgbClr val="0070C0"/>
                </a:solidFill>
                <a:latin typeface="Courier New" pitchFamily="49" charset="0"/>
                <a:cs typeface="Courier New" pitchFamily="49" charset="0"/>
              </a:rPr>
              <a:t>): </a:t>
            </a:r>
            <a:r>
              <a:rPr lang="el-GR" dirty="0" smtClean="0"/>
              <a:t>αφαιρεί το στοιχείο στη </a:t>
            </a:r>
            <a:r>
              <a:rPr lang="el-GR" dirty="0"/>
              <a:t>θέση </a:t>
            </a:r>
            <a:r>
              <a:rPr lang="en-US" b="1" dirty="0" err="1">
                <a:solidFill>
                  <a:srgbClr val="0070C0"/>
                </a:solidFill>
                <a:latin typeface="Courier New" pitchFamily="49" charset="0"/>
                <a:cs typeface="Courier New" pitchFamily="49" charset="0"/>
              </a:rPr>
              <a:t>i</a:t>
            </a:r>
            <a:r>
              <a:rPr lang="en-US" b="1" dirty="0">
                <a:solidFill>
                  <a:srgbClr val="0070C0"/>
                </a:solidFill>
                <a:latin typeface="Courier New" pitchFamily="49" charset="0"/>
                <a:cs typeface="Courier New" pitchFamily="49" charset="0"/>
              </a:rPr>
              <a:t> </a:t>
            </a:r>
            <a:r>
              <a:rPr lang="el-GR" dirty="0" smtClean="0"/>
              <a:t>και το επιστρέφει.</a:t>
            </a:r>
          </a:p>
          <a:p>
            <a:pPr lvl="1"/>
            <a:r>
              <a:rPr lang="en-US" b="1" dirty="0" smtClean="0">
                <a:solidFill>
                  <a:srgbClr val="0070C0"/>
                </a:solidFill>
                <a:latin typeface="Courier New" pitchFamily="49" charset="0"/>
                <a:cs typeface="Courier New" pitchFamily="49" charset="0"/>
              </a:rPr>
              <a:t>remove(</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l-GR" dirty="0"/>
              <a:t>αφαιρεί το στοιχείο</a:t>
            </a:r>
          </a:p>
          <a:p>
            <a:pPr lvl="1"/>
            <a:r>
              <a:rPr lang="en-US" b="1" dirty="0">
                <a:solidFill>
                  <a:srgbClr val="0070C0"/>
                </a:solidFill>
                <a:latin typeface="Courier New" pitchFamily="49" charset="0"/>
                <a:cs typeface="Courier New" pitchFamily="49" charset="0"/>
              </a:rPr>
              <a:t>set(int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l-GR" dirty="0" smtClean="0"/>
              <a:t>θέτει στην θέση </a:t>
            </a:r>
            <a:r>
              <a:rPr lang="en-US" b="1" dirty="0" err="1">
                <a:solidFill>
                  <a:srgbClr val="0070C0"/>
                </a:solidFill>
                <a:latin typeface="Courier New" pitchFamily="49" charset="0"/>
                <a:cs typeface="Courier New" pitchFamily="49" charset="0"/>
              </a:rPr>
              <a:t>i</a:t>
            </a:r>
            <a:r>
              <a:rPr lang="el-GR" dirty="0" smtClean="0"/>
              <a:t> την τιμή </a:t>
            </a:r>
            <a:r>
              <a:rPr lang="en-US" b="1" dirty="0" smtClean="0">
                <a:solidFill>
                  <a:srgbClr val="0070C0"/>
                </a:solidFill>
                <a:latin typeface="Courier New" pitchFamily="49" charset="0"/>
                <a:cs typeface="Courier New" pitchFamily="49" charset="0"/>
              </a:rPr>
              <a:t>x</a:t>
            </a:r>
            <a:r>
              <a:rPr lang="el-GR" b="1" dirty="0" smtClean="0">
                <a:solidFill>
                  <a:srgbClr val="0070C0"/>
                </a:solidFill>
                <a:latin typeface="Courier New" pitchFamily="49" charset="0"/>
                <a:cs typeface="Courier New" pitchFamily="49" charset="0"/>
              </a:rPr>
              <a:t> </a:t>
            </a:r>
            <a:r>
              <a:rPr lang="el-GR" sz="2500" dirty="0"/>
              <a:t>αλλάζοντας την προηγούμενη</a:t>
            </a:r>
            <a:endParaRPr lang="en-US" sz="2500" dirty="0"/>
          </a:p>
          <a:p>
            <a:pPr lvl="1"/>
            <a:r>
              <a:rPr lang="en-US" b="1" dirty="0">
                <a:solidFill>
                  <a:srgbClr val="0070C0"/>
                </a:solidFill>
                <a:latin typeface="Courier New" pitchFamily="49" charset="0"/>
                <a:cs typeface="Courier New" pitchFamily="49" charset="0"/>
              </a:rPr>
              <a:t>get(int i): </a:t>
            </a:r>
            <a:r>
              <a:rPr lang="el-GR" dirty="0" smtClean="0"/>
              <a:t>επιστρέφει το αντικείμενο τύπου </a:t>
            </a:r>
            <a:r>
              <a:rPr lang="en-US" b="1" dirty="0">
                <a:solidFill>
                  <a:srgbClr val="FF0000"/>
                </a:solidFill>
                <a:latin typeface="Courier New" pitchFamily="49" charset="0"/>
                <a:cs typeface="Courier New" pitchFamily="49" charset="0"/>
              </a:rPr>
              <a:t>T</a:t>
            </a:r>
            <a:r>
              <a:rPr lang="el-GR" dirty="0" smtClean="0"/>
              <a:t> στη θέση </a:t>
            </a:r>
            <a:r>
              <a:rPr lang="en-US" b="1" dirty="0">
                <a:solidFill>
                  <a:srgbClr val="0070C0"/>
                </a:solidFill>
                <a:latin typeface="Courier New" pitchFamily="49" charset="0"/>
                <a:cs typeface="Courier New" pitchFamily="49" charset="0"/>
              </a:rPr>
              <a:t>i</a:t>
            </a:r>
            <a:r>
              <a:rPr lang="en-US" dirty="0" smtClean="0"/>
              <a:t>.</a:t>
            </a:r>
          </a:p>
          <a:p>
            <a:pPr lvl="1"/>
            <a:r>
              <a:rPr lang="en-US" b="1" dirty="0">
                <a:solidFill>
                  <a:srgbClr val="0070C0"/>
                </a:solidFill>
                <a:latin typeface="Courier New" pitchFamily="49" charset="0"/>
                <a:cs typeface="Courier New" pitchFamily="49" charset="0"/>
              </a:rPr>
              <a:t>size(): </a:t>
            </a:r>
            <a:r>
              <a:rPr lang="el-GR" dirty="0" smtClean="0"/>
              <a:t>ο αριθμός των στοιχείων του πίνακα.</a:t>
            </a:r>
          </a:p>
          <a:p>
            <a:r>
              <a:rPr lang="el-GR" dirty="0" smtClean="0"/>
              <a:t>Διατρέχοντας τον πίνακα:</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smtClean="0">
                <a:solidFill>
                  <a:srgbClr val="0070C0"/>
                </a:solidFill>
                <a:latin typeface="Courier New" pitchFamily="49" charset="0"/>
                <a:cs typeface="Courier New" pitchFamily="49" charset="0"/>
              </a:rPr>
              <a:t>for(</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endParaRPr lang="en-US" dirty="0"/>
          </a:p>
          <a:p>
            <a:pPr lvl="1"/>
            <a:endParaRPr lang="en-US" dirty="0">
              <a:solidFill>
                <a:srgbClr val="0070C0"/>
              </a:solidFill>
            </a:endParaRPr>
          </a:p>
        </p:txBody>
      </p:sp>
    </p:spTree>
    <p:extLst>
      <p:ext uri="{BB962C8B-B14F-4D97-AF65-F5344CB8AC3E}">
        <p14:creationId xmlns:p14="http://schemas.microsoft.com/office/powerpoint/2010/main" val="344012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a:bodyPr>
          <a:lstStyle/>
          <a:p>
            <a:r>
              <a:rPr lang="el-GR" dirty="0" smtClean="0"/>
              <a:t>Διατρέχοντας τον πίνακα:</a:t>
            </a:r>
          </a:p>
          <a:p>
            <a:pPr lvl="1"/>
            <a:endParaRPr lang="en-US" b="1" dirty="0" smtClean="0">
              <a:solidFill>
                <a:srgbClr val="0070C0"/>
              </a:solidFill>
              <a:latin typeface="Courier New" pitchFamily="49" charset="0"/>
              <a:cs typeface="Courier New" pitchFamily="49" charset="0"/>
            </a:endParaRPr>
          </a:p>
          <a:p>
            <a:pPr lvl="1"/>
            <a:endParaRPr lang="en-US" b="1" dirty="0">
              <a:solidFill>
                <a:srgbClr val="0070C0"/>
              </a:solidFill>
              <a:latin typeface="Courier New" pitchFamily="49" charset="0"/>
              <a:cs typeface="Courier New" pitchFamily="49" charset="0"/>
            </a:endParaRPr>
          </a:p>
          <a:p>
            <a:pPr lvl="1"/>
            <a:endParaRPr lang="en-US" b="1" dirty="0">
              <a:solidFill>
                <a:srgbClr val="0070C0"/>
              </a:solidFill>
              <a:latin typeface="Courier New" pitchFamily="49" charset="0"/>
              <a:cs typeface="Courier New" pitchFamily="49" charset="0"/>
            </a:endParaRPr>
          </a:p>
          <a:p>
            <a:endParaRPr lang="en-US" dirty="0" smtClean="0"/>
          </a:p>
          <a:p>
            <a:r>
              <a:rPr lang="el-GR" dirty="0" smtClean="0"/>
              <a:t>Εναλλακτικά</a:t>
            </a:r>
            <a:endParaRPr lang="el-GR" dirty="0"/>
          </a:p>
          <a:p>
            <a:endParaRPr lang="en-US" dirty="0"/>
          </a:p>
          <a:p>
            <a:pPr lvl="1"/>
            <a:endParaRPr lang="en-US" dirty="0">
              <a:solidFill>
                <a:srgbClr val="0070C0"/>
              </a:solidFill>
            </a:endParaRPr>
          </a:p>
        </p:txBody>
      </p:sp>
      <p:sp>
        <p:nvSpPr>
          <p:cNvPr id="4" name="TextBox 3"/>
          <p:cNvSpPr txBox="1"/>
          <p:nvPr/>
        </p:nvSpPr>
        <p:spPr>
          <a:xfrm>
            <a:off x="539552" y="2204864"/>
            <a:ext cx="8204490" cy="1569660"/>
          </a:xfrm>
          <a:prstGeom prst="rect">
            <a:avLst/>
          </a:prstGeom>
          <a:noFill/>
          <a:ln w="28575">
            <a:solidFill>
              <a:srgbClr val="FF0000"/>
            </a:solidFill>
            <a:prstDash val="dash"/>
          </a:ln>
        </p:spPr>
        <p:txBody>
          <a:bodyPr wrap="none" rtlCol="0">
            <a:spAutoFit/>
          </a:bodyPr>
          <a:lstStyle/>
          <a:p>
            <a:pPr lvl="1"/>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l-GR" sz="2400" b="1" dirty="0">
                <a:solidFill>
                  <a:srgbClr val="0070C0"/>
                </a:solidFill>
                <a:latin typeface="Courier New" pitchFamily="49" charset="0"/>
                <a:cs typeface="Courier New" pitchFamily="49" charset="0"/>
              </a:rPr>
              <a:t>&gt;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chemeClr val="accent6">
                    <a:lumMod val="75000"/>
                  </a:schemeClr>
                </a:solidFill>
                <a:latin typeface="Courier New" pitchFamily="49" charset="0"/>
                <a:cs typeface="Courier New" pitchFamily="49" charset="0"/>
              </a:rPr>
              <a:t> = </a:t>
            </a:r>
            <a:r>
              <a:rPr lang="en-US" sz="2400" b="1" dirty="0">
                <a:solidFill>
                  <a:srgbClr val="FF0000"/>
                </a:solidFill>
                <a:latin typeface="Courier New" pitchFamily="49" charset="0"/>
                <a:cs typeface="Courier New" pitchFamily="49" charset="0"/>
              </a:rPr>
              <a:t>new</a:t>
            </a:r>
            <a:r>
              <a:rPr lang="en-US" sz="2400" b="1" dirty="0">
                <a:solidFill>
                  <a:schemeClr val="accent6">
                    <a:lumMod val="75000"/>
                  </a:schemeClr>
                </a:solidFill>
                <a:latin typeface="Courier New" pitchFamily="49" charset="0"/>
                <a:cs typeface="Courier New" pitchFamily="49" charset="0"/>
              </a:rPr>
              <a:t> </a:t>
            </a:r>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&gt;();</a:t>
            </a:r>
          </a:p>
          <a:p>
            <a:pPr lvl="1"/>
            <a:r>
              <a:rPr lang="en-US" sz="2400" b="1" dirty="0">
                <a:solidFill>
                  <a:srgbClr val="0070C0"/>
                </a:solidFill>
                <a:latin typeface="Courier New" pitchFamily="49" charset="0"/>
                <a:cs typeface="Courier New" pitchFamily="49" charset="0"/>
              </a:rPr>
              <a:t>for(</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 x: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rgbClr val="0070C0"/>
                </a:solidFill>
                <a:latin typeface="Courier New" pitchFamily="49" charset="0"/>
                <a:cs typeface="Courier New" pitchFamily="49" charset="0"/>
              </a:rPr>
              <a:t>){</a:t>
            </a:r>
            <a:r>
              <a:rPr lang="el-GR" sz="2400" b="1" dirty="0">
                <a:solidFill>
                  <a:srgbClr val="0070C0"/>
                </a:solidFill>
                <a:latin typeface="Courier New" pitchFamily="49" charset="0"/>
                <a:cs typeface="Courier New" pitchFamily="49" charset="0"/>
              </a:rPr>
              <a:t> </a:t>
            </a:r>
            <a:endParaRPr lang="en-US" sz="2400" b="1" dirty="0">
              <a:solidFill>
                <a:srgbClr val="0070C0"/>
              </a:solidFill>
              <a:latin typeface="Courier New" pitchFamily="49" charset="0"/>
              <a:cs typeface="Courier New" pitchFamily="49" charset="0"/>
            </a:endParaRPr>
          </a:p>
          <a:p>
            <a:pPr lvl="2"/>
            <a:r>
              <a:rPr lang="en-US" sz="2400" b="1" dirty="0" err="1">
                <a:solidFill>
                  <a:srgbClr val="0070C0"/>
                </a:solidFill>
                <a:latin typeface="Courier New" pitchFamily="49" charset="0"/>
                <a:cs typeface="Courier New" pitchFamily="49" charset="0"/>
              </a:rPr>
              <a:t>System.out.println</a:t>
            </a:r>
            <a:r>
              <a:rPr lang="en-US" sz="2400" b="1" dirty="0">
                <a:solidFill>
                  <a:srgbClr val="0070C0"/>
                </a:solidFill>
                <a:latin typeface="Courier New" pitchFamily="49" charset="0"/>
                <a:cs typeface="Courier New" pitchFamily="49" charset="0"/>
              </a:rPr>
              <a:t>(x);</a:t>
            </a:r>
          </a:p>
          <a:p>
            <a:pPr lvl="1"/>
            <a:r>
              <a:rPr lang="en-US" sz="2400" b="1" dirty="0" smtClean="0">
                <a:solidFill>
                  <a:srgbClr val="0070C0"/>
                </a:solidFill>
                <a:latin typeface="Courier New" pitchFamily="49" charset="0"/>
                <a:cs typeface="Courier New" pitchFamily="49" charset="0"/>
              </a:rPr>
              <a:t>}</a:t>
            </a:r>
            <a:endParaRPr lang="en-US" sz="2400" b="1" dirty="0">
              <a:solidFill>
                <a:srgbClr val="0070C0"/>
              </a:solidFill>
              <a:latin typeface="Courier New" pitchFamily="49" charset="0"/>
              <a:cs typeface="Courier New" pitchFamily="49" charset="0"/>
            </a:endParaRPr>
          </a:p>
        </p:txBody>
      </p:sp>
      <p:sp>
        <p:nvSpPr>
          <p:cNvPr id="5" name="TextBox 4"/>
          <p:cNvSpPr txBox="1"/>
          <p:nvPr/>
        </p:nvSpPr>
        <p:spPr>
          <a:xfrm>
            <a:off x="539552" y="4509120"/>
            <a:ext cx="8204490" cy="1938992"/>
          </a:xfrm>
          <a:prstGeom prst="rect">
            <a:avLst/>
          </a:prstGeom>
          <a:noFill/>
          <a:ln w="28575">
            <a:solidFill>
              <a:srgbClr val="FF0000"/>
            </a:solidFill>
            <a:prstDash val="dash"/>
          </a:ln>
        </p:spPr>
        <p:txBody>
          <a:bodyPr wrap="none" rtlCol="0">
            <a:spAutoFit/>
          </a:bodyPr>
          <a:lstStyle/>
          <a:p>
            <a:pPr lvl="1"/>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l-GR" sz="2400" b="1" dirty="0">
                <a:solidFill>
                  <a:srgbClr val="0070C0"/>
                </a:solidFill>
                <a:latin typeface="Courier New" pitchFamily="49" charset="0"/>
                <a:cs typeface="Courier New" pitchFamily="49" charset="0"/>
              </a:rPr>
              <a:t>&gt;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chemeClr val="accent6">
                    <a:lumMod val="75000"/>
                  </a:schemeClr>
                </a:solidFill>
                <a:latin typeface="Courier New" pitchFamily="49" charset="0"/>
                <a:cs typeface="Courier New" pitchFamily="49" charset="0"/>
              </a:rPr>
              <a:t> = </a:t>
            </a:r>
            <a:r>
              <a:rPr lang="en-US" sz="2400" b="1" dirty="0">
                <a:solidFill>
                  <a:srgbClr val="FF0000"/>
                </a:solidFill>
                <a:latin typeface="Courier New" pitchFamily="49" charset="0"/>
                <a:cs typeface="Courier New" pitchFamily="49" charset="0"/>
              </a:rPr>
              <a:t>new</a:t>
            </a:r>
            <a:r>
              <a:rPr lang="en-US" sz="2400" b="1" dirty="0">
                <a:solidFill>
                  <a:schemeClr val="accent6">
                    <a:lumMod val="75000"/>
                  </a:schemeClr>
                </a:solidFill>
                <a:latin typeface="Courier New" pitchFamily="49" charset="0"/>
                <a:cs typeface="Courier New" pitchFamily="49" charset="0"/>
              </a:rPr>
              <a:t> </a:t>
            </a:r>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&gt;();</a:t>
            </a:r>
          </a:p>
          <a:p>
            <a:pPr lvl="1"/>
            <a:r>
              <a:rPr lang="en-US" sz="2400" b="1" dirty="0" smtClean="0">
                <a:solidFill>
                  <a:srgbClr val="0070C0"/>
                </a:solidFill>
                <a:latin typeface="Courier New" pitchFamily="49" charset="0"/>
                <a:cs typeface="Courier New" pitchFamily="49" charset="0"/>
              </a:rPr>
              <a:t>for(</a:t>
            </a:r>
            <a:r>
              <a:rPr lang="en-US" sz="2400" b="1" dirty="0" err="1" smtClean="0">
                <a:solidFill>
                  <a:srgbClr val="0070C0"/>
                </a:solidFill>
                <a:latin typeface="Courier New" pitchFamily="49" charset="0"/>
                <a:cs typeface="Courier New" pitchFamily="49" charset="0"/>
              </a:rPr>
              <a:t>int</a:t>
            </a:r>
            <a:r>
              <a:rPr lang="en-US" sz="2400" b="1" dirty="0" smtClean="0">
                <a:solidFill>
                  <a:srgbClr val="0070C0"/>
                </a:solidFill>
                <a:latin typeface="Courier New" pitchFamily="49" charset="0"/>
                <a:cs typeface="Courier New" pitchFamily="49" charset="0"/>
              </a:rPr>
              <a:t>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=0;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 &lt; </a:t>
            </a:r>
            <a:r>
              <a:rPr lang="en-US" sz="2400" b="1" dirty="0" err="1" smtClean="0">
                <a:solidFill>
                  <a:schemeClr val="accent6">
                    <a:lumMod val="75000"/>
                  </a:schemeClr>
                </a:solidFill>
                <a:latin typeface="Courier New" pitchFamily="49" charset="0"/>
                <a:cs typeface="Courier New" pitchFamily="49" charset="0"/>
              </a:rPr>
              <a:t>myList.size</a:t>
            </a:r>
            <a:r>
              <a:rPr lang="en-US" sz="2400" b="1" dirty="0" smtClean="0">
                <a:solidFill>
                  <a:schemeClr val="accent6">
                    <a:lumMod val="75000"/>
                  </a:schemeClr>
                </a:solidFill>
                <a:latin typeface="Courier New" pitchFamily="49" charset="0"/>
                <a:cs typeface="Courier New" pitchFamily="49" charset="0"/>
              </a:rPr>
              <a:t>()</a:t>
            </a:r>
            <a:r>
              <a:rPr lang="en-US" sz="2400" b="1" dirty="0" smtClean="0">
                <a:solidFill>
                  <a:srgbClr val="0070C0"/>
                </a:solidFill>
                <a:latin typeface="Courier New" pitchFamily="49" charset="0"/>
                <a:cs typeface="Courier New" pitchFamily="49" charset="0"/>
              </a:rPr>
              <a:t>;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a:t>
            </a:r>
            <a:r>
              <a:rPr lang="el-GR" sz="2400" b="1" dirty="0" smtClean="0">
                <a:solidFill>
                  <a:srgbClr val="0070C0"/>
                </a:solidFill>
                <a:latin typeface="Courier New" pitchFamily="49" charset="0"/>
                <a:cs typeface="Courier New" pitchFamily="49" charset="0"/>
              </a:rPr>
              <a:t> </a:t>
            </a:r>
            <a:endParaRPr lang="en-US" sz="2400" b="1" dirty="0">
              <a:solidFill>
                <a:srgbClr val="0070C0"/>
              </a:solidFill>
              <a:latin typeface="Courier New" pitchFamily="49" charset="0"/>
              <a:cs typeface="Courier New" pitchFamily="49" charset="0"/>
            </a:endParaRPr>
          </a:p>
          <a:p>
            <a:pPr lvl="2"/>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 </a:t>
            </a:r>
            <a:r>
              <a:rPr lang="en-US" sz="2400" b="1" dirty="0" smtClean="0">
                <a:solidFill>
                  <a:srgbClr val="0070C0"/>
                </a:solidFill>
                <a:latin typeface="Courier New" pitchFamily="49" charset="0"/>
                <a:cs typeface="Courier New" pitchFamily="49" charset="0"/>
              </a:rPr>
              <a:t>x = </a:t>
            </a:r>
            <a:r>
              <a:rPr lang="en-US" sz="2400" b="1" dirty="0" err="1" smtClean="0">
                <a:solidFill>
                  <a:schemeClr val="accent6">
                    <a:lumMod val="75000"/>
                  </a:schemeClr>
                </a:solidFill>
                <a:latin typeface="Courier New" pitchFamily="49" charset="0"/>
                <a:cs typeface="Courier New" pitchFamily="49" charset="0"/>
              </a:rPr>
              <a:t>myList.get</a:t>
            </a:r>
            <a:r>
              <a:rPr lang="en-US" sz="2400" b="1" dirty="0" smtClean="0">
                <a:solidFill>
                  <a:schemeClr val="accent6">
                    <a:lumMod val="75000"/>
                  </a:schemeClr>
                </a:solidFill>
                <a:latin typeface="Courier New" pitchFamily="49" charset="0"/>
                <a:cs typeface="Courier New" pitchFamily="49" charset="0"/>
              </a:rPr>
              <a:t>(</a:t>
            </a:r>
            <a:r>
              <a:rPr lang="en-US" sz="2400" b="1" dirty="0" err="1" smtClean="0">
                <a:solidFill>
                  <a:schemeClr val="accent6">
                    <a:lumMod val="75000"/>
                  </a:schemeClr>
                </a:solidFill>
                <a:latin typeface="Courier New" pitchFamily="49" charset="0"/>
                <a:cs typeface="Courier New" pitchFamily="49" charset="0"/>
              </a:rPr>
              <a:t>i</a:t>
            </a:r>
            <a:r>
              <a:rPr lang="en-US" sz="2400" b="1" dirty="0" smtClean="0">
                <a:solidFill>
                  <a:schemeClr val="accent6">
                    <a:lumMod val="75000"/>
                  </a:schemeClr>
                </a:solidFill>
                <a:latin typeface="Courier New" pitchFamily="49" charset="0"/>
                <a:cs typeface="Courier New" pitchFamily="49" charset="0"/>
              </a:rPr>
              <a:t>);</a:t>
            </a:r>
            <a:endParaRPr lang="en-US" sz="2400" b="1" dirty="0" smtClean="0">
              <a:solidFill>
                <a:srgbClr val="0070C0"/>
              </a:solidFill>
              <a:latin typeface="Courier New" pitchFamily="49" charset="0"/>
              <a:cs typeface="Courier New" pitchFamily="49" charset="0"/>
            </a:endParaRPr>
          </a:p>
          <a:p>
            <a:pPr lvl="2"/>
            <a:r>
              <a:rPr lang="en-US" sz="2400" b="1" dirty="0" err="1" smtClean="0">
                <a:solidFill>
                  <a:srgbClr val="0070C0"/>
                </a:solidFill>
                <a:latin typeface="Courier New" pitchFamily="49" charset="0"/>
                <a:cs typeface="Courier New" pitchFamily="49" charset="0"/>
              </a:rPr>
              <a:t>System.out.println</a:t>
            </a:r>
            <a:r>
              <a:rPr lang="en-US" sz="2400" b="1" dirty="0" smtClean="0">
                <a:solidFill>
                  <a:srgbClr val="0070C0"/>
                </a:solidFill>
                <a:latin typeface="Courier New" pitchFamily="49" charset="0"/>
                <a:cs typeface="Courier New" pitchFamily="49" charset="0"/>
              </a:rPr>
              <a:t>(x</a:t>
            </a:r>
            <a:r>
              <a:rPr lang="en-US" sz="2400" b="1" dirty="0">
                <a:solidFill>
                  <a:srgbClr val="0070C0"/>
                </a:solidFill>
                <a:latin typeface="Courier New" pitchFamily="49" charset="0"/>
                <a:cs typeface="Courier New" pitchFamily="49" charset="0"/>
              </a:rPr>
              <a:t>);</a:t>
            </a:r>
          </a:p>
          <a:p>
            <a:pPr lvl="1"/>
            <a:r>
              <a:rPr lang="en-US" sz="2400" b="1" dirty="0" smtClean="0">
                <a:solidFill>
                  <a:srgbClr val="0070C0"/>
                </a:solidFill>
                <a:latin typeface="Courier New" pitchFamily="49" charset="0"/>
                <a:cs typeface="Courier New" pitchFamily="49" charset="0"/>
              </a:rPr>
              <a:t>}</a:t>
            </a:r>
            <a:endParaRPr lang="en-US" sz="2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312592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96" y="1959249"/>
            <a:ext cx="4104456" cy="3093154"/>
          </a:xfrm>
          <a:prstGeom prst="rect">
            <a:avLst/>
          </a:prstGeom>
          <a:noFill/>
          <a:ln w="28575">
            <a:solidFill>
              <a:srgbClr val="0070C0"/>
            </a:solidFill>
            <a:prstDash val="dash"/>
          </a:ln>
        </p:spPr>
        <p:txBody>
          <a:bodyPr wrap="square" rtlCol="0">
            <a:spAutoFit/>
          </a:bodyPr>
          <a:lstStyle>
            <a:defPPr>
              <a:defRPr lang="en-US"/>
            </a:defPPr>
            <a:lvl1pPr>
              <a:defRPr sz="1300" b="1">
                <a:latin typeface="Courier New" panose="02070309020205020404" pitchFamily="49" charset="0"/>
                <a:cs typeface="Courier New" panose="02070309020205020404" pitchFamily="49" charset="0"/>
              </a:defRPr>
            </a:lvl1pPr>
          </a:lstStyle>
          <a:p>
            <a:r>
              <a:rPr lang="en-US" dirty="0"/>
              <a:t>class Player</a:t>
            </a:r>
          </a:p>
          <a:p>
            <a:r>
              <a:rPr lang="en-US" dirty="0"/>
              <a:t>{</a:t>
            </a:r>
          </a:p>
          <a:p>
            <a:r>
              <a:rPr lang="en-US" dirty="0"/>
              <a:t>   private String name;</a:t>
            </a:r>
          </a:p>
          <a:p>
            <a:r>
              <a:rPr lang="en-US" dirty="0"/>
              <a:t>   private </a:t>
            </a:r>
            <a:r>
              <a:rPr lang="en-US" dirty="0" err="1"/>
              <a:t>int</a:t>
            </a:r>
            <a:r>
              <a:rPr lang="en-US" dirty="0"/>
              <a:t> number;</a:t>
            </a:r>
          </a:p>
          <a:p>
            <a:r>
              <a:rPr lang="en-US" dirty="0"/>
              <a:t>	</a:t>
            </a:r>
          </a:p>
          <a:p>
            <a:r>
              <a:rPr lang="en-US" dirty="0"/>
              <a:t>   public Player(String name, </a:t>
            </a:r>
            <a:r>
              <a:rPr lang="en-US" dirty="0" err="1"/>
              <a:t>int</a:t>
            </a:r>
            <a:r>
              <a:rPr lang="en-US" dirty="0"/>
              <a:t> </a:t>
            </a:r>
            <a:r>
              <a:rPr lang="en-US" dirty="0" err="1"/>
              <a:t>num</a:t>
            </a:r>
            <a:r>
              <a:rPr lang="en-US" dirty="0"/>
              <a:t>){</a:t>
            </a:r>
          </a:p>
          <a:p>
            <a:r>
              <a:rPr lang="en-US" dirty="0"/>
              <a:t>	this.name = name;</a:t>
            </a:r>
          </a:p>
          <a:p>
            <a:r>
              <a:rPr lang="en-US" dirty="0"/>
              <a:t>	</a:t>
            </a:r>
            <a:r>
              <a:rPr lang="en-US" dirty="0" err="1"/>
              <a:t>this.number</a:t>
            </a:r>
            <a:r>
              <a:rPr lang="en-US" dirty="0"/>
              <a:t> = </a:t>
            </a:r>
            <a:r>
              <a:rPr lang="en-US" dirty="0" err="1"/>
              <a:t>num</a:t>
            </a:r>
            <a:r>
              <a:rPr lang="en-US" dirty="0"/>
              <a:t>;</a:t>
            </a:r>
          </a:p>
          <a:p>
            <a:r>
              <a:rPr lang="en-US" dirty="0"/>
              <a:t>  }</a:t>
            </a:r>
          </a:p>
          <a:p>
            <a:r>
              <a:rPr lang="en-US" dirty="0"/>
              <a:t>	</a:t>
            </a:r>
          </a:p>
          <a:p>
            <a:r>
              <a:rPr lang="en-US" dirty="0"/>
              <a:t>   public String </a:t>
            </a:r>
            <a:r>
              <a:rPr lang="en-US" dirty="0" err="1"/>
              <a:t>toString</a:t>
            </a:r>
            <a:r>
              <a:rPr lang="en-US" dirty="0"/>
              <a:t>(){</a:t>
            </a:r>
          </a:p>
          <a:p>
            <a:r>
              <a:rPr lang="en-US" dirty="0"/>
              <a:t>	return name+":"+number;</a:t>
            </a:r>
          </a:p>
          <a:p>
            <a:r>
              <a:rPr lang="en-US" dirty="0"/>
              <a:t>   }</a:t>
            </a:r>
          </a:p>
          <a:p>
            <a:r>
              <a:rPr lang="en-US" dirty="0"/>
              <a:t>}	</a:t>
            </a:r>
          </a:p>
          <a:p>
            <a:endParaRPr lang="en-US" dirty="0"/>
          </a:p>
        </p:txBody>
      </p:sp>
      <p:sp>
        <p:nvSpPr>
          <p:cNvPr id="5" name="TextBox 4"/>
          <p:cNvSpPr txBox="1"/>
          <p:nvPr/>
        </p:nvSpPr>
        <p:spPr>
          <a:xfrm>
            <a:off x="4211960" y="332656"/>
            <a:ext cx="4932040" cy="6894195"/>
          </a:xfrm>
          <a:prstGeom prst="rect">
            <a:avLst/>
          </a:prstGeom>
          <a:noFill/>
          <a:ln w="28575">
            <a:solidFill>
              <a:srgbClr val="FF0000"/>
            </a:solidFill>
            <a:prstDash val="dash"/>
          </a:ln>
        </p:spPr>
        <p:txBody>
          <a:bodyPr wrap="square" rtlCol="0">
            <a:spAutoFit/>
          </a:bodyPr>
          <a:lstStyle/>
          <a:p>
            <a:r>
              <a:rPr lang="en-US" sz="1300" b="1" dirty="0">
                <a:latin typeface="Courier New" panose="02070309020205020404" pitchFamily="49" charset="0"/>
                <a:cs typeface="Courier New" panose="02070309020205020404" pitchFamily="49" charset="0"/>
              </a:rPr>
              <a:t>import </a:t>
            </a:r>
            <a:r>
              <a:rPr lang="en-US" sz="1300" b="1" dirty="0" err="1">
                <a:latin typeface="Courier New" panose="02070309020205020404" pitchFamily="49" charset="0"/>
                <a:cs typeface="Courier New" panose="02070309020205020404" pitchFamily="49" charset="0"/>
              </a:rPr>
              <a:t>java.util.ArrayList</a:t>
            </a:r>
            <a:r>
              <a:rPr lang="en-US" sz="1300" b="1" dirty="0">
                <a:latin typeface="Courier New" panose="02070309020205020404" pitchFamily="49" charset="0"/>
                <a:cs typeface="Courier New" panose="02070309020205020404" pitchFamily="49" charset="0"/>
              </a:rPr>
              <a:t>;</a:t>
            </a:r>
          </a:p>
          <a:p>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class Team</a:t>
            </a:r>
          </a:p>
          <a:p>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private </a:t>
            </a:r>
            <a:r>
              <a:rPr lang="en-US" sz="1300" b="1" dirty="0" err="1">
                <a:latin typeface="Courier New" panose="02070309020205020404" pitchFamily="49" charset="0"/>
                <a:cs typeface="Courier New" panose="02070309020205020404" pitchFamily="49" charset="0"/>
              </a:rPr>
              <a:t>ArrayList</a:t>
            </a:r>
            <a:r>
              <a:rPr lang="en-US" sz="1300" b="1" dirty="0">
                <a:latin typeface="Courier New" panose="02070309020205020404" pitchFamily="49" charset="0"/>
                <a:cs typeface="Courier New" panose="02070309020205020404" pitchFamily="49" charset="0"/>
              </a:rPr>
              <a:t>&lt;Player&gt; </a:t>
            </a:r>
            <a:r>
              <a:rPr lang="en-US" sz="1300" b="1" dirty="0" err="1">
                <a:latin typeface="Courier New" panose="02070309020205020404" pitchFamily="49" charset="0"/>
                <a:cs typeface="Courier New" panose="02070309020205020404" pitchFamily="49" charset="0"/>
              </a:rPr>
              <a:t>teamMembers</a:t>
            </a:r>
            <a:r>
              <a:rPr lang="en-US" sz="1300" b="1" dirty="0">
                <a:latin typeface="Courier New" panose="02070309020205020404" pitchFamily="49" charset="0"/>
                <a:cs typeface="Courier New" panose="02070309020205020404" pitchFamily="49" charset="0"/>
              </a:rPr>
              <a:t> </a:t>
            </a:r>
            <a:endParaRPr lang="en-US" sz="1300" b="1" dirty="0" smtClean="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 </a:t>
            </a:r>
            <a:r>
              <a:rPr lang="en-US" sz="1300" b="1" dirty="0">
                <a:latin typeface="Courier New" panose="02070309020205020404" pitchFamily="49" charset="0"/>
                <a:cs typeface="Courier New" panose="02070309020205020404" pitchFamily="49" charset="0"/>
              </a:rPr>
              <a:t>new </a:t>
            </a:r>
            <a:r>
              <a:rPr lang="en-US" sz="1300" b="1" dirty="0" err="1">
                <a:latin typeface="Courier New" panose="02070309020205020404" pitchFamily="49" charset="0"/>
                <a:cs typeface="Courier New" panose="02070309020205020404" pitchFamily="49" charset="0"/>
              </a:rPr>
              <a:t>ArrayList</a:t>
            </a:r>
            <a:r>
              <a:rPr lang="en-US" sz="1300" b="1" dirty="0">
                <a:latin typeface="Courier New" panose="02070309020205020404" pitchFamily="49" charset="0"/>
                <a:cs typeface="Courier New" panose="02070309020205020404" pitchFamily="49" charset="0"/>
              </a:rPr>
              <a:t>&lt;Player&gt;();</a:t>
            </a: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smtClean="0">
                <a:latin typeface="Courier New" panose="02070309020205020404" pitchFamily="49" charset="0"/>
                <a:cs typeface="Courier New" panose="02070309020205020404" pitchFamily="49" charset="0"/>
              </a:rPr>
              <a:t>joinTeam</a:t>
            </a:r>
            <a:r>
              <a:rPr lang="en-US" sz="1300" b="1" dirty="0" smtClean="0">
                <a:latin typeface="Courier New" panose="02070309020205020404" pitchFamily="49" charset="0"/>
                <a:cs typeface="Courier New" panose="02070309020205020404" pitchFamily="49" charset="0"/>
              </a:rPr>
              <a:t>(Player </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teamMembers.add</a:t>
            </a:r>
            <a:r>
              <a:rPr lang="en-US" sz="1300" b="1" dirty="0" smtClean="0">
                <a:latin typeface="Courier New" panose="02070309020205020404" pitchFamily="49" charset="0"/>
                <a:cs typeface="Courier New" panose="02070309020205020404" pitchFamily="49" charset="0"/>
              </a:rPr>
              <a:t>(p</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smtClean="0">
                <a:latin typeface="Courier New" panose="02070309020205020404" pitchFamily="49" charset="0"/>
                <a:cs typeface="Courier New" panose="02070309020205020404" pitchFamily="49" charset="0"/>
              </a:rPr>
              <a:t>leaveTeam</a:t>
            </a:r>
            <a:r>
              <a:rPr lang="en-US" sz="1300" b="1" dirty="0" smtClean="0">
                <a:latin typeface="Courier New" panose="02070309020205020404" pitchFamily="49" charset="0"/>
                <a:cs typeface="Courier New" panose="02070309020205020404" pitchFamily="49" charset="0"/>
              </a:rPr>
              <a:t>(Player </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teamMembers.remove</a:t>
            </a:r>
            <a:r>
              <a:rPr lang="en-US" sz="1300" b="1" dirty="0" smtClean="0">
                <a:latin typeface="Courier New" panose="02070309020205020404" pitchFamily="49" charset="0"/>
                <a:cs typeface="Courier New" panose="02070309020205020404" pitchFamily="49" charset="0"/>
              </a:rPr>
              <a:t>(p</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a:latin typeface="Courier New" panose="02070309020205020404" pitchFamily="49" charset="0"/>
                <a:cs typeface="Courier New" panose="02070309020205020404" pitchFamily="49" charset="0"/>
              </a:rPr>
              <a:t>listMembers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for </a:t>
            </a:r>
            <a:r>
              <a:rPr lang="en-US" sz="1300" b="1" dirty="0">
                <a:latin typeface="Courier New" panose="02070309020205020404" pitchFamily="49" charset="0"/>
                <a:cs typeface="Courier New" panose="02070309020205020404" pitchFamily="49" charset="0"/>
              </a:rPr>
              <a:t>(Player p: </a:t>
            </a:r>
            <a:r>
              <a:rPr lang="en-US" sz="1300" b="1" dirty="0" err="1">
                <a:latin typeface="Courier New" panose="02070309020205020404" pitchFamily="49" charset="0"/>
                <a:cs typeface="Courier New" panose="02070309020205020404" pitchFamily="49" charset="0"/>
              </a:rPr>
              <a:t>teamMembers</a:t>
            </a:r>
            <a:r>
              <a:rPr lang="en-US" sz="1300" b="1" dirty="0">
                <a:latin typeface="Courier New" panose="02070309020205020404" pitchFamily="49" charset="0"/>
                <a:cs typeface="Courier New" panose="02070309020205020404" pitchFamily="49" charset="0"/>
              </a:rPr>
              <a:t>){</a:t>
            </a:r>
          </a:p>
          <a:p>
            <a:r>
              <a:rPr lang="en-US" sz="1300" b="1" dirty="0">
                <a:latin typeface="Courier New" panose="02070309020205020404" pitchFamily="49" charset="0"/>
                <a:cs typeface="Courier New" panose="02070309020205020404" pitchFamily="49" charset="0"/>
              </a:rPr>
              <a:t>	</a:t>
            </a:r>
            <a:r>
              <a:rPr lang="en-US" sz="1300" b="1" dirty="0" err="1">
                <a:latin typeface="Courier New" panose="02070309020205020404" pitchFamily="49" charset="0"/>
                <a:cs typeface="Courier New" panose="02070309020205020404" pitchFamily="49" charset="0"/>
              </a:rPr>
              <a:t>System.out.println</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endParaRPr lang="en-US" sz="1300" b="1" dirty="0">
              <a:latin typeface="Courier New" panose="02070309020205020404" pitchFamily="49" charset="0"/>
              <a:cs typeface="Courier New" panose="02070309020205020404" pitchFamily="49" charset="0"/>
            </a:endParaRP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static void main(String[] </a:t>
            </a:r>
            <a:r>
              <a:rPr lang="en-US" sz="1300" b="1" dirty="0" err="1">
                <a:latin typeface="Courier New" panose="02070309020205020404" pitchFamily="49" charset="0"/>
                <a:cs typeface="Courier New" panose="02070309020205020404" pitchFamily="49" charset="0"/>
              </a:rPr>
              <a:t>args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Team </a:t>
            </a:r>
            <a:r>
              <a:rPr lang="en-US" sz="1300" b="1" dirty="0" err="1">
                <a:latin typeface="Courier New" panose="02070309020205020404" pitchFamily="49" charset="0"/>
                <a:cs typeface="Courier New" panose="02070309020205020404" pitchFamily="49" charset="0"/>
              </a:rPr>
              <a:t>miami</a:t>
            </a:r>
            <a:r>
              <a:rPr lang="en-US" sz="1300" b="1" dirty="0">
                <a:latin typeface="Courier New" panose="02070309020205020404" pitchFamily="49" charset="0"/>
                <a:cs typeface="Courier New" panose="02070309020205020404" pitchFamily="49" charset="0"/>
              </a:rPr>
              <a:t> = new Team();</a:t>
            </a:r>
          </a:p>
          <a:p>
            <a:r>
              <a:rPr lang="en-US" sz="1300" b="1" dirty="0" smtClean="0">
                <a:latin typeface="Courier New" panose="02070309020205020404" pitchFamily="49" charset="0"/>
                <a:cs typeface="Courier New" panose="02070309020205020404" pitchFamily="49" charset="0"/>
              </a:rPr>
              <a:t>      Player </a:t>
            </a:r>
            <a:r>
              <a:rPr lang="en-US" sz="1300" b="1" dirty="0" err="1">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 = new Player("</a:t>
            </a:r>
            <a:r>
              <a:rPr lang="en-US" sz="1300" b="1" dirty="0" err="1">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 6</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a:t>
            </a:r>
            <a:r>
              <a:rPr lang="en-US" sz="1300" b="1" dirty="0" err="1" smtClean="0">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Player </a:t>
            </a:r>
            <a:r>
              <a:rPr lang="en-US" sz="1300" b="1" dirty="0">
                <a:latin typeface="Courier New" panose="02070309020205020404" pitchFamily="49" charset="0"/>
                <a:cs typeface="Courier New" panose="02070309020205020404" pitchFamily="49" charset="0"/>
              </a:rPr>
              <a:t>wade = new Player("Wade",3</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(wade</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Player </a:t>
            </a:r>
            <a:r>
              <a:rPr lang="en-US" sz="1300" b="1" dirty="0">
                <a:latin typeface="Courier New" panose="02070309020205020404" pitchFamily="49" charset="0"/>
                <a:cs typeface="Courier New" panose="02070309020205020404" pitchFamily="49" charset="0"/>
              </a:rPr>
              <a:t>bosh = new Player("Bosh",1</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(bosh</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miami.leaveTeam</a:t>
            </a:r>
            <a:r>
              <a:rPr lang="en-US" sz="1300" b="1" dirty="0" smtClean="0">
                <a:latin typeface="Courier New" panose="02070309020205020404" pitchFamily="49" charset="0"/>
                <a:cs typeface="Courier New" panose="02070309020205020404" pitchFamily="49" charset="0"/>
              </a:rPr>
              <a:t>(</a:t>
            </a:r>
            <a:r>
              <a:rPr lang="en-US" sz="1300" b="1" dirty="0" err="1" smtClean="0">
                <a:latin typeface="Courier New" panose="02070309020205020404" pitchFamily="49" charset="0"/>
                <a:cs typeface="Courier New" panose="02070309020205020404" pitchFamily="49" charset="0"/>
              </a:rPr>
              <a:t>lebron</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miami.listMembers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a:t>
            </a:r>
          </a:p>
        </p:txBody>
      </p:sp>
      <p:sp>
        <p:nvSpPr>
          <p:cNvPr id="2" name="TextBox 1"/>
          <p:cNvSpPr txBox="1"/>
          <p:nvPr/>
        </p:nvSpPr>
        <p:spPr>
          <a:xfrm>
            <a:off x="58578" y="476672"/>
            <a:ext cx="3824893" cy="584775"/>
          </a:xfrm>
          <a:prstGeom prst="rect">
            <a:avLst/>
          </a:prstGeom>
          <a:noFill/>
        </p:spPr>
        <p:txBody>
          <a:bodyPr wrap="none" rtlCol="0">
            <a:spAutoFit/>
          </a:bodyPr>
          <a:lstStyle/>
          <a:p>
            <a:r>
              <a:rPr lang="el-GR" sz="3200" spc="-100" dirty="0">
                <a:solidFill>
                  <a:schemeClr val="tx2"/>
                </a:solidFill>
                <a:latin typeface="+mj-lt"/>
                <a:ea typeface="+mj-ea"/>
                <a:cs typeface="+mj-cs"/>
              </a:rPr>
              <a:t>Παράδειγμα </a:t>
            </a:r>
            <a:r>
              <a:rPr lang="en-US" sz="3200" spc="-100" dirty="0" err="1">
                <a:solidFill>
                  <a:schemeClr val="tx2"/>
                </a:solidFill>
                <a:latin typeface="+mj-lt"/>
                <a:ea typeface="+mj-ea"/>
                <a:cs typeface="+mj-cs"/>
              </a:rPr>
              <a:t>ArrayList</a:t>
            </a:r>
            <a:endParaRPr lang="en-US" sz="3200" spc="-100" dirty="0">
              <a:solidFill>
                <a:schemeClr val="tx2"/>
              </a:solidFill>
              <a:latin typeface="+mj-lt"/>
              <a:ea typeface="+mj-ea"/>
              <a:cs typeface="+mj-cs"/>
            </a:endParaRPr>
          </a:p>
        </p:txBody>
      </p:sp>
    </p:spTree>
    <p:extLst>
      <p:ext uri="{BB962C8B-B14F-4D97-AF65-F5344CB8AC3E}">
        <p14:creationId xmlns:p14="http://schemas.microsoft.com/office/powerpoint/2010/main" val="771429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24936" cy="5355312"/>
          </a:xfrm>
          <a:prstGeom prst="rect">
            <a:avLst/>
          </a:prstGeom>
          <a:noFill/>
          <a:ln w="28575">
            <a:solidFill>
              <a:srgbClr val="FF0000"/>
            </a:solidFill>
            <a:prstDash val="dash"/>
          </a:ln>
        </p:spPr>
        <p:txBody>
          <a:bodyPr wrap="square" rtlCol="0">
            <a:spAutoFit/>
          </a:bodyPr>
          <a:lstStyle/>
          <a:p>
            <a:r>
              <a:rPr lang="en-US" b="1" dirty="0" smtClean="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Professor</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AFM;</a:t>
            </a:r>
          </a:p>
          <a:p>
            <a:r>
              <a:rPr lang="en-US" b="1" dirty="0">
                <a:latin typeface="Courier New" pitchFamily="49" charset="0"/>
                <a:cs typeface="Courier New" pitchFamily="49" charset="0"/>
              </a:rPr>
              <a:t>	private Course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Professor(String name, int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this.AFM</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setLesson</a:t>
            </a:r>
            <a:r>
              <a:rPr lang="en-US" b="1" dirty="0">
                <a:latin typeface="Courier New" pitchFamily="49" charset="0"/>
                <a:cs typeface="Courier New" pitchFamily="49" charset="0"/>
              </a:rPr>
              <a:t>(Course c){</a:t>
            </a:r>
          </a:p>
          <a:p>
            <a:r>
              <a:rPr lang="en-US" b="1" dirty="0">
                <a:latin typeface="Courier New" pitchFamily="49" charset="0"/>
                <a:cs typeface="Courier New" pitchFamily="49" charset="0"/>
              </a:rPr>
              <a:t>		lesson = c;</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 " + AFM + " " +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43171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463308"/>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Student</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AM;</a:t>
            </a:r>
          </a:p>
          <a:p>
            <a:r>
              <a:rPr lang="en-US" b="1" dirty="0">
                <a:latin typeface="Courier New" pitchFamily="49" charset="0"/>
                <a:cs typeface="Courier New" pitchFamily="49" charset="0"/>
              </a:rPr>
              <a:t>	private int units = 0;</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Student(String name, int am){</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this.AM = am;</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smtClean="0">
                <a:latin typeface="Courier New" pitchFamily="49" charset="0"/>
                <a:cs typeface="Courier New" pitchFamily="49" charset="0"/>
              </a:rPr>
              <a:t>int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getAM</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return </a:t>
            </a:r>
            <a:r>
              <a:rPr lang="en-US" b="1" dirty="0" smtClean="0">
                <a:latin typeface="Courier New" pitchFamily="49" charset="0"/>
                <a:cs typeface="Courier New" pitchFamily="49" charset="0"/>
              </a:rPr>
              <a:t>AM;</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addUnits</a:t>
            </a:r>
            <a:r>
              <a:rPr lang="en-US" b="1" dirty="0">
                <a:latin typeface="Courier New" pitchFamily="49" charset="0"/>
                <a:cs typeface="Courier New" pitchFamily="49" charset="0"/>
              </a:rPr>
              <a:t>(int units){</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this.units</a:t>
            </a:r>
            <a:r>
              <a:rPr lang="en-US" b="1" dirty="0">
                <a:latin typeface="Courier New" pitchFamily="49" charset="0"/>
                <a:cs typeface="Courier New" pitchFamily="49" charset="0"/>
              </a:rPr>
              <a:t>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AM:" + AM + " units:"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041227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48680"/>
            <a:ext cx="8208912" cy="6093976"/>
          </a:xfrm>
          <a:prstGeom prst="rect">
            <a:avLst/>
          </a:prstGeom>
          <a:noFill/>
          <a:ln w="28575">
            <a:solidFill>
              <a:srgbClr val="FF0000"/>
            </a:solidFill>
            <a:prstDash val="dash"/>
          </a:ln>
        </p:spPr>
        <p:txBody>
          <a:bodyPr wrap="square" rtlCol="0">
            <a:spAutoFit/>
          </a:bodyPr>
          <a:lstStyle/>
          <a:p>
            <a:r>
              <a:rPr lang="en-US" sz="1500" b="1" dirty="0">
                <a:latin typeface="Courier New" pitchFamily="49" charset="0"/>
                <a:cs typeface="Courier New" pitchFamily="49" charset="0"/>
              </a:rPr>
              <a:t>public </a:t>
            </a:r>
            <a:r>
              <a:rPr lang="en-US" sz="1500" b="1" dirty="0">
                <a:solidFill>
                  <a:srgbClr val="FF0000"/>
                </a:solidFill>
                <a:latin typeface="Courier New" pitchFamily="49" charset="0"/>
                <a:cs typeface="Courier New" pitchFamily="49" charset="0"/>
              </a:rPr>
              <a:t>class </a:t>
            </a:r>
            <a:r>
              <a:rPr lang="en-US" sz="1500" b="1" dirty="0" err="1">
                <a:solidFill>
                  <a:srgbClr val="FF0000"/>
                </a:solidFill>
                <a:latin typeface="Courier New" pitchFamily="49" charset="0"/>
                <a:cs typeface="Courier New" pitchFamily="49" charset="0"/>
              </a:rPr>
              <a:t>StudentRecord</a:t>
            </a:r>
            <a:endParaRPr lang="en-US" sz="1500" b="1" dirty="0">
              <a:solidFill>
                <a:srgbClr val="FF0000"/>
              </a:solidFill>
              <a:latin typeface="Courier New" pitchFamily="49" charset="0"/>
              <a:cs typeface="Courier New" pitchFamily="49" charset="0"/>
            </a:endParaRPr>
          </a:p>
          <a:p>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Student </a:t>
            </a:r>
            <a:r>
              <a:rPr lang="en-US" sz="1500" b="1" dirty="0" err="1">
                <a:latin typeface="Courier New" pitchFamily="49" charset="0"/>
                <a:cs typeface="Courier New" pitchFamily="49" charset="0"/>
              </a:rPr>
              <a: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double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a:t>
            </a:r>
            <a:r>
              <a:rPr lang="en-US" sz="1500" b="1" dirty="0" err="1">
                <a:latin typeface="Courier New" pitchFamily="49" charset="0"/>
                <a:cs typeface="Courier New" pitchFamily="49" charset="0"/>
              </a:rPr>
              <a:t>StudentRecord</a:t>
            </a:r>
            <a:r>
              <a:rPr lang="en-US" sz="1500" b="1" dirty="0">
                <a:latin typeface="Courier New" pitchFamily="49" charset="0"/>
                <a:cs typeface="Courier New" pitchFamily="49" charset="0"/>
              </a:rPr>
              <a:t>(Student s){</a:t>
            </a:r>
          </a:p>
          <a:p>
            <a:r>
              <a:rPr lang="en-US" sz="1500" b="1" dirty="0">
                <a:latin typeface="Courier New" pitchFamily="49" charset="0"/>
                <a:cs typeface="Courier New" pitchFamily="49" charset="0"/>
              </a:rPr>
              <a:t>		student = s;</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void </a:t>
            </a:r>
            <a:r>
              <a:rPr lang="en-US" sz="1500" b="1" dirty="0" err="1">
                <a:latin typeface="Courier New" pitchFamily="49" charset="0"/>
                <a:cs typeface="Courier New" pitchFamily="49" charset="0"/>
              </a:rPr>
              <a:t>setGrade</a:t>
            </a:r>
            <a:r>
              <a:rPr lang="en-US" sz="1500" b="1" dirty="0">
                <a:latin typeface="Courier New" pitchFamily="49" charset="0"/>
                <a:cs typeface="Courier New" pitchFamily="49" charset="0"/>
              </a:rPr>
              <a:t>(double grade){</a:t>
            </a:r>
          </a:p>
          <a:p>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this.grade</a:t>
            </a:r>
            <a:r>
              <a:rPr lang="en-US" sz="1500" b="1" dirty="0">
                <a:latin typeface="Courier New" pitchFamily="49" charset="0"/>
                <a:cs typeface="Courier New" pitchFamily="49" charset="0"/>
              </a:rPr>
              <a:t>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Student </a:t>
            </a:r>
            <a:r>
              <a:rPr lang="en-US" sz="1500" b="1" dirty="0" err="1">
                <a:latin typeface="Courier New" pitchFamily="49" charset="0"/>
                <a:cs typeface="Courier New" pitchFamily="49" charset="0"/>
              </a:rPr>
              <a:t>getStudent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String </a:t>
            </a:r>
            <a:r>
              <a:rPr lang="en-US" sz="1500" b="1" dirty="0" err="1">
                <a:latin typeface="Courier New" pitchFamily="49" charset="0"/>
                <a:cs typeface="Courier New" pitchFamily="49" charset="0"/>
              </a:rPr>
              <a:t>toString</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 +" :"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smtClean="0">
                <a:latin typeface="Courier New" pitchFamily="49" charset="0"/>
                <a:cs typeface="Courier New" pitchFamily="49" charset="0"/>
              </a:rPr>
              <a:t>	public </a:t>
            </a:r>
            <a:r>
              <a:rPr lang="en-US" sz="1500" b="1" dirty="0" err="1" smtClean="0">
                <a:latin typeface="Courier New" pitchFamily="49" charset="0"/>
                <a:cs typeface="Courier New" pitchFamily="49" charset="0"/>
              </a:rPr>
              <a:t>boolean</a:t>
            </a:r>
            <a:r>
              <a:rPr lang="en-US" sz="1500" b="1" dirty="0" smtClean="0">
                <a:latin typeface="Courier New" pitchFamily="49" charset="0"/>
                <a:cs typeface="Courier New" pitchFamily="49" charset="0"/>
              </a:rPr>
              <a:t> passed(){</a:t>
            </a:r>
          </a:p>
          <a:p>
            <a:r>
              <a:rPr lang="en-US" sz="1500" b="1" dirty="0" smtClean="0">
                <a:latin typeface="Courier New" pitchFamily="49" charset="0"/>
                <a:cs typeface="Courier New" pitchFamily="49" charset="0"/>
              </a:rPr>
              <a:t>		if (grade &gt;= 5){</a:t>
            </a:r>
            <a:r>
              <a:rPr lang="el-GR" sz="1500" b="1" dirty="0" smtClean="0">
                <a:latin typeface="Courier New" pitchFamily="49" charset="0"/>
                <a:cs typeface="Courier New" pitchFamily="49" charset="0"/>
              </a:rPr>
              <a:t> </a:t>
            </a:r>
            <a:r>
              <a:rPr lang="en-US" sz="1500" b="1" dirty="0" smtClean="0">
                <a:latin typeface="Courier New" pitchFamily="49" charset="0"/>
                <a:cs typeface="Courier New" pitchFamily="49" charset="0"/>
              </a:rPr>
              <a:t>return true;}</a:t>
            </a:r>
          </a:p>
          <a:p>
            <a:r>
              <a:rPr lang="en-US" sz="1500" b="1" dirty="0" smtClean="0">
                <a:latin typeface="Courier New" pitchFamily="49" charset="0"/>
                <a:cs typeface="Courier New" pitchFamily="49" charset="0"/>
              </a:rPr>
              <a:t>		return false;</a:t>
            </a:r>
          </a:p>
          <a:p>
            <a:r>
              <a:rPr lang="en-US" sz="1500" b="1" dirty="0" smtClean="0">
                <a:latin typeface="Courier New" pitchFamily="49" charset="0"/>
                <a:cs typeface="Courier New" pitchFamily="49" charset="0"/>
              </a:rPr>
              <a:t>	}</a:t>
            </a:r>
          </a:p>
          <a:p>
            <a:r>
              <a:rPr lang="en-US" sz="1500" b="1" dirty="0" smtClean="0">
                <a:latin typeface="Courier New" pitchFamily="49" charset="0"/>
                <a:cs typeface="Courier New" pitchFamily="49" charset="0"/>
              </a:rPr>
              <a:t>}</a:t>
            </a:r>
            <a:endParaRPr lang="en-US" sz="1500" b="1" dirty="0">
              <a:latin typeface="Courier New" pitchFamily="49" charset="0"/>
              <a:cs typeface="Courier New" pitchFamily="49" charset="0"/>
            </a:endParaRPr>
          </a:p>
        </p:txBody>
      </p:sp>
    </p:spTree>
    <p:extLst>
      <p:ext uri="{BB962C8B-B14F-4D97-AF65-F5344CB8AC3E}">
        <p14:creationId xmlns:p14="http://schemas.microsoft.com/office/powerpoint/2010/main" val="3848643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4070216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7848" y="6309320"/>
            <a:ext cx="8270576"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7848" y="5301208"/>
            <a:ext cx="49320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7504" y="404664"/>
            <a:ext cx="8207696" cy="6740307"/>
          </a:xfrm>
          <a:prstGeom prst="rect">
            <a:avLst/>
          </a:prstGeom>
          <a:noFill/>
          <a:ln w="28575">
            <a:solidFill>
              <a:srgbClr val="FF0000"/>
            </a:solidFill>
            <a:prstDash val="dash"/>
          </a:ln>
        </p:spPr>
        <p:txBody>
          <a:bodyPr wrap="none" rtlCol="0">
            <a:spAutoFit/>
          </a:bodyPr>
          <a:lstStyle/>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java.util.ArrayList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java.util.Scanner</a:t>
            </a:r>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public </a:t>
            </a:r>
            <a:r>
              <a:rPr lang="en-US" sz="1600" b="1" dirty="0">
                <a:solidFill>
                  <a:srgbClr val="FF0000"/>
                </a:solidFill>
                <a:latin typeface="Courier New" pitchFamily="49" charset="0"/>
                <a:cs typeface="Courier New" pitchFamily="49" charset="0"/>
              </a:rPr>
              <a:t>class Course</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String name;</a:t>
            </a:r>
          </a:p>
          <a:p>
            <a:r>
              <a:rPr lang="en-US" sz="1600" b="1" dirty="0">
                <a:latin typeface="Courier New" pitchFamily="49" charset="0"/>
                <a:cs typeface="Courier New" pitchFamily="49" charset="0"/>
              </a:rPr>
              <a:t>	private int code;</a:t>
            </a:r>
          </a:p>
          <a:p>
            <a:r>
              <a:rPr lang="en-US" sz="1600" b="1" dirty="0">
                <a:latin typeface="Courier New" pitchFamily="49" charset="0"/>
                <a:cs typeface="Courier New" pitchFamily="49" charset="0"/>
              </a:rPr>
              <a:t>	private int units;</a:t>
            </a:r>
          </a:p>
          <a:p>
            <a:r>
              <a:rPr lang="en-US" sz="1600" b="1" dirty="0">
                <a:latin typeface="Courier New" pitchFamily="49" charset="0"/>
                <a:cs typeface="Courier New" pitchFamily="49" charset="0"/>
              </a:rPr>
              <a:t>	private Professor prof;</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 </a:t>
            </a:r>
            <a:endParaRPr lang="en-US" sz="1600"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a:latin typeface="Courier New" pitchFamily="49" charset="0"/>
                <a:cs typeface="Courier New" pitchFamily="49" charset="0"/>
              </a:rPr>
              <a:t>new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Course(String name, int code, int units){</a:t>
            </a:r>
          </a:p>
          <a:p>
            <a:r>
              <a:rPr lang="en-US" sz="1600" b="1" dirty="0">
                <a:latin typeface="Courier New" pitchFamily="49" charset="0"/>
                <a:cs typeface="Courier New" pitchFamily="49" charset="0"/>
              </a:rPr>
              <a:t>		this.name = </a:t>
            </a:r>
            <a:r>
              <a:rPr lang="en-US" sz="1600" b="1" dirty="0" smtClean="0">
                <a:latin typeface="Courier New" pitchFamily="49" charset="0"/>
                <a:cs typeface="Courier New" pitchFamily="49" charset="0"/>
              </a:rPr>
              <a:t>name;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this.code</a:t>
            </a:r>
            <a:r>
              <a:rPr lang="en-US" sz="1600" b="1" dirty="0" smtClean="0">
                <a:latin typeface="Courier New" pitchFamily="49" charset="0"/>
                <a:cs typeface="Courier New" pitchFamily="49" charset="0"/>
              </a:rPr>
              <a:t> = code;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this.units</a:t>
            </a:r>
            <a:r>
              <a:rPr lang="en-US" sz="1600" b="1" dirty="0" smtClean="0">
                <a:latin typeface="Courier New" pitchFamily="49" charset="0"/>
                <a:cs typeface="Courier New" pitchFamily="49" charset="0"/>
              </a:rPr>
              <a:t> = units;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setProf</a:t>
            </a:r>
            <a:r>
              <a:rPr lang="en-US" sz="1600" b="1" dirty="0">
                <a:latin typeface="Courier New" pitchFamily="49" charset="0"/>
                <a:cs typeface="Courier New" pitchFamily="49" charset="0"/>
              </a:rPr>
              <a:t>(Professor p){</a:t>
            </a:r>
          </a:p>
          <a:p>
            <a:r>
              <a:rPr lang="en-US" sz="1600" b="1" dirty="0">
                <a:latin typeface="Courier New" pitchFamily="49" charset="0"/>
                <a:cs typeface="Courier New" pitchFamily="49" charset="0"/>
              </a:rPr>
              <a:t>		prof = p;</a:t>
            </a:r>
          </a:p>
          <a:p>
            <a:r>
              <a:rPr lang="en-US" sz="1600" b="1" dirty="0">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p.setLesson</a:t>
            </a:r>
            <a:r>
              <a:rPr lang="en-US" sz="1600" b="1" dirty="0">
                <a:solidFill>
                  <a:srgbClr val="FF0000"/>
                </a:solidFill>
                <a:latin typeface="Courier New" pitchFamily="49" charset="0"/>
                <a:cs typeface="Courier New" pitchFamily="49" charset="0"/>
              </a:rPr>
              <a:t>(this);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enroll(Student s){</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studentList.add</a:t>
            </a:r>
            <a:r>
              <a:rPr lang="en-US" sz="1600" b="1" dirty="0">
                <a:latin typeface="Courier New" pitchFamily="49" charset="0"/>
                <a:cs typeface="Courier New" pitchFamily="49" charset="0"/>
              </a:rPr>
              <a:t>(</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p:txBody>
      </p:sp>
      <p:sp>
        <p:nvSpPr>
          <p:cNvPr id="6" name="Rounded Rectangular Callout 5"/>
          <p:cNvSpPr/>
          <p:nvPr/>
        </p:nvSpPr>
        <p:spPr>
          <a:xfrm>
            <a:off x="4644008" y="3645024"/>
            <a:ext cx="3744416" cy="1008112"/>
          </a:xfrm>
          <a:prstGeom prst="wedgeRoundRectCallout">
            <a:avLst>
              <a:gd name="adj1" fmla="val -45773"/>
              <a:gd name="adj2" fmla="val 1110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Χρησιμοποιούμε το </a:t>
            </a:r>
            <a:r>
              <a:rPr lang="en-US" sz="1600" dirty="0" smtClean="0"/>
              <a:t>this </a:t>
            </a:r>
            <a:r>
              <a:rPr lang="el-GR" sz="1600" dirty="0" smtClean="0"/>
              <a:t>ως αναφορά στο παρόν αντικείμενο, ώστε να το προσθέσουμε στο αντικείμενο </a:t>
            </a:r>
            <a:r>
              <a:rPr lang="en-US" sz="1600" dirty="0" smtClean="0"/>
              <a:t>Professor</a:t>
            </a:r>
            <a:endParaRPr lang="en-US" sz="1600" dirty="0"/>
          </a:p>
        </p:txBody>
      </p:sp>
      <p:sp>
        <p:nvSpPr>
          <p:cNvPr id="7" name="Rounded Rectangular Callout 6"/>
          <p:cNvSpPr/>
          <p:nvPr/>
        </p:nvSpPr>
        <p:spPr>
          <a:xfrm>
            <a:off x="5436096" y="4975312"/>
            <a:ext cx="3600400" cy="1080119"/>
          </a:xfrm>
          <a:prstGeom prst="wedgeRoundRectCallout">
            <a:avLst>
              <a:gd name="adj1" fmla="val -48346"/>
              <a:gd name="adj2" fmla="val 7279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Δημιουργία του αντικειμένου </a:t>
            </a:r>
            <a:r>
              <a:rPr lang="en-US" sz="1600" dirty="0" err="1" smtClean="0"/>
              <a:t>StudentRecord</a:t>
            </a:r>
            <a:r>
              <a:rPr lang="en-US" sz="1600" dirty="0" smtClean="0"/>
              <a:t> </a:t>
            </a:r>
            <a:r>
              <a:rPr lang="el-GR" sz="1600" dirty="0" smtClean="0"/>
              <a:t>και ταυτόχρονη προσθήκη στη λίστα</a:t>
            </a:r>
          </a:p>
          <a:p>
            <a:pPr algn="ctr"/>
            <a:r>
              <a:rPr lang="el-GR" sz="1600" dirty="0" smtClean="0"/>
              <a:t>Λέγεται και «ανώνυμο αντικείμενο»</a:t>
            </a:r>
            <a:endParaRPr lang="en-US" sz="1600" dirty="0"/>
          </a:p>
        </p:txBody>
      </p:sp>
    </p:spTree>
    <p:extLst>
      <p:ext uri="{BB962C8B-B14F-4D97-AF65-F5344CB8AC3E}">
        <p14:creationId xmlns:p14="http://schemas.microsoft.com/office/powerpoint/2010/main" val="302655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009" y="1052736"/>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2009" y="2564904"/>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181247"/>
            <a:ext cx="8856985" cy="7017306"/>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	</a:t>
            </a:r>
            <a:endParaRPr lang="en-US"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void </a:t>
            </a:r>
            <a:r>
              <a:rPr lang="en-US" sz="1600" b="1" dirty="0" err="1">
                <a:latin typeface="Courier New" pitchFamily="49" charset="0"/>
                <a:cs typeface="Courier New" pitchFamily="49" charset="0"/>
              </a:rPr>
              <a:t>assignGrades</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grades for course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Scanner </a:t>
            </a:r>
            <a:r>
              <a:rPr lang="en-US" sz="1600" b="1" dirty="0">
                <a:latin typeface="Courier New" pitchFamily="49" charset="0"/>
                <a:cs typeface="Courier New" pitchFamily="49" charset="0"/>
              </a:rPr>
              <a:t>input = new Scanner(System.in);</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for(</a:t>
            </a:r>
            <a:r>
              <a:rPr lang="en-US" sz="1600" b="1" dirty="0" err="1" smtClean="0">
                <a:solidFill>
                  <a:srgbClr val="FF0000"/>
                </a:solidFill>
                <a:latin typeface="Courier New" pitchFamily="49" charset="0"/>
                <a:cs typeface="Courier New" pitchFamily="49" charset="0"/>
              </a:rPr>
              <a:t>StudentRecord</a:t>
            </a:r>
            <a:r>
              <a:rPr lang="en-US" sz="1600" b="1" dirty="0" smtClean="0">
                <a:solidFill>
                  <a:srgbClr val="FF0000"/>
                </a:solidFill>
                <a:latin typeface="Courier New" pitchFamily="49" charset="0"/>
                <a:cs typeface="Courier New" pitchFamily="49" charset="0"/>
              </a:rPr>
              <a:t> record: </a:t>
            </a:r>
            <a:r>
              <a:rPr lang="en-US" sz="1600" b="1" dirty="0" err="1">
                <a:solidFill>
                  <a:srgbClr val="FF0000"/>
                </a:solidFill>
                <a:latin typeface="Courier New" pitchFamily="49" charset="0"/>
                <a:cs typeface="Courier New" pitchFamily="49" charset="0"/>
              </a:rPr>
              <a:t>studentList</a:t>
            </a:r>
            <a:r>
              <a:rPr lang="en-US" sz="1600" b="1" dirty="0">
                <a:solidFill>
                  <a:srgbClr val="FF0000"/>
                </a:solidFill>
                <a:latin typeface="Courier New" pitchFamily="49" charset="0"/>
                <a:cs typeface="Courier New" pitchFamily="49" charset="0"/>
              </a:rPr>
              <a:t>){</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 for student </a:t>
            </a:r>
            <a:r>
              <a:rPr lang="en-US" sz="1600" b="1" dirty="0" smtClean="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err="1" smtClean="0">
                <a:latin typeface="Courier New" pitchFamily="49" charset="0"/>
                <a:cs typeface="Courier New" pitchFamily="49" charset="0"/>
              </a:rPr>
              <a:t>record.getStudent</a:t>
            </a:r>
            <a:r>
              <a:rPr lang="en-US" sz="1600" b="1" dirty="0">
                <a:latin typeface="Courier New" pitchFamily="49" charset="0"/>
                <a:cs typeface="Courier New" pitchFamily="49" charset="0"/>
              </a:rPr>
              <a:t>().</a:t>
            </a:r>
            <a:r>
              <a:rPr lang="en-US" sz="1600" b="1" dirty="0" err="1" smtClean="0">
                <a:latin typeface="Courier New" pitchFamily="49" charset="0"/>
                <a:cs typeface="Courier New" pitchFamily="49" charset="0"/>
              </a:rPr>
              <a:t>getAM</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double </a:t>
            </a:r>
            <a:r>
              <a:rPr lang="en-US" sz="1600" b="1" dirty="0">
                <a:latin typeface="Courier New" pitchFamily="49" charset="0"/>
                <a:cs typeface="Courier New" pitchFamily="49" charset="0"/>
              </a:rPr>
              <a:t>grade = </a:t>
            </a:r>
            <a:r>
              <a:rPr lang="en-US" sz="1600" b="1" dirty="0" err="1">
                <a:latin typeface="Courier New" pitchFamily="49" charset="0"/>
                <a:cs typeface="Courier New" pitchFamily="49" charset="0"/>
              </a:rPr>
              <a:t>input.nextDouble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record.setGrade</a:t>
            </a:r>
            <a:r>
              <a:rPr lang="en-US" sz="1600" b="1" dirty="0" smtClean="0">
                <a:latin typeface="Courier New" pitchFamily="49" charset="0"/>
                <a:cs typeface="Courier New" pitchFamily="49" charset="0"/>
              </a:rPr>
              <a:t>(grade</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		if (</a:t>
            </a:r>
            <a:r>
              <a:rPr lang="en-US" sz="1600" b="1" dirty="0" err="1" smtClean="0">
                <a:latin typeface="Courier New" pitchFamily="49" charset="0"/>
                <a:cs typeface="Courier New" pitchFamily="49" charset="0"/>
              </a:rPr>
              <a:t>record.passed</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record.getStudent</a:t>
            </a:r>
            <a:r>
              <a:rPr lang="en-US" sz="1600" b="1" dirty="0">
                <a:solidFill>
                  <a:srgbClr val="FF0000"/>
                </a:solidFill>
                <a:latin typeface="Courier New" pitchFamily="49" charset="0"/>
                <a:cs typeface="Courier New" pitchFamily="49" charset="0"/>
              </a:rPr>
              <a:t>().</a:t>
            </a:r>
            <a:r>
              <a:rPr lang="en-US" sz="1600" b="1" dirty="0" err="1">
                <a:solidFill>
                  <a:srgbClr val="FF0000"/>
                </a:solidFill>
                <a:latin typeface="Courier New" pitchFamily="49" charset="0"/>
                <a:cs typeface="Courier New" pitchFamily="49" charset="0"/>
              </a:rPr>
              <a:t>addUnits</a:t>
            </a:r>
            <a:r>
              <a:rPr lang="en-US" sz="1600" b="1" dirty="0">
                <a:solidFill>
                  <a:srgbClr val="FF0000"/>
                </a:solidFill>
                <a:latin typeface="Courier New" pitchFamily="49" charset="0"/>
                <a:cs typeface="Courier New" pitchFamily="49" charset="0"/>
              </a:rPr>
              <a:t>(units);</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String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return </a:t>
            </a:r>
            <a:r>
              <a:rPr lang="en-US" sz="1600" b="1" dirty="0">
                <a:latin typeface="Courier New" pitchFamily="49" charset="0"/>
                <a:cs typeface="Courier New" pitchFamily="49" charset="0"/>
              </a:rPr>
              <a:t>name + " " + code + "("+units +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printInfo</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("Course " + name </a:t>
            </a:r>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                              +" " + code + "("+units +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for </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 r: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(r);</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3743400" y="3004240"/>
            <a:ext cx="5400600" cy="646331"/>
          </a:xfrm>
          <a:prstGeom prst="rect">
            <a:avLst/>
          </a:prstGeom>
          <a:solidFill>
            <a:srgbClr val="92D050"/>
          </a:solidFill>
        </p:spPr>
        <p:txBody>
          <a:bodyPr wrap="square" rtlCol="0">
            <a:spAutoFit/>
          </a:bodyPr>
          <a:lstStyle/>
          <a:p>
            <a:r>
              <a:rPr lang="el-GR" dirty="0" smtClean="0"/>
              <a:t>Αλυσιδωτές κλήσεις μεθόδων</a:t>
            </a:r>
          </a:p>
          <a:p>
            <a:r>
              <a:rPr lang="el-GR" dirty="0" smtClean="0"/>
              <a:t>Γίνεται εφόσον μια μέθοδος επιστρέφει αντικείμενο.</a:t>
            </a:r>
            <a:endParaRPr lang="en-US" dirty="0"/>
          </a:p>
        </p:txBody>
      </p:sp>
      <p:sp>
        <p:nvSpPr>
          <p:cNvPr id="6" name="TextBox 5"/>
          <p:cNvSpPr txBox="1"/>
          <p:nvPr/>
        </p:nvSpPr>
        <p:spPr>
          <a:xfrm>
            <a:off x="-13500" y="1425550"/>
            <a:ext cx="2088232" cy="923330"/>
          </a:xfrm>
          <a:prstGeom prst="rect">
            <a:avLst/>
          </a:prstGeom>
          <a:solidFill>
            <a:srgbClr val="92D050"/>
          </a:solidFill>
        </p:spPr>
        <p:txBody>
          <a:bodyPr wrap="square" rtlCol="0">
            <a:spAutoFit/>
          </a:bodyPr>
          <a:lstStyle/>
          <a:p>
            <a:r>
              <a:rPr lang="el-GR" dirty="0" smtClean="0"/>
              <a:t>Διασχίζουμε τη λίστα των φοιτητών</a:t>
            </a:r>
            <a:endParaRPr lang="en-US" dirty="0"/>
          </a:p>
        </p:txBody>
      </p:sp>
    </p:spTree>
    <p:extLst>
      <p:ext uri="{BB962C8B-B14F-4D97-AF65-F5344CB8AC3E}">
        <p14:creationId xmlns:p14="http://schemas.microsoft.com/office/powerpoint/2010/main" val="3982922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5040560"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1520" y="371599"/>
            <a:ext cx="8892480" cy="6555641"/>
          </a:xfrm>
          <a:prstGeom prst="rect">
            <a:avLst/>
          </a:prstGeom>
          <a:noFill/>
          <a:ln w="28575">
            <a:solidFill>
              <a:srgbClr val="FF0000"/>
            </a:solidFill>
            <a:prstDash val="dash"/>
          </a:ln>
        </p:spPr>
        <p:txBody>
          <a:bodyPr wrap="square" rtlCol="0">
            <a:spAutoFit/>
          </a:bodyPr>
          <a:lstStyle/>
          <a:p>
            <a:r>
              <a:rPr lang="en-US" sz="1200" b="1" dirty="0">
                <a:latin typeface="Courier New" pitchFamily="49" charset="0"/>
                <a:cs typeface="Courier New" pitchFamily="49" charset="0"/>
              </a:rPr>
              <a:t>import </a:t>
            </a:r>
            <a:r>
              <a:rPr lang="en-US" sz="1200" b="1" dirty="0" err="1">
                <a:latin typeface="Courier New" pitchFamily="49" charset="0"/>
                <a:cs typeface="Courier New" pitchFamily="49" charset="0"/>
              </a:rPr>
              <a:t>java.util.Scanner</a:t>
            </a:r>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solidFill>
                  <a:srgbClr val="FF0000"/>
                </a:solidFill>
                <a:latin typeface="Courier New" pitchFamily="49" charset="0"/>
                <a:cs typeface="Courier New" pitchFamily="49" charset="0"/>
              </a:rPr>
              <a:t>class Department</a:t>
            </a:r>
          </a:p>
          <a:p>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public </a:t>
            </a:r>
            <a:r>
              <a:rPr lang="en-US" sz="1200" b="1" dirty="0">
                <a:latin typeface="Courier New" pitchFamily="49" charset="0"/>
                <a:cs typeface="Courier New" pitchFamily="49" charset="0"/>
              </a:rPr>
              <a:t>static void main(String[] </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smtClean="0">
                <a:latin typeface="Courier New" pitchFamily="49" charset="0"/>
                <a:cs typeface="Courier New" pitchFamily="49" charset="0"/>
              </a:rPr>
              <a:t>    int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Integer.parseInt</a:t>
            </a:r>
            <a:r>
              <a:rPr lang="en-US" sz="1200" b="1" dirty="0">
                <a:latin typeface="Courier New" pitchFamily="49" charset="0"/>
                <a:cs typeface="Courier New" pitchFamily="49" charset="0"/>
              </a:rPr>
              <a:t>(</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[0]);</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profX</a:t>
            </a:r>
            <a:r>
              <a:rPr lang="en-US" sz="1200" b="1" dirty="0">
                <a:latin typeface="Courier New" pitchFamily="49" charset="0"/>
                <a:cs typeface="Courier New" pitchFamily="49" charset="0"/>
              </a:rPr>
              <a:t> = new Professor("Prof X", 2012);</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profY</a:t>
            </a:r>
            <a:r>
              <a:rPr lang="en-US" sz="1200" b="1" dirty="0">
                <a:latin typeface="Courier New" pitchFamily="49" charset="0"/>
                <a:cs typeface="Courier New" pitchFamily="49" charset="0"/>
              </a:rPr>
              <a:t> = new Professor("Prof Y", 2013);</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Course </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 new Course("</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212, 10);</a:t>
            </a:r>
          </a:p>
          <a:p>
            <a:r>
              <a:rPr lang="en-US" sz="1200" b="1" dirty="0" smtClean="0">
                <a:latin typeface="Courier New" pitchFamily="49" charset="0"/>
                <a:cs typeface="Courier New" pitchFamily="49" charset="0"/>
              </a:rPr>
              <a:t>    Course </a:t>
            </a:r>
            <a:r>
              <a:rPr lang="en-US" sz="1200" b="1" dirty="0">
                <a:latin typeface="Courier New" pitchFamily="49" charset="0"/>
                <a:cs typeface="Courier New" pitchFamily="49" charset="0"/>
              </a:rPr>
              <a:t>intro = new Course("intro", 101, 5);</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Student</a:t>
            </a:r>
            <a:r>
              <a:rPr lang="en-US" sz="1200" b="1" dirty="0">
                <a:latin typeface="Courier New" pitchFamily="49" charset="0"/>
                <a:cs typeface="Courier New" pitchFamily="49" charset="0"/>
              </a:rPr>
              <a:t>[] students = new Student[</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Scanner </a:t>
            </a:r>
            <a:r>
              <a:rPr lang="en-US" sz="1200" b="1" dirty="0">
                <a:latin typeface="Courier New" pitchFamily="49" charset="0"/>
                <a:cs typeface="Courier New" pitchFamily="49" charset="0"/>
              </a:rPr>
              <a:t>input = new Scanner(System.in);</a:t>
            </a:r>
          </a:p>
          <a:p>
            <a:r>
              <a:rPr lang="en-US" sz="1200" b="1" dirty="0" smtClean="0">
                <a:latin typeface="Courier New" pitchFamily="49" charset="0"/>
                <a:cs typeface="Courier New" pitchFamily="49" charset="0"/>
              </a:rPr>
              <a:t>    for </a:t>
            </a:r>
            <a:r>
              <a:rPr lang="en-US" sz="1200" b="1" dirty="0">
                <a:latin typeface="Courier New" pitchFamily="49" charset="0"/>
                <a:cs typeface="Courier New" pitchFamily="49" charset="0"/>
              </a:rPr>
              <a:t>(int i = 0; i &lt;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i ++){</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System.out.print</a:t>
            </a:r>
            <a:r>
              <a:rPr lang="en-US" sz="1200" b="1" dirty="0">
                <a:latin typeface="Courier New" pitchFamily="49" charset="0"/>
                <a:cs typeface="Courier New" pitchFamily="49" charset="0"/>
              </a:rPr>
              <a:t>("Give student name: ");</a:t>
            </a:r>
          </a:p>
          <a:p>
            <a:r>
              <a:rPr lang="en-US" sz="1200" b="1" dirty="0">
                <a:latin typeface="Courier New" pitchFamily="49" charset="0"/>
                <a:cs typeface="Courier New" pitchFamily="49" charset="0"/>
              </a:rPr>
              <a:t>	String name = </a:t>
            </a:r>
            <a:r>
              <a:rPr lang="en-US" sz="1200" b="1" dirty="0" err="1">
                <a:latin typeface="Courier New" pitchFamily="49" charset="0"/>
                <a:cs typeface="Courier New" pitchFamily="49" charset="0"/>
              </a:rPr>
              <a:t>input.next</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students[i] = new Student(name, i);</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(students[0]);</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(students[1]);</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(students[2]);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oop.assignGrades</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intro.assignGrades</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smtClean="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oop.printInfo</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intro.printInfo</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a:t>
            </a:r>
          </a:p>
        </p:txBody>
      </p:sp>
      <p:sp>
        <p:nvSpPr>
          <p:cNvPr id="3" name="TextBox 2"/>
          <p:cNvSpPr txBox="1"/>
          <p:nvPr/>
        </p:nvSpPr>
        <p:spPr>
          <a:xfrm>
            <a:off x="4696814" y="476672"/>
            <a:ext cx="4446240" cy="923330"/>
          </a:xfrm>
          <a:prstGeom prst="rect">
            <a:avLst/>
          </a:prstGeom>
          <a:solidFill>
            <a:srgbClr val="92D050"/>
          </a:solidFill>
        </p:spPr>
        <p:txBody>
          <a:bodyPr wrap="square" rtlCol="0">
            <a:spAutoFit/>
          </a:bodyPr>
          <a:lstStyle/>
          <a:p>
            <a:r>
              <a:rPr lang="el-GR" dirty="0" smtClean="0"/>
              <a:t>Χρησιμοποιούμε τις παραμέτρους εκτέλεσης (</a:t>
            </a:r>
            <a:r>
              <a:rPr lang="en-US" dirty="0" smtClean="0">
                <a:solidFill>
                  <a:srgbClr val="FF0000"/>
                </a:solidFill>
              </a:rPr>
              <a:t>command line arguments</a:t>
            </a:r>
            <a:r>
              <a:rPr lang="en-US" dirty="0" smtClean="0"/>
              <a:t>)  </a:t>
            </a:r>
            <a:r>
              <a:rPr lang="el-GR" dirty="0" smtClean="0"/>
              <a:t>για να περάσουμε τον αριθμό των φοιτητών</a:t>
            </a:r>
            <a:endParaRPr lang="en-US" dirty="0"/>
          </a:p>
        </p:txBody>
      </p:sp>
      <p:sp>
        <p:nvSpPr>
          <p:cNvPr id="5" name="TextBox 4"/>
          <p:cNvSpPr txBox="1"/>
          <p:nvPr/>
        </p:nvSpPr>
        <p:spPr>
          <a:xfrm>
            <a:off x="5327576" y="1674861"/>
            <a:ext cx="3816424" cy="646331"/>
          </a:xfrm>
          <a:prstGeom prst="rect">
            <a:avLst/>
          </a:prstGeom>
          <a:solidFill>
            <a:srgbClr val="92D050"/>
          </a:solidFill>
        </p:spPr>
        <p:txBody>
          <a:bodyPr wrap="square" rtlCol="0">
            <a:spAutoFit/>
          </a:bodyPr>
          <a:lstStyle/>
          <a:p>
            <a:r>
              <a:rPr lang="el-GR" dirty="0" smtClean="0"/>
              <a:t>Μετατρέπουμε το </a:t>
            </a:r>
            <a:r>
              <a:rPr lang="en-US" dirty="0" smtClean="0"/>
              <a:t>String </a:t>
            </a:r>
            <a:r>
              <a:rPr lang="el-GR" dirty="0" smtClean="0"/>
              <a:t>σε ακέραιο με την μέθοδο </a:t>
            </a:r>
            <a:r>
              <a:rPr lang="en-US" dirty="0" err="1" smtClean="0">
                <a:solidFill>
                  <a:srgbClr val="FF0000"/>
                </a:solidFill>
              </a:rPr>
              <a:t>Integer.parseInt</a:t>
            </a:r>
            <a:endParaRPr lang="en-US" dirty="0">
              <a:solidFill>
                <a:srgbClr val="FF0000"/>
              </a:solidFill>
            </a:endParaRPr>
          </a:p>
        </p:txBody>
      </p:sp>
    </p:spTree>
    <p:extLst>
      <p:ext uri="{BB962C8B-B14F-4D97-AF65-F5344CB8AC3E}">
        <p14:creationId xmlns:p14="http://schemas.microsoft.com/office/powerpoint/2010/main" val="335797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34780643"/>
              </p:ext>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132608064"/>
              </p:ext>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1075004371"/>
              </p:ext>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484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solidFill>
                  <a:srgbClr val="FF0000"/>
                </a:solidFill>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4199466627"/>
              </p:ext>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endCxn id="7" idx="3"/>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411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312876619"/>
              </p:ext>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rgbClr val="0070C0"/>
                          </a:solidFill>
                        </a:rPr>
                        <a:t>0x0020</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endCxn id="9" idx="0"/>
          </p:cNvCxnSpPr>
          <p:nvPr/>
        </p:nvCxnSpPr>
        <p:spPr>
          <a:xfrm rot="5400000">
            <a:off x="6000092" y="3848980"/>
            <a:ext cx="1155304" cy="885056"/>
          </a:xfrm>
          <a:prstGeom prst="bentConnector3">
            <a:avLst>
              <a:gd name="adj1" fmla="val 50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374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Παράδειγμα της χρήσης της μεταβλητής </a:t>
            </a:r>
            <a:r>
              <a:rPr lang="en-US" dirty="0" smtClean="0">
                <a:solidFill>
                  <a:srgbClr val="FF0000"/>
                </a:solidFill>
              </a:rPr>
              <a:t>this</a:t>
            </a:r>
            <a:endParaRPr lang="en-US" dirty="0">
              <a:solidFill>
                <a:srgbClr val="FF0000"/>
              </a:solidFill>
            </a:endParaRPr>
          </a:p>
        </p:txBody>
      </p:sp>
      <p:sp>
        <p:nvSpPr>
          <p:cNvPr id="3" name="Content Placeholder 2"/>
          <p:cNvSpPr>
            <a:spLocks noGrp="1"/>
          </p:cNvSpPr>
          <p:nvPr>
            <p:ph idx="1"/>
          </p:nvPr>
        </p:nvSpPr>
        <p:spPr/>
        <p:txBody>
          <a:bodyPr/>
          <a:lstStyle/>
          <a:p>
            <a:r>
              <a:rPr lang="el-GR" dirty="0" smtClean="0"/>
              <a:t>Έχουμε την κλάση </a:t>
            </a:r>
            <a:r>
              <a:rPr lang="en-US" dirty="0" smtClean="0"/>
              <a:t>Person </a:t>
            </a:r>
            <a:r>
              <a:rPr lang="el-GR" dirty="0" smtClean="0"/>
              <a:t>η οποία κρατάει για κάθε άνθρωπο το όνομα του, το ΑΦΜ του, και την ηλικία του.</a:t>
            </a:r>
          </a:p>
          <a:p>
            <a:r>
              <a:rPr lang="el-GR" dirty="0" smtClean="0"/>
              <a:t>Μέσα στην κλάση </a:t>
            </a:r>
            <a:r>
              <a:rPr lang="en-US" dirty="0" smtClean="0"/>
              <a:t>Person </a:t>
            </a:r>
            <a:r>
              <a:rPr lang="el-GR" dirty="0" smtClean="0"/>
              <a:t>θέλουμε να φτιάξουμε μια μέθοδο </a:t>
            </a:r>
            <a:r>
              <a:rPr lang="en-US" dirty="0" err="1" smtClean="0"/>
              <a:t>getOlderPerson</a:t>
            </a:r>
            <a:r>
              <a:rPr lang="en-US" dirty="0" smtClean="0"/>
              <a:t> </a:t>
            </a:r>
            <a:r>
              <a:rPr lang="el-GR" dirty="0" smtClean="0"/>
              <a:t>η οποία παίρνει σαν </a:t>
            </a:r>
            <a:r>
              <a:rPr lang="el-GR" dirty="0" smtClean="0">
                <a:solidFill>
                  <a:schemeClr val="accent6">
                    <a:lumMod val="75000"/>
                  </a:schemeClr>
                </a:solidFill>
              </a:rPr>
              <a:t>όρισμα ένα άλλο </a:t>
            </a:r>
            <a:r>
              <a:rPr lang="en-US" dirty="0" smtClean="0">
                <a:solidFill>
                  <a:schemeClr val="accent6">
                    <a:lumMod val="75000"/>
                  </a:schemeClr>
                </a:solidFill>
              </a:rPr>
              <a:t>Person </a:t>
            </a:r>
            <a:r>
              <a:rPr lang="el-GR" dirty="0" smtClean="0"/>
              <a:t>και </a:t>
            </a:r>
            <a:r>
              <a:rPr lang="el-GR" dirty="0" smtClean="0">
                <a:solidFill>
                  <a:srgbClr val="0070C0"/>
                </a:solidFill>
              </a:rPr>
              <a:t>επιστρέφει</a:t>
            </a:r>
            <a:r>
              <a:rPr lang="el-GR" dirty="0" smtClean="0"/>
              <a:t> </a:t>
            </a:r>
            <a:r>
              <a:rPr lang="el-GR" dirty="0" smtClean="0">
                <a:solidFill>
                  <a:srgbClr val="0070C0"/>
                </a:solidFill>
              </a:rPr>
              <a:t>το </a:t>
            </a:r>
            <a:r>
              <a:rPr lang="en-US" dirty="0" smtClean="0">
                <a:solidFill>
                  <a:srgbClr val="0070C0"/>
                </a:solidFill>
              </a:rPr>
              <a:t>Person </a:t>
            </a:r>
            <a:r>
              <a:rPr lang="el-GR" dirty="0" smtClean="0">
                <a:solidFill>
                  <a:srgbClr val="0070C0"/>
                </a:solidFill>
              </a:rPr>
              <a:t>που είναι ηλικιακά μεγαλύτερο</a:t>
            </a:r>
            <a:r>
              <a:rPr lang="el-GR" dirty="0" smtClean="0"/>
              <a:t>.</a:t>
            </a:r>
            <a:endParaRPr lang="en-US" dirty="0"/>
          </a:p>
        </p:txBody>
      </p:sp>
    </p:spTree>
    <p:extLst>
      <p:ext uri="{BB962C8B-B14F-4D97-AF65-F5344CB8AC3E}">
        <p14:creationId xmlns:p14="http://schemas.microsoft.com/office/powerpoint/2010/main" val="1462768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2" y="445436"/>
            <a:ext cx="8856986" cy="5078313"/>
          </a:xfrm>
          <a:prstGeom prst="rect">
            <a:avLst/>
          </a:prstGeom>
          <a:noFill/>
          <a:ln w="28575">
            <a:solidFill>
              <a:schemeClr val="accent1"/>
            </a:solidFill>
            <a:prstDash val="dash"/>
          </a:ln>
        </p:spPr>
        <p:txBody>
          <a:bodyPr wrap="squar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class </a:t>
            </a:r>
            <a:r>
              <a:rPr lang="en-US" b="1" dirty="0" smtClean="0">
                <a:latin typeface="Courier New" pitchFamily="49" charset="0"/>
                <a:cs typeface="Courier New" pitchFamily="49" charset="0"/>
              </a:rPr>
              <a:t>Person</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a:t>
            </a:r>
            <a:r>
              <a:rPr lang="en-US" b="1" dirty="0" err="1">
                <a:latin typeface="Courier New" pitchFamily="49" charset="0"/>
                <a:cs typeface="Courier New" pitchFamily="49" charset="0"/>
              </a:rPr>
              <a:t>int</a:t>
            </a: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age;</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a:t>
            </a:r>
            <a:endParaRPr lang="en-US" b="1" dirty="0" smtClean="0">
              <a:latin typeface="Courier New" pitchFamily="49" charset="0"/>
              <a:cs typeface="Courier New" pitchFamily="49" charset="0"/>
            </a:endParaRP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public Person(String name, </a:t>
            </a:r>
            <a:r>
              <a:rPr lang="en-US" b="1" dirty="0" err="1" smtClean="0">
                <a:latin typeface="Courier New" pitchFamily="49" charset="0"/>
                <a:cs typeface="Courier New" pitchFamily="49" charset="0"/>
              </a:rPr>
              <a:t>int</a:t>
            </a:r>
            <a:r>
              <a:rPr lang="en-US" b="1" dirty="0" smtClean="0">
                <a:latin typeface="Courier New" pitchFamily="49" charset="0"/>
                <a:cs typeface="Courier New" pitchFamily="49" charset="0"/>
              </a:rPr>
              <a:t> age){</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this.name = name;</a:t>
            </a:r>
          </a:p>
          <a:p>
            <a:r>
              <a:rPr lang="en-US" b="1" dirty="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	</a:t>
            </a:r>
            <a:r>
              <a:rPr lang="en-US" b="1" dirty="0" err="1">
                <a:latin typeface="Courier New" pitchFamily="49" charset="0"/>
                <a:cs typeface="Courier New" pitchFamily="49" charset="0"/>
              </a:rPr>
              <a:t>this.age</a:t>
            </a:r>
            <a:r>
              <a:rPr lang="en-US" b="1" dirty="0">
                <a:latin typeface="Courier New" pitchFamily="49" charset="0"/>
                <a:cs typeface="Courier New" pitchFamily="49" charset="0"/>
              </a:rPr>
              <a:t> = age;</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a:t>
            </a:r>
          </a:p>
          <a:p>
            <a:endParaRPr lang="en-US" b="1" dirty="0">
              <a:latin typeface="Courier New" pitchFamily="49" charset="0"/>
              <a:cs typeface="Courier New" pitchFamily="49" charset="0"/>
            </a:endParaRPr>
          </a:p>
          <a:p>
            <a:r>
              <a:rPr lang="en-US" b="1" dirty="0" smtClean="0">
                <a:latin typeface="Courier New" pitchFamily="49" charset="0"/>
                <a:cs typeface="Courier New" pitchFamily="49" charset="0"/>
              </a:rPr>
              <a:t>	public Person </a:t>
            </a:r>
            <a:r>
              <a:rPr lang="en-US" b="1" dirty="0" err="1" smtClean="0">
                <a:latin typeface="Courier New" pitchFamily="49" charset="0"/>
                <a:cs typeface="Courier New" pitchFamily="49" charset="0"/>
              </a:rPr>
              <a:t>getOlderPerson</a:t>
            </a:r>
            <a:r>
              <a:rPr lang="en-US" b="1" dirty="0" smtClean="0">
                <a:latin typeface="Courier New" pitchFamily="49" charset="0"/>
                <a:cs typeface="Courier New" pitchFamily="49" charset="0"/>
              </a:rPr>
              <a:t>(Person other){</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if(</a:t>
            </a:r>
            <a:r>
              <a:rPr lang="en-US" b="1" dirty="0" err="1" smtClean="0">
                <a:latin typeface="Courier New" pitchFamily="49" charset="0"/>
                <a:cs typeface="Courier New" pitchFamily="49" charset="0"/>
              </a:rPr>
              <a:t>other.age</a:t>
            </a:r>
            <a:r>
              <a:rPr lang="en-US" b="1" dirty="0" smtClean="0">
                <a:latin typeface="Courier New" pitchFamily="49" charset="0"/>
                <a:cs typeface="Courier New" pitchFamily="49" charset="0"/>
              </a:rPr>
              <a:t> &gt; </a:t>
            </a:r>
            <a:r>
              <a:rPr lang="en-US" b="1" dirty="0" err="1" smtClean="0">
                <a:latin typeface="Courier New" pitchFamily="49" charset="0"/>
                <a:cs typeface="Courier New" pitchFamily="49" charset="0"/>
              </a:rPr>
              <a:t>this.age</a:t>
            </a:r>
            <a:r>
              <a:rPr lang="en-US" b="1" dirty="0" smtClean="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return other;</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}else{</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return this;</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	}</a:t>
            </a:r>
          </a:p>
          <a:p>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a:t>
            </a:r>
          </a:p>
          <a:p>
            <a:r>
              <a:rPr lang="en-US" b="1" dirty="0">
                <a:latin typeface="Courier New" pitchFamily="49" charset="0"/>
                <a:cs typeface="Courier New" pitchFamily="49" charset="0"/>
              </a:rPr>
              <a:t>}</a:t>
            </a:r>
          </a:p>
        </p:txBody>
      </p:sp>
      <p:sp>
        <p:nvSpPr>
          <p:cNvPr id="2" name="TextBox 1"/>
          <p:cNvSpPr txBox="1"/>
          <p:nvPr/>
        </p:nvSpPr>
        <p:spPr>
          <a:xfrm>
            <a:off x="2483768" y="5085184"/>
            <a:ext cx="6680339" cy="1754326"/>
          </a:xfrm>
          <a:prstGeom prst="rect">
            <a:avLst/>
          </a:prstGeom>
          <a:solidFill>
            <a:srgbClr val="92D050"/>
          </a:solidFill>
        </p:spPr>
        <p:txBody>
          <a:bodyPr wrap="square" rtlCol="0">
            <a:spAutoFit/>
          </a:bodyPr>
          <a:lstStyle/>
          <a:p>
            <a:r>
              <a:rPr lang="el-GR" dirty="0" smtClean="0"/>
              <a:t>Η μέθοδος μας επιστρέφει μια αναφορά σε αντικείμενο </a:t>
            </a:r>
            <a:r>
              <a:rPr lang="en-US" dirty="0" smtClean="0"/>
              <a:t>Person</a:t>
            </a:r>
          </a:p>
          <a:p>
            <a:endParaRPr lang="en-US" dirty="0"/>
          </a:p>
          <a:p>
            <a:r>
              <a:rPr lang="el-GR" dirty="0" smtClean="0"/>
              <a:t>Αν η ηλικία του ατόμου που καλεί την μέθοδο είναι μεγαλύτερη αυτού που περνάμε σαν όρισμα επιστρέφουμε την αναφορά </a:t>
            </a:r>
            <a:r>
              <a:rPr lang="en-US" dirty="0" smtClean="0">
                <a:solidFill>
                  <a:srgbClr val="FF0000"/>
                </a:solidFill>
              </a:rPr>
              <a:t>this</a:t>
            </a:r>
          </a:p>
          <a:p>
            <a:endParaRPr lang="en-US" dirty="0"/>
          </a:p>
          <a:p>
            <a:r>
              <a:rPr lang="el-GR" dirty="0" smtClean="0"/>
              <a:t>Αλλιώς επιστρέφουμε την αναφορά </a:t>
            </a:r>
            <a:r>
              <a:rPr lang="en-US" dirty="0" smtClean="0">
                <a:solidFill>
                  <a:srgbClr val="FF0000"/>
                </a:solidFill>
              </a:rPr>
              <a:t>other</a:t>
            </a:r>
            <a:r>
              <a:rPr lang="en-US" dirty="0" smtClean="0"/>
              <a:t>.</a:t>
            </a:r>
            <a:endParaRPr lang="en-US" dirty="0"/>
          </a:p>
        </p:txBody>
      </p:sp>
    </p:spTree>
    <p:extLst>
      <p:ext uri="{BB962C8B-B14F-4D97-AF65-F5344CB8AC3E}">
        <p14:creationId xmlns:p14="http://schemas.microsoft.com/office/powerpoint/2010/main" val="240771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grpSp>
        <p:nvGrpSpPr>
          <p:cNvPr id="3" name="Group 4"/>
          <p:cNvGrpSpPr>
            <a:grpSpLocks/>
          </p:cNvGrpSpPr>
          <p:nvPr/>
        </p:nvGrpSpPr>
        <p:grpSpPr bwMode="auto">
          <a:xfrm>
            <a:off x="718525" y="1700808"/>
            <a:ext cx="1752600" cy="762000"/>
            <a:chOff x="2112" y="1440"/>
            <a:chExt cx="816" cy="480"/>
          </a:xfrm>
        </p:grpSpPr>
        <p:sp>
          <p:nvSpPr>
            <p:cNvPr id="4"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5"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6"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7"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8" name="Group 4"/>
          <p:cNvGrpSpPr>
            <a:grpSpLocks/>
          </p:cNvGrpSpPr>
          <p:nvPr/>
        </p:nvGrpSpPr>
        <p:grpSpPr bwMode="auto">
          <a:xfrm>
            <a:off x="3766525" y="1700808"/>
            <a:ext cx="1752600" cy="762000"/>
            <a:chOff x="2112" y="1440"/>
            <a:chExt cx="816" cy="480"/>
          </a:xfrm>
        </p:grpSpPr>
        <p:sp>
          <p:nvSpPr>
            <p:cNvPr id="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1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13" name="AutoShape 17"/>
          <p:cNvSpPr>
            <a:spLocks noChangeArrowheads="1"/>
          </p:cNvSpPr>
          <p:nvPr/>
        </p:nvSpPr>
        <p:spPr bwMode="auto">
          <a:xfrm>
            <a:off x="2471125" y="193734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14" name="Straight Connector 13"/>
          <p:cNvCxnSpPr>
            <a:stCxn id="13" idx="3"/>
            <a:endCxn id="22" idx="1"/>
          </p:cNvCxnSpPr>
          <p:nvPr/>
        </p:nvCxnSpPr>
        <p:spPr>
          <a:xfrm flipV="1">
            <a:off x="2775925" y="2081808"/>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4"/>
          <p:cNvGrpSpPr>
            <a:grpSpLocks/>
          </p:cNvGrpSpPr>
          <p:nvPr/>
        </p:nvGrpSpPr>
        <p:grpSpPr bwMode="auto">
          <a:xfrm>
            <a:off x="666609" y="3458171"/>
            <a:ext cx="1752600" cy="762000"/>
            <a:chOff x="2112" y="1440"/>
            <a:chExt cx="816" cy="480"/>
          </a:xfrm>
        </p:grpSpPr>
        <p:sp>
          <p:nvSpPr>
            <p:cNvPr id="16"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7"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18"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9"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0" name="AutoShape 17"/>
          <p:cNvSpPr>
            <a:spLocks noChangeArrowheads="1"/>
          </p:cNvSpPr>
          <p:nvPr/>
        </p:nvSpPr>
        <p:spPr bwMode="auto">
          <a:xfrm>
            <a:off x="1390509" y="242312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1" name="Straight Connector 20"/>
          <p:cNvCxnSpPr>
            <a:stCxn id="20" idx="2"/>
            <a:endCxn id="16" idx="0"/>
          </p:cNvCxnSpPr>
          <p:nvPr/>
        </p:nvCxnSpPr>
        <p:spPr>
          <a:xfrm>
            <a:off x="1542909" y="2727921"/>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AutoShape 17"/>
          <p:cNvSpPr>
            <a:spLocks noChangeArrowheads="1"/>
          </p:cNvSpPr>
          <p:nvPr/>
        </p:nvSpPr>
        <p:spPr bwMode="auto">
          <a:xfrm>
            <a:off x="3454246" y="192940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24" name="TextBox 23"/>
          <p:cNvSpPr txBox="1"/>
          <p:nvPr/>
        </p:nvSpPr>
        <p:spPr>
          <a:xfrm>
            <a:off x="3203848" y="2727921"/>
            <a:ext cx="5832648" cy="3416320"/>
          </a:xfrm>
          <a:prstGeom prst="rect">
            <a:avLst/>
          </a:prstGeom>
          <a:noFill/>
        </p:spPr>
        <p:txBody>
          <a:bodyPr wrap="square" rtlCol="0">
            <a:spAutoFit/>
          </a:bodyPr>
          <a:lstStyle/>
          <a:p>
            <a:r>
              <a:rPr lang="el-GR" dirty="0" smtClean="0"/>
              <a:t>Η σχέση της κλάσης </a:t>
            </a:r>
            <a:r>
              <a:rPr lang="en-US" dirty="0" smtClean="0"/>
              <a:t>Course </a:t>
            </a:r>
            <a:r>
              <a:rPr lang="el-GR" dirty="0" smtClean="0"/>
              <a:t> με την </a:t>
            </a:r>
            <a:r>
              <a:rPr lang="en-US" dirty="0" err="1" smtClean="0"/>
              <a:t>StudentRecord</a:t>
            </a:r>
            <a:r>
              <a:rPr lang="en-US" dirty="0" smtClean="0"/>
              <a:t> </a:t>
            </a:r>
            <a:r>
              <a:rPr lang="el-GR" dirty="0" smtClean="0"/>
              <a:t>είναι διαφορετική από αυτή με την </a:t>
            </a:r>
            <a:r>
              <a:rPr lang="en-US" dirty="0" smtClean="0"/>
              <a:t>Professor</a:t>
            </a:r>
          </a:p>
          <a:p>
            <a:endParaRPr lang="en-US" dirty="0"/>
          </a:p>
          <a:p>
            <a:r>
              <a:rPr lang="el-GR" dirty="0" smtClean="0"/>
              <a:t>Τα αντικείμενα της </a:t>
            </a:r>
            <a:r>
              <a:rPr lang="en-US" dirty="0" err="1" smtClean="0"/>
              <a:t>StudentRecord</a:t>
            </a:r>
            <a:r>
              <a:rPr lang="en-US" dirty="0" smtClean="0"/>
              <a:t> </a:t>
            </a:r>
            <a:r>
              <a:rPr lang="el-GR" dirty="0" smtClean="0">
                <a:solidFill>
                  <a:schemeClr val="accent6">
                    <a:lumMod val="75000"/>
                  </a:schemeClr>
                </a:solidFill>
              </a:rPr>
              <a:t>δημιουργούνται μέσα</a:t>
            </a:r>
            <a:r>
              <a:rPr lang="el-GR" dirty="0" smtClean="0"/>
              <a:t> στην κλάση</a:t>
            </a:r>
            <a:r>
              <a:rPr lang="en-US" dirty="0" smtClean="0"/>
              <a:t> Course, </a:t>
            </a:r>
            <a:r>
              <a:rPr lang="el-GR" dirty="0" smtClean="0"/>
              <a:t>ενώ το αντικείμενο </a:t>
            </a:r>
            <a:r>
              <a:rPr lang="en-US" dirty="0" smtClean="0"/>
              <a:t>Professor </a:t>
            </a:r>
            <a:r>
              <a:rPr lang="el-GR" dirty="0" smtClean="0">
                <a:solidFill>
                  <a:srgbClr val="0070C0"/>
                </a:solidFill>
              </a:rPr>
              <a:t>περνιέται ως παράμετρος </a:t>
            </a:r>
            <a:r>
              <a:rPr lang="el-GR" dirty="0" smtClean="0"/>
              <a:t>στην </a:t>
            </a:r>
            <a:r>
              <a:rPr lang="en-US" dirty="0" err="1" smtClean="0"/>
              <a:t>setProf</a:t>
            </a:r>
            <a:endParaRPr lang="en-US" dirty="0" smtClean="0"/>
          </a:p>
          <a:p>
            <a:endParaRPr lang="en-US" dirty="0"/>
          </a:p>
          <a:p>
            <a:r>
              <a:rPr lang="el-GR" dirty="0" smtClean="0"/>
              <a:t>Κάποιες φορές, η</a:t>
            </a:r>
            <a:r>
              <a:rPr lang="en-US" dirty="0" smtClean="0"/>
              <a:t> </a:t>
            </a:r>
            <a:r>
              <a:rPr lang="el-GR" dirty="0" smtClean="0"/>
              <a:t>πρώτη σχέση λέγεται </a:t>
            </a:r>
            <a:r>
              <a:rPr lang="el-GR" dirty="0" smtClean="0">
                <a:solidFill>
                  <a:schemeClr val="accent6">
                    <a:lumMod val="75000"/>
                  </a:schemeClr>
                </a:solidFill>
              </a:rPr>
              <a:t>σχέση σύνθεσης</a:t>
            </a:r>
            <a:r>
              <a:rPr lang="el-GR" dirty="0" smtClean="0"/>
              <a:t> και η δεύτερη </a:t>
            </a:r>
            <a:r>
              <a:rPr lang="el-GR" dirty="0" smtClean="0">
                <a:solidFill>
                  <a:srgbClr val="0070C0"/>
                </a:solidFill>
              </a:rPr>
              <a:t>σχέση συνάθροισης</a:t>
            </a:r>
          </a:p>
          <a:p>
            <a:endParaRPr lang="el-GR" dirty="0"/>
          </a:p>
          <a:p>
            <a:r>
              <a:rPr lang="el-GR" dirty="0" smtClean="0"/>
              <a:t>Η σχέση </a:t>
            </a:r>
            <a:r>
              <a:rPr lang="en-US" dirty="0" smtClean="0"/>
              <a:t>Course </a:t>
            </a:r>
            <a:r>
              <a:rPr lang="el-GR" dirty="0" smtClean="0"/>
              <a:t>και </a:t>
            </a:r>
            <a:r>
              <a:rPr lang="en-US" dirty="0" smtClean="0"/>
              <a:t>Professor </a:t>
            </a:r>
            <a:r>
              <a:rPr lang="el-GR" dirty="0" smtClean="0"/>
              <a:t>είναι αμφίδρομη μιας και κρατάμε το αντικείμενο </a:t>
            </a:r>
            <a:r>
              <a:rPr lang="en-US" dirty="0" smtClean="0"/>
              <a:t>Course </a:t>
            </a:r>
            <a:r>
              <a:rPr lang="el-GR" dirty="0" smtClean="0"/>
              <a:t>μέσα στην </a:t>
            </a:r>
            <a:r>
              <a:rPr lang="en-US" dirty="0" smtClean="0"/>
              <a:t>Professor</a:t>
            </a:r>
            <a:endParaRPr lang="en-US" dirty="0"/>
          </a:p>
        </p:txBody>
      </p:sp>
      <p:sp>
        <p:nvSpPr>
          <p:cNvPr id="26" name="TextBox 25"/>
          <p:cNvSpPr txBox="1"/>
          <p:nvPr/>
        </p:nvSpPr>
        <p:spPr>
          <a:xfrm>
            <a:off x="161673" y="4653136"/>
            <a:ext cx="2808312" cy="2031325"/>
          </a:xfrm>
          <a:prstGeom prst="rect">
            <a:avLst/>
          </a:prstGeom>
          <a:solidFill>
            <a:srgbClr val="92D050"/>
          </a:solidFill>
        </p:spPr>
        <p:txBody>
          <a:bodyPr wrap="square" rtlCol="0">
            <a:spAutoFit/>
          </a:bodyPr>
          <a:lstStyle/>
          <a:p>
            <a:r>
              <a:rPr lang="el-GR" dirty="0" smtClean="0">
                <a:solidFill>
                  <a:srgbClr val="FF0000"/>
                </a:solidFill>
              </a:rPr>
              <a:t>Προσοχή</a:t>
            </a:r>
            <a:r>
              <a:rPr lang="el-GR" dirty="0" smtClean="0"/>
              <a:t>: Σε πολλά βιβλία και οι δύο σχέσεις αναφέρονται ως σχέση σύνθεσης!</a:t>
            </a:r>
          </a:p>
          <a:p>
            <a:r>
              <a:rPr lang="el-GR" dirty="0" smtClean="0"/>
              <a:t>Υπάρχει ποιοτική διαφορά παρότι το όνομα μπορεί να μην διαφέρει</a:t>
            </a:r>
            <a:endParaRPr lang="en-US" dirty="0"/>
          </a:p>
        </p:txBody>
      </p:sp>
    </p:spTree>
    <p:extLst>
      <p:ext uri="{BB962C8B-B14F-4D97-AF65-F5344CB8AC3E}">
        <p14:creationId xmlns:p14="http://schemas.microsoft.com/office/powerpoint/2010/main" val="4120829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124754"/>
          </a:xfrm>
          <a:prstGeom prst="rect">
            <a:avLst/>
          </a:prstGeom>
          <a:noFill/>
          <a:ln w="28575">
            <a:solidFill>
              <a:srgbClr val="FF0000"/>
            </a:solidFill>
            <a:prstDash val="dash"/>
          </a:ln>
        </p:spPr>
        <p:txBody>
          <a:bodyPr wrap="square" rtlCol="0">
            <a:spAutoFit/>
          </a:bodyPr>
          <a:lstStyle/>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Student</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AM;</a:t>
            </a:r>
          </a:p>
          <a:p>
            <a:r>
              <a:rPr lang="en-US" sz="1400" b="1" dirty="0">
                <a:latin typeface="Courier New" pitchFamily="49" charset="0"/>
                <a:cs typeface="Courier New" pitchFamily="49" charset="0"/>
              </a:rPr>
              <a:t>	private int units = 0</a:t>
            </a:r>
            <a:r>
              <a:rPr lang="en-US" sz="1400" b="1" dirty="0" smtClean="0">
                <a:latin typeface="Courier New" pitchFamily="49" charset="0"/>
                <a:cs typeface="Courier New" pitchFamily="49" charset="0"/>
              </a:rPr>
              <a:t>;</a:t>
            </a:r>
            <a:endParaRPr lang="el-GR" sz="1400" b="1" dirty="0" smtClean="0">
              <a:latin typeface="Courier New" pitchFamily="49" charset="0"/>
              <a:cs typeface="Courier New" pitchFamily="49" charset="0"/>
            </a:endParaRPr>
          </a:p>
          <a:p>
            <a:r>
              <a:rPr lang="el-GR" sz="1400" b="1" dirty="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 courses = new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Student(String name, int am){</a:t>
            </a:r>
          </a:p>
          <a:p>
            <a:r>
              <a:rPr lang="en-US" sz="1400" b="1" dirty="0">
                <a:latin typeface="Courier New" pitchFamily="49" charset="0"/>
                <a:cs typeface="Courier New" pitchFamily="49" charset="0"/>
              </a:rPr>
              <a:t>		this.name = name;</a:t>
            </a:r>
          </a:p>
          <a:p>
            <a:r>
              <a:rPr lang="en-US" sz="1400" b="1" dirty="0">
                <a:latin typeface="Courier New" pitchFamily="49" charset="0"/>
                <a:cs typeface="Courier New" pitchFamily="49" charset="0"/>
              </a:rPr>
              <a:t>		this.AM = am;</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getName</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addUnits</a:t>
            </a:r>
            <a:r>
              <a:rPr lang="en-US" sz="1400" b="1" dirty="0">
                <a:latin typeface="Courier New" pitchFamily="49" charset="0"/>
                <a:cs typeface="Courier New" pitchFamily="49" charset="0"/>
              </a:rPr>
              <a:t>(int units){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this.units</a:t>
            </a:r>
            <a:r>
              <a:rPr lang="en-US" sz="1400" b="1" dirty="0">
                <a:latin typeface="Courier New" pitchFamily="49" charset="0"/>
                <a:cs typeface="Courier New" pitchFamily="49" charset="0"/>
              </a:rPr>
              <a:t> += units;</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smtClean="0">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public void </a:t>
            </a:r>
            <a:r>
              <a:rPr lang="en-US" sz="1400" b="1" dirty="0" err="1" smtClean="0">
                <a:solidFill>
                  <a:srgbClr val="FF0000"/>
                </a:solidFill>
                <a:latin typeface="Courier New" pitchFamily="49" charset="0"/>
                <a:cs typeface="Courier New" pitchFamily="49" charset="0"/>
              </a:rPr>
              <a:t>addCourse</a:t>
            </a:r>
            <a:r>
              <a:rPr lang="en-US" sz="1400" b="1" dirty="0" smtClean="0">
                <a:solidFill>
                  <a:srgbClr val="FF0000"/>
                </a:solidFill>
                <a:latin typeface="Courier New" pitchFamily="49" charset="0"/>
                <a:cs typeface="Courier New" pitchFamily="49" charset="0"/>
              </a:rPr>
              <a:t>(Course 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courses.add</a:t>
            </a:r>
            <a:r>
              <a:rPr lang="en-US" sz="1400" b="1" dirty="0" smtClean="0">
                <a:solidFill>
                  <a:srgbClr val="FF0000"/>
                </a:solidFill>
                <a:latin typeface="Courier New" pitchFamily="49" charset="0"/>
                <a:cs typeface="Courier New" pitchFamily="49" charset="0"/>
              </a:rPr>
              <a:t>(c);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toString</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 +" AM:" + AM + " units:"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a:t>
            </a:r>
          </a:p>
        </p:txBody>
      </p:sp>
      <p:sp>
        <p:nvSpPr>
          <p:cNvPr id="2" name="TextBox 1"/>
          <p:cNvSpPr txBox="1"/>
          <p:nvPr/>
        </p:nvSpPr>
        <p:spPr>
          <a:xfrm>
            <a:off x="4139952" y="692696"/>
            <a:ext cx="4824535" cy="646331"/>
          </a:xfrm>
          <a:prstGeom prst="rect">
            <a:avLst/>
          </a:prstGeom>
          <a:solidFill>
            <a:srgbClr val="92D050"/>
          </a:solidFill>
        </p:spPr>
        <p:txBody>
          <a:bodyPr wrap="square" rtlCol="0">
            <a:spAutoFit/>
          </a:bodyPr>
          <a:lstStyle/>
          <a:p>
            <a:r>
              <a:rPr lang="el-GR" dirty="0" smtClean="0"/>
              <a:t>Αν θέλουμε ο φοιτητής να κρατάει πληροφορία για το ποια μαθήματα παίρνει</a:t>
            </a:r>
            <a:endParaRPr lang="en-US" dirty="0"/>
          </a:p>
        </p:txBody>
      </p:sp>
    </p:spTree>
    <p:extLst>
      <p:ext uri="{BB962C8B-B14F-4D97-AF65-F5344CB8AC3E}">
        <p14:creationId xmlns:p14="http://schemas.microsoft.com/office/powerpoint/2010/main" val="3511361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095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404664"/>
            <a:ext cx="7165744" cy="6124754"/>
          </a:xfrm>
          <a:prstGeom prst="rect">
            <a:avLst/>
          </a:prstGeom>
          <a:noFill/>
          <a:ln w="28575">
            <a:solidFill>
              <a:srgbClr val="FF0000"/>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Course(String name, int code, int units){</a:t>
            </a:r>
          </a:p>
          <a:p>
            <a:r>
              <a:rPr lang="en-US" sz="1400" b="1" dirty="0">
                <a:latin typeface="Courier New" pitchFamily="49" charset="0"/>
                <a:cs typeface="Courier New" pitchFamily="49" charset="0"/>
              </a:rPr>
              <a:t>		this.name = </a:t>
            </a:r>
            <a:r>
              <a:rPr lang="en-US" sz="1400" b="1" dirty="0" smtClean="0">
                <a:latin typeface="Courier New" pitchFamily="49" charset="0"/>
                <a:cs typeface="Courier New" pitchFamily="49" charset="0"/>
              </a:rPr>
              <a:t>name;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this.code</a:t>
            </a:r>
            <a:r>
              <a:rPr lang="en-US" sz="1400" b="1" dirty="0" smtClean="0">
                <a:latin typeface="Courier New" pitchFamily="49" charset="0"/>
                <a:cs typeface="Courier New" pitchFamily="49" charset="0"/>
              </a:rPr>
              <a:t> = code;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this.units</a:t>
            </a:r>
            <a:r>
              <a:rPr lang="en-US" sz="1400" b="1" dirty="0" smtClean="0">
                <a:latin typeface="Courier New" pitchFamily="49" charset="0"/>
                <a:cs typeface="Courier New" pitchFamily="49" charset="0"/>
              </a:rPr>
              <a:t>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setProf</a:t>
            </a:r>
            <a:r>
              <a:rPr lang="en-US" sz="1400" b="1" dirty="0">
                <a:latin typeface="Courier New" pitchFamily="49" charset="0"/>
                <a:cs typeface="Courier New" pitchFamily="49" charset="0"/>
              </a:rPr>
              <a:t>(Professor p){</a:t>
            </a:r>
          </a:p>
          <a:p>
            <a:r>
              <a:rPr lang="en-US" sz="1400" b="1" dirty="0">
                <a:latin typeface="Courier New" pitchFamily="49" charset="0"/>
                <a:cs typeface="Courier New" pitchFamily="49" charset="0"/>
              </a:rPr>
              <a:t>		prof = p;</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p.setLesson</a:t>
            </a:r>
            <a:r>
              <a:rPr lang="en-US" sz="1400" b="1" dirty="0">
                <a:latin typeface="Courier New" pitchFamily="49" charset="0"/>
                <a:cs typeface="Courier New" pitchFamily="49" charset="0"/>
              </a:rPr>
              <a:t>(this);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enroll(Student 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studentList.add</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s.addCourse</a:t>
            </a:r>
            <a:r>
              <a:rPr lang="en-US" sz="1400" b="1" dirty="0" smtClean="0">
                <a:solidFill>
                  <a:srgbClr val="FF0000"/>
                </a:solidFill>
                <a:latin typeface="Courier New" pitchFamily="49" charset="0"/>
                <a:cs typeface="Courier New" pitchFamily="49" charset="0"/>
              </a:rPr>
              <a:t>(this);</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p:txBody>
      </p:sp>
    </p:spTree>
    <p:extLst>
      <p:ext uri="{BB962C8B-B14F-4D97-AF65-F5344CB8AC3E}">
        <p14:creationId xmlns:p14="http://schemas.microsoft.com/office/powerpoint/2010/main" val="2758622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Αναζήτηση</a:t>
            </a:r>
            <a:endParaRPr lang="en-US" dirty="0"/>
          </a:p>
        </p:txBody>
      </p:sp>
      <p:sp>
        <p:nvSpPr>
          <p:cNvPr id="3" name="Content Placeholder 2"/>
          <p:cNvSpPr>
            <a:spLocks noGrp="1"/>
          </p:cNvSpPr>
          <p:nvPr>
            <p:ph idx="1"/>
          </p:nvPr>
        </p:nvSpPr>
        <p:spPr/>
        <p:txBody>
          <a:bodyPr/>
          <a:lstStyle/>
          <a:p>
            <a:r>
              <a:rPr lang="el-GR" dirty="0" smtClean="0"/>
              <a:t>Τι γίνεται αν θέλουμε να μπορούμε να ζητήσουμε τον βαθμό ενός φοιτητή για ένα μάθημα?</a:t>
            </a:r>
          </a:p>
          <a:p>
            <a:pPr lvl="1"/>
            <a:r>
              <a:rPr lang="el-GR" dirty="0" smtClean="0"/>
              <a:t>Η κλάση </a:t>
            </a:r>
            <a:r>
              <a:rPr lang="en-US" dirty="0" smtClean="0"/>
              <a:t>Course </a:t>
            </a:r>
            <a:r>
              <a:rPr lang="el-GR" dirty="0" smtClean="0"/>
              <a:t>θα πρέπει να μπορεί με το ΑΜ του φοιτητή να μας επιστρέφει τον βαθμό.</a:t>
            </a:r>
          </a:p>
          <a:p>
            <a:pPr lvl="1"/>
            <a:r>
              <a:rPr lang="el-GR" dirty="0" smtClean="0"/>
              <a:t>Για τέτοιου είδους αναζητήσεις βολεύει να χρησιμοποιούμε ένα </a:t>
            </a:r>
            <a:r>
              <a:rPr lang="el-GR" dirty="0" smtClean="0">
                <a:solidFill>
                  <a:schemeClr val="accent6">
                    <a:lumMod val="75000"/>
                  </a:schemeClr>
                </a:solidFill>
              </a:rPr>
              <a:t>λεξικό</a:t>
            </a:r>
            <a:r>
              <a:rPr lang="el-GR" dirty="0" smtClean="0"/>
              <a:t>.</a:t>
            </a:r>
          </a:p>
          <a:p>
            <a:pPr lvl="1"/>
            <a:r>
              <a:rPr lang="el-GR" dirty="0" smtClean="0"/>
              <a:t>Η </a:t>
            </a:r>
            <a:r>
              <a:rPr lang="en-US" dirty="0" smtClean="0"/>
              <a:t>Java </a:t>
            </a:r>
            <a:r>
              <a:rPr lang="el-GR" dirty="0" smtClean="0"/>
              <a:t>μας προσφέρει την κλάση </a:t>
            </a:r>
            <a:r>
              <a:rPr lang="en-US" dirty="0" err="1" smtClean="0">
                <a:solidFill>
                  <a:srgbClr val="FF0000"/>
                </a:solidFill>
              </a:rPr>
              <a:t>HashMap</a:t>
            </a:r>
            <a:r>
              <a:rPr lang="en-US" dirty="0" smtClean="0">
                <a:solidFill>
                  <a:srgbClr val="FF0000"/>
                </a:solidFill>
              </a:rPr>
              <a:t> </a:t>
            </a:r>
            <a:r>
              <a:rPr lang="el-GR" dirty="0" smtClean="0"/>
              <a:t>που υλοποιεί ένα λεξικό.</a:t>
            </a:r>
            <a:endParaRPr lang="en-US" dirty="0"/>
          </a:p>
        </p:txBody>
      </p:sp>
    </p:spTree>
    <p:extLst>
      <p:ext uri="{BB962C8B-B14F-4D97-AF65-F5344CB8AC3E}">
        <p14:creationId xmlns:p14="http://schemas.microsoft.com/office/powerpoint/2010/main" val="182543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HashMap</a:t>
            </a:r>
            <a:r>
              <a:rPr lang="en-US" dirty="0" smtClean="0"/>
              <a:t> (</a:t>
            </a:r>
            <a:r>
              <a:rPr lang="en-US" dirty="0" err="1" smtClean="0">
                <a:hlinkClick r:id="rId2"/>
              </a:rPr>
              <a:t>JavaDocs</a:t>
            </a:r>
            <a:r>
              <a:rPr lang="en-US" dirty="0" smtClean="0">
                <a:hlinkClick r:id="rId2"/>
              </a:rPr>
              <a:t> link</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Αποθηκεύει ζευγάρια από </a:t>
            </a:r>
            <a:r>
              <a:rPr lang="el-GR" dirty="0" smtClean="0">
                <a:solidFill>
                  <a:schemeClr val="accent6">
                    <a:lumMod val="75000"/>
                  </a:schemeClr>
                </a:solidFill>
              </a:rPr>
              <a:t>κλειδιά</a:t>
            </a:r>
            <a:r>
              <a:rPr lang="el-GR" dirty="0" smtClean="0"/>
              <a:t> και </a:t>
            </a:r>
            <a:r>
              <a:rPr lang="el-GR" dirty="0" smtClean="0">
                <a:solidFill>
                  <a:srgbClr val="00B0F0"/>
                </a:solidFill>
              </a:rPr>
              <a:t>τιμές</a:t>
            </a:r>
          </a:p>
          <a:p>
            <a:r>
              <a:rPr lang="en-US" dirty="0" smtClean="0"/>
              <a:t>Constructors</a:t>
            </a:r>
            <a:endParaRPr lang="en-US" dirty="0"/>
          </a:p>
          <a:p>
            <a:pPr lvl="1"/>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myMap</a:t>
            </a:r>
            <a:r>
              <a:rPr lang="en-US" b="1" dirty="0" smtClean="0">
                <a:solidFill>
                  <a:schemeClr val="accent6">
                    <a:lumMod val="75000"/>
                  </a:schemeClr>
                </a:solidFill>
                <a:latin typeface="Courier New" pitchFamily="49" charset="0"/>
                <a:cs typeface="Courier New" pitchFamily="49" charset="0"/>
              </a:rPr>
              <a:t> </a:t>
            </a:r>
            <a:r>
              <a:rPr lang="en-US" b="1" dirty="0">
                <a:solidFill>
                  <a:schemeClr val="accent6">
                    <a:lumMod val="75000"/>
                  </a:schemeClr>
                </a:solidFill>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n-US" b="1" dirty="0" smtClean="0">
                <a:solidFill>
                  <a:srgbClr val="0070C0"/>
                </a:solidFill>
                <a:latin typeface="Courier New" pitchFamily="49" charset="0"/>
                <a:cs typeface="Courier New" pitchFamily="49" charset="0"/>
              </a:rPr>
              <a:t>&gt;();</a:t>
            </a:r>
            <a:endParaRPr lang="en-US" b="1" dirty="0">
              <a:solidFill>
                <a:srgbClr val="0070C0"/>
              </a:solidFill>
              <a:latin typeface="Courier New" pitchFamily="49" charset="0"/>
              <a:cs typeface="Courier New" pitchFamily="49" charset="0"/>
            </a:endParaRPr>
          </a:p>
          <a:p>
            <a:r>
              <a:rPr lang="el-GR" dirty="0"/>
              <a:t>Μέθοδοι</a:t>
            </a:r>
          </a:p>
          <a:p>
            <a:pPr lvl="1"/>
            <a:r>
              <a:rPr lang="en-US" b="1" dirty="0" smtClean="0">
                <a:solidFill>
                  <a:srgbClr val="0070C0"/>
                </a:solidFill>
                <a:latin typeface="Courier New" pitchFamily="49" charset="0"/>
                <a:cs typeface="Courier New" pitchFamily="49" charset="0"/>
              </a:rPr>
              <a:t>put(</a:t>
            </a:r>
            <a:r>
              <a:rPr lang="en-US" b="1" dirty="0">
                <a:solidFill>
                  <a:srgbClr val="FF0000"/>
                </a:solidFill>
                <a:latin typeface="Courier New" pitchFamily="49" charset="0"/>
                <a:cs typeface="Courier New" pitchFamily="49" charset="0"/>
              </a:rPr>
              <a:t>K</a:t>
            </a:r>
            <a:r>
              <a:rPr lang="en-US" b="1" dirty="0" smtClean="0">
                <a:solidFill>
                  <a:srgbClr val="0070C0"/>
                </a:solidFill>
                <a:latin typeface="Courier New" pitchFamily="49" charset="0"/>
                <a:cs typeface="Courier New" pitchFamily="49" charset="0"/>
              </a:rPr>
              <a:t> key,</a:t>
            </a:r>
            <a:r>
              <a:rPr lang="en-US" b="1" dirty="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value):</a:t>
            </a:r>
            <a:r>
              <a:rPr lang="en-US" dirty="0" smtClean="0"/>
              <a:t> </a:t>
            </a:r>
            <a:r>
              <a:rPr lang="el-GR" dirty="0"/>
              <a:t>προσθέτει </a:t>
            </a:r>
            <a:r>
              <a:rPr lang="el-GR" dirty="0" smtClean="0"/>
              <a:t>το</a:t>
            </a:r>
            <a:r>
              <a:rPr lang="en-US" dirty="0" smtClean="0"/>
              <a:t> </a:t>
            </a:r>
            <a:r>
              <a:rPr lang="el-GR" dirty="0" smtClean="0"/>
              <a:t>ζευγάρι (</a:t>
            </a:r>
            <a:r>
              <a:rPr lang="en-US" b="1" dirty="0" smtClean="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a:t>
            </a:r>
            <a:r>
              <a:rPr lang="en-US" b="1" dirty="0" smtClean="0">
                <a:solidFill>
                  <a:srgbClr val="0070C0"/>
                </a:solidFill>
                <a:latin typeface="Courier New" pitchFamily="49" charset="0"/>
                <a:cs typeface="Courier New" pitchFamily="49" charset="0"/>
              </a:rPr>
              <a:t>value</a:t>
            </a:r>
            <a:r>
              <a:rPr lang="en-US" dirty="0"/>
              <a:t>)</a:t>
            </a:r>
            <a:r>
              <a:rPr lang="en-US" dirty="0" smtClean="0"/>
              <a:t> (</a:t>
            </a:r>
            <a:r>
              <a:rPr lang="el-GR" dirty="0" smtClean="0"/>
              <a:t>δημιουργεί μία συσχέτιση)</a:t>
            </a:r>
          </a:p>
          <a:p>
            <a:pPr lvl="1"/>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get(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l-GR" dirty="0" smtClean="0"/>
              <a:t>επιστρέφει την τιμή για το </a:t>
            </a:r>
            <a:r>
              <a:rPr lang="el-GR" dirty="0"/>
              <a:t>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dirty="0"/>
          </a:p>
          <a:p>
            <a:pPr lvl="1"/>
            <a:r>
              <a:rPr lang="en-US" b="1" dirty="0" smtClean="0">
                <a:solidFill>
                  <a:srgbClr val="0070C0"/>
                </a:solidFill>
                <a:latin typeface="Courier New" pitchFamily="49" charset="0"/>
                <a:cs typeface="Courier New" pitchFamily="49" charset="0"/>
              </a:rPr>
              <a:t>remove(</a:t>
            </a:r>
            <a:r>
              <a:rPr lang="el-GR" b="1" dirty="0" smtClean="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a:t>
            </a:r>
            <a:r>
              <a:rPr lang="en-US" b="1" dirty="0" smtClean="0">
                <a:solidFill>
                  <a:srgbClr val="0070C0"/>
                </a:solidFill>
                <a:latin typeface="Courier New" pitchFamily="49" charset="0"/>
                <a:cs typeface="Courier New" pitchFamily="49" charset="0"/>
              </a:rPr>
              <a:t>key):</a:t>
            </a:r>
            <a:r>
              <a:rPr lang="en-US" dirty="0" smtClean="0"/>
              <a:t> </a:t>
            </a:r>
            <a:r>
              <a:rPr lang="el-GR" dirty="0"/>
              <a:t>αφαιρεί το ζευγάρι </a:t>
            </a:r>
            <a:r>
              <a:rPr lang="el-GR" dirty="0" smtClean="0"/>
              <a:t>με κλειδί </a:t>
            </a:r>
            <a:r>
              <a:rPr lang="en-US" b="1" dirty="0" smtClean="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 </a:t>
            </a:r>
            <a:r>
              <a:rPr lang="en-US" b="1" dirty="0" smtClean="0">
                <a:solidFill>
                  <a:srgbClr val="0070C0"/>
                </a:solidFill>
                <a:latin typeface="Courier New" pitchFamily="49" charset="0"/>
                <a:cs typeface="Courier New" pitchFamily="49" charset="0"/>
              </a:rPr>
              <a:t> </a:t>
            </a:r>
            <a:endParaRPr lang="el-GR" b="1" dirty="0">
              <a:solidFill>
                <a:srgbClr val="0070C0"/>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containsKey</a:t>
            </a:r>
            <a:r>
              <a:rPr lang="en-US" b="1" dirty="0" smtClean="0">
                <a:solidFill>
                  <a:srgbClr val="0070C0"/>
                </a:solidFill>
                <a:latin typeface="Courier New" pitchFamily="49" charset="0"/>
                <a:cs typeface="Courier New" pitchFamily="49" charset="0"/>
              </a:rPr>
              <a: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b="1" dirty="0" smtClean="0">
                <a:solidFill>
                  <a:srgbClr val="0070C0"/>
                </a:solidFill>
                <a:latin typeface="Courier New" pitchFamily="49" charset="0"/>
                <a:cs typeface="Courier New" pitchFamily="49" charset="0"/>
              </a:rPr>
              <a:t>):</a:t>
            </a:r>
            <a:r>
              <a:rPr lang="en-US" dirty="0" smtClean="0"/>
              <a:t> </a:t>
            </a:r>
            <a:r>
              <a:rPr lang="en-US" dirty="0" err="1"/>
              <a:t>boolean</a:t>
            </a:r>
            <a:r>
              <a:rPr lang="en-US" dirty="0"/>
              <a:t> </a:t>
            </a:r>
            <a:r>
              <a:rPr lang="el-GR" dirty="0"/>
              <a:t>αν το σύνολο</a:t>
            </a:r>
            <a:r>
              <a:rPr lang="en-US" dirty="0"/>
              <a:t> </a:t>
            </a:r>
            <a:r>
              <a:rPr lang="el-GR" dirty="0"/>
              <a:t>περιέχει το κλειδί </a:t>
            </a:r>
            <a:r>
              <a:rPr lang="en-US" b="1" dirty="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 </a:t>
            </a:r>
            <a:r>
              <a:rPr lang="el-GR" dirty="0"/>
              <a:t>ή όχι</a:t>
            </a:r>
            <a:r>
              <a:rPr lang="el-GR" dirty="0" smtClean="0"/>
              <a:t>.</a:t>
            </a:r>
            <a:endParaRPr lang="en-US" dirty="0" smtClean="0"/>
          </a:p>
          <a:p>
            <a:pPr lvl="1"/>
            <a:r>
              <a:rPr lang="en-US" b="1" dirty="0" err="1" smtClean="0">
                <a:solidFill>
                  <a:srgbClr val="0070C0"/>
                </a:solidFill>
                <a:latin typeface="Courier New" pitchFamily="49" charset="0"/>
                <a:cs typeface="Courier New" pitchFamily="49" charset="0"/>
              </a:rPr>
              <a:t>containsValue</a:t>
            </a:r>
            <a:r>
              <a:rPr lang="en-US" b="1" dirty="0" smtClean="0">
                <a:solidFill>
                  <a:srgbClr val="0070C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value):</a:t>
            </a:r>
            <a:r>
              <a:rPr lang="en-US" dirty="0" smtClean="0"/>
              <a:t> </a:t>
            </a:r>
            <a:r>
              <a:rPr lang="en-US" dirty="0" err="1"/>
              <a:t>boolean</a:t>
            </a:r>
            <a:r>
              <a:rPr lang="en-US" dirty="0"/>
              <a:t> </a:t>
            </a:r>
            <a:r>
              <a:rPr lang="el-GR" dirty="0"/>
              <a:t>αν το σύνολο</a:t>
            </a:r>
            <a:r>
              <a:rPr lang="en-US" dirty="0"/>
              <a:t> </a:t>
            </a:r>
            <a:r>
              <a:rPr lang="el-GR" dirty="0" smtClean="0"/>
              <a:t>περιέχει την τιμή </a:t>
            </a:r>
            <a:r>
              <a:rPr lang="en-US" b="1" dirty="0" smtClean="0">
                <a:solidFill>
                  <a:srgbClr val="0070C0"/>
                </a:solidFill>
                <a:latin typeface="Courier New" pitchFamily="49" charset="0"/>
                <a:cs typeface="Courier New" pitchFamily="49" charset="0"/>
              </a:rPr>
              <a:t>value</a:t>
            </a:r>
            <a:r>
              <a:rPr lang="el-GR" b="1" dirty="0" smtClean="0">
                <a:solidFill>
                  <a:srgbClr val="0070C0"/>
                </a:solidFill>
                <a:latin typeface="Courier New" pitchFamily="49" charset="0"/>
                <a:cs typeface="Courier New" pitchFamily="49" charset="0"/>
              </a:rPr>
              <a:t> </a:t>
            </a:r>
            <a:r>
              <a:rPr lang="el-GR" dirty="0"/>
              <a:t>ή όχι</a:t>
            </a:r>
            <a:r>
              <a:rPr lang="el-GR" dirty="0" smtClean="0"/>
              <a:t>.</a:t>
            </a:r>
            <a:r>
              <a:rPr lang="en-US" dirty="0" smtClean="0"/>
              <a:t> (</a:t>
            </a:r>
            <a:r>
              <a:rPr lang="el-GR" dirty="0" smtClean="0">
                <a:solidFill>
                  <a:schemeClr val="accent6">
                    <a:lumMod val="75000"/>
                  </a:schemeClr>
                </a:solidFill>
              </a:rPr>
              <a:t>αργό</a:t>
            </a:r>
            <a:r>
              <a:rPr lang="el-GR" dirty="0" smtClean="0"/>
              <a:t>)</a:t>
            </a:r>
            <a:endParaRPr lang="el-GR" dirty="0"/>
          </a:p>
          <a:p>
            <a:pPr lvl="1"/>
            <a:r>
              <a:rPr lang="en-US" b="1" dirty="0">
                <a:solidFill>
                  <a:srgbClr val="0070C0"/>
                </a:solidFill>
                <a:latin typeface="Courier New" pitchFamily="49" charset="0"/>
                <a:cs typeface="Courier New" pitchFamily="49" charset="0"/>
              </a:rPr>
              <a:t>size():</a:t>
            </a:r>
            <a:r>
              <a:rPr lang="en-US" dirty="0"/>
              <a:t> </a:t>
            </a:r>
            <a:r>
              <a:rPr lang="el-GR" dirty="0"/>
              <a:t>ο αριθμός των στοιχείων </a:t>
            </a:r>
            <a:r>
              <a:rPr lang="en-US" dirty="0" smtClean="0"/>
              <a:t>(</a:t>
            </a:r>
            <a:r>
              <a:rPr lang="el-GR" dirty="0" smtClean="0"/>
              <a:t>κλειδιών) στο </a:t>
            </a:r>
            <a:r>
              <a:rPr lang="en-US" dirty="0" smtClean="0"/>
              <a:t>map</a:t>
            </a:r>
            <a:r>
              <a:rPr lang="el-GR" dirty="0" smtClean="0"/>
              <a:t>.</a:t>
            </a:r>
            <a:endParaRPr lang="el-GR" dirty="0"/>
          </a:p>
          <a:p>
            <a:pPr lvl="1"/>
            <a:r>
              <a:rPr lang="en-US" b="1" dirty="0" err="1">
                <a:solidFill>
                  <a:srgbClr val="0070C0"/>
                </a:solidFill>
                <a:latin typeface="Courier New" pitchFamily="49" charset="0"/>
                <a:cs typeface="Courier New" pitchFamily="49" charset="0"/>
              </a:rPr>
              <a:t>isEmpty</a:t>
            </a:r>
            <a:r>
              <a:rPr lang="en-US" b="1" dirty="0">
                <a:solidFill>
                  <a:srgbClr val="0070C0"/>
                </a:solidFill>
                <a:latin typeface="Courier New" pitchFamily="49" charset="0"/>
                <a:cs typeface="Courier New" pitchFamily="49" charset="0"/>
              </a:rPr>
              <a:t>()</a:t>
            </a:r>
            <a:r>
              <a:rPr lang="en-US" dirty="0"/>
              <a:t>: </a:t>
            </a:r>
            <a:r>
              <a:rPr lang="en-US" dirty="0" err="1"/>
              <a:t>boolean</a:t>
            </a:r>
            <a:r>
              <a:rPr lang="en-US" dirty="0"/>
              <a:t> </a:t>
            </a:r>
            <a:r>
              <a:rPr lang="el-GR" dirty="0"/>
              <a:t>αν έχει στοιχεία το </a:t>
            </a:r>
            <a:r>
              <a:rPr lang="en-US" dirty="0" smtClean="0"/>
              <a:t>map</a:t>
            </a:r>
            <a:r>
              <a:rPr lang="el-GR" dirty="0" smtClean="0"/>
              <a:t> </a:t>
            </a:r>
            <a:r>
              <a:rPr lang="el-GR" dirty="0"/>
              <a:t>ή όχι.</a:t>
            </a:r>
          </a:p>
          <a:p>
            <a:pPr lvl="1"/>
            <a:r>
              <a:rPr lang="en-US" b="1" dirty="0" smtClean="0">
                <a:solidFill>
                  <a:srgbClr val="0070C0"/>
                </a:solidFill>
                <a:latin typeface="Courier New" pitchFamily="49" charset="0"/>
                <a:cs typeface="Courier New" pitchFamily="49" charset="0"/>
              </a:rPr>
              <a:t>Set&lt;K&gt; </a:t>
            </a:r>
            <a:r>
              <a:rPr lang="en-US" b="1" dirty="0" err="1" smtClean="0">
                <a:solidFill>
                  <a:srgbClr val="0070C0"/>
                </a:solidFill>
                <a:latin typeface="Courier New" pitchFamily="49" charset="0"/>
                <a:cs typeface="Courier New" pitchFamily="49" charset="0"/>
              </a:rPr>
              <a:t>keySet</a:t>
            </a:r>
            <a:r>
              <a:rPr lang="en-US" b="1" dirty="0" smtClean="0">
                <a:solidFill>
                  <a:srgbClr val="0070C0"/>
                </a:solidFill>
                <a:latin typeface="Courier New" pitchFamily="49" charset="0"/>
                <a:cs typeface="Courier New" pitchFamily="49" charset="0"/>
              </a:rPr>
              <a:t>()</a:t>
            </a:r>
            <a:r>
              <a:rPr lang="en-US" dirty="0" smtClean="0"/>
              <a:t>:  </a:t>
            </a:r>
            <a:r>
              <a:rPr lang="el-GR" dirty="0" smtClean="0"/>
              <a:t>επιστρέφει</a:t>
            </a:r>
            <a:r>
              <a:rPr lang="en-US" dirty="0" smtClean="0"/>
              <a:t> </a:t>
            </a:r>
            <a:r>
              <a:rPr lang="el-GR" dirty="0" smtClean="0"/>
              <a:t>ένα </a:t>
            </a:r>
            <a:r>
              <a:rPr lang="en-US" dirty="0" smtClean="0">
                <a:solidFill>
                  <a:srgbClr val="FF0000"/>
                </a:solidFill>
              </a:rPr>
              <a:t>Set</a:t>
            </a:r>
            <a:r>
              <a:rPr lang="en-US" dirty="0" smtClean="0"/>
              <a:t> </a:t>
            </a:r>
            <a:r>
              <a:rPr lang="el-GR" dirty="0" smtClean="0"/>
              <a:t>με </a:t>
            </a:r>
            <a:r>
              <a:rPr lang="el-GR" dirty="0"/>
              <a:t>τα </a:t>
            </a:r>
            <a:r>
              <a:rPr lang="el-GR" dirty="0" smtClean="0"/>
              <a:t>κλειδιά.</a:t>
            </a:r>
          </a:p>
          <a:p>
            <a:pPr lvl="1"/>
            <a:r>
              <a:rPr lang="en-US" b="1" dirty="0">
                <a:solidFill>
                  <a:srgbClr val="0070C0"/>
                </a:solidFill>
                <a:latin typeface="Courier New" pitchFamily="49" charset="0"/>
                <a:cs typeface="Courier New" pitchFamily="49" charset="0"/>
              </a:rPr>
              <a:t>Collection&lt;V&gt; values()</a:t>
            </a:r>
            <a:r>
              <a:rPr lang="en-US" dirty="0" smtClean="0"/>
              <a:t>: </a:t>
            </a:r>
            <a:r>
              <a:rPr lang="el-GR" dirty="0" smtClean="0"/>
              <a:t>επιστρέφει ένα </a:t>
            </a:r>
            <a:r>
              <a:rPr lang="en-US" dirty="0" smtClean="0">
                <a:solidFill>
                  <a:srgbClr val="FF0000"/>
                </a:solidFill>
              </a:rPr>
              <a:t>Collection</a:t>
            </a:r>
            <a:r>
              <a:rPr lang="en-US" dirty="0" smtClean="0"/>
              <a:t> </a:t>
            </a:r>
            <a:r>
              <a:rPr lang="el-GR" dirty="0" smtClean="0"/>
              <a:t>με τις τιμές</a:t>
            </a:r>
            <a:endParaRPr lang="el-GR" dirty="0"/>
          </a:p>
          <a:p>
            <a:endParaRPr lang="en-US" dirty="0"/>
          </a:p>
        </p:txBody>
      </p:sp>
    </p:spTree>
    <p:extLst>
      <p:ext uri="{BB962C8B-B14F-4D97-AF65-F5344CB8AC3E}">
        <p14:creationId xmlns:p14="http://schemas.microsoft.com/office/powerpoint/2010/main" val="3696454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3" y="260648"/>
            <a:ext cx="8646919" cy="6771084"/>
          </a:xfrm>
          <a:prstGeom prst="rect">
            <a:avLst/>
          </a:prstGeom>
          <a:noFill/>
          <a:ln w="28575">
            <a:solidFill>
              <a:schemeClr val="accent1"/>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smtClean="0">
                <a:latin typeface="Courier New" pitchFamily="49" charset="0"/>
                <a:cs typeface="Courier New" pitchFamily="49" charset="0"/>
              </a:rPr>
              <a:t>;</a:t>
            </a:r>
          </a:p>
          <a:p>
            <a:r>
              <a:rPr lang="en-US" sz="1400" b="1" dirty="0" smtClean="0">
                <a:solidFill>
                  <a:srgbClr val="FF0000"/>
                </a:solidFill>
                <a:latin typeface="Courier New" pitchFamily="49" charset="0"/>
                <a:cs typeface="Courier New" pitchFamily="49" charset="0"/>
              </a:rPr>
              <a:t>import </a:t>
            </a:r>
            <a:r>
              <a:rPr lang="en-US" sz="1400" b="1" dirty="0" err="1" smtClean="0">
                <a:solidFill>
                  <a:srgbClr val="FF0000"/>
                </a:solidFill>
                <a:latin typeface="Courier New" pitchFamily="49" charset="0"/>
                <a:cs typeface="Courier New" pitchFamily="49" charset="0"/>
              </a:rPr>
              <a:t>java.util.HashMap</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smtClean="0">
                <a:latin typeface="Courier New" pitchFamily="49" charset="0"/>
                <a:cs typeface="Courier New" pitchFamily="49" charset="0"/>
              </a:rPr>
              <a:t>&gt;();</a:t>
            </a:r>
            <a:endParaRPr lang="el-GR" sz="1400" b="1" dirty="0" smtClean="0">
              <a:latin typeface="Courier New" pitchFamily="49" charset="0"/>
              <a:cs typeface="Courier New" pitchFamily="49" charset="0"/>
            </a:endParaRPr>
          </a:p>
          <a:p>
            <a:r>
              <a:rPr lang="el-GR" sz="1400" b="1" dirty="0">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private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 </a:t>
            </a:r>
            <a:r>
              <a:rPr lang="en-US" sz="1400" b="1" dirty="0" err="1" smtClean="0">
                <a:solidFill>
                  <a:srgbClr val="FF0000"/>
                </a:solidFill>
                <a:latin typeface="Courier New" pitchFamily="49" charset="0"/>
                <a:cs typeface="Courier New" pitchFamily="49" charset="0"/>
              </a:rPr>
              <a:t>studentMap</a:t>
            </a:r>
            <a:endParaRPr lang="en-US" sz="1400" b="1" dirty="0" smtClean="0">
              <a:solidFill>
                <a:srgbClr val="FF0000"/>
              </a:solidFill>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 new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public </a:t>
            </a:r>
            <a:r>
              <a:rPr lang="en-US" sz="1400" b="1" dirty="0">
                <a:latin typeface="Courier New" pitchFamily="49" charset="0"/>
                <a:cs typeface="Courier New" pitchFamily="49" charset="0"/>
              </a:rPr>
              <a:t>void enroll(Student s</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studentRecord</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err="1" smtClean="0">
                <a:latin typeface="Courier New" pitchFamily="49" charset="0"/>
                <a:cs typeface="Courier New" pitchFamily="49" charset="0"/>
              </a:rPr>
              <a:t>studentList.add</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studentMap.put</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s.getAM</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smtClean="0">
                <a:latin typeface="Courier New" pitchFamily="49" charset="0"/>
                <a:cs typeface="Courier New" pitchFamily="49" charset="0"/>
              </a:rPr>
              <a:t>	public double </a:t>
            </a:r>
            <a:r>
              <a:rPr lang="en-US" sz="1400" b="1" dirty="0" err="1" smtClean="0">
                <a:latin typeface="Courier New" pitchFamily="49" charset="0"/>
                <a:cs typeface="Courier New" pitchFamily="49" charset="0"/>
              </a:rPr>
              <a:t>getGrade</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if (</a:t>
            </a:r>
            <a:r>
              <a:rPr lang="en-US" sz="1400" b="1" dirty="0" err="1" smtClean="0">
                <a:solidFill>
                  <a:srgbClr val="FF0000"/>
                </a:solidFill>
                <a:latin typeface="Courier New" pitchFamily="49" charset="0"/>
                <a:cs typeface="Courier New" pitchFamily="49" charset="0"/>
              </a:rPr>
              <a:t>studentMap.contains</a:t>
            </a:r>
            <a:r>
              <a:rPr lang="en-US" sz="1400" b="1" dirty="0" smtClean="0">
                <a:solidFill>
                  <a:srgbClr val="FF0000"/>
                </a:solidFill>
                <a:latin typeface="Courier New" pitchFamily="49" charset="0"/>
                <a:cs typeface="Courier New" pitchFamily="49" charset="0"/>
              </a:rPr>
              <a:t>(AM)</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StudentRecord</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 = </a:t>
            </a:r>
            <a:r>
              <a:rPr lang="en-US" sz="1400" b="1" dirty="0" err="1" smtClean="0">
                <a:solidFill>
                  <a:srgbClr val="FF0000"/>
                </a:solidFill>
                <a:latin typeface="Courier New" pitchFamily="49" charset="0"/>
                <a:cs typeface="Courier New" pitchFamily="49" charset="0"/>
              </a:rPr>
              <a:t>studentMap.get</a:t>
            </a:r>
            <a:r>
              <a:rPr lang="en-US" sz="1400" b="1" dirty="0" smtClean="0">
                <a:solidFill>
                  <a:srgbClr val="FF0000"/>
                </a:solidFill>
                <a:latin typeface="Courier New" pitchFamily="49" charset="0"/>
                <a:cs typeface="Courier New" pitchFamily="49" charset="0"/>
              </a:rPr>
              <a:t>(AM);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a:t>
            </a:r>
            <a:r>
              <a:rPr lang="en-US" sz="1400" b="1" dirty="0" err="1" smtClean="0">
                <a:latin typeface="Courier New" pitchFamily="49" charset="0"/>
                <a:cs typeface="Courier New" pitchFamily="49" charset="0"/>
              </a:rPr>
              <a:t>sRecord.getGrade</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}else{</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System.out.println</a:t>
            </a:r>
            <a:r>
              <a:rPr lang="en-US" sz="1400" b="1" dirty="0" smtClean="0">
                <a:latin typeface="Courier New" pitchFamily="49" charset="0"/>
                <a:cs typeface="Courier New" pitchFamily="49" charset="0"/>
              </a:rPr>
              <a:t>(“Student “+ AM + “ not enrolled”);</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-1;</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a:t>
            </a:r>
          </a:p>
        </p:txBody>
      </p:sp>
      <p:sp>
        <p:nvSpPr>
          <p:cNvPr id="2" name="TextBox 1"/>
          <p:cNvSpPr txBox="1"/>
          <p:nvPr/>
        </p:nvSpPr>
        <p:spPr>
          <a:xfrm>
            <a:off x="4430962" y="836711"/>
            <a:ext cx="4688440" cy="646331"/>
          </a:xfrm>
          <a:prstGeom prst="rect">
            <a:avLst/>
          </a:prstGeom>
          <a:solidFill>
            <a:srgbClr val="92D050"/>
          </a:solidFill>
        </p:spPr>
        <p:txBody>
          <a:bodyPr wrap="square" rtlCol="0">
            <a:spAutoFit/>
          </a:bodyPr>
          <a:lstStyle/>
          <a:p>
            <a:r>
              <a:rPr lang="el-GR" dirty="0" smtClean="0"/>
              <a:t>Έχοντας το λεξικό μπορούμε</a:t>
            </a:r>
            <a:r>
              <a:rPr lang="el-GR" dirty="0"/>
              <a:t> </a:t>
            </a:r>
            <a:r>
              <a:rPr lang="el-GR" dirty="0" smtClean="0"/>
              <a:t>να κάνουμε διάφορες αναζητήσεις με το ΑΜ του φοιτητή</a:t>
            </a:r>
            <a:endParaRPr lang="en-US" dirty="0"/>
          </a:p>
        </p:txBody>
      </p:sp>
      <p:sp>
        <p:nvSpPr>
          <p:cNvPr id="3" name="TextBox 2"/>
          <p:cNvSpPr txBox="1"/>
          <p:nvPr/>
        </p:nvSpPr>
        <p:spPr>
          <a:xfrm>
            <a:off x="5940152" y="4221088"/>
            <a:ext cx="3203849" cy="646331"/>
          </a:xfrm>
          <a:prstGeom prst="rect">
            <a:avLst/>
          </a:prstGeom>
          <a:solidFill>
            <a:srgbClr val="92D050"/>
          </a:solidFill>
        </p:spPr>
        <p:txBody>
          <a:bodyPr wrap="square" rtlCol="0">
            <a:spAutoFit/>
          </a:bodyPr>
          <a:lstStyle/>
          <a:p>
            <a:r>
              <a:rPr lang="en-US" dirty="0" smtClean="0"/>
              <a:t>H </a:t>
            </a:r>
            <a:r>
              <a:rPr lang="el-GR" dirty="0" smtClean="0"/>
              <a:t>ίδια αναφορά αποθηκεύεται σε δύο σημεία</a:t>
            </a:r>
            <a:endParaRPr lang="en-US" dirty="0"/>
          </a:p>
        </p:txBody>
      </p:sp>
    </p:spTree>
    <p:extLst>
      <p:ext uri="{BB962C8B-B14F-4D97-AF65-F5344CB8AC3E}">
        <p14:creationId xmlns:p14="http://schemas.microsoft.com/office/powerpoint/2010/main" val="3860225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19393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2912195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Κλάση </a:t>
            </a:r>
            <a:r>
              <a:rPr lang="en-US" dirty="0" smtClean="0"/>
              <a:t>Professor</a:t>
            </a:r>
            <a:endParaRPr lang="en-US" dirty="0"/>
          </a:p>
        </p:txBody>
      </p:sp>
      <p:sp>
        <p:nvSpPr>
          <p:cNvPr id="6" name="Content Placeholder 5"/>
          <p:cNvSpPr>
            <a:spLocks noGrp="1"/>
          </p:cNvSpPr>
          <p:nvPr>
            <p:ph idx="1"/>
          </p:nvPr>
        </p:nvSpPr>
        <p:spPr/>
        <p:txBody>
          <a:bodyPr/>
          <a:lstStyle/>
          <a:p>
            <a:r>
              <a:rPr lang="el-GR" dirty="0" smtClean="0"/>
              <a:t>Κρατάει το όνομα και το ΑΦΜ του καθηγητή</a:t>
            </a:r>
          </a:p>
          <a:p>
            <a:r>
              <a:rPr lang="el-GR" dirty="0" smtClean="0"/>
              <a:t>Ενδεχομένως να κρατάει και τα μαθήματα που έχει αναλάβει</a:t>
            </a:r>
          </a:p>
          <a:p>
            <a:endParaRPr lang="el-GR" dirty="0"/>
          </a:p>
          <a:p>
            <a:r>
              <a:rPr lang="el-GR" dirty="0" smtClean="0"/>
              <a:t>Η μέθοδος για να αναλάβει ο καθηγητής ένα μάθημα θα πρέπει να είναι εδώ ή στην κλάση του μαθήματος?</a:t>
            </a:r>
            <a:endParaRPr lang="en-US" dirty="0"/>
          </a:p>
        </p:txBody>
      </p:sp>
    </p:spTree>
    <p:extLst>
      <p:ext uri="{BB962C8B-B14F-4D97-AF65-F5344CB8AC3E}">
        <p14:creationId xmlns:p14="http://schemas.microsoft.com/office/powerpoint/2010/main" val="2831110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Student</a:t>
            </a:r>
            <a:endParaRPr lang="en-US" dirty="0"/>
          </a:p>
        </p:txBody>
      </p:sp>
      <p:sp>
        <p:nvSpPr>
          <p:cNvPr id="3" name="Content Placeholder 2"/>
          <p:cNvSpPr>
            <a:spLocks noGrp="1"/>
          </p:cNvSpPr>
          <p:nvPr>
            <p:ph idx="1"/>
          </p:nvPr>
        </p:nvSpPr>
        <p:spPr/>
        <p:txBody>
          <a:bodyPr/>
          <a:lstStyle/>
          <a:p>
            <a:r>
              <a:rPr lang="el-GR" dirty="0" smtClean="0"/>
              <a:t>Κρατάει το όνομα του φοιτητή και τις μονάδες που έχει πάρει μέχρι τώρα.</a:t>
            </a:r>
          </a:p>
          <a:p>
            <a:r>
              <a:rPr lang="el-GR" dirty="0" smtClean="0"/>
              <a:t>Ενδεχομένως να κρατάει και τα μαθήματα που παίρνει.</a:t>
            </a:r>
          </a:p>
          <a:p>
            <a:r>
              <a:rPr lang="el-GR" dirty="0" smtClean="0"/>
              <a:t>Ενδεχομένως να κρατάει και τη λίστα με τα μαθήματα που έχει περάσει.</a:t>
            </a:r>
          </a:p>
          <a:p>
            <a:r>
              <a:rPr lang="el-GR" dirty="0" smtClean="0"/>
              <a:t>Χρειαζόμαστε μέθοδο για να γραφτεί ο φοιτητής στο μάθημα, ή να το περάσει, ή καλύτερα να τις βάλουμε στην κλάση του μαθήματος?</a:t>
            </a:r>
            <a:endParaRPr lang="en-US" dirty="0"/>
          </a:p>
        </p:txBody>
      </p:sp>
    </p:spTree>
    <p:extLst>
      <p:ext uri="{BB962C8B-B14F-4D97-AF65-F5344CB8AC3E}">
        <p14:creationId xmlns:p14="http://schemas.microsoft.com/office/powerpoint/2010/main" val="1118992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Course</a:t>
            </a:r>
            <a:endParaRPr lang="en-US" dirty="0"/>
          </a:p>
        </p:txBody>
      </p:sp>
      <p:sp>
        <p:nvSpPr>
          <p:cNvPr id="3" name="Content Placeholder 2"/>
          <p:cNvSpPr>
            <a:spLocks noGrp="1"/>
          </p:cNvSpPr>
          <p:nvPr>
            <p:ph idx="1"/>
          </p:nvPr>
        </p:nvSpPr>
        <p:spPr/>
        <p:txBody>
          <a:bodyPr/>
          <a:lstStyle/>
          <a:p>
            <a:r>
              <a:rPr lang="el-GR" dirty="0" smtClean="0"/>
              <a:t>Κρατάει το όνομα του μαθήματος, τις μονάδες του μαθήματος, τον καθηγητή που κάνει το μάθημα, τους φοιτητές που παίρνουν το μάθημα</a:t>
            </a:r>
          </a:p>
          <a:p>
            <a:pPr lvl="1"/>
            <a:r>
              <a:rPr lang="el-GR" dirty="0" smtClean="0"/>
              <a:t>Τίποτα άλλο? Τι θα κάνουμε με τους βαθμούς και το ποιος πέρασε το μάθημα?</a:t>
            </a:r>
          </a:p>
          <a:p>
            <a:r>
              <a:rPr lang="el-GR" dirty="0" smtClean="0"/>
              <a:t>Μέθοδοι</a:t>
            </a:r>
          </a:p>
          <a:p>
            <a:pPr lvl="1"/>
            <a:r>
              <a:rPr lang="el-GR" dirty="0" smtClean="0"/>
              <a:t>Ανάθεση καθηγητή </a:t>
            </a:r>
          </a:p>
          <a:p>
            <a:pPr lvl="1"/>
            <a:r>
              <a:rPr lang="el-GR" dirty="0" smtClean="0"/>
              <a:t>Εγγραφή φοιτητή στο μάθημα</a:t>
            </a:r>
          </a:p>
          <a:p>
            <a:pPr lvl="1"/>
            <a:r>
              <a:rPr lang="el-GR" dirty="0" smtClean="0"/>
              <a:t>Ανάθεση βαθμών στους φοιτητές.</a:t>
            </a:r>
          </a:p>
          <a:p>
            <a:pPr lvl="1"/>
            <a:endParaRPr lang="en-US" dirty="0"/>
          </a:p>
        </p:txBody>
      </p:sp>
    </p:spTree>
    <p:extLst>
      <p:ext uri="{BB962C8B-B14F-4D97-AF65-F5344CB8AC3E}">
        <p14:creationId xmlns:p14="http://schemas.microsoft.com/office/powerpoint/2010/main" val="2936349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Department</a:t>
            </a:r>
            <a:endParaRPr lang="en-US" dirty="0"/>
          </a:p>
        </p:txBody>
      </p:sp>
      <p:sp>
        <p:nvSpPr>
          <p:cNvPr id="3" name="Content Placeholder 2"/>
          <p:cNvSpPr>
            <a:spLocks noGrp="1"/>
          </p:cNvSpPr>
          <p:nvPr>
            <p:ph idx="1"/>
          </p:nvPr>
        </p:nvSpPr>
        <p:spPr/>
        <p:txBody>
          <a:bodyPr/>
          <a:lstStyle/>
          <a:p>
            <a:r>
              <a:rPr lang="el-GR" dirty="0" smtClean="0"/>
              <a:t>Τα βάζει όλα μαζί, εδώ δημιουργούμε τους φοιτητές, καθηγητές, μαθήματα.</a:t>
            </a:r>
          </a:p>
          <a:p>
            <a:r>
              <a:rPr lang="el-GR" dirty="0" smtClean="0"/>
              <a:t>Οι φοιτητές και οι καθηγητές ως άτομα θα μπορούσαν να υπάρχουν και εκτός του τμήματος.</a:t>
            </a:r>
          </a:p>
          <a:p>
            <a:r>
              <a:rPr lang="el-GR" dirty="0" smtClean="0"/>
              <a:t>Εδώ δημιουργούμε την </a:t>
            </a:r>
            <a:r>
              <a:rPr lang="en-US" dirty="0" smtClean="0"/>
              <a:t>main.</a:t>
            </a:r>
          </a:p>
          <a:p>
            <a:endParaRPr lang="en-US" dirty="0"/>
          </a:p>
          <a:p>
            <a:endParaRPr lang="en-US" dirty="0" smtClean="0"/>
          </a:p>
          <a:p>
            <a:r>
              <a:rPr lang="el-GR" dirty="0" smtClean="0"/>
              <a:t>Χρειαζόμαστε άλλη κλάση?</a:t>
            </a:r>
            <a:endParaRPr lang="en-US" dirty="0"/>
          </a:p>
        </p:txBody>
      </p:sp>
    </p:spTree>
    <p:extLst>
      <p:ext uri="{BB962C8B-B14F-4D97-AF65-F5344CB8AC3E}">
        <p14:creationId xmlns:p14="http://schemas.microsoft.com/office/powerpoint/2010/main" val="234350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12416</TotalTime>
  <Words>1572</Words>
  <Application>Microsoft Office PowerPoint</Application>
  <PresentationFormat>On-screen Show (4:3)</PresentationFormat>
  <Paragraphs>578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ΤΕΧΝΙΚΕΣ Αντικειμενοστραφουσ προγραμματισμου</vt:lpstr>
      <vt:lpstr>Μεγάλο παράδειγμα</vt:lpstr>
      <vt:lpstr>Μεγάλο Παράδειγμα</vt:lpstr>
      <vt:lpstr>Κλάσεις μέθοδοι και πεδία</vt:lpstr>
      <vt:lpstr>Κλάσεις μέθοδοι και πεδία</vt:lpstr>
      <vt:lpstr>Κλάση Professor</vt:lpstr>
      <vt:lpstr>Κλάση Student</vt:lpstr>
      <vt:lpstr>Κλάση Course</vt:lpstr>
      <vt:lpstr>Κλάση Department</vt:lpstr>
      <vt:lpstr>Κλάση StudentRecord</vt:lpstr>
      <vt:lpstr>UML διάγραμμα</vt:lpstr>
      <vt:lpstr>Αποθήκευση φοιτητών</vt:lpstr>
      <vt:lpstr>ArrayList</vt:lpstr>
      <vt:lpstr>ArrayList</vt:lpstr>
      <vt:lpstr>ArrayList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Παράδειγμα της χρήσης της μεταβλητής this</vt:lpstr>
      <vt:lpstr>PowerPoint Presentation</vt:lpstr>
      <vt:lpstr>Σχέσεις κλάσεων</vt:lpstr>
      <vt:lpstr>PowerPoint Presentation</vt:lpstr>
      <vt:lpstr>PowerPoint Presentation</vt:lpstr>
      <vt:lpstr>Αναζήτηση</vt:lpstr>
      <vt:lpstr>HashMap (JavaDocs link)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tsap</cp:lastModifiedBy>
  <cp:revision>468</cp:revision>
  <dcterms:created xsi:type="dcterms:W3CDTF">2013-02-10T16:19:38Z</dcterms:created>
  <dcterms:modified xsi:type="dcterms:W3CDTF">2016-04-07T06:31:24Z</dcterms:modified>
</cp:coreProperties>
</file>