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629" r:id="rId3"/>
    <p:sldId id="630" r:id="rId4"/>
    <p:sldId id="631" r:id="rId5"/>
    <p:sldId id="632" r:id="rId6"/>
    <p:sldId id="633" r:id="rId7"/>
    <p:sldId id="635" r:id="rId8"/>
    <p:sldId id="634" r:id="rId9"/>
    <p:sldId id="591" r:id="rId10"/>
    <p:sldId id="592" r:id="rId11"/>
    <p:sldId id="593" r:id="rId12"/>
    <p:sldId id="594" r:id="rId13"/>
    <p:sldId id="563" r:id="rId14"/>
    <p:sldId id="564" r:id="rId15"/>
    <p:sldId id="567" r:id="rId16"/>
    <p:sldId id="623" r:id="rId17"/>
    <p:sldId id="624" r:id="rId18"/>
    <p:sldId id="568" r:id="rId19"/>
    <p:sldId id="626" r:id="rId20"/>
    <p:sldId id="627" r:id="rId21"/>
    <p:sldId id="625" r:id="rId22"/>
    <p:sldId id="570" r:id="rId23"/>
    <p:sldId id="571" r:id="rId24"/>
    <p:sldId id="584" r:id="rId25"/>
    <p:sldId id="585" r:id="rId26"/>
    <p:sldId id="628" r:id="rId27"/>
    <p:sldId id="586" r:id="rId28"/>
    <p:sldId id="569" r:id="rId29"/>
    <p:sldId id="587" r:id="rId30"/>
    <p:sldId id="588" r:id="rId31"/>
    <p:sldId id="595" r:id="rId32"/>
    <p:sldId id="596" r:id="rId33"/>
    <p:sldId id="574" r:id="rId34"/>
    <p:sldId id="579" r:id="rId35"/>
    <p:sldId id="581" r:id="rId36"/>
    <p:sldId id="577" r:id="rId37"/>
    <p:sldId id="575" r:id="rId38"/>
    <p:sldId id="582" r:id="rId39"/>
    <p:sldId id="580" r:id="rId40"/>
    <p:sldId id="58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Σύνθεση αντικειμένων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13644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707904" y="2060848"/>
            <a:ext cx="5285421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alice.setName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4048" y="3429000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cxnSp>
        <p:nvCxnSpPr>
          <p:cNvPr id="15" name="Elbow Connector 14"/>
          <p:cNvCxnSpPr>
            <a:endCxn id="17" idx="1"/>
          </p:cNvCxnSpPr>
          <p:nvPr/>
        </p:nvCxnSpPr>
        <p:spPr>
          <a:xfrm flipV="1">
            <a:off x="3311860" y="4999878"/>
            <a:ext cx="3296725" cy="37333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53715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60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76412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7" idx="1"/>
          </p:cNvCxnSpPr>
          <p:nvPr/>
        </p:nvCxnSpPr>
        <p:spPr>
          <a:xfrm flipV="1">
            <a:off x="3252458" y="4043928"/>
            <a:ext cx="3371262" cy="132928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7504" y="2924944"/>
            <a:ext cx="3312368" cy="339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35925"/>
              </p:ext>
            </p:extLst>
          </p:nvPr>
        </p:nvGraphicFramePr>
        <p:xfrm>
          <a:off x="6608585" y="481699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24169"/>
              </p:ext>
            </p:extLst>
          </p:nvPr>
        </p:nvGraphicFramePr>
        <p:xfrm>
          <a:off x="6623720" y="38610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Alice 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671583" y="3066597"/>
            <a:ext cx="19521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“Alice 2”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318583" y="2153334"/>
            <a:ext cx="6801862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Person("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7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Ορίζουμε κλάσεις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τύπους δεδομένων </a:t>
            </a:r>
            <a:r>
              <a:rPr lang="el-GR" dirty="0" smtClean="0"/>
              <a:t>τους οποίους χρειαζόμαστε</a:t>
            </a:r>
          </a:p>
          <a:p>
            <a:pPr lvl="1"/>
            <a:r>
              <a:rPr lang="el-GR" dirty="0" smtClean="0"/>
              <a:t>Π.χ.,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Person </a:t>
            </a:r>
            <a:r>
              <a:rPr lang="el-GR" dirty="0" smtClean="0"/>
              <a:t>για να μπορούμε να χειριζόμαστε πληροφορίες για ένα άτομο, και ο τύπος δεδομένων </a:t>
            </a:r>
            <a:r>
              <a:rPr lang="en-US" dirty="0" smtClean="0">
                <a:solidFill>
                  <a:srgbClr val="FF0000"/>
                </a:solidFill>
              </a:rPr>
              <a:t>Car </a:t>
            </a:r>
            <a:r>
              <a:rPr lang="el-GR" dirty="0" smtClean="0"/>
              <a:t>που κρατάει πληροφορία για το αυτοκίνητο.</a:t>
            </a:r>
          </a:p>
          <a:p>
            <a:r>
              <a:rPr lang="el-GR" dirty="0" smtClean="0"/>
              <a:t>Τους τύπους δεδομένων που ορίζουμε τους χρησιμοποιούμε για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(αντικείμενα).</a:t>
            </a:r>
          </a:p>
          <a:p>
            <a:r>
              <a:rPr lang="el-GR" dirty="0" smtClean="0"/>
              <a:t>Τα αντικείμενα μπορεί να είναι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άλλων κλάσεων</a:t>
            </a:r>
          </a:p>
          <a:p>
            <a:pPr lvl="1"/>
            <a:r>
              <a:rPr lang="el-GR" dirty="0" smtClean="0"/>
              <a:t>Π.χ., η κλάση </a:t>
            </a:r>
            <a:r>
              <a:rPr lang="en-US" dirty="0" smtClean="0"/>
              <a:t>Car </a:t>
            </a:r>
            <a:r>
              <a:rPr lang="el-GR" dirty="0" smtClean="0"/>
              <a:t>έχει ένα πεδίο τύπου </a:t>
            </a:r>
            <a:r>
              <a:rPr lang="en-US" dirty="0" smtClean="0"/>
              <a:t>Person</a:t>
            </a:r>
          </a:p>
          <a:p>
            <a:r>
              <a:rPr lang="el-GR" dirty="0" smtClean="0"/>
              <a:t>Μία κλάση χρησιμοποιεί αντικείμενα άλλων κλάσεων και έτσι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συνθέτουμε</a:t>
            </a:r>
            <a:r>
              <a:rPr lang="el-GR" dirty="0" smtClean="0"/>
              <a:t> πιο περίπλοκους τύπους δεδομένων.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Υλοποιήστε το </a:t>
            </a:r>
            <a:r>
              <a:rPr lang="en-US" dirty="0" smtClean="0"/>
              <a:t>Stack </a:t>
            </a:r>
            <a:r>
              <a:rPr lang="el-GR" dirty="0" smtClean="0"/>
              <a:t>που φτιάξαμε στα προηγούμενα μαθήματα ώστε να μην έχει περιορισμό στο μέγεθος (</a:t>
            </a:r>
            <a:r>
              <a:rPr lang="en-US" dirty="0" smtClean="0"/>
              <a:t>capacity)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Βασική ιδέα:</a:t>
            </a:r>
          </a:p>
          <a:p>
            <a:pPr lvl="1"/>
            <a:r>
              <a:rPr lang="el-GR" dirty="0" smtClean="0"/>
              <a:t>Δημιουργούμε στοιχεία της στοίβας και τα συνδέουμε το ένα να δείχνει στο άλλο.</a:t>
            </a:r>
          </a:p>
          <a:p>
            <a:pPr lvl="1"/>
            <a:r>
              <a:rPr lang="el-GR" dirty="0" smtClean="0"/>
              <a:t>Χρειάζεται να ξέρουμε και την κορυφή της στοίβας.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63888" y="4941168"/>
            <a:ext cx="1600200" cy="1295400"/>
            <a:chOff x="3124200" y="2362200"/>
            <a:chExt cx="1600200" cy="1295400"/>
          </a:xfrm>
        </p:grpSpPr>
        <p:sp>
          <p:nvSpPr>
            <p:cNvPr id="12" name="Rounded Rectangle 11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73688" y="4941168"/>
            <a:ext cx="1600200" cy="1295400"/>
            <a:chOff x="3124200" y="2362200"/>
            <a:chExt cx="1600200" cy="1295400"/>
          </a:xfrm>
        </p:grpSpPr>
        <p:sp>
          <p:nvSpPr>
            <p:cNvPr id="9" name="Rounded Rectangle 8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13" idx="3"/>
            <a:endCxn id="9" idx="1"/>
          </p:cNvCxnSpPr>
          <p:nvPr/>
        </p:nvCxnSpPr>
        <p:spPr>
          <a:xfrm flipV="1">
            <a:off x="5087888" y="5588868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506488" y="537387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3"/>
            <a:endCxn id="12" idx="1"/>
          </p:cNvCxnSpPr>
          <p:nvPr/>
        </p:nvCxnSpPr>
        <p:spPr>
          <a:xfrm flipV="1">
            <a:off x="2954288" y="5588868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34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676400" y="3034132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2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</p:cNvCxnSpPr>
          <p:nvPr/>
        </p:nvCxnSpPr>
        <p:spPr>
          <a:xfrm flipV="1">
            <a:off x="3810000" y="2881993"/>
            <a:ext cx="685800" cy="55789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1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133600" y="2057400"/>
            <a:ext cx="1905000" cy="1981200"/>
            <a:chOff x="2133600" y="2057400"/>
            <a:chExt cx="1905000" cy="1981200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2209800" y="2057400"/>
              <a:ext cx="1676400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133600" y="2133600"/>
              <a:ext cx="1905000" cy="1828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3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438400" y="281940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</p:cNvCxnSpPr>
          <p:nvPr/>
        </p:nvCxnSpPr>
        <p:spPr>
          <a:xfrm>
            <a:off x="3886200" y="3048000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286000" y="3817371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2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710543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99320" y="2873955"/>
            <a:ext cx="2796480" cy="2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26" idx="3"/>
            <a:endCxn id="14" idx="1"/>
          </p:cNvCxnSpPr>
          <p:nvPr/>
        </p:nvCxnSpPr>
        <p:spPr>
          <a:xfrm flipV="1">
            <a:off x="3719736" y="3053443"/>
            <a:ext cx="776064" cy="1808537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7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έχουμε ένα </a:t>
            </a:r>
            <a:r>
              <a:rPr lang="en-US" dirty="0" smtClean="0"/>
              <a:t>constructor </a:t>
            </a:r>
            <a:r>
              <a:rPr lang="el-GR" dirty="0" smtClean="0"/>
              <a:t>που παίρνει όρισμα ένα πίνακα?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position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ο πίνακας αλλάξει μέσα στην </a:t>
            </a:r>
            <a:r>
              <a:rPr lang="en-US" dirty="0" smtClean="0"/>
              <a:t>main </a:t>
            </a:r>
            <a:r>
              <a:rPr lang="el-GR" dirty="0" smtClean="0"/>
              <a:t>θα αλλάξει και στο αντικείμενο.</a:t>
            </a:r>
          </a:p>
          <a:p>
            <a:endParaRPr lang="el-GR" dirty="0" smtClean="0"/>
          </a:p>
          <a:p>
            <a:r>
              <a:rPr lang="el-GR" dirty="0" smtClean="0"/>
              <a:t>Τι γίνεται αν στο κάνουμε τον πίνακα </a:t>
            </a:r>
            <a:r>
              <a:rPr lang="en-US" dirty="0" smtClean="0"/>
              <a:t>null </a:t>
            </a:r>
            <a:r>
              <a:rPr lang="el-GR" dirty="0" smtClean="0"/>
              <a:t>στην </a:t>
            </a:r>
            <a:r>
              <a:rPr lang="en-US" dirty="0" smtClean="0"/>
              <a:t>main? </a:t>
            </a:r>
            <a:r>
              <a:rPr lang="el-GR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85289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26" idx="3"/>
            <a:endCxn id="14" idx="1"/>
          </p:cNvCxnSpPr>
          <p:nvPr/>
        </p:nvCxnSpPr>
        <p:spPr>
          <a:xfrm flipV="1">
            <a:off x="3719736" y="3053443"/>
            <a:ext cx="776064" cy="1808537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27" idx="3"/>
            <a:endCxn id="25" idx="1"/>
          </p:cNvCxnSpPr>
          <p:nvPr/>
        </p:nvCxnSpPr>
        <p:spPr>
          <a:xfrm>
            <a:off x="1699320" y="3081495"/>
            <a:ext cx="496416" cy="139404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84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39486" y="2824843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87286" y="3053443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5029200"/>
            <a:ext cx="7886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226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40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432" y="1676400"/>
            <a:ext cx="8608368" cy="205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0203" y="3847352"/>
            <a:ext cx="9071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Και μια κλάση </a:t>
            </a:r>
            <a:r>
              <a:rPr lang="en-US" sz="2400" dirty="0" smtClean="0">
                <a:solidFill>
                  <a:srgbClr val="FF0000"/>
                </a:solidFill>
              </a:rPr>
              <a:t>Stack</a:t>
            </a:r>
            <a:r>
              <a:rPr lang="en-US" sz="2400" dirty="0" smtClean="0"/>
              <a:t> </a:t>
            </a:r>
            <a:r>
              <a:rPr lang="el-GR" sz="2400" dirty="0" smtClean="0"/>
              <a:t>που υλοποιεί την στοίβα και όλες τις λειτουργίες της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831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4117" y="4077072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1340768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value){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882" y="834442"/>
            <a:ext cx="22399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επόμενο στοιχείο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10343" y="3579241"/>
            <a:ext cx="25234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Επιστρέφει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0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064" y="46531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632" y="98072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push(int 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1268760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πρώτο στοιχείο της στοίβας μας φτάνει για τα βρούμε όλα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Σταματάει την εκτέλεση του προγράμματος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3862" y="5085184"/>
            <a:ext cx="362013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τύπου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δημιουργούνται </a:t>
            </a:r>
            <a:r>
              <a:rPr lang="el-GR" dirty="0" smtClean="0">
                <a:solidFill>
                  <a:srgbClr val="FF0000"/>
                </a:solidFill>
              </a:rPr>
              <a:t>μέσα</a:t>
            </a:r>
            <a:r>
              <a:rPr lang="el-GR" dirty="0" smtClean="0"/>
              <a:t> στην </a:t>
            </a:r>
            <a:r>
              <a:rPr lang="en-US" dirty="0" smtClean="0"/>
              <a:t>Stack.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1" y="4878452"/>
            <a:ext cx="4824536" cy="8548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3456384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81388"/>
            <a:ext cx="8229600" cy="990600"/>
          </a:xfrm>
        </p:spPr>
        <p:txBody>
          <a:bodyPr/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524962"/>
            <a:ext cx="7863050" cy="2585323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";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72677"/>
            <a:ext cx="7863050" cy="258532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null;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509120"/>
            <a:ext cx="26109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Εναλλακτική υλοποίηση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612295" y="1202252"/>
            <a:ext cx="4531705" cy="758041"/>
          </a:xfrm>
          <a:prstGeom prst="wedgeRectCallout">
            <a:avLst>
              <a:gd name="adj1" fmla="val -51617"/>
              <a:gd name="adj2" fmla="val 8879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Χρειαζόμαστε μία </a:t>
            </a:r>
            <a:r>
              <a:rPr lang="en-US" dirty="0" err="1" smtClean="0">
                <a:solidFill>
                  <a:schemeClr val="tx1"/>
                </a:solidFill>
              </a:rPr>
              <a:t>StackElement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μεταβλητή για να </a:t>
            </a:r>
            <a:r>
              <a:rPr lang="el-GR" dirty="0" smtClean="0">
                <a:solidFill>
                  <a:srgbClr val="FF0000"/>
                </a:solidFill>
              </a:rPr>
              <a:t>διατρέξει</a:t>
            </a:r>
            <a:r>
              <a:rPr lang="el-GR" dirty="0" smtClean="0">
                <a:solidFill>
                  <a:schemeClr val="tx1"/>
                </a:solidFill>
              </a:rPr>
              <a:t> τα στοιχεία της στοίβας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7989" y="5144057"/>
            <a:ext cx="39260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for-loop </a:t>
            </a:r>
            <a:r>
              <a:rPr lang="el-GR" dirty="0" smtClean="0"/>
              <a:t>που δεν διατρέχει ακεραίους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5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340768"/>
            <a:ext cx="8496944" cy="369331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Stack s = new Stack();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14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Τα </a:t>
            </a:r>
            <a:r>
              <a:rPr lang="el-GR" sz="2400" dirty="0" smtClean="0">
                <a:solidFill>
                  <a:srgbClr val="0070C0"/>
                </a:solidFill>
              </a:rPr>
              <a:t>Χ,Υ,Ζ </a:t>
            </a:r>
            <a:r>
              <a:rPr lang="el-GR" sz="2400" dirty="0" smtClean="0"/>
              <a:t>μπορεί να είναι δεδομένα οποιουδήποτε τύπου ή κλάσης. Π.χ. αντί για ακέραιους θα μπορούσαμε να έχουμε αντικείμενα τύπου </a:t>
            </a:r>
            <a:r>
              <a:rPr lang="en-US" sz="2400" dirty="0" smtClean="0">
                <a:solidFill>
                  <a:srgbClr val="FF0000"/>
                </a:solidFill>
              </a:rPr>
              <a:t>Person</a:t>
            </a:r>
            <a:r>
              <a:rPr lang="en-US" sz="2400" dirty="0" smtClean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340768"/>
            <a:ext cx="8496944" cy="397031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Person(String name,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name+":"+number;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86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99792" y="5733256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94366" y="5949280"/>
            <a:ext cx="259771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99792" y="6107125"/>
            <a:ext cx="259771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1196" y="364463"/>
            <a:ext cx="8722804" cy="64807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dim;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dim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array;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{1,2};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 ++ 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8144" y="764704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863802" y="4509120"/>
            <a:ext cx="3812654" cy="792088"/>
          </a:xfrm>
          <a:prstGeom prst="wedgeRectCallout">
            <a:avLst>
              <a:gd name="adj1" fmla="val -45547"/>
              <a:gd name="adj2" fmla="val 947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στα περιεχόμενα του πίνακα στο αντικείμενο </a:t>
            </a:r>
            <a:r>
              <a:rPr lang="en-US" sz="1600" dirty="0" err="1" smtClean="0"/>
              <a:t>myCar</a:t>
            </a:r>
            <a:r>
              <a:rPr lang="en-US" sz="1600" dirty="0" smtClean="0"/>
              <a:t> </a:t>
            </a:r>
            <a:r>
              <a:rPr lang="el-GR" sz="1600" dirty="0" smtClean="0"/>
              <a:t>αλλάζει και τα περιεχόμενα του </a:t>
            </a:r>
            <a:r>
              <a:rPr lang="en-US" sz="1600" dirty="0" err="1" smtClean="0"/>
              <a:t>pos</a:t>
            </a:r>
            <a:endParaRPr lang="en-US" sz="1600" dirty="0"/>
          </a:p>
        </p:txBody>
      </p:sp>
      <p:sp>
        <p:nvSpPr>
          <p:cNvPr id="8" name="Rectangular Callout 7"/>
          <p:cNvSpPr/>
          <p:nvPr/>
        </p:nvSpPr>
        <p:spPr>
          <a:xfrm>
            <a:off x="5436096" y="5967763"/>
            <a:ext cx="3812654" cy="792088"/>
          </a:xfrm>
          <a:prstGeom prst="wedgeRectCallout">
            <a:avLst>
              <a:gd name="adj1" fmla="val -56306"/>
              <a:gd name="adj2" fmla="val -401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στα περιεχόμενα του </a:t>
            </a:r>
            <a:r>
              <a:rPr lang="en-US" sz="1600" dirty="0" err="1" smtClean="0"/>
              <a:t>pos</a:t>
            </a:r>
            <a:r>
              <a:rPr lang="en-US" sz="1600" dirty="0" smtClean="0"/>
              <a:t> </a:t>
            </a:r>
            <a:r>
              <a:rPr lang="el-GR" sz="1600" dirty="0" smtClean="0"/>
              <a:t> αλλάζει και τα περιεχόμενα του</a:t>
            </a:r>
            <a:r>
              <a:rPr lang="en-US" sz="1600" dirty="0" smtClean="0"/>
              <a:t> </a:t>
            </a:r>
            <a:r>
              <a:rPr lang="el-GR" sz="1600" dirty="0" smtClean="0"/>
              <a:t>πίνακα</a:t>
            </a:r>
            <a:r>
              <a:rPr lang="en-US" sz="1600" dirty="0" smtClean="0"/>
              <a:t> </a:t>
            </a:r>
            <a:r>
              <a:rPr lang="el-GR" sz="1600" dirty="0"/>
              <a:t>στο αντικείμενο </a:t>
            </a:r>
            <a:r>
              <a:rPr lang="en-US" sz="1600" dirty="0" err="1" smtClean="0"/>
              <a:t>myCar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2" name="Rectangular Callout 11"/>
          <p:cNvSpPr/>
          <p:nvPr/>
        </p:nvSpPr>
        <p:spPr>
          <a:xfrm>
            <a:off x="1043608" y="6323149"/>
            <a:ext cx="4253898" cy="522034"/>
          </a:xfrm>
          <a:prstGeom prst="wedgeRectCallout">
            <a:avLst>
              <a:gd name="adj1" fmla="val -23560"/>
              <a:gd name="adj2" fmla="val -564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/>
              <a:t>Η αλλαγή στην τιμή του </a:t>
            </a:r>
            <a:r>
              <a:rPr lang="en-US" sz="1600" dirty="0" err="1" smtClean="0"/>
              <a:t>pos</a:t>
            </a: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δεν</a:t>
            </a:r>
            <a:r>
              <a:rPr lang="el-GR" sz="1600" dirty="0" smtClean="0"/>
              <a:t> αλλάζει τα περιεχόμενα το πεδίο στο </a:t>
            </a:r>
            <a:r>
              <a:rPr lang="el-GR" sz="1600" dirty="0"/>
              <a:t>αντικείμενο </a:t>
            </a:r>
            <a:r>
              <a:rPr lang="en-US" sz="1600" dirty="0" err="1" smtClean="0"/>
              <a:t>myCar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444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7" grpId="0" animBg="1"/>
      <p:bldP spid="8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Person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2256064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constructor </a:t>
            </a:r>
            <a:r>
              <a:rPr lang="el-GR" dirty="0" smtClean="0"/>
              <a:t>παίρνει σαν όρισμα το αντικείμενο που έχει ήδη δημιουργηθεί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70613" y="6051595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αντικείμενο το χειριζόμαστε σαν μια οποιαδήποτε μεταβλητή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064" y="1717943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Person 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push(Person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986878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pop</a:t>
            </a:r>
            <a:r>
              <a:rPr lang="el-GR" dirty="0" smtClean="0"/>
              <a:t> πλέον επιστρέφει μεταβλητή τύπου </a:t>
            </a:r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Επιστρέφουμε </a:t>
            </a:r>
            <a:r>
              <a:rPr lang="en-US" dirty="0" smtClean="0"/>
              <a:t>null </a:t>
            </a:r>
            <a:r>
              <a:rPr lang="el-GR" dirty="0" smtClean="0"/>
              <a:t>για να σηματοδοτήσουμε ότι έγινε λάθος (όχι απαραίτητα ο καλύτερος τρόπος να το κάνουμε αυτό)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4908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1340768"/>
            <a:ext cx="8496944" cy="424731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stack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Person("Alice", 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bob = new Person("Bob",2);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Person("Charlie",3);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5877272"/>
            <a:ext cx="581402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Προσοχή! Αν καλέσουμε άλλη μια φορά την </a:t>
            </a:r>
            <a:r>
              <a:rPr lang="en-US" dirty="0" smtClean="0"/>
              <a:t>pop </a:t>
            </a:r>
            <a:r>
              <a:rPr lang="el-GR" dirty="0" smtClean="0"/>
              <a:t>θα πάρουμε </a:t>
            </a:r>
            <a:r>
              <a:rPr lang="en-US" dirty="0" smtClean="0"/>
              <a:t>runtime error </a:t>
            </a:r>
            <a:r>
              <a:rPr lang="el-GR" dirty="0" smtClean="0"/>
              <a:t>γιατί προσπαθούμε να προσπελάσουμε </a:t>
            </a:r>
            <a:r>
              <a:rPr lang="en-US" dirty="0" smtClean="0"/>
              <a:t>null </a:t>
            </a:r>
            <a:r>
              <a:rPr lang="el-GR" dirty="0" smtClean="0"/>
              <a:t>αναφορά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4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Στο παράδειγμα με τη στοίβα έχουμε τρείς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τις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6068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UML </a:t>
            </a:r>
            <a:r>
              <a:rPr lang="el-GR" dirty="0" smtClean="0"/>
              <a:t>γλώσσα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UML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Unified Modeling Language</a:t>
            </a:r>
            <a:r>
              <a:rPr lang="en-US" dirty="0" smtClean="0"/>
              <a:t>) </a:t>
            </a:r>
            <a:r>
              <a:rPr lang="el-GR" dirty="0" smtClean="0"/>
              <a:t>είναι μια γλώσσα για να περιγράφουμε και να καταλαβαίνουμε τον κώδικα μας.</a:t>
            </a:r>
          </a:p>
          <a:p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 </a:t>
            </a:r>
            <a:r>
              <a:rPr lang="el-GR" dirty="0" smtClean="0"/>
              <a:t>παρέχουν μια </a:t>
            </a:r>
            <a:r>
              <a:rPr lang="el-GR" dirty="0" err="1" smtClean="0"/>
              <a:t>οπτικοποίηση</a:t>
            </a:r>
            <a:r>
              <a:rPr lang="el-GR" dirty="0" smtClean="0"/>
              <a:t> των σχέσεων μεταξύ των κλάσεων.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635523" y="3954558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Έτσι αναπαριστώνται οι σχέσεις μεταξύ των κλάσεων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9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στο προηγούμενο παράδειγμα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Stack, </a:t>
            </a:r>
            <a:r>
              <a:rPr lang="el-GR" dirty="0" smtClean="0"/>
              <a:t>ή αν η </a:t>
            </a:r>
            <a:r>
              <a:rPr lang="en-US" dirty="0" smtClean="0"/>
              <a:t>Stack </a:t>
            </a:r>
            <a:r>
              <a:rPr lang="el-GR" dirty="0" smtClean="0"/>
              <a:t>καταστραφεί.</a:t>
            </a:r>
          </a:p>
          <a:p>
            <a:pPr lvl="1"/>
            <a:r>
              <a:rPr lang="el-GR" dirty="0" smtClean="0"/>
              <a:t>Αλλαγές σε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αντικείμενα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 smtClean="0"/>
              <a:t> μέσα στην </a:t>
            </a:r>
            <a:r>
              <a:rPr lang="en-US" dirty="0" smtClean="0"/>
              <a:t>Stack</a:t>
            </a:r>
            <a:endParaRPr lang="el-GR" dirty="0" smtClean="0"/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  <a:endParaRPr lang="en-US" dirty="0" smtClean="0"/>
          </a:p>
          <a:p>
            <a:pPr lvl="1"/>
            <a:r>
              <a:rPr lang="el-GR" dirty="0" smtClean="0"/>
              <a:t>Αλλαγές στα αντικείμενα </a:t>
            </a:r>
            <a:r>
              <a:rPr lang="en-US" dirty="0" smtClean="0"/>
              <a:t>Person </a:t>
            </a:r>
            <a:r>
              <a:rPr lang="el-GR" dirty="0" smtClean="0"/>
              <a:t>επηρεάζουν και τα περιεχόμενα της </a:t>
            </a:r>
            <a:r>
              <a:rPr lang="en-US" dirty="0" smtClean="0"/>
              <a:t>Stack </a:t>
            </a:r>
            <a:r>
              <a:rPr lang="el-GR" dirty="0" smtClean="0"/>
              <a:t>και </a:t>
            </a:r>
            <a:r>
              <a:rPr lang="el-GR" dirty="0" err="1" smtClean="0"/>
              <a:t>τούμπαλιν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του πρώτου σχέσεις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4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συνάθροισης – </a:t>
            </a: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sz="2800" dirty="0" smtClean="0"/>
              <a:t> με </a:t>
            </a:r>
            <a:r>
              <a:rPr lang="el-GR" sz="2800" dirty="0"/>
              <a:t>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αντικείμενο/α </a:t>
            </a:r>
            <a:r>
              <a:rPr lang="el-GR" sz="28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Υ </a:t>
            </a:r>
            <a:r>
              <a:rPr lang="el-GR" sz="2800" dirty="0" smtClean="0">
                <a:solidFill>
                  <a:srgbClr val="FF0000"/>
                </a:solidFill>
              </a:rPr>
              <a:t>ανήκουν στο </a:t>
            </a:r>
            <a:r>
              <a:rPr lang="el-GR" sz="2800" dirty="0" smtClean="0"/>
              <a:t>αντικείμενο </a:t>
            </a:r>
            <a:r>
              <a:rPr lang="el-GR" sz="2800" dirty="0"/>
              <a:t>της </a:t>
            </a:r>
            <a:r>
              <a:rPr lang="el-GR" sz="2800" dirty="0" smtClean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 smtClean="0">
                <a:solidFill>
                  <a:srgbClr val="0070C0"/>
                </a:solidFill>
              </a:rPr>
              <a:t>. </a:t>
            </a:r>
          </a:p>
          <a:p>
            <a:pPr marL="457200" lvl="2"/>
            <a:r>
              <a:rPr lang="el-GR" sz="2400" dirty="0"/>
              <a:t>Τα αντικείμενα της κλάσης</a:t>
            </a:r>
            <a:r>
              <a:rPr lang="el-GR" sz="2400" dirty="0">
                <a:solidFill>
                  <a:srgbClr val="0070C0"/>
                </a:solidFill>
              </a:rPr>
              <a:t> Υ</a:t>
            </a:r>
            <a:r>
              <a:rPr lang="el-GR" sz="2400" dirty="0"/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έχουν υπόσταση και εκτός </a:t>
            </a:r>
            <a:r>
              <a:rPr lang="el-GR" sz="2400" dirty="0" smtClean="0"/>
              <a:t>της </a:t>
            </a:r>
            <a:r>
              <a:rPr lang="el-GR" sz="2400" dirty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Όταν καταστρέφεται ένα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καταστρέφονται απαραίτητα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Σε έναν άνθρωπο μπορεί να ανήκει ένα αυτοκίνητο, ρούχα, κλπ.</a:t>
            </a:r>
          </a:p>
          <a:p>
            <a:pPr lvl="1"/>
            <a:r>
              <a:rPr lang="el-GR" dirty="0" smtClean="0"/>
              <a:t>Ένα κτήριο μπορεί να έχει μέσα ανθρώπους, έπιπλα,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err="1">
                <a:solidFill>
                  <a:srgbClr val="0070C0"/>
                </a:solidFill>
              </a:rPr>
              <a:t>StackElement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σχέση συνάθροισης με την κλάση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3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σύνθεσης –</a:t>
            </a:r>
            <a:r>
              <a:rPr lang="en-US" dirty="0" smtClean="0"/>
              <a:t> 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876800"/>
          </a:xfrm>
        </p:spPr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/>
              <a:t>σύνθεσης </a:t>
            </a:r>
            <a:r>
              <a:rPr lang="el-GR" sz="2800" dirty="0"/>
              <a:t>με 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το </a:t>
            </a:r>
            <a:r>
              <a:rPr lang="el-GR" sz="2800" dirty="0"/>
              <a:t>αντικείμενο της κλάσης </a:t>
            </a:r>
            <a:r>
              <a:rPr lang="el-GR" sz="2800" dirty="0">
                <a:solidFill>
                  <a:srgbClr val="0070C0"/>
                </a:solidFill>
              </a:rPr>
              <a:t>Χ </a:t>
            </a:r>
            <a:r>
              <a:rPr lang="el-GR" sz="2800" dirty="0">
                <a:solidFill>
                  <a:srgbClr val="FF0000"/>
                </a:solidFill>
              </a:rPr>
              <a:t>αποτελείται</a:t>
            </a:r>
            <a:r>
              <a:rPr lang="el-GR" sz="2800" dirty="0"/>
              <a:t> </a:t>
            </a:r>
            <a:r>
              <a:rPr lang="el-GR" sz="2800" dirty="0">
                <a:solidFill>
                  <a:srgbClr val="FF0000"/>
                </a:solidFill>
              </a:rPr>
              <a:t>από</a:t>
            </a:r>
            <a:r>
              <a:rPr lang="el-GR" sz="2800" dirty="0"/>
              <a:t> </a:t>
            </a:r>
            <a:r>
              <a:rPr lang="el-GR" sz="2800" dirty="0" smtClean="0"/>
              <a:t>αντικείμενα </a:t>
            </a:r>
            <a:r>
              <a:rPr lang="el-GR" sz="2800" dirty="0"/>
              <a:t>της κλάσης </a:t>
            </a:r>
            <a:r>
              <a:rPr lang="el-GR" sz="2800" dirty="0" smtClean="0">
                <a:solidFill>
                  <a:srgbClr val="0070C0"/>
                </a:solidFill>
              </a:rPr>
              <a:t>Υ. </a:t>
            </a:r>
          </a:p>
          <a:p>
            <a:pPr marL="457200" lvl="2"/>
            <a:r>
              <a:rPr lang="el-GR" sz="2400" dirty="0"/>
              <a:t>Τα αντικείμενα της κλάσης </a:t>
            </a:r>
            <a:r>
              <a:rPr lang="el-GR" sz="2800" dirty="0">
                <a:solidFill>
                  <a:srgbClr val="0070C0"/>
                </a:solidFill>
              </a:rPr>
              <a:t>Υ</a:t>
            </a:r>
            <a:r>
              <a:rPr lang="el-GR" sz="2400" dirty="0"/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δεν υπάρχουν εκτός </a:t>
            </a:r>
            <a:r>
              <a:rPr lang="el-GR" sz="24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δημιουργεί </a:t>
            </a:r>
            <a:r>
              <a:rPr lang="el-GR" dirty="0"/>
              <a:t>τ</a:t>
            </a:r>
            <a:r>
              <a:rPr lang="el-GR" dirty="0" smtClean="0"/>
              <a:t>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Υ, </a:t>
            </a:r>
            <a:r>
              <a:rPr lang="el-GR" dirty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καταστρέφονται</a:t>
            </a:r>
            <a:r>
              <a:rPr lang="el-GR" dirty="0"/>
              <a:t> όταν καταστρέφεται το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Ένας άνθρωπος αποτελείται από μέρη του σώματος: κεφάλι, πόδια, χέρια κλπ.</a:t>
            </a:r>
          </a:p>
          <a:p>
            <a:pPr lvl="1"/>
            <a:r>
              <a:rPr lang="el-GR" dirty="0" smtClean="0"/>
              <a:t>Ένα κτήριο αποτελείται από τοίχους, δωμάτια, πόρτες,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smtClean="0">
                <a:solidFill>
                  <a:srgbClr val="0070C0"/>
                </a:solidFill>
              </a:rPr>
              <a:t>Stack </a:t>
            </a:r>
            <a:r>
              <a:rPr lang="el-GR" dirty="0" smtClean="0"/>
              <a:t>έχει σχέση σύνθεσης με την κλάση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6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διαγράμματα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/>
          </a:bodyPr>
          <a:lstStyle/>
          <a:p>
            <a:r>
              <a:rPr lang="el-GR" dirty="0" smtClean="0"/>
              <a:t>Για να ξεχωρίζουν μεταξύ τους (κάποιες φορές) αναπαριστώνται διαφορετικά στα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>
            <a:off x="2169232" y="3946621"/>
            <a:ext cx="122413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30806" y="4421690"/>
            <a:ext cx="18838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σύνθεσης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215296" y="5491394"/>
            <a:ext cx="1224136" cy="11521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51443" y="5158805"/>
            <a:ext cx="22252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συνάθροισης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 θα είναι μια σχέση,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 ή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 εξαρτάται κατά πολύ και από την υλοποίηση μας και τον σχεδιασμό.</a:t>
            </a:r>
          </a:p>
          <a:p>
            <a:pPr lvl="1"/>
            <a:r>
              <a:rPr lang="el-GR" dirty="0" smtClean="0"/>
              <a:t>Π.χ., σε ένα διαφορετικό πρόγραμμα μπορεί να επαναχρησιμοποιούμε το </a:t>
            </a:r>
            <a:r>
              <a:rPr lang="en-US" dirty="0" err="1" smtClean="0"/>
              <a:t>StackElement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Π.χ., σε μία διαφορετική εφαρμογή, τα ανθρώπινα όργανα υπάρχουν και χωρίς τον άνθρωπο.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19872" y="1556792"/>
            <a:ext cx="252825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38152"/>
              </p:ext>
            </p:extLst>
          </p:nvPr>
        </p:nvGraphicFramePr>
        <p:xfrm>
          <a:off x="187219" y="5184445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419872" y="1556792"/>
            <a:ext cx="2528256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{1,2}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59963"/>
              </p:ext>
            </p:extLst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Elbow Connector 19"/>
          <p:cNvCxnSpPr/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61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διαχωρισμός σε σχέσεις συνάθροισης και σύνθεσης είναι ως ένα βαθμό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φορμαλισμός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Μην «κολλήσετε» προσπαθώντας να ορίσετε την σχέση. </a:t>
            </a:r>
          </a:p>
          <a:p>
            <a:pPr lvl="1"/>
            <a:r>
              <a:rPr lang="el-GR" dirty="0" smtClean="0"/>
              <a:t>Το σημαντικό είναι όταν δημιουργείτε το πρόγραμμα σας να σκεφτείτε </a:t>
            </a:r>
            <a:r>
              <a:rPr lang="el-GR" dirty="0" smtClean="0">
                <a:solidFill>
                  <a:srgbClr val="0070C0"/>
                </a:solidFill>
              </a:rPr>
              <a:t>ποιες κλάσεις χρειάζονται τα αντικείμενα </a:t>
            </a:r>
            <a:r>
              <a:rPr lang="el-GR" dirty="0" smtClean="0"/>
              <a:t>που δημιουργούνται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πότε πρέπει να δημιουργηθούν </a:t>
            </a:r>
            <a:r>
              <a:rPr lang="el-GR" dirty="0" smtClean="0"/>
              <a:t>μέσα στον κώδικα</a:t>
            </a:r>
            <a:r>
              <a:rPr lang="en-US" dirty="0" smtClean="0"/>
              <a:t>, </a:t>
            </a:r>
            <a:r>
              <a:rPr lang="el-GR" dirty="0" smtClean="0"/>
              <a:t>και ποιες κλάσεις επηρεάζονται όταν αλλάζουν.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Δεν υπάρχει χρυσός κανόνας</a:t>
            </a:r>
            <a:r>
              <a:rPr lang="el-GR" dirty="0" smtClean="0"/>
              <a:t>. Γενικά το πώς θα σχεδιαστεί το πρόγραμμα είναι κάτι που μπορεί να γίνει με πολλούς τρόπους συνήθως. Διαλέξτε αυτόν που θα κάνει το πρόγραμμα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απλό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εύκολο να επεκταθεί</a:t>
            </a:r>
            <a:r>
              <a:rPr lang="el-GR" dirty="0" smtClean="0"/>
              <a:t>, να </a:t>
            </a:r>
            <a:r>
              <a:rPr lang="el-GR" dirty="0" smtClean="0">
                <a:solidFill>
                  <a:srgbClr val="0070C0"/>
                </a:solidFill>
              </a:rPr>
              <a:t>ξαναχρησιμοποιηθεί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5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429679" y="1633791"/>
            <a:ext cx="4999897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754786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14752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009705" cy="646331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52854"/>
              </p:ext>
            </p:extLst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70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41575" y="1940931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63109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77546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1200329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99213"/>
              </p:ext>
            </p:extLst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77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15792" y="2480845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98170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708856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1754326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{1,2}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[0] ++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42998"/>
              </p:ext>
            </p:extLst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Elbow Connector 14"/>
          <p:cNvCxnSpPr>
            <a:endCxn id="12" idx="1"/>
          </p:cNvCxnSpPr>
          <p:nvPr/>
        </p:nvCxnSpPr>
        <p:spPr>
          <a:xfrm flipV="1">
            <a:off x="3275856" y="4820787"/>
            <a:ext cx="2936900" cy="57173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27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48567" y="3048927"/>
            <a:ext cx="5401577" cy="6001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Εκτέλεση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992055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2780928"/>
            <a:ext cx="3312368" cy="354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75856" y="5877272"/>
            <a:ext cx="1205698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166361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19872" y="1340768"/>
            <a:ext cx="5423280" cy="2308324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{1,2}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CarArray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[0]+" "+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 ++ 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203584" y="5333577"/>
            <a:ext cx="747694" cy="45363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049404"/>
              </p:ext>
            </p:extLst>
          </p:nvPr>
        </p:nvGraphicFramePr>
        <p:xfrm>
          <a:off x="6212756" y="4455027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9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107" y="505766"/>
            <a:ext cx="4862264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5908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MovingCarDriver3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</a:t>
            </a:r>
            <a:r>
              <a:rPr lang="en-US" dirty="0" smtClean="0">
                <a:solidFill>
                  <a:srgbClr val="00B050"/>
                </a:solidFill>
              </a:rPr>
              <a:t>Alice 1</a:t>
            </a:r>
            <a:r>
              <a:rPr lang="en-US" dirty="0" smtClean="0"/>
              <a:t>");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alice.setName</a:t>
            </a:r>
            <a:r>
              <a:rPr lang="en-US" dirty="0" smtClean="0"/>
              <a:t>(“</a:t>
            </a:r>
            <a:r>
              <a:rPr lang="en-US" dirty="0" smtClean="0">
                <a:solidFill>
                  <a:srgbClr val="00B050"/>
                </a:solidFill>
              </a:rPr>
              <a:t>Alice 2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alice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Person(“</a:t>
            </a:r>
            <a:r>
              <a:rPr lang="en-US" dirty="0">
                <a:solidFill>
                  <a:srgbClr val="00B050"/>
                </a:solidFill>
              </a:rPr>
              <a:t>Alice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 smtClean="0"/>
              <a:t>”);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myCar.getDriver</a:t>
            </a:r>
            <a:r>
              <a:rPr lang="en-US" dirty="0"/>
              <a:t>().</a:t>
            </a:r>
            <a:r>
              <a:rPr lang="en-US" dirty="0" err="1"/>
              <a:t>getName</a:t>
            </a:r>
            <a:r>
              <a:rPr lang="en-US" dirty="0"/>
              <a:t>());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3644" y="505766"/>
            <a:ext cx="4119432" cy="3733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public void </a:t>
            </a:r>
            <a:r>
              <a:rPr lang="en-US" dirty="0" err="1" smtClean="0">
                <a:solidFill>
                  <a:srgbClr val="FF0000"/>
                </a:solidFill>
              </a:rPr>
              <a:t>setName</a:t>
            </a:r>
            <a:r>
              <a:rPr lang="en-US" dirty="0" smtClean="0"/>
              <a:t>(String name)</a:t>
            </a:r>
          </a:p>
          <a:p>
            <a:r>
              <a:rPr lang="en-US" dirty="0"/>
              <a:t> 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this.name = name;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48264" y="4725144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7680</TotalTime>
  <Words>1628</Words>
  <Application>Microsoft Office PowerPoint</Application>
  <PresentationFormat>On-screen Show (4:3)</PresentationFormat>
  <Paragraphs>549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Παραδείγματα</vt:lpstr>
      <vt:lpstr>PowerPoint Presentation</vt:lpstr>
      <vt:lpstr>Εκτέλεση</vt:lpstr>
      <vt:lpstr>Εκτέλεση</vt:lpstr>
      <vt:lpstr>Εκτέλεση</vt:lpstr>
      <vt:lpstr>Εκτέλεση</vt:lpstr>
      <vt:lpstr>Εκτέλεση</vt:lpstr>
      <vt:lpstr>PowerPoint Presentation</vt:lpstr>
      <vt:lpstr>Εκτέλεση</vt:lpstr>
      <vt:lpstr>Εκτέλεση</vt:lpstr>
      <vt:lpstr>Εκτέλεση</vt:lpstr>
      <vt:lpstr>Αντικείμενα μέσα σε αντικείμενα</vt:lpstr>
      <vt:lpstr>Παράδειγμα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 - Υλοποίηση</vt:lpstr>
      <vt:lpstr>Στοίβα - Υλοποίηση</vt:lpstr>
      <vt:lpstr>PowerPoint Presentation</vt:lpstr>
      <vt:lpstr>PowerPoint Presentation</vt:lpstr>
      <vt:lpstr>Μέθοδος toString()</vt:lpstr>
      <vt:lpstr>PowerPoint Presentation</vt:lpstr>
      <vt:lpstr>Στοίβα - Υλοποίηση</vt:lpstr>
      <vt:lpstr>PowerPoint Presentation</vt:lpstr>
      <vt:lpstr>PowerPoint Presentation</vt:lpstr>
      <vt:lpstr>PowerPoint Presentation</vt:lpstr>
      <vt:lpstr>PowerPoint Presentation</vt:lpstr>
      <vt:lpstr>Σχέσεις μεταξύ κλάσεων</vt:lpstr>
      <vt:lpstr>H UML γλώσσα</vt:lpstr>
      <vt:lpstr>Σχέσεις κλάσεων</vt:lpstr>
      <vt:lpstr>Σχέση συνάθροισης – Aggregation</vt:lpstr>
      <vt:lpstr>Σχέση σύνθεσης – Composition </vt:lpstr>
      <vt:lpstr>UML διαγράμματα</vt:lpstr>
      <vt:lpstr>Aggregation and Composition</vt:lpstr>
      <vt:lpstr>Προσοχή!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455</cp:revision>
  <dcterms:created xsi:type="dcterms:W3CDTF">2013-02-10T16:19:38Z</dcterms:created>
  <dcterms:modified xsi:type="dcterms:W3CDTF">2016-04-04T22:31:34Z</dcterms:modified>
</cp:coreProperties>
</file>