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9"/>
  </p:notesMasterIdLst>
  <p:sldIdLst>
    <p:sldId id="257" r:id="rId2"/>
    <p:sldId id="591" r:id="rId3"/>
    <p:sldId id="593" r:id="rId4"/>
    <p:sldId id="594" r:id="rId5"/>
    <p:sldId id="595" r:id="rId6"/>
    <p:sldId id="596" r:id="rId7"/>
    <p:sldId id="592" r:id="rId8"/>
    <p:sldId id="597" r:id="rId9"/>
    <p:sldId id="598" r:id="rId10"/>
    <p:sldId id="599" r:id="rId11"/>
    <p:sldId id="600" r:id="rId12"/>
    <p:sldId id="601" r:id="rId13"/>
    <p:sldId id="602" r:id="rId14"/>
    <p:sldId id="603" r:id="rId15"/>
    <p:sldId id="504" r:id="rId16"/>
    <p:sldId id="587" r:id="rId17"/>
    <p:sldId id="588" r:id="rId18"/>
    <p:sldId id="608" r:id="rId19"/>
    <p:sldId id="609" r:id="rId20"/>
    <p:sldId id="610" r:id="rId21"/>
    <p:sldId id="590" r:id="rId22"/>
    <p:sldId id="621" r:id="rId23"/>
    <p:sldId id="622" r:id="rId24"/>
    <p:sldId id="623" r:id="rId25"/>
    <p:sldId id="624" r:id="rId26"/>
    <p:sldId id="625" r:id="rId27"/>
    <p:sldId id="626" r:id="rId28"/>
    <p:sldId id="627" r:id="rId29"/>
    <p:sldId id="628" r:id="rId30"/>
    <p:sldId id="629" r:id="rId31"/>
    <p:sldId id="630" r:id="rId32"/>
    <p:sldId id="631" r:id="rId33"/>
    <p:sldId id="632" r:id="rId34"/>
    <p:sldId id="633" r:id="rId35"/>
    <p:sldId id="634" r:id="rId36"/>
    <p:sldId id="635" r:id="rId37"/>
    <p:sldId id="516" r:id="rId38"/>
    <p:sldId id="517" r:id="rId39"/>
    <p:sldId id="518" r:id="rId40"/>
    <p:sldId id="519" r:id="rId41"/>
    <p:sldId id="522" r:id="rId42"/>
    <p:sldId id="523" r:id="rId43"/>
    <p:sldId id="524" r:id="rId44"/>
    <p:sldId id="531" r:id="rId45"/>
    <p:sldId id="532" r:id="rId46"/>
    <p:sldId id="533" r:id="rId47"/>
    <p:sldId id="534" r:id="rId48"/>
    <p:sldId id="535" r:id="rId49"/>
    <p:sldId id="536" r:id="rId50"/>
    <p:sldId id="548" r:id="rId51"/>
    <p:sldId id="537" r:id="rId52"/>
    <p:sldId id="549" r:id="rId53"/>
    <p:sldId id="550" r:id="rId54"/>
    <p:sldId id="551" r:id="rId55"/>
    <p:sldId id="552" r:id="rId56"/>
    <p:sldId id="553" r:id="rId57"/>
    <p:sldId id="554" r:id="rId5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106EA"/>
    <a:srgbClr val="FF3300"/>
    <a:srgbClr val="FE5C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06" y="5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768C28-81DF-43F0-A3D4-E906B1D7125B}" type="datetimeFigureOut">
              <a:rPr lang="en-US" smtClean="0"/>
              <a:pPr/>
              <a:t>3/31/2016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F60F88-82BB-4F01-8B5A-73A7B3C8F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7523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2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pPr/>
              <a:t>3/31/2016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6540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pPr/>
              <a:t>3/31/2016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8698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pPr/>
              <a:t>3/31/2016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86646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buClr>
                <a:schemeClr val="accent1"/>
              </a:buClr>
              <a:defRPr/>
            </a:lvl2pPr>
            <a:lvl4pPr>
              <a:buClr>
                <a:schemeClr val="accent1"/>
              </a:buClr>
              <a:defRPr/>
            </a:lvl4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l-GR" dirty="0" smtClean="0"/>
              <a:t>Χειμώνας 2011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CS-409: </a:t>
            </a:r>
            <a:r>
              <a:rPr lang="el-GR" dirty="0" err="1" smtClean="0"/>
              <a:t>Αντικειμενοστρεφής</a:t>
            </a:r>
            <a:r>
              <a:rPr lang="el-GR" dirty="0" smtClean="0"/>
              <a:t> </a:t>
            </a:r>
            <a:r>
              <a:rPr lang="el-GR" dirty="0" err="1" smtClean="0"/>
              <a:t>Προγραμματισμος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2962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1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6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pPr/>
              <a:t>3/31/2016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8569784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pPr/>
              <a:t>3/31/2016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4013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pPr/>
              <a:t>3/31/2016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4152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pPr/>
              <a:t>3/31/2016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4329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pPr/>
              <a:t>3/31/2016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2129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4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pPr/>
              <a:t>3/31/2016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9291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pPr/>
              <a:t>3/31/2016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4775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0DD7E345-9BD5-414F-9B98-BE3DCAA5A9BF}" type="datetimeFigureOut">
              <a:rPr lang="en-US" smtClean="0"/>
              <a:pPr/>
              <a:t>3/31/2016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r>
              <a:rPr lang="el-GR" dirty="0" err="1" smtClean="0"/>
              <a:t>Αντικειμενοστρεφής</a:t>
            </a:r>
            <a:r>
              <a:rPr lang="el-GR" dirty="0" smtClean="0"/>
              <a:t> Προγραμματισμός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81A9E46F-7BA3-46CF-8DB8-B01995389C8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19194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6"/>
        </a:buClr>
        <a:buSzPct val="85000"/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6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6"/>
        </a:buClr>
        <a:buSzPct val="9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6"/>
        </a:buClr>
        <a:buSzPct val="100000"/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2"/>
            <a:ext cx="7924800" cy="1927225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ΤΕΧΝΙΚΕΣ </a:t>
            </a:r>
            <a:r>
              <a:rPr lang="el-GR" dirty="0" err="1" smtClean="0"/>
              <a:t>Αντικειμενοστραφουσ</a:t>
            </a:r>
            <a:r>
              <a:rPr lang="el-GR" dirty="0" smtClean="0"/>
              <a:t> </a:t>
            </a:r>
            <a:r>
              <a:rPr lang="el-GR" dirty="0" err="1" smtClean="0"/>
              <a:t>προγραμματισμου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pPr algn="ctr"/>
            <a:r>
              <a:rPr lang="el-GR" dirty="0" smtClean="0"/>
              <a:t>Αναφορές</a:t>
            </a:r>
          </a:p>
          <a:p>
            <a:pPr algn="ctr"/>
            <a:r>
              <a:rPr lang="el-GR" dirty="0" smtClean="0"/>
              <a:t>Μέθοδοι που επιστρέφουν αντικείμενα</a:t>
            </a:r>
            <a:endParaRPr lang="en-US" dirty="0" smtClean="0"/>
          </a:p>
          <a:p>
            <a:pPr algn="ctr"/>
            <a:r>
              <a:rPr lang="en-US" dirty="0" smtClean="0"/>
              <a:t>Copy Constructor</a:t>
            </a:r>
          </a:p>
          <a:p>
            <a:pPr algn="ctr"/>
            <a:r>
              <a:rPr lang="en-US" dirty="0" smtClean="0"/>
              <a:t>Deep and Shallow Copies</a:t>
            </a:r>
            <a:endParaRPr lang="el-GR" dirty="0"/>
          </a:p>
          <a:p>
            <a:pPr algn="ctr"/>
            <a:endParaRPr lang="el-GR" dirty="0" smtClean="0"/>
          </a:p>
        </p:txBody>
      </p:sp>
    </p:spTree>
    <p:extLst>
      <p:ext uri="{BB962C8B-B14F-4D97-AF65-F5344CB8AC3E}">
        <p14:creationId xmlns:p14="http://schemas.microsoft.com/office/powerpoint/2010/main" val="511154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107504" y="4869160"/>
            <a:ext cx="3312368" cy="145310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Dereferencing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187219" y="5184445"/>
          <a:ext cx="3096344" cy="85003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48172"/>
                <a:gridCol w="1548172"/>
              </a:tblGrid>
              <a:tr h="425019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err="1" smtClean="0">
                          <a:solidFill>
                            <a:srgbClr val="FF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alice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0x0010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4250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err="1" smtClean="0">
                          <a:solidFill>
                            <a:srgbClr val="0070C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myCar</a:t>
                      </a:r>
                      <a:endParaRPr lang="en-US" sz="1200" dirty="0" smtClean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0x0020</a:t>
                      </a:r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  <p:cxnSp>
        <p:nvCxnSpPr>
          <p:cNvPr id="7" name="Elbow Connector 6"/>
          <p:cNvCxnSpPr>
            <a:endCxn id="13" idx="1"/>
          </p:cNvCxnSpPr>
          <p:nvPr/>
        </p:nvCxnSpPr>
        <p:spPr>
          <a:xfrm flipV="1">
            <a:off x="3203848" y="4997508"/>
            <a:ext cx="1277706" cy="447716"/>
          </a:xfrm>
          <a:prstGeom prst="bentConnector3">
            <a:avLst>
              <a:gd name="adj1" fmla="val 50000"/>
            </a:avLst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833029"/>
              </p:ext>
            </p:extLst>
          </p:nvPr>
        </p:nvGraphicFramePr>
        <p:xfrm>
          <a:off x="4481554" y="4814628"/>
          <a:ext cx="2520280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140"/>
                <a:gridCol w="1260140"/>
              </a:tblGrid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“Alice”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" name="Rectangle 13"/>
          <p:cNvSpPr/>
          <p:nvPr/>
        </p:nvSpPr>
        <p:spPr>
          <a:xfrm>
            <a:off x="107504" y="1772816"/>
            <a:ext cx="3312368" cy="45494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3707904" y="1772816"/>
            <a:ext cx="525658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Στην περίπτωση αυτή έχουμε ένα αντικείμενο μέσα σε ένα άλλο αντικείμενο</a:t>
            </a:r>
            <a:r>
              <a:rPr lang="en-US" dirty="0" smtClean="0"/>
              <a:t>.</a:t>
            </a:r>
          </a:p>
          <a:p>
            <a:r>
              <a:rPr lang="el-GR" dirty="0" smtClean="0"/>
              <a:t>Η μέθοδος </a:t>
            </a:r>
            <a:r>
              <a:rPr lang="en-US" dirty="0" err="1" smtClean="0"/>
              <a:t>getDriver</a:t>
            </a:r>
            <a:r>
              <a:rPr lang="en-US" dirty="0" smtClean="0"/>
              <a:t>()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επιστρέφει αντικείμενο </a:t>
            </a:r>
            <a:r>
              <a:rPr lang="en-US" dirty="0" smtClean="0">
                <a:solidFill>
                  <a:srgbClr val="0070C0"/>
                </a:solidFill>
              </a:rPr>
              <a:t>Person</a:t>
            </a:r>
          </a:p>
          <a:p>
            <a:endParaRPr lang="en-US" dirty="0"/>
          </a:p>
          <a:p>
            <a:r>
              <a:rPr lang="el-GR" dirty="0" smtClean="0"/>
              <a:t>Έχουμε </a:t>
            </a:r>
            <a:r>
              <a:rPr lang="el-GR" dirty="0" smtClean="0">
                <a:solidFill>
                  <a:srgbClr val="FF0000"/>
                </a:solidFill>
              </a:rPr>
              <a:t>αλυσιδωτή</a:t>
            </a:r>
            <a:r>
              <a:rPr lang="el-GR" dirty="0" smtClean="0"/>
              <a:t> πρόσβαση σε αναφορές</a:t>
            </a:r>
            <a:endParaRPr lang="en-US" dirty="0"/>
          </a:p>
        </p:txBody>
      </p:sp>
      <p:cxnSp>
        <p:nvCxnSpPr>
          <p:cNvPr id="16" name="Elbow Connector 15"/>
          <p:cNvCxnSpPr>
            <a:endCxn id="19" idx="1"/>
          </p:cNvCxnSpPr>
          <p:nvPr/>
        </p:nvCxnSpPr>
        <p:spPr>
          <a:xfrm>
            <a:off x="3203848" y="5877272"/>
            <a:ext cx="1277706" cy="406386"/>
          </a:xfrm>
          <a:prstGeom prst="bentConnector3">
            <a:avLst>
              <a:gd name="adj1" fmla="val 50000"/>
            </a:avLst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619718"/>
              </p:ext>
            </p:extLst>
          </p:nvPr>
        </p:nvGraphicFramePr>
        <p:xfrm>
          <a:off x="4481554" y="5917898"/>
          <a:ext cx="2520280" cy="731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140"/>
                <a:gridCol w="1260140"/>
              </a:tblGrid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driver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0x0010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position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28" name="Straight Arrow Connector 27"/>
          <p:cNvCxnSpPr/>
          <p:nvPr/>
        </p:nvCxnSpPr>
        <p:spPr>
          <a:xfrm flipV="1">
            <a:off x="6084168" y="5221366"/>
            <a:ext cx="0" cy="655906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4283968" y="3664478"/>
            <a:ext cx="3906839" cy="369332"/>
          </a:xfrm>
          <a:prstGeom prst="rect">
            <a:avLst/>
          </a:prstGeom>
          <a:noFill/>
          <a:ln w="19050">
            <a:solidFill>
              <a:srgbClr val="0070C0"/>
            </a:solidFill>
            <a:prstDash val="dash"/>
          </a:ln>
        </p:spPr>
        <p:txBody>
          <a:bodyPr wrap="none" rtlCol="0">
            <a:spAutoFit/>
          </a:bodyPr>
          <a:lstStyle/>
          <a:p>
            <a:r>
              <a:rPr lang="en-US" b="1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myCar.getDriver</a:t>
            </a:r>
            <a:r>
              <a:rPr lang="en-US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().</a:t>
            </a:r>
            <a:r>
              <a:rPr lang="en-US" b="1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getName</a:t>
            </a:r>
            <a:r>
              <a:rPr lang="en-US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endParaRPr lang="en-US" b="1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4996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522514"/>
            <a:ext cx="5181600" cy="3516086"/>
          </a:xfrm>
          <a:ln w="28575">
            <a:solidFill>
              <a:srgbClr val="0070C0"/>
            </a:solidFill>
            <a:prstDash val="dash"/>
          </a:ln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class Car</a:t>
            </a:r>
            <a:endParaRPr lang="el-GR" b="1" dirty="0" smtClean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{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l-GR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private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int position = 0;</a:t>
            </a:r>
          </a:p>
          <a:p>
            <a:pPr marL="0" indent="0">
              <a:buNone/>
            </a:pPr>
            <a:r>
              <a:rPr lang="el-GR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private 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Person driver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;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pPr marL="0" indent="0">
              <a:buNone/>
            </a:pPr>
            <a:r>
              <a:rPr lang="el-GR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public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Car(int position, 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String name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){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l-GR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this.position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= position;</a:t>
            </a:r>
          </a:p>
          <a:p>
            <a:pPr marL="0" indent="0">
              <a:buNone/>
            </a:pPr>
            <a:r>
              <a:rPr lang="el-GR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this.driver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new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Person(name);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l-GR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l-GR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l-GR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public 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String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getDriverName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(){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l-GR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return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driver.getName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();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l-GR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 indent="0"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85800" y="4267200"/>
            <a:ext cx="7054552" cy="2362200"/>
          </a:xfrm>
          <a:prstGeom prst="rect">
            <a:avLst/>
          </a:prstGeom>
          <a:ln w="28575">
            <a:solidFill>
              <a:srgbClr val="00B050"/>
            </a:solidFill>
            <a:prstDash val="dash"/>
          </a:ln>
        </p:spPr>
        <p:txBody>
          <a:bodyPr vert="horz" lIns="91440" tIns="45720" rIns="91440" bIns="45720" rtlCol="0">
            <a:normAutofit fontScale="55000" lnSpcReduction="20000"/>
          </a:bodyPr>
          <a:lstStyle>
            <a:lvl1pPr indent="0">
              <a:spcBef>
                <a:spcPct val="20000"/>
              </a:spcBef>
              <a:buClr>
                <a:schemeClr val="accent6"/>
              </a:buClr>
              <a:buSzPct val="85000"/>
              <a:buFont typeface="Arial" pitchFamily="34" charset="0"/>
              <a:buNone/>
              <a:defRPr sz="2800" b="1">
                <a:latin typeface="Courier New" pitchFamily="49" charset="0"/>
                <a:cs typeface="Courier New" pitchFamily="49" charset="0"/>
              </a:defRPr>
            </a:lvl1pPr>
            <a:lvl2pPr indent="-182880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/>
            </a:lvl2pPr>
            <a:lvl3pPr marL="731520" indent="-182880">
              <a:spcBef>
                <a:spcPct val="20000"/>
              </a:spcBef>
              <a:buClr>
                <a:schemeClr val="accent6"/>
              </a:buClr>
              <a:buSzPct val="90000"/>
              <a:buFont typeface="Arial" pitchFamily="34" charset="0"/>
              <a:buChar char="•"/>
              <a:defRPr sz="2000"/>
            </a:lvl3pPr>
            <a:lvl4pPr marL="1005840" indent="-182880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</a:lvl4pPr>
            <a:lvl5pPr marL="1188720" indent="-137160">
              <a:spcBef>
                <a:spcPct val="20000"/>
              </a:spcBef>
              <a:buClr>
                <a:schemeClr val="accent6"/>
              </a:buClr>
              <a:buSzPct val="100000"/>
              <a:buFont typeface="Arial" pitchFamily="34" charset="0"/>
              <a:buChar char="•"/>
              <a:defRPr sz="1600" baseline="0"/>
            </a:lvl5pPr>
            <a:lvl6pPr marL="1371600" indent="-182880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/>
            </a:lvl6pPr>
            <a:lvl7pPr marL="1554480" indent="-182880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/>
            </a:lvl7pPr>
            <a:lvl8pPr marL="1737360" indent="-182880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/>
            </a:lvl8pPr>
            <a:lvl9pPr marL="1920240" indent="-182880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/>
            </a:lvl9pPr>
          </a:lstStyle>
          <a:p>
            <a:endParaRPr lang="en-US" dirty="0"/>
          </a:p>
          <a:p>
            <a:r>
              <a:rPr lang="en-US" dirty="0">
                <a:solidFill>
                  <a:srgbClr val="00B050"/>
                </a:solidFill>
              </a:rPr>
              <a:t>class </a:t>
            </a:r>
            <a:r>
              <a:rPr lang="en-US" dirty="0" err="1" smtClean="0">
                <a:solidFill>
                  <a:srgbClr val="00B050"/>
                </a:solidFill>
              </a:rPr>
              <a:t>MovingCarDriver2</a:t>
            </a:r>
            <a:endParaRPr lang="el-GR" dirty="0">
              <a:solidFill>
                <a:srgbClr val="00B050"/>
              </a:solidFill>
            </a:endParaRPr>
          </a:p>
          <a:p>
            <a:r>
              <a:rPr lang="en-US" dirty="0"/>
              <a:t>{</a:t>
            </a:r>
          </a:p>
          <a:p>
            <a:r>
              <a:rPr lang="el-GR" dirty="0"/>
              <a:t>  </a:t>
            </a:r>
            <a:r>
              <a:rPr lang="en-US" dirty="0"/>
              <a:t>public static void main(String </a:t>
            </a:r>
            <a:r>
              <a:rPr lang="en-US" dirty="0" err="1"/>
              <a:t>args</a:t>
            </a:r>
            <a:r>
              <a:rPr lang="en-US" dirty="0" smtClean="0"/>
              <a:t>[])</a:t>
            </a:r>
            <a:endParaRPr lang="el-GR" dirty="0" smtClean="0"/>
          </a:p>
          <a:p>
            <a:r>
              <a:rPr lang="el-GR" dirty="0" smtClean="0"/>
              <a:t>  </a:t>
            </a:r>
            <a:r>
              <a:rPr lang="en-US" dirty="0" smtClean="0"/>
              <a:t>{</a:t>
            </a:r>
            <a:endParaRPr lang="en-US" dirty="0"/>
          </a:p>
          <a:p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smtClean="0">
                <a:solidFill>
                  <a:srgbClr val="0070C0"/>
                </a:solidFill>
              </a:rPr>
              <a:t>   Car</a:t>
            </a:r>
            <a:r>
              <a:rPr lang="en-US" dirty="0" smtClean="0"/>
              <a:t> </a:t>
            </a:r>
            <a:r>
              <a:rPr lang="en-US" dirty="0" err="1"/>
              <a:t>myCar</a:t>
            </a:r>
            <a:r>
              <a:rPr lang="en-US" dirty="0"/>
              <a:t> = new </a:t>
            </a:r>
            <a:r>
              <a:rPr lang="en-US" dirty="0">
                <a:solidFill>
                  <a:srgbClr val="0070C0"/>
                </a:solidFill>
              </a:rPr>
              <a:t>Car</a:t>
            </a:r>
            <a:r>
              <a:rPr lang="en-US" dirty="0"/>
              <a:t>(1, </a:t>
            </a:r>
            <a:r>
              <a:rPr lang="en-US" dirty="0" smtClean="0">
                <a:solidFill>
                  <a:srgbClr val="FF0000"/>
                </a:solidFill>
              </a:rPr>
              <a:t>“</a:t>
            </a:r>
            <a:r>
              <a:rPr lang="en-US" dirty="0">
                <a:solidFill>
                  <a:srgbClr val="FF0000"/>
                </a:solidFill>
              </a:rPr>
              <a:t>A</a:t>
            </a:r>
            <a:r>
              <a:rPr lang="en-US" dirty="0" smtClean="0">
                <a:solidFill>
                  <a:srgbClr val="FF0000"/>
                </a:solidFill>
              </a:rPr>
              <a:t>lice”</a:t>
            </a:r>
            <a:r>
              <a:rPr lang="en-US" dirty="0" smtClean="0"/>
              <a:t>);</a:t>
            </a:r>
            <a:endParaRPr lang="en-US" dirty="0"/>
          </a:p>
          <a:p>
            <a:r>
              <a:rPr lang="el-GR" dirty="0"/>
              <a:t>    </a:t>
            </a:r>
            <a:r>
              <a:rPr lang="en-US" dirty="0" err="1" smtClean="0"/>
              <a:t>System.out.println</a:t>
            </a:r>
            <a:r>
              <a:rPr lang="en-US" dirty="0" smtClean="0"/>
              <a:t>(</a:t>
            </a:r>
            <a:r>
              <a:rPr lang="en-US" dirty="0" err="1" smtClean="0"/>
              <a:t>myCar.getDriverName</a:t>
            </a:r>
            <a:r>
              <a:rPr lang="en-US" dirty="0" smtClean="0"/>
              <a:t>());</a:t>
            </a:r>
            <a:endParaRPr lang="en-US" dirty="0"/>
          </a:p>
          <a:p>
            <a:r>
              <a:rPr lang="el-GR" dirty="0"/>
              <a:t>  </a:t>
            </a:r>
            <a:r>
              <a:rPr lang="en-US" dirty="0"/>
              <a:t>}</a:t>
            </a:r>
          </a:p>
          <a:p>
            <a:r>
              <a:rPr lang="en-US" dirty="0"/>
              <a:t>}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92528" y="533400"/>
            <a:ext cx="3712029" cy="2971800"/>
          </a:xfrm>
          <a:prstGeom prst="rect">
            <a:avLst/>
          </a:prstGeom>
          <a:ln w="28575">
            <a:solidFill>
              <a:srgbClr val="FF0000"/>
            </a:solidFill>
            <a:prstDash val="dash"/>
          </a:ln>
        </p:spPr>
        <p:txBody>
          <a:bodyPr vert="horz" lIns="91440" tIns="45720" rIns="91440" bIns="45720" rtlCol="0">
            <a:normAutofit fontScale="55000" lnSpcReduction="20000"/>
          </a:bodyPr>
          <a:lstStyle>
            <a:lvl1pPr indent="0">
              <a:spcBef>
                <a:spcPct val="20000"/>
              </a:spcBef>
              <a:buClr>
                <a:schemeClr val="accent6"/>
              </a:buClr>
              <a:buSzPct val="85000"/>
              <a:buFont typeface="Arial" pitchFamily="34" charset="0"/>
              <a:buNone/>
              <a:defRPr sz="2800" b="1">
                <a:latin typeface="Courier New" pitchFamily="49" charset="0"/>
                <a:cs typeface="Courier New" pitchFamily="49" charset="0"/>
              </a:defRPr>
            </a:lvl1pPr>
            <a:lvl2pPr indent="-182880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/>
            </a:lvl2pPr>
            <a:lvl3pPr marL="731520" indent="-182880">
              <a:spcBef>
                <a:spcPct val="20000"/>
              </a:spcBef>
              <a:buClr>
                <a:schemeClr val="accent6"/>
              </a:buClr>
              <a:buSzPct val="90000"/>
              <a:buFont typeface="Arial" pitchFamily="34" charset="0"/>
              <a:buChar char="•"/>
              <a:defRPr sz="2000"/>
            </a:lvl3pPr>
            <a:lvl4pPr marL="1005840" indent="-182880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</a:lvl4pPr>
            <a:lvl5pPr marL="1188720" indent="-137160">
              <a:spcBef>
                <a:spcPct val="20000"/>
              </a:spcBef>
              <a:buClr>
                <a:schemeClr val="accent6"/>
              </a:buClr>
              <a:buSzPct val="100000"/>
              <a:buFont typeface="Arial" pitchFamily="34" charset="0"/>
              <a:buChar char="•"/>
              <a:defRPr sz="1600" baseline="0"/>
            </a:lvl5pPr>
            <a:lvl6pPr marL="1371600" indent="-182880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/>
            </a:lvl6pPr>
            <a:lvl7pPr marL="1554480" indent="-182880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/>
            </a:lvl7pPr>
            <a:lvl8pPr marL="1737360" indent="-182880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/>
            </a:lvl8pPr>
            <a:lvl9pPr marL="1920240" indent="-182880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/>
            </a:lvl9pPr>
          </a:lstStyle>
          <a:p>
            <a:r>
              <a:rPr lang="en-US" dirty="0">
                <a:solidFill>
                  <a:srgbClr val="FF0000"/>
                </a:solidFill>
              </a:rPr>
              <a:t>class Person</a:t>
            </a:r>
            <a:endParaRPr lang="el-GR" dirty="0">
              <a:solidFill>
                <a:srgbClr val="FF0000"/>
              </a:solidFill>
            </a:endParaRPr>
          </a:p>
          <a:p>
            <a:r>
              <a:rPr lang="en-US" dirty="0"/>
              <a:t>{</a:t>
            </a:r>
          </a:p>
          <a:p>
            <a:r>
              <a:rPr lang="el-GR" dirty="0"/>
              <a:t>  </a:t>
            </a:r>
            <a:r>
              <a:rPr lang="en-US" dirty="0"/>
              <a:t>private String name;</a:t>
            </a:r>
          </a:p>
          <a:p>
            <a:r>
              <a:rPr lang="en-US" dirty="0"/>
              <a:t>	</a:t>
            </a:r>
          </a:p>
          <a:p>
            <a:r>
              <a:rPr lang="el-GR" dirty="0"/>
              <a:t>  </a:t>
            </a:r>
            <a:r>
              <a:rPr lang="en-US" dirty="0"/>
              <a:t>public Person(String name){</a:t>
            </a:r>
          </a:p>
          <a:p>
            <a:r>
              <a:rPr lang="el-GR" dirty="0"/>
              <a:t>    </a:t>
            </a:r>
            <a:r>
              <a:rPr lang="en-US" dirty="0"/>
              <a:t>this.name = name;</a:t>
            </a:r>
            <a:endParaRPr lang="el-GR" dirty="0"/>
          </a:p>
          <a:p>
            <a:r>
              <a:rPr lang="el-GR" dirty="0"/>
              <a:t>  </a:t>
            </a:r>
            <a:r>
              <a:rPr lang="en-US" dirty="0"/>
              <a:t>}</a:t>
            </a:r>
            <a:endParaRPr lang="el-GR" dirty="0"/>
          </a:p>
          <a:p>
            <a:r>
              <a:rPr lang="en-US" dirty="0"/>
              <a:t>	</a:t>
            </a:r>
          </a:p>
          <a:p>
            <a:r>
              <a:rPr lang="el-GR" dirty="0"/>
              <a:t>  </a:t>
            </a:r>
            <a:r>
              <a:rPr lang="en-US" dirty="0"/>
              <a:t>public String </a:t>
            </a:r>
            <a:r>
              <a:rPr lang="en-US" dirty="0" err="1">
                <a:solidFill>
                  <a:srgbClr val="FF0000"/>
                </a:solidFill>
              </a:rPr>
              <a:t>getName</a:t>
            </a:r>
            <a:r>
              <a:rPr lang="en-US" dirty="0"/>
              <a:t>(){</a:t>
            </a:r>
          </a:p>
          <a:p>
            <a:r>
              <a:rPr lang="el-GR" dirty="0"/>
              <a:t>    </a:t>
            </a:r>
            <a:r>
              <a:rPr lang="en-US" dirty="0"/>
              <a:t>return name;</a:t>
            </a:r>
          </a:p>
          <a:p>
            <a:r>
              <a:rPr lang="el-GR" dirty="0"/>
              <a:t>  </a:t>
            </a:r>
            <a:r>
              <a:rPr lang="en-US" dirty="0"/>
              <a:t>}</a:t>
            </a:r>
          </a:p>
          <a:p>
            <a:r>
              <a:rPr lang="en-US" dirty="0"/>
              <a:t>}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99742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107504" y="4869160"/>
            <a:ext cx="3312368" cy="145310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Αντικείμενα μέσα σε αντικείμενα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5147590"/>
              </p:ext>
            </p:extLst>
          </p:nvPr>
        </p:nvGraphicFramePr>
        <p:xfrm>
          <a:off x="141222" y="5445224"/>
          <a:ext cx="3096344" cy="42501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48172"/>
                <a:gridCol w="1548172"/>
              </a:tblGrid>
              <a:tr h="4250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err="1" smtClean="0">
                          <a:solidFill>
                            <a:srgbClr val="0070C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myCar</a:t>
                      </a:r>
                      <a:endParaRPr lang="en-US" sz="1200" dirty="0" smtClean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0x0020</a:t>
                      </a:r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  <p:cxnSp>
        <p:nvCxnSpPr>
          <p:cNvPr id="7" name="Elbow Connector 6"/>
          <p:cNvCxnSpPr>
            <a:endCxn id="13" idx="1"/>
          </p:cNvCxnSpPr>
          <p:nvPr/>
        </p:nvCxnSpPr>
        <p:spPr>
          <a:xfrm rot="5400000" flipH="1" flipV="1">
            <a:off x="6085344" y="4186768"/>
            <a:ext cx="825232" cy="251520"/>
          </a:xfrm>
          <a:prstGeom prst="bentConnector2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3665023"/>
              </p:ext>
            </p:extLst>
          </p:nvPr>
        </p:nvGraphicFramePr>
        <p:xfrm>
          <a:off x="6623720" y="3717032"/>
          <a:ext cx="2520280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140"/>
                <a:gridCol w="1260140"/>
              </a:tblGrid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“Alice”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" name="Rectangle 13"/>
          <p:cNvSpPr/>
          <p:nvPr/>
        </p:nvSpPr>
        <p:spPr>
          <a:xfrm>
            <a:off x="107504" y="1772816"/>
            <a:ext cx="3312368" cy="45494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3707904" y="1772816"/>
            <a:ext cx="52565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Στην περίπτωση το αντικείμενο </a:t>
            </a:r>
            <a:r>
              <a:rPr lang="en-US" dirty="0" smtClean="0">
                <a:solidFill>
                  <a:srgbClr val="0070C0"/>
                </a:solidFill>
              </a:rPr>
              <a:t>Person</a:t>
            </a:r>
            <a:r>
              <a:rPr lang="en-US" dirty="0" smtClean="0"/>
              <a:t> </a:t>
            </a:r>
            <a:r>
              <a:rPr lang="el-GR" dirty="0" smtClean="0"/>
              <a:t>δημιουργείται μέσα στο αντικείμενο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Car</a:t>
            </a:r>
          </a:p>
          <a:p>
            <a:endParaRPr lang="en-US" dirty="0"/>
          </a:p>
          <a:p>
            <a:r>
              <a:rPr lang="el-GR" dirty="0" smtClean="0"/>
              <a:t>Δεν έχουμε πρόσβαση σε αυτό </a:t>
            </a:r>
            <a:r>
              <a:rPr lang="el-GR" dirty="0" smtClean="0">
                <a:solidFill>
                  <a:srgbClr val="0070C0"/>
                </a:solidFill>
              </a:rPr>
              <a:t>εκτός</a:t>
            </a:r>
            <a:r>
              <a:rPr lang="el-GR" dirty="0" smtClean="0"/>
              <a:t> της </a:t>
            </a:r>
            <a:r>
              <a:rPr lang="en-US" dirty="0" smtClean="0"/>
              <a:t>Car.</a:t>
            </a:r>
            <a:endParaRPr lang="en-US" dirty="0"/>
          </a:p>
        </p:txBody>
      </p:sp>
      <p:cxnSp>
        <p:nvCxnSpPr>
          <p:cNvPr id="16" name="Elbow Connector 15"/>
          <p:cNvCxnSpPr>
            <a:stCxn id="5" idx="3"/>
            <a:endCxn id="19" idx="1"/>
          </p:cNvCxnSpPr>
          <p:nvPr/>
        </p:nvCxnSpPr>
        <p:spPr>
          <a:xfrm flipV="1">
            <a:off x="3237566" y="5127997"/>
            <a:ext cx="1451628" cy="529736"/>
          </a:xfrm>
          <a:prstGeom prst="bentConnector3">
            <a:avLst>
              <a:gd name="adj1" fmla="val 50000"/>
            </a:avLst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1875541"/>
              </p:ext>
            </p:extLst>
          </p:nvPr>
        </p:nvGraphicFramePr>
        <p:xfrm>
          <a:off x="4689194" y="4762237"/>
          <a:ext cx="2520280" cy="731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140"/>
                <a:gridCol w="1260140"/>
              </a:tblGrid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driver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0x0010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position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6622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Σχέσεις μεταξύ κλάσεων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Στο παράδειγμα μας έχουμε δύο διαφορετικές κλάσεις (</a:t>
            </a:r>
            <a:r>
              <a:rPr lang="en-US" dirty="0" smtClean="0">
                <a:solidFill>
                  <a:srgbClr val="0070C0"/>
                </a:solidFill>
              </a:rPr>
              <a:t>Person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0070C0"/>
                </a:solidFill>
              </a:rPr>
              <a:t>Driver</a:t>
            </a:r>
            <a:r>
              <a:rPr lang="en-US" dirty="0" smtClean="0"/>
              <a:t>) </a:t>
            </a:r>
            <a:r>
              <a:rPr lang="el-GR" dirty="0" smtClean="0"/>
              <a:t>οι οποίες συσχετίζονται μεταξύ τους με διαφορετικούς τρόπους.</a:t>
            </a:r>
          </a:p>
          <a:p>
            <a:r>
              <a:rPr lang="el-GR" dirty="0" smtClean="0"/>
              <a:t>Μπορεί να υπάρχουν πολλές διαφορετικές σχέσεις μεταξύ κλάσεων.</a:t>
            </a:r>
          </a:p>
          <a:p>
            <a:pPr lvl="1"/>
            <a:r>
              <a:rPr lang="el-GR" dirty="0" smtClean="0"/>
              <a:t>Στην περίπτωση μας, η μία κλάση ορίζεται χρησιμοποιώντας αντικείμενα της άλλης</a:t>
            </a:r>
          </a:p>
          <a:p>
            <a:r>
              <a:rPr lang="el-GR" dirty="0" smtClean="0"/>
              <a:t>Αυτού του είδους τη σχέση την λέμε σχέση </a:t>
            </a:r>
            <a:r>
              <a:rPr lang="el-GR" dirty="0" smtClean="0">
                <a:solidFill>
                  <a:srgbClr val="FF0000"/>
                </a:solidFill>
              </a:rPr>
              <a:t>σύνθεσης </a:t>
            </a:r>
          </a:p>
          <a:p>
            <a:pPr lvl="1"/>
            <a:r>
              <a:rPr lang="el-GR" dirty="0" smtClean="0"/>
              <a:t>Μερικές φορές την ξεχωρίζουμε σε σχέση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σύνθεσης </a:t>
            </a:r>
            <a:r>
              <a:rPr lang="en-US" dirty="0"/>
              <a:t>(composition</a:t>
            </a:r>
            <a:r>
              <a:rPr lang="en-US" dirty="0" smtClean="0"/>
              <a:t>)</a:t>
            </a:r>
            <a:r>
              <a:rPr lang="el-GR" dirty="0" smtClean="0"/>
              <a:t>  και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συνάθροισης </a:t>
            </a:r>
            <a:r>
              <a:rPr lang="el-GR" dirty="0" smtClean="0"/>
              <a:t>(</a:t>
            </a:r>
            <a:r>
              <a:rPr lang="en-US" dirty="0" smtClean="0"/>
              <a:t>aggregation)</a:t>
            </a:r>
            <a:r>
              <a:rPr lang="el-GR" dirty="0" smtClean="0"/>
              <a:t>.</a:t>
            </a:r>
          </a:p>
          <a:p>
            <a:endParaRPr lang="el-GR" dirty="0" smtClean="0"/>
          </a:p>
        </p:txBody>
      </p:sp>
    </p:spTree>
    <p:extLst>
      <p:ext uri="{BB962C8B-B14F-4D97-AF65-F5344CB8AC3E}">
        <p14:creationId xmlns:p14="http://schemas.microsoft.com/office/powerpoint/2010/main" val="771544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Σχέσεις κλάσεων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l-GR" dirty="0" smtClean="0"/>
              <a:t>Όταν έχουμε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κλάσεις</a:t>
            </a:r>
            <a:r>
              <a:rPr lang="el-GR" dirty="0" smtClean="0"/>
              <a:t> που </a:t>
            </a:r>
            <a:r>
              <a:rPr lang="el-GR" dirty="0" smtClean="0">
                <a:solidFill>
                  <a:schemeClr val="accent5">
                    <a:lumMod val="75000"/>
                  </a:schemeClr>
                </a:solidFill>
              </a:rPr>
              <a:t>έχουν αντικείμενα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άλλων κλάσεων</a:t>
            </a:r>
            <a:r>
              <a:rPr lang="el-GR" dirty="0" smtClean="0"/>
              <a:t> ένα θέμα που προκύπτει είναι πότε και πού θα γίνεται η </a:t>
            </a:r>
            <a:r>
              <a:rPr lang="el-GR" dirty="0" smtClean="0">
                <a:solidFill>
                  <a:srgbClr val="0070C0"/>
                </a:solidFill>
              </a:rPr>
              <a:t>δημιουργία των αντικειμένων </a:t>
            </a:r>
            <a:r>
              <a:rPr lang="el-GR" dirty="0" smtClean="0"/>
              <a:t>και πότε η καταστροφή τους</a:t>
            </a:r>
          </a:p>
          <a:p>
            <a:pPr lvl="1"/>
            <a:r>
              <a:rPr lang="el-GR" dirty="0" smtClean="0"/>
              <a:t>Πιο σημαντικό σε γλώσσες που δεν έχουν </a:t>
            </a:r>
            <a:r>
              <a:rPr lang="en-US" dirty="0" smtClean="0"/>
              <a:t>garbage collector.</a:t>
            </a:r>
          </a:p>
          <a:p>
            <a:r>
              <a:rPr lang="el-GR" dirty="0" smtClean="0"/>
              <a:t>Π.χ., τα αντικείμενα τύπου</a:t>
            </a:r>
            <a:r>
              <a:rPr lang="en-US" dirty="0"/>
              <a:t> </a:t>
            </a:r>
            <a:r>
              <a:rPr lang="en-US" dirty="0" smtClean="0">
                <a:solidFill>
                  <a:srgbClr val="0070C0"/>
                </a:solidFill>
              </a:rPr>
              <a:t>Person </a:t>
            </a:r>
            <a:r>
              <a:rPr lang="el-GR" dirty="0" smtClean="0"/>
              <a:t>στο παράδειγμα </a:t>
            </a:r>
            <a:r>
              <a:rPr lang="en-US" dirty="0" smtClean="0">
                <a:solidFill>
                  <a:srgbClr val="0070C0"/>
                </a:solidFill>
              </a:rPr>
              <a:t>MovingCarDriver2</a:t>
            </a:r>
            <a:r>
              <a:rPr lang="en-US" dirty="0" smtClean="0"/>
              <a:t>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δημιουργούνται μέσα </a:t>
            </a:r>
            <a:r>
              <a:rPr lang="el-GR" dirty="0" smtClean="0"/>
              <a:t>στην κλάση </a:t>
            </a:r>
            <a:r>
              <a:rPr lang="en-US" dirty="0" smtClean="0">
                <a:solidFill>
                  <a:srgbClr val="0070C0"/>
                </a:solidFill>
              </a:rPr>
              <a:t>Car</a:t>
            </a:r>
            <a:r>
              <a:rPr lang="en-US" dirty="0" smtClean="0"/>
              <a:t>, </a:t>
            </a:r>
            <a:r>
              <a:rPr lang="el-GR" dirty="0" smtClean="0"/>
              <a:t>και καταστρέφονται μέσα στην </a:t>
            </a:r>
            <a:r>
              <a:rPr lang="en-US" dirty="0" smtClean="0"/>
              <a:t>Car, </a:t>
            </a:r>
            <a:r>
              <a:rPr lang="el-GR" dirty="0" smtClean="0"/>
              <a:t>ή αν το αντικείμενο </a:t>
            </a:r>
            <a:r>
              <a:rPr lang="en-US" dirty="0" smtClean="0"/>
              <a:t>Car </a:t>
            </a:r>
            <a:r>
              <a:rPr lang="el-GR" dirty="0" smtClean="0"/>
              <a:t>καταστραφεί.</a:t>
            </a:r>
          </a:p>
          <a:p>
            <a:r>
              <a:rPr lang="el-GR" dirty="0" smtClean="0"/>
              <a:t>Τα αντικείμενα τύπου </a:t>
            </a:r>
            <a:r>
              <a:rPr lang="en-US" dirty="0" smtClean="0">
                <a:solidFill>
                  <a:srgbClr val="0070C0"/>
                </a:solidFill>
              </a:rPr>
              <a:t>Person</a:t>
            </a:r>
            <a:r>
              <a:rPr lang="en-US" dirty="0" smtClean="0"/>
              <a:t> </a:t>
            </a:r>
            <a:r>
              <a:rPr lang="el-GR" dirty="0" smtClean="0"/>
              <a:t>που χρησιμοποιούνται στην </a:t>
            </a:r>
            <a:r>
              <a:rPr lang="en-US" dirty="0" smtClean="0">
                <a:solidFill>
                  <a:srgbClr val="0070C0"/>
                </a:solidFill>
              </a:rPr>
              <a:t>MovingCarDriver1</a:t>
            </a:r>
            <a:r>
              <a:rPr lang="en-US" dirty="0" smtClean="0"/>
              <a:t>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δημιουργούνται εκτός της κλάσης</a:t>
            </a:r>
            <a:r>
              <a:rPr lang="el-GR" dirty="0" smtClean="0"/>
              <a:t> και μπορεί να υπάρχουν αφού καταστραφεί η κλάση.</a:t>
            </a:r>
          </a:p>
          <a:p>
            <a:r>
              <a:rPr lang="el-GR" dirty="0" smtClean="0"/>
              <a:t>Συχνά οι σχέσεις του δεύτερου τύπου λέγονται σχέσεις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συνάθροισης</a:t>
            </a:r>
            <a:r>
              <a:rPr lang="el-GR" dirty="0" smtClean="0"/>
              <a:t>, ενώ </a:t>
            </a:r>
            <a:r>
              <a:rPr lang="el-GR" dirty="0"/>
              <a:t>σχέσεις του </a:t>
            </a:r>
            <a:r>
              <a:rPr lang="el-GR" dirty="0" smtClean="0"/>
              <a:t>πρώτου</a:t>
            </a:r>
            <a:r>
              <a:rPr lang="en-US" dirty="0" smtClean="0"/>
              <a:t> </a:t>
            </a:r>
            <a:r>
              <a:rPr lang="el-GR" dirty="0" smtClean="0"/>
              <a:t>τύπου, </a:t>
            </a:r>
            <a:r>
              <a:rPr lang="el-GR" dirty="0" smtClean="0">
                <a:solidFill>
                  <a:srgbClr val="0070C0"/>
                </a:solidFill>
              </a:rPr>
              <a:t>σύνθεσης</a:t>
            </a:r>
            <a:r>
              <a:rPr lang="el-GR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04072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Επιστροφή αντικειμένων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Ένα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αντικείμενο</a:t>
            </a:r>
            <a:r>
              <a:rPr lang="el-GR" dirty="0" smtClean="0"/>
              <a:t> που δημιουργούμε </a:t>
            </a:r>
            <a:r>
              <a:rPr lang="el-GR" dirty="0" smtClean="0">
                <a:solidFill>
                  <a:srgbClr val="0070C0"/>
                </a:solidFill>
              </a:rPr>
              <a:t>μέσα σε μία μέθοδο</a:t>
            </a:r>
            <a:r>
              <a:rPr lang="el-GR" dirty="0" smtClean="0"/>
              <a:t> μπορούμε να το διατηρήσουμε και μετά το τέλος της μεθόδου αν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κρατήσουμε μια αναφορά </a:t>
            </a:r>
            <a:r>
              <a:rPr lang="el-GR" dirty="0" smtClean="0"/>
              <a:t>σε αυτό.</a:t>
            </a:r>
          </a:p>
          <a:p>
            <a:r>
              <a:rPr lang="el-GR" dirty="0" smtClean="0"/>
              <a:t>Ένας τρόπος να γίνει αυτό είναι αν η μέθοδος </a:t>
            </a:r>
            <a:r>
              <a:rPr lang="el-GR" dirty="0" smtClean="0">
                <a:solidFill>
                  <a:srgbClr val="FF0000"/>
                </a:solidFill>
              </a:rPr>
              <a:t>επιστρέφει</a:t>
            </a:r>
            <a:r>
              <a:rPr lang="el-GR" dirty="0" smtClean="0"/>
              <a:t> το αντικείμενο (δηλαδή την </a:t>
            </a:r>
            <a:r>
              <a:rPr lang="el-GR" dirty="0" smtClean="0">
                <a:solidFill>
                  <a:srgbClr val="00B0F0"/>
                </a:solidFill>
              </a:rPr>
              <a:t>αναφορά</a:t>
            </a:r>
            <a:r>
              <a:rPr lang="el-GR" dirty="0" smtClean="0"/>
              <a:t> σε αυτό) που δημιουργήσαμε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5369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251520" y="332656"/>
            <a:ext cx="8784976" cy="6525344"/>
          </a:xfrm>
          <a:prstGeom prst="rect">
            <a:avLst/>
          </a:prstGeom>
          <a:ln w="28575">
            <a:solidFill>
              <a:srgbClr val="0070C0"/>
            </a:solidFill>
            <a:prstDash val="dash"/>
          </a:ln>
        </p:spPr>
        <p:txBody>
          <a:bodyPr>
            <a:no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85000"/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9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class Date</a:t>
            </a:r>
          </a:p>
          <a:p>
            <a:pPr marL="0" indent="0">
              <a:buFont typeface="Arial" pitchFamily="34" charset="0"/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Font typeface="Arial" pitchFamily="34" charset="0"/>
              <a:buNone/>
            </a:pPr>
            <a:r>
              <a:rPr lang="en-US" sz="1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 private int day = 1;</a:t>
            </a:r>
          </a:p>
          <a:p>
            <a:pPr marL="0" indent="0">
              <a:buFont typeface="Arial" pitchFamily="34" charset="0"/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  private int month = 1;</a:t>
            </a:r>
          </a:p>
          <a:p>
            <a:pPr marL="0" indent="0">
              <a:buFont typeface="Arial" pitchFamily="34" charset="0"/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  private int year = 201</a:t>
            </a:r>
            <a:r>
              <a:rPr lang="el-GR" sz="1800" b="1" dirty="0" smtClean="0">
                <a:latin typeface="Courier New" pitchFamily="49" charset="0"/>
                <a:cs typeface="Courier New" pitchFamily="49" charset="0"/>
              </a:rPr>
              <a:t>5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Font typeface="Arial" pitchFamily="34" charset="0"/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  private String[]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monthStrings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= </a:t>
            </a:r>
            <a:endParaRPr lang="el-GR" sz="1800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Font typeface="Arial" pitchFamily="34" charset="0"/>
              <a:buNone/>
            </a:pPr>
            <a:r>
              <a:rPr lang="el-GR" sz="18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l-GR" sz="1800" b="1" dirty="0" smtClean="0">
                <a:latin typeface="Courier New" pitchFamily="49" charset="0"/>
                <a:cs typeface="Courier New" pitchFamily="49" charset="0"/>
              </a:rPr>
              <a:t>	      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{"Jan", "Feb", "Mar", "Apr", "May", "Jun",</a:t>
            </a:r>
            <a:endParaRPr lang="el-GR" sz="1800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Font typeface="Arial" pitchFamily="34" charset="0"/>
              <a:buNone/>
            </a:pPr>
            <a:r>
              <a:rPr lang="el-GR" sz="1800" b="1" dirty="0" smtClean="0">
                <a:latin typeface="Courier New" pitchFamily="49" charset="0"/>
                <a:cs typeface="Courier New" pitchFamily="49" charset="0"/>
              </a:rPr>
              <a:t>		       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"Jul", "Aug", "Sep", "Oct", "Nov", "Dec"};</a:t>
            </a:r>
          </a:p>
          <a:p>
            <a:pPr marL="0" indent="0">
              <a:buFont typeface="Arial" pitchFamily="34" charset="0"/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	</a:t>
            </a:r>
          </a:p>
          <a:p>
            <a:pPr marL="0" indent="0">
              <a:buFont typeface="Arial" pitchFamily="34" charset="0"/>
              <a:buNone/>
            </a:pPr>
            <a:r>
              <a:rPr lang="en-US" sz="1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 public Date(int day, int month, int year){</a:t>
            </a:r>
          </a:p>
          <a:p>
            <a:pPr marL="0" indent="0">
              <a:buFont typeface="Arial" pitchFamily="34" charset="0"/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this.day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= day;</a:t>
            </a:r>
          </a:p>
          <a:p>
            <a:pPr marL="0" indent="0">
              <a:buFont typeface="Arial" pitchFamily="34" charset="0"/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this.month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= month;</a:t>
            </a:r>
          </a:p>
          <a:p>
            <a:pPr marL="0" indent="0">
              <a:buFont typeface="Arial" pitchFamily="34" charset="0"/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this.year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= year;</a:t>
            </a:r>
          </a:p>
          <a:p>
            <a:pPr marL="0" indent="0">
              <a:buFont typeface="Arial" pitchFamily="34" charset="0"/>
              <a:buNone/>
            </a:pPr>
            <a:r>
              <a:rPr lang="en-US" sz="1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l-GR" sz="18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 indent="0">
              <a:buFont typeface="Arial" pitchFamily="34" charset="0"/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	</a:t>
            </a:r>
          </a:p>
          <a:p>
            <a:pPr marL="0" indent="0">
              <a:buFont typeface="Arial" pitchFamily="34" charset="0"/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  public String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toString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(){</a:t>
            </a:r>
          </a:p>
          <a:p>
            <a:pPr marL="0" indent="0">
              <a:buFont typeface="Arial" pitchFamily="34" charset="0"/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	return day + " " +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monthNames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[month-1] + " " + year;</a:t>
            </a:r>
          </a:p>
          <a:p>
            <a:pPr marL="0" indent="0">
              <a:buFont typeface="Arial" pitchFamily="34" charset="0"/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 marL="0" indent="0">
              <a:buFont typeface="Arial" pitchFamily="34" charset="0"/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 indent="0">
              <a:buFont typeface="Arial" pitchFamily="34" charset="0"/>
              <a:buNone/>
            </a:pPr>
            <a:endParaRPr lang="en-US" sz="1400" b="1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652120" y="457200"/>
            <a:ext cx="2071529" cy="461665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l-GR" sz="2400" dirty="0" smtClean="0"/>
              <a:t>Η κλάση </a:t>
            </a:r>
            <a:r>
              <a:rPr lang="en-US" sz="2400" dirty="0" smtClean="0"/>
              <a:t>Date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5633537" y="4077072"/>
            <a:ext cx="3491880" cy="1200329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l-GR" dirty="0" smtClean="0"/>
              <a:t>Θέλω η κλάση να μπορεί να μου επιστρέφει μια νέα ημερομηνία αλλά ένα χρόνο μετά. Πως μπορώ να το κάνω?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235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05308" y="5117890"/>
            <a:ext cx="6770948" cy="147946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73211" y="377280"/>
            <a:ext cx="8534400" cy="6480720"/>
          </a:xfrm>
          <a:prstGeom prst="rect">
            <a:avLst/>
          </a:prstGeom>
          <a:ln w="28575">
            <a:solidFill>
              <a:srgbClr val="0070C0"/>
            </a:solidFill>
            <a:prstDash val="dash"/>
          </a:ln>
        </p:spPr>
        <p:txBody>
          <a:bodyPr>
            <a:no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85000"/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9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class Date</a:t>
            </a:r>
          </a:p>
          <a:p>
            <a:pPr marL="0" indent="0">
              <a:buFont typeface="Arial" pitchFamily="34" charset="0"/>
              <a:buNone/>
            </a:pP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Font typeface="Arial" pitchFamily="34" charset="0"/>
              <a:buNone/>
            </a:pPr>
            <a:r>
              <a:rPr lang="en-US" sz="16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private int day = 1;</a:t>
            </a:r>
          </a:p>
          <a:p>
            <a:pPr marL="0" indent="0">
              <a:buFont typeface="Arial" pitchFamily="34" charset="0"/>
              <a:buNone/>
            </a:pP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 private int month = 1;</a:t>
            </a:r>
          </a:p>
          <a:p>
            <a:pPr marL="0" indent="0">
              <a:buFont typeface="Arial" pitchFamily="34" charset="0"/>
              <a:buNone/>
            </a:pP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 private int year = 2014;</a:t>
            </a:r>
          </a:p>
          <a:p>
            <a:pPr marL="0" indent="0">
              <a:buFont typeface="Arial" pitchFamily="34" charset="0"/>
              <a:buNone/>
            </a:pP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 private String[] </a:t>
            </a:r>
            <a:r>
              <a:rPr lang="en-US" sz="1600" b="1" dirty="0" err="1" smtClean="0">
                <a:latin typeface="Courier New" pitchFamily="49" charset="0"/>
                <a:cs typeface="Courier New" pitchFamily="49" charset="0"/>
              </a:rPr>
              <a:t>monthStrings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= </a:t>
            </a:r>
            <a:endParaRPr lang="el-GR" sz="1600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Font typeface="Arial" pitchFamily="34" charset="0"/>
              <a:buNone/>
            </a:pPr>
            <a:r>
              <a:rPr lang="el-GR" sz="1600" b="1" dirty="0" smtClean="0">
                <a:latin typeface="Courier New" pitchFamily="49" charset="0"/>
                <a:cs typeface="Courier New" pitchFamily="49" charset="0"/>
              </a:rPr>
              <a:t>			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{"Jan", "Feb", "Mar", "Apr", "May", "Jun",</a:t>
            </a:r>
            <a:endParaRPr lang="el-GR" sz="1600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Font typeface="Arial" pitchFamily="34" charset="0"/>
              <a:buNone/>
            </a:pPr>
            <a:r>
              <a:rPr lang="el-GR" sz="1600" b="1" dirty="0" smtClean="0">
                <a:latin typeface="Courier New" pitchFamily="49" charset="0"/>
                <a:cs typeface="Courier New" pitchFamily="49" charset="0"/>
              </a:rPr>
              <a:t>			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"Jul", "Aug", "Sep", "Oct", "Nov", "Dec"};</a:t>
            </a:r>
          </a:p>
          <a:p>
            <a:pPr marL="0" indent="0">
              <a:buFont typeface="Arial" pitchFamily="34" charset="0"/>
              <a:buNone/>
            </a:pP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	</a:t>
            </a:r>
          </a:p>
          <a:p>
            <a:pPr marL="0" indent="0">
              <a:buFont typeface="Arial" pitchFamily="34" charset="0"/>
              <a:buNone/>
            </a:pP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 public Date(int day, int month, int year){</a:t>
            </a:r>
          </a:p>
          <a:p>
            <a:pPr marL="0" indent="0">
              <a:buFont typeface="Arial" pitchFamily="34" charset="0"/>
              <a:buNone/>
            </a:pP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 err="1" smtClean="0">
                <a:latin typeface="Courier New" pitchFamily="49" charset="0"/>
                <a:cs typeface="Courier New" pitchFamily="49" charset="0"/>
              </a:rPr>
              <a:t>this.day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= day;</a:t>
            </a:r>
            <a:r>
              <a:rPr lang="el-GR" sz="16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 err="1" smtClean="0">
                <a:latin typeface="Courier New" pitchFamily="49" charset="0"/>
                <a:cs typeface="Courier New" pitchFamily="49" charset="0"/>
              </a:rPr>
              <a:t>this.month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= month;</a:t>
            </a:r>
            <a:r>
              <a:rPr lang="el-GR" sz="16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 err="1" smtClean="0">
                <a:latin typeface="Courier New" pitchFamily="49" charset="0"/>
                <a:cs typeface="Courier New" pitchFamily="49" charset="0"/>
              </a:rPr>
              <a:t>this.year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= year;</a:t>
            </a:r>
          </a:p>
          <a:p>
            <a:pPr marL="0" indent="0">
              <a:buFont typeface="Arial" pitchFamily="34" charset="0"/>
              <a:buNone/>
            </a:pPr>
            <a:r>
              <a:rPr lang="en-US" sz="16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}</a:t>
            </a:r>
          </a:p>
          <a:p>
            <a:pPr marL="0" indent="0">
              <a:buFont typeface="Arial" pitchFamily="34" charset="0"/>
              <a:buNone/>
            </a:pP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 </a:t>
            </a:r>
            <a:endParaRPr lang="el-GR" sz="1600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Font typeface="Arial" pitchFamily="34" charset="0"/>
              <a:buNone/>
            </a:pPr>
            <a:r>
              <a:rPr lang="el-GR" sz="1600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public String </a:t>
            </a:r>
            <a:r>
              <a:rPr lang="en-US" sz="1600" b="1" dirty="0" err="1" smtClean="0">
                <a:latin typeface="Courier New" pitchFamily="49" charset="0"/>
                <a:cs typeface="Courier New" pitchFamily="49" charset="0"/>
              </a:rPr>
              <a:t>toString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(){</a:t>
            </a:r>
          </a:p>
          <a:p>
            <a:pPr marL="0" indent="0">
              <a:buFont typeface="Arial" pitchFamily="34" charset="0"/>
              <a:buNone/>
            </a:pP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	return day + " " + </a:t>
            </a:r>
            <a:r>
              <a:rPr lang="en-US" sz="1600" b="1" dirty="0" err="1" smtClean="0">
                <a:latin typeface="Courier New" pitchFamily="49" charset="0"/>
                <a:cs typeface="Courier New" pitchFamily="49" charset="0"/>
              </a:rPr>
              <a:t>monthNames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[month-1] + " " + year;</a:t>
            </a:r>
          </a:p>
          <a:p>
            <a:pPr marL="0" indent="0">
              <a:buFont typeface="Arial" pitchFamily="34" charset="0"/>
              <a:buNone/>
            </a:pP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 }</a:t>
            </a:r>
            <a:endParaRPr lang="el-GR" sz="1600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Font typeface="Arial" pitchFamily="34" charset="0"/>
              <a:buNone/>
            </a:pPr>
            <a:endParaRPr lang="el-GR" sz="16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l-GR" sz="16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l-GR" sz="1600" b="1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public </a:t>
            </a:r>
            <a:r>
              <a:rPr lang="en-US" sz="16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Date</a:t>
            </a:r>
            <a:r>
              <a:rPr lang="en-US" sz="16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nextYear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(){</a:t>
            </a:r>
            <a:endParaRPr lang="en-US" sz="16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Date </a:t>
            </a:r>
            <a:r>
              <a:rPr lang="en-US" sz="1600" b="1" dirty="0" err="1" smtClean="0">
                <a:latin typeface="Courier New" pitchFamily="49" charset="0"/>
                <a:cs typeface="Courier New" pitchFamily="49" charset="0"/>
              </a:rPr>
              <a:t>nextYearDate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sz="16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new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Date(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day,month,year+1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buNone/>
            </a:pPr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return </a:t>
            </a:r>
            <a:r>
              <a:rPr lang="en-US" sz="16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nextYearDate</a:t>
            </a:r>
            <a:r>
              <a:rPr lang="en-US" sz="16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;</a:t>
            </a:r>
            <a:endParaRPr lang="en-US" sz="16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l-GR" sz="1600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 indent="0">
              <a:buFont typeface="Arial" pitchFamily="34" charset="0"/>
              <a:buNone/>
            </a:pP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 indent="0">
              <a:buFont typeface="Arial" pitchFamily="34" charset="0"/>
              <a:buNone/>
            </a:pPr>
            <a:endParaRPr lang="en-US" sz="16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840491" y="620688"/>
            <a:ext cx="2071529" cy="461665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l-GR" sz="2400" dirty="0" smtClean="0"/>
              <a:t>Η κλάση </a:t>
            </a:r>
            <a:r>
              <a:rPr lang="en-US" sz="2400" dirty="0" smtClean="0"/>
              <a:t>Date</a:t>
            </a:r>
            <a:endParaRPr lang="en-US" sz="2400" dirty="0"/>
          </a:p>
        </p:txBody>
      </p:sp>
      <p:sp>
        <p:nvSpPr>
          <p:cNvPr id="2" name="Rectangular Callout 1"/>
          <p:cNvSpPr/>
          <p:nvPr/>
        </p:nvSpPr>
        <p:spPr>
          <a:xfrm>
            <a:off x="3786735" y="6297952"/>
            <a:ext cx="5328592" cy="560048"/>
          </a:xfrm>
          <a:prstGeom prst="wedgeRectCallout">
            <a:avLst>
              <a:gd name="adj1" fmla="val 8501"/>
              <a:gd name="adj2" fmla="val -71935"/>
            </a:avLst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dirty="0">
                <a:solidFill>
                  <a:schemeClr val="tx1"/>
                </a:solidFill>
              </a:rPr>
              <a:t>Η κλάση </a:t>
            </a:r>
            <a:r>
              <a:rPr lang="en-US" dirty="0" err="1">
                <a:solidFill>
                  <a:schemeClr val="tx1"/>
                </a:solidFill>
              </a:rPr>
              <a:t>nextYear</a:t>
            </a:r>
            <a:r>
              <a:rPr lang="en-US" dirty="0">
                <a:solidFill>
                  <a:schemeClr val="tx1"/>
                </a:solidFill>
              </a:rPr>
              <a:t>() </a:t>
            </a:r>
            <a:r>
              <a:rPr lang="el-GR" dirty="0">
                <a:solidFill>
                  <a:schemeClr val="tx1"/>
                </a:solidFill>
              </a:rPr>
              <a:t>επιστρέφει ένα νέο αντικείμενο </a:t>
            </a:r>
            <a:r>
              <a:rPr lang="en-US" dirty="0">
                <a:solidFill>
                  <a:schemeClr val="tx1"/>
                </a:solidFill>
              </a:rPr>
              <a:t>Date </a:t>
            </a:r>
            <a:r>
              <a:rPr lang="el-GR" dirty="0">
                <a:solidFill>
                  <a:schemeClr val="tx1"/>
                </a:solidFill>
              </a:rPr>
              <a:t>με την ημερομηνία ένα χρόνο </a:t>
            </a:r>
            <a:r>
              <a:rPr lang="el-GR" dirty="0" smtClean="0">
                <a:solidFill>
                  <a:schemeClr val="tx1"/>
                </a:solidFill>
              </a:rPr>
              <a:t>μετά.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9777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99592" y="1340768"/>
            <a:ext cx="7109639" cy="2862322"/>
          </a:xfrm>
          <a:prstGeom prst="rect">
            <a:avLst/>
          </a:prstGeom>
          <a:noFill/>
          <a:ln w="28575">
            <a:solidFill>
              <a:schemeClr val="accent1"/>
            </a:solidFill>
            <a:prstDash val="dash"/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 pitchFamily="49" charset="0"/>
                <a:cs typeface="Courier New" pitchFamily="49" charset="0"/>
              </a:rPr>
              <a:t>class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DateExample</a:t>
            </a:r>
            <a:endParaRPr lang="en-US" sz="20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2000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public static void main(String 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args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[]){</a:t>
            </a:r>
          </a:p>
          <a:p>
            <a:r>
              <a:rPr lang="en-US" sz="2000" b="1" dirty="0">
                <a:latin typeface="Courier New" pitchFamily="49" charset="0"/>
                <a:cs typeface="Courier New" pitchFamily="49" charset="0"/>
              </a:rPr>
              <a:t>	Date today = new 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Date(</a:t>
            </a:r>
            <a:r>
              <a:rPr lang="el-GR" sz="2000" b="1" dirty="0" smtClean="0">
                <a:latin typeface="Courier New" pitchFamily="49" charset="0"/>
                <a:cs typeface="Courier New" pitchFamily="49" charset="0"/>
              </a:rPr>
              <a:t>25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,</a:t>
            </a:r>
            <a:r>
              <a:rPr lang="el-GR" sz="2000" b="1" dirty="0" smtClean="0">
                <a:latin typeface="Courier New" pitchFamily="49" charset="0"/>
                <a:cs typeface="Courier New" pitchFamily="49" charset="0"/>
              </a:rPr>
              <a:t>5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,201</a:t>
            </a:r>
            <a:r>
              <a:rPr lang="el-GR" sz="2000" b="1" dirty="0" smtClean="0">
                <a:latin typeface="Courier New" pitchFamily="49" charset="0"/>
                <a:cs typeface="Courier New" pitchFamily="49" charset="0"/>
              </a:rPr>
              <a:t>5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);</a:t>
            </a:r>
            <a:r>
              <a:rPr lang="el-GR" sz="2000" b="1" dirty="0" smtClean="0">
                <a:latin typeface="Courier New" pitchFamily="49" charset="0"/>
                <a:cs typeface="Courier New" pitchFamily="49" charset="0"/>
              </a:rPr>
              <a:t> </a:t>
            </a:r>
          </a:p>
          <a:p>
            <a:r>
              <a:rPr lang="el-GR" sz="20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(today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sz="20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Date </a:t>
            </a:r>
            <a:r>
              <a:rPr lang="en-US" sz="20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todayNextYear</a:t>
            </a:r>
            <a:r>
              <a:rPr lang="en-US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20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today.nextYear</a:t>
            </a:r>
            <a:r>
              <a:rPr lang="en-US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(); </a:t>
            </a:r>
            <a:endParaRPr lang="el-GR" sz="2000" b="1" dirty="0" smtClean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l-GR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todayNextYear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sz="2000" b="1" dirty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r>
              <a:rPr lang="en-US" sz="2000" b="1" dirty="0">
                <a:latin typeface="Courier New" pitchFamily="49" charset="0"/>
                <a:cs typeface="Courier New" pitchFamily="49" charset="0"/>
              </a:rPr>
              <a:t>}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672204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07505" y="5305733"/>
            <a:ext cx="5904656" cy="929144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79512" y="356582"/>
            <a:ext cx="8534400" cy="6480720"/>
          </a:xfrm>
          <a:prstGeom prst="rect">
            <a:avLst/>
          </a:prstGeom>
          <a:ln w="28575">
            <a:solidFill>
              <a:srgbClr val="0070C0"/>
            </a:solidFill>
            <a:prstDash val="dash"/>
          </a:ln>
        </p:spPr>
        <p:txBody>
          <a:bodyPr>
            <a:no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85000"/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9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class Date</a:t>
            </a:r>
          </a:p>
          <a:p>
            <a:pPr marL="0" indent="0">
              <a:buFont typeface="Arial" pitchFamily="34" charset="0"/>
              <a:buNone/>
            </a:pP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Font typeface="Arial" pitchFamily="34" charset="0"/>
              <a:buNone/>
            </a:pPr>
            <a:r>
              <a:rPr lang="en-US" sz="16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private int day = 1;</a:t>
            </a:r>
          </a:p>
          <a:p>
            <a:pPr marL="0" indent="0">
              <a:buFont typeface="Arial" pitchFamily="34" charset="0"/>
              <a:buNone/>
            </a:pP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 private int month = 1;</a:t>
            </a:r>
          </a:p>
          <a:p>
            <a:pPr marL="0" indent="0">
              <a:buFont typeface="Arial" pitchFamily="34" charset="0"/>
              <a:buNone/>
            </a:pP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 private int year = 2014;</a:t>
            </a:r>
          </a:p>
          <a:p>
            <a:pPr marL="0" indent="0">
              <a:buFont typeface="Arial" pitchFamily="34" charset="0"/>
              <a:buNone/>
            </a:pP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 private String[] </a:t>
            </a:r>
            <a:r>
              <a:rPr lang="en-US" sz="1600" b="1" dirty="0" err="1" smtClean="0">
                <a:latin typeface="Courier New" pitchFamily="49" charset="0"/>
                <a:cs typeface="Courier New" pitchFamily="49" charset="0"/>
              </a:rPr>
              <a:t>monthStrings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= </a:t>
            </a:r>
            <a:endParaRPr lang="el-GR" sz="1600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Font typeface="Arial" pitchFamily="34" charset="0"/>
              <a:buNone/>
            </a:pPr>
            <a:r>
              <a:rPr lang="el-GR" sz="1600" b="1" dirty="0" smtClean="0">
                <a:latin typeface="Courier New" pitchFamily="49" charset="0"/>
                <a:cs typeface="Courier New" pitchFamily="49" charset="0"/>
              </a:rPr>
              <a:t>			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{"Jan", "Feb", "Mar", "Apr", "May", "Jun",</a:t>
            </a:r>
            <a:endParaRPr lang="el-GR" sz="1600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Font typeface="Arial" pitchFamily="34" charset="0"/>
              <a:buNone/>
            </a:pPr>
            <a:r>
              <a:rPr lang="el-GR" sz="1600" b="1" dirty="0" smtClean="0">
                <a:latin typeface="Courier New" pitchFamily="49" charset="0"/>
                <a:cs typeface="Courier New" pitchFamily="49" charset="0"/>
              </a:rPr>
              <a:t>			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"Jul", "Aug", "Sep", "Oct", "Nov", "Dec"};</a:t>
            </a:r>
          </a:p>
          <a:p>
            <a:pPr marL="0" indent="0">
              <a:buFont typeface="Arial" pitchFamily="34" charset="0"/>
              <a:buNone/>
            </a:pP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	</a:t>
            </a:r>
          </a:p>
          <a:p>
            <a:pPr marL="0" indent="0">
              <a:buFont typeface="Arial" pitchFamily="34" charset="0"/>
              <a:buNone/>
            </a:pP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 public Date(int day, int month, int year){</a:t>
            </a:r>
          </a:p>
          <a:p>
            <a:pPr marL="0" indent="0">
              <a:buFont typeface="Arial" pitchFamily="34" charset="0"/>
              <a:buNone/>
            </a:pP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 err="1" smtClean="0">
                <a:latin typeface="Courier New" pitchFamily="49" charset="0"/>
                <a:cs typeface="Courier New" pitchFamily="49" charset="0"/>
              </a:rPr>
              <a:t>this.day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= day;</a:t>
            </a:r>
            <a:r>
              <a:rPr lang="el-GR" sz="16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 err="1" smtClean="0">
                <a:latin typeface="Courier New" pitchFamily="49" charset="0"/>
                <a:cs typeface="Courier New" pitchFamily="49" charset="0"/>
              </a:rPr>
              <a:t>this.month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= month;</a:t>
            </a:r>
            <a:r>
              <a:rPr lang="el-GR" sz="16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 err="1" smtClean="0">
                <a:latin typeface="Courier New" pitchFamily="49" charset="0"/>
                <a:cs typeface="Courier New" pitchFamily="49" charset="0"/>
              </a:rPr>
              <a:t>this.year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= year;</a:t>
            </a:r>
          </a:p>
          <a:p>
            <a:pPr marL="0" indent="0">
              <a:buFont typeface="Arial" pitchFamily="34" charset="0"/>
              <a:buNone/>
            </a:pPr>
            <a:r>
              <a:rPr lang="en-US" sz="16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}</a:t>
            </a:r>
          </a:p>
          <a:p>
            <a:pPr marL="0" indent="0">
              <a:buFont typeface="Arial" pitchFamily="34" charset="0"/>
              <a:buNone/>
            </a:pP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 </a:t>
            </a:r>
            <a:endParaRPr lang="el-GR" sz="1600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Font typeface="Arial" pitchFamily="34" charset="0"/>
              <a:buNone/>
            </a:pPr>
            <a:r>
              <a:rPr lang="el-GR" sz="1600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public String </a:t>
            </a:r>
            <a:r>
              <a:rPr lang="en-US" sz="1600" b="1" dirty="0" err="1" smtClean="0">
                <a:latin typeface="Courier New" pitchFamily="49" charset="0"/>
                <a:cs typeface="Courier New" pitchFamily="49" charset="0"/>
              </a:rPr>
              <a:t>toString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(){</a:t>
            </a:r>
          </a:p>
          <a:p>
            <a:pPr marL="0" indent="0">
              <a:buFont typeface="Arial" pitchFamily="34" charset="0"/>
              <a:buNone/>
            </a:pP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	return day + " " + </a:t>
            </a:r>
            <a:r>
              <a:rPr lang="en-US" sz="1600" b="1" dirty="0" err="1" smtClean="0">
                <a:latin typeface="Courier New" pitchFamily="49" charset="0"/>
                <a:cs typeface="Courier New" pitchFamily="49" charset="0"/>
              </a:rPr>
              <a:t>monthNames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[month-1] + " " + year;</a:t>
            </a:r>
          </a:p>
          <a:p>
            <a:pPr marL="0" indent="0">
              <a:buFont typeface="Arial" pitchFamily="34" charset="0"/>
              <a:buNone/>
            </a:pP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 }</a:t>
            </a:r>
            <a:endParaRPr lang="el-GR" sz="1600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Font typeface="Arial" pitchFamily="34" charset="0"/>
              <a:buNone/>
            </a:pPr>
            <a:endParaRPr lang="el-GR" sz="16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l-GR" sz="16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l-GR" sz="1600" b="1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public </a:t>
            </a:r>
            <a:r>
              <a:rPr lang="en-US" sz="16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Date</a:t>
            </a:r>
            <a:r>
              <a:rPr lang="en-US" sz="16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nextYear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(){</a:t>
            </a:r>
            <a:endParaRPr lang="en-US" sz="16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return </a:t>
            </a:r>
            <a:r>
              <a:rPr lang="en-US" sz="16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new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Date(day,month,year+1);</a:t>
            </a:r>
          </a:p>
          <a:p>
            <a:pPr marL="0" indent="0">
              <a:buNone/>
            </a:pPr>
            <a:r>
              <a:rPr lang="el-GR" sz="1600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 indent="0">
              <a:buFont typeface="Arial" pitchFamily="34" charset="0"/>
              <a:buNone/>
            </a:pP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 indent="0">
              <a:buFont typeface="Arial" pitchFamily="34" charset="0"/>
              <a:buNone/>
            </a:pPr>
            <a:endParaRPr lang="en-US" sz="16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12160" y="620688"/>
            <a:ext cx="2071529" cy="461665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l-GR" sz="2400" dirty="0" smtClean="0"/>
              <a:t>Η κλάση </a:t>
            </a:r>
            <a:r>
              <a:rPr lang="en-US" sz="2400" dirty="0" smtClean="0"/>
              <a:t>Date</a:t>
            </a:r>
            <a:endParaRPr lang="en-US" sz="2400" dirty="0"/>
          </a:p>
        </p:txBody>
      </p:sp>
      <p:sp>
        <p:nvSpPr>
          <p:cNvPr id="6" name="Rectangular Callout 5"/>
          <p:cNvSpPr/>
          <p:nvPr/>
        </p:nvSpPr>
        <p:spPr>
          <a:xfrm>
            <a:off x="1514803" y="6158617"/>
            <a:ext cx="7629197" cy="678685"/>
          </a:xfrm>
          <a:prstGeom prst="wedgeRectCallout">
            <a:avLst>
              <a:gd name="adj1" fmla="val -25279"/>
              <a:gd name="adj2" fmla="val -76651"/>
            </a:avLst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dirty="0" smtClean="0">
                <a:solidFill>
                  <a:schemeClr val="tx1"/>
                </a:solidFill>
              </a:rPr>
              <a:t>Μπορούμε να επιστρέψουμε το αντικείμενο που δημιουργούμε κατευθείαν ως επιστρεφόμενη τιμή (παρομοίως και ως όρισμα σε μέθοδο)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175013" y="5044534"/>
            <a:ext cx="4002378" cy="369332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l-GR" dirty="0" smtClean="0"/>
              <a:t>Τι γίνεται αν η ημερομηνία είναι 29/2?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7775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63425" y="3973016"/>
            <a:ext cx="6982544" cy="2768352"/>
          </a:xfrm>
          <a:prstGeom prst="rect">
            <a:avLst/>
          </a:prstGeom>
          <a:ln w="28575">
            <a:solidFill>
              <a:schemeClr val="accent1"/>
            </a:solidFill>
            <a:prstDash val="dash"/>
          </a:ln>
        </p:spPr>
        <p:txBody>
          <a:bodyPr vert="horz" lIns="91440" tIns="45720" rIns="91440" bIns="45720" rtlCol="0">
            <a:normAutofit fontScale="55000" lnSpcReduction="20000"/>
          </a:bodyPr>
          <a:lstStyle>
            <a:lvl1pPr indent="0">
              <a:spcBef>
                <a:spcPct val="20000"/>
              </a:spcBef>
              <a:buClr>
                <a:schemeClr val="accent6"/>
              </a:buClr>
              <a:buSzPct val="85000"/>
              <a:buFont typeface="Arial" pitchFamily="34" charset="0"/>
              <a:buNone/>
              <a:defRPr sz="2800" b="1">
                <a:latin typeface="Courier New" pitchFamily="49" charset="0"/>
                <a:cs typeface="Courier New" pitchFamily="49" charset="0"/>
              </a:defRPr>
            </a:lvl1pPr>
            <a:lvl2pPr indent="-182880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/>
            </a:lvl2pPr>
            <a:lvl3pPr marL="731520" indent="-182880">
              <a:spcBef>
                <a:spcPct val="20000"/>
              </a:spcBef>
              <a:buClr>
                <a:schemeClr val="accent6"/>
              </a:buClr>
              <a:buSzPct val="90000"/>
              <a:buFont typeface="Arial" pitchFamily="34" charset="0"/>
              <a:buChar char="•"/>
              <a:defRPr sz="2000"/>
            </a:lvl3pPr>
            <a:lvl4pPr marL="1005840" indent="-182880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</a:lvl4pPr>
            <a:lvl5pPr marL="1188720" indent="-137160">
              <a:spcBef>
                <a:spcPct val="20000"/>
              </a:spcBef>
              <a:buClr>
                <a:schemeClr val="accent6"/>
              </a:buClr>
              <a:buSzPct val="100000"/>
              <a:buFont typeface="Arial" pitchFamily="34" charset="0"/>
              <a:buChar char="•"/>
              <a:defRPr sz="1600" baseline="0"/>
            </a:lvl5pPr>
            <a:lvl6pPr marL="1371600" indent="-182880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/>
            </a:lvl6pPr>
            <a:lvl7pPr marL="1554480" indent="-182880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/>
            </a:lvl7pPr>
            <a:lvl8pPr marL="1737360" indent="-182880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/>
            </a:lvl8pPr>
            <a:lvl9pPr marL="1920240" indent="-182880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/>
            </a:lvl9pPr>
          </a:lstStyle>
          <a:p>
            <a:endParaRPr lang="en-US" dirty="0"/>
          </a:p>
          <a:p>
            <a:r>
              <a:rPr lang="en-US" sz="2900" dirty="0">
                <a:solidFill>
                  <a:srgbClr val="0070C0"/>
                </a:solidFill>
              </a:rPr>
              <a:t>class </a:t>
            </a:r>
            <a:r>
              <a:rPr lang="en-US" sz="2900" dirty="0" err="1" smtClean="0">
                <a:solidFill>
                  <a:srgbClr val="0070C0"/>
                </a:solidFill>
              </a:rPr>
              <a:t>PersonTest</a:t>
            </a:r>
            <a:endParaRPr lang="el-GR" sz="2900" dirty="0">
              <a:solidFill>
                <a:srgbClr val="0070C0"/>
              </a:solidFill>
            </a:endParaRPr>
          </a:p>
          <a:p>
            <a:r>
              <a:rPr lang="en-US" sz="2900" dirty="0"/>
              <a:t>{</a:t>
            </a:r>
          </a:p>
          <a:p>
            <a:r>
              <a:rPr lang="el-GR" sz="2900" dirty="0"/>
              <a:t>  </a:t>
            </a:r>
            <a:r>
              <a:rPr lang="en-US" sz="2900" dirty="0" smtClean="0"/>
              <a:t> public </a:t>
            </a:r>
            <a:r>
              <a:rPr lang="en-US" sz="2900" dirty="0"/>
              <a:t>static void main(String </a:t>
            </a:r>
            <a:r>
              <a:rPr lang="en-US" sz="2900" dirty="0" err="1"/>
              <a:t>args</a:t>
            </a:r>
            <a:r>
              <a:rPr lang="en-US" sz="2900" dirty="0" smtClean="0"/>
              <a:t>[])</a:t>
            </a:r>
            <a:endParaRPr lang="el-GR" sz="2900" dirty="0" smtClean="0"/>
          </a:p>
          <a:p>
            <a:r>
              <a:rPr lang="el-GR" sz="2900" dirty="0" smtClean="0"/>
              <a:t>  </a:t>
            </a:r>
            <a:r>
              <a:rPr lang="en-US" sz="2900" dirty="0" smtClean="0"/>
              <a:t> {</a:t>
            </a:r>
            <a:endParaRPr lang="en-US" sz="2900" dirty="0"/>
          </a:p>
          <a:p>
            <a:r>
              <a:rPr lang="en-US" sz="2900" dirty="0"/>
              <a:t>	</a:t>
            </a:r>
            <a:r>
              <a:rPr lang="en-US" sz="2900" dirty="0" smtClean="0">
                <a:solidFill>
                  <a:srgbClr val="FF0000"/>
                </a:solidFill>
              </a:rPr>
              <a:t>Person</a:t>
            </a:r>
            <a:r>
              <a:rPr lang="en-US" sz="2900" dirty="0" smtClean="0"/>
              <a:t> </a:t>
            </a:r>
            <a:r>
              <a:rPr lang="en-US" sz="2900" dirty="0" err="1"/>
              <a:t>alice</a:t>
            </a:r>
            <a:r>
              <a:rPr lang="en-US" sz="2900" dirty="0"/>
              <a:t> = new </a:t>
            </a:r>
            <a:r>
              <a:rPr lang="en-US" sz="2900" dirty="0">
                <a:solidFill>
                  <a:srgbClr val="FF0000"/>
                </a:solidFill>
              </a:rPr>
              <a:t>Person</a:t>
            </a:r>
            <a:r>
              <a:rPr lang="en-US" sz="2900" dirty="0"/>
              <a:t>("Alice</a:t>
            </a:r>
            <a:r>
              <a:rPr lang="en-US" sz="2900" dirty="0" smtClean="0"/>
              <a:t>");</a:t>
            </a:r>
          </a:p>
          <a:p>
            <a:r>
              <a:rPr lang="en-US" sz="2900" dirty="0"/>
              <a:t> </a:t>
            </a:r>
            <a:r>
              <a:rPr lang="en-US" sz="2900" dirty="0" smtClean="0"/>
              <a:t>     	</a:t>
            </a:r>
            <a:r>
              <a:rPr lang="en-US" sz="2900" dirty="0" smtClean="0">
                <a:solidFill>
                  <a:srgbClr val="FF0000"/>
                </a:solidFill>
              </a:rPr>
              <a:t>Person</a:t>
            </a:r>
            <a:r>
              <a:rPr lang="en-US" sz="2900" dirty="0" smtClean="0"/>
              <a:t> bob;</a:t>
            </a:r>
          </a:p>
          <a:p>
            <a:r>
              <a:rPr lang="en-US" sz="2900" dirty="0"/>
              <a:t>	</a:t>
            </a:r>
            <a:r>
              <a:rPr lang="en-US" sz="2900" dirty="0" err="1" smtClean="0"/>
              <a:t>System.out.println</a:t>
            </a:r>
            <a:r>
              <a:rPr lang="en-US" sz="2900" dirty="0" smtClean="0"/>
              <a:t>(</a:t>
            </a:r>
            <a:r>
              <a:rPr lang="en-US" sz="2900" dirty="0" err="1" smtClean="0"/>
              <a:t>alice.getName</a:t>
            </a:r>
            <a:r>
              <a:rPr lang="en-US" sz="2900" dirty="0"/>
              <a:t>());</a:t>
            </a:r>
          </a:p>
          <a:p>
            <a:r>
              <a:rPr lang="en-US" sz="2900" dirty="0"/>
              <a:t>	</a:t>
            </a:r>
            <a:r>
              <a:rPr lang="en-US" sz="2900" dirty="0" err="1" smtClean="0"/>
              <a:t>System.out.println</a:t>
            </a:r>
            <a:r>
              <a:rPr lang="en-US" sz="2900" dirty="0" smtClean="0"/>
              <a:t>(</a:t>
            </a:r>
            <a:r>
              <a:rPr lang="en-US" sz="2900" dirty="0" err="1" smtClean="0"/>
              <a:t>alice.getName</a:t>
            </a:r>
            <a:r>
              <a:rPr lang="en-US" sz="2900" dirty="0" smtClean="0"/>
              <a:t>().length());</a:t>
            </a:r>
            <a:endParaRPr lang="en-US" sz="2900" dirty="0"/>
          </a:p>
          <a:p>
            <a:r>
              <a:rPr lang="en-US" sz="2900" dirty="0" smtClean="0"/>
              <a:t>   }</a:t>
            </a:r>
            <a:endParaRPr lang="en-US" sz="2900" dirty="0"/>
          </a:p>
          <a:p>
            <a:r>
              <a:rPr lang="en-US" sz="2900" dirty="0"/>
              <a:t>}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57563" y="404664"/>
            <a:ext cx="7010781" cy="3528392"/>
          </a:xfrm>
          <a:prstGeom prst="rect">
            <a:avLst/>
          </a:prstGeom>
          <a:ln w="28575">
            <a:solidFill>
              <a:srgbClr val="FF0000"/>
            </a:solidFill>
            <a:prstDash val="dash"/>
          </a:ln>
        </p:spPr>
        <p:txBody>
          <a:bodyPr vert="horz" lIns="91440" tIns="45720" rIns="91440" bIns="45720" rtlCol="0">
            <a:noAutofit/>
          </a:bodyPr>
          <a:lstStyle>
            <a:lvl1pPr indent="0">
              <a:spcBef>
                <a:spcPct val="20000"/>
              </a:spcBef>
              <a:buClr>
                <a:schemeClr val="accent6"/>
              </a:buClr>
              <a:buSzPct val="85000"/>
              <a:buFont typeface="Arial" pitchFamily="34" charset="0"/>
              <a:buNone/>
              <a:defRPr sz="2800" b="1">
                <a:latin typeface="Courier New" pitchFamily="49" charset="0"/>
                <a:cs typeface="Courier New" pitchFamily="49" charset="0"/>
              </a:defRPr>
            </a:lvl1pPr>
            <a:lvl2pPr indent="-182880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/>
            </a:lvl2pPr>
            <a:lvl3pPr marL="731520" indent="-182880">
              <a:spcBef>
                <a:spcPct val="20000"/>
              </a:spcBef>
              <a:buClr>
                <a:schemeClr val="accent6"/>
              </a:buClr>
              <a:buSzPct val="90000"/>
              <a:buFont typeface="Arial" pitchFamily="34" charset="0"/>
              <a:buChar char="•"/>
              <a:defRPr sz="2000"/>
            </a:lvl3pPr>
            <a:lvl4pPr marL="1005840" indent="-182880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</a:lvl4pPr>
            <a:lvl5pPr marL="1188720" indent="-137160">
              <a:spcBef>
                <a:spcPct val="20000"/>
              </a:spcBef>
              <a:buClr>
                <a:schemeClr val="accent6"/>
              </a:buClr>
              <a:buSzPct val="100000"/>
              <a:buFont typeface="Arial" pitchFamily="34" charset="0"/>
              <a:buChar char="•"/>
              <a:defRPr sz="1600" baseline="0"/>
            </a:lvl5pPr>
            <a:lvl6pPr marL="1371600" indent="-182880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/>
            </a:lvl6pPr>
            <a:lvl7pPr marL="1554480" indent="-182880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/>
            </a:lvl7pPr>
            <a:lvl8pPr marL="1737360" indent="-182880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/>
            </a:lvl8pPr>
            <a:lvl9pPr marL="1920240" indent="-182880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/>
            </a:lvl9pPr>
          </a:lstStyle>
          <a:p>
            <a:r>
              <a:rPr lang="en-US" sz="1600" dirty="0">
                <a:solidFill>
                  <a:srgbClr val="FF0000"/>
                </a:solidFill>
              </a:rPr>
              <a:t>class Person</a:t>
            </a:r>
            <a:endParaRPr lang="el-GR" sz="1600" dirty="0">
              <a:solidFill>
                <a:srgbClr val="FF0000"/>
              </a:solidFill>
            </a:endParaRPr>
          </a:p>
          <a:p>
            <a:r>
              <a:rPr lang="en-US" sz="1600" dirty="0"/>
              <a:t>{</a:t>
            </a:r>
          </a:p>
          <a:p>
            <a:r>
              <a:rPr lang="el-GR" sz="1600" dirty="0"/>
              <a:t>  </a:t>
            </a:r>
            <a:r>
              <a:rPr lang="en-US" sz="1600" dirty="0"/>
              <a:t>private String name;</a:t>
            </a:r>
          </a:p>
          <a:p>
            <a:r>
              <a:rPr lang="en-US" sz="1600" dirty="0"/>
              <a:t>	</a:t>
            </a:r>
          </a:p>
          <a:p>
            <a:r>
              <a:rPr lang="el-GR" sz="1600" dirty="0"/>
              <a:t>  </a:t>
            </a:r>
            <a:r>
              <a:rPr lang="en-US" sz="1600" dirty="0"/>
              <a:t>public Person(String name){</a:t>
            </a:r>
          </a:p>
          <a:p>
            <a:r>
              <a:rPr lang="el-GR" sz="1600" dirty="0"/>
              <a:t>    </a:t>
            </a:r>
            <a:r>
              <a:rPr lang="en-US" sz="1600" dirty="0"/>
              <a:t>this.name = name;</a:t>
            </a:r>
            <a:endParaRPr lang="el-GR" sz="1600" dirty="0"/>
          </a:p>
          <a:p>
            <a:r>
              <a:rPr lang="el-GR" sz="1600" dirty="0"/>
              <a:t>  </a:t>
            </a:r>
            <a:r>
              <a:rPr lang="en-US" sz="1600" dirty="0"/>
              <a:t>}</a:t>
            </a:r>
            <a:endParaRPr lang="el-GR" sz="1600" dirty="0"/>
          </a:p>
          <a:p>
            <a:r>
              <a:rPr lang="en-US" sz="1600" dirty="0"/>
              <a:t>	</a:t>
            </a:r>
          </a:p>
          <a:p>
            <a:r>
              <a:rPr lang="el-GR" sz="1600" dirty="0"/>
              <a:t>  </a:t>
            </a:r>
            <a:r>
              <a:rPr lang="en-US" sz="1600" dirty="0"/>
              <a:t>public String </a:t>
            </a:r>
            <a:r>
              <a:rPr lang="en-US" sz="1600" dirty="0" err="1">
                <a:solidFill>
                  <a:srgbClr val="FF0000"/>
                </a:solidFill>
              </a:rPr>
              <a:t>getName</a:t>
            </a:r>
            <a:r>
              <a:rPr lang="en-US" sz="1600" dirty="0"/>
              <a:t>(){</a:t>
            </a:r>
          </a:p>
          <a:p>
            <a:r>
              <a:rPr lang="el-GR" sz="1600" dirty="0"/>
              <a:t>    </a:t>
            </a:r>
            <a:r>
              <a:rPr lang="en-US" sz="1600" dirty="0"/>
              <a:t>return name;</a:t>
            </a:r>
          </a:p>
          <a:p>
            <a:r>
              <a:rPr lang="el-GR" sz="1600" dirty="0"/>
              <a:t>  </a:t>
            </a:r>
            <a:r>
              <a:rPr lang="en-US" sz="1600" dirty="0" smtClean="0"/>
              <a:t>}</a:t>
            </a:r>
            <a:endParaRPr lang="el-GR" sz="1600" dirty="0" smtClean="0"/>
          </a:p>
          <a:p>
            <a:r>
              <a:rPr lang="el-GR" sz="1600" dirty="0"/>
              <a:t>}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023894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" y="4941168"/>
            <a:ext cx="5364088" cy="18002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47130" y="24190"/>
            <a:ext cx="8534400" cy="7005210"/>
          </a:xfrm>
          <a:prstGeom prst="rect">
            <a:avLst/>
          </a:prstGeom>
          <a:ln w="28575">
            <a:solidFill>
              <a:srgbClr val="0070C0"/>
            </a:solidFill>
            <a:prstDash val="dash"/>
          </a:ln>
        </p:spPr>
        <p:txBody>
          <a:bodyPr>
            <a:no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85000"/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9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class Date</a:t>
            </a:r>
          </a:p>
          <a:p>
            <a:pPr marL="0" indent="0">
              <a:buFont typeface="Arial" pitchFamily="34" charset="0"/>
              <a:buNone/>
            </a:pP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Font typeface="Arial" pitchFamily="34" charset="0"/>
              <a:buNone/>
            </a:pPr>
            <a:r>
              <a:rPr lang="en-US" sz="16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private int day = 1;</a:t>
            </a:r>
          </a:p>
          <a:p>
            <a:pPr marL="0" indent="0">
              <a:buFont typeface="Arial" pitchFamily="34" charset="0"/>
              <a:buNone/>
            </a:pP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 private int month = 1;</a:t>
            </a:r>
          </a:p>
          <a:p>
            <a:pPr marL="0" indent="0">
              <a:buFont typeface="Arial" pitchFamily="34" charset="0"/>
              <a:buNone/>
            </a:pP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 private int year = 2014;</a:t>
            </a:r>
          </a:p>
          <a:p>
            <a:pPr marL="0" indent="0">
              <a:buFont typeface="Arial" pitchFamily="34" charset="0"/>
              <a:buNone/>
            </a:pP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 private String[] </a:t>
            </a:r>
            <a:r>
              <a:rPr lang="en-US" sz="1600" b="1" dirty="0" err="1" smtClean="0">
                <a:latin typeface="Courier New" pitchFamily="49" charset="0"/>
                <a:cs typeface="Courier New" pitchFamily="49" charset="0"/>
              </a:rPr>
              <a:t>monthStrings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= </a:t>
            </a:r>
            <a:endParaRPr lang="el-GR" sz="1600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Font typeface="Arial" pitchFamily="34" charset="0"/>
              <a:buNone/>
            </a:pPr>
            <a:r>
              <a:rPr lang="el-GR" sz="1600" b="1" dirty="0" smtClean="0">
                <a:latin typeface="Courier New" pitchFamily="49" charset="0"/>
                <a:cs typeface="Courier New" pitchFamily="49" charset="0"/>
              </a:rPr>
              <a:t>			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{"Jan", "Feb", "Mar", "Apr", "May", "Jun",</a:t>
            </a:r>
            <a:endParaRPr lang="el-GR" sz="1600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Font typeface="Arial" pitchFamily="34" charset="0"/>
              <a:buNone/>
            </a:pPr>
            <a:r>
              <a:rPr lang="el-GR" sz="1600" b="1" dirty="0" smtClean="0">
                <a:latin typeface="Courier New" pitchFamily="49" charset="0"/>
                <a:cs typeface="Courier New" pitchFamily="49" charset="0"/>
              </a:rPr>
              <a:t>			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"Jul", "Aug", "Sep", "Oct", "Nov", "Dec"};</a:t>
            </a:r>
          </a:p>
          <a:p>
            <a:pPr marL="0" indent="0">
              <a:buFont typeface="Arial" pitchFamily="34" charset="0"/>
              <a:buNone/>
            </a:pP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	</a:t>
            </a:r>
          </a:p>
          <a:p>
            <a:pPr marL="0" indent="0">
              <a:buFont typeface="Arial" pitchFamily="34" charset="0"/>
              <a:buNone/>
            </a:pP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 public Date(int day, int month, int year){</a:t>
            </a:r>
          </a:p>
          <a:p>
            <a:pPr marL="0" indent="0">
              <a:buFont typeface="Arial" pitchFamily="34" charset="0"/>
              <a:buNone/>
            </a:pP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 err="1" smtClean="0">
                <a:latin typeface="Courier New" pitchFamily="49" charset="0"/>
                <a:cs typeface="Courier New" pitchFamily="49" charset="0"/>
              </a:rPr>
              <a:t>this.day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= day;</a:t>
            </a:r>
            <a:r>
              <a:rPr lang="el-GR" sz="16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 err="1" smtClean="0">
                <a:latin typeface="Courier New" pitchFamily="49" charset="0"/>
                <a:cs typeface="Courier New" pitchFamily="49" charset="0"/>
              </a:rPr>
              <a:t>this.month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= month;</a:t>
            </a:r>
            <a:r>
              <a:rPr lang="el-GR" sz="16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 err="1" smtClean="0">
                <a:latin typeface="Courier New" pitchFamily="49" charset="0"/>
                <a:cs typeface="Courier New" pitchFamily="49" charset="0"/>
              </a:rPr>
              <a:t>this.year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= year;</a:t>
            </a:r>
          </a:p>
          <a:p>
            <a:pPr marL="0" indent="0">
              <a:buFont typeface="Arial" pitchFamily="34" charset="0"/>
              <a:buNone/>
            </a:pPr>
            <a:r>
              <a:rPr lang="en-US" sz="16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}</a:t>
            </a:r>
          </a:p>
          <a:p>
            <a:pPr marL="0" indent="0">
              <a:buFont typeface="Arial" pitchFamily="34" charset="0"/>
              <a:buNone/>
            </a:pP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 </a:t>
            </a:r>
            <a:endParaRPr lang="el-GR" sz="1600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Font typeface="Arial" pitchFamily="34" charset="0"/>
              <a:buNone/>
            </a:pPr>
            <a:r>
              <a:rPr lang="el-GR" sz="1600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public String </a:t>
            </a:r>
            <a:r>
              <a:rPr lang="en-US" sz="1600" b="1" dirty="0" err="1" smtClean="0">
                <a:latin typeface="Courier New" pitchFamily="49" charset="0"/>
                <a:cs typeface="Courier New" pitchFamily="49" charset="0"/>
              </a:rPr>
              <a:t>toString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(){</a:t>
            </a:r>
          </a:p>
          <a:p>
            <a:pPr marL="0" indent="0">
              <a:buFont typeface="Arial" pitchFamily="34" charset="0"/>
              <a:buNone/>
            </a:pP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	return day + " " + </a:t>
            </a:r>
            <a:r>
              <a:rPr lang="en-US" sz="1600" b="1" dirty="0" err="1" smtClean="0">
                <a:latin typeface="Courier New" pitchFamily="49" charset="0"/>
                <a:cs typeface="Courier New" pitchFamily="49" charset="0"/>
              </a:rPr>
              <a:t>monthNames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[month-1] + " " + year;</a:t>
            </a:r>
          </a:p>
          <a:p>
            <a:pPr marL="0" indent="0">
              <a:buFont typeface="Arial" pitchFamily="34" charset="0"/>
              <a:buNone/>
            </a:pP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 }</a:t>
            </a:r>
            <a:endParaRPr lang="el-GR" sz="1600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Font typeface="Arial" pitchFamily="34" charset="0"/>
              <a:buNone/>
            </a:pPr>
            <a:endParaRPr lang="el-GR" sz="16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l-GR" sz="16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l-GR" sz="1600" b="1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public </a:t>
            </a:r>
            <a:r>
              <a:rPr lang="en-US" sz="16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Date</a:t>
            </a:r>
            <a:r>
              <a:rPr lang="en-US" sz="16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nextYear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(){</a:t>
            </a:r>
          </a:p>
          <a:p>
            <a:pPr marL="0" indent="0">
              <a:buNone/>
            </a:pPr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if (day == 29 &amp;&amp; month == 2){</a:t>
            </a:r>
          </a:p>
          <a:p>
            <a:pPr marL="0" indent="0">
              <a:buNone/>
            </a:pPr>
            <a:r>
              <a:rPr lang="en-US" sz="1600" b="1" dirty="0">
                <a:latin typeface="Courier New" pitchFamily="49" charset="0"/>
                <a:cs typeface="Courier New" pitchFamily="49" charset="0"/>
              </a:rPr>
              <a:t>	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return </a:t>
            </a:r>
            <a:r>
              <a:rPr lang="en-US" sz="16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null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sz="16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6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return </a:t>
            </a:r>
            <a:r>
              <a:rPr lang="en-US" sz="16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new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Date(day,month,year+1);</a:t>
            </a:r>
          </a:p>
          <a:p>
            <a:pPr marL="0" indent="0">
              <a:buNone/>
            </a:pPr>
            <a:r>
              <a:rPr lang="el-GR" sz="1600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 indent="0">
              <a:buFont typeface="Arial" pitchFamily="34" charset="0"/>
              <a:buNone/>
            </a:pP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 indent="0">
              <a:buFont typeface="Arial" pitchFamily="34" charset="0"/>
              <a:buNone/>
            </a:pPr>
            <a:endParaRPr lang="en-US" sz="16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12160" y="620688"/>
            <a:ext cx="2071529" cy="461665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l-GR" sz="2400" dirty="0" smtClean="0"/>
              <a:t>Η κλάση </a:t>
            </a:r>
            <a:r>
              <a:rPr lang="en-US" sz="2400" dirty="0" smtClean="0"/>
              <a:t>Date</a:t>
            </a:r>
            <a:endParaRPr lang="en-US" sz="2400" dirty="0"/>
          </a:p>
        </p:txBody>
      </p:sp>
      <p:sp>
        <p:nvSpPr>
          <p:cNvPr id="8" name="Rectangular Callout 7"/>
          <p:cNvSpPr/>
          <p:nvPr/>
        </p:nvSpPr>
        <p:spPr>
          <a:xfrm>
            <a:off x="5743059" y="4666638"/>
            <a:ext cx="3380725" cy="2160240"/>
          </a:xfrm>
          <a:prstGeom prst="wedgeRectCallout">
            <a:avLst>
              <a:gd name="adj1" fmla="val -104856"/>
              <a:gd name="adj2" fmla="val 1076"/>
            </a:avLst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dirty="0" smtClean="0">
                <a:solidFill>
                  <a:srgbClr val="FF0000"/>
                </a:solidFill>
              </a:rPr>
              <a:t>Η τιμή </a:t>
            </a:r>
            <a:r>
              <a:rPr lang="en-US" dirty="0" smtClean="0">
                <a:solidFill>
                  <a:srgbClr val="FF0000"/>
                </a:solidFill>
              </a:rPr>
              <a:t>null</a:t>
            </a:r>
            <a:r>
              <a:rPr lang="el-GR" dirty="0" smtClean="0">
                <a:solidFill>
                  <a:schemeClr val="tx1"/>
                </a:solidFill>
              </a:rPr>
              <a:t>: Μία κενή αναφορά. Η τιμή μπορεί να χρησιμοποιηθεί σαν μια </a:t>
            </a:r>
            <a:r>
              <a:rPr lang="en-US" dirty="0" smtClean="0">
                <a:solidFill>
                  <a:schemeClr val="tx1"/>
                </a:solidFill>
              </a:rPr>
              <a:t>default </a:t>
            </a:r>
            <a:r>
              <a:rPr lang="el-GR" dirty="0" smtClean="0">
                <a:solidFill>
                  <a:schemeClr val="tx1"/>
                </a:solidFill>
              </a:rPr>
              <a:t>τιμή, ή σαν ένδειξη λάθους (στην περίπτωση αυτή ότι δεν μπορούμε να δημιουργήσουμε το αντικείμενο)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163218" y="3574286"/>
            <a:ext cx="4002378" cy="369332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l-GR" dirty="0" smtClean="0"/>
              <a:t>Τι γίνεται αν η ημερομηνία είναι 29/2?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534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251520" y="548680"/>
            <a:ext cx="8534400" cy="4896544"/>
          </a:xfrm>
          <a:prstGeom prst="rect">
            <a:avLst/>
          </a:prstGeom>
          <a:ln w="28575">
            <a:solidFill>
              <a:srgbClr val="0070C0"/>
            </a:solidFill>
            <a:prstDash val="dash"/>
          </a:ln>
        </p:spPr>
        <p:txBody>
          <a:bodyPr>
            <a:no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85000"/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9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class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DateExample</a:t>
            </a:r>
            <a:endParaRPr lang="en-US" sz="2400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Font typeface="Arial" pitchFamily="34" charset="0"/>
              <a:buNone/>
            </a:pP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Font typeface="Arial" pitchFamily="34" charset="0"/>
              <a:buNone/>
            </a:pP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   public static void main(String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args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[]){</a:t>
            </a:r>
          </a:p>
          <a:p>
            <a:pPr marL="0" indent="0">
              <a:buFont typeface="Arial" pitchFamily="34" charset="0"/>
              <a:buNone/>
            </a:pP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	Date today = new Date(3,4,2014);</a:t>
            </a:r>
            <a:r>
              <a:rPr lang="el-GR" sz="2400" b="1" dirty="0" smtClean="0">
                <a:latin typeface="Courier New" pitchFamily="49" charset="0"/>
                <a:cs typeface="Courier New" pitchFamily="49" charset="0"/>
              </a:rPr>
              <a:t> </a:t>
            </a:r>
            <a:endParaRPr lang="en-US" sz="2400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Font typeface="Arial" pitchFamily="34" charset="0"/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(today);</a:t>
            </a:r>
          </a:p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Date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todayNextYear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today.nextYear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(); </a:t>
            </a:r>
          </a:p>
          <a:p>
            <a:pPr marL="0" indent="0">
              <a:buNone/>
            </a:pPr>
            <a:r>
              <a:rPr lang="en-US" sz="2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	if( </a:t>
            </a:r>
            <a:r>
              <a:rPr lang="en-US" sz="24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todayNextYear</a:t>
            </a:r>
            <a:r>
              <a:rPr lang="en-US" sz="24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!= null)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	   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todayNextYear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 indent="0">
              <a:buFont typeface="Arial" pitchFamily="34" charset="0"/>
              <a:buNone/>
            </a:pP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 marL="0" indent="0">
              <a:buFont typeface="Arial" pitchFamily="34" charset="0"/>
              <a:buNone/>
            </a:pP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sz="24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979713" y="5589240"/>
            <a:ext cx="7056784" cy="120032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l-GR" dirty="0" smtClean="0"/>
              <a:t>Προσοχή: Η χρήση του </a:t>
            </a:r>
            <a:r>
              <a:rPr lang="en-US" dirty="0" smtClean="0"/>
              <a:t>null </a:t>
            </a:r>
            <a:r>
              <a:rPr lang="el-GR" dirty="0" smtClean="0"/>
              <a:t>για έλεγχο λάθους σημαίνει ότι όποτε χρησιμοποιούμε την μέθοδο θα πρέπει να προσέχουμε αν η επιστρεφόμενη τιμή είναι </a:t>
            </a:r>
            <a:r>
              <a:rPr lang="en-US" dirty="0" smtClean="0"/>
              <a:t>null. </a:t>
            </a:r>
            <a:r>
              <a:rPr lang="el-GR" dirty="0" smtClean="0"/>
              <a:t>Δεν είναι καλή λύση, και αργότερα θα μάθουμε για εξαιρέσεις για να χειριζόμαστε τέτοια προβλήματα.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2503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Πίνακες από αντικείμενα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Όπως ορίζουμε πίνακες από πρωταρχικούς τύπους μπορούμε να ορίσουμε και </a:t>
            </a:r>
            <a:r>
              <a:rPr lang="el-GR" dirty="0" smtClean="0">
                <a:solidFill>
                  <a:srgbClr val="0070C0"/>
                </a:solidFill>
              </a:rPr>
              <a:t>πίνακες από αντικείμενα</a:t>
            </a:r>
          </a:p>
          <a:p>
            <a:pPr lvl="1"/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Person[] 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array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new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Person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[3];</a:t>
            </a:r>
          </a:p>
          <a:p>
            <a:pPr lvl="1"/>
            <a:r>
              <a:rPr lang="el-GR" dirty="0" smtClean="0"/>
              <a:t>Ορίζει ένα πίνακα με τρία αντικείμενα τύπου </a:t>
            </a:r>
            <a:r>
              <a:rPr lang="en-US" dirty="0" smtClean="0"/>
              <a:t>Person</a:t>
            </a:r>
          </a:p>
          <a:p>
            <a:pPr lvl="1"/>
            <a:r>
              <a:rPr lang="el-GR" dirty="0" smtClean="0"/>
              <a:t>Ουσιαστικά ένα πίνακα με </a:t>
            </a:r>
            <a:r>
              <a:rPr lang="el-GR" dirty="0" smtClean="0">
                <a:solidFill>
                  <a:srgbClr val="0070C0"/>
                </a:solidFill>
              </a:rPr>
              <a:t>αναφορές</a:t>
            </a:r>
            <a:r>
              <a:rPr lang="el-GR" dirty="0" smtClean="0"/>
              <a:t>.</a:t>
            </a:r>
          </a:p>
          <a:p>
            <a:pPr lvl="1"/>
            <a:endParaRPr lang="el-GR" dirty="0"/>
          </a:p>
          <a:p>
            <a:r>
              <a:rPr lang="el-GR" dirty="0" smtClean="0"/>
              <a:t>Όταν ορίζουμε ένα πίνακα από αντικείμενα πρέπει να είμαστε προσεκτικοί να δεσμεύουμε σωστά τη μνήμη.</a:t>
            </a:r>
          </a:p>
        </p:txBody>
      </p:sp>
    </p:spTree>
    <p:extLst>
      <p:ext uri="{BB962C8B-B14F-4D97-AF65-F5344CB8AC3E}">
        <p14:creationId xmlns:p14="http://schemas.microsoft.com/office/powerpoint/2010/main" val="3658792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Παράδειγμα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Person[] 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array;</a:t>
            </a:r>
          </a:p>
          <a:p>
            <a:endParaRPr lang="en-US" b="1" dirty="0" smtClean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H </a:t>
            </a:r>
            <a:r>
              <a:rPr lang="el-GR" dirty="0"/>
              <a:t>εντολή αυτή θα δημιουργήσει μια μεταβλητή με το όνομα </a:t>
            </a:r>
            <a:r>
              <a:rPr lang="en-US" dirty="0">
                <a:solidFill>
                  <a:srgbClr val="0070C0"/>
                </a:solidFill>
              </a:rPr>
              <a:t>array</a:t>
            </a:r>
            <a:r>
              <a:rPr lang="en-US" dirty="0"/>
              <a:t> </a:t>
            </a:r>
            <a:r>
              <a:rPr lang="el-GR" dirty="0"/>
              <a:t>η οποία κάποια στιγμή θα δείχνει σε ένα πίνακα με </a:t>
            </a:r>
            <a:r>
              <a:rPr lang="en-US" dirty="0"/>
              <a:t>Person. </a:t>
            </a:r>
            <a:r>
              <a:rPr lang="el-GR" dirty="0"/>
              <a:t>Για την ώρα είναι </a:t>
            </a:r>
            <a:r>
              <a:rPr lang="en-US" dirty="0"/>
              <a:t>null.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5484210"/>
              </p:ext>
            </p:extLst>
          </p:nvPr>
        </p:nvGraphicFramePr>
        <p:xfrm>
          <a:off x="539552" y="3140968"/>
          <a:ext cx="3096344" cy="85003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48172"/>
                <a:gridCol w="1548172"/>
              </a:tblGrid>
              <a:tr h="425019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70C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array</a:t>
                      </a:r>
                      <a:endParaRPr lang="en-US" sz="12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null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4250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 smtClean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0345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Παράδειγμα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Person[] 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array;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array = 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new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Person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[2]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;</a:t>
            </a:r>
            <a:endParaRPr lang="en-US" b="1" dirty="0" smtClean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endParaRPr lang="en-US" b="1" dirty="0" smtClean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H </a:t>
            </a:r>
            <a:r>
              <a:rPr lang="el-GR" dirty="0"/>
              <a:t>εντολή </a:t>
            </a:r>
            <a:r>
              <a:rPr lang="en-US" dirty="0" smtClean="0"/>
              <a:t>new</a:t>
            </a:r>
            <a:r>
              <a:rPr lang="el-GR" dirty="0" smtClean="0"/>
              <a:t> </a:t>
            </a:r>
            <a:r>
              <a:rPr lang="el-GR" dirty="0"/>
              <a:t>θα </a:t>
            </a:r>
            <a:r>
              <a:rPr lang="el-GR" dirty="0" smtClean="0"/>
              <a:t>δεσμεύσει δύο θέσεις μνήμης στο </a:t>
            </a:r>
            <a:r>
              <a:rPr lang="en-US" dirty="0" smtClean="0"/>
              <a:t>heap </a:t>
            </a:r>
            <a:r>
              <a:rPr lang="el-GR" dirty="0" smtClean="0"/>
              <a:t>για να κρατήσουν δύο αναφορές τύπου </a:t>
            </a:r>
            <a:r>
              <a:rPr lang="en-US" dirty="0" smtClean="0"/>
              <a:t>Person. </a:t>
            </a:r>
            <a:r>
              <a:rPr lang="el-GR" dirty="0" smtClean="0"/>
              <a:t>Εφόσον δεν έχουμε δημιουργήσει τις μεταβλητές ακόμη, αυτές θα είναι </a:t>
            </a:r>
            <a:r>
              <a:rPr lang="en-US" dirty="0" smtClean="0">
                <a:solidFill>
                  <a:srgbClr val="FF0000"/>
                </a:solidFill>
              </a:rPr>
              <a:t>null</a:t>
            </a:r>
            <a:r>
              <a:rPr lang="en-US" dirty="0" smtClean="0"/>
              <a:t>.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4298525"/>
              </p:ext>
            </p:extLst>
          </p:nvPr>
        </p:nvGraphicFramePr>
        <p:xfrm>
          <a:off x="539552" y="3140968"/>
          <a:ext cx="3096344" cy="85003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48172"/>
                <a:gridCol w="1548172"/>
              </a:tblGrid>
              <a:tr h="425019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70C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array</a:t>
                      </a:r>
                      <a:endParaRPr lang="en-US" sz="12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solidFill>
                            <a:srgbClr val="FF0000"/>
                          </a:solidFill>
                        </a:rPr>
                        <a:t>0x0010</a:t>
                      </a:r>
                      <a:endParaRPr lang="en-US" dirty="0" smtClean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4250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 smtClean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  <p:cxnSp>
        <p:nvCxnSpPr>
          <p:cNvPr id="5" name="Straight Arrow Connector 4"/>
          <p:cNvCxnSpPr/>
          <p:nvPr/>
        </p:nvCxnSpPr>
        <p:spPr>
          <a:xfrm>
            <a:off x="3635896" y="3356992"/>
            <a:ext cx="864096" cy="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8653916"/>
              </p:ext>
            </p:extLst>
          </p:nvPr>
        </p:nvGraphicFramePr>
        <p:xfrm>
          <a:off x="4499992" y="3140968"/>
          <a:ext cx="1260140" cy="731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140"/>
              </a:tblGrid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null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null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742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Παράδειγμα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Person[] 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array;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array = 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new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Person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[2];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array[0] =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new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Person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(“</a:t>
            </a:r>
            <a:r>
              <a:rPr lang="en-US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alice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”, 1);</a:t>
            </a:r>
          </a:p>
          <a:p>
            <a:endParaRPr lang="en-US" b="1" dirty="0" smtClean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H </a:t>
            </a:r>
            <a:r>
              <a:rPr lang="el-GR" dirty="0" smtClean="0"/>
              <a:t>νέα εντολή </a:t>
            </a:r>
            <a:r>
              <a:rPr lang="en-US" dirty="0" smtClean="0"/>
              <a:t>new</a:t>
            </a:r>
            <a:r>
              <a:rPr lang="el-GR" dirty="0" smtClean="0"/>
              <a:t> </a:t>
            </a:r>
            <a:r>
              <a:rPr lang="el-GR" dirty="0"/>
              <a:t>θα </a:t>
            </a:r>
            <a:r>
              <a:rPr lang="el-GR" dirty="0" smtClean="0"/>
              <a:t>δεσμεύσει χώρο για ένα </a:t>
            </a:r>
            <a:r>
              <a:rPr lang="en-US" dirty="0" smtClean="0"/>
              <a:t>Person. </a:t>
            </a:r>
            <a:r>
              <a:rPr lang="el-GR" dirty="0" smtClean="0"/>
              <a:t>Δημιουργείται το αντικείμενο και η αναφορά αποθηκεύεται στην πρώτη θέση του πίνακα </a:t>
            </a:r>
            <a:r>
              <a:rPr lang="en-US" dirty="0" smtClean="0"/>
              <a:t>array. 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9201329"/>
              </p:ext>
            </p:extLst>
          </p:nvPr>
        </p:nvGraphicFramePr>
        <p:xfrm>
          <a:off x="539552" y="3587074"/>
          <a:ext cx="3096344" cy="85003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48172"/>
                <a:gridCol w="1548172"/>
              </a:tblGrid>
              <a:tr h="425019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70C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array</a:t>
                      </a:r>
                      <a:endParaRPr lang="en-US" sz="12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0x0010</a:t>
                      </a:r>
                      <a:endParaRPr lang="en-US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4250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 smtClean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  <p:cxnSp>
        <p:nvCxnSpPr>
          <p:cNvPr id="5" name="Straight Arrow Connector 4"/>
          <p:cNvCxnSpPr/>
          <p:nvPr/>
        </p:nvCxnSpPr>
        <p:spPr>
          <a:xfrm>
            <a:off x="3635896" y="3803098"/>
            <a:ext cx="864096" cy="0"/>
          </a:xfrm>
          <a:prstGeom prst="straightConnector1">
            <a:avLst/>
          </a:prstGeom>
          <a:ln w="28575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0998094"/>
              </p:ext>
            </p:extLst>
          </p:nvPr>
        </p:nvGraphicFramePr>
        <p:xfrm>
          <a:off x="4499992" y="3587074"/>
          <a:ext cx="1260140" cy="731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140"/>
              </a:tblGrid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solidFill>
                            <a:srgbClr val="FF0000"/>
                          </a:solidFill>
                        </a:rPr>
                        <a:t>0x0200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null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7" name="Elbow Connector 6"/>
          <p:cNvCxnSpPr/>
          <p:nvPr/>
        </p:nvCxnSpPr>
        <p:spPr>
          <a:xfrm flipV="1">
            <a:off x="5796136" y="3443058"/>
            <a:ext cx="792088" cy="339818"/>
          </a:xfrm>
          <a:prstGeom prst="bentConnector3">
            <a:avLst>
              <a:gd name="adj1" fmla="val 50000"/>
            </a:avLst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7878025"/>
              </p:ext>
            </p:extLst>
          </p:nvPr>
        </p:nvGraphicFramePr>
        <p:xfrm>
          <a:off x="6588224" y="3227034"/>
          <a:ext cx="1260140" cy="655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140"/>
              </a:tblGrid>
              <a:tr h="65596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solidFill>
                            <a:srgbClr val="FF0000"/>
                          </a:solidFill>
                        </a:rPr>
                        <a:t>alice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12932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Παράδειγμα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4116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Person[] 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array;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array = 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new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Person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[2];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array[0] =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new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Person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(“</a:t>
            </a:r>
            <a:r>
              <a:rPr lang="en-US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alice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”, 1);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array[1] =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new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Person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(“bob”, 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1);</a:t>
            </a:r>
          </a:p>
          <a:p>
            <a:pPr marL="0" indent="0">
              <a:buNone/>
            </a:pPr>
            <a:endParaRPr lang="en-US" b="1" dirty="0" smtClean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endParaRPr lang="en-US" b="1" dirty="0" smtClean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H </a:t>
            </a:r>
            <a:r>
              <a:rPr lang="el-GR" dirty="0" smtClean="0"/>
              <a:t>νέα εντολή </a:t>
            </a:r>
            <a:r>
              <a:rPr lang="en-US" dirty="0" smtClean="0"/>
              <a:t>new</a:t>
            </a:r>
            <a:r>
              <a:rPr lang="el-GR" dirty="0" smtClean="0"/>
              <a:t> </a:t>
            </a:r>
            <a:r>
              <a:rPr lang="el-GR" dirty="0"/>
              <a:t>θα </a:t>
            </a:r>
            <a:r>
              <a:rPr lang="el-GR" dirty="0" smtClean="0"/>
              <a:t>δεσμεύσει χώρο για άλλο ένα </a:t>
            </a:r>
            <a:r>
              <a:rPr lang="en-US" dirty="0" smtClean="0"/>
              <a:t>Person. </a:t>
            </a:r>
            <a:r>
              <a:rPr lang="el-GR" dirty="0" smtClean="0"/>
              <a:t>Δημιουργείται το αντικείμενο και η αναφορά αποθηκεύεται στην δεύτερη θέση του πίνακα </a:t>
            </a:r>
            <a:r>
              <a:rPr lang="en-US" dirty="0" smtClean="0"/>
              <a:t>array. 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0512225"/>
              </p:ext>
            </p:extLst>
          </p:nvPr>
        </p:nvGraphicFramePr>
        <p:xfrm>
          <a:off x="539552" y="3888245"/>
          <a:ext cx="3096344" cy="85003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48172"/>
                <a:gridCol w="1548172"/>
              </a:tblGrid>
              <a:tr h="425019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70C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array</a:t>
                      </a:r>
                      <a:endParaRPr lang="en-US" sz="12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0x0010</a:t>
                      </a:r>
                      <a:endParaRPr lang="en-US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4250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 smtClean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  <p:cxnSp>
        <p:nvCxnSpPr>
          <p:cNvPr id="5" name="Straight Arrow Connector 4"/>
          <p:cNvCxnSpPr/>
          <p:nvPr/>
        </p:nvCxnSpPr>
        <p:spPr>
          <a:xfrm>
            <a:off x="3635896" y="4104269"/>
            <a:ext cx="864096" cy="0"/>
          </a:xfrm>
          <a:prstGeom prst="straightConnector1">
            <a:avLst/>
          </a:prstGeom>
          <a:ln w="28575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3248364"/>
              </p:ext>
            </p:extLst>
          </p:nvPr>
        </p:nvGraphicFramePr>
        <p:xfrm>
          <a:off x="4499992" y="3888245"/>
          <a:ext cx="1260140" cy="731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140"/>
              </a:tblGrid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solidFill>
                            <a:srgbClr val="0070C0"/>
                          </a:solidFill>
                        </a:rPr>
                        <a:t>0x0200</a:t>
                      </a:r>
                      <a:endParaRPr lang="en-US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solidFill>
                            <a:srgbClr val="FF0000"/>
                          </a:solidFill>
                        </a:rPr>
                        <a:t>0x0300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7" name="Elbow Connector 6"/>
          <p:cNvCxnSpPr/>
          <p:nvPr/>
        </p:nvCxnSpPr>
        <p:spPr>
          <a:xfrm flipV="1">
            <a:off x="5796136" y="3744229"/>
            <a:ext cx="792088" cy="339818"/>
          </a:xfrm>
          <a:prstGeom prst="bentConnector3">
            <a:avLst>
              <a:gd name="adj1" fmla="val 50000"/>
            </a:avLst>
          </a:prstGeom>
          <a:ln w="28575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1619658"/>
              </p:ext>
            </p:extLst>
          </p:nvPr>
        </p:nvGraphicFramePr>
        <p:xfrm>
          <a:off x="6588224" y="3528205"/>
          <a:ext cx="1260140" cy="655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140"/>
              </a:tblGrid>
              <a:tr h="65596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solidFill>
                            <a:srgbClr val="0070C0"/>
                          </a:solidFill>
                        </a:rPr>
                        <a:t>alice</a:t>
                      </a:r>
                      <a:endParaRPr lang="en-US" dirty="0">
                        <a:solidFill>
                          <a:srgbClr val="0070C0"/>
                        </a:solidFill>
                      </a:endParaRPr>
                    </a:p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1</a:t>
                      </a:r>
                      <a:endParaRPr lang="en-US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9" name="Elbow Connector 8"/>
          <p:cNvCxnSpPr>
            <a:endCxn id="10" idx="1"/>
          </p:cNvCxnSpPr>
          <p:nvPr/>
        </p:nvCxnSpPr>
        <p:spPr>
          <a:xfrm>
            <a:off x="5796136" y="4450251"/>
            <a:ext cx="810344" cy="306953"/>
          </a:xfrm>
          <a:prstGeom prst="bentConnector3">
            <a:avLst>
              <a:gd name="adj1" fmla="val 50000"/>
            </a:avLst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3187892"/>
              </p:ext>
            </p:extLst>
          </p:nvPr>
        </p:nvGraphicFramePr>
        <p:xfrm>
          <a:off x="6606480" y="4429224"/>
          <a:ext cx="1260140" cy="655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140"/>
              </a:tblGrid>
              <a:tr h="65596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bob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1776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Πίνακες από πίνακες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/>
              <a:t>Οι δισδιάστατοι πίνακες είναι ουσιαστικά πίνακες από αντικείμενα, όπου τα αντικείμενα είναι πάλι πίνακες</a:t>
            </a:r>
          </a:p>
          <a:p>
            <a:r>
              <a:rPr lang="el-GR" dirty="0" smtClean="0"/>
              <a:t>Π.χ., έτσι δεσμεύουμε πίνακα </a:t>
            </a:r>
            <a:r>
              <a:rPr lang="el-GR" dirty="0" smtClean="0">
                <a:sym typeface="Symbol"/>
              </a:rPr>
              <a:t>ακεραίων</a:t>
            </a:r>
            <a:r>
              <a:rPr lang="en-US" dirty="0" smtClean="0">
                <a:sym typeface="Symbol"/>
              </a:rPr>
              <a:t> </a:t>
            </a:r>
            <a:r>
              <a:rPr lang="en-US" dirty="0">
                <a:sym typeface="Symbol"/>
              </a:rPr>
              <a:t>5</a:t>
            </a:r>
            <a:r>
              <a:rPr lang="el-GR" dirty="0" smtClean="0"/>
              <a:t> </a:t>
            </a:r>
            <a:r>
              <a:rPr lang="el-GR" dirty="0" smtClean="0">
                <a:sym typeface="Symbol"/>
              </a:rPr>
              <a:t> </a:t>
            </a:r>
            <a:r>
              <a:rPr lang="en-US" dirty="0">
                <a:sym typeface="Symbol"/>
              </a:rPr>
              <a:t>5</a:t>
            </a:r>
            <a:endParaRPr lang="en-US" dirty="0" smtClean="0">
              <a:sym typeface="Symbol"/>
            </a:endParaRPr>
          </a:p>
          <a:p>
            <a:endParaRPr lang="el-GR" dirty="0" smtClean="0"/>
          </a:p>
          <a:p>
            <a:pPr marL="0" indent="0">
              <a:buNone/>
            </a:pP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int[][] 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array;</a:t>
            </a:r>
          </a:p>
          <a:p>
            <a:pPr marL="0" indent="0">
              <a:buNone/>
            </a:pP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array =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new </a:t>
            </a:r>
            <a:r>
              <a:rPr lang="en-US" b="1" dirty="0" err="1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[5]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[]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for (int i=0; </a:t>
            </a:r>
            <a:r>
              <a:rPr lang="en-US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&lt;5; i++){</a:t>
            </a:r>
          </a:p>
          <a:p>
            <a:pPr marL="0" indent="0">
              <a:buNone/>
            </a:pP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array[i] =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new </a:t>
            </a:r>
            <a:r>
              <a:rPr lang="en-US" b="1" dirty="0" err="1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[5];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}</a:t>
            </a:r>
            <a:endParaRPr lang="en-US" b="1" dirty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4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Παράδειγμα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err="1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[][] 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array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;</a:t>
            </a:r>
            <a:endParaRPr lang="el-GR" b="1" dirty="0" smtClean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b="1" dirty="0" smtClean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622044"/>
              </p:ext>
            </p:extLst>
          </p:nvPr>
        </p:nvGraphicFramePr>
        <p:xfrm>
          <a:off x="323528" y="4408512"/>
          <a:ext cx="2016224" cy="85003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08112"/>
                <a:gridCol w="1008112"/>
              </a:tblGrid>
              <a:tr h="425019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70C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array</a:t>
                      </a:r>
                      <a:endParaRPr lang="en-US" sz="12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null</a:t>
                      </a:r>
                      <a:endParaRPr lang="en-US" dirty="0" smtClean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4250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 smtClean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0567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Παράδειγμα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err="1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[][] 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array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;</a:t>
            </a:r>
            <a:endParaRPr lang="el-GR" b="1" dirty="0" smtClean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array =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new </a:t>
            </a:r>
            <a:r>
              <a:rPr lang="en-US" b="1" dirty="0" err="1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[5]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[]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;</a:t>
            </a:r>
            <a:endParaRPr lang="en-US" b="1" dirty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b="1" dirty="0" smtClean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0920781"/>
              </p:ext>
            </p:extLst>
          </p:nvPr>
        </p:nvGraphicFramePr>
        <p:xfrm>
          <a:off x="323528" y="4408512"/>
          <a:ext cx="2016224" cy="85003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08112"/>
                <a:gridCol w="1008112"/>
              </a:tblGrid>
              <a:tr h="425019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70C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array</a:t>
                      </a:r>
                      <a:endParaRPr lang="en-US" sz="12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solidFill>
                            <a:srgbClr val="FF0000"/>
                          </a:solidFill>
                        </a:rPr>
                        <a:t>0x0010</a:t>
                      </a:r>
                      <a:endParaRPr lang="en-US" dirty="0" smtClean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4250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 smtClean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  <p:cxnSp>
        <p:nvCxnSpPr>
          <p:cNvPr id="5" name="Straight Arrow Connector 4"/>
          <p:cNvCxnSpPr/>
          <p:nvPr/>
        </p:nvCxnSpPr>
        <p:spPr>
          <a:xfrm>
            <a:off x="2339752" y="4624536"/>
            <a:ext cx="864096" cy="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0268228"/>
              </p:ext>
            </p:extLst>
          </p:nvPr>
        </p:nvGraphicFramePr>
        <p:xfrm>
          <a:off x="3203848" y="4408512"/>
          <a:ext cx="1008112" cy="1828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08112"/>
              </a:tblGrid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null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null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null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null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2798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null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0683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107504" y="4869160"/>
            <a:ext cx="3312368" cy="145310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Dereferencing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9238424"/>
              </p:ext>
            </p:extLst>
          </p:nvPr>
        </p:nvGraphicFramePr>
        <p:xfrm>
          <a:off x="187219" y="5184445"/>
          <a:ext cx="3096344" cy="85003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48172"/>
                <a:gridCol w="1548172"/>
              </a:tblGrid>
              <a:tr h="425019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err="1" smtClean="0">
                          <a:solidFill>
                            <a:srgbClr val="FF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alice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0x0010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4250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rgbClr val="0070C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bob</a:t>
                      </a:r>
                      <a:endParaRPr lang="en-US" sz="1200" dirty="0" smtClean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null</a:t>
                      </a:r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  <p:cxnSp>
        <p:nvCxnSpPr>
          <p:cNvPr id="7" name="Elbow Connector 6"/>
          <p:cNvCxnSpPr>
            <a:endCxn id="13" idx="1"/>
          </p:cNvCxnSpPr>
          <p:nvPr/>
        </p:nvCxnSpPr>
        <p:spPr>
          <a:xfrm flipV="1">
            <a:off x="3203848" y="4997508"/>
            <a:ext cx="1277706" cy="447716"/>
          </a:xfrm>
          <a:prstGeom prst="bentConnector3">
            <a:avLst>
              <a:gd name="adj1" fmla="val 50000"/>
            </a:avLst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2021117"/>
              </p:ext>
            </p:extLst>
          </p:nvPr>
        </p:nvGraphicFramePr>
        <p:xfrm>
          <a:off x="4481554" y="4814628"/>
          <a:ext cx="2520280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140"/>
                <a:gridCol w="1260140"/>
              </a:tblGrid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0x0055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" name="Rectangle 13"/>
          <p:cNvSpPr/>
          <p:nvPr/>
        </p:nvSpPr>
        <p:spPr>
          <a:xfrm>
            <a:off x="107504" y="1772816"/>
            <a:ext cx="3312368" cy="45494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Elbow Connector 11"/>
          <p:cNvCxnSpPr>
            <a:stCxn id="13" idx="3"/>
          </p:cNvCxnSpPr>
          <p:nvPr/>
        </p:nvCxnSpPr>
        <p:spPr>
          <a:xfrm flipV="1">
            <a:off x="7001834" y="4725144"/>
            <a:ext cx="738518" cy="272364"/>
          </a:xfrm>
          <a:prstGeom prst="bentConnector3">
            <a:avLst>
              <a:gd name="adj1" fmla="val 50000"/>
            </a:avLst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7740352" y="4540478"/>
            <a:ext cx="684803" cy="369332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Alice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3707904" y="1772816"/>
            <a:ext cx="525658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Ένα αντικείμενο αποθηκεύεται σαν μια μεταβλητή η οποία κρατάει μια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αναφορά</a:t>
            </a:r>
            <a:r>
              <a:rPr lang="el-GR" dirty="0" smtClean="0"/>
              <a:t> η οποία «δείχνει» στην θέση μνήμης που αποθηκεύει το αντικείμενο.</a:t>
            </a:r>
          </a:p>
          <a:p>
            <a:endParaRPr lang="el-GR" dirty="0"/>
          </a:p>
          <a:p>
            <a:r>
              <a:rPr lang="el-GR" dirty="0" smtClean="0"/>
              <a:t>Η </a:t>
            </a:r>
            <a:r>
              <a:rPr lang="el-GR" dirty="0" smtClean="0">
                <a:solidFill>
                  <a:srgbClr val="0070C0"/>
                </a:solidFill>
              </a:rPr>
              <a:t>από-</a:t>
            </a:r>
            <a:r>
              <a:rPr lang="el-GR" dirty="0" err="1" smtClean="0">
                <a:solidFill>
                  <a:srgbClr val="0070C0"/>
                </a:solidFill>
              </a:rPr>
              <a:t>αναφοροποίηση</a:t>
            </a:r>
            <a:r>
              <a:rPr lang="el-GR" dirty="0" smtClean="0"/>
              <a:t> (</a:t>
            </a:r>
            <a:r>
              <a:rPr lang="en-US" dirty="0" smtClean="0">
                <a:solidFill>
                  <a:srgbClr val="0070C0"/>
                </a:solidFill>
              </a:rPr>
              <a:t>dereferencing</a:t>
            </a:r>
            <a:r>
              <a:rPr lang="en-US" dirty="0" smtClean="0"/>
              <a:t>) </a:t>
            </a:r>
            <a:r>
              <a:rPr lang="el-GR" dirty="0" smtClean="0"/>
              <a:t>γίνεται ουσιαστικά μέσω του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“.”</a:t>
            </a:r>
            <a:r>
              <a:rPr lang="el-GR" dirty="0"/>
              <a:t> </a:t>
            </a:r>
            <a:r>
              <a:rPr lang="el-GR" dirty="0" smtClean="0"/>
              <a:t>το οποίο μπορούμε να σκεφτούμε σαν να ακολουθεί τα βελάκια στο παρακάτω σχήμα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4283968" y="6021288"/>
            <a:ext cx="3493264" cy="369332"/>
          </a:xfrm>
          <a:prstGeom prst="rect">
            <a:avLst/>
          </a:prstGeom>
          <a:noFill/>
          <a:ln w="19050">
            <a:solidFill>
              <a:srgbClr val="0070C0"/>
            </a:solidFill>
            <a:prstDash val="dash"/>
          </a:ln>
        </p:spPr>
        <p:txBody>
          <a:bodyPr wrap="none" rtlCol="0">
            <a:spAutoFit/>
          </a:bodyPr>
          <a:lstStyle/>
          <a:p>
            <a:r>
              <a:rPr lang="en-US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alice.getName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().length()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4019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403648" y="3140968"/>
            <a:ext cx="4896544" cy="504056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Παράδειγμα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err="1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[][] 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array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;</a:t>
            </a:r>
            <a:endParaRPr lang="el-GR" b="1" dirty="0" smtClean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array =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new </a:t>
            </a:r>
            <a:r>
              <a:rPr lang="en-US" b="1" dirty="0" err="1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[5]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[]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;</a:t>
            </a:r>
            <a:endParaRPr lang="en-US" b="1" dirty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for (</a:t>
            </a:r>
            <a:r>
              <a:rPr lang="en-US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=0; </a:t>
            </a:r>
            <a:r>
              <a:rPr lang="en-US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&lt;5; </a:t>
            </a:r>
            <a:r>
              <a:rPr lang="en-US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++){</a:t>
            </a:r>
          </a:p>
          <a:p>
            <a:pPr marL="0" indent="0">
              <a:buNone/>
            </a:pP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	array[</a:t>
            </a:r>
            <a:r>
              <a:rPr lang="en-US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] =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new </a:t>
            </a:r>
            <a:r>
              <a:rPr lang="en-US" b="1" dirty="0" err="1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[5];</a:t>
            </a:r>
          </a:p>
          <a:p>
            <a:pPr marL="0" indent="0">
              <a:buNone/>
            </a:pP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 indent="0">
              <a:buNone/>
            </a:pPr>
            <a:endParaRPr lang="en-US" b="1" dirty="0" smtClean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0118073"/>
              </p:ext>
            </p:extLst>
          </p:nvPr>
        </p:nvGraphicFramePr>
        <p:xfrm>
          <a:off x="323528" y="4408512"/>
          <a:ext cx="2016224" cy="85003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08112"/>
                <a:gridCol w="1008112"/>
              </a:tblGrid>
              <a:tr h="425019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70C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array</a:t>
                      </a:r>
                      <a:endParaRPr lang="en-US" sz="12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solidFill>
                            <a:srgbClr val="00B0F0"/>
                          </a:solidFill>
                        </a:rPr>
                        <a:t>0x0010</a:t>
                      </a:r>
                      <a:endParaRPr lang="en-US" dirty="0" smtClean="0">
                        <a:solidFill>
                          <a:srgbClr val="00B0F0"/>
                        </a:solidFill>
                      </a:endParaRPr>
                    </a:p>
                  </a:txBody>
                  <a:tcPr anchor="ctr"/>
                </a:tc>
              </a:tr>
              <a:tr h="4250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 smtClean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  <p:cxnSp>
        <p:nvCxnSpPr>
          <p:cNvPr id="5" name="Straight Arrow Connector 4"/>
          <p:cNvCxnSpPr/>
          <p:nvPr/>
        </p:nvCxnSpPr>
        <p:spPr>
          <a:xfrm>
            <a:off x="2339752" y="4624536"/>
            <a:ext cx="864096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47783"/>
              </p:ext>
            </p:extLst>
          </p:nvPr>
        </p:nvGraphicFramePr>
        <p:xfrm>
          <a:off x="3203848" y="4408512"/>
          <a:ext cx="1008112" cy="1828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08112"/>
              </a:tblGrid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0x0020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B0F0"/>
                          </a:solidFill>
                        </a:rPr>
                        <a:t>null</a:t>
                      </a:r>
                      <a:endParaRPr lang="en-US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</a:tr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B0F0"/>
                          </a:solidFill>
                        </a:rPr>
                        <a:t>null</a:t>
                      </a:r>
                      <a:endParaRPr lang="en-US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</a:tr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B0F0"/>
                          </a:solidFill>
                        </a:rPr>
                        <a:t>null</a:t>
                      </a:r>
                      <a:endParaRPr lang="en-US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</a:tr>
              <a:tr h="32798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rgbClr val="00B0F0"/>
                          </a:solidFill>
                        </a:rPr>
                        <a:t>null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8342390" y="4293096"/>
            <a:ext cx="774571" cy="461665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2400" dirty="0" err="1" smtClean="0"/>
              <a:t>i</a:t>
            </a:r>
            <a:r>
              <a:rPr lang="en-US" sz="2400" dirty="0" smtClean="0"/>
              <a:t> = 0</a:t>
            </a:r>
            <a:endParaRPr lang="en-US" sz="2400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4191998" y="4570385"/>
            <a:ext cx="864096" cy="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8979689"/>
              </p:ext>
            </p:extLst>
          </p:nvPr>
        </p:nvGraphicFramePr>
        <p:xfrm>
          <a:off x="5067744" y="4359384"/>
          <a:ext cx="2912005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82401"/>
                <a:gridCol w="582401"/>
                <a:gridCol w="582401"/>
                <a:gridCol w="582401"/>
                <a:gridCol w="582401"/>
              </a:tblGrid>
              <a:tr h="33614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262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403648" y="3140968"/>
            <a:ext cx="4896544" cy="504056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Παράδειγμα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err="1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[][] 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array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;</a:t>
            </a:r>
            <a:endParaRPr lang="el-GR" b="1" dirty="0" smtClean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array =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new </a:t>
            </a:r>
            <a:r>
              <a:rPr lang="en-US" b="1" dirty="0" err="1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[5]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[]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;</a:t>
            </a:r>
            <a:endParaRPr lang="en-US" b="1" dirty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for (</a:t>
            </a:r>
            <a:r>
              <a:rPr lang="en-US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=0; </a:t>
            </a:r>
            <a:r>
              <a:rPr lang="en-US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&lt;5; </a:t>
            </a:r>
            <a:r>
              <a:rPr lang="en-US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++){</a:t>
            </a:r>
          </a:p>
          <a:p>
            <a:pPr marL="0" indent="0">
              <a:buNone/>
            </a:pP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	array[</a:t>
            </a:r>
            <a:r>
              <a:rPr lang="en-US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] =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new </a:t>
            </a:r>
            <a:r>
              <a:rPr lang="en-US" b="1" dirty="0" err="1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[5];</a:t>
            </a:r>
          </a:p>
          <a:p>
            <a:pPr marL="0" indent="0">
              <a:buNone/>
            </a:pP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 indent="0">
              <a:buNone/>
            </a:pPr>
            <a:endParaRPr lang="en-US" b="1" dirty="0" smtClean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323528" y="4408512"/>
          <a:ext cx="2016224" cy="85003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08112"/>
                <a:gridCol w="1008112"/>
              </a:tblGrid>
              <a:tr h="425019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70C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array</a:t>
                      </a:r>
                      <a:endParaRPr lang="en-US" sz="12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solidFill>
                            <a:srgbClr val="00B0F0"/>
                          </a:solidFill>
                        </a:rPr>
                        <a:t>0x0010</a:t>
                      </a:r>
                      <a:endParaRPr lang="en-US" dirty="0" smtClean="0">
                        <a:solidFill>
                          <a:srgbClr val="00B0F0"/>
                        </a:solidFill>
                      </a:endParaRPr>
                    </a:p>
                  </a:txBody>
                  <a:tcPr anchor="ctr"/>
                </a:tc>
              </a:tr>
              <a:tr h="4250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 smtClean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  <p:cxnSp>
        <p:nvCxnSpPr>
          <p:cNvPr id="5" name="Straight Arrow Connector 4"/>
          <p:cNvCxnSpPr/>
          <p:nvPr/>
        </p:nvCxnSpPr>
        <p:spPr>
          <a:xfrm>
            <a:off x="2339752" y="4624536"/>
            <a:ext cx="864096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681889"/>
              </p:ext>
            </p:extLst>
          </p:nvPr>
        </p:nvGraphicFramePr>
        <p:xfrm>
          <a:off x="3203848" y="4408512"/>
          <a:ext cx="1008112" cy="1828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08112"/>
              </a:tblGrid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B0F0"/>
                          </a:solidFill>
                        </a:rPr>
                        <a:t>0x0020</a:t>
                      </a:r>
                      <a:endParaRPr lang="en-US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</a:tr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0x0030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B0F0"/>
                          </a:solidFill>
                        </a:rPr>
                        <a:t>null</a:t>
                      </a:r>
                      <a:endParaRPr lang="en-US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</a:tr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B0F0"/>
                          </a:solidFill>
                        </a:rPr>
                        <a:t>null</a:t>
                      </a:r>
                      <a:endParaRPr lang="en-US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</a:tr>
              <a:tr h="32798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rgbClr val="00B0F0"/>
                          </a:solidFill>
                        </a:rPr>
                        <a:t>null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8299514" y="4730121"/>
            <a:ext cx="774571" cy="461665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2400" dirty="0" err="1" smtClean="0"/>
              <a:t>i</a:t>
            </a:r>
            <a:r>
              <a:rPr lang="en-US" sz="2400" dirty="0" smtClean="0"/>
              <a:t> = 1</a:t>
            </a:r>
            <a:endParaRPr lang="en-US" sz="2400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4191998" y="4570385"/>
            <a:ext cx="864096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5067744" y="4359384"/>
          <a:ext cx="2912005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82401"/>
                <a:gridCol w="582401"/>
                <a:gridCol w="582401"/>
                <a:gridCol w="582401"/>
                <a:gridCol w="582401"/>
              </a:tblGrid>
              <a:tr h="33614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2" name="Straight Arrow Connector 11"/>
          <p:cNvCxnSpPr/>
          <p:nvPr/>
        </p:nvCxnSpPr>
        <p:spPr>
          <a:xfrm>
            <a:off x="4191998" y="4960954"/>
            <a:ext cx="864096" cy="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5936420"/>
              </p:ext>
            </p:extLst>
          </p:nvPr>
        </p:nvGraphicFramePr>
        <p:xfrm>
          <a:off x="5067744" y="4749953"/>
          <a:ext cx="2912005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82401"/>
                <a:gridCol w="582401"/>
                <a:gridCol w="582401"/>
                <a:gridCol w="582401"/>
                <a:gridCol w="582401"/>
              </a:tblGrid>
              <a:tr h="33614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6621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403648" y="3140968"/>
            <a:ext cx="4896544" cy="504056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Παράδειγμα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err="1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[][] 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array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;</a:t>
            </a:r>
            <a:endParaRPr lang="el-GR" b="1" dirty="0" smtClean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array =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new </a:t>
            </a:r>
            <a:r>
              <a:rPr lang="en-US" b="1" dirty="0" err="1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[5]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[]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;</a:t>
            </a:r>
            <a:endParaRPr lang="en-US" b="1" dirty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for (</a:t>
            </a:r>
            <a:r>
              <a:rPr lang="en-US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=0; </a:t>
            </a:r>
            <a:r>
              <a:rPr lang="en-US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&lt;5; </a:t>
            </a:r>
            <a:r>
              <a:rPr lang="en-US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++){</a:t>
            </a:r>
          </a:p>
          <a:p>
            <a:pPr marL="0" indent="0">
              <a:buNone/>
            </a:pP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	array[</a:t>
            </a:r>
            <a:r>
              <a:rPr lang="en-US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] =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new </a:t>
            </a:r>
            <a:r>
              <a:rPr lang="en-US" b="1" dirty="0" err="1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[5];</a:t>
            </a:r>
          </a:p>
          <a:p>
            <a:pPr marL="0" indent="0">
              <a:buNone/>
            </a:pP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 indent="0">
              <a:buNone/>
            </a:pPr>
            <a:endParaRPr lang="en-US" b="1" dirty="0" smtClean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323528" y="4408512"/>
          <a:ext cx="2016224" cy="85003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08112"/>
                <a:gridCol w="1008112"/>
              </a:tblGrid>
              <a:tr h="425019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70C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array</a:t>
                      </a:r>
                      <a:endParaRPr lang="en-US" sz="12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solidFill>
                            <a:srgbClr val="00B0F0"/>
                          </a:solidFill>
                        </a:rPr>
                        <a:t>0x0010</a:t>
                      </a:r>
                      <a:endParaRPr lang="en-US" dirty="0" smtClean="0">
                        <a:solidFill>
                          <a:srgbClr val="00B0F0"/>
                        </a:solidFill>
                      </a:endParaRPr>
                    </a:p>
                  </a:txBody>
                  <a:tcPr anchor="ctr"/>
                </a:tc>
              </a:tr>
              <a:tr h="4250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 smtClean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  <p:cxnSp>
        <p:nvCxnSpPr>
          <p:cNvPr id="5" name="Straight Arrow Connector 4"/>
          <p:cNvCxnSpPr/>
          <p:nvPr/>
        </p:nvCxnSpPr>
        <p:spPr>
          <a:xfrm>
            <a:off x="2339752" y="4624536"/>
            <a:ext cx="864096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6167635"/>
              </p:ext>
            </p:extLst>
          </p:nvPr>
        </p:nvGraphicFramePr>
        <p:xfrm>
          <a:off x="3203848" y="4408512"/>
          <a:ext cx="1008112" cy="1828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08112"/>
              </a:tblGrid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B0F0"/>
                          </a:solidFill>
                        </a:rPr>
                        <a:t>0x0020</a:t>
                      </a:r>
                      <a:endParaRPr lang="en-US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</a:tr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B0F0"/>
                          </a:solidFill>
                        </a:rPr>
                        <a:t>0x0030</a:t>
                      </a:r>
                      <a:endParaRPr lang="en-US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</a:tr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0x0040</a:t>
                      </a:r>
                      <a:endParaRPr lang="en-US" sz="18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B0F0"/>
                          </a:solidFill>
                        </a:rPr>
                        <a:t>null</a:t>
                      </a:r>
                      <a:endParaRPr lang="en-US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</a:tr>
              <a:tr h="32798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rgbClr val="00B0F0"/>
                          </a:solidFill>
                        </a:rPr>
                        <a:t>null</a:t>
                      </a: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9" name="Straight Arrow Connector 8"/>
          <p:cNvCxnSpPr/>
          <p:nvPr/>
        </p:nvCxnSpPr>
        <p:spPr>
          <a:xfrm>
            <a:off x="4191998" y="4570385"/>
            <a:ext cx="864096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5067744" y="4359384"/>
          <a:ext cx="2912005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82401"/>
                <a:gridCol w="582401"/>
                <a:gridCol w="582401"/>
                <a:gridCol w="582401"/>
                <a:gridCol w="582401"/>
              </a:tblGrid>
              <a:tr h="33614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2" name="Straight Arrow Connector 11"/>
          <p:cNvCxnSpPr/>
          <p:nvPr/>
        </p:nvCxnSpPr>
        <p:spPr>
          <a:xfrm>
            <a:off x="4191998" y="4960954"/>
            <a:ext cx="864096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5067744" y="4749953"/>
          <a:ext cx="2912005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82401"/>
                <a:gridCol w="582401"/>
                <a:gridCol w="582401"/>
                <a:gridCol w="582401"/>
                <a:gridCol w="582401"/>
              </a:tblGrid>
              <a:tr h="33614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6" name="Straight Arrow Connector 15"/>
          <p:cNvCxnSpPr>
            <a:stCxn id="6" idx="3"/>
            <a:endCxn id="17" idx="1"/>
          </p:cNvCxnSpPr>
          <p:nvPr/>
        </p:nvCxnSpPr>
        <p:spPr>
          <a:xfrm>
            <a:off x="4211960" y="5322912"/>
            <a:ext cx="864096" cy="7375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3764125"/>
              </p:ext>
            </p:extLst>
          </p:nvPr>
        </p:nvGraphicFramePr>
        <p:xfrm>
          <a:off x="5076056" y="5147407"/>
          <a:ext cx="2912005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82401"/>
                <a:gridCol w="582401"/>
                <a:gridCol w="582401"/>
                <a:gridCol w="582401"/>
                <a:gridCol w="582401"/>
              </a:tblGrid>
              <a:tr h="33614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8286506" y="5092079"/>
            <a:ext cx="774571" cy="461665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2400" dirty="0" err="1" smtClean="0"/>
              <a:t>i</a:t>
            </a:r>
            <a:r>
              <a:rPr lang="en-US" sz="2400" dirty="0" smtClean="0"/>
              <a:t> = 2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33991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403648" y="3140968"/>
            <a:ext cx="4896544" cy="504056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Παράδειγμα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err="1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[][] 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array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;</a:t>
            </a:r>
            <a:endParaRPr lang="el-GR" b="1" dirty="0" smtClean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array =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new </a:t>
            </a:r>
            <a:r>
              <a:rPr lang="en-US" b="1" dirty="0" err="1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[5]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[]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;</a:t>
            </a:r>
            <a:endParaRPr lang="en-US" b="1" dirty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for (</a:t>
            </a:r>
            <a:r>
              <a:rPr lang="en-US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=0; </a:t>
            </a:r>
            <a:r>
              <a:rPr lang="en-US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&lt;5; </a:t>
            </a:r>
            <a:r>
              <a:rPr lang="en-US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++){</a:t>
            </a:r>
          </a:p>
          <a:p>
            <a:pPr marL="0" indent="0">
              <a:buNone/>
            </a:pP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	array[</a:t>
            </a:r>
            <a:r>
              <a:rPr lang="en-US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] =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new </a:t>
            </a:r>
            <a:r>
              <a:rPr lang="en-US" b="1" dirty="0" err="1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[5];</a:t>
            </a:r>
          </a:p>
          <a:p>
            <a:pPr marL="0" indent="0">
              <a:buNone/>
            </a:pP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 indent="0">
              <a:buNone/>
            </a:pPr>
            <a:endParaRPr lang="en-US" b="1" dirty="0" smtClean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323528" y="4408512"/>
          <a:ext cx="2016224" cy="85003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08112"/>
                <a:gridCol w="1008112"/>
              </a:tblGrid>
              <a:tr h="425019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70C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array</a:t>
                      </a:r>
                      <a:endParaRPr lang="en-US" sz="12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solidFill>
                            <a:srgbClr val="00B0F0"/>
                          </a:solidFill>
                        </a:rPr>
                        <a:t>0x0010</a:t>
                      </a:r>
                      <a:endParaRPr lang="en-US" dirty="0" smtClean="0">
                        <a:solidFill>
                          <a:srgbClr val="00B0F0"/>
                        </a:solidFill>
                      </a:endParaRPr>
                    </a:p>
                  </a:txBody>
                  <a:tcPr anchor="ctr"/>
                </a:tc>
              </a:tr>
              <a:tr h="4250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 smtClean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  <p:cxnSp>
        <p:nvCxnSpPr>
          <p:cNvPr id="5" name="Straight Arrow Connector 4"/>
          <p:cNvCxnSpPr/>
          <p:nvPr/>
        </p:nvCxnSpPr>
        <p:spPr>
          <a:xfrm>
            <a:off x="2339752" y="4624536"/>
            <a:ext cx="864096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4225062"/>
              </p:ext>
            </p:extLst>
          </p:nvPr>
        </p:nvGraphicFramePr>
        <p:xfrm>
          <a:off x="3203848" y="4408512"/>
          <a:ext cx="1008112" cy="1828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08112"/>
              </a:tblGrid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B0F0"/>
                          </a:solidFill>
                        </a:rPr>
                        <a:t>0x0020</a:t>
                      </a:r>
                      <a:endParaRPr lang="en-US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</a:tr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B0F0"/>
                          </a:solidFill>
                        </a:rPr>
                        <a:t>0x0030</a:t>
                      </a:r>
                      <a:endParaRPr lang="en-US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</a:tr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B0F0"/>
                          </a:solidFill>
                        </a:rPr>
                        <a:t>0x0040</a:t>
                      </a:r>
                      <a:endParaRPr lang="en-US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</a:tr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0x0050</a:t>
                      </a:r>
                      <a:endParaRPr lang="en-US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</a:tr>
              <a:tr h="32798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rgbClr val="00B0F0"/>
                          </a:solidFill>
                        </a:rPr>
                        <a:t>null</a:t>
                      </a: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9" name="Straight Arrow Connector 8"/>
          <p:cNvCxnSpPr/>
          <p:nvPr/>
        </p:nvCxnSpPr>
        <p:spPr>
          <a:xfrm>
            <a:off x="4191998" y="4570385"/>
            <a:ext cx="864096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5067744" y="4359384"/>
          <a:ext cx="2912005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82401"/>
                <a:gridCol w="582401"/>
                <a:gridCol w="582401"/>
                <a:gridCol w="582401"/>
                <a:gridCol w="582401"/>
              </a:tblGrid>
              <a:tr h="33614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2" name="Straight Arrow Connector 11"/>
          <p:cNvCxnSpPr/>
          <p:nvPr/>
        </p:nvCxnSpPr>
        <p:spPr>
          <a:xfrm>
            <a:off x="4191998" y="4960954"/>
            <a:ext cx="864096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5067744" y="4749953"/>
          <a:ext cx="2912005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82401"/>
                <a:gridCol w="582401"/>
                <a:gridCol w="582401"/>
                <a:gridCol w="582401"/>
                <a:gridCol w="582401"/>
              </a:tblGrid>
              <a:tr h="33614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6" name="Straight Arrow Connector 15"/>
          <p:cNvCxnSpPr>
            <a:stCxn id="6" idx="3"/>
            <a:endCxn id="17" idx="1"/>
          </p:cNvCxnSpPr>
          <p:nvPr/>
        </p:nvCxnSpPr>
        <p:spPr>
          <a:xfrm>
            <a:off x="4211960" y="5322912"/>
            <a:ext cx="864096" cy="7375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282924"/>
              </p:ext>
            </p:extLst>
          </p:nvPr>
        </p:nvGraphicFramePr>
        <p:xfrm>
          <a:off x="5076056" y="5147407"/>
          <a:ext cx="2912005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82401"/>
                <a:gridCol w="582401"/>
                <a:gridCol w="582401"/>
                <a:gridCol w="582401"/>
                <a:gridCol w="582401"/>
              </a:tblGrid>
              <a:tr h="33614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8299514" y="5469279"/>
            <a:ext cx="774571" cy="461665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2400" dirty="0" err="1" smtClean="0"/>
              <a:t>i</a:t>
            </a:r>
            <a:r>
              <a:rPr lang="en-US" sz="2400" dirty="0" smtClean="0"/>
              <a:t> = 3</a:t>
            </a:r>
            <a:endParaRPr lang="en-US" sz="2400" dirty="0"/>
          </a:p>
        </p:txBody>
      </p:sp>
      <p:cxnSp>
        <p:nvCxnSpPr>
          <p:cNvPr id="20" name="Straight Arrow Connector 19"/>
          <p:cNvCxnSpPr>
            <a:endCxn id="21" idx="1"/>
          </p:cNvCxnSpPr>
          <p:nvPr/>
        </p:nvCxnSpPr>
        <p:spPr>
          <a:xfrm>
            <a:off x="4211960" y="5692737"/>
            <a:ext cx="864096" cy="7375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1" name="Tab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6583136"/>
              </p:ext>
            </p:extLst>
          </p:nvPr>
        </p:nvGraphicFramePr>
        <p:xfrm>
          <a:off x="5076056" y="5517232"/>
          <a:ext cx="2912005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82401"/>
                <a:gridCol w="582401"/>
                <a:gridCol w="582401"/>
                <a:gridCol w="582401"/>
                <a:gridCol w="582401"/>
              </a:tblGrid>
              <a:tr h="33614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3186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403648" y="3140968"/>
            <a:ext cx="4896544" cy="504056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Παράδειγμα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err="1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[][] 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array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;</a:t>
            </a:r>
            <a:endParaRPr lang="el-GR" b="1" dirty="0" smtClean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array =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new </a:t>
            </a:r>
            <a:r>
              <a:rPr lang="en-US" b="1" dirty="0" err="1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[5]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[]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;</a:t>
            </a:r>
            <a:endParaRPr lang="en-US" b="1" dirty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for (</a:t>
            </a:r>
            <a:r>
              <a:rPr lang="en-US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=0; </a:t>
            </a:r>
            <a:r>
              <a:rPr lang="en-US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&lt;5; </a:t>
            </a:r>
            <a:r>
              <a:rPr lang="en-US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++){</a:t>
            </a:r>
          </a:p>
          <a:p>
            <a:pPr marL="0" indent="0">
              <a:buNone/>
            </a:pP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	array[</a:t>
            </a:r>
            <a:r>
              <a:rPr lang="en-US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] =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new </a:t>
            </a:r>
            <a:r>
              <a:rPr lang="en-US" b="1" dirty="0" err="1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[5];</a:t>
            </a:r>
          </a:p>
          <a:p>
            <a:pPr marL="0" indent="0">
              <a:buNone/>
            </a:pP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 indent="0">
              <a:buNone/>
            </a:pPr>
            <a:endParaRPr lang="en-US" b="1" dirty="0" smtClean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323528" y="4408512"/>
          <a:ext cx="2016224" cy="85003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08112"/>
                <a:gridCol w="1008112"/>
              </a:tblGrid>
              <a:tr h="425019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70C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array</a:t>
                      </a:r>
                      <a:endParaRPr lang="en-US" sz="12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solidFill>
                            <a:srgbClr val="00B0F0"/>
                          </a:solidFill>
                        </a:rPr>
                        <a:t>0x0010</a:t>
                      </a:r>
                      <a:endParaRPr lang="en-US" dirty="0" smtClean="0">
                        <a:solidFill>
                          <a:srgbClr val="00B0F0"/>
                        </a:solidFill>
                      </a:endParaRPr>
                    </a:p>
                  </a:txBody>
                  <a:tcPr anchor="ctr"/>
                </a:tc>
              </a:tr>
              <a:tr h="4250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 smtClean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  <p:cxnSp>
        <p:nvCxnSpPr>
          <p:cNvPr id="5" name="Straight Arrow Connector 4"/>
          <p:cNvCxnSpPr/>
          <p:nvPr/>
        </p:nvCxnSpPr>
        <p:spPr>
          <a:xfrm>
            <a:off x="2339752" y="4624536"/>
            <a:ext cx="864096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0702207"/>
              </p:ext>
            </p:extLst>
          </p:nvPr>
        </p:nvGraphicFramePr>
        <p:xfrm>
          <a:off x="3203848" y="4408512"/>
          <a:ext cx="1008112" cy="1828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08112"/>
              </a:tblGrid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B0F0"/>
                          </a:solidFill>
                        </a:rPr>
                        <a:t>0x0020</a:t>
                      </a:r>
                      <a:endParaRPr lang="en-US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</a:tr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B0F0"/>
                          </a:solidFill>
                        </a:rPr>
                        <a:t>0x0030</a:t>
                      </a:r>
                      <a:endParaRPr lang="en-US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</a:tr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B0F0"/>
                          </a:solidFill>
                        </a:rPr>
                        <a:t>0x0040</a:t>
                      </a:r>
                      <a:endParaRPr lang="en-US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</a:tr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B0F0"/>
                          </a:solidFill>
                        </a:rPr>
                        <a:t>0x0050</a:t>
                      </a:r>
                      <a:endParaRPr lang="en-US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</a:tr>
              <a:tr h="32798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0x0060</a:t>
                      </a:r>
                      <a:endParaRPr lang="en-US" dirty="0" smtClean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9" name="Straight Arrow Connector 8"/>
          <p:cNvCxnSpPr/>
          <p:nvPr/>
        </p:nvCxnSpPr>
        <p:spPr>
          <a:xfrm>
            <a:off x="4191998" y="4570385"/>
            <a:ext cx="864096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5067744" y="4359384"/>
          <a:ext cx="2912005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82401"/>
                <a:gridCol w="582401"/>
                <a:gridCol w="582401"/>
                <a:gridCol w="582401"/>
                <a:gridCol w="582401"/>
              </a:tblGrid>
              <a:tr h="33614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2" name="Straight Arrow Connector 11"/>
          <p:cNvCxnSpPr/>
          <p:nvPr/>
        </p:nvCxnSpPr>
        <p:spPr>
          <a:xfrm>
            <a:off x="4191998" y="4960954"/>
            <a:ext cx="864096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5067744" y="4749953"/>
          <a:ext cx="2912005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82401"/>
                <a:gridCol w="582401"/>
                <a:gridCol w="582401"/>
                <a:gridCol w="582401"/>
                <a:gridCol w="582401"/>
              </a:tblGrid>
              <a:tr h="33614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6" name="Straight Arrow Connector 15"/>
          <p:cNvCxnSpPr>
            <a:stCxn id="6" idx="3"/>
            <a:endCxn id="17" idx="1"/>
          </p:cNvCxnSpPr>
          <p:nvPr/>
        </p:nvCxnSpPr>
        <p:spPr>
          <a:xfrm>
            <a:off x="4211960" y="5322912"/>
            <a:ext cx="864096" cy="7375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" name="Table 16"/>
          <p:cNvGraphicFramePr>
            <a:graphicFrameLocks noGrp="1"/>
          </p:cNvGraphicFramePr>
          <p:nvPr/>
        </p:nvGraphicFramePr>
        <p:xfrm>
          <a:off x="5076056" y="5147407"/>
          <a:ext cx="2912005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82401"/>
                <a:gridCol w="582401"/>
                <a:gridCol w="582401"/>
                <a:gridCol w="582401"/>
                <a:gridCol w="582401"/>
              </a:tblGrid>
              <a:tr h="33614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20" name="Straight Arrow Connector 19"/>
          <p:cNvCxnSpPr>
            <a:endCxn id="21" idx="1"/>
          </p:cNvCxnSpPr>
          <p:nvPr/>
        </p:nvCxnSpPr>
        <p:spPr>
          <a:xfrm>
            <a:off x="4211960" y="5692737"/>
            <a:ext cx="864096" cy="7375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1" name="Table 20"/>
          <p:cNvGraphicFramePr>
            <a:graphicFrameLocks noGrp="1"/>
          </p:cNvGraphicFramePr>
          <p:nvPr/>
        </p:nvGraphicFramePr>
        <p:xfrm>
          <a:off x="5076056" y="5517232"/>
          <a:ext cx="2912005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82401"/>
                <a:gridCol w="582401"/>
                <a:gridCol w="582401"/>
                <a:gridCol w="582401"/>
                <a:gridCol w="582401"/>
              </a:tblGrid>
              <a:tr h="33614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8299514" y="5842105"/>
            <a:ext cx="774571" cy="461665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2400" dirty="0" err="1" smtClean="0"/>
              <a:t>i</a:t>
            </a:r>
            <a:r>
              <a:rPr lang="en-US" sz="2400" dirty="0" smtClean="0"/>
              <a:t> = 4</a:t>
            </a:r>
            <a:endParaRPr lang="en-US" sz="2400" dirty="0"/>
          </a:p>
        </p:txBody>
      </p:sp>
      <p:cxnSp>
        <p:nvCxnSpPr>
          <p:cNvPr id="23" name="Straight Arrow Connector 22"/>
          <p:cNvCxnSpPr>
            <a:endCxn id="24" idx="1"/>
          </p:cNvCxnSpPr>
          <p:nvPr/>
        </p:nvCxnSpPr>
        <p:spPr>
          <a:xfrm>
            <a:off x="4211960" y="6065563"/>
            <a:ext cx="864096" cy="7375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4" name="Table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4231864"/>
              </p:ext>
            </p:extLst>
          </p:nvPr>
        </p:nvGraphicFramePr>
        <p:xfrm>
          <a:off x="5076056" y="5890058"/>
          <a:ext cx="2912005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82401"/>
                <a:gridCol w="582401"/>
                <a:gridCol w="582401"/>
                <a:gridCol w="582401"/>
                <a:gridCol w="582401"/>
              </a:tblGrid>
              <a:tr h="33614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29841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Πίνακες από πίνακες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>
                <a:sym typeface="Symbol"/>
              </a:rPr>
              <a:t>Μπορεί ο δισδιάστατος μας πίνακας να είναι ασύμμετρος. </a:t>
            </a:r>
            <a:endParaRPr lang="el-GR" dirty="0">
              <a:sym typeface="Symbol"/>
            </a:endParaRPr>
          </a:p>
          <a:p>
            <a:r>
              <a:rPr lang="el-GR" dirty="0" smtClean="0">
                <a:sym typeface="Symbol"/>
              </a:rPr>
              <a:t>Π.χ., έτσι ορίζουμε ένα διαγώνιο πίνακα.</a:t>
            </a:r>
            <a:endParaRPr lang="en-US" dirty="0" smtClean="0">
              <a:sym typeface="Symbol"/>
            </a:endParaRPr>
          </a:p>
          <a:p>
            <a:endParaRPr lang="el-GR" dirty="0" smtClean="0"/>
          </a:p>
          <a:p>
            <a:pPr marL="0" indent="0">
              <a:buNone/>
            </a:pP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int[][] 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array;</a:t>
            </a:r>
          </a:p>
          <a:p>
            <a:pPr marL="0" indent="0">
              <a:buNone/>
            </a:pP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array =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new </a:t>
            </a:r>
            <a:r>
              <a:rPr lang="en-US" b="1" dirty="0" err="1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[5]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[]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for (int i=0; </a:t>
            </a:r>
            <a:r>
              <a:rPr lang="en-US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&lt;5; i++){</a:t>
            </a:r>
          </a:p>
          <a:p>
            <a:pPr marL="0" indent="0">
              <a:buNone/>
            </a:pP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array[i] =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new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[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l-GR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+1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];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}</a:t>
            </a:r>
            <a:endParaRPr lang="en-US" b="1" dirty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3366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Παράδειγμα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err="1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[][] 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array;</a:t>
            </a:r>
          </a:p>
          <a:p>
            <a:pPr marL="0" indent="0">
              <a:buNone/>
            </a:pP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array =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new </a:t>
            </a:r>
            <a:r>
              <a:rPr lang="en-US" b="1" dirty="0" err="1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[5]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[]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for (</a:t>
            </a:r>
            <a:r>
              <a:rPr lang="en-US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=0; </a:t>
            </a:r>
            <a:r>
              <a:rPr lang="en-US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&lt;5; </a:t>
            </a:r>
            <a:r>
              <a:rPr lang="en-US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++){</a:t>
            </a:r>
          </a:p>
          <a:p>
            <a:pPr marL="0" indent="0">
              <a:buNone/>
            </a:pP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	array[</a:t>
            </a:r>
            <a:r>
              <a:rPr lang="en-US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] =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new </a:t>
            </a:r>
            <a:r>
              <a:rPr lang="en-US" b="1" dirty="0" err="1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[</a:t>
            </a:r>
            <a:r>
              <a:rPr lang="en-US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l-GR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+1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];</a:t>
            </a:r>
          </a:p>
          <a:p>
            <a:pPr marL="0" indent="0">
              <a:buNone/>
            </a:pP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 indent="0">
              <a:buNone/>
            </a:pPr>
            <a:endParaRPr lang="en-US" b="1" dirty="0" smtClean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323528" y="4408512"/>
          <a:ext cx="2016224" cy="85003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08112"/>
                <a:gridCol w="1008112"/>
              </a:tblGrid>
              <a:tr h="425019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70C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array</a:t>
                      </a:r>
                      <a:endParaRPr lang="en-US" sz="12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solidFill>
                            <a:srgbClr val="00B0F0"/>
                          </a:solidFill>
                        </a:rPr>
                        <a:t>0x0010</a:t>
                      </a:r>
                      <a:endParaRPr lang="en-US" dirty="0" smtClean="0">
                        <a:solidFill>
                          <a:srgbClr val="00B0F0"/>
                        </a:solidFill>
                      </a:endParaRPr>
                    </a:p>
                  </a:txBody>
                  <a:tcPr anchor="ctr"/>
                </a:tc>
              </a:tr>
              <a:tr h="4250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 smtClean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  <p:cxnSp>
        <p:nvCxnSpPr>
          <p:cNvPr id="5" name="Straight Arrow Connector 4"/>
          <p:cNvCxnSpPr/>
          <p:nvPr/>
        </p:nvCxnSpPr>
        <p:spPr>
          <a:xfrm>
            <a:off x="2339752" y="4624536"/>
            <a:ext cx="864096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3575034"/>
              </p:ext>
            </p:extLst>
          </p:nvPr>
        </p:nvGraphicFramePr>
        <p:xfrm>
          <a:off x="3203848" y="4408512"/>
          <a:ext cx="1008112" cy="1828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08112"/>
              </a:tblGrid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B0F0"/>
                          </a:solidFill>
                        </a:rPr>
                        <a:t>0x0020</a:t>
                      </a:r>
                      <a:endParaRPr lang="en-US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</a:tr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B0F0"/>
                          </a:solidFill>
                        </a:rPr>
                        <a:t>0x0030</a:t>
                      </a:r>
                      <a:endParaRPr lang="en-US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</a:tr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B0F0"/>
                          </a:solidFill>
                        </a:rPr>
                        <a:t>0x0040</a:t>
                      </a:r>
                      <a:endParaRPr lang="en-US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</a:tr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B0F0"/>
                          </a:solidFill>
                        </a:rPr>
                        <a:t>0x0050</a:t>
                      </a:r>
                      <a:endParaRPr lang="en-US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</a:tr>
              <a:tr h="32798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rgbClr val="00B0F0"/>
                          </a:solidFill>
                        </a:rPr>
                        <a:t>0x0060</a:t>
                      </a: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9" name="Straight Arrow Connector 8"/>
          <p:cNvCxnSpPr/>
          <p:nvPr/>
        </p:nvCxnSpPr>
        <p:spPr>
          <a:xfrm>
            <a:off x="4191998" y="4570385"/>
            <a:ext cx="864096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2075820"/>
              </p:ext>
            </p:extLst>
          </p:nvPr>
        </p:nvGraphicFramePr>
        <p:xfrm>
          <a:off x="5067744" y="4359384"/>
          <a:ext cx="582401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82401"/>
              </a:tblGrid>
              <a:tr h="33614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2" name="Straight Arrow Connector 11"/>
          <p:cNvCxnSpPr/>
          <p:nvPr/>
        </p:nvCxnSpPr>
        <p:spPr>
          <a:xfrm>
            <a:off x="4191998" y="4960954"/>
            <a:ext cx="864096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7847626"/>
              </p:ext>
            </p:extLst>
          </p:nvPr>
        </p:nvGraphicFramePr>
        <p:xfrm>
          <a:off x="5067744" y="4749953"/>
          <a:ext cx="1164802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82401"/>
                <a:gridCol w="582401"/>
              </a:tblGrid>
              <a:tr h="33614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0</a:t>
                      </a: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6" name="Straight Arrow Connector 15"/>
          <p:cNvCxnSpPr>
            <a:stCxn id="6" idx="3"/>
            <a:endCxn id="17" idx="1"/>
          </p:cNvCxnSpPr>
          <p:nvPr/>
        </p:nvCxnSpPr>
        <p:spPr>
          <a:xfrm>
            <a:off x="4211960" y="5322912"/>
            <a:ext cx="864096" cy="7375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8218113"/>
              </p:ext>
            </p:extLst>
          </p:nvPr>
        </p:nvGraphicFramePr>
        <p:xfrm>
          <a:off x="5076056" y="5147407"/>
          <a:ext cx="1747203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82401"/>
                <a:gridCol w="582401"/>
                <a:gridCol w="582401"/>
              </a:tblGrid>
              <a:tr h="33614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0</a:t>
                      </a: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20" name="Straight Arrow Connector 19"/>
          <p:cNvCxnSpPr>
            <a:endCxn id="21" idx="1"/>
          </p:cNvCxnSpPr>
          <p:nvPr/>
        </p:nvCxnSpPr>
        <p:spPr>
          <a:xfrm>
            <a:off x="4211960" y="5692737"/>
            <a:ext cx="864096" cy="7375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1" name="Tab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1095542"/>
              </p:ext>
            </p:extLst>
          </p:nvPr>
        </p:nvGraphicFramePr>
        <p:xfrm>
          <a:off x="5076056" y="5517232"/>
          <a:ext cx="2329604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82401"/>
                <a:gridCol w="582401"/>
                <a:gridCol w="582401"/>
                <a:gridCol w="582401"/>
              </a:tblGrid>
              <a:tr h="33614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23" name="Straight Arrow Connector 22"/>
          <p:cNvCxnSpPr>
            <a:endCxn id="24" idx="1"/>
          </p:cNvCxnSpPr>
          <p:nvPr/>
        </p:nvCxnSpPr>
        <p:spPr>
          <a:xfrm>
            <a:off x="4211960" y="6065563"/>
            <a:ext cx="864096" cy="7375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4" name="Table 23"/>
          <p:cNvGraphicFramePr>
            <a:graphicFrameLocks noGrp="1"/>
          </p:cNvGraphicFramePr>
          <p:nvPr/>
        </p:nvGraphicFramePr>
        <p:xfrm>
          <a:off x="5076056" y="5890058"/>
          <a:ext cx="2912005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82401"/>
                <a:gridCol w="582401"/>
                <a:gridCol w="582401"/>
                <a:gridCol w="582401"/>
                <a:gridCol w="582401"/>
              </a:tblGrid>
              <a:tr h="33614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1743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941168"/>
            <a:ext cx="7884368" cy="108012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803" y="404664"/>
            <a:ext cx="9036496" cy="6453336"/>
          </a:xfrm>
          <a:ln w="28575">
            <a:solidFill>
              <a:schemeClr val="accent1"/>
            </a:solidFill>
            <a:prstDash val="dash"/>
          </a:ln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sz="2900" b="1" dirty="0">
                <a:latin typeface="Courier New" pitchFamily="49" charset="0"/>
                <a:cs typeface="Courier New" pitchFamily="49" charset="0"/>
              </a:rPr>
              <a:t>public class </a:t>
            </a:r>
            <a:r>
              <a:rPr lang="en-US" sz="2900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Person</a:t>
            </a:r>
            <a:endParaRPr lang="en-US" sz="2900" b="1" dirty="0">
              <a:solidFill>
                <a:schemeClr val="accent6">
                  <a:lumMod val="75000"/>
                </a:schemeClr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900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n-US" sz="2900" b="1" dirty="0">
                <a:latin typeface="Courier New" pitchFamily="49" charset="0"/>
                <a:cs typeface="Courier New" pitchFamily="49" charset="0"/>
              </a:rPr>
              <a:t>    private </a:t>
            </a:r>
            <a:r>
              <a:rPr lang="en-US" sz="29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String name</a:t>
            </a:r>
            <a:r>
              <a:rPr lang="en-US" sz="29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sz="2900" b="1" dirty="0">
                <a:latin typeface="Courier New" pitchFamily="49" charset="0"/>
                <a:cs typeface="Courier New" pitchFamily="49" charset="0"/>
              </a:rPr>
              <a:t>    private </a:t>
            </a:r>
            <a:r>
              <a:rPr lang="en-US" sz="29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9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number</a:t>
            </a:r>
            <a:r>
              <a:rPr lang="en-US" sz="29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endParaRPr lang="en-US" sz="29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900" b="1" dirty="0">
                <a:latin typeface="Courier New" pitchFamily="49" charset="0"/>
                <a:cs typeface="Courier New" pitchFamily="49" charset="0"/>
              </a:rPr>
              <a:t>    public </a:t>
            </a:r>
            <a:r>
              <a:rPr lang="en-US" sz="2900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Person(</a:t>
            </a:r>
            <a:r>
              <a:rPr lang="en-US" sz="29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String </a:t>
            </a:r>
            <a:r>
              <a:rPr lang="en-US" sz="29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initName</a:t>
            </a:r>
            <a:r>
              <a:rPr lang="en-US" sz="29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, int </a:t>
            </a:r>
            <a:r>
              <a:rPr lang="en-US" sz="29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initNumber</a:t>
            </a:r>
            <a:r>
              <a:rPr lang="en-US" sz="2900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)</a:t>
            </a:r>
            <a:r>
              <a:rPr lang="en-US" sz="2900" b="1" dirty="0" smtClean="0">
                <a:latin typeface="Courier New" pitchFamily="49" charset="0"/>
                <a:cs typeface="Courier New" pitchFamily="49" charset="0"/>
              </a:rPr>
              <a:t>{</a:t>
            </a:r>
            <a:endParaRPr lang="en-US" sz="29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900" b="1" dirty="0">
                <a:latin typeface="Courier New" pitchFamily="49" charset="0"/>
                <a:cs typeface="Courier New" pitchFamily="49" charset="0"/>
              </a:rPr>
              <a:t>        name = </a:t>
            </a:r>
            <a:r>
              <a:rPr lang="en-US" sz="2900" b="1" dirty="0" err="1" smtClean="0">
                <a:latin typeface="Courier New" pitchFamily="49" charset="0"/>
                <a:cs typeface="Courier New" pitchFamily="49" charset="0"/>
              </a:rPr>
              <a:t>initName</a:t>
            </a:r>
            <a:r>
              <a:rPr lang="en-US" sz="29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sz="2900" b="1" dirty="0">
                <a:latin typeface="Courier New" pitchFamily="49" charset="0"/>
                <a:cs typeface="Courier New" pitchFamily="49" charset="0"/>
              </a:rPr>
              <a:t>        number = </a:t>
            </a:r>
            <a:r>
              <a:rPr lang="en-US" sz="2900" b="1" dirty="0" err="1" smtClean="0">
                <a:latin typeface="Courier New" pitchFamily="49" charset="0"/>
                <a:cs typeface="Courier New" pitchFamily="49" charset="0"/>
              </a:rPr>
              <a:t>initNumber</a:t>
            </a:r>
            <a:r>
              <a:rPr lang="en-US" sz="29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sz="2900" b="1" dirty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 marL="0" indent="0">
              <a:buNone/>
            </a:pPr>
            <a:endParaRPr lang="en-US" sz="29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900" b="1" dirty="0">
                <a:latin typeface="Courier New" pitchFamily="49" charset="0"/>
                <a:cs typeface="Courier New" pitchFamily="49" charset="0"/>
              </a:rPr>
              <a:t>    public void </a:t>
            </a:r>
            <a:r>
              <a:rPr lang="en-US" sz="2900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set(</a:t>
            </a:r>
            <a:r>
              <a:rPr lang="en-US" sz="29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String </a:t>
            </a:r>
            <a:r>
              <a:rPr lang="en-US" sz="29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newName</a:t>
            </a:r>
            <a:r>
              <a:rPr lang="en-US" sz="29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9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9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9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newNumber</a:t>
            </a:r>
            <a:r>
              <a:rPr lang="en-US" sz="2900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)</a:t>
            </a:r>
            <a:r>
              <a:rPr lang="en-US" sz="2900" b="1" dirty="0" smtClean="0">
                <a:latin typeface="Courier New" pitchFamily="49" charset="0"/>
                <a:cs typeface="Courier New" pitchFamily="49" charset="0"/>
              </a:rPr>
              <a:t>{</a:t>
            </a:r>
            <a:endParaRPr lang="en-US" sz="29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900" b="1" dirty="0">
                <a:latin typeface="Courier New" pitchFamily="49" charset="0"/>
                <a:cs typeface="Courier New" pitchFamily="49" charset="0"/>
              </a:rPr>
              <a:t>        name = </a:t>
            </a:r>
            <a:r>
              <a:rPr lang="en-US" sz="2900" b="1" dirty="0" err="1">
                <a:latin typeface="Courier New" pitchFamily="49" charset="0"/>
                <a:cs typeface="Courier New" pitchFamily="49" charset="0"/>
              </a:rPr>
              <a:t>newName</a:t>
            </a:r>
            <a:r>
              <a:rPr lang="en-US" sz="29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sz="2900" b="1" dirty="0">
                <a:latin typeface="Courier New" pitchFamily="49" charset="0"/>
                <a:cs typeface="Courier New" pitchFamily="49" charset="0"/>
              </a:rPr>
              <a:t>        number = </a:t>
            </a:r>
            <a:r>
              <a:rPr lang="en-US" sz="2900" b="1" dirty="0" err="1">
                <a:latin typeface="Courier New" pitchFamily="49" charset="0"/>
                <a:cs typeface="Courier New" pitchFamily="49" charset="0"/>
              </a:rPr>
              <a:t>newNumber</a:t>
            </a:r>
            <a:r>
              <a:rPr lang="en-US" sz="29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sz="2900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900" b="1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 indent="0">
              <a:buNone/>
            </a:pPr>
            <a:endParaRPr lang="en-US" sz="2900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9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900" b="1" dirty="0" smtClean="0">
                <a:latin typeface="Courier New" pitchFamily="49" charset="0"/>
                <a:cs typeface="Courier New" pitchFamily="49" charset="0"/>
              </a:rPr>
              <a:t>   public </a:t>
            </a:r>
            <a:r>
              <a:rPr lang="en-US" sz="2900" b="1" dirty="0">
                <a:latin typeface="Courier New" pitchFamily="49" charset="0"/>
                <a:cs typeface="Courier New" pitchFamily="49" charset="0"/>
              </a:rPr>
              <a:t>String </a:t>
            </a:r>
            <a:r>
              <a:rPr lang="en-US" sz="2900" b="1" dirty="0" err="1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toString</a:t>
            </a:r>
            <a:r>
              <a:rPr lang="en-US" sz="2900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( )</a:t>
            </a:r>
            <a:r>
              <a:rPr lang="en-US" sz="2900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n-US" sz="2900" b="1" dirty="0">
                <a:latin typeface="Courier New" pitchFamily="49" charset="0"/>
                <a:cs typeface="Courier New" pitchFamily="49" charset="0"/>
              </a:rPr>
              <a:t>        return (name + " " + number);</a:t>
            </a:r>
          </a:p>
          <a:p>
            <a:pPr marL="0" indent="0">
              <a:buNone/>
            </a:pPr>
            <a:r>
              <a:rPr lang="en-US" sz="2900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900" b="1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 indent="0">
              <a:buNone/>
            </a:pPr>
            <a:endParaRPr lang="en-US" sz="29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9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900" b="1" dirty="0" smtClean="0">
                <a:latin typeface="Courier New" pitchFamily="49" charset="0"/>
                <a:cs typeface="Courier New" pitchFamily="49" charset="0"/>
              </a:rPr>
              <a:t>   public </a:t>
            </a:r>
            <a:r>
              <a:rPr lang="en-US" sz="29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Person</a:t>
            </a:r>
            <a:r>
              <a:rPr lang="en-US" sz="29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900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copier</a:t>
            </a:r>
            <a:r>
              <a:rPr lang="en-US" sz="2900" b="1" dirty="0" smtClean="0">
                <a:latin typeface="Courier New" pitchFamily="49" charset="0"/>
                <a:cs typeface="Courier New" pitchFamily="49" charset="0"/>
              </a:rPr>
              <a:t>() {</a:t>
            </a:r>
          </a:p>
          <a:p>
            <a:pPr marL="0" indent="0">
              <a:buNone/>
            </a:pPr>
            <a:r>
              <a:rPr lang="en-US" sz="29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900" b="1" dirty="0" smtClean="0">
                <a:latin typeface="Courier New" pitchFamily="49" charset="0"/>
                <a:cs typeface="Courier New" pitchFamily="49" charset="0"/>
              </a:rPr>
              <a:t>	Person </a:t>
            </a:r>
            <a:r>
              <a:rPr lang="en-US" sz="29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newPerson</a:t>
            </a:r>
            <a:r>
              <a:rPr lang="en-US" sz="29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900" b="1" dirty="0" smtClean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sz="29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new</a:t>
            </a:r>
            <a:r>
              <a:rPr lang="en-US" sz="2900" b="1" dirty="0" smtClean="0">
                <a:latin typeface="Courier New" pitchFamily="49" charset="0"/>
                <a:cs typeface="Courier New" pitchFamily="49" charset="0"/>
              </a:rPr>
              <a:t> Person(</a:t>
            </a:r>
            <a:r>
              <a:rPr lang="en-US" sz="2900" b="1" dirty="0" err="1" smtClean="0">
                <a:latin typeface="Courier New" pitchFamily="49" charset="0"/>
                <a:cs typeface="Courier New" pitchFamily="49" charset="0"/>
              </a:rPr>
              <a:t>this.name,this.number</a:t>
            </a:r>
            <a:r>
              <a:rPr lang="en-US" sz="2900" b="1" dirty="0" smtClean="0">
                <a:latin typeface="Courier New" pitchFamily="49" charset="0"/>
                <a:cs typeface="Courier New" pitchFamily="49" charset="0"/>
              </a:rPr>
              <a:t>);</a:t>
            </a:r>
            <a:endParaRPr lang="en-US" sz="29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900" b="1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2900" b="1" dirty="0" smtClean="0">
                <a:latin typeface="Courier New" pitchFamily="49" charset="0"/>
                <a:cs typeface="Courier New" pitchFamily="49" charset="0"/>
              </a:rPr>
              <a:t>return </a:t>
            </a:r>
            <a:r>
              <a:rPr lang="en-US" sz="29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newPerson</a:t>
            </a:r>
            <a:r>
              <a:rPr lang="en-US" sz="2900" b="1" dirty="0" smtClean="0">
                <a:latin typeface="Courier New" pitchFamily="49" charset="0"/>
                <a:cs typeface="Courier New" pitchFamily="49" charset="0"/>
              </a:rPr>
              <a:t>;</a:t>
            </a:r>
            <a:endParaRPr lang="en-US" sz="29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900" b="1" dirty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 marL="0" indent="0">
              <a:buNone/>
            </a:pPr>
            <a:endParaRPr lang="en-US" sz="2900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900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sz="29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6424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Παράδειγμα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772816"/>
            <a:ext cx="8229600" cy="3701008"/>
          </a:xfrm>
          <a:ln w="28575">
            <a:solidFill>
              <a:srgbClr val="FF0000"/>
            </a:solidFill>
            <a:prstDash val="dash"/>
          </a:ln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public class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ClassParameterDemo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public static void main(String[]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args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Person </a:t>
            </a:r>
            <a:r>
              <a:rPr lang="en-US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p1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new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Person(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“Bob",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1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);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   Person </a:t>
            </a:r>
            <a:r>
              <a:rPr lang="en-US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p2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new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Person(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“Ann", 2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);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p1 = 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p2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.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copier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();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p1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);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}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228184" y="5589240"/>
            <a:ext cx="2602828" cy="523220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l-GR" sz="2800" dirty="0" smtClean="0"/>
              <a:t>Τι θα τυπώσει?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493174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683568" y="4869160"/>
            <a:ext cx="3312368" cy="145310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main</a:t>
            </a:r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Εξέλιξη του προγράμματος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7506523"/>
              </p:ext>
            </p:extLst>
          </p:nvPr>
        </p:nvGraphicFramePr>
        <p:xfrm>
          <a:off x="755576" y="5360270"/>
          <a:ext cx="3096344" cy="85003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48172"/>
                <a:gridCol w="1548172"/>
              </a:tblGrid>
              <a:tr h="425019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p</a:t>
                      </a:r>
                      <a:r>
                        <a:rPr lang="el-GR" sz="1800" b="1" dirty="0" smtClean="0">
                          <a:solidFill>
                            <a:srgbClr val="FF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0x0010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4250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err="1" smtClean="0">
                          <a:solidFill>
                            <a:srgbClr val="0070C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p2</a:t>
                      </a:r>
                      <a:endParaRPr lang="en-US" sz="1200" dirty="0" smtClean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0x0020</a:t>
                      </a:r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  <p:cxnSp>
        <p:nvCxnSpPr>
          <p:cNvPr id="7" name="Elbow Connector 6"/>
          <p:cNvCxnSpPr/>
          <p:nvPr/>
        </p:nvCxnSpPr>
        <p:spPr>
          <a:xfrm flipV="1">
            <a:off x="3851920" y="4581128"/>
            <a:ext cx="1224136" cy="915881"/>
          </a:xfrm>
          <a:prstGeom prst="bentConnector3">
            <a:avLst>
              <a:gd name="adj1" fmla="val 35772"/>
            </a:avLst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3532130"/>
              </p:ext>
            </p:extLst>
          </p:nvPr>
        </p:nvGraphicFramePr>
        <p:xfrm>
          <a:off x="5068349" y="4992953"/>
          <a:ext cx="2520280" cy="731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140"/>
                <a:gridCol w="1260140"/>
              </a:tblGrid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Ann</a:t>
                      </a:r>
                      <a:endParaRPr lang="en-US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number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2</a:t>
                      </a:r>
                      <a:endParaRPr lang="en-US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8" name="Elbow Connector 7"/>
          <p:cNvCxnSpPr/>
          <p:nvPr/>
        </p:nvCxnSpPr>
        <p:spPr>
          <a:xfrm flipV="1">
            <a:off x="3851920" y="5595713"/>
            <a:ext cx="1216429" cy="353568"/>
          </a:xfrm>
          <a:prstGeom prst="bentConnector3">
            <a:avLst/>
          </a:prstGeom>
          <a:ln w="28575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7470422"/>
              </p:ext>
            </p:extLst>
          </p:nvPr>
        </p:nvGraphicFramePr>
        <p:xfrm>
          <a:off x="5068349" y="4077072"/>
          <a:ext cx="2520280" cy="731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140"/>
                <a:gridCol w="1260140"/>
              </a:tblGrid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Bob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number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" name="Rectangle 13"/>
          <p:cNvSpPr/>
          <p:nvPr/>
        </p:nvSpPr>
        <p:spPr>
          <a:xfrm>
            <a:off x="683568" y="1772816"/>
            <a:ext cx="3312368" cy="45494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560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107504" y="4869160"/>
            <a:ext cx="3312368" cy="145310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Dereferencing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187219" y="5184445"/>
          <a:ext cx="3096344" cy="85003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48172"/>
                <a:gridCol w="1548172"/>
              </a:tblGrid>
              <a:tr h="425019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err="1" smtClean="0">
                          <a:solidFill>
                            <a:srgbClr val="FF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alice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0x0010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4250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rgbClr val="0070C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bob</a:t>
                      </a:r>
                      <a:endParaRPr lang="en-US" sz="1200" dirty="0" smtClean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null</a:t>
                      </a:r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  <p:cxnSp>
        <p:nvCxnSpPr>
          <p:cNvPr id="7" name="Elbow Connector 6"/>
          <p:cNvCxnSpPr>
            <a:endCxn id="13" idx="1"/>
          </p:cNvCxnSpPr>
          <p:nvPr/>
        </p:nvCxnSpPr>
        <p:spPr>
          <a:xfrm flipV="1">
            <a:off x="3203848" y="4997508"/>
            <a:ext cx="1277706" cy="447716"/>
          </a:xfrm>
          <a:prstGeom prst="bentConnector3">
            <a:avLst>
              <a:gd name="adj1" fmla="val 50000"/>
            </a:avLst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Table 12"/>
          <p:cNvGraphicFramePr>
            <a:graphicFrameLocks noGrp="1"/>
          </p:cNvGraphicFramePr>
          <p:nvPr>
            <p:extLst/>
          </p:nvPr>
        </p:nvGraphicFramePr>
        <p:xfrm>
          <a:off x="4481554" y="4814628"/>
          <a:ext cx="2520280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140"/>
                <a:gridCol w="1260140"/>
              </a:tblGrid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0x0055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" name="Rectangle 13"/>
          <p:cNvSpPr/>
          <p:nvPr/>
        </p:nvSpPr>
        <p:spPr>
          <a:xfrm>
            <a:off x="107504" y="1772816"/>
            <a:ext cx="3312368" cy="45494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Elbow Connector 11"/>
          <p:cNvCxnSpPr>
            <a:stCxn id="13" idx="3"/>
          </p:cNvCxnSpPr>
          <p:nvPr/>
        </p:nvCxnSpPr>
        <p:spPr>
          <a:xfrm flipV="1">
            <a:off x="7001834" y="4725144"/>
            <a:ext cx="738518" cy="272364"/>
          </a:xfrm>
          <a:prstGeom prst="bentConnector3">
            <a:avLst>
              <a:gd name="adj1" fmla="val 50000"/>
            </a:avLst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7740352" y="4540478"/>
            <a:ext cx="684803" cy="369332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Alice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283968" y="6021288"/>
            <a:ext cx="3493264" cy="369332"/>
          </a:xfrm>
          <a:prstGeom prst="rect">
            <a:avLst/>
          </a:prstGeom>
          <a:noFill/>
          <a:ln w="19050">
            <a:solidFill>
              <a:srgbClr val="0070C0"/>
            </a:solidFill>
            <a:prstDash val="dash"/>
          </a:ln>
        </p:spPr>
        <p:txBody>
          <a:bodyPr wrap="none" rtlCol="0">
            <a:spAutoFit/>
          </a:bodyPr>
          <a:lstStyle/>
          <a:p>
            <a:r>
              <a:rPr lang="en-US" b="1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alice.getName</a:t>
            </a:r>
            <a:r>
              <a:rPr lang="en-US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.length()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707904" y="1772816"/>
            <a:ext cx="525658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Ένα αντικείμενο αποθηκεύεται σαν μια μεταβλητή η οποία κρατάει μια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αναφορά</a:t>
            </a:r>
            <a:r>
              <a:rPr lang="el-GR" dirty="0" smtClean="0"/>
              <a:t> η οποία «δείχνει» στην θέση μνήμης που αποθηκεύει το αντικείμενο.</a:t>
            </a:r>
          </a:p>
          <a:p>
            <a:endParaRPr lang="el-GR" dirty="0"/>
          </a:p>
          <a:p>
            <a:r>
              <a:rPr lang="el-GR" dirty="0" smtClean="0"/>
              <a:t>Η </a:t>
            </a:r>
            <a:r>
              <a:rPr lang="el-GR" dirty="0" smtClean="0">
                <a:solidFill>
                  <a:srgbClr val="0070C0"/>
                </a:solidFill>
              </a:rPr>
              <a:t>από-</a:t>
            </a:r>
            <a:r>
              <a:rPr lang="el-GR" dirty="0" err="1" smtClean="0">
                <a:solidFill>
                  <a:srgbClr val="0070C0"/>
                </a:solidFill>
              </a:rPr>
              <a:t>αναφοροποίηση</a:t>
            </a:r>
            <a:r>
              <a:rPr lang="el-GR" dirty="0" smtClean="0"/>
              <a:t> (</a:t>
            </a:r>
            <a:r>
              <a:rPr lang="en-US" dirty="0" smtClean="0">
                <a:solidFill>
                  <a:srgbClr val="0070C0"/>
                </a:solidFill>
              </a:rPr>
              <a:t>dereferencing</a:t>
            </a:r>
            <a:r>
              <a:rPr lang="en-US" dirty="0" smtClean="0"/>
              <a:t>) </a:t>
            </a:r>
            <a:r>
              <a:rPr lang="el-GR" dirty="0" smtClean="0"/>
              <a:t>γίνεται ουσιαστικά μέσω του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“.”</a:t>
            </a:r>
            <a:r>
              <a:rPr lang="el-GR" dirty="0"/>
              <a:t> </a:t>
            </a:r>
            <a:r>
              <a:rPr lang="el-GR" dirty="0" smtClean="0"/>
              <a:t>το οποίο μπορούμε να σκεφτούμε σαν να ακολουθεί τα βελάκια στο παρακάτω σχήμα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493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683568" y="5241974"/>
            <a:ext cx="3312368" cy="145310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main</a:t>
            </a:r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Εξέλιξη του προγράμματος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0185466"/>
              </p:ext>
            </p:extLst>
          </p:nvPr>
        </p:nvGraphicFramePr>
        <p:xfrm>
          <a:off x="755576" y="5733084"/>
          <a:ext cx="3096344" cy="85003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48172"/>
                <a:gridCol w="1548172"/>
              </a:tblGrid>
              <a:tr h="425019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p</a:t>
                      </a:r>
                      <a:r>
                        <a:rPr lang="el-GR" sz="1800" b="1" dirty="0" smtClean="0">
                          <a:solidFill>
                            <a:srgbClr val="FF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0x0010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4250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err="1" smtClean="0">
                          <a:solidFill>
                            <a:srgbClr val="0070C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p2</a:t>
                      </a:r>
                      <a:endParaRPr lang="en-US" sz="1200" dirty="0" smtClean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0x0020</a:t>
                      </a:r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  <p:cxnSp>
        <p:nvCxnSpPr>
          <p:cNvPr id="7" name="Elbow Connector 6"/>
          <p:cNvCxnSpPr/>
          <p:nvPr/>
        </p:nvCxnSpPr>
        <p:spPr>
          <a:xfrm flipV="1">
            <a:off x="3851920" y="4953942"/>
            <a:ext cx="1224136" cy="915881"/>
          </a:xfrm>
          <a:prstGeom prst="bentConnector3">
            <a:avLst>
              <a:gd name="adj1" fmla="val 35772"/>
            </a:avLst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2967869"/>
              </p:ext>
            </p:extLst>
          </p:nvPr>
        </p:nvGraphicFramePr>
        <p:xfrm>
          <a:off x="5068349" y="5365767"/>
          <a:ext cx="2520280" cy="731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140"/>
                <a:gridCol w="1260140"/>
              </a:tblGrid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Ann</a:t>
                      </a:r>
                      <a:endParaRPr lang="en-US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number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2</a:t>
                      </a:r>
                      <a:endParaRPr lang="en-US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8" name="Elbow Connector 7"/>
          <p:cNvCxnSpPr/>
          <p:nvPr/>
        </p:nvCxnSpPr>
        <p:spPr>
          <a:xfrm flipV="1">
            <a:off x="3851920" y="5968527"/>
            <a:ext cx="1216429" cy="353568"/>
          </a:xfrm>
          <a:prstGeom prst="bentConnector3">
            <a:avLst/>
          </a:prstGeom>
          <a:ln w="28575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0707952"/>
              </p:ext>
            </p:extLst>
          </p:nvPr>
        </p:nvGraphicFramePr>
        <p:xfrm>
          <a:off x="5068349" y="4449886"/>
          <a:ext cx="2520280" cy="731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140"/>
                <a:gridCol w="1260140"/>
              </a:tblGrid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Bob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number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" name="Rectangle 13"/>
          <p:cNvSpPr/>
          <p:nvPr/>
        </p:nvSpPr>
        <p:spPr>
          <a:xfrm>
            <a:off x="683568" y="2852936"/>
            <a:ext cx="3312368" cy="384214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83568" y="3788868"/>
            <a:ext cx="3312368" cy="145310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copier</a:t>
            </a:r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0175759"/>
              </p:ext>
            </p:extLst>
          </p:nvPr>
        </p:nvGraphicFramePr>
        <p:xfrm>
          <a:off x="791580" y="4305870"/>
          <a:ext cx="3096344" cy="85003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48172"/>
                <a:gridCol w="1548172"/>
              </a:tblGrid>
              <a:tr h="425019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err="1" smtClean="0">
                          <a:solidFill>
                            <a:srgbClr val="FF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newPerson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null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42501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this</a:t>
                      </a:r>
                      <a:endParaRPr kumimoji="0" lang="en-US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0x0020</a:t>
                      </a:r>
                      <a:endParaRPr lang="en-US" dirty="0" smtClean="0"/>
                    </a:p>
                  </a:txBody>
                  <a:tcPr anchor="ctr"/>
                </a:tc>
              </a:tr>
            </a:tbl>
          </a:graphicData>
        </a:graphic>
      </p:graphicFrame>
      <p:cxnSp>
        <p:nvCxnSpPr>
          <p:cNvPr id="16" name="Elbow Connector 15"/>
          <p:cNvCxnSpPr/>
          <p:nvPr/>
        </p:nvCxnSpPr>
        <p:spPr>
          <a:xfrm>
            <a:off x="3851922" y="4953944"/>
            <a:ext cx="1216427" cy="720078"/>
          </a:xfrm>
          <a:prstGeom prst="bentConnector3">
            <a:avLst>
              <a:gd name="adj1" fmla="val 26733"/>
            </a:avLst>
          </a:prstGeom>
          <a:ln w="28575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1043608" y="1406203"/>
            <a:ext cx="7920880" cy="1200329"/>
          </a:xfrm>
          <a:prstGeom prst="rect">
            <a:avLst/>
          </a:prstGeom>
          <a:noFill/>
          <a:ln w="28575">
            <a:solidFill>
              <a:srgbClr val="FF0000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public 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Person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copier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 {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Person </a:t>
            </a:r>
            <a:r>
              <a:rPr lang="en-US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newPerson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new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Person(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this.name,this.number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return </a:t>
            </a:r>
            <a:r>
              <a:rPr lang="en-US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newPerson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87624" y="2853184"/>
            <a:ext cx="2528256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p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1 = 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p2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.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copier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();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4947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331640" y="1700808"/>
            <a:ext cx="7632848" cy="36004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683568" y="5241974"/>
            <a:ext cx="3312368" cy="145310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main</a:t>
            </a:r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Εξέλιξη του προγράμματος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0112553"/>
              </p:ext>
            </p:extLst>
          </p:nvPr>
        </p:nvGraphicFramePr>
        <p:xfrm>
          <a:off x="755576" y="5733084"/>
          <a:ext cx="3096344" cy="85003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48172"/>
                <a:gridCol w="1548172"/>
              </a:tblGrid>
              <a:tr h="425019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p</a:t>
                      </a:r>
                      <a:r>
                        <a:rPr lang="el-GR" sz="1800" b="1" dirty="0" smtClean="0">
                          <a:solidFill>
                            <a:srgbClr val="FF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0x0010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4250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err="1" smtClean="0">
                          <a:solidFill>
                            <a:srgbClr val="0070C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p2</a:t>
                      </a:r>
                      <a:endParaRPr lang="en-US" sz="1200" dirty="0" smtClean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0x0020</a:t>
                      </a:r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  <p:cxnSp>
        <p:nvCxnSpPr>
          <p:cNvPr id="7" name="Elbow Connector 6"/>
          <p:cNvCxnSpPr/>
          <p:nvPr/>
        </p:nvCxnSpPr>
        <p:spPr>
          <a:xfrm flipV="1">
            <a:off x="3851920" y="4953942"/>
            <a:ext cx="1224136" cy="915881"/>
          </a:xfrm>
          <a:prstGeom prst="bentConnector3">
            <a:avLst>
              <a:gd name="adj1" fmla="val 35772"/>
            </a:avLst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9856069"/>
              </p:ext>
            </p:extLst>
          </p:nvPr>
        </p:nvGraphicFramePr>
        <p:xfrm>
          <a:off x="5068349" y="5365767"/>
          <a:ext cx="2520280" cy="731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140"/>
                <a:gridCol w="1260140"/>
              </a:tblGrid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Ann</a:t>
                      </a:r>
                      <a:endParaRPr lang="en-US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number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2</a:t>
                      </a:r>
                      <a:endParaRPr lang="en-US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8" name="Elbow Connector 7"/>
          <p:cNvCxnSpPr/>
          <p:nvPr/>
        </p:nvCxnSpPr>
        <p:spPr>
          <a:xfrm flipV="1">
            <a:off x="3851920" y="5968527"/>
            <a:ext cx="1216429" cy="353568"/>
          </a:xfrm>
          <a:prstGeom prst="bentConnector3">
            <a:avLst/>
          </a:prstGeom>
          <a:ln w="28575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4868327"/>
              </p:ext>
            </p:extLst>
          </p:nvPr>
        </p:nvGraphicFramePr>
        <p:xfrm>
          <a:off x="5068349" y="4449886"/>
          <a:ext cx="2520280" cy="731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140"/>
                <a:gridCol w="1260140"/>
              </a:tblGrid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Bob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number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" name="Rectangle 13"/>
          <p:cNvSpPr/>
          <p:nvPr/>
        </p:nvSpPr>
        <p:spPr>
          <a:xfrm>
            <a:off x="683568" y="2852936"/>
            <a:ext cx="3312368" cy="384214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83568" y="3788868"/>
            <a:ext cx="3312368" cy="145310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copier</a:t>
            </a:r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8878770"/>
              </p:ext>
            </p:extLst>
          </p:nvPr>
        </p:nvGraphicFramePr>
        <p:xfrm>
          <a:off x="791580" y="4305870"/>
          <a:ext cx="3096344" cy="85003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48172"/>
                <a:gridCol w="1548172"/>
              </a:tblGrid>
              <a:tr h="425019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err="1" smtClean="0">
                          <a:solidFill>
                            <a:srgbClr val="FF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newPerson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0x0030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42501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this</a:t>
                      </a:r>
                      <a:endParaRPr kumimoji="0" lang="en-US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0x0020</a:t>
                      </a:r>
                      <a:endParaRPr lang="en-US" dirty="0" smtClean="0"/>
                    </a:p>
                  </a:txBody>
                  <a:tcPr anchor="ctr"/>
                </a:tc>
              </a:tr>
            </a:tbl>
          </a:graphicData>
        </a:graphic>
      </p:graphicFrame>
      <p:cxnSp>
        <p:nvCxnSpPr>
          <p:cNvPr id="16" name="Elbow Connector 15"/>
          <p:cNvCxnSpPr/>
          <p:nvPr/>
        </p:nvCxnSpPr>
        <p:spPr>
          <a:xfrm>
            <a:off x="3851922" y="4953944"/>
            <a:ext cx="1216427" cy="720078"/>
          </a:xfrm>
          <a:prstGeom prst="bentConnector3">
            <a:avLst>
              <a:gd name="adj1" fmla="val 26733"/>
            </a:avLst>
          </a:prstGeom>
          <a:ln w="28575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1115616" y="1406203"/>
            <a:ext cx="7848872" cy="1200329"/>
          </a:xfrm>
          <a:prstGeom prst="rect">
            <a:avLst/>
          </a:prstGeom>
          <a:noFill/>
          <a:ln w="28575">
            <a:solidFill>
              <a:srgbClr val="FF0000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public 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Person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copier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 {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Person </a:t>
            </a:r>
            <a:r>
              <a:rPr lang="en-US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newPerson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new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Person(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this.name,this.number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return </a:t>
            </a:r>
            <a:r>
              <a:rPr lang="en-US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newPerson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87624" y="2853184"/>
            <a:ext cx="2528256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p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1 = 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p2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.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copier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();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4629248"/>
              </p:ext>
            </p:extLst>
          </p:nvPr>
        </p:nvGraphicFramePr>
        <p:xfrm>
          <a:off x="5068349" y="3284984"/>
          <a:ext cx="2520280" cy="731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140"/>
                <a:gridCol w="1260140"/>
              </a:tblGrid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Ann</a:t>
                      </a:r>
                      <a:endParaRPr lang="en-US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number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2</a:t>
                      </a:r>
                      <a:endParaRPr lang="en-US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9" name="Elbow Connector 18"/>
          <p:cNvCxnSpPr/>
          <p:nvPr/>
        </p:nvCxnSpPr>
        <p:spPr>
          <a:xfrm flipV="1">
            <a:off x="3866729" y="3599540"/>
            <a:ext cx="1224136" cy="915881"/>
          </a:xfrm>
          <a:prstGeom prst="bentConnector3">
            <a:avLst>
              <a:gd name="adj1" fmla="val 35772"/>
            </a:avLst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1028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683568" y="5241974"/>
            <a:ext cx="3312368" cy="145310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main</a:t>
            </a:r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Εξέλιξη του προγράμματος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2844170"/>
              </p:ext>
            </p:extLst>
          </p:nvPr>
        </p:nvGraphicFramePr>
        <p:xfrm>
          <a:off x="755576" y="5733084"/>
          <a:ext cx="3096344" cy="85003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48172"/>
                <a:gridCol w="1548172"/>
              </a:tblGrid>
              <a:tr h="425019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p</a:t>
                      </a:r>
                      <a:r>
                        <a:rPr lang="el-GR" sz="1800" b="1" dirty="0" smtClean="0">
                          <a:solidFill>
                            <a:srgbClr val="FF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0x0030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4250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err="1" smtClean="0">
                          <a:solidFill>
                            <a:srgbClr val="0070C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p2</a:t>
                      </a:r>
                      <a:endParaRPr lang="en-US" sz="1200" dirty="0" smtClean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0x0020</a:t>
                      </a:r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  <p:cxnSp>
        <p:nvCxnSpPr>
          <p:cNvPr id="7" name="Elbow Connector 6"/>
          <p:cNvCxnSpPr/>
          <p:nvPr/>
        </p:nvCxnSpPr>
        <p:spPr>
          <a:xfrm flipV="1">
            <a:off x="3844821" y="3520328"/>
            <a:ext cx="1216429" cy="2507359"/>
          </a:xfrm>
          <a:prstGeom prst="bentConnector3">
            <a:avLst>
              <a:gd name="adj1" fmla="val 39378"/>
            </a:avLst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9993632"/>
              </p:ext>
            </p:extLst>
          </p:nvPr>
        </p:nvGraphicFramePr>
        <p:xfrm>
          <a:off x="5068349" y="5365767"/>
          <a:ext cx="2520280" cy="731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140"/>
                <a:gridCol w="1260140"/>
              </a:tblGrid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Ann</a:t>
                      </a:r>
                      <a:endParaRPr lang="en-US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number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2</a:t>
                      </a:r>
                      <a:endParaRPr lang="en-US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8" name="Elbow Connector 7"/>
          <p:cNvCxnSpPr/>
          <p:nvPr/>
        </p:nvCxnSpPr>
        <p:spPr>
          <a:xfrm flipV="1">
            <a:off x="3851920" y="5968527"/>
            <a:ext cx="1216429" cy="353568"/>
          </a:xfrm>
          <a:prstGeom prst="bentConnector3">
            <a:avLst/>
          </a:prstGeom>
          <a:ln w="28575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7350064"/>
              </p:ext>
            </p:extLst>
          </p:nvPr>
        </p:nvGraphicFramePr>
        <p:xfrm>
          <a:off x="5068349" y="4449886"/>
          <a:ext cx="2520280" cy="731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140"/>
                <a:gridCol w="1260140"/>
              </a:tblGrid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Bob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number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" name="Rectangle 13"/>
          <p:cNvSpPr/>
          <p:nvPr/>
        </p:nvSpPr>
        <p:spPr>
          <a:xfrm>
            <a:off x="683568" y="2852936"/>
            <a:ext cx="3312368" cy="384214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1187624" y="2853184"/>
            <a:ext cx="2528256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p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1 = 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p2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.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copier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();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5279116"/>
              </p:ext>
            </p:extLst>
          </p:nvPr>
        </p:nvGraphicFramePr>
        <p:xfrm>
          <a:off x="5068349" y="3284984"/>
          <a:ext cx="2520280" cy="731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140"/>
                <a:gridCol w="1260140"/>
              </a:tblGrid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Ann</a:t>
                      </a:r>
                      <a:endParaRPr lang="en-US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number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2</a:t>
                      </a:r>
                      <a:endParaRPr lang="en-US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2" name="Rectangle 31"/>
          <p:cNvSpPr/>
          <p:nvPr/>
        </p:nvSpPr>
        <p:spPr>
          <a:xfrm>
            <a:off x="1331640" y="2006367"/>
            <a:ext cx="2664296" cy="270505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1043608" y="1406203"/>
            <a:ext cx="7920880" cy="1200329"/>
          </a:xfrm>
          <a:prstGeom prst="rect">
            <a:avLst/>
          </a:prstGeom>
          <a:noFill/>
          <a:ln w="28575">
            <a:solidFill>
              <a:srgbClr val="FF0000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public 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Person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copier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 {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Person </a:t>
            </a:r>
            <a:r>
              <a:rPr lang="en-US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newPerson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new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Person(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this.name,this.number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return </a:t>
            </a:r>
            <a:r>
              <a:rPr lang="en-US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newPerson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061047" y="6151224"/>
            <a:ext cx="2622769" cy="369332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H main </a:t>
            </a:r>
            <a:r>
              <a:rPr lang="el-GR" dirty="0" smtClean="0"/>
              <a:t>τυπώνει </a:t>
            </a:r>
            <a:r>
              <a:rPr lang="en-US" dirty="0" smtClean="0"/>
              <a:t>“</a:t>
            </a:r>
            <a:r>
              <a:rPr lang="en-US" dirty="0" smtClean="0">
                <a:solidFill>
                  <a:srgbClr val="0070C0"/>
                </a:solidFill>
              </a:rPr>
              <a:t>Ann 2</a:t>
            </a:r>
            <a:r>
              <a:rPr lang="en-US" dirty="0" smtClean="0"/>
              <a:t>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3615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683568" y="5241974"/>
            <a:ext cx="3312368" cy="145310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main</a:t>
            </a:r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Εξέλιξη του προγράμματος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7749049"/>
              </p:ext>
            </p:extLst>
          </p:nvPr>
        </p:nvGraphicFramePr>
        <p:xfrm>
          <a:off x="755576" y="5733084"/>
          <a:ext cx="3096344" cy="85003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48172"/>
                <a:gridCol w="1548172"/>
              </a:tblGrid>
              <a:tr h="425019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p</a:t>
                      </a:r>
                      <a:r>
                        <a:rPr lang="el-GR" sz="1800" b="1" dirty="0" smtClean="0">
                          <a:solidFill>
                            <a:srgbClr val="FF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0x0030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4250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err="1" smtClean="0">
                          <a:solidFill>
                            <a:srgbClr val="0070C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p2</a:t>
                      </a:r>
                      <a:endParaRPr lang="en-US" sz="1200" dirty="0" smtClean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0x0020</a:t>
                      </a:r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  <p:cxnSp>
        <p:nvCxnSpPr>
          <p:cNvPr id="7" name="Elbow Connector 6"/>
          <p:cNvCxnSpPr/>
          <p:nvPr/>
        </p:nvCxnSpPr>
        <p:spPr>
          <a:xfrm flipV="1">
            <a:off x="3844821" y="3520328"/>
            <a:ext cx="1216429" cy="2507359"/>
          </a:xfrm>
          <a:prstGeom prst="bentConnector3">
            <a:avLst>
              <a:gd name="adj1" fmla="val 39378"/>
            </a:avLst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9047652"/>
              </p:ext>
            </p:extLst>
          </p:nvPr>
        </p:nvGraphicFramePr>
        <p:xfrm>
          <a:off x="5068349" y="5365767"/>
          <a:ext cx="2520280" cy="731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140"/>
                <a:gridCol w="1260140"/>
              </a:tblGrid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Ann</a:t>
                      </a:r>
                      <a:endParaRPr lang="en-US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number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2</a:t>
                      </a:r>
                      <a:endParaRPr lang="en-US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8" name="Elbow Connector 7"/>
          <p:cNvCxnSpPr/>
          <p:nvPr/>
        </p:nvCxnSpPr>
        <p:spPr>
          <a:xfrm flipV="1">
            <a:off x="3851920" y="5968527"/>
            <a:ext cx="1216429" cy="353568"/>
          </a:xfrm>
          <a:prstGeom prst="bentConnector3">
            <a:avLst/>
          </a:prstGeom>
          <a:ln w="28575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9860635"/>
              </p:ext>
            </p:extLst>
          </p:nvPr>
        </p:nvGraphicFramePr>
        <p:xfrm>
          <a:off x="5068349" y="4449886"/>
          <a:ext cx="2520280" cy="731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140"/>
                <a:gridCol w="1260140"/>
              </a:tblGrid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Bob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number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" name="Rectangle 13"/>
          <p:cNvSpPr/>
          <p:nvPr/>
        </p:nvSpPr>
        <p:spPr>
          <a:xfrm>
            <a:off x="683568" y="2852936"/>
            <a:ext cx="3312368" cy="384214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1187624" y="2853184"/>
            <a:ext cx="2528256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p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1 = 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p2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.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copier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();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5781923"/>
              </p:ext>
            </p:extLst>
          </p:nvPr>
        </p:nvGraphicFramePr>
        <p:xfrm>
          <a:off x="5068349" y="3284984"/>
          <a:ext cx="2520280" cy="731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140"/>
                <a:gridCol w="1260140"/>
              </a:tblGrid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Ann</a:t>
                      </a:r>
                      <a:endParaRPr lang="en-US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number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2</a:t>
                      </a:r>
                      <a:endParaRPr lang="en-US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2" name="Rectangle 31"/>
          <p:cNvSpPr/>
          <p:nvPr/>
        </p:nvSpPr>
        <p:spPr>
          <a:xfrm>
            <a:off x="1331640" y="2006367"/>
            <a:ext cx="2664296" cy="270505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1043608" y="1406203"/>
            <a:ext cx="7920880" cy="1200329"/>
          </a:xfrm>
          <a:prstGeom prst="rect">
            <a:avLst/>
          </a:prstGeom>
          <a:noFill/>
          <a:ln w="28575">
            <a:solidFill>
              <a:srgbClr val="FF0000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public 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Person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copier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 {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Person </a:t>
            </a:r>
            <a:r>
              <a:rPr lang="en-US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newPerson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new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Person(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this.name,this.number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return </a:t>
            </a:r>
            <a:r>
              <a:rPr lang="en-US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newPerson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453035" y="6335890"/>
            <a:ext cx="4684231" cy="369332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To </a:t>
            </a:r>
            <a:r>
              <a:rPr lang="el-GR" dirty="0" smtClean="0"/>
              <a:t>προηγούμενο αντικείμενο αποδεσμεύεται</a:t>
            </a:r>
            <a:endParaRPr lang="en-US" dirty="0"/>
          </a:p>
        </p:txBody>
      </p:sp>
      <p:grpSp>
        <p:nvGrpSpPr>
          <p:cNvPr id="16" name="Group 15"/>
          <p:cNvGrpSpPr/>
          <p:nvPr/>
        </p:nvGrpSpPr>
        <p:grpSpPr>
          <a:xfrm>
            <a:off x="5796136" y="4263719"/>
            <a:ext cx="1080120" cy="1020578"/>
            <a:chOff x="6084168" y="3356992"/>
            <a:chExt cx="1512168" cy="1446393"/>
          </a:xfrm>
        </p:grpSpPr>
        <p:cxnSp>
          <p:nvCxnSpPr>
            <p:cNvPr id="19" name="Straight Connector 18"/>
            <p:cNvCxnSpPr/>
            <p:nvPr/>
          </p:nvCxnSpPr>
          <p:spPr>
            <a:xfrm flipH="1">
              <a:off x="6084168" y="3356992"/>
              <a:ext cx="1512168" cy="1446393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6084168" y="3356992"/>
              <a:ext cx="1512168" cy="1380618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22455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Δημιουργία αντιγράφων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Η μέθοδος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copier</a:t>
            </a:r>
            <a:r>
              <a:rPr lang="en-US" dirty="0" smtClean="0"/>
              <a:t> </a:t>
            </a:r>
            <a:r>
              <a:rPr lang="el-GR" dirty="0" smtClean="0"/>
              <a:t>όπως την ορίσαμε πριν δημιουργεί ένα </a:t>
            </a:r>
            <a:r>
              <a:rPr lang="el-GR" dirty="0" smtClean="0">
                <a:solidFill>
                  <a:srgbClr val="0070C0"/>
                </a:solidFill>
              </a:rPr>
              <a:t>καινούριο αντικείμενο </a:t>
            </a:r>
            <a:r>
              <a:rPr lang="el-GR" dirty="0" smtClean="0"/>
              <a:t>που είναι </a:t>
            </a:r>
            <a:r>
              <a:rPr lang="el-GR" dirty="0" smtClean="0">
                <a:solidFill>
                  <a:srgbClr val="0070C0"/>
                </a:solidFill>
              </a:rPr>
              <a:t>αντίγραφο</a:t>
            </a:r>
            <a:r>
              <a:rPr lang="el-GR" dirty="0" smtClean="0"/>
              <a:t> αυτού που έκανε την κλήση.</a:t>
            </a:r>
          </a:p>
          <a:p>
            <a:r>
              <a:rPr lang="el-GR" dirty="0" smtClean="0"/>
              <a:t>Στην περίπτωση μας το αντικείμενο έχει μόνο πεδία που είναι </a:t>
            </a:r>
            <a:r>
              <a:rPr lang="el-GR" dirty="0" smtClean="0">
                <a:solidFill>
                  <a:srgbClr val="0070C0"/>
                </a:solidFill>
              </a:rPr>
              <a:t>πρωταρχικού τύπου </a:t>
            </a:r>
            <a:r>
              <a:rPr lang="el-GR" dirty="0" smtClean="0"/>
              <a:t>ή </a:t>
            </a:r>
            <a:r>
              <a:rPr lang="el-GR" dirty="0" smtClean="0">
                <a:solidFill>
                  <a:srgbClr val="0070C0"/>
                </a:solidFill>
              </a:rPr>
              <a:t>μη </a:t>
            </a:r>
            <a:r>
              <a:rPr lang="el-GR" dirty="0" err="1" smtClean="0">
                <a:solidFill>
                  <a:srgbClr val="0070C0"/>
                </a:solidFill>
              </a:rPr>
              <a:t>μεταλλάξιμα</a:t>
            </a:r>
            <a:r>
              <a:rPr lang="el-GR" dirty="0" smtClean="0">
                <a:solidFill>
                  <a:srgbClr val="0070C0"/>
                </a:solidFill>
              </a:rPr>
              <a:t> αντικείμενα</a:t>
            </a:r>
            <a:r>
              <a:rPr lang="el-GR" dirty="0" smtClean="0"/>
              <a:t>. Γενικά ένα αντικείμενο μπορεί να έχει ως πεδία άλλα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αντικείμενα</a:t>
            </a:r>
            <a:r>
              <a:rPr lang="el-GR" dirty="0" smtClean="0"/>
              <a:t> (δηλαδή αναφορές).</a:t>
            </a:r>
          </a:p>
          <a:p>
            <a:r>
              <a:rPr lang="el-GR" dirty="0" smtClean="0"/>
              <a:t>Στην περίπτωση αυτή η </a:t>
            </a:r>
            <a:r>
              <a:rPr lang="el-GR" dirty="0" smtClean="0">
                <a:solidFill>
                  <a:srgbClr val="0070C0"/>
                </a:solidFill>
              </a:rPr>
              <a:t>δημιουργία αντιγράφου </a:t>
            </a:r>
            <a:r>
              <a:rPr lang="el-GR" dirty="0" smtClean="0"/>
              <a:t>θα πρέπει να γίνεται με πολύ </a:t>
            </a:r>
            <a:r>
              <a:rPr lang="el-GR" dirty="0" smtClean="0">
                <a:solidFill>
                  <a:srgbClr val="FF0000"/>
                </a:solidFill>
              </a:rPr>
              <a:t>προσοχή</a:t>
            </a:r>
            <a:r>
              <a:rPr lang="el-GR" dirty="0" smtClean="0"/>
              <a:t>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6653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3528" y="2886118"/>
            <a:ext cx="8568952" cy="108012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ontent Placeholder 2"/>
          <p:cNvSpPr>
            <a:spLocks noGrp="1"/>
          </p:cNvSpPr>
          <p:nvPr/>
        </p:nvSpPr>
        <p:spPr>
          <a:xfrm>
            <a:off x="421196" y="332026"/>
            <a:ext cx="8722804" cy="6741368"/>
          </a:xfrm>
          <a:prstGeom prst="rect">
            <a:avLst/>
          </a:prstGeom>
          <a:ln w="28575">
            <a:solidFill>
              <a:srgbClr val="FF0000"/>
            </a:solidFill>
            <a:prstDash val="dash"/>
          </a:ln>
        </p:spPr>
        <p:txBody>
          <a:bodyPr vert="horz" lIns="91440" tIns="45720" rIns="91440" bIns="45720" rtlCol="0">
            <a:normAutofit fontScale="47500" lnSpcReduction="20000"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85000"/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9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class Car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private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dim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private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[] 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position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public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Car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d){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dim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= d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; position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= new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[d];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 marL="0" indent="0"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public void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move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(){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   for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=0;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&lt; dim;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++){position[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]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++;}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public Car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copy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(){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   Car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newCar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= new Car(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this.dim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  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newCar.position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this.position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   return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newCar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}	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public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String </a:t>
            </a:r>
            <a:r>
              <a:rPr lang="en-US" b="1" dirty="0" err="1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toString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(){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   String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output = "";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   for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=0;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&lt; dim;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++){output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= output + position[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] + "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";}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   return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output;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}	</a:t>
            </a: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public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static void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main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(String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args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[]){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Car car1 = new Car(2);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car1.move();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Car car2 = car1.copy();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car2.move();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(car1);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651651" y="6021288"/>
            <a:ext cx="2492349" cy="369332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l-GR" dirty="0" smtClean="0"/>
              <a:t>Τι θα τυπώσει η </a:t>
            </a:r>
            <a:r>
              <a:rPr lang="en-US" dirty="0" smtClean="0"/>
              <a:t>main?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310241" y="2701452"/>
            <a:ext cx="4833759" cy="36933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H copy </a:t>
            </a:r>
            <a:r>
              <a:rPr lang="el-GR" dirty="0" smtClean="0"/>
              <a:t>δημιουργεί και επιστρέφει ένα νέο </a:t>
            </a:r>
            <a:r>
              <a:rPr lang="en-US" dirty="0" smtClean="0"/>
              <a:t>Car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670984" y="704431"/>
            <a:ext cx="4492833" cy="646331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To Car </a:t>
            </a:r>
            <a:r>
              <a:rPr lang="el-GR" dirty="0" smtClean="0"/>
              <a:t>κινείται σε 1 ή 2 διαστάσεις</a:t>
            </a:r>
          </a:p>
          <a:p>
            <a:r>
              <a:rPr lang="el-GR" dirty="0" smtClean="0"/>
              <a:t>Χρειαζόμαστε ένα πίνακα για την θέση του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1900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Ρηχά Αντίγραφα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Η </a:t>
            </a:r>
            <a:r>
              <a:rPr lang="en-US" dirty="0" smtClean="0"/>
              <a:t>copy </a:t>
            </a:r>
            <a:r>
              <a:rPr lang="el-GR" dirty="0" smtClean="0"/>
              <a:t>όπως την έχουμε ορίσει δημιουργεί ένα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ρηχό αντίγραφο </a:t>
            </a:r>
            <a:r>
              <a:rPr lang="el-GR" dirty="0" smtClean="0"/>
              <a:t>του αντικειμένου</a:t>
            </a:r>
          </a:p>
          <a:p>
            <a:pPr lvl="1"/>
            <a:r>
              <a:rPr lang="el-GR" dirty="0" smtClean="0"/>
              <a:t>Αντιγράφει τις </a:t>
            </a:r>
            <a:r>
              <a:rPr lang="el-GR" dirty="0" smtClean="0">
                <a:solidFill>
                  <a:srgbClr val="0070C0"/>
                </a:solidFill>
              </a:rPr>
              <a:t>αναφορές</a:t>
            </a:r>
            <a:r>
              <a:rPr lang="el-GR" dirty="0" smtClean="0"/>
              <a:t> στα αντικείμενα και όχι τα </a:t>
            </a:r>
            <a:r>
              <a:rPr lang="el-GR" dirty="0" smtClean="0">
                <a:solidFill>
                  <a:srgbClr val="0070C0"/>
                </a:solidFill>
              </a:rPr>
              <a:t>περιεχόμενα</a:t>
            </a:r>
            <a:r>
              <a:rPr lang="el-GR" dirty="0" smtClean="0"/>
              <a:t> των αντικειμένων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1551282"/>
              </p:ext>
            </p:extLst>
          </p:nvPr>
        </p:nvGraphicFramePr>
        <p:xfrm>
          <a:off x="503548" y="3933056"/>
          <a:ext cx="3096344" cy="85003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48172"/>
                <a:gridCol w="1548172"/>
              </a:tblGrid>
              <a:tr h="425019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car</a:t>
                      </a:r>
                      <a:r>
                        <a:rPr lang="el-GR" sz="1800" b="1" dirty="0" smtClean="0">
                          <a:solidFill>
                            <a:srgbClr val="FF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0x0010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4250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 smtClean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  <p:cxnSp>
        <p:nvCxnSpPr>
          <p:cNvPr id="6" name="Elbow Connector 5"/>
          <p:cNvCxnSpPr/>
          <p:nvPr/>
        </p:nvCxnSpPr>
        <p:spPr>
          <a:xfrm flipV="1">
            <a:off x="6948264" y="4077072"/>
            <a:ext cx="792088" cy="339818"/>
          </a:xfrm>
          <a:prstGeom prst="bentConnector3">
            <a:avLst>
              <a:gd name="adj1" fmla="val 50000"/>
            </a:avLst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5062035"/>
              </p:ext>
            </p:extLst>
          </p:nvPr>
        </p:nvGraphicFramePr>
        <p:xfrm>
          <a:off x="4427984" y="3861048"/>
          <a:ext cx="2520280" cy="731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140"/>
                <a:gridCol w="1260140"/>
              </a:tblGrid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dim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position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0x0200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8274863"/>
              </p:ext>
            </p:extLst>
          </p:nvPr>
        </p:nvGraphicFramePr>
        <p:xfrm>
          <a:off x="7740352" y="3861048"/>
          <a:ext cx="1260140" cy="731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140"/>
              </a:tblGrid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2" name="Straight Arrow Connector 11"/>
          <p:cNvCxnSpPr/>
          <p:nvPr/>
        </p:nvCxnSpPr>
        <p:spPr>
          <a:xfrm>
            <a:off x="3563888" y="4075247"/>
            <a:ext cx="864096" cy="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25688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Ρηχά Αντίγραφα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Η </a:t>
            </a:r>
            <a:r>
              <a:rPr lang="en-US" dirty="0" smtClean="0"/>
              <a:t>copy </a:t>
            </a:r>
            <a:r>
              <a:rPr lang="el-GR" dirty="0" smtClean="0"/>
              <a:t>όπως την έχουμε ορίσει δημιουργεί ένα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ρηχό αντίγραφο </a:t>
            </a:r>
            <a:r>
              <a:rPr lang="el-GR" dirty="0" smtClean="0"/>
              <a:t>του αντικειμένου</a:t>
            </a:r>
          </a:p>
          <a:p>
            <a:pPr lvl="1"/>
            <a:r>
              <a:rPr lang="el-GR" dirty="0" smtClean="0"/>
              <a:t>Αντιγράφει τις </a:t>
            </a:r>
            <a:r>
              <a:rPr lang="el-GR" dirty="0" smtClean="0">
                <a:solidFill>
                  <a:srgbClr val="0070C0"/>
                </a:solidFill>
              </a:rPr>
              <a:t>αναφορές</a:t>
            </a:r>
            <a:r>
              <a:rPr lang="el-GR" dirty="0" smtClean="0"/>
              <a:t> στα αντικείμενα και όχι τα </a:t>
            </a:r>
            <a:r>
              <a:rPr lang="el-GR" dirty="0" smtClean="0">
                <a:solidFill>
                  <a:srgbClr val="0070C0"/>
                </a:solidFill>
              </a:rPr>
              <a:t>περιεχόμενα</a:t>
            </a:r>
            <a:r>
              <a:rPr lang="el-GR" dirty="0" smtClean="0"/>
              <a:t> των αντικειμένων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1155547"/>
              </p:ext>
            </p:extLst>
          </p:nvPr>
        </p:nvGraphicFramePr>
        <p:xfrm>
          <a:off x="503548" y="3933056"/>
          <a:ext cx="3096344" cy="85003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48172"/>
                <a:gridCol w="1548172"/>
              </a:tblGrid>
              <a:tr h="425019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car</a:t>
                      </a:r>
                      <a:r>
                        <a:rPr lang="el-GR" sz="1800" b="1" dirty="0" smtClean="0">
                          <a:solidFill>
                            <a:srgbClr val="FF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0x0010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4250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rgbClr val="0070C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car2</a:t>
                      </a:r>
                      <a:endParaRPr lang="en-US" sz="1200" dirty="0" smtClean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0x0020</a:t>
                      </a:r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  <p:cxnSp>
        <p:nvCxnSpPr>
          <p:cNvPr id="6" name="Elbow Connector 5"/>
          <p:cNvCxnSpPr/>
          <p:nvPr/>
        </p:nvCxnSpPr>
        <p:spPr>
          <a:xfrm flipV="1">
            <a:off x="6948264" y="4077072"/>
            <a:ext cx="792088" cy="339818"/>
          </a:xfrm>
          <a:prstGeom prst="bentConnector3">
            <a:avLst>
              <a:gd name="adj1" fmla="val 50000"/>
            </a:avLst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Elbow Connector 7"/>
          <p:cNvCxnSpPr>
            <a:endCxn id="11" idx="1"/>
          </p:cNvCxnSpPr>
          <p:nvPr/>
        </p:nvCxnSpPr>
        <p:spPr>
          <a:xfrm>
            <a:off x="3347864" y="4592568"/>
            <a:ext cx="1080120" cy="1002392"/>
          </a:xfrm>
          <a:prstGeom prst="bentConnector3">
            <a:avLst>
              <a:gd name="adj1" fmla="val 50000"/>
            </a:avLst>
          </a:prstGeom>
          <a:ln w="28575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0455174"/>
              </p:ext>
            </p:extLst>
          </p:nvPr>
        </p:nvGraphicFramePr>
        <p:xfrm>
          <a:off x="4427984" y="3861048"/>
          <a:ext cx="2520280" cy="731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140"/>
                <a:gridCol w="1260140"/>
              </a:tblGrid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dim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position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0x0200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8568417"/>
              </p:ext>
            </p:extLst>
          </p:nvPr>
        </p:nvGraphicFramePr>
        <p:xfrm>
          <a:off x="7740352" y="3861048"/>
          <a:ext cx="1260140" cy="731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140"/>
              </a:tblGrid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2" name="Straight Arrow Connector 11"/>
          <p:cNvCxnSpPr/>
          <p:nvPr/>
        </p:nvCxnSpPr>
        <p:spPr>
          <a:xfrm>
            <a:off x="3563888" y="4075247"/>
            <a:ext cx="864096" cy="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7650536"/>
              </p:ext>
            </p:extLst>
          </p:nvPr>
        </p:nvGraphicFramePr>
        <p:xfrm>
          <a:off x="4427984" y="5229200"/>
          <a:ext cx="2520280" cy="731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140"/>
                <a:gridCol w="1260140"/>
              </a:tblGrid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dim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2</a:t>
                      </a:r>
                      <a:endParaRPr lang="en-US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position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0x0200</a:t>
                      </a:r>
                      <a:endParaRPr lang="en-US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31" name="Elbow Connector 30"/>
          <p:cNvCxnSpPr/>
          <p:nvPr/>
        </p:nvCxnSpPr>
        <p:spPr>
          <a:xfrm flipV="1">
            <a:off x="6732240" y="4592568"/>
            <a:ext cx="1566174" cy="1140688"/>
          </a:xfrm>
          <a:prstGeom prst="bentConnector2">
            <a:avLst/>
          </a:prstGeom>
          <a:ln w="28575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971600" y="5713340"/>
            <a:ext cx="2050561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car2 = car1.copy()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79367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Ρηχά Αντίγραφα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Η </a:t>
            </a:r>
            <a:r>
              <a:rPr lang="en-US" dirty="0" smtClean="0"/>
              <a:t>copy </a:t>
            </a:r>
            <a:r>
              <a:rPr lang="el-GR" dirty="0" smtClean="0"/>
              <a:t>όπως την έχουμε ορίσει δημιουργεί ένα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ρηχό αντίγραφο </a:t>
            </a:r>
            <a:r>
              <a:rPr lang="el-GR" dirty="0" smtClean="0"/>
              <a:t>του αντικειμένου</a:t>
            </a:r>
          </a:p>
          <a:p>
            <a:pPr lvl="1"/>
            <a:r>
              <a:rPr lang="el-GR" dirty="0" smtClean="0"/>
              <a:t>Αντιγράφει τις </a:t>
            </a:r>
            <a:r>
              <a:rPr lang="el-GR" dirty="0" smtClean="0">
                <a:solidFill>
                  <a:srgbClr val="0070C0"/>
                </a:solidFill>
              </a:rPr>
              <a:t>αναφορές</a:t>
            </a:r>
            <a:r>
              <a:rPr lang="el-GR" dirty="0" smtClean="0"/>
              <a:t> στα αντικείμενα και όχι τα </a:t>
            </a:r>
            <a:r>
              <a:rPr lang="el-GR" dirty="0" smtClean="0">
                <a:solidFill>
                  <a:srgbClr val="0070C0"/>
                </a:solidFill>
              </a:rPr>
              <a:t>περιεχόμενα</a:t>
            </a:r>
            <a:r>
              <a:rPr lang="el-GR" dirty="0" smtClean="0"/>
              <a:t> των αντικειμένων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3642308"/>
              </p:ext>
            </p:extLst>
          </p:nvPr>
        </p:nvGraphicFramePr>
        <p:xfrm>
          <a:off x="503548" y="3933056"/>
          <a:ext cx="3096344" cy="85003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48172"/>
                <a:gridCol w="1548172"/>
              </a:tblGrid>
              <a:tr h="425019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car</a:t>
                      </a:r>
                      <a:r>
                        <a:rPr lang="el-GR" sz="1800" b="1" dirty="0" smtClean="0">
                          <a:solidFill>
                            <a:srgbClr val="FF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0x0010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4250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rgbClr val="0070C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car2</a:t>
                      </a:r>
                      <a:endParaRPr lang="en-US" sz="1200" dirty="0" smtClean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0x0020</a:t>
                      </a:r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  <p:cxnSp>
        <p:nvCxnSpPr>
          <p:cNvPr id="6" name="Elbow Connector 5"/>
          <p:cNvCxnSpPr/>
          <p:nvPr/>
        </p:nvCxnSpPr>
        <p:spPr>
          <a:xfrm flipV="1">
            <a:off x="6948264" y="4077072"/>
            <a:ext cx="792088" cy="339818"/>
          </a:xfrm>
          <a:prstGeom prst="bentConnector3">
            <a:avLst>
              <a:gd name="adj1" fmla="val 50000"/>
            </a:avLst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Elbow Connector 7"/>
          <p:cNvCxnSpPr>
            <a:endCxn id="11" idx="1"/>
          </p:cNvCxnSpPr>
          <p:nvPr/>
        </p:nvCxnSpPr>
        <p:spPr>
          <a:xfrm>
            <a:off x="3347864" y="4592568"/>
            <a:ext cx="1080120" cy="1002392"/>
          </a:xfrm>
          <a:prstGeom prst="bentConnector3">
            <a:avLst>
              <a:gd name="adj1" fmla="val 50000"/>
            </a:avLst>
          </a:prstGeom>
          <a:ln w="28575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8102278"/>
              </p:ext>
            </p:extLst>
          </p:nvPr>
        </p:nvGraphicFramePr>
        <p:xfrm>
          <a:off x="4427984" y="3861048"/>
          <a:ext cx="2520280" cy="731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140"/>
                <a:gridCol w="1260140"/>
              </a:tblGrid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dim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position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0x0200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3150231"/>
              </p:ext>
            </p:extLst>
          </p:nvPr>
        </p:nvGraphicFramePr>
        <p:xfrm>
          <a:off x="7740352" y="3861048"/>
          <a:ext cx="1260140" cy="731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140"/>
              </a:tblGrid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2</a:t>
                      </a:r>
                      <a:endParaRPr lang="en-US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2</a:t>
                      </a:r>
                      <a:endParaRPr lang="en-US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2" name="Straight Arrow Connector 11"/>
          <p:cNvCxnSpPr/>
          <p:nvPr/>
        </p:nvCxnSpPr>
        <p:spPr>
          <a:xfrm>
            <a:off x="3563888" y="4075247"/>
            <a:ext cx="864096" cy="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1502709"/>
              </p:ext>
            </p:extLst>
          </p:nvPr>
        </p:nvGraphicFramePr>
        <p:xfrm>
          <a:off x="4427984" y="5229200"/>
          <a:ext cx="2520280" cy="731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140"/>
                <a:gridCol w="1260140"/>
              </a:tblGrid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dim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2</a:t>
                      </a:r>
                      <a:endParaRPr lang="en-US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position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0x0200</a:t>
                      </a:r>
                      <a:endParaRPr lang="en-US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31" name="Elbow Connector 30"/>
          <p:cNvCxnSpPr/>
          <p:nvPr/>
        </p:nvCxnSpPr>
        <p:spPr>
          <a:xfrm flipV="1">
            <a:off x="6732240" y="4592568"/>
            <a:ext cx="1566174" cy="1140688"/>
          </a:xfrm>
          <a:prstGeom prst="bentConnector2">
            <a:avLst/>
          </a:prstGeom>
          <a:ln w="28575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971600" y="5713340"/>
            <a:ext cx="1467068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car2.move()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971600" y="6381328"/>
            <a:ext cx="5774273" cy="369332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l-GR" dirty="0" smtClean="0"/>
              <a:t>Μετακινείται και το </a:t>
            </a:r>
            <a:r>
              <a:rPr lang="en-US" dirty="0" err="1" smtClean="0"/>
              <a:t>car1</a:t>
            </a:r>
            <a:r>
              <a:rPr lang="en-US" dirty="0" smtClean="0"/>
              <a:t> </a:t>
            </a:r>
            <a:r>
              <a:rPr lang="el-GR" dirty="0" smtClean="0"/>
              <a:t>αλλά αυτό δεν είναι επιθυμητό.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011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122077" y="3047784"/>
            <a:ext cx="6618275" cy="864096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1122077" y="2488966"/>
            <a:ext cx="6624736" cy="2031325"/>
          </a:xfrm>
          <a:prstGeom prst="rect">
            <a:avLst/>
          </a:prstGeom>
          <a:noFill/>
          <a:ln w="28575">
            <a:solidFill>
              <a:srgbClr val="FF0000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public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Car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copy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(){</a:t>
            </a:r>
          </a:p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Car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newCar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= new Car(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this.dim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for (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=0;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&lt;dim;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++){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l-GR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newCar.position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]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this.position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];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return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newCar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}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Βαθύ αντίγραφο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820688"/>
          </a:xfrm>
        </p:spPr>
        <p:txBody>
          <a:bodyPr>
            <a:normAutofit fontScale="62500" lnSpcReduction="20000"/>
          </a:bodyPr>
          <a:lstStyle/>
          <a:p>
            <a:r>
              <a:rPr lang="el-GR" dirty="0" smtClean="0"/>
              <a:t>Τις περισσότερες φορές θέλουμε να κάνουμε ένα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βαθύ αντίγραφο </a:t>
            </a:r>
            <a:r>
              <a:rPr lang="el-GR" dirty="0" smtClean="0"/>
              <a:t>του αντικειμένου, όπου για κάθε αντικείμενο μέσα στο αντίγραφο δεσμεύουμε νέα μνήμη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4645888"/>
              </p:ext>
            </p:extLst>
          </p:nvPr>
        </p:nvGraphicFramePr>
        <p:xfrm>
          <a:off x="503548" y="5013176"/>
          <a:ext cx="3096344" cy="85003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48172"/>
                <a:gridCol w="1548172"/>
              </a:tblGrid>
              <a:tr h="425019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car</a:t>
                      </a:r>
                      <a:r>
                        <a:rPr lang="el-GR" sz="1800" b="1" dirty="0" smtClean="0">
                          <a:solidFill>
                            <a:srgbClr val="FF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0x0010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4250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rgbClr val="0070C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car2</a:t>
                      </a:r>
                      <a:endParaRPr lang="en-US" sz="1200" dirty="0" smtClean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0x0020</a:t>
                      </a:r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  <p:cxnSp>
        <p:nvCxnSpPr>
          <p:cNvPr id="7" name="Elbow Connector 6"/>
          <p:cNvCxnSpPr/>
          <p:nvPr/>
        </p:nvCxnSpPr>
        <p:spPr>
          <a:xfrm flipV="1">
            <a:off x="6948264" y="5157192"/>
            <a:ext cx="792088" cy="339818"/>
          </a:xfrm>
          <a:prstGeom prst="bentConnector3">
            <a:avLst>
              <a:gd name="adj1" fmla="val 50000"/>
            </a:avLst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Elbow Connector 7"/>
          <p:cNvCxnSpPr>
            <a:endCxn id="12" idx="1"/>
          </p:cNvCxnSpPr>
          <p:nvPr/>
        </p:nvCxnSpPr>
        <p:spPr>
          <a:xfrm>
            <a:off x="3563888" y="5568506"/>
            <a:ext cx="864096" cy="740814"/>
          </a:xfrm>
          <a:prstGeom prst="bentConnector3">
            <a:avLst>
              <a:gd name="adj1" fmla="val 50000"/>
            </a:avLst>
          </a:prstGeom>
          <a:ln w="28575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7484559"/>
              </p:ext>
            </p:extLst>
          </p:nvPr>
        </p:nvGraphicFramePr>
        <p:xfrm>
          <a:off x="4427984" y="4941168"/>
          <a:ext cx="2520280" cy="731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140"/>
                <a:gridCol w="1260140"/>
              </a:tblGrid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dim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position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0x0200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4298509"/>
              </p:ext>
            </p:extLst>
          </p:nvPr>
        </p:nvGraphicFramePr>
        <p:xfrm>
          <a:off x="7740352" y="4941168"/>
          <a:ext cx="1260140" cy="731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140"/>
              </a:tblGrid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1" name="Straight Arrow Connector 10"/>
          <p:cNvCxnSpPr/>
          <p:nvPr/>
        </p:nvCxnSpPr>
        <p:spPr>
          <a:xfrm>
            <a:off x="3563888" y="5155367"/>
            <a:ext cx="864096" cy="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6304722"/>
              </p:ext>
            </p:extLst>
          </p:nvPr>
        </p:nvGraphicFramePr>
        <p:xfrm>
          <a:off x="4427984" y="5943560"/>
          <a:ext cx="2520280" cy="731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140"/>
                <a:gridCol w="1260140"/>
              </a:tblGrid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dim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2</a:t>
                      </a:r>
                      <a:endParaRPr lang="en-US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position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0x0300</a:t>
                      </a:r>
                      <a:endParaRPr lang="en-US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3" name="Elbow Connector 12"/>
          <p:cNvCxnSpPr/>
          <p:nvPr/>
        </p:nvCxnSpPr>
        <p:spPr>
          <a:xfrm flipV="1">
            <a:off x="6948264" y="6119750"/>
            <a:ext cx="792088" cy="447062"/>
          </a:xfrm>
          <a:prstGeom prst="bentConnector3">
            <a:avLst>
              <a:gd name="adj1" fmla="val 50000"/>
            </a:avLst>
          </a:prstGeom>
          <a:ln w="28575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971600" y="6382146"/>
            <a:ext cx="2050561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car2 = car1.copy()</a:t>
            </a:r>
            <a:endParaRPr lang="en-US" dirty="0"/>
          </a:p>
        </p:txBody>
      </p:sp>
      <p:graphicFrame>
        <p:nvGraphicFramePr>
          <p:cNvPr id="24" name="Table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8273200"/>
              </p:ext>
            </p:extLst>
          </p:nvPr>
        </p:nvGraphicFramePr>
        <p:xfrm>
          <a:off x="7750292" y="5971976"/>
          <a:ext cx="1260140" cy="731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140"/>
              </a:tblGrid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B0F0"/>
                          </a:solidFill>
                        </a:rPr>
                        <a:t>1</a:t>
                      </a:r>
                      <a:endParaRPr lang="en-US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</a:tr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B0F0"/>
                          </a:solidFill>
                        </a:rPr>
                        <a:t>1</a:t>
                      </a:r>
                      <a:endParaRPr lang="en-US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1042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107504" y="4869160"/>
            <a:ext cx="3312368" cy="145310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Dereferencing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187219" y="5184445"/>
          <a:ext cx="3096344" cy="85003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48172"/>
                <a:gridCol w="1548172"/>
              </a:tblGrid>
              <a:tr h="425019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err="1" smtClean="0">
                          <a:solidFill>
                            <a:srgbClr val="FF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alice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0x0010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4250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rgbClr val="0070C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bob</a:t>
                      </a:r>
                      <a:endParaRPr lang="en-US" sz="1200" dirty="0" smtClean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null</a:t>
                      </a:r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  <p:cxnSp>
        <p:nvCxnSpPr>
          <p:cNvPr id="7" name="Elbow Connector 6"/>
          <p:cNvCxnSpPr>
            <a:endCxn id="13" idx="1"/>
          </p:cNvCxnSpPr>
          <p:nvPr/>
        </p:nvCxnSpPr>
        <p:spPr>
          <a:xfrm flipV="1">
            <a:off x="3203848" y="4997508"/>
            <a:ext cx="1277706" cy="447716"/>
          </a:xfrm>
          <a:prstGeom prst="bentConnector3">
            <a:avLst>
              <a:gd name="adj1" fmla="val 50000"/>
            </a:avLst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Table 12"/>
          <p:cNvGraphicFramePr>
            <a:graphicFrameLocks noGrp="1"/>
          </p:cNvGraphicFramePr>
          <p:nvPr>
            <p:extLst/>
          </p:nvPr>
        </p:nvGraphicFramePr>
        <p:xfrm>
          <a:off x="4481554" y="4814628"/>
          <a:ext cx="2520280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140"/>
                <a:gridCol w="1260140"/>
              </a:tblGrid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0x0055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" name="Rectangle 13"/>
          <p:cNvSpPr/>
          <p:nvPr/>
        </p:nvSpPr>
        <p:spPr>
          <a:xfrm>
            <a:off x="107504" y="1772816"/>
            <a:ext cx="3312368" cy="45494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Elbow Connector 11"/>
          <p:cNvCxnSpPr>
            <a:stCxn id="13" idx="3"/>
          </p:cNvCxnSpPr>
          <p:nvPr/>
        </p:nvCxnSpPr>
        <p:spPr>
          <a:xfrm flipV="1">
            <a:off x="7001834" y="4725144"/>
            <a:ext cx="738518" cy="272364"/>
          </a:xfrm>
          <a:prstGeom prst="bentConnector3">
            <a:avLst>
              <a:gd name="adj1" fmla="val 50000"/>
            </a:avLst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7740352" y="4540478"/>
            <a:ext cx="684803" cy="369332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Alice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283968" y="6021288"/>
            <a:ext cx="3493264" cy="369332"/>
          </a:xfrm>
          <a:prstGeom prst="rect">
            <a:avLst/>
          </a:prstGeom>
          <a:noFill/>
          <a:ln w="19050">
            <a:solidFill>
              <a:srgbClr val="0070C0"/>
            </a:solidFill>
            <a:prstDash val="dash"/>
          </a:ln>
        </p:spPr>
        <p:txBody>
          <a:bodyPr wrap="none" rtlCol="0">
            <a:spAutoFit/>
          </a:bodyPr>
          <a:lstStyle/>
          <a:p>
            <a:r>
              <a:rPr lang="en-US" b="1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alice.getName</a:t>
            </a:r>
            <a:r>
              <a:rPr lang="en-US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().length()</a:t>
            </a:r>
            <a:endParaRPr lang="en-US" b="1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707904" y="1772816"/>
            <a:ext cx="525658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Ένα αντικείμενο αποθηκεύεται σαν μια μεταβλητή η οποία κρατάει μια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αναφορά</a:t>
            </a:r>
            <a:r>
              <a:rPr lang="el-GR" dirty="0" smtClean="0"/>
              <a:t> η οποία «δείχνει» στην θέση μνήμης που αποθηκεύει το αντικείμενο.</a:t>
            </a:r>
          </a:p>
          <a:p>
            <a:endParaRPr lang="el-GR" dirty="0"/>
          </a:p>
          <a:p>
            <a:r>
              <a:rPr lang="el-GR" dirty="0" smtClean="0"/>
              <a:t>Η </a:t>
            </a:r>
            <a:r>
              <a:rPr lang="el-GR" dirty="0" smtClean="0">
                <a:solidFill>
                  <a:srgbClr val="0070C0"/>
                </a:solidFill>
              </a:rPr>
              <a:t>από-</a:t>
            </a:r>
            <a:r>
              <a:rPr lang="el-GR" dirty="0" err="1" smtClean="0">
                <a:solidFill>
                  <a:srgbClr val="0070C0"/>
                </a:solidFill>
              </a:rPr>
              <a:t>αναφοροποίηση</a:t>
            </a:r>
            <a:r>
              <a:rPr lang="el-GR" dirty="0" smtClean="0"/>
              <a:t> (</a:t>
            </a:r>
            <a:r>
              <a:rPr lang="en-US" dirty="0" smtClean="0">
                <a:solidFill>
                  <a:srgbClr val="0070C0"/>
                </a:solidFill>
              </a:rPr>
              <a:t>dereferencing</a:t>
            </a:r>
            <a:r>
              <a:rPr lang="en-US" dirty="0" smtClean="0"/>
              <a:t>) </a:t>
            </a:r>
            <a:r>
              <a:rPr lang="el-GR" dirty="0" smtClean="0"/>
              <a:t>γίνεται ουσιαστικά μέσω του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“.”</a:t>
            </a:r>
            <a:r>
              <a:rPr lang="el-GR" dirty="0"/>
              <a:t> </a:t>
            </a:r>
            <a:r>
              <a:rPr lang="el-GR" dirty="0" smtClean="0"/>
              <a:t>το οποίο μπορούμε να σκεφτούμε σαν να ακολουθεί τα βελάκια στο παρακάτω σχήμα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1601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Βαθύ αντίγραφο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188840"/>
          </a:xfrm>
        </p:spPr>
        <p:txBody>
          <a:bodyPr>
            <a:normAutofit/>
          </a:bodyPr>
          <a:lstStyle/>
          <a:p>
            <a:r>
              <a:rPr lang="el-GR" dirty="0" smtClean="0"/>
              <a:t>Το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βαθύ αντίγραφο </a:t>
            </a:r>
            <a:r>
              <a:rPr lang="el-GR" dirty="0" smtClean="0"/>
              <a:t>του </a:t>
            </a:r>
            <a:r>
              <a:rPr lang="en-US" dirty="0" err="1" smtClean="0"/>
              <a:t>car1</a:t>
            </a:r>
            <a:r>
              <a:rPr lang="en-US" dirty="0" smtClean="0"/>
              <a:t> </a:t>
            </a:r>
            <a:r>
              <a:rPr lang="el-GR" dirty="0" smtClean="0"/>
              <a:t>είναι πλέον ένα ανεξάρτητο αντικείμενο. 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1930469"/>
              </p:ext>
            </p:extLst>
          </p:nvPr>
        </p:nvGraphicFramePr>
        <p:xfrm>
          <a:off x="503548" y="3418890"/>
          <a:ext cx="3096344" cy="85003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48172"/>
                <a:gridCol w="1548172"/>
              </a:tblGrid>
              <a:tr h="425019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car</a:t>
                      </a:r>
                      <a:r>
                        <a:rPr lang="el-GR" sz="1800" b="1" dirty="0" smtClean="0">
                          <a:solidFill>
                            <a:srgbClr val="FF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0x0010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4250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rgbClr val="0070C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car2</a:t>
                      </a:r>
                      <a:endParaRPr lang="en-US" sz="1200" dirty="0" smtClean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0x0020</a:t>
                      </a:r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  <p:cxnSp>
        <p:nvCxnSpPr>
          <p:cNvPr id="7" name="Elbow Connector 6"/>
          <p:cNvCxnSpPr/>
          <p:nvPr/>
        </p:nvCxnSpPr>
        <p:spPr>
          <a:xfrm flipV="1">
            <a:off x="6948264" y="3562906"/>
            <a:ext cx="792088" cy="339818"/>
          </a:xfrm>
          <a:prstGeom prst="bentConnector3">
            <a:avLst>
              <a:gd name="adj1" fmla="val 50000"/>
            </a:avLst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Elbow Connector 7"/>
          <p:cNvCxnSpPr>
            <a:endCxn id="12" idx="1"/>
          </p:cNvCxnSpPr>
          <p:nvPr/>
        </p:nvCxnSpPr>
        <p:spPr>
          <a:xfrm>
            <a:off x="3563888" y="3974220"/>
            <a:ext cx="864096" cy="740814"/>
          </a:xfrm>
          <a:prstGeom prst="bentConnector3">
            <a:avLst>
              <a:gd name="adj1" fmla="val 50000"/>
            </a:avLst>
          </a:prstGeom>
          <a:ln w="28575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6583837"/>
              </p:ext>
            </p:extLst>
          </p:nvPr>
        </p:nvGraphicFramePr>
        <p:xfrm>
          <a:off x="4427984" y="3346882"/>
          <a:ext cx="2520280" cy="731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140"/>
                <a:gridCol w="1260140"/>
              </a:tblGrid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dim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position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0x0200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0355638"/>
              </p:ext>
            </p:extLst>
          </p:nvPr>
        </p:nvGraphicFramePr>
        <p:xfrm>
          <a:off x="7740352" y="3346882"/>
          <a:ext cx="1260140" cy="731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140"/>
              </a:tblGrid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1" name="Straight Arrow Connector 10"/>
          <p:cNvCxnSpPr/>
          <p:nvPr/>
        </p:nvCxnSpPr>
        <p:spPr>
          <a:xfrm>
            <a:off x="3563888" y="3561081"/>
            <a:ext cx="864096" cy="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2840107"/>
              </p:ext>
            </p:extLst>
          </p:nvPr>
        </p:nvGraphicFramePr>
        <p:xfrm>
          <a:off x="4427984" y="4349274"/>
          <a:ext cx="2520280" cy="731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140"/>
                <a:gridCol w="1260140"/>
              </a:tblGrid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dim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2</a:t>
                      </a:r>
                      <a:endParaRPr lang="en-US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position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0x0300</a:t>
                      </a:r>
                      <a:endParaRPr lang="en-US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3" name="Elbow Connector 12"/>
          <p:cNvCxnSpPr/>
          <p:nvPr/>
        </p:nvCxnSpPr>
        <p:spPr>
          <a:xfrm flipV="1">
            <a:off x="6948264" y="4525464"/>
            <a:ext cx="792088" cy="447062"/>
          </a:xfrm>
          <a:prstGeom prst="bentConnector3">
            <a:avLst>
              <a:gd name="adj1" fmla="val 50000"/>
            </a:avLst>
          </a:prstGeom>
          <a:ln w="28575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971600" y="4787860"/>
            <a:ext cx="1467068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 err="1" smtClean="0"/>
              <a:t>car2.move</a:t>
            </a:r>
            <a:r>
              <a:rPr lang="en-US" dirty="0" smtClean="0"/>
              <a:t>()</a:t>
            </a:r>
            <a:endParaRPr lang="en-US" dirty="0"/>
          </a:p>
        </p:txBody>
      </p:sp>
      <p:graphicFrame>
        <p:nvGraphicFramePr>
          <p:cNvPr id="24" name="Table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1423855"/>
              </p:ext>
            </p:extLst>
          </p:nvPr>
        </p:nvGraphicFramePr>
        <p:xfrm>
          <a:off x="7750292" y="4377690"/>
          <a:ext cx="1260140" cy="731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140"/>
              </a:tblGrid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B0F0"/>
                          </a:solidFill>
                        </a:rPr>
                        <a:t>2</a:t>
                      </a:r>
                      <a:endParaRPr lang="en-US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</a:tr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B0F0"/>
                          </a:solidFill>
                        </a:rPr>
                        <a:t>2</a:t>
                      </a:r>
                      <a:endParaRPr lang="en-US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539552" y="5733256"/>
            <a:ext cx="4753032" cy="369332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H </a:t>
            </a:r>
            <a:r>
              <a:rPr lang="el-GR" dirty="0" smtClean="0"/>
              <a:t>μετακίνηση του </a:t>
            </a:r>
            <a:r>
              <a:rPr lang="en-US" dirty="0" err="1" smtClean="0"/>
              <a:t>car2</a:t>
            </a:r>
            <a:r>
              <a:rPr lang="en-US" dirty="0" smtClean="0"/>
              <a:t> </a:t>
            </a:r>
            <a:r>
              <a:rPr lang="el-GR" dirty="0" smtClean="0"/>
              <a:t>δεν επηρεάζει το </a:t>
            </a:r>
            <a:r>
              <a:rPr lang="en-US" dirty="0" err="1" smtClean="0"/>
              <a:t>car1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2337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Copy Constructor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Ένας </a:t>
            </a:r>
            <a:r>
              <a:rPr lang="en-US" dirty="0" smtClean="0"/>
              <a:t>Constructor</a:t>
            </a:r>
            <a:r>
              <a:rPr lang="el-GR" dirty="0" smtClean="0"/>
              <a:t> που παίρνει σαν όρισμα ένα αντικείμενο του ίδιου τύπου και δημιουργεί ένα αντίγραφο</a:t>
            </a:r>
          </a:p>
          <a:p>
            <a:pPr lvl="1"/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public Car(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Car other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)</a:t>
            </a:r>
            <a:endParaRPr lang="el-GR" b="1" dirty="0" smtClean="0">
              <a:solidFill>
                <a:schemeClr val="accent6">
                  <a:lumMod val="75000"/>
                </a:schemeClr>
              </a:solidFill>
              <a:latin typeface="Courier New" pitchFamily="49" charset="0"/>
              <a:cs typeface="Courier New" pitchFamily="49" charset="0"/>
            </a:endParaRPr>
          </a:p>
          <a:p>
            <a:endParaRPr lang="el-GR" dirty="0" smtClean="0"/>
          </a:p>
          <a:p>
            <a:r>
              <a:rPr lang="el-GR" dirty="0" smtClean="0"/>
              <a:t>Ο </a:t>
            </a:r>
            <a:r>
              <a:rPr lang="en-US" dirty="0" smtClean="0">
                <a:solidFill>
                  <a:srgbClr val="00B0F0"/>
                </a:solidFill>
              </a:rPr>
              <a:t>copy constructor </a:t>
            </a:r>
            <a:r>
              <a:rPr lang="el-GR" dirty="0" smtClean="0"/>
              <a:t>έχει δύο λειτουργίες:</a:t>
            </a:r>
          </a:p>
          <a:p>
            <a:pPr lvl="1"/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Δεσμεύει </a:t>
            </a:r>
            <a:r>
              <a:rPr lang="el-GR" dirty="0" smtClean="0"/>
              <a:t>τη μνήμη για το αντικείμενο</a:t>
            </a:r>
          </a:p>
          <a:p>
            <a:pPr lvl="1"/>
            <a:r>
              <a:rPr lang="el-GR" dirty="0" smtClean="0">
                <a:solidFill>
                  <a:srgbClr val="0070C0"/>
                </a:solidFill>
              </a:rPr>
              <a:t>Αντιγράφει</a:t>
            </a:r>
            <a:r>
              <a:rPr lang="el-GR" dirty="0" smtClean="0"/>
              <a:t> τις τιμές του αντικειμένου-ορίσματος.</a:t>
            </a:r>
            <a:endParaRPr lang="en-US" dirty="0" smtClean="0"/>
          </a:p>
          <a:p>
            <a:r>
              <a:rPr lang="el-GR" dirty="0" smtClean="0">
                <a:solidFill>
                  <a:srgbClr val="FF0000"/>
                </a:solidFill>
              </a:rPr>
              <a:t>Πάντα</a:t>
            </a:r>
            <a:r>
              <a:rPr lang="el-GR" dirty="0" smtClean="0"/>
              <a:t> πρέπει να δημιουργούμε ένα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βαθύ αντίγραφο</a:t>
            </a:r>
            <a:r>
              <a:rPr lang="el-GR" dirty="0" smtClean="0"/>
              <a:t> του αντικειμένου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9485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2852936"/>
            <a:ext cx="9144000" cy="18002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Copy Constructor </a:t>
            </a:r>
            <a:r>
              <a:rPr lang="el-GR" dirty="0" smtClean="0"/>
              <a:t>για την </a:t>
            </a:r>
            <a:r>
              <a:rPr lang="en-US" dirty="0" smtClean="0"/>
              <a:t>Car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600200"/>
            <a:ext cx="9036496" cy="3701008"/>
          </a:xfrm>
          <a:ln w="28575">
            <a:solidFill>
              <a:srgbClr val="FF0000"/>
            </a:solidFill>
            <a:prstDash val="dash"/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public 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Car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Car other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)</a:t>
            </a:r>
            <a:endParaRPr lang="el-GR" sz="2400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{</a:t>
            </a:r>
            <a:endParaRPr lang="en-US" sz="24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l-GR" sz="24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this.dim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other.dim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l-GR" sz="24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position 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sz="2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new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int[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this.dim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];</a:t>
            </a:r>
          </a:p>
          <a:p>
            <a:pPr marL="0" indent="0">
              <a:buNone/>
            </a:pP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l-GR" sz="24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for 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(int i = 0; i &lt; 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this.dim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; i ++){</a:t>
            </a:r>
          </a:p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l-GR" sz="24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this.position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] =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other.position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[i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];</a:t>
            </a:r>
          </a:p>
          <a:p>
            <a:pPr marL="0" indent="0">
              <a:buNone/>
            </a:pP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l-GR" sz="24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sz="24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sz="24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67744" y="4798893"/>
            <a:ext cx="6716454" cy="646331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l-GR" dirty="0" smtClean="0"/>
              <a:t>Δημιουργεί </a:t>
            </a:r>
            <a:r>
              <a:rPr lang="el-GR" dirty="0" smtClean="0">
                <a:solidFill>
                  <a:srgbClr val="FF0000"/>
                </a:solidFill>
              </a:rPr>
              <a:t>βαθύ αντίγραφο</a:t>
            </a:r>
            <a:r>
              <a:rPr lang="el-GR" dirty="0" smtClean="0"/>
              <a:t>:</a:t>
            </a:r>
          </a:p>
          <a:p>
            <a:r>
              <a:rPr lang="el-GR" dirty="0" smtClean="0"/>
              <a:t>Δεσμεύουμε καινούριο πίνακα και αντιγράφουμε μία-μία τις τιμές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51520" y="5589240"/>
            <a:ext cx="4793300" cy="1200329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l-GR" sz="2400" dirty="0" smtClean="0"/>
              <a:t>Κλήση: </a:t>
            </a:r>
            <a:endParaRPr lang="en-US" sz="2400" dirty="0" smtClean="0"/>
          </a:p>
          <a:p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Car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car1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= new Car(2);</a:t>
            </a:r>
            <a:endParaRPr lang="en-US" sz="24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24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Car </a:t>
            </a:r>
            <a:r>
              <a:rPr lang="en-US" sz="24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car2</a:t>
            </a:r>
            <a:r>
              <a:rPr lang="en-US" sz="24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= new Car(</a:t>
            </a:r>
            <a:r>
              <a:rPr lang="en-US" sz="24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car1</a:t>
            </a:r>
            <a:r>
              <a:rPr lang="en-US" sz="24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);</a:t>
            </a:r>
            <a:endParaRPr lang="en-US" sz="24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65831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Φωλιασμένος </a:t>
            </a:r>
            <a:r>
              <a:rPr lang="en-US" dirty="0" smtClean="0"/>
              <a:t>Copy Constructor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Αν μια κλάση έχει </a:t>
            </a:r>
            <a:r>
              <a:rPr lang="el-GR" dirty="0" smtClean="0">
                <a:solidFill>
                  <a:srgbClr val="0070C0"/>
                </a:solidFill>
              </a:rPr>
              <a:t>πεδία</a:t>
            </a:r>
            <a:r>
              <a:rPr lang="el-GR" dirty="0" smtClean="0"/>
              <a:t>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αντικείμενα</a:t>
            </a:r>
            <a:r>
              <a:rPr lang="el-GR" dirty="0" smtClean="0"/>
              <a:t> από μία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άλλη κλάση</a:t>
            </a:r>
            <a:r>
              <a:rPr lang="el-GR" dirty="0" smtClean="0"/>
              <a:t>, τότε όταν καλούμε τον </a:t>
            </a:r>
            <a:r>
              <a:rPr lang="en-US" dirty="0" smtClean="0"/>
              <a:t>copy constructor </a:t>
            </a:r>
            <a:r>
              <a:rPr lang="el-GR" dirty="0" smtClean="0"/>
              <a:t>θα πρέπει να έχουμε ορίσει </a:t>
            </a:r>
            <a:r>
              <a:rPr lang="en-US" dirty="0" smtClean="0">
                <a:solidFill>
                  <a:srgbClr val="0070C0"/>
                </a:solidFill>
              </a:rPr>
              <a:t>copy constructor </a:t>
            </a:r>
            <a:r>
              <a:rPr lang="el-GR" dirty="0" smtClean="0"/>
              <a:t>και για τις κλάσεις των αντικειμένων-πεδίων.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3073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4653136"/>
            <a:ext cx="8568952" cy="46805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Παράδειγμα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 w="28575">
            <a:solidFill>
              <a:srgbClr val="FF0000"/>
            </a:solidFill>
            <a:prstDash val="dash"/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public class </a:t>
            </a:r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CarDriver</a:t>
            </a:r>
            <a:endParaRPr lang="en-US" sz="2400" b="1" dirty="0">
              <a:solidFill>
                <a:schemeClr val="accent6">
                  <a:lumMod val="75000"/>
                </a:schemeClr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   private int position;</a:t>
            </a:r>
          </a:p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   private 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Person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driver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endParaRPr lang="en-US" sz="24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l-GR" sz="2400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public </a:t>
            </a:r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CarDriver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CarDriver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other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){</a:t>
            </a:r>
          </a:p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l-GR" sz="2400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this.position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other.position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l-GR" sz="2400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driver 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sz="2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new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Person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other.driver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); </a:t>
            </a:r>
          </a:p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l-GR" sz="2400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l-GR" sz="2400" b="1" dirty="0">
                <a:latin typeface="Courier New" pitchFamily="49" charset="0"/>
                <a:cs typeface="Courier New" pitchFamily="49" charset="0"/>
              </a:rPr>
              <a:t>}</a:t>
            </a:r>
            <a:endParaRPr lang="en-US" sz="24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94482" y="6021288"/>
            <a:ext cx="4083554" cy="369332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l-GR" dirty="0" smtClean="0"/>
              <a:t>Καλεί την </a:t>
            </a:r>
            <a:r>
              <a:rPr lang="en-US" dirty="0" smtClean="0">
                <a:solidFill>
                  <a:srgbClr val="FF0000"/>
                </a:solidFill>
              </a:rPr>
              <a:t>copy constructor </a:t>
            </a:r>
            <a:r>
              <a:rPr lang="el-GR" dirty="0" smtClean="0"/>
              <a:t>της </a:t>
            </a:r>
            <a:r>
              <a:rPr lang="en-US" dirty="0" smtClean="0">
                <a:solidFill>
                  <a:srgbClr val="FF0000"/>
                </a:solidFill>
              </a:rPr>
              <a:t>Person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7685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0886" y="2348880"/>
            <a:ext cx="9263406" cy="108012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404664"/>
            <a:ext cx="9036496" cy="6381328"/>
          </a:xfrm>
          <a:ln w="28575">
            <a:solidFill>
              <a:srgbClr val="FF0000"/>
            </a:solidFill>
            <a:prstDash val="dash"/>
          </a:ln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public class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Person</a:t>
            </a:r>
            <a:endParaRPr lang="en-US" b="1" dirty="0">
              <a:solidFill>
                <a:schemeClr val="accent6">
                  <a:lumMod val="75000"/>
                </a:schemeClr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private 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String name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private </a:t>
            </a:r>
            <a:r>
              <a:rPr lang="en-US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number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public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Person(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String </a:t>
            </a:r>
            <a:r>
              <a:rPr lang="en-US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initName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, int </a:t>
            </a:r>
            <a:r>
              <a:rPr lang="en-US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initNumber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)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{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name =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initName;number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initNumber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l-GR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l-GR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l-GR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public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Person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Person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other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this.name = other.name;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this.number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other.number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 marL="0" indent="0"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public void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set(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String </a:t>
            </a:r>
            <a:r>
              <a:rPr lang="en-US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newName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newNumber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)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{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name =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newName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number =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newNumber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 indent="0">
              <a:buNone/>
            </a:pP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public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String </a:t>
            </a:r>
            <a:r>
              <a:rPr lang="en-US" b="1" dirty="0" err="1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toString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( )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return (name + " " + number);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 indent="0"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public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boolean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equals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Person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other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return (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this.name.equals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(other.name) &amp;&amp;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this.number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==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other.number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}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7522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23528" y="4941167"/>
            <a:ext cx="8568952" cy="354023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Φωλιασμένη </a:t>
            </a:r>
            <a:r>
              <a:rPr lang="en-US" dirty="0" smtClean="0"/>
              <a:t>equals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ln w="28575">
            <a:solidFill>
              <a:srgbClr val="FF0000"/>
            </a:solidFill>
            <a:prstDash val="dash"/>
          </a:ln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public class </a:t>
            </a:r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CarDriver</a:t>
            </a:r>
            <a:endParaRPr lang="en-US" sz="2400" b="1" dirty="0">
              <a:solidFill>
                <a:schemeClr val="accent6">
                  <a:lumMod val="75000"/>
                </a:schemeClr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private 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int position;</a:t>
            </a:r>
          </a:p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private 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Person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driver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endParaRPr lang="en-US" sz="24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l-GR" sz="2400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public </a:t>
            </a:r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CarDriver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CarDriver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other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){</a:t>
            </a:r>
          </a:p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l-GR" sz="2400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this.position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other.position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l-GR" sz="2400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driver 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sz="2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new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Person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other.driver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); </a:t>
            </a:r>
          </a:p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}</a:t>
            </a:r>
          </a:p>
          <a:p>
            <a:pPr marL="0" indent="0">
              <a:buNone/>
            </a:pPr>
            <a:endParaRPr lang="en-US" sz="24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	public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boolean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equals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b="1" dirty="0" err="1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CarDriver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other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){</a:t>
            </a:r>
          </a:p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	 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return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this.</a:t>
            </a:r>
            <a:r>
              <a:rPr lang="en-US" sz="24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driver.equals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other.driver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	&amp;&amp;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this.position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==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other.position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l-GR" sz="2400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l-GR" sz="2400" b="1" dirty="0">
                <a:latin typeface="Courier New" pitchFamily="49" charset="0"/>
                <a:cs typeface="Courier New" pitchFamily="49" charset="0"/>
              </a:rPr>
              <a:t>}</a:t>
            </a:r>
            <a:endParaRPr lang="en-US" sz="24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533992" y="6011996"/>
            <a:ext cx="3070456" cy="369332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l-GR" dirty="0" smtClean="0"/>
              <a:t>Καλεί την </a:t>
            </a:r>
            <a:r>
              <a:rPr lang="en-US" dirty="0" smtClean="0">
                <a:solidFill>
                  <a:srgbClr val="FF0000"/>
                </a:solidFill>
              </a:rPr>
              <a:t>equals </a:t>
            </a:r>
            <a:r>
              <a:rPr lang="el-GR" dirty="0" smtClean="0"/>
              <a:t>της </a:t>
            </a:r>
            <a:r>
              <a:rPr lang="en-US" dirty="0" smtClean="0">
                <a:solidFill>
                  <a:srgbClr val="FF0000"/>
                </a:solidFill>
              </a:rPr>
              <a:t>Person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7052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79512" y="5657973"/>
            <a:ext cx="8568952" cy="354023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Φωλιασμένη </a:t>
            </a:r>
            <a:r>
              <a:rPr lang="en-US" dirty="0" err="1" smtClean="0"/>
              <a:t>toString</a:t>
            </a:r>
            <a:r>
              <a:rPr lang="en-US" dirty="0" smtClean="0"/>
              <a:t>()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5112568"/>
          </a:xfrm>
          <a:ln w="28575">
            <a:solidFill>
              <a:srgbClr val="FF0000"/>
            </a:solidFill>
            <a:prstDash val="dash"/>
          </a:ln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public class </a:t>
            </a:r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CarDriver</a:t>
            </a:r>
            <a:endParaRPr lang="en-US" sz="2400" b="1" dirty="0">
              <a:solidFill>
                <a:schemeClr val="accent6">
                  <a:lumMod val="75000"/>
                </a:schemeClr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private 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int position;</a:t>
            </a:r>
          </a:p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private 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Person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driver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endParaRPr lang="en-US" sz="24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l-GR" sz="2400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public </a:t>
            </a:r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CarDriver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CarDriver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other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){</a:t>
            </a:r>
          </a:p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l-GR" sz="2400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this.position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other.position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l-GR" sz="2400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driver 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sz="2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new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Person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other.driver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); </a:t>
            </a:r>
          </a:p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}</a:t>
            </a:r>
          </a:p>
          <a:p>
            <a:pPr marL="0" indent="0">
              <a:buNone/>
            </a:pPr>
            <a:endParaRPr lang="en-US" sz="24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	public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boolean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equals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b="1" dirty="0" err="1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CarDriver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other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){</a:t>
            </a:r>
          </a:p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	 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 return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this.</a:t>
            </a:r>
            <a:r>
              <a:rPr lang="en-US" sz="24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driver.equals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other.driver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	&amp;&amp;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this.position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==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other.position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 indent="0">
              <a:buNone/>
            </a:pPr>
            <a:endParaRPr lang="en-US" sz="2400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	public String </a:t>
            </a:r>
            <a:r>
              <a:rPr lang="en-US" sz="2400" b="1" dirty="0" err="1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toString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(){</a:t>
            </a:r>
          </a:p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  return </a:t>
            </a:r>
            <a:r>
              <a:rPr lang="en-US" sz="24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driver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 + “ “ + position;</a:t>
            </a:r>
          </a:p>
          <a:p>
            <a:pPr marL="0" indent="0"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l-GR" sz="2400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l-GR" sz="2400" b="1" dirty="0">
                <a:latin typeface="Courier New" pitchFamily="49" charset="0"/>
                <a:cs typeface="Courier New" pitchFamily="49" charset="0"/>
              </a:rPr>
              <a:t>}</a:t>
            </a:r>
            <a:endParaRPr lang="en-US" sz="24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436096" y="6209456"/>
            <a:ext cx="3185872" cy="369332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l-GR" dirty="0" smtClean="0"/>
              <a:t>Καλεί την </a:t>
            </a:r>
            <a:r>
              <a:rPr lang="en-US" dirty="0" err="1" smtClean="0">
                <a:solidFill>
                  <a:srgbClr val="FF0000"/>
                </a:solidFill>
              </a:rPr>
              <a:t>toString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l-GR" dirty="0" smtClean="0"/>
              <a:t>της </a:t>
            </a:r>
            <a:r>
              <a:rPr lang="en-US" dirty="0" smtClean="0">
                <a:solidFill>
                  <a:srgbClr val="FF0000"/>
                </a:solidFill>
              </a:rPr>
              <a:t>Person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1170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107504" y="4869160"/>
            <a:ext cx="3312368" cy="145310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Dereferencing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187219" y="5184445"/>
          <a:ext cx="3096344" cy="85003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48172"/>
                <a:gridCol w="1548172"/>
              </a:tblGrid>
              <a:tr h="425019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err="1" smtClean="0">
                          <a:solidFill>
                            <a:srgbClr val="FF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alice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0x0010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4250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rgbClr val="0070C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bob</a:t>
                      </a:r>
                      <a:endParaRPr lang="en-US" sz="1200" dirty="0" smtClean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null</a:t>
                      </a:r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  <p:cxnSp>
        <p:nvCxnSpPr>
          <p:cNvPr id="7" name="Elbow Connector 6"/>
          <p:cNvCxnSpPr>
            <a:endCxn id="13" idx="1"/>
          </p:cNvCxnSpPr>
          <p:nvPr/>
        </p:nvCxnSpPr>
        <p:spPr>
          <a:xfrm flipV="1">
            <a:off x="3203848" y="4997508"/>
            <a:ext cx="1277706" cy="447716"/>
          </a:xfrm>
          <a:prstGeom prst="bentConnector3">
            <a:avLst>
              <a:gd name="adj1" fmla="val 50000"/>
            </a:avLst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Table 12"/>
          <p:cNvGraphicFramePr>
            <a:graphicFrameLocks noGrp="1"/>
          </p:cNvGraphicFramePr>
          <p:nvPr>
            <p:extLst/>
          </p:nvPr>
        </p:nvGraphicFramePr>
        <p:xfrm>
          <a:off x="4481554" y="4814628"/>
          <a:ext cx="2520280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140"/>
                <a:gridCol w="1260140"/>
              </a:tblGrid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0x0055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" name="Rectangle 13"/>
          <p:cNvSpPr/>
          <p:nvPr/>
        </p:nvSpPr>
        <p:spPr>
          <a:xfrm>
            <a:off x="107504" y="1772816"/>
            <a:ext cx="3312368" cy="45494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Elbow Connector 11"/>
          <p:cNvCxnSpPr>
            <a:stCxn id="13" idx="3"/>
          </p:cNvCxnSpPr>
          <p:nvPr/>
        </p:nvCxnSpPr>
        <p:spPr>
          <a:xfrm flipV="1">
            <a:off x="7001834" y="4725144"/>
            <a:ext cx="738518" cy="272364"/>
          </a:xfrm>
          <a:prstGeom prst="bentConnector3">
            <a:avLst>
              <a:gd name="adj1" fmla="val 50000"/>
            </a:avLst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7740352" y="4540478"/>
            <a:ext cx="684803" cy="369332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Alice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4514945" y="5349284"/>
            <a:ext cx="1976823" cy="369332"/>
          </a:xfrm>
          <a:prstGeom prst="rect">
            <a:avLst/>
          </a:prstGeom>
          <a:noFill/>
          <a:ln w="19050">
            <a:solidFill>
              <a:srgbClr val="0070C0"/>
            </a:solidFill>
            <a:prstDash val="dash"/>
          </a:ln>
        </p:spPr>
        <p:txBody>
          <a:bodyPr wrap="none" rtlCol="0">
            <a:spAutoFit/>
          </a:bodyPr>
          <a:lstStyle/>
          <a:p>
            <a:r>
              <a:rPr lang="en-US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bob.getName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42701" y="5860601"/>
            <a:ext cx="5121787" cy="92333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l-GR" dirty="0" smtClean="0"/>
              <a:t>Στην περίπτωση αυτή</a:t>
            </a:r>
            <a:r>
              <a:rPr lang="en-US" dirty="0" smtClean="0"/>
              <a:t> </a:t>
            </a:r>
            <a:r>
              <a:rPr lang="el-GR" dirty="0" smtClean="0"/>
              <a:t>θα πάρουμε </a:t>
            </a:r>
            <a:r>
              <a:rPr lang="el-GR" dirty="0" smtClean="0">
                <a:solidFill>
                  <a:srgbClr val="FF0000"/>
                </a:solidFill>
              </a:rPr>
              <a:t>λάθος 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l-GR" dirty="0" smtClean="0"/>
              <a:t>(είτε </a:t>
            </a:r>
            <a:r>
              <a:rPr lang="en-US" dirty="0" smtClean="0"/>
              <a:t>run-time, </a:t>
            </a:r>
            <a:r>
              <a:rPr lang="el-GR" dirty="0" smtClean="0"/>
              <a:t>είτε </a:t>
            </a:r>
            <a:r>
              <a:rPr lang="en-US" dirty="0" smtClean="0"/>
              <a:t>compile error)</a:t>
            </a:r>
            <a:r>
              <a:rPr lang="el-GR" dirty="0" smtClean="0"/>
              <a:t> γιατί δεν υπάρχει διεύθυνση να ακολουθήσουμε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3707904" y="1772816"/>
            <a:ext cx="525658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Ένα αντικείμενο αποθηκεύεται σαν μια μεταβλητή η οποία κρατάει μια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αναφορά</a:t>
            </a:r>
            <a:r>
              <a:rPr lang="el-GR" dirty="0" smtClean="0"/>
              <a:t> η οποία «δείχνει» στην θέση μνήμης που αποθηκεύει το αντικείμενο.</a:t>
            </a:r>
          </a:p>
          <a:p>
            <a:endParaRPr lang="el-GR" dirty="0"/>
          </a:p>
          <a:p>
            <a:r>
              <a:rPr lang="el-GR" dirty="0" smtClean="0"/>
              <a:t>Η </a:t>
            </a:r>
            <a:r>
              <a:rPr lang="el-GR" dirty="0" smtClean="0">
                <a:solidFill>
                  <a:srgbClr val="0070C0"/>
                </a:solidFill>
              </a:rPr>
              <a:t>από-</a:t>
            </a:r>
            <a:r>
              <a:rPr lang="el-GR" dirty="0" err="1" smtClean="0">
                <a:solidFill>
                  <a:srgbClr val="0070C0"/>
                </a:solidFill>
              </a:rPr>
              <a:t>αναφοροποίηση</a:t>
            </a:r>
            <a:r>
              <a:rPr lang="el-GR" dirty="0" smtClean="0"/>
              <a:t> (</a:t>
            </a:r>
            <a:r>
              <a:rPr lang="en-US" dirty="0" smtClean="0">
                <a:solidFill>
                  <a:srgbClr val="0070C0"/>
                </a:solidFill>
              </a:rPr>
              <a:t>dereferencing</a:t>
            </a:r>
            <a:r>
              <a:rPr lang="en-US" dirty="0" smtClean="0"/>
              <a:t>) </a:t>
            </a:r>
            <a:r>
              <a:rPr lang="el-GR" dirty="0" smtClean="0"/>
              <a:t>γίνεται ουσιαστικά μέσω του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“.”</a:t>
            </a:r>
            <a:r>
              <a:rPr lang="el-GR" dirty="0"/>
              <a:t> </a:t>
            </a:r>
            <a:r>
              <a:rPr lang="el-GR" dirty="0" smtClean="0"/>
              <a:t>το οποίο μπορούμε να σκεφτούμε σαν να ακολουθεί τα βελάκια στο παρακάτω σχήμα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1716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522514"/>
            <a:ext cx="5181600" cy="3516086"/>
          </a:xfrm>
          <a:ln w="28575">
            <a:solidFill>
              <a:srgbClr val="0070C0"/>
            </a:solidFill>
            <a:prstDash val="dash"/>
          </a:ln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class Car</a:t>
            </a:r>
            <a:endParaRPr lang="el-GR" b="1" dirty="0" smtClean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{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l-GR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private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int position = 0;</a:t>
            </a:r>
          </a:p>
          <a:p>
            <a:pPr marL="0" indent="0">
              <a:buNone/>
            </a:pPr>
            <a:r>
              <a:rPr lang="el-GR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private 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Person driver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;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pPr marL="0" indent="0">
              <a:buNone/>
            </a:pPr>
            <a:r>
              <a:rPr lang="el-GR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public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Car(int position,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Person driver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){</a:t>
            </a:r>
          </a:p>
          <a:p>
            <a:pPr marL="0" indent="0">
              <a:buNone/>
            </a:pPr>
            <a:r>
              <a:rPr lang="el-GR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this.position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= position;</a:t>
            </a:r>
          </a:p>
          <a:p>
            <a:pPr marL="0" indent="0">
              <a:buNone/>
            </a:pPr>
            <a:r>
              <a:rPr lang="el-GR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this.driver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= driver;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l-GR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l-GR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l-GR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public 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Person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getDriver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(){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l-GR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return driver;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l-GR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 indent="0"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85800" y="4267200"/>
            <a:ext cx="7054552" cy="2362200"/>
          </a:xfrm>
          <a:prstGeom prst="rect">
            <a:avLst/>
          </a:prstGeom>
          <a:ln w="28575">
            <a:solidFill>
              <a:srgbClr val="00B050"/>
            </a:solidFill>
            <a:prstDash val="dash"/>
          </a:ln>
        </p:spPr>
        <p:txBody>
          <a:bodyPr vert="horz" lIns="91440" tIns="45720" rIns="91440" bIns="45720" rtlCol="0">
            <a:normAutofit fontScale="55000" lnSpcReduction="20000"/>
          </a:bodyPr>
          <a:lstStyle>
            <a:lvl1pPr indent="0">
              <a:spcBef>
                <a:spcPct val="20000"/>
              </a:spcBef>
              <a:buClr>
                <a:schemeClr val="accent6"/>
              </a:buClr>
              <a:buSzPct val="85000"/>
              <a:buFont typeface="Arial" pitchFamily="34" charset="0"/>
              <a:buNone/>
              <a:defRPr sz="2800" b="1">
                <a:latin typeface="Courier New" pitchFamily="49" charset="0"/>
                <a:cs typeface="Courier New" pitchFamily="49" charset="0"/>
              </a:defRPr>
            </a:lvl1pPr>
            <a:lvl2pPr indent="-182880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/>
            </a:lvl2pPr>
            <a:lvl3pPr marL="731520" indent="-182880">
              <a:spcBef>
                <a:spcPct val="20000"/>
              </a:spcBef>
              <a:buClr>
                <a:schemeClr val="accent6"/>
              </a:buClr>
              <a:buSzPct val="90000"/>
              <a:buFont typeface="Arial" pitchFamily="34" charset="0"/>
              <a:buChar char="•"/>
              <a:defRPr sz="2000"/>
            </a:lvl3pPr>
            <a:lvl4pPr marL="1005840" indent="-182880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</a:lvl4pPr>
            <a:lvl5pPr marL="1188720" indent="-137160">
              <a:spcBef>
                <a:spcPct val="20000"/>
              </a:spcBef>
              <a:buClr>
                <a:schemeClr val="accent6"/>
              </a:buClr>
              <a:buSzPct val="100000"/>
              <a:buFont typeface="Arial" pitchFamily="34" charset="0"/>
              <a:buChar char="•"/>
              <a:defRPr sz="1600" baseline="0"/>
            </a:lvl5pPr>
            <a:lvl6pPr marL="1371600" indent="-182880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/>
            </a:lvl6pPr>
            <a:lvl7pPr marL="1554480" indent="-182880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/>
            </a:lvl7pPr>
            <a:lvl8pPr marL="1737360" indent="-182880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/>
            </a:lvl8pPr>
            <a:lvl9pPr marL="1920240" indent="-182880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/>
            </a:lvl9pPr>
          </a:lstStyle>
          <a:p>
            <a:endParaRPr lang="en-US" dirty="0"/>
          </a:p>
          <a:p>
            <a:r>
              <a:rPr lang="en-US" dirty="0">
                <a:solidFill>
                  <a:srgbClr val="00B050"/>
                </a:solidFill>
              </a:rPr>
              <a:t>class </a:t>
            </a:r>
            <a:r>
              <a:rPr lang="en-US" dirty="0" smtClean="0">
                <a:solidFill>
                  <a:srgbClr val="00B050"/>
                </a:solidFill>
              </a:rPr>
              <a:t>MovingCarDriver1</a:t>
            </a:r>
            <a:endParaRPr lang="el-GR" dirty="0">
              <a:solidFill>
                <a:srgbClr val="00B050"/>
              </a:solidFill>
            </a:endParaRPr>
          </a:p>
          <a:p>
            <a:r>
              <a:rPr lang="en-US" dirty="0"/>
              <a:t>{</a:t>
            </a:r>
          </a:p>
          <a:p>
            <a:r>
              <a:rPr lang="el-GR" dirty="0"/>
              <a:t>  </a:t>
            </a:r>
            <a:r>
              <a:rPr lang="en-US" dirty="0"/>
              <a:t>public static void main(String </a:t>
            </a:r>
            <a:r>
              <a:rPr lang="en-US" dirty="0" err="1"/>
              <a:t>args</a:t>
            </a:r>
            <a:r>
              <a:rPr lang="en-US" dirty="0" smtClean="0"/>
              <a:t>[])</a:t>
            </a:r>
            <a:endParaRPr lang="el-GR" dirty="0" smtClean="0"/>
          </a:p>
          <a:p>
            <a:r>
              <a:rPr lang="el-GR" dirty="0" smtClean="0"/>
              <a:t>  </a:t>
            </a:r>
            <a:r>
              <a:rPr lang="en-US" dirty="0" smtClean="0"/>
              <a:t>{</a:t>
            </a:r>
            <a:endParaRPr lang="en-US" dirty="0"/>
          </a:p>
          <a:p>
            <a:r>
              <a:rPr lang="el-GR" dirty="0"/>
              <a:t>    </a:t>
            </a:r>
            <a:r>
              <a:rPr lang="en-US" dirty="0">
                <a:solidFill>
                  <a:srgbClr val="FF0000"/>
                </a:solidFill>
              </a:rPr>
              <a:t>Person</a:t>
            </a:r>
            <a:r>
              <a:rPr lang="en-US" dirty="0"/>
              <a:t> </a:t>
            </a:r>
            <a:r>
              <a:rPr lang="en-US" dirty="0" err="1"/>
              <a:t>alice</a:t>
            </a:r>
            <a:r>
              <a:rPr lang="en-US" dirty="0"/>
              <a:t> = new </a:t>
            </a:r>
            <a:r>
              <a:rPr lang="en-US" dirty="0">
                <a:solidFill>
                  <a:srgbClr val="FF0000"/>
                </a:solidFill>
              </a:rPr>
              <a:t>Person</a:t>
            </a:r>
            <a:r>
              <a:rPr lang="en-US" dirty="0"/>
              <a:t>("Alice");</a:t>
            </a:r>
          </a:p>
          <a:p>
            <a:r>
              <a:rPr lang="el-GR" dirty="0"/>
              <a:t>    </a:t>
            </a:r>
            <a:r>
              <a:rPr lang="en-US" dirty="0">
                <a:solidFill>
                  <a:srgbClr val="0070C0"/>
                </a:solidFill>
              </a:rPr>
              <a:t>Car</a:t>
            </a:r>
            <a:r>
              <a:rPr lang="en-US" dirty="0"/>
              <a:t> </a:t>
            </a:r>
            <a:r>
              <a:rPr lang="en-US" dirty="0" err="1"/>
              <a:t>myCar</a:t>
            </a:r>
            <a:r>
              <a:rPr lang="en-US" dirty="0"/>
              <a:t> = new </a:t>
            </a:r>
            <a:r>
              <a:rPr lang="en-US" dirty="0">
                <a:solidFill>
                  <a:srgbClr val="0070C0"/>
                </a:solidFill>
              </a:rPr>
              <a:t>Car</a:t>
            </a:r>
            <a:r>
              <a:rPr lang="en-US" dirty="0"/>
              <a:t>(1, </a:t>
            </a:r>
            <a:r>
              <a:rPr lang="en-US" dirty="0" err="1">
                <a:solidFill>
                  <a:srgbClr val="FF0000"/>
                </a:solidFill>
              </a:rPr>
              <a:t>alice</a:t>
            </a:r>
            <a:r>
              <a:rPr lang="en-US" dirty="0"/>
              <a:t>);</a:t>
            </a:r>
          </a:p>
          <a:p>
            <a:r>
              <a:rPr lang="el-GR" dirty="0"/>
              <a:t>    </a:t>
            </a:r>
            <a:r>
              <a:rPr lang="en-US" dirty="0" err="1" smtClean="0"/>
              <a:t>System.out.println</a:t>
            </a:r>
            <a:r>
              <a:rPr lang="en-US" dirty="0" smtClean="0"/>
              <a:t>(</a:t>
            </a:r>
            <a:r>
              <a:rPr lang="en-US" dirty="0" err="1" smtClean="0"/>
              <a:t>myCar.getDriver</a:t>
            </a:r>
            <a:r>
              <a:rPr lang="en-US" dirty="0" smtClean="0"/>
              <a:t>().</a:t>
            </a:r>
            <a:r>
              <a:rPr lang="en-US" dirty="0" err="1" smtClean="0"/>
              <a:t>getName</a:t>
            </a:r>
            <a:r>
              <a:rPr lang="en-US" dirty="0" smtClean="0"/>
              <a:t>());</a:t>
            </a:r>
            <a:endParaRPr lang="en-US" dirty="0"/>
          </a:p>
          <a:p>
            <a:r>
              <a:rPr lang="el-GR" dirty="0"/>
              <a:t>  </a:t>
            </a:r>
            <a:r>
              <a:rPr lang="en-US" dirty="0"/>
              <a:t>}</a:t>
            </a:r>
          </a:p>
          <a:p>
            <a:r>
              <a:rPr lang="en-US" dirty="0"/>
              <a:t>}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92528" y="533400"/>
            <a:ext cx="3712029" cy="2971800"/>
          </a:xfrm>
          <a:prstGeom prst="rect">
            <a:avLst/>
          </a:prstGeom>
          <a:ln w="28575">
            <a:solidFill>
              <a:srgbClr val="FF0000"/>
            </a:solidFill>
            <a:prstDash val="dash"/>
          </a:ln>
        </p:spPr>
        <p:txBody>
          <a:bodyPr vert="horz" lIns="91440" tIns="45720" rIns="91440" bIns="45720" rtlCol="0">
            <a:normAutofit fontScale="55000" lnSpcReduction="20000"/>
          </a:bodyPr>
          <a:lstStyle>
            <a:lvl1pPr indent="0">
              <a:spcBef>
                <a:spcPct val="20000"/>
              </a:spcBef>
              <a:buClr>
                <a:schemeClr val="accent6"/>
              </a:buClr>
              <a:buSzPct val="85000"/>
              <a:buFont typeface="Arial" pitchFamily="34" charset="0"/>
              <a:buNone/>
              <a:defRPr sz="2800" b="1">
                <a:latin typeface="Courier New" pitchFamily="49" charset="0"/>
                <a:cs typeface="Courier New" pitchFamily="49" charset="0"/>
              </a:defRPr>
            </a:lvl1pPr>
            <a:lvl2pPr indent="-182880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/>
            </a:lvl2pPr>
            <a:lvl3pPr marL="731520" indent="-182880">
              <a:spcBef>
                <a:spcPct val="20000"/>
              </a:spcBef>
              <a:buClr>
                <a:schemeClr val="accent6"/>
              </a:buClr>
              <a:buSzPct val="90000"/>
              <a:buFont typeface="Arial" pitchFamily="34" charset="0"/>
              <a:buChar char="•"/>
              <a:defRPr sz="2000"/>
            </a:lvl3pPr>
            <a:lvl4pPr marL="1005840" indent="-182880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</a:lvl4pPr>
            <a:lvl5pPr marL="1188720" indent="-137160">
              <a:spcBef>
                <a:spcPct val="20000"/>
              </a:spcBef>
              <a:buClr>
                <a:schemeClr val="accent6"/>
              </a:buClr>
              <a:buSzPct val="100000"/>
              <a:buFont typeface="Arial" pitchFamily="34" charset="0"/>
              <a:buChar char="•"/>
              <a:defRPr sz="1600" baseline="0"/>
            </a:lvl5pPr>
            <a:lvl6pPr marL="1371600" indent="-182880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/>
            </a:lvl6pPr>
            <a:lvl7pPr marL="1554480" indent="-182880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/>
            </a:lvl7pPr>
            <a:lvl8pPr marL="1737360" indent="-182880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/>
            </a:lvl8pPr>
            <a:lvl9pPr marL="1920240" indent="-182880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/>
            </a:lvl9pPr>
          </a:lstStyle>
          <a:p>
            <a:r>
              <a:rPr lang="en-US" dirty="0">
                <a:solidFill>
                  <a:srgbClr val="FF0000"/>
                </a:solidFill>
              </a:rPr>
              <a:t>class Person</a:t>
            </a:r>
            <a:endParaRPr lang="el-GR" dirty="0">
              <a:solidFill>
                <a:srgbClr val="FF0000"/>
              </a:solidFill>
            </a:endParaRPr>
          </a:p>
          <a:p>
            <a:r>
              <a:rPr lang="en-US" dirty="0"/>
              <a:t>{</a:t>
            </a:r>
          </a:p>
          <a:p>
            <a:r>
              <a:rPr lang="el-GR" dirty="0"/>
              <a:t>  </a:t>
            </a:r>
            <a:r>
              <a:rPr lang="en-US" dirty="0"/>
              <a:t>private String name;</a:t>
            </a:r>
          </a:p>
          <a:p>
            <a:r>
              <a:rPr lang="en-US" dirty="0"/>
              <a:t>	</a:t>
            </a:r>
          </a:p>
          <a:p>
            <a:r>
              <a:rPr lang="el-GR" dirty="0"/>
              <a:t>  </a:t>
            </a:r>
            <a:r>
              <a:rPr lang="en-US" dirty="0"/>
              <a:t>public Person(String name){</a:t>
            </a:r>
          </a:p>
          <a:p>
            <a:r>
              <a:rPr lang="el-GR" dirty="0"/>
              <a:t>    </a:t>
            </a:r>
            <a:r>
              <a:rPr lang="en-US" dirty="0"/>
              <a:t>this.name = name;</a:t>
            </a:r>
            <a:endParaRPr lang="el-GR" dirty="0"/>
          </a:p>
          <a:p>
            <a:r>
              <a:rPr lang="el-GR" dirty="0"/>
              <a:t>  </a:t>
            </a:r>
            <a:r>
              <a:rPr lang="en-US" dirty="0"/>
              <a:t>}</a:t>
            </a:r>
            <a:endParaRPr lang="el-GR" dirty="0"/>
          </a:p>
          <a:p>
            <a:r>
              <a:rPr lang="en-US" dirty="0"/>
              <a:t>	</a:t>
            </a:r>
          </a:p>
          <a:p>
            <a:r>
              <a:rPr lang="el-GR" dirty="0"/>
              <a:t>  </a:t>
            </a:r>
            <a:r>
              <a:rPr lang="en-US" dirty="0"/>
              <a:t>public String </a:t>
            </a:r>
            <a:r>
              <a:rPr lang="en-US" dirty="0" err="1">
                <a:solidFill>
                  <a:srgbClr val="FF0000"/>
                </a:solidFill>
              </a:rPr>
              <a:t>getName</a:t>
            </a:r>
            <a:r>
              <a:rPr lang="en-US" dirty="0"/>
              <a:t>(){</a:t>
            </a:r>
          </a:p>
          <a:p>
            <a:r>
              <a:rPr lang="el-GR" dirty="0"/>
              <a:t>    </a:t>
            </a:r>
            <a:r>
              <a:rPr lang="en-US" dirty="0"/>
              <a:t>return name;</a:t>
            </a:r>
          </a:p>
          <a:p>
            <a:r>
              <a:rPr lang="el-GR" dirty="0"/>
              <a:t>  </a:t>
            </a:r>
            <a:r>
              <a:rPr lang="en-US" dirty="0"/>
              <a:t>}</a:t>
            </a:r>
          </a:p>
          <a:p>
            <a:r>
              <a:rPr lang="en-US" dirty="0"/>
              <a:t>}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196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107504" y="4869160"/>
            <a:ext cx="3312368" cy="145310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Dereferencing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670816"/>
              </p:ext>
            </p:extLst>
          </p:nvPr>
        </p:nvGraphicFramePr>
        <p:xfrm>
          <a:off x="187219" y="5184445"/>
          <a:ext cx="3096344" cy="85003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48172"/>
                <a:gridCol w="1548172"/>
              </a:tblGrid>
              <a:tr h="425019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err="1" smtClean="0">
                          <a:solidFill>
                            <a:srgbClr val="FF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alice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0x0010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4250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err="1" smtClean="0">
                          <a:solidFill>
                            <a:srgbClr val="0070C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myCar</a:t>
                      </a:r>
                      <a:endParaRPr lang="en-US" sz="1200" dirty="0" smtClean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0x0020</a:t>
                      </a:r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  <p:cxnSp>
        <p:nvCxnSpPr>
          <p:cNvPr id="7" name="Elbow Connector 6"/>
          <p:cNvCxnSpPr>
            <a:endCxn id="13" idx="1"/>
          </p:cNvCxnSpPr>
          <p:nvPr/>
        </p:nvCxnSpPr>
        <p:spPr>
          <a:xfrm flipV="1">
            <a:off x="3203848" y="4997508"/>
            <a:ext cx="1277706" cy="447716"/>
          </a:xfrm>
          <a:prstGeom prst="bentConnector3">
            <a:avLst>
              <a:gd name="adj1" fmla="val 50000"/>
            </a:avLst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2631462"/>
              </p:ext>
            </p:extLst>
          </p:nvPr>
        </p:nvGraphicFramePr>
        <p:xfrm>
          <a:off x="4481554" y="4814628"/>
          <a:ext cx="2520280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140"/>
                <a:gridCol w="1260140"/>
              </a:tblGrid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“Alice”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" name="Rectangle 13"/>
          <p:cNvSpPr/>
          <p:nvPr/>
        </p:nvSpPr>
        <p:spPr>
          <a:xfrm>
            <a:off x="107504" y="1772816"/>
            <a:ext cx="3312368" cy="45494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3707904" y="1772816"/>
            <a:ext cx="525658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Στην περίπτωση αυτή έχουμε ένα αντικείμενο μέσα σε ένα άλλο αντικείμενο</a:t>
            </a:r>
            <a:r>
              <a:rPr lang="en-US" dirty="0" smtClean="0"/>
              <a:t>.</a:t>
            </a:r>
          </a:p>
          <a:p>
            <a:r>
              <a:rPr lang="el-GR" dirty="0" smtClean="0"/>
              <a:t>Η μέθοδος </a:t>
            </a:r>
            <a:r>
              <a:rPr lang="en-US" dirty="0" err="1" smtClean="0"/>
              <a:t>getDriver</a:t>
            </a:r>
            <a:r>
              <a:rPr lang="en-US" dirty="0" smtClean="0"/>
              <a:t>()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επιστρέφει αντικείμενο </a:t>
            </a:r>
            <a:r>
              <a:rPr lang="en-US" dirty="0" smtClean="0">
                <a:solidFill>
                  <a:srgbClr val="0070C0"/>
                </a:solidFill>
              </a:rPr>
              <a:t>Person</a:t>
            </a:r>
          </a:p>
          <a:p>
            <a:endParaRPr lang="en-US" dirty="0"/>
          </a:p>
          <a:p>
            <a:r>
              <a:rPr lang="el-GR" dirty="0" smtClean="0"/>
              <a:t>Έχουμε </a:t>
            </a:r>
            <a:r>
              <a:rPr lang="el-GR" dirty="0" smtClean="0">
                <a:solidFill>
                  <a:srgbClr val="FF0000"/>
                </a:solidFill>
              </a:rPr>
              <a:t>αλυσιδωτή</a:t>
            </a:r>
            <a:r>
              <a:rPr lang="el-GR" dirty="0" smtClean="0"/>
              <a:t> πρόσβαση σε αναφορές</a:t>
            </a:r>
            <a:endParaRPr lang="en-US" dirty="0"/>
          </a:p>
        </p:txBody>
      </p:sp>
      <p:cxnSp>
        <p:nvCxnSpPr>
          <p:cNvPr id="16" name="Elbow Connector 15"/>
          <p:cNvCxnSpPr>
            <a:endCxn id="19" idx="1"/>
          </p:cNvCxnSpPr>
          <p:nvPr/>
        </p:nvCxnSpPr>
        <p:spPr>
          <a:xfrm>
            <a:off x="3203848" y="5877272"/>
            <a:ext cx="1277706" cy="406386"/>
          </a:xfrm>
          <a:prstGeom prst="bentConnector3">
            <a:avLst>
              <a:gd name="adj1" fmla="val 50000"/>
            </a:avLst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6588217"/>
              </p:ext>
            </p:extLst>
          </p:nvPr>
        </p:nvGraphicFramePr>
        <p:xfrm>
          <a:off x="4481554" y="5917898"/>
          <a:ext cx="2520280" cy="731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140"/>
                <a:gridCol w="1260140"/>
              </a:tblGrid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driver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0x0010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position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28" name="Straight Arrow Connector 27"/>
          <p:cNvCxnSpPr/>
          <p:nvPr/>
        </p:nvCxnSpPr>
        <p:spPr>
          <a:xfrm flipV="1">
            <a:off x="6084168" y="5221366"/>
            <a:ext cx="0" cy="655906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4283968" y="3664478"/>
            <a:ext cx="3906839" cy="369332"/>
          </a:xfrm>
          <a:prstGeom prst="rect">
            <a:avLst/>
          </a:prstGeom>
          <a:noFill/>
          <a:ln w="19050">
            <a:solidFill>
              <a:srgbClr val="0070C0"/>
            </a:solidFill>
            <a:prstDash val="dash"/>
          </a:ln>
        </p:spPr>
        <p:txBody>
          <a:bodyPr wrap="none" rtlCol="0">
            <a:spAutoFit/>
          </a:bodyPr>
          <a:lstStyle/>
          <a:p>
            <a:r>
              <a:rPr lang="en-US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myCar.getDriver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().</a:t>
            </a:r>
            <a:r>
              <a:rPr lang="en-US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getName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3858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107504" y="4869160"/>
            <a:ext cx="3312368" cy="145310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Dereferencing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187219" y="5184445"/>
          <a:ext cx="3096344" cy="85003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48172"/>
                <a:gridCol w="1548172"/>
              </a:tblGrid>
              <a:tr h="425019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err="1" smtClean="0">
                          <a:solidFill>
                            <a:srgbClr val="FF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alice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0x0010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4250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err="1" smtClean="0">
                          <a:solidFill>
                            <a:srgbClr val="0070C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myCar</a:t>
                      </a:r>
                      <a:endParaRPr lang="en-US" sz="1200" dirty="0" smtClean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0x0020</a:t>
                      </a:r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  <p:cxnSp>
        <p:nvCxnSpPr>
          <p:cNvPr id="7" name="Elbow Connector 6"/>
          <p:cNvCxnSpPr>
            <a:endCxn id="13" idx="1"/>
          </p:cNvCxnSpPr>
          <p:nvPr/>
        </p:nvCxnSpPr>
        <p:spPr>
          <a:xfrm flipV="1">
            <a:off x="3203848" y="4997508"/>
            <a:ext cx="1277706" cy="447716"/>
          </a:xfrm>
          <a:prstGeom prst="bentConnector3">
            <a:avLst>
              <a:gd name="adj1" fmla="val 50000"/>
            </a:avLst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6570332"/>
              </p:ext>
            </p:extLst>
          </p:nvPr>
        </p:nvGraphicFramePr>
        <p:xfrm>
          <a:off x="4481554" y="4814628"/>
          <a:ext cx="2520280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140"/>
                <a:gridCol w="1260140"/>
              </a:tblGrid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“Alice”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" name="Rectangle 13"/>
          <p:cNvSpPr/>
          <p:nvPr/>
        </p:nvSpPr>
        <p:spPr>
          <a:xfrm>
            <a:off x="107504" y="1772816"/>
            <a:ext cx="3312368" cy="45494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3707904" y="1772816"/>
            <a:ext cx="525658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Στην περίπτωση αυτή έχουμε ένα αντικείμενο μέσα σε ένα άλλο αντικείμενο</a:t>
            </a:r>
            <a:r>
              <a:rPr lang="en-US" dirty="0" smtClean="0"/>
              <a:t>.</a:t>
            </a:r>
          </a:p>
          <a:p>
            <a:r>
              <a:rPr lang="el-GR" dirty="0" smtClean="0"/>
              <a:t>Η μέθοδος </a:t>
            </a:r>
            <a:r>
              <a:rPr lang="en-US" dirty="0" err="1" smtClean="0"/>
              <a:t>getDriver</a:t>
            </a:r>
            <a:r>
              <a:rPr lang="en-US" dirty="0" smtClean="0"/>
              <a:t>()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επιστρέφει αντικείμενο </a:t>
            </a:r>
            <a:r>
              <a:rPr lang="en-US" dirty="0" smtClean="0">
                <a:solidFill>
                  <a:srgbClr val="0070C0"/>
                </a:solidFill>
              </a:rPr>
              <a:t>Person</a:t>
            </a:r>
          </a:p>
          <a:p>
            <a:endParaRPr lang="en-US" dirty="0"/>
          </a:p>
          <a:p>
            <a:r>
              <a:rPr lang="el-GR" dirty="0" smtClean="0"/>
              <a:t>Έχουμε </a:t>
            </a:r>
            <a:r>
              <a:rPr lang="el-GR" dirty="0" smtClean="0">
                <a:solidFill>
                  <a:srgbClr val="FF0000"/>
                </a:solidFill>
              </a:rPr>
              <a:t>αλυσιδωτή</a:t>
            </a:r>
            <a:r>
              <a:rPr lang="el-GR" dirty="0" smtClean="0"/>
              <a:t> πρόσβαση σε αναφορές</a:t>
            </a:r>
            <a:endParaRPr lang="en-US" dirty="0"/>
          </a:p>
        </p:txBody>
      </p:sp>
      <p:cxnSp>
        <p:nvCxnSpPr>
          <p:cNvPr id="16" name="Elbow Connector 15"/>
          <p:cNvCxnSpPr>
            <a:endCxn id="19" idx="1"/>
          </p:cNvCxnSpPr>
          <p:nvPr/>
        </p:nvCxnSpPr>
        <p:spPr>
          <a:xfrm>
            <a:off x="3203848" y="5877272"/>
            <a:ext cx="1277706" cy="406386"/>
          </a:xfrm>
          <a:prstGeom prst="bentConnector3">
            <a:avLst>
              <a:gd name="adj1" fmla="val 50000"/>
            </a:avLst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7038230"/>
              </p:ext>
            </p:extLst>
          </p:nvPr>
        </p:nvGraphicFramePr>
        <p:xfrm>
          <a:off x="4481554" y="5917898"/>
          <a:ext cx="2520280" cy="731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140"/>
                <a:gridCol w="1260140"/>
              </a:tblGrid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driver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0x0010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279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position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28" name="Straight Arrow Connector 27"/>
          <p:cNvCxnSpPr/>
          <p:nvPr/>
        </p:nvCxnSpPr>
        <p:spPr>
          <a:xfrm flipV="1">
            <a:off x="6084168" y="5221366"/>
            <a:ext cx="0" cy="655906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4283968" y="3664478"/>
            <a:ext cx="3906839" cy="369332"/>
          </a:xfrm>
          <a:prstGeom prst="rect">
            <a:avLst/>
          </a:prstGeom>
          <a:noFill/>
          <a:ln w="19050">
            <a:solidFill>
              <a:srgbClr val="0070C0"/>
            </a:solidFill>
            <a:prstDash val="dash"/>
          </a:ln>
        </p:spPr>
        <p:txBody>
          <a:bodyPr wrap="none" rtlCol="0">
            <a:spAutoFit/>
          </a:bodyPr>
          <a:lstStyle/>
          <a:p>
            <a:r>
              <a:rPr lang="en-US" b="1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myCar.getDriver</a:t>
            </a:r>
            <a:r>
              <a:rPr lang="en-US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US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getName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8929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7494</TotalTime>
  <Words>2709</Words>
  <Application>Microsoft Office PowerPoint</Application>
  <PresentationFormat>On-screen Show (4:3)</PresentationFormat>
  <Paragraphs>1061</Paragraphs>
  <Slides>57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57</vt:i4>
      </vt:variant>
    </vt:vector>
  </HeadingPairs>
  <TitlesOfParts>
    <vt:vector size="62" baseType="lpstr">
      <vt:lpstr>Arial</vt:lpstr>
      <vt:lpstr>Calibri</vt:lpstr>
      <vt:lpstr>Courier New</vt:lpstr>
      <vt:lpstr>Symbol</vt:lpstr>
      <vt:lpstr>Clarity</vt:lpstr>
      <vt:lpstr>ΤΕΧΝΙΚΕΣ Αντικειμενοστραφουσ προγραμματισμου</vt:lpstr>
      <vt:lpstr>PowerPoint Presentation</vt:lpstr>
      <vt:lpstr>Dereferencing</vt:lpstr>
      <vt:lpstr>Dereferencing</vt:lpstr>
      <vt:lpstr>Dereferencing</vt:lpstr>
      <vt:lpstr>Dereferencing</vt:lpstr>
      <vt:lpstr>PowerPoint Presentation</vt:lpstr>
      <vt:lpstr>Dereferencing</vt:lpstr>
      <vt:lpstr>Dereferencing</vt:lpstr>
      <vt:lpstr>Dereferencing</vt:lpstr>
      <vt:lpstr>PowerPoint Presentation</vt:lpstr>
      <vt:lpstr>Αντικείμενα μέσα σε αντικείμενα</vt:lpstr>
      <vt:lpstr>Σχέσεις μεταξύ κλάσεων</vt:lpstr>
      <vt:lpstr>Σχέσεις κλάσεων</vt:lpstr>
      <vt:lpstr>Επιστροφή αντικειμένων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Πίνακες από αντικείμενα</vt:lpstr>
      <vt:lpstr>Παράδειγμα</vt:lpstr>
      <vt:lpstr>Παράδειγμα</vt:lpstr>
      <vt:lpstr>Παράδειγμα</vt:lpstr>
      <vt:lpstr>Παράδειγμα</vt:lpstr>
      <vt:lpstr>Πίνακες από πίνακες</vt:lpstr>
      <vt:lpstr>Παράδειγμα</vt:lpstr>
      <vt:lpstr>Παράδειγμα</vt:lpstr>
      <vt:lpstr>Παράδειγμα</vt:lpstr>
      <vt:lpstr>Παράδειγμα</vt:lpstr>
      <vt:lpstr>Παράδειγμα</vt:lpstr>
      <vt:lpstr>Παράδειγμα</vt:lpstr>
      <vt:lpstr>Παράδειγμα</vt:lpstr>
      <vt:lpstr>Πίνακες από πίνακες</vt:lpstr>
      <vt:lpstr>Παράδειγμα</vt:lpstr>
      <vt:lpstr>PowerPoint Presentation</vt:lpstr>
      <vt:lpstr>Παράδειγμα</vt:lpstr>
      <vt:lpstr>Εξέλιξη του προγράμματος</vt:lpstr>
      <vt:lpstr>Εξέλιξη του προγράμματος</vt:lpstr>
      <vt:lpstr>Εξέλιξη του προγράμματος</vt:lpstr>
      <vt:lpstr>Εξέλιξη του προγράμματος</vt:lpstr>
      <vt:lpstr>Εξέλιξη του προγράμματος</vt:lpstr>
      <vt:lpstr>Δημιουργία αντιγράφων</vt:lpstr>
      <vt:lpstr>PowerPoint Presentation</vt:lpstr>
      <vt:lpstr>Ρηχά Αντίγραφα</vt:lpstr>
      <vt:lpstr>Ρηχά Αντίγραφα</vt:lpstr>
      <vt:lpstr>Ρηχά Αντίγραφα</vt:lpstr>
      <vt:lpstr>Βαθύ αντίγραφο</vt:lpstr>
      <vt:lpstr>Βαθύ αντίγραφο</vt:lpstr>
      <vt:lpstr>Copy Constructor</vt:lpstr>
      <vt:lpstr>Copy Constructor για την Car</vt:lpstr>
      <vt:lpstr>Φωλιασμένος Copy Constructor</vt:lpstr>
      <vt:lpstr>Παράδειγμα</vt:lpstr>
      <vt:lpstr>PowerPoint Presentation</vt:lpstr>
      <vt:lpstr>Φωλιασμένη equals</vt:lpstr>
      <vt:lpstr>Φωλιασμένη toString()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ΤΕΧΝΙΚΕΣ Αντικειμενοστραφουσ προγραμματισμου</dc:title>
  <dc:creator>tsap</dc:creator>
  <cp:lastModifiedBy>Panayiotis Tsaparas</cp:lastModifiedBy>
  <cp:revision>456</cp:revision>
  <dcterms:created xsi:type="dcterms:W3CDTF">2013-02-10T16:19:38Z</dcterms:created>
  <dcterms:modified xsi:type="dcterms:W3CDTF">2016-03-30T22:21:49Z</dcterms:modified>
</cp:coreProperties>
</file>