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6"/>
  </p:notesMasterIdLst>
  <p:sldIdLst>
    <p:sldId id="257" r:id="rId2"/>
    <p:sldId id="683" r:id="rId3"/>
    <p:sldId id="684" r:id="rId4"/>
    <p:sldId id="685" r:id="rId5"/>
    <p:sldId id="686" r:id="rId6"/>
    <p:sldId id="687" r:id="rId7"/>
    <p:sldId id="577" r:id="rId8"/>
    <p:sldId id="578" r:id="rId9"/>
    <p:sldId id="579" r:id="rId10"/>
    <p:sldId id="580" r:id="rId11"/>
    <p:sldId id="609" r:id="rId12"/>
    <p:sldId id="581" r:id="rId13"/>
    <p:sldId id="688" r:id="rId14"/>
    <p:sldId id="689" r:id="rId15"/>
    <p:sldId id="690" r:id="rId16"/>
    <p:sldId id="691" r:id="rId17"/>
    <p:sldId id="692" r:id="rId18"/>
    <p:sldId id="693" r:id="rId19"/>
    <p:sldId id="694" r:id="rId20"/>
    <p:sldId id="695" r:id="rId21"/>
    <p:sldId id="696" r:id="rId22"/>
    <p:sldId id="611" r:id="rId23"/>
    <p:sldId id="612" r:id="rId24"/>
    <p:sldId id="613" r:id="rId25"/>
    <p:sldId id="614" r:id="rId26"/>
    <p:sldId id="615" r:id="rId27"/>
    <p:sldId id="616" r:id="rId28"/>
    <p:sldId id="617" r:id="rId29"/>
    <p:sldId id="618" r:id="rId30"/>
    <p:sldId id="619" r:id="rId31"/>
    <p:sldId id="620" r:id="rId32"/>
    <p:sldId id="640" r:id="rId33"/>
    <p:sldId id="621" r:id="rId34"/>
    <p:sldId id="622" r:id="rId35"/>
    <p:sldId id="677" r:id="rId36"/>
    <p:sldId id="678" r:id="rId37"/>
    <p:sldId id="642" r:id="rId38"/>
    <p:sldId id="643" r:id="rId39"/>
    <p:sldId id="644" r:id="rId40"/>
    <p:sldId id="645" r:id="rId41"/>
    <p:sldId id="676" r:id="rId42"/>
    <p:sldId id="646" r:id="rId43"/>
    <p:sldId id="641" r:id="rId44"/>
    <p:sldId id="623" r:id="rId45"/>
    <p:sldId id="624" r:id="rId46"/>
    <p:sldId id="625" r:id="rId47"/>
    <p:sldId id="626" r:id="rId48"/>
    <p:sldId id="627" r:id="rId49"/>
    <p:sldId id="628" r:id="rId50"/>
    <p:sldId id="629" r:id="rId51"/>
    <p:sldId id="630" r:id="rId52"/>
    <p:sldId id="631" r:id="rId53"/>
    <p:sldId id="632" r:id="rId54"/>
    <p:sldId id="633" r:id="rId55"/>
    <p:sldId id="634" r:id="rId56"/>
    <p:sldId id="635" r:id="rId57"/>
    <p:sldId id="647" r:id="rId58"/>
    <p:sldId id="667" r:id="rId59"/>
    <p:sldId id="668" r:id="rId60"/>
    <p:sldId id="669" r:id="rId61"/>
    <p:sldId id="670" r:id="rId62"/>
    <p:sldId id="671" r:id="rId63"/>
    <p:sldId id="672" r:id="rId64"/>
    <p:sldId id="673" r:id="rId65"/>
    <p:sldId id="674" r:id="rId66"/>
    <p:sldId id="679" r:id="rId67"/>
    <p:sldId id="680" r:id="rId68"/>
    <p:sldId id="681" r:id="rId69"/>
    <p:sldId id="636" r:id="rId70"/>
    <p:sldId id="637" r:id="rId71"/>
    <p:sldId id="638" r:id="rId72"/>
    <p:sldId id="639" r:id="rId73"/>
    <p:sldId id="666" r:id="rId74"/>
    <p:sldId id="665" r:id="rId75"/>
    <p:sldId id="648" r:id="rId76"/>
    <p:sldId id="649" r:id="rId77"/>
    <p:sldId id="650" r:id="rId78"/>
    <p:sldId id="682" r:id="rId79"/>
    <p:sldId id="651" r:id="rId80"/>
    <p:sldId id="652" r:id="rId81"/>
    <p:sldId id="675" r:id="rId82"/>
    <p:sldId id="654" r:id="rId83"/>
    <p:sldId id="655" r:id="rId84"/>
    <p:sldId id="656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371602"/>
            <a:ext cx="8712968" cy="1927225"/>
          </a:xfrm>
        </p:spPr>
        <p:txBody>
          <a:bodyPr>
            <a:noAutofit/>
          </a:bodyPr>
          <a:lstStyle/>
          <a:p>
            <a:r>
              <a:rPr lang="el-GR" sz="4400" dirty="0"/>
              <a:t>ΤΕΧΝΙΚΕΣ </a:t>
            </a:r>
            <a:r>
              <a:rPr lang="el-GR" sz="4400" dirty="0" err="1"/>
              <a:t>Αντικειμενοστραφουσ</a:t>
            </a:r>
            <a:r>
              <a:rPr lang="el-GR" sz="4400" dirty="0"/>
              <a:t> </a:t>
            </a:r>
            <a:r>
              <a:rPr lang="el-GR" sz="4400" dirty="0" err="1"/>
              <a:t>προγραμματισμου</a:t>
            </a:r>
            <a:endParaRPr lang="el-G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dirty="0" smtClean="0"/>
              <a:t>Αναφορές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Στοίβα και Σωρός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Αναφορές-Παράμετροι</a:t>
            </a:r>
            <a:r>
              <a:rPr lang="el-GR" dirty="0"/>
              <a:t/>
            </a:r>
            <a:br>
              <a:rPr lang="el-GR" dirty="0"/>
            </a:br>
            <a:r>
              <a:rPr lang="en-US" dirty="0"/>
              <a:t>String Interning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55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385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τελεστής [] για τον πίνακα μας πάει στην αντίστοιχη θέση του χώρου που κρατήσαμε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257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915" y="2245661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5910" y="4077072"/>
            <a:ext cx="5112569" cy="267765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r>
              <a:rPr lang="el-GR" sz="2400" dirty="0" smtClean="0"/>
              <a:t>, όπως και οι τιμές που είχαμε αποθηκεύσει στον πίνακα.</a:t>
            </a:r>
          </a:p>
        </p:txBody>
      </p:sp>
    </p:spTree>
    <p:extLst>
      <p:ext uri="{BB962C8B-B14F-4D97-AF65-F5344CB8AC3E}">
        <p14:creationId xmlns:p14="http://schemas.microsoft.com/office/powerpoint/2010/main" val="175396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με τα αντικείμενα κλάσεων που ορίσαμε εμείς?</a:t>
            </a:r>
          </a:p>
          <a:p>
            <a:r>
              <a:rPr lang="el-GR" dirty="0" smtClean="0"/>
              <a:t>Παράδειγμα: Η κλάση </a:t>
            </a:r>
            <a:r>
              <a:rPr lang="en-US" dirty="0" smtClean="0"/>
              <a:t>Person (</a:t>
            </a:r>
            <a:r>
              <a:rPr lang="en-US" dirty="0" err="1" smtClean="0"/>
              <a:t>ToyClass</a:t>
            </a:r>
            <a:r>
              <a:rPr lang="en-US" dirty="0" smtClean="0"/>
              <a:t> </a:t>
            </a:r>
            <a:r>
              <a:rPr lang="el-GR" dirty="0" smtClean="0"/>
              <a:t>από το βιβλίο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1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Person(“Bob”, 1);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724128" y="2636912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7984" y="321297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6912260" y="3609020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5536" y="3748390"/>
            <a:ext cx="4824536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δημιουργεί ένα χώρο μνήμης για την αποθήκευση του αντικειμένου τύπου </a:t>
            </a:r>
            <a:r>
              <a:rPr lang="en-US" dirty="0" smtClean="0"/>
              <a:t>Person </a:t>
            </a:r>
            <a:r>
              <a:rPr lang="el-GR" dirty="0" smtClean="0"/>
              <a:t>το οποίο κρατάει ένα </a:t>
            </a:r>
            <a:r>
              <a:rPr lang="en-US" dirty="0" smtClean="0"/>
              <a:t>string </a:t>
            </a:r>
            <a:r>
              <a:rPr lang="el-GR" dirty="0" smtClean="0"/>
              <a:t>και ένα ακέραιο (δεσμεύεται χώρος και γι αυτά).</a:t>
            </a:r>
          </a:p>
          <a:p>
            <a:endParaRPr lang="el-GR" dirty="0"/>
          </a:p>
          <a:p>
            <a:r>
              <a:rPr lang="el-GR" dirty="0" smtClean="0"/>
              <a:t>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</a:t>
            </a:r>
            <a:r>
              <a:rPr lang="en-US" dirty="0" smtClean="0"/>
              <a:t> </a:t>
            </a:r>
            <a:r>
              <a:rPr lang="el-GR" dirty="0" smtClean="0"/>
              <a:t>κρατάει την διεύθυνση του χώρου στην μνήμη όπου αποθηκεύσαμε αυτό το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7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393305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868144" y="184482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20888"/>
            <a:ext cx="44081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το παρακάτω πρόγραμμα?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varP1 = new Person(“Bob”, 1);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67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076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234888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ανάθεση του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έχει αποτέλεσμα η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να δείχνει στην ίδια θέση μνήμης όπως και η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</a:p>
        </p:txBody>
      </p:sp>
    </p:spTree>
    <p:extLst>
      <p:ext uri="{BB962C8B-B14F-4D97-AF65-F5344CB8AC3E}">
        <p14:creationId xmlns:p14="http://schemas.microsoft.com/office/powerpoint/2010/main" val="21315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είδαμε για να δημιουργήσουμε ένα αντικείμενο χρειάζεται να καλέσουμε τη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Για τον πίνακα είπαμε ότι έτσι δίνουμε χώρο στον πίνακα και δεσμεύουμε την απαιτούμενη μνήμη.</a:t>
            </a:r>
          </a:p>
          <a:p>
            <a:pPr lvl="1"/>
            <a:endParaRPr lang="el-GR" dirty="0"/>
          </a:p>
          <a:p>
            <a:r>
              <a:rPr lang="el-GR" dirty="0" smtClean="0"/>
              <a:t>Τι ακριβώς συμβαίνει όταν καλούμε την </a:t>
            </a:r>
            <a:r>
              <a:rPr lang="en-US" dirty="0" smtClean="0"/>
              <a:t>new?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1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180112"/>
            <a:ext cx="396044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αλλαγή θα γίνει στο χώρο μνήμης που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</a:p>
          <a:p>
            <a:r>
              <a:rPr lang="el-GR" dirty="0" smtClean="0"/>
              <a:t>Αυτός είναι ο ίδιος όπως αυτός που δείχνει και ο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</a:p>
        </p:txBody>
      </p:sp>
    </p:spTree>
    <p:extLst>
      <p:ext uri="{BB962C8B-B14F-4D97-AF65-F5344CB8AC3E}">
        <p14:creationId xmlns:p14="http://schemas.microsoft.com/office/powerpoint/2010/main" val="170618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3648" y="1844824"/>
            <a:ext cx="18623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“Ann 2”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2767843"/>
            <a:ext cx="432048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Αλλάζοντας </a:t>
            </a:r>
            <a:r>
              <a:rPr lang="el-GR" dirty="0" smtClean="0">
                <a:solidFill>
                  <a:srgbClr val="FF0000"/>
                </a:solidFill>
              </a:rPr>
              <a:t>τα περιεχόμενα </a:t>
            </a:r>
            <a:r>
              <a:rPr lang="el-GR" dirty="0" smtClean="0"/>
              <a:t>της θέσης μνήμης στην </a:t>
            </a:r>
            <a:r>
              <a:rPr lang="el-GR" dirty="0" err="1" smtClean="0"/>
              <a:t>οποια</a:t>
            </a:r>
            <a:r>
              <a:rPr lang="el-GR" dirty="0" smtClean="0"/>
              <a:t>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αλλάζουμε και το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ΣΤΟΙΒΑ ΚΑΙ ΣΩΡΟΣ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2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μνήμης από το </a:t>
            </a:r>
            <a:r>
              <a:rPr lang="en-US" dirty="0" smtClean="0"/>
              <a:t>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μνήμη χωρίζεται σε δύο τμήματα</a:t>
            </a:r>
          </a:p>
          <a:p>
            <a:pPr lvl="1"/>
            <a:r>
              <a:rPr lang="el-GR" dirty="0" smtClean="0"/>
              <a:t>Τη στοίβα (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κρατάει πληροφορία για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κάθε μεθόδου/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Το σωρό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δεσμεύουμε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 για τα αντικείμενα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5004048" y="4384171"/>
            <a:ext cx="3024336" cy="2160240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688" y="4240155"/>
            <a:ext cx="2160240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5877272"/>
            <a:ext cx="21602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62934" y="42759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4613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6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φορά που καλείται μία μέθοδος, δημιουργείται ένα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πλαίσιο</a:t>
            </a:r>
            <a:r>
              <a:rPr lang="el-GR" dirty="0" smtClean="0"/>
              <a:t>»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</a:t>
            </a:r>
            <a:r>
              <a:rPr lang="en-US" dirty="0" smtClean="0"/>
              <a:t>) </a:t>
            </a:r>
            <a:r>
              <a:rPr lang="el-GR" dirty="0" smtClean="0"/>
              <a:t>για την μέθοδο στη στοίβα </a:t>
            </a:r>
          </a:p>
          <a:p>
            <a:pPr lvl="1"/>
            <a:r>
              <a:rPr lang="el-GR" dirty="0" smtClean="0"/>
              <a:t>Δημιουργείται ένας </a:t>
            </a:r>
            <a:r>
              <a:rPr lang="el-GR" dirty="0" smtClean="0">
                <a:solidFill>
                  <a:srgbClr val="0070C0"/>
                </a:solidFill>
              </a:rPr>
              <a:t>χώρος μνήμης </a:t>
            </a:r>
            <a:r>
              <a:rPr lang="el-GR" dirty="0" smtClean="0"/>
              <a:t>που αποθηκεύει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της μεθόδου.</a:t>
            </a:r>
          </a:p>
          <a:p>
            <a:r>
              <a:rPr lang="el-GR" dirty="0" smtClean="0"/>
              <a:t>Αν η μέθοδος καλέσει μία άλλη μέθοδο θα δημιουργηθεί ένα νέο πλαίσιο και θα τοποθετηθεί</a:t>
            </a:r>
            <a:r>
              <a:rPr lang="en-US" dirty="0" smtClean="0"/>
              <a:t> (push)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βγούμε από την μέθοδο το πλαίσιο </a:t>
            </a:r>
            <a:r>
              <a:rPr lang="el-GR" dirty="0" smtClean="0">
                <a:solidFill>
                  <a:srgbClr val="0070C0"/>
                </a:solidFill>
              </a:rPr>
              <a:t>αφαιρείται</a:t>
            </a:r>
            <a:r>
              <a:rPr lang="el-GR" dirty="0" smtClean="0"/>
              <a:t> </a:t>
            </a:r>
            <a:r>
              <a:rPr lang="en-US" dirty="0" smtClean="0"/>
              <a:t>(pop) </a:t>
            </a:r>
            <a:r>
              <a:rPr lang="el-GR" dirty="0" smtClean="0"/>
              <a:t>από την κορυφή της στοίβας και επιστρέφουμε στην προηγούμενη μέθοδο</a:t>
            </a:r>
          </a:p>
          <a:p>
            <a:r>
              <a:rPr lang="el-GR" dirty="0" smtClean="0"/>
              <a:t>Στη βάση της στοίβας είναι 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2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000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18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9068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8104" y="1772816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0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method3();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68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method3()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(b==10);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959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δεδομένα</a:t>
            </a:r>
            <a:r>
              <a:rPr lang="el-GR" dirty="0" smtClean="0"/>
              <a:t> 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bytes</a:t>
            </a:r>
            <a:r>
              <a:rPr lang="en-US" dirty="0" smtClean="0"/>
              <a:t> 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43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3033" y="3140968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0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μέσα σε μία μέθοδο δημιουργούμε ένα αντικείμενο με την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l-GR" dirty="0" smtClean="0"/>
              <a:t>γίνονται τα εξής</a:t>
            </a:r>
          </a:p>
          <a:p>
            <a:pPr lvl="1"/>
            <a:r>
              <a:rPr lang="el-GR" dirty="0" smtClean="0"/>
              <a:t>στο πλαίσιο (</a:t>
            </a:r>
            <a:r>
              <a:rPr lang="en-US" dirty="0" smtClean="0"/>
              <a:t>frame)</a:t>
            </a:r>
            <a:r>
              <a:rPr lang="el-GR" dirty="0" smtClean="0"/>
              <a:t> της μεθόδου (στη στοίβα) υπάρχει μια </a:t>
            </a:r>
            <a:r>
              <a:rPr lang="el-GR" dirty="0" smtClean="0">
                <a:solidFill>
                  <a:srgbClr val="0070C0"/>
                </a:solidFill>
              </a:rPr>
              <a:t>τοπική μεταβλητή</a:t>
            </a:r>
            <a:r>
              <a:rPr lang="el-GR" dirty="0" smtClean="0"/>
              <a:t> που κρατάει την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στο αντικείμενο</a:t>
            </a:r>
          </a:p>
          <a:p>
            <a:pPr lvl="1"/>
            <a:r>
              <a:rPr lang="el-GR" dirty="0" smtClean="0"/>
              <a:t>Η 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χώρο μνήμης </a:t>
            </a:r>
            <a:r>
              <a:rPr lang="el-GR" dirty="0" smtClean="0"/>
              <a:t>στο σωρό</a:t>
            </a:r>
            <a:r>
              <a:rPr lang="en-US" dirty="0" smtClean="0"/>
              <a:t> (heap)</a:t>
            </a:r>
            <a:r>
              <a:rPr lang="el-GR" dirty="0" smtClean="0"/>
              <a:t> για να κρατήσει τα πεδία του αντικειμένου.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δείχνει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που δεσμεύτηκε.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3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number;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5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7339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Person(“bob”,1);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35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34137" y="1268760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επιστρέφουμε από την μέθοδο </a:t>
            </a:r>
            <a:r>
              <a:rPr lang="en-US" dirty="0" err="1" smtClean="0"/>
              <a:t>method3</a:t>
            </a:r>
            <a:r>
              <a:rPr lang="en-US" dirty="0" smtClean="0"/>
              <a:t> </a:t>
            </a:r>
            <a:r>
              <a:rPr lang="el-GR" dirty="0" smtClean="0"/>
              <a:t>η αναφορά προς το αντικείμενο </a:t>
            </a:r>
            <a:r>
              <a:rPr lang="en-US" dirty="0" smtClean="0"/>
              <a:t>Person </a:t>
            </a:r>
            <a:r>
              <a:rPr lang="el-GR" dirty="0" smtClean="0"/>
              <a:t>παύει να υπάρχει.</a:t>
            </a:r>
          </a:p>
          <a:p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υπάρχουν άλλες αναφορές στο αντικείμενο τότε ο </a:t>
            </a:r>
            <a:r>
              <a:rPr lang="en-US" dirty="0" smtClean="0"/>
              <a:t>garbage collector</a:t>
            </a:r>
            <a:r>
              <a:rPr lang="el-GR" dirty="0" smtClean="0"/>
              <a:t> αποδεσμεύει τη μνήμη του αντικειμένου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84168" y="3212976"/>
            <a:ext cx="1512168" cy="1590409"/>
            <a:chOff x="6084168" y="3212976"/>
            <a:chExt cx="1512168" cy="1590409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6084168" y="3212976"/>
              <a:ext cx="1512168" cy="159040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295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Person method3()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Person(“bob”,1);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return x;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null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52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0x0010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93606" y="1649186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η αναφορά στο αντικείμενο επιστρέφεται και αποθηκεύεται στην μεταβλητή </a:t>
            </a:r>
            <a:r>
              <a:rPr lang="en-US" dirty="0" smtClean="0"/>
              <a:t>x </a:t>
            </a:r>
            <a:r>
              <a:rPr lang="el-GR" dirty="0" smtClean="0"/>
              <a:t>μέθοδο </a:t>
            </a:r>
            <a:r>
              <a:rPr lang="en-US" dirty="0" smtClean="0"/>
              <a:t>method2</a:t>
            </a:r>
            <a:endParaRPr lang="el-GR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αναφορά δεν χάνεται και το αντικείμενο διατηρείται όσο υπάρχει αναφορά σε αυτό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951160" y="404664"/>
            <a:ext cx="3217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method2()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Person x = method3()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3531459" y="3992866"/>
            <a:ext cx="1781455" cy="55106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76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el-GR" dirty="0" err="1" smtClean="0"/>
              <a:t>λήση</a:t>
            </a:r>
            <a:r>
              <a:rPr lang="el-GR" dirty="0" smtClean="0"/>
              <a:t> μεθόδου από 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ObjectMethodCallDemo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2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002238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71172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9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70801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328055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6183" y="3356992"/>
            <a:ext cx="2592288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109927"/>
              </p:ext>
            </p:extLst>
          </p:nvPr>
        </p:nvGraphicFramePr>
        <p:xfrm>
          <a:off x="1548191" y="3789040"/>
          <a:ext cx="2448272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3995936" y="4797152"/>
            <a:ext cx="1944216" cy="7978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16016" y="1772816"/>
            <a:ext cx="4175956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καλείται μια μέθοδος ενός αντικειμένου αυτόματα δημιουργείται στο </a:t>
            </a:r>
            <a:r>
              <a:rPr lang="en-US" dirty="0" smtClean="0"/>
              <a:t>frame </a:t>
            </a:r>
            <a:r>
              <a:rPr lang="el-GR" dirty="0" smtClean="0"/>
              <a:t>της μεθόδου και η μεταβλητή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η οποία κρατάει μια αναφορά στο αρχικό αντικείμενο που κάλεσε την μέθοδο.</a:t>
            </a:r>
          </a:p>
          <a:p>
            <a:endParaRPr lang="el-GR" dirty="0"/>
          </a:p>
          <a:p>
            <a:r>
              <a:rPr lang="el-GR" dirty="0" smtClean="0"/>
              <a:t>Την μεταβλητή αυτή μπορούμε να την χρησιμοποιήσουμε σαν οποιαδήποτε άλλη μεταβλητή.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07672" y="2060848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2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10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082169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35072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“Alice”</a:t>
                      </a: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6183" y="3356992"/>
            <a:ext cx="2592288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96844"/>
              </p:ext>
            </p:extLst>
          </p:nvPr>
        </p:nvGraphicFramePr>
        <p:xfrm>
          <a:off x="1548191" y="3789040"/>
          <a:ext cx="2448272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3995936" y="4797152"/>
            <a:ext cx="1944216" cy="7978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17788" y="2939535"/>
            <a:ext cx="41759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this.name</a:t>
            </a:r>
            <a:r>
              <a:rPr lang="el-GR" dirty="0" smtClean="0"/>
              <a:t>, </a:t>
            </a:r>
            <a:r>
              <a:rPr lang="en-US" dirty="0" err="1" smtClean="0"/>
              <a:t>this.number</a:t>
            </a:r>
            <a:r>
              <a:rPr lang="en-US" dirty="0" smtClean="0"/>
              <a:t> </a:t>
            </a:r>
            <a:r>
              <a:rPr lang="el-GR" dirty="0" smtClean="0"/>
              <a:t>αναφέρονται στα πεδία του αντικειμένου ενώ τα </a:t>
            </a:r>
            <a:r>
              <a:rPr lang="en-US" dirty="0" smtClean="0"/>
              <a:t>name, number </a:t>
            </a:r>
            <a:r>
              <a:rPr lang="el-GR" dirty="0" smtClean="0"/>
              <a:t>στις τοπικές μεταβλητές.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781" y="1860808"/>
            <a:ext cx="3217547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07672" y="2060848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3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138421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711908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“Alice”</a:t>
                      </a: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17788" y="2939535"/>
            <a:ext cx="417595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Επιστρέφοντας οι αλλαγές που κάναμε στα πεδία του αντικειμένου </a:t>
            </a:r>
            <a:r>
              <a:rPr lang="en-US" dirty="0" smtClean="0"/>
              <a:t>this </a:t>
            </a:r>
            <a:r>
              <a:rPr lang="el-GR" dirty="0" smtClean="0"/>
              <a:t>διατηρούνται στο χώρο μνήμης του </a:t>
            </a:r>
            <a:r>
              <a:rPr lang="en-US" dirty="0" smtClean="0"/>
              <a:t>p.</a:t>
            </a:r>
          </a:p>
          <a:p>
            <a:endParaRPr lang="en-US" dirty="0"/>
          </a:p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l-GR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321723" y="2041790"/>
            <a:ext cx="290015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5728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τύπου, αλλαγές στην τιμή της παραμέτρου </a:t>
            </a:r>
            <a:r>
              <a:rPr lang="el-GR" dirty="0" smtClean="0">
                <a:solidFill>
                  <a:srgbClr val="0070C0"/>
                </a:solidFill>
              </a:rPr>
              <a:t>δεν αλλάζουν </a:t>
            </a:r>
            <a:r>
              <a:rPr lang="el-GR" dirty="0" smtClean="0"/>
              <a:t>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</a:t>
            </a:r>
            <a:r>
              <a:rPr lang="el-GR" dirty="0" smtClean="0">
                <a:solidFill>
                  <a:srgbClr val="FF0000"/>
                </a:solidFill>
              </a:rPr>
              <a:t>περιεχόμενα</a:t>
            </a:r>
            <a:r>
              <a:rPr lang="el-GR" dirty="0" smtClean="0">
                <a:solidFill>
                  <a:srgbClr val="0070C0"/>
                </a:solidFill>
              </a:rPr>
              <a:t>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8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933056"/>
            <a:ext cx="4680520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6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34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1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9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8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3377" y="5937718"/>
            <a:ext cx="457667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this </a:t>
            </a:r>
            <a:r>
              <a:rPr lang="el-GR" dirty="0" smtClean="0"/>
              <a:t>περνιέται αυτόματα σε κάθε κλήση μεθόδου του αντικειμένου</a:t>
            </a:r>
            <a:r>
              <a:rPr lang="en-US" dirty="0" smtClean="0"/>
              <a:t>.</a:t>
            </a:r>
          </a:p>
          <a:p>
            <a:r>
              <a:rPr lang="en-US" dirty="0" smtClean="0"/>
              <a:t>H </a:t>
            </a:r>
            <a:r>
              <a:rPr lang="en-US" dirty="0" smtClean="0">
                <a:solidFill>
                  <a:srgbClr val="FF0000"/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/>
              <a:t>κρατάει την αναφορά του </a:t>
            </a:r>
            <a:r>
              <a:rPr lang="en-US" dirty="0" smtClean="0">
                <a:solidFill>
                  <a:srgbClr val="FF0000"/>
                </a:solidFill>
              </a:rPr>
              <a:t>p1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0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1780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this.name;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5860601"/>
            <a:ext cx="44279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other </a:t>
            </a:r>
            <a:r>
              <a:rPr lang="el-GR" dirty="0"/>
              <a:t>έχει την αναφορά </a:t>
            </a:r>
            <a:r>
              <a:rPr lang="en-US" dirty="0" smtClean="0">
                <a:solidFill>
                  <a:srgbClr val="FF0000"/>
                </a:solidFill>
              </a:rPr>
              <a:t>p1. </a:t>
            </a:r>
            <a:r>
              <a:rPr lang="el-GR" dirty="0" smtClean="0"/>
              <a:t>Οι αλλαγές στα περιεχόμενα της </a:t>
            </a:r>
            <a:r>
              <a:rPr lang="en-US" dirty="0" smtClean="0"/>
              <a:t>other </a:t>
            </a:r>
            <a:r>
              <a:rPr lang="el-GR" dirty="0" smtClean="0"/>
              <a:t>αλλάζουν και τα περιεχόμενα της </a:t>
            </a:r>
            <a:r>
              <a:rPr lang="en-US" dirty="0" smtClean="0"/>
              <a:t>p1.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2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88024" y="227687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0070C0"/>
                </a:solidFill>
              </a:rPr>
              <a:t>Ann 2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150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άλλη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785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δήλωση</a:t>
            </a:r>
            <a:r>
              <a:rPr lang="el-GR" dirty="0" smtClean="0"/>
              <a:t> μιας μεταβλητής πρωταρχικού τύπου </a:t>
            </a:r>
            <a:r>
              <a:rPr lang="el-GR" dirty="0" smtClean="0">
                <a:solidFill>
                  <a:srgbClr val="0070C0"/>
                </a:solidFill>
              </a:rPr>
              <a:t>δεσμεύει </a:t>
            </a:r>
            <a:r>
              <a:rPr lang="el-GR" dirty="0" smtClean="0"/>
              <a:t>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</a:t>
            </a:r>
            <a:r>
              <a:rPr lang="el-GR" dirty="0" smtClean="0">
                <a:solidFill>
                  <a:srgbClr val="0070C0"/>
                </a:solidFill>
              </a:rPr>
              <a:t>δίνει ένα όνομα </a:t>
            </a:r>
            <a:r>
              <a:rPr lang="el-GR" dirty="0" smtClean="0"/>
              <a:t>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51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42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98798" y="2276329"/>
            <a:ext cx="500970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16429" cy="101458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5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53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ακόμη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238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4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6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495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πρόγραμμα που είδαμε η νέα τιμή του </a:t>
            </a: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χάνεται</a:t>
            </a:r>
            <a:r>
              <a:rPr lang="el-GR" dirty="0" smtClean="0"/>
              <a:t> όταν επιστρέφουμε από την συνάρτηση και η </a:t>
            </a:r>
            <a:r>
              <a:rPr lang="en-US" dirty="0" err="1" smtClean="0">
                <a:solidFill>
                  <a:srgbClr val="0070C0"/>
                </a:solidFill>
              </a:rPr>
              <a:t>p1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παραμένει αμετάβλητη.</a:t>
            </a:r>
          </a:p>
          <a:p>
            <a:r>
              <a:rPr lang="el-GR" dirty="0" smtClean="0"/>
              <a:t>Αυτό γιατί το πέρασμα των παραμέτρων γίνεται κατά τιμή, και η μεταβλητή </a:t>
            </a: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τοπική</a:t>
            </a:r>
            <a:r>
              <a:rPr lang="el-GR" dirty="0" smtClean="0"/>
              <a:t>. Ότι αλλαγή κάνουμε στην τιμή της θα έχει εμβέλεια μόνο μέσα στην </a:t>
            </a:r>
            <a:r>
              <a:rPr lang="en-US" dirty="0" smtClean="0">
                <a:solidFill>
                  <a:srgbClr val="0070C0"/>
                </a:solidFill>
              </a:rPr>
              <a:t>copier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Το νέο αντικείμενο που δημιουργήσαμε στην περίπτωση αυτή θα χαθεί άμα φύγουμε από τη μέθοδο</a:t>
            </a:r>
            <a:r>
              <a:rPr lang="en-US" dirty="0" smtClean="0"/>
              <a:t> </a:t>
            </a:r>
            <a:r>
              <a:rPr lang="el-GR" dirty="0" smtClean="0"/>
              <a:t>εφόσον δεν υπάρχει κάποια αναφορά σε αυτό.</a:t>
            </a:r>
          </a:p>
          <a:p>
            <a:r>
              <a:rPr lang="el-GR" dirty="0" smtClean="0"/>
              <a:t>Η αλλαγή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 smtClean="0"/>
              <a:t> της </a:t>
            </a:r>
            <a:r>
              <a:rPr lang="en-US" dirty="0" smtClean="0"/>
              <a:t>other </a:t>
            </a:r>
            <a:r>
              <a:rPr lang="el-GR" dirty="0" smtClean="0"/>
              <a:t>είναι διαφορετική από την αλλαγή στα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της διεύθυνσης στην οποία δείχνει η </a:t>
            </a:r>
            <a:r>
              <a:rPr lang="en-US" dirty="0" smtClean="0"/>
              <a:t>other</a:t>
            </a:r>
          </a:p>
          <a:p>
            <a:pPr lvl="1"/>
            <a:r>
              <a:rPr lang="el-GR" dirty="0" smtClean="0"/>
              <a:t>Οι αλλαγές στα περιεχόμενα  αλλάζουν τον χώρο μνήμης στο σωρό (</a:t>
            </a:r>
            <a:r>
              <a:rPr lang="en-US" dirty="0" smtClean="0"/>
              <a:t>heap)</a:t>
            </a:r>
            <a:r>
              <a:rPr lang="el-GR" dirty="0" smtClean="0"/>
              <a:t>. Οι αλλαγές επηρεάζουν όλες τις αναφορές στο αντικείμενο.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8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366356"/>
            <a:ext cx="8229600" cy="649164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 = {1,2,3};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= 5;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("x: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(“array[0] = " + array[0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41172" y="285293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931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26858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358410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8208912" cy="105137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τα αντικείμενα δεν </a:t>
            </a:r>
            <a:r>
              <a:rPr lang="el-GR" dirty="0"/>
              <a:t>ξέρουμε πάντα εκ των προτέρων το </a:t>
            </a:r>
            <a:r>
              <a:rPr lang="el-GR" dirty="0" smtClean="0"/>
              <a:t>μέγεθος της μνήμης που θα πρέπει να δεσμεύσουμε.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48342" y="4237632"/>
            <a:ext cx="8212090" cy="2143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Παρομοίως αν δηλώσουμε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μας λέει ότι έχουμε ένα πίνακα από ακέραιους αλλά δεν μας λέει πόσο μεγάλος θα είναι αυτός ο πίνακας.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l-GR" dirty="0" smtClean="0"/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= 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34007" y="2924944"/>
            <a:ext cx="6840760" cy="101566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δεν </a:t>
            </a:r>
            <a:r>
              <a:rPr lang="el-GR" sz="2000" dirty="0" err="1" smtClean="0"/>
              <a:t>ξερουμε</a:t>
            </a:r>
            <a:r>
              <a:rPr lang="el-GR" sz="2000" dirty="0" smtClean="0"/>
              <a:t> το μέγεθος του </a:t>
            </a:r>
            <a:r>
              <a:rPr lang="en-US" sz="2000" dirty="0" smtClean="0">
                <a:solidFill>
                  <a:srgbClr val="0070C0"/>
                </a:solidFill>
              </a:rPr>
              <a:t>s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 smtClean="0"/>
              <a:t>έχει μέγεθος 2 χαρακτήρες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/>
              <a:t>έχει μέγεθος </a:t>
            </a:r>
            <a:r>
              <a:rPr lang="el-GR" sz="2000" dirty="0" smtClean="0"/>
              <a:t>3 </a:t>
            </a:r>
            <a:r>
              <a:rPr lang="el-GR" sz="2000" dirty="0"/>
              <a:t>χαρακτήρες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859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60133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061345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218445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5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097594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81897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382420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9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18837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19038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οι αλλαγές στον πίνακα παραμένουν.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9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104781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642179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580677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9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36714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99711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02540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3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3021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189500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μεταβλητή </a:t>
            </a:r>
            <a:r>
              <a:rPr lang="en-US" dirty="0" smtClean="0"/>
              <a:t>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6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699108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790557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390784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21532" y="1988840"/>
            <a:ext cx="2803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increment(array[0])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25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287449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959924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644389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05717" y="1986989"/>
            <a:ext cx="2803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increment(array[0])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5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43865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5305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στον πίνακα </a:t>
            </a:r>
            <a:r>
              <a:rPr lang="en-US" dirty="0" smtClean="0"/>
              <a:t>array.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5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628800"/>
            <a:ext cx="8208912" cy="496855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StringParameterDemo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“Bob“;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24337" y="5877272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367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περιεχόμενο της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dereferencing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54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7" idx="3"/>
          </p:cNvCxnSpPr>
          <p:nvPr/>
        </p:nvCxnSpPr>
        <p:spPr>
          <a:xfrm>
            <a:off x="3887924" y="4829641"/>
            <a:ext cx="1116124" cy="1047631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4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67944" y="2636912"/>
            <a:ext cx="504056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65859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5870799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589240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3115" y="4698773"/>
            <a:ext cx="1872208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 + Ann”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00061" y="4911215"/>
            <a:ext cx="1152128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3972830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μη </a:t>
            </a:r>
            <a:r>
              <a:rPr lang="el-GR" dirty="0" err="1" smtClean="0">
                <a:solidFill>
                  <a:srgbClr val="FF0000"/>
                </a:solidFill>
              </a:rPr>
              <a:t>μεταλλάξιμα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αντικείμενα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immutable objects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24161" y="6201394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αλλαγή</a:t>
            </a:r>
            <a:r>
              <a:rPr lang="el-GR" dirty="0" smtClean="0"/>
              <a:t> σε ένα </a:t>
            </a:r>
            <a:r>
              <a:rPr lang="en-US" dirty="0" smtClean="0"/>
              <a:t>String </a:t>
            </a:r>
            <a:r>
              <a:rPr lang="el-GR" dirty="0" smtClean="0"/>
              <a:t>έχει ως αποτέλεσμα τη </a:t>
            </a:r>
            <a:r>
              <a:rPr lang="el-GR" dirty="0" smtClean="0">
                <a:solidFill>
                  <a:srgbClr val="FF0000"/>
                </a:solidFill>
              </a:rPr>
              <a:t>δημιουργία ενός καινούριου 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3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για κάθε </a:t>
            </a:r>
            <a:r>
              <a:rPr lang="en-US" dirty="0">
                <a:solidFill>
                  <a:srgbClr val="FF0000"/>
                </a:solidFill>
              </a:rPr>
              <a:t>string value </a:t>
            </a:r>
            <a:r>
              <a:rPr lang="el-GR" dirty="0"/>
              <a:t>που εμφανίζεται δημιουργείται ένα</a:t>
            </a:r>
            <a:r>
              <a:rPr lang="en-US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/>
              <a:t>, το οποίο ονομάζεται </a:t>
            </a:r>
            <a:r>
              <a:rPr lang="en-US" dirty="0">
                <a:solidFill>
                  <a:srgbClr val="FF0000"/>
                </a:solidFill>
              </a:rPr>
              <a:t>intern string</a:t>
            </a:r>
            <a:r>
              <a:rPr lang="en-US" dirty="0"/>
              <a:t>, </a:t>
            </a:r>
            <a:r>
              <a:rPr lang="el-GR" dirty="0"/>
              <a:t>και το οποίο κρατάει αυτή την τιμή.</a:t>
            </a:r>
            <a:endParaRPr lang="en-US" dirty="0"/>
          </a:p>
          <a:p>
            <a:r>
              <a:rPr lang="el-GR" dirty="0" smtClean="0"/>
              <a:t>Για αυτό και οι αλφαριθμητικές σταθερές μπορούν να χρησιμοποιηθούν και σαν αντικείμενα. Π.χ. μπορούμε να καλέσουμε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Αυτό μπορεί να προκαλέσει μπερδέματα με </a:t>
            </a:r>
            <a:r>
              <a:rPr lang="el-GR" dirty="0"/>
              <a:t>ε</a:t>
            </a:r>
            <a:r>
              <a:rPr lang="el-GR" dirty="0" smtClean="0"/>
              <a:t>λέγχους ισότητας.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59832" y="4566319"/>
            <a:ext cx="2949846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java”.length</a:t>
            </a:r>
            <a:r>
              <a:rPr lang="el-GR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91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229600" cy="50783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StringEquality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("1. "+ (x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(y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("3. "+ (z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("5.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("6.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9637" y="1339334"/>
            <a:ext cx="424087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εκτυπωθεί?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3541" y="358140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53541" y="39753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53541" y="4426873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53541" y="4872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37817" y="5253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69" y="5660871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63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21336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429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81800" y="4743192"/>
            <a:ext cx="20465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6096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675327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“java”;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4736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40678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8985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5795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1546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7334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5641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875656"/>
            <a:ext cx="4648200" cy="47537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Όταν γίνεται η εκχώρηση της τιμής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"java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dirty="0" smtClean="0"/>
              <a:t> δημιουργείται ένα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n-US" dirty="0" smtClean="0"/>
              <a:t>, </a:t>
            </a:r>
            <a:r>
              <a:rPr lang="el-GR" dirty="0" smtClean="0"/>
              <a:t>και το οποίο κρατάει αυτή την τιμή.</a:t>
            </a:r>
            <a:endParaRPr lang="en-US" dirty="0" smtClean="0"/>
          </a:p>
          <a:p>
            <a:r>
              <a:rPr lang="el-GR" dirty="0" smtClean="0"/>
              <a:t>Η εντολή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y = "java";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l-GR" dirty="0" smtClean="0"/>
              <a:t>κάνει το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να δείχνει στη θέση που είναι αποθηκευμένη η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“java”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108617" y="48006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7410" y="5350552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>
            <a:stCxn id="42" idx="3"/>
          </p:cNvCxnSpPr>
          <p:nvPr/>
        </p:nvCxnSpPr>
        <p:spPr>
          <a:xfrm flipV="1">
            <a:off x="6273967" y="5334000"/>
            <a:ext cx="507833" cy="201218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7431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9278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60960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7831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90044" y="56388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(intern string)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5328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5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19812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276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42734" y="458631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5943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81874" y="457200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((y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“java”);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3212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39154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7461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4271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0022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5810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4117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228600" y="2569737"/>
            <a:ext cx="4648200" cy="3318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πρόκειται για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== “java”</a:t>
            </a:r>
            <a:r>
              <a:rPr lang="en-US" dirty="0"/>
              <a:t>) </a:t>
            </a:r>
            <a:r>
              <a:rPr lang="el-GR" dirty="0"/>
              <a:t>επιστρέφει </a:t>
            </a:r>
            <a:r>
              <a:rPr lang="en-US" dirty="0"/>
              <a:t>true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108617" y="46482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8258" y="5294985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flipV="1">
            <a:off x="6274815" y="5181600"/>
            <a:ext cx="506985" cy="31664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5907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7754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59436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6307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16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400303"/>
            <a:ext cx="7704856" cy="67676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θα τυπώσει ο παρακάτω κώδικας?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36912"/>
            <a:ext cx="7189789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 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7653" y="3751726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81322" y="4138198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77653" y="4538308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90924" y="487923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690924" y="5257374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706682" y="558585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02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8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585711"/>
              </p:ext>
            </p:extLst>
          </p:nvPr>
        </p:nvGraphicFramePr>
        <p:xfrm>
          <a:off x="1568912" y="4941168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two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9"/>
            <a:ext cx="1224136" cy="57606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24753"/>
              </p:ext>
            </p:extLst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2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60166"/>
              </p:ext>
            </p:extLst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>
          <a:xfrm flipV="1">
            <a:off x="4651715" y="5497009"/>
            <a:ext cx="1208722" cy="112455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ular Callout 2"/>
          <p:cNvSpPr/>
          <p:nvPr/>
        </p:nvSpPr>
        <p:spPr>
          <a:xfrm>
            <a:off x="1219173" y="2924944"/>
            <a:ext cx="3456384" cy="936104"/>
          </a:xfrm>
          <a:prstGeom prst="wedgeRectCallout">
            <a:avLst>
              <a:gd name="adj1" fmla="val 21693"/>
              <a:gd name="adj2" fmla="val 1537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έλεγ</a:t>
            </a:r>
            <a:r>
              <a:rPr lang="el-GR" dirty="0">
                <a:solidFill>
                  <a:schemeClr val="tx1"/>
                </a:solidFill>
              </a:rPr>
              <a:t>χ</a:t>
            </a:r>
            <a:r>
              <a:rPr lang="el-GR" dirty="0" smtClean="0">
                <a:solidFill>
                  <a:schemeClr val="tx1"/>
                </a:solidFill>
              </a:rPr>
              <a:t>ος με </a:t>
            </a:r>
            <a:r>
              <a:rPr lang="el-GR" dirty="0" smtClean="0">
                <a:solidFill>
                  <a:srgbClr val="FF0000"/>
                </a:solidFill>
              </a:rPr>
              <a:t>==</a:t>
            </a:r>
            <a:r>
              <a:rPr lang="el-GR" dirty="0" smtClean="0">
                <a:solidFill>
                  <a:schemeClr val="tx1"/>
                </a:solidFill>
              </a:rPr>
              <a:t> κοιτάει αν οι τιμές των διευθύνσεων είναι ίδιες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5148064" y="1988840"/>
            <a:ext cx="3348372" cy="864096"/>
          </a:xfrm>
          <a:prstGeom prst="wedgeRectCallout">
            <a:avLst>
              <a:gd name="adj1" fmla="val 23320"/>
              <a:gd name="adj2" fmla="val 20194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 έλεγ</a:t>
            </a:r>
            <a:r>
              <a:rPr lang="el-GR" dirty="0">
                <a:solidFill>
                  <a:schemeClr val="tx1"/>
                </a:solidFill>
              </a:rPr>
              <a:t>χ</a:t>
            </a:r>
            <a:r>
              <a:rPr lang="el-GR" dirty="0" smtClean="0">
                <a:solidFill>
                  <a:schemeClr val="tx1"/>
                </a:solidFill>
              </a:rPr>
              <a:t>ος με την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κοιτάει αν οι τα περιεχόμενα των αντικειμένων είναι ίδια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7848" y="782251"/>
            <a:ext cx="2165959" cy="27048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15398" y="2788914"/>
            <a:ext cx="4320698" cy="28004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15398" y="3284984"/>
            <a:ext cx="2016442" cy="2576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7504" y="298971"/>
            <a:ext cx="6109365" cy="550920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StringClass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s =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changeObject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StringClass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		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local = new String("local");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local;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local = “local";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 = local;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1874" y="5813008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796136" y="2323347"/>
            <a:ext cx="3260061" cy="1080120"/>
          </a:xfrm>
          <a:prstGeom prst="wedgeRectCallout">
            <a:avLst>
              <a:gd name="adj1" fmla="val -59678"/>
              <a:gd name="adj2" fmla="val 253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 </a:t>
            </a:r>
            <a:r>
              <a:rPr lang="el-GR" dirty="0">
                <a:solidFill>
                  <a:schemeClr val="tx1"/>
                </a:solidFill>
              </a:rPr>
              <a:t>ανάθεση </a:t>
            </a:r>
            <a:r>
              <a:rPr lang="en-US" dirty="0">
                <a:solidFill>
                  <a:schemeClr val="tx1"/>
                </a:solidFill>
              </a:rPr>
              <a:t>String </a:t>
            </a:r>
            <a:r>
              <a:rPr lang="el-GR" dirty="0">
                <a:solidFill>
                  <a:schemeClr val="tx1"/>
                </a:solidFill>
              </a:rPr>
              <a:t>σταθεράς είναι διαφορετική από τη δημιουργία αντικειμένου με </a:t>
            </a:r>
            <a:r>
              <a:rPr lang="en-US" dirty="0">
                <a:solidFill>
                  <a:schemeClr val="tx1"/>
                </a:solidFill>
              </a:rPr>
              <a:t>new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8070" y="3637629"/>
            <a:ext cx="261198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σταθερά δημιουργεί ένα νέο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788024" y="1"/>
            <a:ext cx="4355976" cy="1164088"/>
          </a:xfrm>
          <a:prstGeom prst="wedgeRectCallout">
            <a:avLst>
              <a:gd name="adj1" fmla="val -91642"/>
              <a:gd name="adj2" fmla="val 273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ανάθεση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σταθεράς έχει αποτέλεσμα την δημιουργία ενός </a:t>
            </a:r>
            <a:r>
              <a:rPr lang="en-US" dirty="0" smtClean="0">
                <a:solidFill>
                  <a:schemeClr val="tx1"/>
                </a:solidFill>
              </a:rPr>
              <a:t>intern string </a:t>
            </a:r>
            <a:r>
              <a:rPr lang="el-GR" dirty="0" smtClean="0">
                <a:solidFill>
                  <a:schemeClr val="tx1"/>
                </a:solidFill>
              </a:rPr>
              <a:t>στο οποίο δείχνουν όλα τα </a:t>
            </a:r>
            <a:r>
              <a:rPr lang="en-US" dirty="0" smtClean="0">
                <a:solidFill>
                  <a:schemeClr val="tx1"/>
                </a:solidFill>
              </a:rPr>
              <a:t>strings </a:t>
            </a:r>
            <a:r>
              <a:rPr lang="el-GR" dirty="0" smtClean="0">
                <a:solidFill>
                  <a:schemeClr val="tx1"/>
                </a:solidFill>
              </a:rPr>
              <a:t>στα οποία ανατίθεται η σταθερά.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4205" y="5139645"/>
            <a:ext cx="5674951" cy="181588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class </a:t>
            </a:r>
            <a:r>
              <a:rPr lang="en-US" dirty="0" err="1" smtClean="0"/>
              <a:t>StringTest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){</a:t>
            </a:r>
          </a:p>
          <a:p>
            <a:r>
              <a:rPr lang="en-US" dirty="0"/>
              <a:t>	</a:t>
            </a:r>
            <a:r>
              <a:rPr lang="en-US" dirty="0" err="1"/>
              <a:t>StringClass</a:t>
            </a:r>
            <a:r>
              <a:rPr lang="en-US" dirty="0"/>
              <a:t> obj1 = new </a:t>
            </a:r>
            <a:r>
              <a:rPr lang="en-US" dirty="0" err="1"/>
              <a:t>StringClass</a:t>
            </a:r>
            <a:r>
              <a:rPr lang="en-US" dirty="0"/>
              <a:t>();</a:t>
            </a:r>
          </a:p>
          <a:p>
            <a:r>
              <a:rPr lang="el-GR" dirty="0"/>
              <a:t>	</a:t>
            </a:r>
            <a:r>
              <a:rPr lang="en-US" dirty="0" err="1"/>
              <a:t>StringClass</a:t>
            </a:r>
            <a:r>
              <a:rPr lang="en-US" dirty="0"/>
              <a:t> obj2 = new </a:t>
            </a:r>
            <a:r>
              <a:rPr lang="en-US" dirty="0" err="1"/>
              <a:t>StringClass</a:t>
            </a:r>
            <a:r>
              <a:rPr lang="en-US" dirty="0"/>
              <a:t>();</a:t>
            </a:r>
          </a:p>
          <a:p>
            <a:r>
              <a:rPr lang="en-US" dirty="0"/>
              <a:t>	obj2.changeObject(obj1);</a:t>
            </a:r>
          </a:p>
          <a:p>
            <a:r>
              <a:rPr lang="el-GR" dirty="0"/>
              <a:t>  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498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" grpId="0" animBg="1"/>
      <p:bldP spid="5" grpId="0" animBg="1"/>
      <p:bldP spid="6" grpId="0" animBg="1"/>
      <p:bldP spid="8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>
            <a:stCxn id="13" idx="3"/>
            <a:endCxn id="6" idx="1"/>
          </p:cNvCxnSpPr>
          <p:nvPr/>
        </p:nvCxnSpPr>
        <p:spPr>
          <a:xfrm>
            <a:off x="7599602" y="4581128"/>
            <a:ext cx="475291" cy="45794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41052" y="3968767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2924944"/>
            <a:ext cx="312624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πρώτο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“Same”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7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1" idx="1"/>
          </p:cNvCxnSpPr>
          <p:nvPr/>
        </p:nvCxnSpPr>
        <p:spPr>
          <a:xfrm flipV="1">
            <a:off x="3871592" y="3161094"/>
            <a:ext cx="1215725" cy="91274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79464" y="5952934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34295" y="2070009"/>
            <a:ext cx="5009705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local = new String("local");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9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779796"/>
              </p:ext>
            </p:extLst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22" idx="1"/>
          </p:cNvCxnSpPr>
          <p:nvPr/>
        </p:nvCxnSpPr>
        <p:spPr>
          <a:xfrm flipV="1">
            <a:off x="7612922" y="3800561"/>
            <a:ext cx="371422" cy="179515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1"/>
          </p:cNvCxnSpPr>
          <p:nvPr/>
        </p:nvCxnSpPr>
        <p:spPr>
          <a:xfrm flipV="1">
            <a:off x="3871592" y="3800561"/>
            <a:ext cx="4112752" cy="27327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813043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41052" y="3092058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61192" y="2024109"/>
            <a:ext cx="2390398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local = “local";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local;</a:t>
            </a:r>
          </a:p>
        </p:txBody>
      </p:sp>
    </p:spTree>
    <p:extLst>
      <p:ext uri="{BB962C8B-B14F-4D97-AF65-F5344CB8AC3E}">
        <p14:creationId xmlns:p14="http://schemas.microsoft.com/office/powerpoint/2010/main" val="262090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 </a:t>
            </a:r>
            <a:r>
              <a:rPr lang="el-GR" sz="2400" dirty="0" smtClean="0">
                <a:solidFill>
                  <a:schemeClr val="tx1"/>
                </a:solidFill>
              </a:rPr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>
                <a:solidFill>
                  <a:schemeClr val="tx1"/>
                </a:solidFill>
              </a:rPr>
              <a:t>(μια διεύθυνση που δεν </a:t>
            </a:r>
            <a:r>
              <a:rPr lang="el-GR" sz="2400" dirty="0">
                <a:solidFill>
                  <a:schemeClr val="tx1"/>
                </a:solidFill>
              </a:rPr>
              <a:t>δείχνει πουθενά)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6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7549</TotalTime>
  <Words>4328</Words>
  <Application>Microsoft Office PowerPoint</Application>
  <PresentationFormat>On-screen Show (4:3)</PresentationFormat>
  <Paragraphs>1501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8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new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αντικειμένων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Αντικείμενα κλάσεων</vt:lpstr>
      <vt:lpstr>PowerPoint Presentation</vt:lpstr>
      <vt:lpstr>Παράδειγμα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ΣΤΟΙΒΑ ΚΑΙ ΣΩΡΟΣ</vt:lpstr>
      <vt:lpstr>Διαχείριση μνήμης από το JVM</vt:lpstr>
      <vt:lpstr>Stack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Heap</vt:lpstr>
      <vt:lpstr>PowerPoint Presentation</vt:lpstr>
      <vt:lpstr>Παράδειγμα</vt:lpstr>
      <vt:lpstr>Παράδειγμα</vt:lpstr>
      <vt:lpstr>Παράδειγμα</vt:lpstr>
      <vt:lpstr>Παράδειγμα</vt:lpstr>
      <vt:lpstr>Kλήση μεθόδου από αντικείμενο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Αντικείμενα ως παράμετροι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Μια άλλη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Μια ακόμη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Αλλαγή παραμέτρων</vt:lpstr>
      <vt:lpstr>PowerPoint Presentation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Άλλο ένα παράδειγμα</vt:lpstr>
      <vt:lpstr>Εξέλιξη του προγράμματος</vt:lpstr>
      <vt:lpstr>Εξέλιξη του προγράμματος</vt:lpstr>
      <vt:lpstr>Εξέλιξη του προγράμματος</vt:lpstr>
      <vt:lpstr>String Interning</vt:lpstr>
      <vt:lpstr>Ισότητα String</vt:lpstr>
      <vt:lpstr>String Interning</vt:lpstr>
      <vt:lpstr>String Interning</vt:lpstr>
      <vt:lpstr>Equals</vt:lpstr>
      <vt:lpstr>PowerPoint Presentation</vt:lpstr>
      <vt:lpstr>Παράδειγμα</vt:lpstr>
      <vt:lpstr>Εξήγηση</vt:lpstr>
      <vt:lpstr>PowerPoint Presentation</vt:lpstr>
      <vt:lpstr>Εξέλιξη του προγράμματος</vt:lpstr>
      <vt:lpstr>Εξέλιξη του προγράμματος</vt:lpstr>
      <vt:lpstr>Εξέλιξη του προγράμματος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445</cp:revision>
  <dcterms:created xsi:type="dcterms:W3CDTF">2013-02-10T16:19:38Z</dcterms:created>
  <dcterms:modified xsi:type="dcterms:W3CDTF">2016-03-30T22:13:01Z</dcterms:modified>
</cp:coreProperties>
</file>