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485" r:id="rId3"/>
    <p:sldId id="442" r:id="rId4"/>
    <p:sldId id="499" r:id="rId5"/>
    <p:sldId id="500" r:id="rId6"/>
    <p:sldId id="443" r:id="rId7"/>
    <p:sldId id="444" r:id="rId8"/>
    <p:sldId id="445" r:id="rId9"/>
    <p:sldId id="446" r:id="rId10"/>
    <p:sldId id="486" r:id="rId11"/>
    <p:sldId id="447" r:id="rId12"/>
    <p:sldId id="501" r:id="rId13"/>
    <p:sldId id="448" r:id="rId14"/>
    <p:sldId id="449" r:id="rId15"/>
    <p:sldId id="502" r:id="rId16"/>
    <p:sldId id="495" r:id="rId17"/>
    <p:sldId id="490" r:id="rId18"/>
    <p:sldId id="493" r:id="rId19"/>
    <p:sldId id="504" r:id="rId20"/>
    <p:sldId id="503" r:id="rId21"/>
    <p:sldId id="438" r:id="rId22"/>
    <p:sldId id="439" r:id="rId23"/>
    <p:sldId id="451" r:id="rId24"/>
    <p:sldId id="498" r:id="rId25"/>
    <p:sldId id="452" r:id="rId26"/>
    <p:sldId id="456" r:id="rId27"/>
    <p:sldId id="49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με πίνακες.</a:t>
            </a:r>
          </a:p>
          <a:p>
            <a:pPr algn="ctr"/>
            <a:r>
              <a:rPr lang="en-US" dirty="0" smtClean="0"/>
              <a:t>Constructors.</a:t>
            </a:r>
          </a:p>
          <a:p>
            <a:pPr algn="ctr"/>
            <a:r>
              <a:rPr lang="el-GR" smtClean="0"/>
              <a:t>Υλοποίηση Στοίβας</a:t>
            </a:r>
            <a:endParaRPr lang="en-US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511" y="2231664"/>
            <a:ext cx="4536504" cy="2428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10" y="4494258"/>
            <a:ext cx="5212762" cy="230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2192408"/>
          </a:xfrm>
          <a:prstGeom prst="wedgeRoundRectCallout">
            <a:avLst>
              <a:gd name="adj1" fmla="val -84231"/>
              <a:gd name="adj2" fmla="val -416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θα αρχικοποιήσει σωστά τον πίνακα </a:t>
            </a:r>
            <a:r>
              <a:rPr lang="en-US" dirty="0" smtClean="0">
                <a:solidFill>
                  <a:schemeClr val="tx1"/>
                </a:solidFill>
              </a:rPr>
              <a:t>histogram, </a:t>
            </a:r>
            <a:r>
              <a:rPr lang="el-GR" dirty="0" smtClean="0">
                <a:solidFill>
                  <a:schemeClr val="tx1"/>
                </a:solidFill>
              </a:rPr>
              <a:t>αλλά δεν θα αλλάξει το πεδίο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μιας και χρησιμοποιεί την τοπική μεταβλητή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l-GR" dirty="0" smtClean="0">
                <a:solidFill>
                  <a:schemeClr val="tx1"/>
                </a:solidFill>
              </a:rPr>
              <a:t>παράμετρο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99713" y="3550907"/>
            <a:ext cx="2944287" cy="1030221"/>
          </a:xfrm>
          <a:prstGeom prst="wedgeRoundRectCallout">
            <a:avLst>
              <a:gd name="adj1" fmla="val -80929"/>
              <a:gd name="adj2" fmla="val 4675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εδώ αναφέρεται στο </a:t>
            </a:r>
            <a:r>
              <a:rPr lang="el-GR" dirty="0" smtClean="0">
                <a:solidFill>
                  <a:srgbClr val="FF0000"/>
                </a:solidFill>
              </a:rPr>
              <a:t>πεδίο</a:t>
            </a:r>
            <a:r>
              <a:rPr lang="el-GR" dirty="0" smtClean="0">
                <a:solidFill>
                  <a:schemeClr val="tx1"/>
                </a:solidFill>
              </a:rPr>
              <a:t> και έχει τιμή μηδέν.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626109" y="5210036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0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869" y="2204864"/>
            <a:ext cx="4518103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280" y="990020"/>
            <a:ext cx="4536504" cy="6159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6491064" cy="590465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888432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δίνουμε τιμή στο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l-GR" dirty="0" smtClean="0">
                <a:solidFill>
                  <a:schemeClr val="tx1"/>
                </a:solidFill>
              </a:rPr>
              <a:t> και αφού πλέον ξέρουμε το μήκος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του πίνακα τον δημιουργούμε και του δίνουμε χώρο για να 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 του πίνακα</a:t>
            </a:r>
          </a:p>
        </p:txBody>
      </p:sp>
    </p:spTree>
    <p:extLst>
      <p:ext uri="{BB962C8B-B14F-4D97-AF65-F5344CB8AC3E}">
        <p14:creationId xmlns:p14="http://schemas.microsoft.com/office/powerpoint/2010/main" val="5069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και δημιουργία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Τι σημαίνει </a:t>
            </a:r>
            <a:r>
              <a:rPr lang="el-GR" dirty="0">
                <a:solidFill>
                  <a:srgbClr val="FF0000"/>
                </a:solidFill>
              </a:rPr>
              <a:t>ορίζω</a:t>
            </a:r>
            <a:r>
              <a:rPr lang="el-GR" dirty="0"/>
              <a:t> μια </a:t>
            </a:r>
            <a:r>
              <a:rPr lang="el-GR" dirty="0">
                <a:solidFill>
                  <a:srgbClr val="FF0000"/>
                </a:solidFill>
              </a:rPr>
              <a:t>μεταβλητή</a:t>
            </a:r>
            <a:r>
              <a:rPr lang="el-GR" dirty="0"/>
              <a:t>?</a:t>
            </a:r>
          </a:p>
          <a:p>
            <a:pPr lvl="1"/>
            <a:r>
              <a:rPr lang="el-GR" dirty="0"/>
              <a:t>Οπουδήποτε έχουμε κώδικα της μορφής </a:t>
            </a:r>
          </a:p>
          <a:p>
            <a:pPr marL="274320" lvl="1" indent="0">
              <a:buNone/>
            </a:pPr>
            <a:r>
              <a:rPr lang="el-GR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τυπος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όνομα μεταβλητής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l-GR" dirty="0"/>
              <a:t>ορίζουμε μια </a:t>
            </a:r>
            <a:r>
              <a:rPr lang="el-GR" dirty="0" smtClean="0"/>
              <a:t>καινούρια μεταβλητή </a:t>
            </a:r>
            <a:r>
              <a:rPr lang="el-GR" dirty="0"/>
              <a:t>με αυτό το όνομα. Π.χ.,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histogram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GradeHistogram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dirty="0" smtClean="0"/>
              <a:t>Τι σημαίνει δημιουργώ μια μεταβλητή/αντικείμενο</a:t>
            </a:r>
          </a:p>
          <a:p>
            <a:pPr lvl="1"/>
            <a:r>
              <a:rPr lang="el-GR" dirty="0" smtClean="0"/>
              <a:t>Δημιουργώ σημαίνει ότι δίνω χώρο στην μνήμη και αυτό γίνεται με την </a:t>
            </a:r>
            <a:r>
              <a:rPr lang="en-US" dirty="0" smtClean="0"/>
              <a:t>new. </a:t>
            </a:r>
            <a:r>
              <a:rPr lang="el-GR" dirty="0" smtClean="0"/>
              <a:t>Χωρίς την κλήση της </a:t>
            </a:r>
            <a:r>
              <a:rPr lang="en-US" dirty="0" smtClean="0"/>
              <a:t>new </a:t>
            </a:r>
            <a:r>
              <a:rPr lang="el-GR" dirty="0" smtClean="0"/>
              <a:t>το αντικείμενο δεν υπάρχει. Εξαίρεση, οι βασικοί τύποι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double,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sz="21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histogram</a:t>
            </a:r>
            <a:r>
              <a:rPr lang="en-US" dirty="0" smtClean="0"/>
              <a:t> 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2"/>
            <a:r>
              <a:rPr lang="en-US" sz="21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en-US" sz="21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GradeHistogram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grades);</a:t>
            </a:r>
            <a:endParaRPr lang="en-US" sz="2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κάθε μεταβλητή έχει εμβέλεια μέσα στο </a:t>
            </a:r>
            <a:r>
              <a:rPr lang="en-US" dirty="0" smtClean="0"/>
              <a:t>block </a:t>
            </a:r>
            <a:r>
              <a:rPr lang="el-GR" dirty="0" smtClean="0"/>
              <a:t>στο οποίο ορίζεται.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μεταβλητές-πεδία</a:t>
            </a:r>
            <a:r>
              <a:rPr lang="el-GR" dirty="0" smtClean="0"/>
              <a:t> της κλάσης μπορούν να τις χρησιμοποιήσουν όλες οι μέθοδοι της </a:t>
            </a:r>
            <a:r>
              <a:rPr lang="el-GR" dirty="0" smtClean="0">
                <a:solidFill>
                  <a:srgbClr val="0070C0"/>
                </a:solidFill>
              </a:rPr>
              <a:t>κλάσης</a:t>
            </a:r>
          </a:p>
          <a:p>
            <a:pPr lvl="2"/>
            <a:r>
              <a:rPr lang="el-GR" dirty="0" smtClean="0"/>
              <a:t>Οι μεταβλητές έχουν ζωή όσο υπάρχει το αντίστοιχο αντικείμενο της κλάσης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που ορίζονται μέσα σε μία </a:t>
            </a:r>
            <a:r>
              <a:rPr lang="el-GR" dirty="0" smtClean="0">
                <a:solidFill>
                  <a:srgbClr val="0070C0"/>
                </a:solidFill>
              </a:rPr>
              <a:t>μέθοδο</a:t>
            </a:r>
            <a:r>
              <a:rPr lang="el-GR" dirty="0" smtClean="0"/>
              <a:t> μπορούν να χρησιμοποιηθούν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 μέσα στη μέθοδο.</a:t>
            </a:r>
          </a:p>
          <a:p>
            <a:pPr lvl="2"/>
            <a:r>
              <a:rPr lang="el-GR" dirty="0" smtClean="0"/>
              <a:t>Οι μεταβλητές χάνονται όταν βγούμε από τη μέθοδο.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 είναι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</a:t>
            </a:r>
            <a:r>
              <a:rPr lang="el-GR" dirty="0" smtClean="0"/>
              <a:t> της μεθόδου.</a:t>
            </a:r>
          </a:p>
        </p:txBody>
      </p:sp>
    </p:spTree>
    <p:extLst>
      <p:ext uri="{BB962C8B-B14F-4D97-AF65-F5344CB8AC3E}">
        <p14:creationId xmlns:p14="http://schemas.microsoft.com/office/powerpoint/2010/main" val="136271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11760" y="3789040"/>
            <a:ext cx="4176464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63688" y="2420888"/>
            <a:ext cx="33843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556792"/>
            <a:ext cx="7215437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5301208"/>
            <a:ext cx="392392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μπλε μεταβλητές είναι πεδία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0" y="2132856"/>
            <a:ext cx="1547664" cy="792088"/>
          </a:xfrm>
          <a:prstGeom prst="wedgeRectCallout">
            <a:avLst>
              <a:gd name="adj1" fmla="val 65997"/>
              <a:gd name="adj2" fmla="val 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μεταβλητής πίνακα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0" y="3680450"/>
            <a:ext cx="1547664" cy="720080"/>
          </a:xfrm>
          <a:prstGeom prst="wedgeRectCallout">
            <a:avLst>
              <a:gd name="adj1" fmla="val 102440"/>
              <a:gd name="adj2" fmla="val -133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Δημιουργία πίνακα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5736" y="3782009"/>
            <a:ext cx="2160240" cy="3190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(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549761"/>
            <a:ext cx="7215437" cy="424731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5301208"/>
            <a:ext cx="392392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κόκκινες μεταβλητές υπάρχουν μόνο μέσα στο μπλοκ της μεθόδου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Οι μπλε μεταβλητές είναι πεδία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0" y="3565984"/>
            <a:ext cx="1835696" cy="1159159"/>
          </a:xfrm>
          <a:prstGeom prst="wedgeRectCallout">
            <a:avLst>
              <a:gd name="adj1" fmla="val 67436"/>
              <a:gd name="adj2" fmla="val -16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τοπικής μεταβλητής και δημιουργία της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42920" y="1549761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πεδίο-πίνακας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dirty="0" smtClean="0"/>
              <a:t> </a:t>
            </a:r>
            <a:r>
              <a:rPr lang="el-GR" dirty="0" smtClean="0"/>
              <a:t>έχει οριστεί αλλά δεν έχει δημιουργηθεί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5657106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τοπική μεταβλητή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dirty="0" smtClean="0"/>
              <a:t> </a:t>
            </a:r>
            <a:r>
              <a:rPr lang="el-GR" dirty="0" smtClean="0"/>
              <a:t>χάνεται μόλις βγούμε από τον </a:t>
            </a:r>
            <a:r>
              <a:rPr lang="en-US" dirty="0" smtClean="0"/>
              <a:t>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8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8720" y="1988840"/>
            <a:ext cx="6007496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988840"/>
            <a:ext cx="8291264" cy="369331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!=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94397" y="1395601"/>
            <a:ext cx="4495328" cy="435840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</a:t>
            </a:r>
            <a:r>
              <a:rPr lang="en-US" dirty="0" smtClean="0">
                <a:solidFill>
                  <a:schemeClr val="tx1"/>
                </a:solidFill>
              </a:rPr>
              <a:t> equals </a:t>
            </a:r>
            <a:r>
              <a:rPr lang="el-GR" dirty="0" smtClean="0">
                <a:solidFill>
                  <a:schemeClr val="tx1"/>
                </a:solidFill>
              </a:rPr>
              <a:t>ορίζεται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>
                <a:solidFill>
                  <a:schemeClr val="tx1"/>
                </a:solidFill>
              </a:rPr>
              <a:t> έτσι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1432" y="4437112"/>
            <a:ext cx="5112568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Είναι πιο εύκολο να ελέγξουμε για την περίπτωση της </a:t>
            </a:r>
            <a:r>
              <a:rPr lang="el-GR" dirty="0">
                <a:solidFill>
                  <a:srgbClr val="FF0000"/>
                </a:solidFill>
              </a:rPr>
              <a:t>ανισότητας</a:t>
            </a:r>
            <a:r>
              <a:rPr lang="el-GR" dirty="0"/>
              <a:t> παρά της ισότητας. Μόλις μία από τις συνθήκες δεν ικανοποιείται επιστρέφουμε </a:t>
            </a:r>
            <a:r>
              <a:rPr lang="en-US" dirty="0"/>
              <a:t>false. </a:t>
            </a:r>
            <a:r>
              <a:rPr lang="el-GR" dirty="0"/>
              <a:t>Αν φτάσουμε μέχρι τέλους ικανοποιούνται όλες και άρα επιστρέφουμε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380672"/>
            <a:ext cx="385192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κάνουμε έλεγχο ισότητας χρησιμοποιώντας την </a:t>
            </a:r>
            <a:r>
              <a:rPr lang="en-US" dirty="0" err="1" smtClean="0"/>
              <a:t>toString</a:t>
            </a:r>
            <a:r>
              <a:rPr lang="en-US" dirty="0" smtClean="0"/>
              <a:t>! </a:t>
            </a:r>
          </a:p>
          <a:p>
            <a:r>
              <a:rPr lang="en-US" dirty="0" smtClean="0"/>
              <a:t>To String </a:t>
            </a:r>
            <a:r>
              <a:rPr lang="el-GR" dirty="0" smtClean="0"/>
              <a:t>που επιστρέφουμε μπορεί να μην ικανοποιεί τον έλεγχο ισότητας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00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664" y="2636912"/>
            <a:ext cx="64807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45560" y="2687851"/>
            <a:ext cx="2758688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0814" y="3218874"/>
            <a:ext cx="4263353" cy="354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5656" y="4344035"/>
            <a:ext cx="5256584" cy="3091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2" y="299229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</a:t>
            </a:r>
            <a:r>
              <a:rPr lang="en-US" dirty="0" smtClean="0"/>
              <a:t> </a:t>
            </a:r>
            <a:r>
              <a:rPr lang="en-US" dirty="0" err="1" smtClean="0"/>
              <a:t>addHistogram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08720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δεν επιστρέφει κάτι μιας και το αποτέλεσμα της πρόσθεσης θα αποθηκευτεί στο αντικείμενο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555662" y="5410767"/>
            <a:ext cx="3967880" cy="1083912"/>
          </a:xfrm>
          <a:prstGeom prst="wedgeRoundRectCallout">
            <a:avLst>
              <a:gd name="adj1" fmla="val -15641"/>
              <a:gd name="adj2" fmla="val -11703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Έχουμε πρόσβαση στα πεδία του </a:t>
            </a:r>
            <a:r>
              <a:rPr lang="en-US" dirty="0">
                <a:solidFill>
                  <a:schemeClr val="tx1"/>
                </a:solidFill>
              </a:rPr>
              <a:t>other </a:t>
            </a:r>
            <a:r>
              <a:rPr lang="el-GR" dirty="0">
                <a:solidFill>
                  <a:schemeClr val="tx1"/>
                </a:solidFill>
              </a:rPr>
              <a:t>γιατί είναι της ίδιας κλάσης με το αντικείμενο που καλεί την </a:t>
            </a:r>
            <a:r>
              <a:rPr lang="en-US" dirty="0" err="1" smtClean="0">
                <a:solidFill>
                  <a:schemeClr val="tx1"/>
                </a:solidFill>
              </a:rPr>
              <a:t>addHistogram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525866" y="1268760"/>
            <a:ext cx="3888432" cy="1083912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 παίρνει σαν όρισμα ένα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GradeHistogram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 οποίο θα προσθέσει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636912"/>
            <a:ext cx="8291264" cy="286232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addHistogram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i=0; i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other.histogam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7" grpId="0" animBg="1"/>
      <p:bldP spid="8" grpId="0" animBg="1"/>
      <p:bldP spid="6" grpId="0" animBg="1"/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580112" y="708808"/>
            <a:ext cx="3467616" cy="2714530"/>
            <a:chOff x="5580112" y="570455"/>
            <a:chExt cx="3467616" cy="2714530"/>
          </a:xfrm>
        </p:grpSpPr>
        <p:sp>
          <p:nvSpPr>
            <p:cNvPr id="22" name="TextBox 21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65613" y="109022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46792" y="1496492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histogram[]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13341" y="1762083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5466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hist2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(5,grades2)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476681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hist3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(5,grades3)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66005" y="3861048"/>
            <a:ext cx="3467616" cy="2714530"/>
            <a:chOff x="5580112" y="570455"/>
            <a:chExt cx="3467616" cy="2714530"/>
          </a:xfrm>
        </p:grpSpPr>
        <p:sp>
          <p:nvSpPr>
            <p:cNvPr id="40" name="TextBox 39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60903" y="1105023"/>
              <a:ext cx="1653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5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37848" y="1474355"/>
              <a:ext cx="2512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{1,2,1,1,1}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626423" y="3875842"/>
            <a:ext cx="3467616" cy="2714530"/>
            <a:chOff x="5580112" y="570455"/>
            <a:chExt cx="3467616" cy="2714530"/>
          </a:xfrm>
        </p:grpSpPr>
        <p:sp>
          <p:nvSpPr>
            <p:cNvPr id="54" name="TextBox 53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786538" y="4444609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maxGrade</a:t>
            </a:r>
            <a:r>
              <a:rPr lang="el-GR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86538" y="4792883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r>
              <a:rPr lang="el-GR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{1,1,2,1,0}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580112" y="708808"/>
            <a:ext cx="3467616" cy="2714530"/>
            <a:chOff x="5580112" y="570455"/>
            <a:chExt cx="3467616" cy="2714530"/>
          </a:xfrm>
        </p:grpSpPr>
        <p:sp>
          <p:nvSpPr>
            <p:cNvPr id="22" name="TextBox 21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65613" y="1090229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ounded Rectangle 3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46792" y="1496492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histogram[]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13341" y="1762083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της κλάσης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5466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hist2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(5,grades2)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476681" y="3270734"/>
            <a:ext cx="2888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hist3 =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new </a:t>
            </a:r>
            <a:r>
              <a:rPr lang="en-US" sz="1400" dirty="0" err="1" smtClean="0"/>
              <a:t>GradeHistogram</a:t>
            </a:r>
            <a:r>
              <a:rPr lang="en-US" sz="1400" dirty="0" smtClean="0"/>
              <a:t>(5,grades3)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66005" y="3861048"/>
            <a:ext cx="3467616" cy="2714530"/>
            <a:chOff x="5580112" y="570455"/>
            <a:chExt cx="3467616" cy="2714530"/>
          </a:xfrm>
        </p:grpSpPr>
        <p:sp>
          <p:nvSpPr>
            <p:cNvPr id="40" name="TextBox 39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60903" y="1105023"/>
              <a:ext cx="1653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maxGrade</a:t>
              </a:r>
              <a:r>
                <a:rPr lang="el-GR" dirty="0" smtClean="0"/>
                <a:t> = 5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>
                  <a:solidFill>
                    <a:srgbClr val="FF0000"/>
                  </a:solidFill>
                </a:rPr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37848" y="1474355"/>
              <a:ext cx="25122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histogram</a:t>
              </a:r>
              <a:r>
                <a:rPr lang="el-GR" dirty="0" smtClean="0"/>
                <a:t> = </a:t>
              </a:r>
              <a:r>
                <a:rPr lang="el-GR" dirty="0" smtClean="0">
                  <a:solidFill>
                    <a:srgbClr val="FF0000"/>
                  </a:solidFill>
                </a:rPr>
                <a:t>{</a:t>
              </a:r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3</a:t>
              </a:r>
              <a:r>
                <a:rPr lang="el-GR" dirty="0" smtClean="0">
                  <a:solidFill>
                    <a:srgbClr val="FF0000"/>
                  </a:solidFill>
                </a:rPr>
                <a:t>,</a:t>
              </a:r>
              <a:r>
                <a:rPr lang="en-US" dirty="0" smtClean="0">
                  <a:solidFill>
                    <a:srgbClr val="FF0000"/>
                  </a:solidFill>
                </a:rPr>
                <a:t>2</a:t>
              </a:r>
              <a:r>
                <a:rPr lang="el-GR" dirty="0" smtClean="0">
                  <a:solidFill>
                    <a:srgbClr val="FF0000"/>
                  </a:solidFill>
                </a:rPr>
                <a:t>,1}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626423" y="3875842"/>
            <a:ext cx="3467616" cy="2714530"/>
            <a:chOff x="5580112" y="570455"/>
            <a:chExt cx="3467616" cy="2714530"/>
          </a:xfrm>
        </p:grpSpPr>
        <p:sp>
          <p:nvSpPr>
            <p:cNvPr id="54" name="TextBox 53"/>
            <p:cNvSpPr txBox="1"/>
            <p:nvPr/>
          </p:nvSpPr>
          <p:spPr>
            <a:xfrm>
              <a:off x="6097613" y="710313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GradeHistogram</a:t>
              </a:r>
              <a:endParaRPr lang="en-US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80112" y="1932052"/>
              <a:ext cx="346761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GradeHistogram</a:t>
              </a:r>
              <a:r>
                <a:rPr lang="en-US" dirty="0" smtClean="0"/>
                <a:t>(</a:t>
              </a:r>
              <a:r>
                <a:rPr lang="en-US" dirty="0" err="1" smtClean="0"/>
                <a:t>int,int</a:t>
              </a:r>
              <a:r>
                <a:rPr lang="en-US" dirty="0" smtClean="0"/>
                <a:t>[])</a:t>
              </a:r>
            </a:p>
            <a:p>
              <a:r>
                <a:rPr lang="en-US" dirty="0" err="1" smtClean="0"/>
                <a:t>toString</a:t>
              </a:r>
              <a:r>
                <a:rPr lang="en-US" dirty="0" smtClean="0"/>
                <a:t>()</a:t>
              </a:r>
            </a:p>
            <a:p>
              <a:r>
                <a:rPr lang="en-US" dirty="0" err="1" smtClean="0"/>
                <a:t>addHistogram</a:t>
              </a:r>
              <a:r>
                <a:rPr lang="en-US" dirty="0" smtClean="0"/>
                <a:t>(</a:t>
              </a:r>
              <a:r>
                <a:rPr lang="en-US" dirty="0" err="1" smtClean="0"/>
                <a:t>GradeHistogram</a:t>
              </a:r>
              <a:r>
                <a:rPr lang="en-US" dirty="0" smtClean="0"/>
                <a:t>)</a:t>
              </a:r>
            </a:p>
            <a:p>
              <a:r>
                <a:rPr lang="en-US" dirty="0"/>
                <a:t>equals(</a:t>
              </a:r>
              <a:r>
                <a:rPr lang="en-US" dirty="0" err="1"/>
                <a:t>GradeHistogram</a:t>
              </a:r>
              <a:r>
                <a:rPr lang="en-US" dirty="0"/>
                <a:t>)</a:t>
              </a: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580112" y="1090229"/>
              <a:ext cx="346761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580112" y="1924639"/>
              <a:ext cx="3467616" cy="2211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5580112" y="570455"/>
              <a:ext cx="3467616" cy="27145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786538" y="4444609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maxGrade</a:t>
            </a:r>
            <a:r>
              <a:rPr lang="el-GR" dirty="0" smtClean="0"/>
              <a:t> = 5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786538" y="4792883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r>
              <a:rPr lang="el-GR" dirty="0" smtClean="0"/>
              <a:t> = {1,1,2,1,0}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492896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hist2.addHistogram(hist3);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/>
              <a:t>Ένα </a:t>
            </a:r>
            <a:r>
              <a:rPr lang="el-GR" i="1" dirty="0"/>
              <a:t>ιστόγραμμα</a:t>
            </a:r>
            <a:r>
              <a:rPr lang="el-GR" dirty="0"/>
              <a:t> τιμών μετράει για ένα σύνολο από τιμές πόσες φορές εμφανίστηκε η κάθε τιμή. Για παράδειγμα αν έχω τις τιμές: 1,2,1,2,4,5,3,3,3,2,4 το ιστόγραμμα τους είναι 2,3,3,2,1, και είναι ο αριθμός εμφανίσεων των τιμών 1,2,3,4,5 αντίστοιχα (η τιμή 1 εμφανίζεται 2 φορές, η τιμή 2, 3 φορές, κοκ).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 smtClean="0"/>
              <a:t>Στην </a:t>
            </a:r>
            <a:r>
              <a:rPr lang="el-GR" dirty="0"/>
              <a:t>άσκηση αυτή θα υλοποιήσετε μια κλάση </a:t>
            </a:r>
            <a:r>
              <a:rPr lang="en-US" b="1" dirty="0" err="1"/>
              <a:t>GradeHistogram</a:t>
            </a:r>
            <a:r>
              <a:rPr lang="el-GR" dirty="0"/>
              <a:t> η οποία κρατάει ένα ιστόγραμμα για τους βαθμούς ενός μαθήματος. Η κλάση σας θα πρέπει να κρατάει το μέγιστο βαθμό για το μάθημα, και ένα πίνακα τον αριθμό εμφανίσεων του κάθε βαθμού. Αν ο μέγιστος βαθμός είναι </a:t>
            </a:r>
            <a:r>
              <a:rPr lang="en-US" dirty="0" err="1"/>
              <a:t>maxGrade</a:t>
            </a:r>
            <a:r>
              <a:rPr lang="en-US" dirty="0"/>
              <a:t> </a:t>
            </a:r>
            <a:r>
              <a:rPr lang="el-GR" dirty="0"/>
              <a:t>τότε οι πιθανοί βαθμοί θα είναι όλοι οι ακέραιοι στο διάστημα [1,</a:t>
            </a:r>
            <a:r>
              <a:rPr lang="en-US" dirty="0" err="1"/>
              <a:t>maxGrade</a:t>
            </a:r>
            <a:r>
              <a:rPr lang="el-GR" dirty="0"/>
              <a:t>]. Η κλάση θα πρέπει να έχει και τις εξής μεθόδους: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 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Ένα </a:t>
            </a:r>
            <a:r>
              <a:rPr lang="en-US" b="1" dirty="0"/>
              <a:t>constructor</a:t>
            </a:r>
            <a:r>
              <a:rPr lang="el-GR" b="1" dirty="0"/>
              <a:t>, </a:t>
            </a:r>
            <a:r>
              <a:rPr lang="el-GR" dirty="0"/>
              <a:t>ο οποίος θα παίρνει σαν όρισμα τον μέγιστο βαθμό και ένα πίνακα με </a:t>
            </a:r>
            <a:r>
              <a:rPr lang="el-GR" u="sng" dirty="0"/>
              <a:t>βαθμούς</a:t>
            </a:r>
            <a:r>
              <a:rPr lang="el-GR" dirty="0"/>
              <a:t> και δημιουργεί το ιστόγραμμα των βαθμών.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Μια μέθοδο </a:t>
            </a:r>
            <a:r>
              <a:rPr lang="en-US" b="1" dirty="0" err="1"/>
              <a:t>toString</a:t>
            </a:r>
            <a:r>
              <a:rPr lang="el-GR" dirty="0"/>
              <a:t>, η οποία θα επιστρέφει ένα </a:t>
            </a:r>
            <a:r>
              <a:rPr lang="en-US" dirty="0"/>
              <a:t>String </a:t>
            </a:r>
            <a:r>
              <a:rPr lang="el-GR" dirty="0"/>
              <a:t>που αναπαριστά το ιστόγραμμα. Για το ιστόγραμμα στο παραπάνω παράδειγμα θα επιστρέφει το </a:t>
            </a:r>
            <a:r>
              <a:rPr lang="en-US" dirty="0"/>
              <a:t>String</a:t>
            </a:r>
            <a:r>
              <a:rPr lang="el-GR" dirty="0"/>
              <a:t>:  «1:2 2:3 3:3 4:2 5:1».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Την μέθοδο </a:t>
            </a:r>
            <a:r>
              <a:rPr lang="en-US" b="1" dirty="0"/>
              <a:t>equals</a:t>
            </a:r>
            <a:r>
              <a:rPr lang="el-GR" dirty="0"/>
              <a:t>, η οποία θα συγκρίνει αν δύο ιστογράμματα είναι ίδια.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 Μια μέθοδο </a:t>
            </a:r>
            <a:r>
              <a:rPr lang="en-US" b="1" dirty="0" err="1"/>
              <a:t>addHistogram</a:t>
            </a:r>
            <a:r>
              <a:rPr lang="en-US" dirty="0"/>
              <a:t> </a:t>
            </a:r>
            <a:r>
              <a:rPr lang="el-GR" dirty="0"/>
              <a:t>η οποία παίρνει σαν όρισμα ένα άλλο ιστόγραμμα (ένα αντικείμενο τύπου </a:t>
            </a:r>
            <a:r>
              <a:rPr lang="en-US" b="1" dirty="0" err="1"/>
              <a:t>GradeHistogram</a:t>
            </a:r>
            <a:r>
              <a:rPr lang="el-GR" dirty="0"/>
              <a:t>) και, εφόσον έχουν τον ίδιο μέγιστο βαθμό, το προσθέτει στο υπάρχον ιστόγραμμα.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Σας </a:t>
            </a:r>
            <a:r>
              <a:rPr lang="el-GR" dirty="0"/>
              <a:t>δίνεται η κλάση </a:t>
            </a:r>
            <a:r>
              <a:rPr lang="en-US" b="1" dirty="0" err="1"/>
              <a:t>GradeHistogramTest</a:t>
            </a:r>
            <a:r>
              <a:rPr lang="el-GR" b="1" dirty="0"/>
              <a:t>, </a:t>
            </a:r>
            <a:r>
              <a:rPr lang="el-GR" dirty="0"/>
              <a:t>για να τεστάρετε την κλάση σας. Όταν υλοποιήσετε τις μεθόδους που καλούνται στην </a:t>
            </a:r>
            <a:r>
              <a:rPr lang="en-US" dirty="0"/>
              <a:t>main</a:t>
            </a:r>
            <a:r>
              <a:rPr lang="el-GR" dirty="0"/>
              <a:t>, βγάλετε τα σχόλια από τις αντίστοιχες εντολές για να τεστάρετε τις μεθόδους. Τεστάρετε τον κώδικα σας σταδιακά όπως φαίνεται στα σχόλια.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56792"/>
            <a:ext cx="370790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620688"/>
            <a:ext cx="6491064" cy="59046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histogram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private String </a:t>
            </a:r>
            <a:r>
              <a:rPr lang="en-US" sz="27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= “”;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Geometric(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grades)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histogram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x = grades[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histogram[x-1] ++;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(i+1) +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":" + histogram[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045178" y="1196752"/>
            <a:ext cx="3059831" cy="3200520"/>
          </a:xfrm>
          <a:prstGeom prst="wedgeRoundRectCallout">
            <a:avLst>
              <a:gd name="adj1" fmla="val -86799"/>
              <a:gd name="adj2" fmla="val -406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μεταβλητή </a:t>
            </a:r>
            <a:r>
              <a:rPr lang="en-US" dirty="0" smtClean="0">
                <a:solidFill>
                  <a:schemeClr val="tx1"/>
                </a:solidFill>
              </a:rPr>
              <a:t>output </a:t>
            </a:r>
            <a:r>
              <a:rPr lang="el-GR" dirty="0" smtClean="0">
                <a:solidFill>
                  <a:schemeClr val="tx1"/>
                </a:solidFill>
              </a:rPr>
              <a:t>πλέον είναι πεδίο. Οι αλλαγές της τιμής της παραμένουν </a:t>
            </a:r>
            <a:r>
              <a:rPr lang="el-GR" dirty="0">
                <a:solidFill>
                  <a:schemeClr val="tx1"/>
                </a:solidFill>
              </a:rPr>
              <a:t>σ</a:t>
            </a:r>
            <a:r>
              <a:rPr lang="el-GR" dirty="0" smtClean="0">
                <a:solidFill>
                  <a:schemeClr val="tx1"/>
                </a:solidFill>
              </a:rPr>
              <a:t>το αντικείμενο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Τι γίνεται αν κάνουμε πολλαπλές κλήσεις της μεθόδου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057630">
            <a:off x="5024964" y="5141420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64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ADT</a:t>
            </a:r>
            <a:r>
              <a:rPr lang="el-GR" dirty="0" smtClean="0"/>
              <a:t>: Στοίβα (</a:t>
            </a:r>
            <a:r>
              <a:rPr lang="en-US" dirty="0" smtClean="0"/>
              <a:t>Stack)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Στοίβα</a:t>
            </a:r>
            <a:r>
              <a:rPr lang="el-GR" dirty="0" smtClean="0"/>
              <a:t> είναι μια συλλογή δεδομένων η οποία επιτρέπει τις εξής λειτουργίες: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push(element)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70C0"/>
                </a:solidFill>
              </a:rPr>
              <a:t>προσθέτει</a:t>
            </a:r>
            <a:r>
              <a:rPr lang="el-GR" dirty="0" smtClean="0"/>
              <a:t> ένα νέο στοιχείο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pop(): </a:t>
            </a:r>
            <a:r>
              <a:rPr lang="el-GR" dirty="0" smtClean="0">
                <a:solidFill>
                  <a:srgbClr val="0070C0"/>
                </a:solidFill>
              </a:rPr>
              <a:t>αφαιρεί και επιστρέφει </a:t>
            </a:r>
            <a:r>
              <a:rPr lang="el-GR" dirty="0" smtClean="0"/>
              <a:t>το στοιχείο το οποίο βρίσκεται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isEmpty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(): </a:t>
            </a:r>
            <a:r>
              <a:rPr lang="el-GR" dirty="0" smtClean="0">
                <a:solidFill>
                  <a:srgbClr val="0070C0"/>
                </a:solidFill>
              </a:rPr>
              <a:t>ελέγχει</a:t>
            </a:r>
            <a:r>
              <a:rPr lang="el-GR" dirty="0" smtClean="0"/>
              <a:t> αν η στοίβα είναι </a:t>
            </a:r>
            <a:r>
              <a:rPr lang="el-GR" dirty="0" smtClean="0">
                <a:solidFill>
                  <a:srgbClr val="0070C0"/>
                </a:solidFill>
              </a:rPr>
              <a:t>άδεια</a:t>
            </a:r>
            <a:r>
              <a:rPr lang="el-GR" dirty="0" smtClean="0"/>
              <a:t> και επιστρέφει </a:t>
            </a:r>
            <a:r>
              <a:rPr lang="en-US" dirty="0" smtClean="0"/>
              <a:t>true </a:t>
            </a:r>
            <a:r>
              <a:rPr lang="el-GR" dirty="0" smtClean="0"/>
              <a:t>ή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H </a:t>
            </a:r>
            <a:r>
              <a:rPr lang="el-GR" dirty="0" smtClean="0"/>
              <a:t>Στοίβα υλοποιεί την πολιτική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Last-In-First-Out (LIFO)</a:t>
            </a:r>
            <a:r>
              <a:rPr lang="en-US" dirty="0" smtClean="0"/>
              <a:t> </a:t>
            </a:r>
            <a:r>
              <a:rPr lang="el-GR" dirty="0" smtClean="0"/>
              <a:t>στη σειρά που μας δίνει τα στοιχεία</a:t>
            </a:r>
          </a:p>
          <a:p>
            <a:pPr lvl="1"/>
            <a:r>
              <a:rPr lang="el-GR" dirty="0" smtClean="0"/>
              <a:t>Χρήσιμο σε διάφορες εφαρμογές, π.χ., για τη δέσμευση μνήμης στην κλήση συναρτήσεων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0" y="2209800"/>
            <a:ext cx="37242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υλοποιήσουμε μια Στοίβα ακεραίων χρησιμοποιώντας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(</a:t>
            </a:r>
            <a:r>
              <a:rPr lang="el-GR" dirty="0" err="1" smtClean="0"/>
              <a:t>Στοιβα</a:t>
            </a:r>
            <a:r>
              <a:rPr lang="el-GR" dirty="0" smtClean="0"/>
              <a:t> συγκεκριμένης χωρητικότητας)</a:t>
            </a:r>
          </a:p>
          <a:p>
            <a:pPr lvl="1"/>
            <a:r>
              <a:rPr lang="el-GR" dirty="0" smtClean="0"/>
              <a:t>Τι πεδία πρέπει να ορίσουμε?</a:t>
            </a:r>
          </a:p>
          <a:p>
            <a:pPr lvl="1"/>
            <a:r>
              <a:rPr lang="el-GR" dirty="0" smtClean="0"/>
              <a:t>Τι μεθόδους?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int[] elements;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Stack(int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 = new int[capacity];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push(int element){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capacity){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("Cannot enter any more elements");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elements[size] = element;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(size ==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("No elements to pop");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size --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elements[size];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(size == 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Υπολόγισε την δυαδική μορφή ενός ακεραίου.</a:t>
            </a:r>
          </a:p>
        </p:txBody>
      </p:sp>
    </p:spTree>
    <p:extLst>
      <p:ext uri="{BB962C8B-B14F-4D97-AF65-F5344CB8AC3E}">
        <p14:creationId xmlns:p14="http://schemas.microsoft.com/office/powerpoint/2010/main" val="159310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Binary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Stack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Stack(100);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int number = 1973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(number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number%2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number = number/2;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while 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myStack.isEmpty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70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Επεκτάσεις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την μέθοδο </a:t>
            </a:r>
            <a:r>
              <a:rPr lang="en-US" dirty="0" smtClean="0"/>
              <a:t>equals?</a:t>
            </a:r>
          </a:p>
          <a:p>
            <a:r>
              <a:rPr lang="el-GR" dirty="0" smtClean="0"/>
              <a:t>Πως θα ορίσουμε τη μέθοδο </a:t>
            </a:r>
            <a:r>
              <a:rPr lang="en-US" dirty="0" err="1" smtClean="0"/>
              <a:t>toString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042567"/>
            <a:ext cx="8640960" cy="535531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"":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elements[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equals(Stack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true;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πληροφορία (δεδομένα) θέλουμε να κρατάει η κλάση μας?</a:t>
            </a:r>
          </a:p>
          <a:p>
            <a:pPr lvl="1"/>
            <a:r>
              <a:rPr lang="el-GR" dirty="0" smtClean="0"/>
              <a:t>Το μέγιστο βαθμό</a:t>
            </a:r>
          </a:p>
          <a:p>
            <a:pPr lvl="1"/>
            <a:r>
              <a:rPr lang="el-GR" dirty="0" smtClean="0"/>
              <a:t>Τις τιμές </a:t>
            </a:r>
            <a:r>
              <a:rPr lang="el-GR" smtClean="0"/>
              <a:t>του ιστογράμματος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Η πληροφορία (τα δεδομένα) που θέλουμε να κρατάει η κλάση θα είναι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/>
              <a:t> της κλάσης</a:t>
            </a:r>
          </a:p>
          <a:p>
            <a:pPr lvl="1"/>
            <a:r>
              <a:rPr lang="el-GR" dirty="0"/>
              <a:t>Έναν </a:t>
            </a:r>
            <a:r>
              <a:rPr lang="el-GR" dirty="0">
                <a:solidFill>
                  <a:srgbClr val="0070C0"/>
                </a:solidFill>
              </a:rPr>
              <a:t>ακέραιο </a:t>
            </a:r>
            <a:r>
              <a:rPr lang="en-US" dirty="0" err="1" smtClean="0">
                <a:solidFill>
                  <a:srgbClr val="0070C0"/>
                </a:solidFill>
              </a:rPr>
              <a:t>maxGrade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με </a:t>
            </a:r>
            <a:r>
              <a:rPr lang="el-GR" dirty="0"/>
              <a:t>το </a:t>
            </a:r>
            <a:r>
              <a:rPr lang="el-GR" dirty="0" smtClean="0"/>
              <a:t>μέγιστο βαθμό </a:t>
            </a:r>
            <a:r>
              <a:rPr lang="el-GR" dirty="0"/>
              <a:t>που θα είναι και το μήκος του πίνακα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rgbClr val="0070C0"/>
                </a:solidFill>
              </a:rPr>
              <a:t>πίνακα ακεραίων </a:t>
            </a:r>
            <a:r>
              <a:rPr lang="en-US" dirty="0" smtClean="0">
                <a:solidFill>
                  <a:srgbClr val="0070C0"/>
                </a:solidFill>
              </a:rPr>
              <a:t>histogram </a:t>
            </a:r>
            <a:r>
              <a:rPr lang="el-GR" dirty="0" smtClean="0"/>
              <a:t>με τις συχνότητες για τον κάθε βαθμό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3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 ιστογράμματος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4824"/>
          </a:xfrm>
        </p:spPr>
        <p:txBody>
          <a:bodyPr/>
          <a:lstStyle/>
          <a:p>
            <a:r>
              <a:rPr lang="el-GR" dirty="0" smtClean="0"/>
              <a:t>Πως φτιάχνουμε ένα ιστόγραμμα από ένα πίνακα με βαθμούς?</a:t>
            </a:r>
          </a:p>
          <a:p>
            <a:pPr lvl="1"/>
            <a:r>
              <a:rPr lang="el-GR" dirty="0" smtClean="0"/>
              <a:t>Κάθε φορά που βλέπουμε τον βαθμό </a:t>
            </a:r>
            <a:r>
              <a:rPr lang="en-US" dirty="0" smtClean="0"/>
              <a:t>x </a:t>
            </a:r>
            <a:r>
              <a:rPr lang="el-GR" dirty="0" smtClean="0"/>
              <a:t>θα πρέπει να αυξήσουμε την </a:t>
            </a:r>
            <a:r>
              <a:rPr lang="en-US" dirty="0" smtClean="0"/>
              <a:t>x-</a:t>
            </a:r>
            <a:r>
              <a:rPr lang="el-GR" dirty="0" smtClean="0"/>
              <a:t>θέση του ιστογράμματος κατά ένα.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002534"/>
            <a:ext cx="7742825" cy="156966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grades.length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grades[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histogram[x-1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++;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μέθοδος </a:t>
            </a:r>
            <a:r>
              <a:rPr lang="en-US" dirty="0" err="1" smtClean="0"/>
              <a:t>toString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πρέπει να δημιουργήσουμε το </a:t>
            </a:r>
            <a:r>
              <a:rPr lang="en-US" dirty="0" smtClean="0"/>
              <a:t>String </a:t>
            </a:r>
            <a:r>
              <a:rPr lang="el-GR" dirty="0" smtClean="0"/>
              <a:t>το οποίο θα αναπαριστά το ιστόγραμμα. Για να το κάνουμε αυτό θα πρέπει να διατρέξουμε τον πίνακα με τις τιμές και να φτιάξουμε το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rgbClr val="FF0000"/>
                </a:solidFill>
              </a:rPr>
              <a:t>αυξητικά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432" y="4437112"/>
            <a:ext cx="8138766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maxGrade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(i+1) + ":" + histogram[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" ";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83568" y="3933056"/>
            <a:ext cx="4495328" cy="435840"/>
          </a:xfrm>
          <a:prstGeom prst="wedgeRoundRectCallout">
            <a:avLst>
              <a:gd name="adj1" fmla="val -13837"/>
              <a:gd name="adj2" fmla="val 70040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l-GR" dirty="0" smtClean="0">
                <a:solidFill>
                  <a:schemeClr val="tx1"/>
                </a:solidFill>
              </a:rPr>
              <a:t> μέθοδος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ορίζεται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>
                <a:solidFill>
                  <a:schemeClr val="tx1"/>
                </a:solidFill>
              </a:rPr>
              <a:t> έτσι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2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7623" y="3902124"/>
            <a:ext cx="4896545" cy="8230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5386457" y="5222369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45223" y="1628800"/>
            <a:ext cx="3059831" cy="2812060"/>
          </a:xfrm>
          <a:prstGeom prst="wedgeRoundRectCallout">
            <a:avLst>
              <a:gd name="adj1" fmla="val -58797"/>
              <a:gd name="adj2" fmla="val 3352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smtClean="0">
                <a:solidFill>
                  <a:schemeClr val="tx1"/>
                </a:solidFill>
              </a:rPr>
              <a:t>print </a:t>
            </a:r>
            <a:r>
              <a:rPr lang="el-GR" dirty="0" smtClean="0">
                <a:solidFill>
                  <a:schemeClr val="tx1"/>
                </a:solidFill>
              </a:rPr>
              <a:t>(ή οποιαδήποτε άλλη μέθοδος) θα πρέπει να είναι ορισμένες ως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>
                <a:solidFill>
                  <a:schemeClr val="tx1"/>
                </a:solidFill>
              </a:rPr>
              <a:t>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1523483"/>
            <a:ext cx="5760640" cy="21602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956076"/>
          </a:xfrm>
          <a:prstGeom prst="wedgeRoundRectCallout">
            <a:avLst>
              <a:gd name="adj1" fmla="val -55665"/>
              <a:gd name="adj2" fmla="val -3564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>
                <a:solidFill>
                  <a:schemeClr val="tx1"/>
                </a:solidFill>
              </a:rPr>
              <a:t> αρχικοποιεί τα </a:t>
            </a:r>
            <a:r>
              <a:rPr lang="el-GR" dirty="0" smtClean="0">
                <a:solidFill>
                  <a:srgbClr val="FF0000"/>
                </a:solidFill>
              </a:rPr>
              <a:t>πεδία</a:t>
            </a:r>
            <a:r>
              <a:rPr lang="el-GR" dirty="0" smtClean="0">
                <a:solidFill>
                  <a:schemeClr val="tx1"/>
                </a:solidFill>
              </a:rPr>
              <a:t>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err="1" smtClean="0">
                <a:solidFill>
                  <a:srgbClr val="FF0000"/>
                </a:solidFill>
              </a:rPr>
              <a:t>maxGrade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057630">
            <a:off x="5428625" y="5210037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7504" y="1175035"/>
            <a:ext cx="4536504" cy="3097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7504" y="1988840"/>
            <a:ext cx="4536504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3168"/>
              <a:gd name="adj2" fmla="val -4488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μεταβλητή </a:t>
            </a:r>
            <a:r>
              <a:rPr lang="en-US" dirty="0" err="1" smtClean="0">
                <a:solidFill>
                  <a:schemeClr val="tx1"/>
                </a:solidFill>
              </a:rPr>
              <a:t>maxGrade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αρχικοποιείται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histogram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</a:t>
            </a:r>
            <a:r>
              <a:rPr lang="el-GR" dirty="0" smtClean="0">
                <a:solidFill>
                  <a:srgbClr val="FF0000"/>
                </a:solidFill>
              </a:rPr>
              <a:t>ορίσει</a:t>
            </a:r>
            <a:r>
              <a:rPr lang="el-GR" dirty="0" smtClean="0">
                <a:solidFill>
                  <a:schemeClr val="tx1"/>
                </a:solidFill>
              </a:rPr>
              <a:t> σωστά αλλά δεν τον έχουμε </a:t>
            </a:r>
            <a:r>
              <a:rPr lang="el-GR" dirty="0" smtClean="0">
                <a:solidFill>
                  <a:srgbClr val="FF0000"/>
                </a:solidFill>
              </a:rPr>
              <a:t>δημιουργήσει</a:t>
            </a:r>
            <a:r>
              <a:rPr lang="el-GR" dirty="0" smtClean="0">
                <a:solidFill>
                  <a:schemeClr val="tx1"/>
                </a:solidFill>
              </a:rPr>
              <a:t> (δεν του έχουμε δώσει χώρο)! Δεν έχουμε προσδιορίσει το μέγεθος του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7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805354"/>
            <a:ext cx="5400600" cy="6545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1176" y="476672"/>
            <a:ext cx="6491064" cy="554461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histogram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GradeHistogram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grades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grades[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histogram[x-1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output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output + (i+1) +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":"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histogram[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68519"/>
              <a:gd name="adj2" fmla="val -4698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το μέγιστο βαθμό και άρα δημιουργούμε ένα πίνακα μηδενικού μεγέθους!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852560" y="5218772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9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6598</TotalTime>
  <Words>1366</Words>
  <Application>Microsoft Office PowerPoint</Application>
  <PresentationFormat>On-screen Show (4:3)</PresentationFormat>
  <Paragraphs>475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ΤΕΧΝΙΚΕΣ Αντικειμενοστραφουσ προγραμματισμου</vt:lpstr>
      <vt:lpstr>PowerPoint Presentation</vt:lpstr>
      <vt:lpstr>Μαθήματα από το lab</vt:lpstr>
      <vt:lpstr>Κατασκευή ιστογράμματος</vt:lpstr>
      <vt:lpstr>H μέθοδος toString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Ορισμός και δημιουργία μεταβλητών</vt:lpstr>
      <vt:lpstr>Εμβέλεια μεταβλητών</vt:lpstr>
      <vt:lpstr>Παράδειγμα</vt:lpstr>
      <vt:lpstr>Παράδειγμα (λάθος)</vt:lpstr>
      <vt:lpstr>Η μέθοδος equals</vt:lpstr>
      <vt:lpstr>Η μέθοδος addHistogram </vt:lpstr>
      <vt:lpstr>Κλάσεις και αντικείμενα</vt:lpstr>
      <vt:lpstr>Κλάσεις και αντικείμενα</vt:lpstr>
      <vt:lpstr>PowerPoint Presentation</vt:lpstr>
      <vt:lpstr>Παράδειγμα ADT: Στοίβα (Stack)</vt:lpstr>
      <vt:lpstr>Υλοποίηση</vt:lpstr>
      <vt:lpstr>PowerPoint Presentation</vt:lpstr>
      <vt:lpstr>Εφαρμογές</vt:lpstr>
      <vt:lpstr>PowerPoint Presentation</vt:lpstr>
      <vt:lpstr>Επεκτάσεις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385</cp:revision>
  <dcterms:created xsi:type="dcterms:W3CDTF">2013-02-10T16:19:38Z</dcterms:created>
  <dcterms:modified xsi:type="dcterms:W3CDTF">2016-03-24T12:16:32Z</dcterms:modified>
</cp:coreProperties>
</file>