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269" r:id="rId3"/>
    <p:sldId id="272" r:id="rId4"/>
    <p:sldId id="270" r:id="rId5"/>
    <p:sldId id="271" r:id="rId6"/>
    <p:sldId id="273" r:id="rId7"/>
    <p:sldId id="275" r:id="rId8"/>
    <p:sldId id="276" r:id="rId9"/>
    <p:sldId id="277" r:id="rId10"/>
    <p:sldId id="281" r:id="rId11"/>
    <p:sldId id="282" r:id="rId12"/>
    <p:sldId id="283" r:id="rId13"/>
    <p:sldId id="284" r:id="rId14"/>
    <p:sldId id="285" r:id="rId15"/>
    <p:sldId id="286" r:id="rId16"/>
    <p:sldId id="291" r:id="rId17"/>
    <p:sldId id="287" r:id="rId18"/>
    <p:sldId id="288" r:id="rId19"/>
    <p:sldId id="321" r:id="rId20"/>
    <p:sldId id="292" r:id="rId21"/>
    <p:sldId id="323" r:id="rId22"/>
    <p:sldId id="293" r:id="rId23"/>
    <p:sldId id="304" r:id="rId24"/>
    <p:sldId id="306" r:id="rId25"/>
    <p:sldId id="305" r:id="rId26"/>
    <p:sldId id="315" r:id="rId27"/>
    <p:sldId id="308" r:id="rId28"/>
    <p:sldId id="319" r:id="rId29"/>
    <p:sldId id="320" r:id="rId30"/>
    <p:sldId id="310" r:id="rId31"/>
    <p:sldId id="312" r:id="rId32"/>
    <p:sldId id="313" r:id="rId33"/>
    <p:sldId id="31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png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C09C53-889F-4EDE-9328-CDA9D41F5D89}" type="slidenum">
              <a:rPr lang="en-GB"/>
              <a:pPr/>
              <a:t>22</a:t>
            </a:fld>
            <a:endParaRPr lang="en-GB"/>
          </a:p>
        </p:txBody>
      </p:sp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98575" y="801688"/>
            <a:ext cx="4270375" cy="3201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6727"/>
            <a:ext cx="5027414" cy="38493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690" tIns="46845" rIns="93690" bIns="46845"/>
          <a:lstStyle/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 2" pitchFamily="18" charset="2"/>
              <a:buChar char="¿"/>
            </a:pPr>
            <a:r>
              <a:rPr lang="en-AU" sz="1900">
                <a:latin typeface="Arial" charset="0"/>
              </a:rPr>
              <a:t>Classes become self-contained and provide an extra level of abstraction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 2" pitchFamily="18" charset="2"/>
              <a:buChar char="¿"/>
            </a:pPr>
            <a:r>
              <a:rPr lang="en-AU" sz="1900">
                <a:latin typeface="Arial" charset="0"/>
              </a:rPr>
              <a:t>Classes assume </a:t>
            </a:r>
            <a:r>
              <a:rPr lang="en-AU" sz="1900" b="1">
                <a:solidFill>
                  <a:schemeClr val="tx2"/>
                </a:solidFill>
                <a:latin typeface="Arial" charset="0"/>
              </a:rPr>
              <a:t>roles</a:t>
            </a:r>
            <a:endParaRPr lang="en-GB" sz="1900" b="1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588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03502-2ECB-4E49-A668-C8449A69B24A}" type="slidenum">
              <a:rPr lang="en-GB"/>
              <a:pPr/>
              <a:t>28</a:t>
            </a:fld>
            <a:endParaRPr lang="en-GB"/>
          </a:p>
        </p:txBody>
      </p:sp>
      <p:sp>
        <p:nvSpPr>
          <p:cNvPr id="68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94" y="4342191"/>
            <a:ext cx="5027414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752" tIns="44376" rIns="88752" bIns="4437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17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01E02-7A02-4A52-B158-8E1E68C46D69}" type="slidenum">
              <a:rPr lang="en-GB"/>
              <a:pPr/>
              <a:t>29</a:t>
            </a:fld>
            <a:endParaRPr lang="en-GB"/>
          </a:p>
        </p:txBody>
      </p:sp>
      <p:sp>
        <p:nvSpPr>
          <p:cNvPr id="6850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94" y="4342191"/>
            <a:ext cx="5027414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752" tIns="44376" rIns="88752" bIns="44376"/>
          <a:lstStyle/>
          <a:p>
            <a:pPr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100">
                <a:latin typeface="Arial" charset="0"/>
              </a:rPr>
              <a:t>The </a:t>
            </a:r>
            <a:r>
              <a:rPr 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Three Keys</a:t>
            </a:r>
            <a:r>
              <a:rPr lang="en-US" sz="2100">
                <a:latin typeface="Arial" charset="0"/>
              </a:rPr>
              <a:t> to Object Technology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u"/>
            </a:pPr>
            <a:r>
              <a:rPr lang="en-US" sz="2100">
                <a:latin typeface="Arial" charset="0"/>
              </a:rPr>
              <a:t>A software object has both attributes and behavior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encapsulated</a:t>
            </a:r>
            <a:r>
              <a:rPr lang="en-US" sz="2100">
                <a:latin typeface="Arial" charset="0"/>
              </a:rPr>
              <a:t> in it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v"/>
            </a:pPr>
            <a:r>
              <a:rPr lang="en-US" sz="2100">
                <a:latin typeface="Arial" charset="0"/>
              </a:rPr>
              <a:t>Software objects communicate by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messages</a:t>
            </a:r>
            <a:endParaRPr lang="en-US" sz="2100">
              <a:latin typeface="Arial" charset="0"/>
            </a:endParaRP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w"/>
            </a:pPr>
            <a:r>
              <a:rPr lang="en-US" sz="2100">
                <a:latin typeface="Arial" charset="0"/>
              </a:rPr>
              <a:t>Software objects can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inherit</a:t>
            </a:r>
            <a:r>
              <a:rPr lang="en-US" sz="2100">
                <a:latin typeface="Arial" charset="0"/>
              </a:rPr>
              <a:t> attributes and behavior just like many real objects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15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6.w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9.png"/><Relationship Id="rId4" Type="http://schemas.openxmlformats.org/officeDocument/2006/relationships/image" Target="../media/image18.wmf"/><Relationship Id="rId9" Type="http://schemas.openxmlformats.org/officeDocument/2006/relationships/oleObject" Target="../embeddings/oleObject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533400"/>
            <a:ext cx="8762999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Προγραμματιστικά Υποδείγματα (</a:t>
            </a:r>
            <a:r>
              <a:rPr lang="en-US" dirty="0" smtClean="0"/>
              <a:t>paradigms)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Προγραμματισμός των πρώτων ημερών.</a:t>
            </a:r>
          </a:p>
          <a:p>
            <a:endParaRPr lang="el-GR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160647" y="2438400"/>
            <a:ext cx="4407877" cy="4102100"/>
          </a:xfrm>
          <a:prstGeom prst="rect">
            <a:avLst/>
          </a:prstGeom>
          <a:solidFill>
            <a:srgbClr val="EAEC5E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60000"/>
              <a:buFont typeface="Monotype Sorts" pitchFamily="2" charset="2"/>
              <a:buChar char="l"/>
              <a:tabLst/>
              <a:defRPr/>
            </a:pPr>
            <a:endParaRPr kumimoji="0" lang="en-US" sz="2200" b="0" i="0" u="none" strike="noStrike" kern="0" cap="none" spc="0" normalizeH="0" baseline="0" noProof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  <p:pic>
        <p:nvPicPr>
          <p:cNvPr id="7" name="Picture 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9"/>
          <a:stretch>
            <a:fillRect/>
          </a:stretch>
        </p:blipFill>
        <p:spPr bwMode="auto">
          <a:xfrm>
            <a:off x="4323303" y="2808288"/>
            <a:ext cx="407523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8601" y="304800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Spaghetti code</a:t>
            </a:r>
          </a:p>
          <a:p>
            <a:endParaRPr lang="en-US" sz="2400" dirty="0"/>
          </a:p>
          <a:p>
            <a:r>
              <a:rPr lang="el-GR" sz="2400" dirty="0" smtClean="0"/>
              <a:t>Δύσκολο να διαβαστεί και να κατανοηθεί η ροή του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570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Δομημένος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114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Τέσσερεις προγραμματιστικές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Sequence </a:t>
            </a:r>
            <a:r>
              <a:rPr lang="en-US" dirty="0" smtClean="0"/>
              <a:t>– </a:t>
            </a:r>
            <a:r>
              <a:rPr lang="el-GR" dirty="0" smtClean="0"/>
              <a:t>ακολουθιακές εντολές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– επιλογή με </a:t>
            </a:r>
            <a:r>
              <a:rPr lang="en-US" dirty="0" smtClean="0"/>
              <a:t>if-then-else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Iteration</a:t>
            </a:r>
            <a:r>
              <a:rPr lang="en-US" dirty="0" smtClean="0"/>
              <a:t> – </a:t>
            </a:r>
            <a:r>
              <a:rPr lang="el-GR" dirty="0" smtClean="0"/>
              <a:t>δημιουργία βρόγχων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Recursion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- αναδρομή</a:t>
            </a:r>
          </a:p>
          <a:p>
            <a:endParaRPr lang="el-GR" dirty="0" smtClean="0"/>
          </a:p>
          <a:p>
            <a:r>
              <a:rPr lang="el-GR" dirty="0" smtClean="0"/>
              <a:t>Ο κώδικας σπάει σε λογικά </a:t>
            </a:r>
            <a:r>
              <a:rPr lang="en-US" dirty="0" smtClean="0">
                <a:solidFill>
                  <a:srgbClr val="0070C0"/>
                </a:solidFill>
              </a:rPr>
              <a:t>blocks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σημείο εισόδου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εξόδου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Κατάργηση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GOTO</a:t>
            </a:r>
            <a:r>
              <a:rPr lang="en-US" dirty="0" smtClean="0"/>
              <a:t> </a:t>
            </a:r>
            <a:r>
              <a:rPr lang="el-GR" dirty="0" smtClean="0"/>
              <a:t>εντολής.</a:t>
            </a:r>
          </a:p>
          <a:p>
            <a:pPr lvl="1"/>
            <a:endParaRPr lang="el-GR" dirty="0"/>
          </a:p>
          <a:p>
            <a:pPr lvl="1"/>
            <a:endParaRPr lang="el-GR" dirty="0" smtClean="0"/>
          </a:p>
          <a:p>
            <a:r>
              <a:rPr lang="el-GR" dirty="0" smtClean="0"/>
              <a:t>Οργάνωση του κώδικα σε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procedures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4" descr="img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114" y="3886200"/>
            <a:ext cx="4572000" cy="275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75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Διαδικασιακός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πρόγραμμα μας σπάει σε πολλαπλές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 smtClean="0"/>
              <a:t>. </a:t>
            </a:r>
          </a:p>
          <a:p>
            <a:pPr lvl="1"/>
            <a:r>
              <a:rPr lang="el-GR" dirty="0" smtClean="0"/>
              <a:t>Κάθε διαδικασία λύνει ένα </a:t>
            </a:r>
            <a:r>
              <a:rPr lang="el-GR" dirty="0" err="1" smtClean="0"/>
              <a:t>υπο</a:t>
            </a:r>
            <a:r>
              <a:rPr lang="el-GR" dirty="0" smtClean="0"/>
              <a:t>-πρόβλημα και αποτελεί μια λογική μονάδα (</a:t>
            </a:r>
            <a:r>
              <a:rPr lang="en-US" dirty="0" smtClean="0">
                <a:solidFill>
                  <a:srgbClr val="0070C0"/>
                </a:solidFill>
              </a:rPr>
              <a:t>module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Μια διαδικασία μπορούμε να την επαναχρησιμοποιήσουμε σε διαφορετικά δεδομένα.</a:t>
            </a:r>
          </a:p>
          <a:p>
            <a:r>
              <a:rPr lang="el-GR" dirty="0" smtClean="0"/>
              <a:t>Το πρόγραμμα μας είναι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τμηματοποιημένο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modular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82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Κοινά Δεδομένα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>
            <a:normAutofit/>
          </a:bodyPr>
          <a:lstStyle/>
          <a:p>
            <a:r>
              <a:rPr lang="el-GR" dirty="0" smtClean="0"/>
              <a:t>Ο διαδικασιακός προγραμματισμός </a:t>
            </a:r>
            <a:r>
              <a:rPr lang="el-GR" dirty="0" err="1" smtClean="0"/>
              <a:t>τμηματοποιεί</a:t>
            </a:r>
            <a:r>
              <a:rPr lang="el-GR" dirty="0" smtClean="0"/>
              <a:t> τον κώδικα αλλά </a:t>
            </a:r>
            <a:r>
              <a:rPr lang="el-GR" dirty="0" smtClean="0">
                <a:solidFill>
                  <a:srgbClr val="0070C0"/>
                </a:solidFill>
              </a:rPr>
              <a:t>όχι</a:t>
            </a:r>
            <a:r>
              <a:rPr lang="el-GR" dirty="0" smtClean="0"/>
              <a:t> απαραίτητα </a:t>
            </a:r>
            <a:r>
              <a:rPr lang="el-GR" dirty="0" smtClean="0">
                <a:solidFill>
                  <a:srgbClr val="0070C0"/>
                </a:solidFill>
              </a:rPr>
              <a:t>τα δεδομένα</a:t>
            </a:r>
          </a:p>
        </p:txBody>
      </p:sp>
      <p:pic>
        <p:nvPicPr>
          <p:cNvPr id="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971800"/>
            <a:ext cx="4481512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8087" y="2660808"/>
            <a:ext cx="40385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l-GR" sz="2400" dirty="0" smtClean="0"/>
              <a:t>Π.χ., με τη χρήση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καθολικών μεταβλητών </a:t>
            </a:r>
            <a:r>
              <a:rPr lang="el-GR" sz="2400" dirty="0" smtClean="0"/>
              <a:t>(</a:t>
            </a:r>
            <a:r>
              <a:rPr lang="en-US" sz="2400" dirty="0" smtClean="0"/>
              <a:t>global variables) </a:t>
            </a:r>
            <a:r>
              <a:rPr lang="el-GR" sz="2400" dirty="0" smtClean="0"/>
              <a:t>όλες οι διαδικασίες μπορεί να χρησιμοποιούν τα ίδια δεδομένα και άρα να εξαρτώνται μεταξύ τους.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l-GR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2400" dirty="0" smtClean="0"/>
              <a:t>Πρέπει να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αποφεύγουμε</a:t>
            </a:r>
            <a:r>
              <a:rPr lang="el-GR" sz="2400" dirty="0" smtClean="0"/>
              <a:t> τη </a:t>
            </a:r>
            <a:r>
              <a:rPr lang="el-GR" sz="2400" dirty="0" smtClean="0">
                <a:solidFill>
                  <a:srgbClr val="0070C0"/>
                </a:solidFill>
              </a:rPr>
              <a:t>χρήση καθολικών μεταβλητών</a:t>
            </a:r>
            <a:r>
              <a:rPr lang="el-GR" sz="2400" dirty="0" smtClean="0"/>
              <a:t>!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9137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Απόκρυψη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Με τη δημιουργία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τοπικών μεταβλητών </a:t>
            </a:r>
            <a:r>
              <a:rPr lang="el-GR" sz="2400" dirty="0" smtClean="0"/>
              <a:t>μέσα στις διαδικασίες αποφεύγουμε την ύπαρξη κοινών δεδομένων</a:t>
            </a:r>
            <a:endParaRPr lang="en-US" sz="2400" dirty="0"/>
          </a:p>
        </p:txBody>
      </p:sp>
      <p:pic>
        <p:nvPicPr>
          <p:cNvPr id="4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429000"/>
            <a:ext cx="41370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0999" y="2492896"/>
            <a:ext cx="43434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Ο κώδικας γίνεται πιο εύκολο να σχεδιαστεί, να γραφτεί και να συντηρηθεί</a:t>
            </a:r>
          </a:p>
          <a:p>
            <a:pPr marL="285750" indent="-285750">
              <a:buFont typeface="Arial" pitchFamily="34" charset="0"/>
              <a:buChar char="•"/>
            </a:pPr>
            <a:endParaRPr lang="el-G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Η επικοινωνία μεταξύ των διαδικασιών γίνεται με </a:t>
            </a:r>
            <a:r>
              <a:rPr lang="el-GR" sz="2400" dirty="0" smtClean="0">
                <a:solidFill>
                  <a:srgbClr val="0070C0"/>
                </a:solidFill>
              </a:rPr>
              <a:t>ορίσματα</a:t>
            </a:r>
            <a:r>
              <a:rPr lang="el-GR" sz="24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l-G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err="1" smtClean="0">
                <a:solidFill>
                  <a:schemeClr val="accent6">
                    <a:lumMod val="75000"/>
                  </a:schemeClr>
                </a:solidFill>
              </a:rPr>
              <a:t>Τμηματοποιημένος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προγραμματισμός </a:t>
            </a:r>
            <a:r>
              <a:rPr lang="el-GR" sz="2400" dirty="0" smtClean="0"/>
              <a:t>(</a:t>
            </a:r>
            <a:r>
              <a:rPr lang="en-US" sz="2400" dirty="0" smtClean="0">
                <a:solidFill>
                  <a:srgbClr val="0070C0"/>
                </a:solidFill>
              </a:rPr>
              <a:t>modular programming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115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Περιορισμοί του</a:t>
            </a:r>
            <a:r>
              <a:rPr lang="en-US" dirty="0" smtClean="0"/>
              <a:t> </a:t>
            </a:r>
            <a:r>
              <a:rPr lang="el-GR" dirty="0" err="1" smtClean="0"/>
              <a:t>διαδικασιακού</a:t>
            </a:r>
            <a:r>
              <a:rPr lang="el-GR" dirty="0" smtClean="0"/>
              <a:t>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Ο διαδικασιακός προγραμματισμός δουλεύει ΟΚ για μικρά προγράμματα, αλλά για μεγάλα συστήματα είναι δύσκολο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σχεδιάσουμε</a:t>
            </a:r>
            <a:r>
              <a:rPr lang="el-GR" dirty="0" smtClean="0"/>
              <a:t>, να </a:t>
            </a:r>
            <a:r>
              <a:rPr lang="el-GR" dirty="0" smtClean="0">
                <a:solidFill>
                  <a:srgbClr val="0070C0"/>
                </a:solidFill>
              </a:rPr>
              <a:t>υλοποιήσουμε</a:t>
            </a:r>
            <a:r>
              <a:rPr lang="el-GR" dirty="0" smtClean="0"/>
              <a:t>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συντηρήσουμε</a:t>
            </a:r>
            <a:r>
              <a:rPr lang="el-GR" dirty="0" smtClean="0"/>
              <a:t> τον κώδικα.</a:t>
            </a:r>
          </a:p>
          <a:p>
            <a:pPr lvl="1"/>
            <a:r>
              <a:rPr lang="el-GR" dirty="0" smtClean="0"/>
              <a:t>Δεν είναι εύκολο να προσαρμοστούμε σε αλλαγές, και δεν μπορούμε να προβλέψουμε όλες τις ανάγκες που θα έχουμε</a:t>
            </a:r>
          </a:p>
          <a:p>
            <a:pPr lvl="1"/>
            <a:endParaRPr lang="el-GR" dirty="0"/>
          </a:p>
          <a:p>
            <a:r>
              <a:rPr lang="el-GR" dirty="0" smtClean="0"/>
              <a:t>Π.χ., το πανεπιστήμιο έχει ένα σύστημα για να κρατάει πληροφορίες για φοιτητές και καθηγητές</a:t>
            </a:r>
          </a:p>
          <a:p>
            <a:pPr lvl="1"/>
            <a:r>
              <a:rPr lang="el-GR" dirty="0" smtClean="0"/>
              <a:t>Υπάρχει μια διαδικασία </a:t>
            </a:r>
            <a:r>
              <a:rPr lang="en-US" dirty="0" smtClean="0">
                <a:solidFill>
                  <a:srgbClr val="0070C0"/>
                </a:solidFill>
              </a:rPr>
              <a:t>print</a:t>
            </a:r>
            <a:r>
              <a:rPr lang="en-US" dirty="0" smtClean="0"/>
              <a:t> </a:t>
            </a:r>
            <a:r>
              <a:rPr lang="el-GR" dirty="0" smtClean="0"/>
              <a:t>που τυπώνει στοιχεία και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βαθμούς φοιτητών</a:t>
            </a:r>
          </a:p>
          <a:p>
            <a:pPr lvl="1"/>
            <a:r>
              <a:rPr lang="el-GR" dirty="0" smtClean="0"/>
              <a:t>Προκύπτει ανάγκη για μια διαδικασία που να τυπώνει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μαθήματα των καθηγητών</a:t>
            </a:r>
          </a:p>
          <a:p>
            <a:pPr lvl="2"/>
            <a:r>
              <a:rPr lang="el-GR" dirty="0" smtClean="0"/>
              <a:t>Χρειαζόμαστε μια </a:t>
            </a:r>
            <a:r>
              <a:rPr lang="en-US" dirty="0" err="1" smtClean="0">
                <a:solidFill>
                  <a:srgbClr val="0070C0"/>
                </a:solidFill>
              </a:rPr>
              <a:t>print2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35384" y="1784475"/>
            <a:ext cx="1676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1" y="5334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1335" y="2057400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 Χ: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25884" y="22416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25884" y="189693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86200" y="1784475"/>
            <a:ext cx="1524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00500" y="2105799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24498" y="2850493"/>
            <a:ext cx="16764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7502" y="3121853"/>
            <a:ext cx="15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Καθηγητής Υ: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14998" y="330769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14998" y="296295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875314" y="2850493"/>
            <a:ext cx="15240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89614" y="3171817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r>
              <a:rPr lang="el-GR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0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προβλήματα αυτά προσπαθεί να αντιμετωπίσει ο αντικειμενοστραφής προγραμματισμός (</a:t>
            </a:r>
            <a:r>
              <a:rPr lang="en-US" dirty="0" smtClean="0"/>
              <a:t>object-oriented programming)</a:t>
            </a:r>
          </a:p>
          <a:p>
            <a:pPr lvl="1"/>
            <a:r>
              <a:rPr lang="el-GR" dirty="0" smtClean="0"/>
              <a:t>Ο αντικειμενοστραφής προγραμματισμός βάζει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μαζί</a:t>
            </a:r>
            <a:r>
              <a:rPr lang="el-GR" dirty="0" smtClean="0"/>
              <a:t> τα </a:t>
            </a:r>
            <a:r>
              <a:rPr lang="el-GR" dirty="0" smtClean="0">
                <a:solidFill>
                  <a:srgbClr val="0070C0"/>
                </a:solidFill>
              </a:rPr>
              <a:t>δεδομένα</a:t>
            </a:r>
            <a:r>
              <a:rPr lang="el-GR" dirty="0" smtClean="0"/>
              <a:t> και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 smtClean="0"/>
              <a:t> (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) σχετικές με τα δεδομένα</a:t>
            </a:r>
          </a:p>
          <a:p>
            <a:pPr lvl="1"/>
            <a:r>
              <a:rPr lang="el-GR" dirty="0" smtClean="0"/>
              <a:t>Π.χ., ο φοιτητής ή ο καθηγητής έρχεται με μια δικιά του διαδικασία </a:t>
            </a:r>
            <a:r>
              <a:rPr lang="en-US" dirty="0" smtClean="0"/>
              <a:t>print</a:t>
            </a:r>
            <a:endParaRPr lang="el-GR" dirty="0" smtClean="0"/>
          </a:p>
          <a:p>
            <a:pPr lvl="1"/>
            <a:endParaRPr lang="el-GR" dirty="0"/>
          </a:p>
          <a:p>
            <a:r>
              <a:rPr lang="el-GR" dirty="0" smtClean="0"/>
              <a:t>Αυτό επιτυγχάνεται 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34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/>
          </a:bodyPr>
          <a:lstStyle/>
          <a:p>
            <a:r>
              <a:rPr lang="el-GR" dirty="0" smtClean="0"/>
              <a:t>Ένα αντικείμενο στον κώδικα αναπαριστά μια μονάδα/οντότητα/έννοια η οποία έχει:</a:t>
            </a:r>
          </a:p>
          <a:p>
            <a:pPr lvl="2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371343"/>
              </p:ext>
            </p:extLst>
          </p:nvPr>
        </p:nvGraphicFramePr>
        <p:xfrm>
          <a:off x="4038600" y="2747985"/>
          <a:ext cx="4572000" cy="314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Bitmap Image" r:id="rId3" imgW="4600000" imgH="3161905" progId="PBrush">
                  <p:embed/>
                </p:oleObj>
              </mc:Choice>
              <mc:Fallback>
                <p:oleObj name="Bitmap Image" r:id="rId3" imgW="4600000" imgH="3161905" progId="PBrush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7985"/>
                        <a:ext cx="4572000" cy="3143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739527"/>
            <a:ext cx="3581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κατάσταση</a:t>
            </a:r>
            <a:r>
              <a:rPr lang="el-GR" sz="2000" dirty="0" smtClean="0"/>
              <a:t>, η οποία ορίζεται από ορισμένα </a:t>
            </a:r>
            <a:r>
              <a:rPr lang="el-GR" sz="2000" dirty="0" smtClean="0">
                <a:solidFill>
                  <a:srgbClr val="0070C0"/>
                </a:solidFill>
              </a:rPr>
              <a:t>χαρακτηριστικά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sz="2000" dirty="0" smtClean="0"/>
              <a:t>, η οποία ορίζεται από ορισμένες </a:t>
            </a:r>
            <a:r>
              <a:rPr lang="el-GR" sz="2000" dirty="0" smtClean="0">
                <a:solidFill>
                  <a:srgbClr val="0070C0"/>
                </a:solidFill>
              </a:rPr>
              <a:t>ενέργειες </a:t>
            </a:r>
            <a:r>
              <a:rPr lang="el-GR" sz="2000" dirty="0" smtClean="0"/>
              <a:t>που μπορεί να εκτελέσει το αντικείμενο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ταυτότητα</a:t>
            </a:r>
            <a:r>
              <a:rPr lang="el-GR" sz="2000" dirty="0" smtClean="0"/>
              <a:t> που το ξεχωρίζει από τα υπόλοιπα αντικείμενα </a:t>
            </a:r>
            <a:r>
              <a:rPr lang="el-GR" sz="2000" dirty="0" smtClean="0">
                <a:solidFill>
                  <a:srgbClr val="0070C0"/>
                </a:solidFill>
              </a:rPr>
              <a:t>ίδιου τύπου</a:t>
            </a:r>
            <a:r>
              <a:rPr lang="el-GR" sz="2000" dirty="0" smtClean="0"/>
              <a:t>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189382"/>
            <a:ext cx="7348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Παραδείγματα: ένας άνθρωπος, ένα πράγμα, ένα μέρος, μια υπηρεσία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35384" y="1784475"/>
            <a:ext cx="1676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1" y="5334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1335" y="2057400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 Χ: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25884" y="22416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25884" y="189693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86200" y="1784475"/>
            <a:ext cx="1524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00500" y="2105799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print1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24498" y="2850493"/>
            <a:ext cx="16764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7502" y="3121853"/>
            <a:ext cx="15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Καθηγητής Υ: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14998" y="330769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14998" y="296295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875314" y="2850493"/>
            <a:ext cx="15240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89614" y="3171817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r>
              <a:rPr lang="el-GR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92847" y="4945714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33441" y="5234453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183347" y="540291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83347" y="505817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83347" y="5898410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958637" y="4922770"/>
            <a:ext cx="1676400" cy="129657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220072" y="5195305"/>
            <a:ext cx="15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Καθηγητής </a:t>
            </a:r>
            <a:r>
              <a:rPr lang="el-GR" dirty="0" smtClean="0">
                <a:solidFill>
                  <a:srgbClr val="FF0000"/>
                </a:solidFill>
              </a:rPr>
              <a:t>Υ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149137" y="5379971"/>
            <a:ext cx="1295400" cy="345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149137" y="5035229"/>
            <a:ext cx="1295400" cy="345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149137" y="5875466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275978" y="5846186"/>
            <a:ext cx="1615863" cy="982534"/>
          </a:xfrm>
          <a:prstGeom prst="wedgeRectCallout">
            <a:avLst>
              <a:gd name="adj1" fmla="val 40678"/>
              <a:gd name="adj2" fmla="val -7997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ταυτότητα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ular Callout 30"/>
          <p:cNvSpPr/>
          <p:nvPr/>
        </p:nvSpPr>
        <p:spPr>
          <a:xfrm>
            <a:off x="3669247" y="3895889"/>
            <a:ext cx="2156929" cy="982534"/>
          </a:xfrm>
          <a:prstGeom prst="wedgeRectCallout">
            <a:avLst>
              <a:gd name="adj1" fmla="val -54927"/>
              <a:gd name="adj2" fmla="val 8875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κατάσταση (τα χαρακτηριστικά) </a:t>
            </a:r>
            <a:r>
              <a:rPr lang="el-GR" dirty="0" smtClean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3919707" y="5728076"/>
            <a:ext cx="2156929" cy="982534"/>
          </a:xfrm>
          <a:prstGeom prst="wedgeRectCallout">
            <a:avLst>
              <a:gd name="adj1" fmla="val -69190"/>
              <a:gd name="adj2" fmla="val -1648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συμπεριφορά (οι ενέργειες) </a:t>
            </a:r>
            <a:r>
              <a:rPr lang="el-GR" dirty="0" smtClean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36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ΓΛΩΣΣΕΣ ΠΡΟΓΡΑΜΜΑΤΙΣΜΟΥ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(Ευχαριστίες στον καθηγητή Βασίλη Χριστοφίδη)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9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: Μια αφηρημένη περιγραφή αντικειμένων με κοινά χαρακτηριστικά και κοινή συμπεριφορά</a:t>
            </a:r>
          </a:p>
          <a:p>
            <a:pPr lvl="1"/>
            <a:r>
              <a:rPr lang="el-GR" dirty="0" smtClean="0"/>
              <a:t>Ένα καλούπι που παράγει αντικείμενα</a:t>
            </a:r>
          </a:p>
          <a:p>
            <a:pPr lvl="1"/>
            <a:r>
              <a:rPr lang="el-GR" dirty="0" smtClean="0"/>
              <a:t>Ένα αντικείμενο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pPr lvl="1"/>
            <a:endParaRPr lang="el-GR" dirty="0"/>
          </a:p>
          <a:p>
            <a:r>
              <a:rPr lang="el-GR" dirty="0" smtClean="0"/>
              <a:t>Π.χ., η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φοιτητής</a:t>
            </a:r>
            <a:r>
              <a:rPr lang="el-GR" dirty="0" smtClean="0"/>
              <a:t> έχει τα γενικά χαρακτηριστικά (όνομα, βαθμοί) και τη συμπεριφορά </a:t>
            </a:r>
            <a:r>
              <a:rPr lang="en-US" dirty="0" smtClean="0"/>
              <a:t>print</a:t>
            </a:r>
          </a:p>
          <a:p>
            <a:pPr lvl="1"/>
            <a:r>
              <a:rPr lang="el-GR" dirty="0" smtClean="0"/>
              <a:t>Ο φοιτητής Χ είναι ένα </a:t>
            </a:r>
            <a:r>
              <a:rPr lang="el-GR" dirty="0" smtClean="0">
                <a:solidFill>
                  <a:srgbClr val="0070C0"/>
                </a:solidFill>
              </a:rPr>
              <a:t>αντικείμενο </a:t>
            </a:r>
            <a:r>
              <a:rPr lang="el-GR" dirty="0" smtClean="0"/>
              <a:t>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κλάσης</a:t>
            </a:r>
            <a:r>
              <a:rPr lang="el-GR" dirty="0" smtClean="0"/>
              <a:t> φοιτητής</a:t>
            </a:r>
          </a:p>
          <a:p>
            <a:pPr lvl="1"/>
            <a:endParaRPr lang="el-GR" dirty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 </a:t>
            </a:r>
            <a:r>
              <a:rPr lang="el-GR" dirty="0" smtClean="0"/>
              <a:t>έχει τα χαρακτηριστικά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brand, color) </a:t>
            </a:r>
            <a:r>
              <a:rPr lang="el-GR" dirty="0" smtClean="0"/>
              <a:t>και τη συμπεριφορά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drive, stop)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αυτοκίνητο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ΙΝΙ2013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της κλάσης </a:t>
            </a:r>
            <a:r>
              <a:rPr lang="en-US" dirty="0" smtClean="0"/>
              <a:t>Car </a:t>
            </a:r>
            <a:r>
              <a:rPr lang="el-GR" dirty="0" smtClean="0"/>
              <a:t>με κατάσταση τα χαρακτηριστικά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BMW, red)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744" y="350168"/>
            <a:ext cx="8229600" cy="990600"/>
          </a:xfrm>
        </p:spPr>
        <p:txBody>
          <a:bodyPr/>
          <a:lstStyle/>
          <a:p>
            <a:r>
              <a:rPr lang="el-GR" dirty="0" smtClean="0"/>
              <a:t>Κλάσεις και Αντικείμενα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413967" y="1790534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413967" y="2731739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75602" y="13407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Student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33193" y="18084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20369" y="276098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print()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413967" y="1340768"/>
            <a:ext cx="1600200" cy="17895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33192" y="221918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1430173"/>
            <a:ext cx="85446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937781" y="3573016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78375" y="3861755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128281" y="4030217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28281" y="36854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8281" y="452571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937781" y="4978200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578375" y="5266939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 </a:t>
            </a:r>
            <a:r>
              <a:rPr lang="el-GR" dirty="0">
                <a:solidFill>
                  <a:srgbClr val="FF0000"/>
                </a:solidFill>
              </a:rPr>
              <a:t>Ζ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128281" y="543540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10,8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28281" y="5090659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28281" y="5930896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784032" y="3550072"/>
            <a:ext cx="167640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424626" y="3838811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 </a:t>
            </a:r>
            <a:r>
              <a:rPr lang="el-GR" dirty="0" smtClean="0">
                <a:solidFill>
                  <a:srgbClr val="FF0000"/>
                </a:solidFill>
              </a:rPr>
              <a:t>Υ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974532" y="400727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5,6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74532" y="366253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974532" y="4502768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3454" y="4525712"/>
            <a:ext cx="134588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Αντικείμενα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878221" y="4913381"/>
            <a:ext cx="4283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κάθε αντικείμενο έχει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Μια κατάσταση (το συγκεκριμένο όνομα και τους συγκεκριμένους βαθμούς)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Ενέργειες (τις </a:t>
            </a:r>
            <a:r>
              <a:rPr lang="el-GR" dirty="0" err="1" smtClean="0"/>
              <a:t>λειτουργείες</a:t>
            </a:r>
            <a:r>
              <a:rPr lang="el-GR" dirty="0" smtClean="0"/>
              <a:t>/μεθόδους)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Ταυτότητα (Χ,Υ,Ζ)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3454" y="1942185"/>
            <a:ext cx="1975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αφηρημένη περιγραφή ενός φοιτητή.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53149" y="144398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53149" y="1911698"/>
            <a:ext cx="425796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κλάσης: Ιδιότητες/Χαρακτηριστικά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53149" y="2360060"/>
            <a:ext cx="310181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κλάσης: λειτουργίες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GB" dirty="0"/>
          </a:p>
        </p:txBody>
      </p:sp>
      <p:graphicFrame>
        <p:nvGraphicFramePr>
          <p:cNvPr id="773123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711744"/>
              </p:ext>
            </p:extLst>
          </p:nvPr>
        </p:nvGraphicFramePr>
        <p:xfrm>
          <a:off x="1933221" y="1600200"/>
          <a:ext cx="5418233" cy="402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Bitmap Image" r:id="rId4" imgW="5038095" imgH="3457143" progId="PBrush">
                  <p:embed/>
                </p:oleObj>
              </mc:Choice>
              <mc:Fallback>
                <p:oleObj name="Bitmap Image" r:id="rId4" imgW="5038095" imgH="3457143" progId="PBrush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221" y="1600200"/>
                        <a:ext cx="5418233" cy="402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3124" name="Rectangle 1028"/>
          <p:cNvSpPr>
            <a:spLocks noChangeArrowheads="1"/>
          </p:cNvSpPr>
          <p:nvPr/>
        </p:nvSpPr>
        <p:spPr bwMode="auto">
          <a:xfrm>
            <a:off x="281354" y="5867400"/>
            <a:ext cx="8721969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buSzPct val="90000"/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1"/>
                </a:solidFill>
              </a:rPr>
              <a:t>Η στεγανοποίηση της κατάστασης και της συμπεριφοράς ώστε οι λεπτομέρειες της υλοποίησης να είναι κρυμμένες από το χρήστη του αντικειμένου. </a:t>
            </a:r>
            <a:endParaRPr lang="en-A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3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38300"/>
            <a:ext cx="61722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Οι κλάσεις μας επιτρέπουν να ορίσουμε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</a:t>
            </a:r>
          </a:p>
          <a:p>
            <a:pPr lvl="1"/>
            <a:r>
              <a:rPr lang="el-GR" dirty="0" smtClean="0"/>
              <a:t>Π.χ., και ο </a:t>
            </a:r>
            <a:r>
              <a:rPr lang="el-GR" dirty="0" smtClean="0">
                <a:solidFill>
                  <a:srgbClr val="0070C0"/>
                </a:solidFill>
              </a:rPr>
              <a:t>Φοιτητής</a:t>
            </a:r>
            <a:r>
              <a:rPr lang="el-GR" dirty="0" smtClean="0"/>
              <a:t> και ο </a:t>
            </a:r>
            <a:r>
              <a:rPr lang="el-GR" dirty="0" smtClean="0">
                <a:solidFill>
                  <a:srgbClr val="0070C0"/>
                </a:solidFill>
              </a:rPr>
              <a:t>Καθηγητής</a:t>
            </a:r>
            <a:r>
              <a:rPr lang="el-GR" dirty="0" smtClean="0"/>
              <a:t> ανήκουν στην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Άνθρωπος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Η κλάση </a:t>
            </a:r>
            <a:r>
              <a:rPr lang="el-GR" dirty="0" smtClean="0">
                <a:solidFill>
                  <a:srgbClr val="0070C0"/>
                </a:solidFill>
              </a:rPr>
              <a:t>Αυτοκίνητο</a:t>
            </a:r>
            <a:r>
              <a:rPr lang="el-GR" dirty="0" smtClean="0"/>
              <a:t> ανήκει στην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Όχημα</a:t>
            </a:r>
            <a:r>
              <a:rPr lang="el-GR" dirty="0" smtClean="0"/>
              <a:t> η οποία περιέχει και την κλάση </a:t>
            </a:r>
            <a:r>
              <a:rPr lang="el-GR" dirty="0" smtClean="0">
                <a:solidFill>
                  <a:srgbClr val="0070C0"/>
                </a:solidFill>
              </a:rPr>
              <a:t>Μοτοσυκλέτα</a:t>
            </a:r>
          </a:p>
          <a:p>
            <a:r>
              <a:rPr lang="el-GR" dirty="0" smtClean="0"/>
              <a:t>Οι κλάσεις πιο χαμηλά στην ιεραρχία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κληρονομού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ν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χαρακτηριστικά και συμπεριφορά από τις ανώτερες κλάσεις</a:t>
            </a:r>
          </a:p>
          <a:p>
            <a:pPr lvl="1"/>
            <a:r>
              <a:rPr lang="el-GR" dirty="0" smtClean="0"/>
              <a:t>Όλοι οι άνθρωποι έχουν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</a:p>
          <a:p>
            <a:pPr lvl="1"/>
            <a:r>
              <a:rPr lang="el-GR" dirty="0" smtClean="0"/>
              <a:t>Όλα τα οχήματα έχουν μέθοδο </a:t>
            </a:r>
            <a:r>
              <a:rPr lang="en-US" dirty="0">
                <a:solidFill>
                  <a:srgbClr val="0070C0"/>
                </a:solidFill>
              </a:rPr>
              <a:t>d</a:t>
            </a:r>
            <a:r>
              <a:rPr lang="en-US" dirty="0" smtClean="0">
                <a:solidFill>
                  <a:srgbClr val="0070C0"/>
                </a:solidFill>
              </a:rPr>
              <a:t>rive</a:t>
            </a:r>
            <a:r>
              <a:rPr lang="en-US" dirty="0" smtClean="0"/>
              <a:t>,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top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02389" y="2063234"/>
            <a:ext cx="1280030" cy="451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22176" y="2104251"/>
            <a:ext cx="1280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Άνθρωπος</a:t>
            </a:r>
            <a:endParaRPr lang="en-US" dirty="0"/>
          </a:p>
        </p:txBody>
      </p:sp>
      <p:cxnSp>
        <p:nvCxnSpPr>
          <p:cNvPr id="8" name="Straight Arrow Connector 7"/>
          <p:cNvCxnSpPr>
            <a:endCxn id="4" idx="2"/>
          </p:cNvCxnSpPr>
          <p:nvPr/>
        </p:nvCxnSpPr>
        <p:spPr>
          <a:xfrm flipV="1">
            <a:off x="7407189" y="2514600"/>
            <a:ext cx="335215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4" idx="2"/>
          </p:cNvCxnSpPr>
          <p:nvPr/>
        </p:nvCxnSpPr>
        <p:spPr>
          <a:xfrm flipH="1" flipV="1">
            <a:off x="7742404" y="2514600"/>
            <a:ext cx="350586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580435" y="2960132"/>
            <a:ext cx="104390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553200" y="3015734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Φοιτητής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04568" y="3004066"/>
            <a:ext cx="1299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Καθηγητής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931803" y="2981903"/>
            <a:ext cx="115178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63893" y="4076700"/>
            <a:ext cx="1280030" cy="451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273031" y="4117717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Όχημα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19" idx="2"/>
          </p:cNvCxnSpPr>
          <p:nvPr/>
        </p:nvCxnSpPr>
        <p:spPr>
          <a:xfrm flipV="1">
            <a:off x="7368693" y="4528066"/>
            <a:ext cx="335215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9" idx="2"/>
          </p:cNvCxnSpPr>
          <p:nvPr/>
        </p:nvCxnSpPr>
        <p:spPr>
          <a:xfrm flipH="1" flipV="1">
            <a:off x="7703908" y="4528066"/>
            <a:ext cx="350586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541939" y="4973598"/>
            <a:ext cx="1142814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514704" y="5029200"/>
            <a:ext cx="120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Αυτό/</a:t>
            </a:r>
            <a:r>
              <a:rPr lang="el-GR" dirty="0" err="1" smtClean="0"/>
              <a:t>νητο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964979" y="5004690"/>
            <a:ext cx="99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Μηχανή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93307" y="4995369"/>
            <a:ext cx="115178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8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Πολυμορφισμός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Κλάσεις με κοινό πρόγονο έχουν κοινά χαρακτηριστικά, αλλά έχουν και διαφορές</a:t>
            </a:r>
          </a:p>
          <a:p>
            <a:pPr lvl="1"/>
            <a:r>
              <a:rPr lang="el-GR" dirty="0" smtClean="0"/>
              <a:t>Π.χ., είναι διαφορετικό το </a:t>
            </a:r>
            <a:r>
              <a:rPr lang="el-GR" dirty="0" smtClean="0">
                <a:solidFill>
                  <a:srgbClr val="0070C0"/>
                </a:solidFill>
              </a:rPr>
              <a:t>παρκάρισμα</a:t>
            </a:r>
            <a:r>
              <a:rPr lang="el-GR" dirty="0" smtClean="0"/>
              <a:t> για ένα αυτοκίνητο και μια μηχανή</a:t>
            </a:r>
          </a:p>
          <a:p>
            <a:r>
              <a:rPr lang="el-GR" dirty="0" smtClean="0"/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πολυμορφισμός</a:t>
            </a:r>
            <a:r>
              <a:rPr lang="el-GR" dirty="0" smtClean="0"/>
              <a:t> μας επιτρέπει να δώσουμε μια </a:t>
            </a:r>
            <a:r>
              <a:rPr lang="el-GR" dirty="0" smtClean="0">
                <a:solidFill>
                  <a:srgbClr val="0070C0"/>
                </a:solidFill>
              </a:rPr>
              <a:t>κοινή</a:t>
            </a:r>
            <a:r>
              <a:rPr lang="el-GR" dirty="0" smtClean="0"/>
              <a:t> συμπεριφορά σε κάθε κλάση (μια μέθοδο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park</a:t>
            </a:r>
            <a:r>
              <a:rPr lang="en-US" dirty="0" smtClean="0"/>
              <a:t>), </a:t>
            </a:r>
            <a:r>
              <a:rPr lang="el-GR" dirty="0" smtClean="0"/>
              <a:t>η οποία όμως </a:t>
            </a:r>
            <a:r>
              <a:rPr lang="el-GR" dirty="0" smtClean="0">
                <a:solidFill>
                  <a:srgbClr val="0070C0"/>
                </a:solidFill>
              </a:rPr>
              <a:t>υλοποιείται διαφορετικά </a:t>
            </a:r>
            <a:r>
              <a:rPr lang="el-GR" dirty="0" smtClean="0"/>
              <a:t>για αντικείμενα διαφορετικών κλάσεων.</a:t>
            </a:r>
          </a:p>
          <a:p>
            <a:r>
              <a:rPr lang="el-GR" dirty="0" smtClean="0"/>
              <a:t>Μπορούμε επίσης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</a:t>
            </a:r>
            <a:r>
              <a:rPr lang="el-GR" dirty="0" smtClean="0"/>
              <a:t>, </a:t>
            </a:r>
            <a:r>
              <a:rPr lang="el-GR" dirty="0"/>
              <a:t>ό</a:t>
            </a:r>
            <a:r>
              <a:rPr lang="el-GR" dirty="0" smtClean="0"/>
              <a:t>που </a:t>
            </a:r>
            <a:r>
              <a:rPr lang="el-GR" dirty="0" smtClean="0">
                <a:solidFill>
                  <a:srgbClr val="0070C0"/>
                </a:solidFill>
              </a:rPr>
              <a:t>προϋποθέτουμε</a:t>
            </a:r>
            <a:r>
              <a:rPr lang="el-GR" dirty="0" smtClean="0"/>
              <a:t> μια συμπεριφορά και αυτή πρέπει να υλοποιηθεί σε χαμηλότερες κλάσεις διαφορετικά ανάλογα με τις ανάγκες μας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7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Χρησιμοποιώντας τις κλάσεις μπορούμε να ορίσουμε τους δικούς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τύπους δεδομένων</a:t>
            </a:r>
          </a:p>
          <a:p>
            <a:pPr lvl="1"/>
            <a:r>
              <a:rPr lang="el-GR" dirty="0" smtClean="0"/>
              <a:t>Έτσι μπορούμε να φτιάξουμε αντικείμενα με συγκεκριμένα χαρακτηριστικά και συμπεριφορά.</a:t>
            </a:r>
          </a:p>
          <a:p>
            <a:r>
              <a:rPr lang="el-GR" dirty="0" smtClean="0"/>
              <a:t>Χρησιμοποιώντας την κληρονομικότητα και τον  πολυμορφισμό, μπορούμε να </a:t>
            </a:r>
            <a:r>
              <a:rPr lang="el-GR" dirty="0" smtClean="0">
                <a:solidFill>
                  <a:srgbClr val="0070C0"/>
                </a:solidFill>
              </a:rPr>
              <a:t>επαναχρησιμοποιήσουμε</a:t>
            </a:r>
            <a:r>
              <a:rPr lang="el-GR" dirty="0" smtClean="0"/>
              <a:t> υπάρχοντα χαρακτηριστικά και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4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εξέλιξη του </a:t>
            </a:r>
            <a:r>
              <a:rPr lang="el-GR" dirty="0" smtClean="0"/>
              <a:t>προγραμματισμού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447800" y="190500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Προγραμματισμός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691384" y="259080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447800" y="422139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/>
              <a:t>Τμηματοποιημένος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691384" y="372770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447800" y="3041904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Προγραμματισμός με Διαδικασίες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691384" y="492099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447800" y="541020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450976" y="1905000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Το πρόγραμμα ως μια σειρά εντολών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4450976" y="3050869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Το πρόγραμμα ως μια συλλογή από συναρτήσεις που </a:t>
            </a:r>
            <a:r>
              <a:rPr lang="el-GR" sz="1400" dirty="0" err="1" smtClean="0"/>
              <a:t>λειτοργουν</a:t>
            </a:r>
            <a:r>
              <a:rPr lang="el-GR" sz="1400" dirty="0" smtClean="0"/>
              <a:t> σε </a:t>
            </a:r>
            <a:r>
              <a:rPr lang="en-US" sz="1400" dirty="0" smtClean="0"/>
              <a:t>global data</a:t>
            </a:r>
            <a:endParaRPr lang="en-US" sz="1400" dirty="0"/>
          </a:p>
        </p:txBody>
      </p:sp>
      <p:sp>
        <p:nvSpPr>
          <p:cNvPr id="15" name="Rounded Rectangle 14"/>
          <p:cNvSpPr/>
          <p:nvPr/>
        </p:nvSpPr>
        <p:spPr>
          <a:xfrm>
            <a:off x="4450976" y="4216908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Συναρτήσεις και δεδομένα ορίζουν λογικά </a:t>
            </a:r>
            <a:r>
              <a:rPr lang="en-US" sz="1400" dirty="0" smtClean="0"/>
              <a:t>blocks</a:t>
            </a:r>
            <a:r>
              <a:rPr lang="el-GR" sz="1400" dirty="0" smtClean="0"/>
              <a:t>. Χρήση τοπικών μεταβλητών.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16" name="Rounded Rectangle 15"/>
          <p:cNvSpPr/>
          <p:nvPr/>
        </p:nvSpPr>
        <p:spPr>
          <a:xfrm>
            <a:off x="4450976" y="5386443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Δημιουργία αντικειμένων όπου τα δεδομένα έρχονται με συγκεκριμένες συναρτήσεις.</a:t>
            </a:r>
            <a:endParaRPr lang="en-US" sz="1400" dirty="0"/>
          </a:p>
        </p:txBody>
      </p:sp>
      <p:sp>
        <p:nvSpPr>
          <p:cNvPr id="17" name="Down Arrow 16"/>
          <p:cNvSpPr/>
          <p:nvPr/>
        </p:nvSpPr>
        <p:spPr>
          <a:xfrm>
            <a:off x="5716972" y="4920996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5716972" y="3736669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5716972" y="2590800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225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Διαδικασιακός </a:t>
            </a:r>
            <a:r>
              <a:rPr lang="en-US" dirty="0"/>
              <a:t>vs. </a:t>
            </a:r>
            <a:r>
              <a:rPr lang="el-GR" dirty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76800" cy="4953000"/>
          </a:xfrm>
        </p:spPr>
        <p:txBody>
          <a:bodyPr>
            <a:normAutofit fontScale="92500" lnSpcReduction="10000"/>
          </a:bodyPr>
          <a:lstStyle/>
          <a:p>
            <a:r>
              <a:rPr lang="el-GR" dirty="0" err="1" smtClean="0">
                <a:solidFill>
                  <a:srgbClr val="0070C0"/>
                </a:solidFill>
              </a:rPr>
              <a:t>Διαδιδικασιακός</a:t>
            </a:r>
            <a:r>
              <a:rPr lang="el-GR" dirty="0" smtClean="0"/>
              <a:t>: Έμφαση στις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</a:p>
          <a:p>
            <a:pPr lvl="1"/>
            <a:r>
              <a:rPr lang="el-GR" dirty="0" smtClean="0"/>
              <a:t>Οι δομές που δημιουργούμε είναι για να ταιριάζουν με τις διαδικασίες.</a:t>
            </a:r>
          </a:p>
          <a:p>
            <a:pPr lvl="1"/>
            <a:r>
              <a:rPr lang="el-GR" dirty="0" smtClean="0"/>
              <a:t>Οι διαδικασίες προκύπτουν από το χώρο των λύσεων.</a:t>
            </a:r>
          </a:p>
          <a:p>
            <a:pPr lvl="1"/>
            <a:endParaRPr lang="el-GR" dirty="0"/>
          </a:p>
          <a:p>
            <a:r>
              <a:rPr lang="el-GR" dirty="0" smtClean="0">
                <a:solidFill>
                  <a:srgbClr val="0070C0"/>
                </a:solidFill>
              </a:rPr>
              <a:t>Αντικειμενοστραφής</a:t>
            </a:r>
            <a:r>
              <a:rPr lang="el-GR" dirty="0" smtClean="0"/>
              <a:t>: Έμφαση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</a:p>
          <a:p>
            <a:pPr lvl="1"/>
            <a:r>
              <a:rPr lang="el-GR" dirty="0" smtClean="0"/>
              <a:t>Τα αντικείμενα δημιουργούνται από το χώρο του προβλήματος</a:t>
            </a:r>
          </a:p>
          <a:p>
            <a:pPr lvl="1"/>
            <a:r>
              <a:rPr lang="el-GR" dirty="0" smtClean="0"/>
              <a:t>Λειτουργούν ακόμη και αν αλλάξει το πρόβλημα μας</a:t>
            </a:r>
          </a:p>
          <a:p>
            <a:pPr lvl="1"/>
            <a:endParaRPr lang="en-US" dirty="0"/>
          </a:p>
        </p:txBody>
      </p:sp>
      <p:grpSp>
        <p:nvGrpSpPr>
          <p:cNvPr id="4" name="Group 171"/>
          <p:cNvGrpSpPr>
            <a:grpSpLocks/>
          </p:cNvGrpSpPr>
          <p:nvPr/>
        </p:nvGrpSpPr>
        <p:grpSpPr bwMode="auto">
          <a:xfrm>
            <a:off x="5486400" y="2743200"/>
            <a:ext cx="3562350" cy="3157538"/>
            <a:chOff x="3552" y="1428"/>
            <a:chExt cx="2496" cy="2316"/>
          </a:xfrm>
        </p:grpSpPr>
        <p:sp>
          <p:nvSpPr>
            <p:cNvPr id="5" name="Freeform 161"/>
            <p:cNvSpPr>
              <a:spLocks/>
            </p:cNvSpPr>
            <p:nvPr/>
          </p:nvSpPr>
          <p:spPr bwMode="auto">
            <a:xfrm>
              <a:off x="3552" y="1695"/>
              <a:ext cx="2496" cy="1728"/>
            </a:xfrm>
            <a:custGeom>
              <a:avLst/>
              <a:gdLst>
                <a:gd name="T0" fmla="*/ 417 w 3553"/>
                <a:gd name="T1" fmla="*/ 437 h 1950"/>
                <a:gd name="T2" fmla="*/ 354 w 3553"/>
                <a:gd name="T3" fmla="*/ 476 h 1950"/>
                <a:gd name="T4" fmla="*/ 121 w 3553"/>
                <a:gd name="T5" fmla="*/ 546 h 1950"/>
                <a:gd name="T6" fmla="*/ 58 w 3553"/>
                <a:gd name="T7" fmla="*/ 608 h 1950"/>
                <a:gd name="T8" fmla="*/ 27 w 3553"/>
                <a:gd name="T9" fmla="*/ 670 h 1950"/>
                <a:gd name="T10" fmla="*/ 105 w 3553"/>
                <a:gd name="T11" fmla="*/ 959 h 1950"/>
                <a:gd name="T12" fmla="*/ 144 w 3553"/>
                <a:gd name="T13" fmla="*/ 1044 h 1950"/>
                <a:gd name="T14" fmla="*/ 121 w 3553"/>
                <a:gd name="T15" fmla="*/ 1247 h 1950"/>
                <a:gd name="T16" fmla="*/ 128 w 3553"/>
                <a:gd name="T17" fmla="*/ 1457 h 1950"/>
                <a:gd name="T18" fmla="*/ 198 w 3553"/>
                <a:gd name="T19" fmla="*/ 1559 h 1950"/>
                <a:gd name="T20" fmla="*/ 565 w 3553"/>
                <a:gd name="T21" fmla="*/ 1800 h 1950"/>
                <a:gd name="T22" fmla="*/ 884 w 3553"/>
                <a:gd name="T23" fmla="*/ 1832 h 1950"/>
                <a:gd name="T24" fmla="*/ 1001 w 3553"/>
                <a:gd name="T25" fmla="*/ 1808 h 1950"/>
                <a:gd name="T26" fmla="*/ 1040 w 3553"/>
                <a:gd name="T27" fmla="*/ 1699 h 1950"/>
                <a:gd name="T28" fmla="*/ 1173 w 3553"/>
                <a:gd name="T29" fmla="*/ 1637 h 1950"/>
                <a:gd name="T30" fmla="*/ 1258 w 3553"/>
                <a:gd name="T31" fmla="*/ 1559 h 1950"/>
                <a:gd name="T32" fmla="*/ 1445 w 3553"/>
                <a:gd name="T33" fmla="*/ 1582 h 1950"/>
                <a:gd name="T34" fmla="*/ 1492 w 3553"/>
                <a:gd name="T35" fmla="*/ 1613 h 1950"/>
                <a:gd name="T36" fmla="*/ 1617 w 3553"/>
                <a:gd name="T37" fmla="*/ 1644 h 1950"/>
                <a:gd name="T38" fmla="*/ 1773 w 3553"/>
                <a:gd name="T39" fmla="*/ 1707 h 1950"/>
                <a:gd name="T40" fmla="*/ 1819 w 3553"/>
                <a:gd name="T41" fmla="*/ 1738 h 1950"/>
                <a:gd name="T42" fmla="*/ 1928 w 3553"/>
                <a:gd name="T43" fmla="*/ 1777 h 1950"/>
                <a:gd name="T44" fmla="*/ 2084 w 3553"/>
                <a:gd name="T45" fmla="*/ 1839 h 1950"/>
                <a:gd name="T46" fmla="*/ 2630 w 3553"/>
                <a:gd name="T47" fmla="*/ 1948 h 1950"/>
                <a:gd name="T48" fmla="*/ 3121 w 3553"/>
                <a:gd name="T49" fmla="*/ 1925 h 1950"/>
                <a:gd name="T50" fmla="*/ 3464 w 3553"/>
                <a:gd name="T51" fmla="*/ 1808 h 1950"/>
                <a:gd name="T52" fmla="*/ 3526 w 3553"/>
                <a:gd name="T53" fmla="*/ 1621 h 1950"/>
                <a:gd name="T54" fmla="*/ 3510 w 3553"/>
                <a:gd name="T55" fmla="*/ 1216 h 1950"/>
                <a:gd name="T56" fmla="*/ 3362 w 3553"/>
                <a:gd name="T57" fmla="*/ 670 h 1950"/>
                <a:gd name="T58" fmla="*/ 3206 w 3553"/>
                <a:gd name="T59" fmla="*/ 491 h 1950"/>
                <a:gd name="T60" fmla="*/ 3191 w 3553"/>
                <a:gd name="T61" fmla="*/ 366 h 1950"/>
                <a:gd name="T62" fmla="*/ 3152 w 3553"/>
                <a:gd name="T63" fmla="*/ 257 h 1950"/>
                <a:gd name="T64" fmla="*/ 3113 w 3553"/>
                <a:gd name="T65" fmla="*/ 148 h 1950"/>
                <a:gd name="T66" fmla="*/ 2988 w 3553"/>
                <a:gd name="T67" fmla="*/ 109 h 1950"/>
                <a:gd name="T68" fmla="*/ 2474 w 3553"/>
                <a:gd name="T69" fmla="*/ 0 h 1950"/>
                <a:gd name="T70" fmla="*/ 1944 w 3553"/>
                <a:gd name="T71" fmla="*/ 78 h 1950"/>
                <a:gd name="T72" fmla="*/ 1710 w 3553"/>
                <a:gd name="T73" fmla="*/ 187 h 1950"/>
                <a:gd name="T74" fmla="*/ 1539 w 3553"/>
                <a:gd name="T75" fmla="*/ 242 h 1950"/>
                <a:gd name="T76" fmla="*/ 1430 w 3553"/>
                <a:gd name="T77" fmla="*/ 211 h 1950"/>
                <a:gd name="T78" fmla="*/ 1196 w 3553"/>
                <a:gd name="T79" fmla="*/ 148 h 1950"/>
                <a:gd name="T80" fmla="*/ 993 w 3553"/>
                <a:gd name="T81" fmla="*/ 62 h 1950"/>
                <a:gd name="T82" fmla="*/ 689 w 3553"/>
                <a:gd name="T83" fmla="*/ 109 h 1950"/>
                <a:gd name="T84" fmla="*/ 479 w 3553"/>
                <a:gd name="T85" fmla="*/ 234 h 1950"/>
                <a:gd name="T86" fmla="*/ 417 w 3553"/>
                <a:gd name="T87" fmla="*/ 327 h 1950"/>
                <a:gd name="T88" fmla="*/ 393 w 3553"/>
                <a:gd name="T89" fmla="*/ 390 h 1950"/>
                <a:gd name="T90" fmla="*/ 417 w 3553"/>
                <a:gd name="T91" fmla="*/ 437 h 1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53" h="1950">
                  <a:moveTo>
                    <a:pt x="417" y="437"/>
                  </a:moveTo>
                  <a:cubicBezTo>
                    <a:pt x="396" y="450"/>
                    <a:pt x="378" y="469"/>
                    <a:pt x="354" y="476"/>
                  </a:cubicBezTo>
                  <a:cubicBezTo>
                    <a:pt x="238" y="511"/>
                    <a:pt x="213" y="473"/>
                    <a:pt x="121" y="546"/>
                  </a:cubicBezTo>
                  <a:cubicBezTo>
                    <a:pt x="91" y="570"/>
                    <a:pt x="77" y="576"/>
                    <a:pt x="58" y="608"/>
                  </a:cubicBezTo>
                  <a:cubicBezTo>
                    <a:pt x="46" y="628"/>
                    <a:pt x="27" y="670"/>
                    <a:pt x="27" y="670"/>
                  </a:cubicBezTo>
                  <a:cubicBezTo>
                    <a:pt x="0" y="776"/>
                    <a:pt x="32" y="883"/>
                    <a:pt x="105" y="959"/>
                  </a:cubicBezTo>
                  <a:cubicBezTo>
                    <a:pt x="115" y="989"/>
                    <a:pt x="134" y="1014"/>
                    <a:pt x="144" y="1044"/>
                  </a:cubicBezTo>
                  <a:cubicBezTo>
                    <a:pt x="138" y="1151"/>
                    <a:pt x="139" y="1168"/>
                    <a:pt x="121" y="1247"/>
                  </a:cubicBezTo>
                  <a:cubicBezTo>
                    <a:pt x="123" y="1317"/>
                    <a:pt x="119" y="1387"/>
                    <a:pt x="128" y="1457"/>
                  </a:cubicBezTo>
                  <a:cubicBezTo>
                    <a:pt x="133" y="1498"/>
                    <a:pt x="173" y="1526"/>
                    <a:pt x="198" y="1559"/>
                  </a:cubicBezTo>
                  <a:cubicBezTo>
                    <a:pt x="274" y="1659"/>
                    <a:pt x="440" y="1778"/>
                    <a:pt x="565" y="1800"/>
                  </a:cubicBezTo>
                  <a:cubicBezTo>
                    <a:pt x="660" y="1839"/>
                    <a:pt x="781" y="1825"/>
                    <a:pt x="884" y="1832"/>
                  </a:cubicBezTo>
                  <a:cubicBezTo>
                    <a:pt x="923" y="1824"/>
                    <a:pt x="965" y="1825"/>
                    <a:pt x="1001" y="1808"/>
                  </a:cubicBezTo>
                  <a:cubicBezTo>
                    <a:pt x="1024" y="1797"/>
                    <a:pt x="1024" y="1718"/>
                    <a:pt x="1040" y="1699"/>
                  </a:cubicBezTo>
                  <a:cubicBezTo>
                    <a:pt x="1067" y="1668"/>
                    <a:pt x="1137" y="1655"/>
                    <a:pt x="1173" y="1637"/>
                  </a:cubicBezTo>
                  <a:cubicBezTo>
                    <a:pt x="1200" y="1600"/>
                    <a:pt x="1218" y="1583"/>
                    <a:pt x="1258" y="1559"/>
                  </a:cubicBezTo>
                  <a:cubicBezTo>
                    <a:pt x="1320" y="1567"/>
                    <a:pt x="1384" y="1568"/>
                    <a:pt x="1445" y="1582"/>
                  </a:cubicBezTo>
                  <a:cubicBezTo>
                    <a:pt x="1463" y="1586"/>
                    <a:pt x="1474" y="1607"/>
                    <a:pt x="1492" y="1613"/>
                  </a:cubicBezTo>
                  <a:cubicBezTo>
                    <a:pt x="1532" y="1628"/>
                    <a:pt x="1575" y="1634"/>
                    <a:pt x="1617" y="1644"/>
                  </a:cubicBezTo>
                  <a:cubicBezTo>
                    <a:pt x="1770" y="1724"/>
                    <a:pt x="1484" y="1577"/>
                    <a:pt x="1773" y="1707"/>
                  </a:cubicBezTo>
                  <a:cubicBezTo>
                    <a:pt x="1790" y="1715"/>
                    <a:pt x="1802" y="1730"/>
                    <a:pt x="1819" y="1738"/>
                  </a:cubicBezTo>
                  <a:cubicBezTo>
                    <a:pt x="1854" y="1754"/>
                    <a:pt x="1892" y="1764"/>
                    <a:pt x="1928" y="1777"/>
                  </a:cubicBezTo>
                  <a:cubicBezTo>
                    <a:pt x="1992" y="1839"/>
                    <a:pt x="1942" y="1801"/>
                    <a:pt x="2084" y="1839"/>
                  </a:cubicBezTo>
                  <a:cubicBezTo>
                    <a:pt x="2267" y="1888"/>
                    <a:pt x="2443" y="1922"/>
                    <a:pt x="2630" y="1948"/>
                  </a:cubicBezTo>
                  <a:cubicBezTo>
                    <a:pt x="2794" y="1941"/>
                    <a:pt x="2959" y="1950"/>
                    <a:pt x="3121" y="1925"/>
                  </a:cubicBezTo>
                  <a:cubicBezTo>
                    <a:pt x="3241" y="1906"/>
                    <a:pt x="3350" y="1848"/>
                    <a:pt x="3464" y="1808"/>
                  </a:cubicBezTo>
                  <a:cubicBezTo>
                    <a:pt x="3514" y="1745"/>
                    <a:pt x="3497" y="1691"/>
                    <a:pt x="3526" y="1621"/>
                  </a:cubicBezTo>
                  <a:cubicBezTo>
                    <a:pt x="3553" y="1461"/>
                    <a:pt x="3542" y="1551"/>
                    <a:pt x="3510" y="1216"/>
                  </a:cubicBezTo>
                  <a:cubicBezTo>
                    <a:pt x="3493" y="1035"/>
                    <a:pt x="3444" y="835"/>
                    <a:pt x="3362" y="670"/>
                  </a:cubicBezTo>
                  <a:cubicBezTo>
                    <a:pt x="3327" y="600"/>
                    <a:pt x="3261" y="544"/>
                    <a:pt x="3206" y="491"/>
                  </a:cubicBezTo>
                  <a:cubicBezTo>
                    <a:pt x="3187" y="429"/>
                    <a:pt x="3207" y="501"/>
                    <a:pt x="3191" y="366"/>
                  </a:cubicBezTo>
                  <a:cubicBezTo>
                    <a:pt x="3187" y="336"/>
                    <a:pt x="3157" y="270"/>
                    <a:pt x="3152" y="257"/>
                  </a:cubicBezTo>
                  <a:cubicBezTo>
                    <a:pt x="3138" y="221"/>
                    <a:pt x="3150" y="159"/>
                    <a:pt x="3113" y="148"/>
                  </a:cubicBezTo>
                  <a:cubicBezTo>
                    <a:pt x="3071" y="135"/>
                    <a:pt x="3030" y="122"/>
                    <a:pt x="2988" y="109"/>
                  </a:cubicBezTo>
                  <a:cubicBezTo>
                    <a:pt x="2838" y="10"/>
                    <a:pt x="2648" y="9"/>
                    <a:pt x="2474" y="0"/>
                  </a:cubicBezTo>
                  <a:cubicBezTo>
                    <a:pt x="2287" y="16"/>
                    <a:pt x="2123" y="27"/>
                    <a:pt x="1944" y="78"/>
                  </a:cubicBezTo>
                  <a:cubicBezTo>
                    <a:pt x="1843" y="158"/>
                    <a:pt x="1846" y="158"/>
                    <a:pt x="1710" y="187"/>
                  </a:cubicBezTo>
                  <a:cubicBezTo>
                    <a:pt x="1646" y="227"/>
                    <a:pt x="1618" y="235"/>
                    <a:pt x="1539" y="242"/>
                  </a:cubicBezTo>
                  <a:cubicBezTo>
                    <a:pt x="1321" y="220"/>
                    <a:pt x="1545" y="256"/>
                    <a:pt x="1430" y="211"/>
                  </a:cubicBezTo>
                  <a:cubicBezTo>
                    <a:pt x="1383" y="192"/>
                    <a:pt x="1241" y="159"/>
                    <a:pt x="1196" y="148"/>
                  </a:cubicBezTo>
                  <a:cubicBezTo>
                    <a:pt x="1143" y="108"/>
                    <a:pt x="1059" y="75"/>
                    <a:pt x="993" y="62"/>
                  </a:cubicBezTo>
                  <a:cubicBezTo>
                    <a:pt x="817" y="76"/>
                    <a:pt x="816" y="77"/>
                    <a:pt x="689" y="109"/>
                  </a:cubicBezTo>
                  <a:cubicBezTo>
                    <a:pt x="618" y="146"/>
                    <a:pt x="557" y="214"/>
                    <a:pt x="479" y="234"/>
                  </a:cubicBezTo>
                  <a:cubicBezTo>
                    <a:pt x="428" y="269"/>
                    <a:pt x="436" y="274"/>
                    <a:pt x="417" y="327"/>
                  </a:cubicBezTo>
                  <a:cubicBezTo>
                    <a:pt x="383" y="421"/>
                    <a:pt x="416" y="301"/>
                    <a:pt x="393" y="390"/>
                  </a:cubicBezTo>
                  <a:cubicBezTo>
                    <a:pt x="402" y="442"/>
                    <a:pt x="385" y="437"/>
                    <a:pt x="417" y="437"/>
                  </a:cubicBezTo>
                  <a:close/>
                </a:path>
              </a:pathLst>
            </a:custGeom>
            <a:solidFill>
              <a:srgbClr val="FFB54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92186" dir="455679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3899" y="1960"/>
              <a:ext cx="487" cy="413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AutoShape 163"/>
            <p:cNvSpPr>
              <a:spLocks noChangeArrowheads="1"/>
            </p:cNvSpPr>
            <p:nvPr/>
          </p:nvSpPr>
          <p:spPr bwMode="auto">
            <a:xfrm>
              <a:off x="5121" y="1827"/>
              <a:ext cx="540" cy="507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008080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80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dirty="0"/>
            </a:p>
          </p:txBody>
        </p:sp>
        <p:sp>
          <p:nvSpPr>
            <p:cNvPr id="8" name="AutoShape 164"/>
            <p:cNvSpPr>
              <a:spLocks noChangeArrowheads="1"/>
            </p:cNvSpPr>
            <p:nvPr/>
          </p:nvSpPr>
          <p:spPr bwMode="auto">
            <a:xfrm>
              <a:off x="5574" y="2528"/>
              <a:ext cx="409" cy="467"/>
            </a:xfrm>
            <a:prstGeom prst="plus">
              <a:avLst>
                <a:gd name="adj" fmla="val 25000"/>
              </a:avLst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1500000" lon="20099999" rev="0"/>
              </a:camera>
              <a:lightRig rig="legacyFlat4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dirty="0"/>
            </a:p>
          </p:txBody>
        </p:sp>
        <p:graphicFrame>
          <p:nvGraphicFramePr>
            <p:cNvPr id="9" name="Object 165"/>
            <p:cNvGraphicFramePr>
              <a:graphicFrameLocks noChangeAspect="1"/>
            </p:cNvGraphicFramePr>
            <p:nvPr/>
          </p:nvGraphicFramePr>
          <p:xfrm>
            <a:off x="5024" y="2357"/>
            <a:ext cx="489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6" name="Clip" r:id="rId3" imgW="952129" imgH="885714" progId="">
                    <p:embed/>
                  </p:oleObj>
                </mc:Choice>
                <mc:Fallback>
                  <p:oleObj name="Clip" r:id="rId3" imgW="952129" imgH="885714" progId="">
                    <p:embed/>
                    <p:pic>
                      <p:nvPicPr>
                        <p:cNvPr id="0" name="Picture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4" y="2357"/>
                          <a:ext cx="489" cy="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166"/>
            <p:cNvGraphicFramePr>
              <a:graphicFrameLocks noChangeAspect="1"/>
            </p:cNvGraphicFramePr>
            <p:nvPr/>
          </p:nvGraphicFramePr>
          <p:xfrm>
            <a:off x="4971" y="3010"/>
            <a:ext cx="1046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7" name="Clip" r:id="rId5" imgW="6545263" imgH="1706563" progId="">
                    <p:embed/>
                  </p:oleObj>
                </mc:Choice>
                <mc:Fallback>
                  <p:oleObj name="Clip" r:id="rId5" imgW="6545263" imgH="1706563" progId="">
                    <p:embed/>
                    <p:pic>
                      <p:nvPicPr>
                        <p:cNvPr id="0" name="Picture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1" y="3010"/>
                          <a:ext cx="1046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67"/>
            <p:cNvGraphicFramePr>
              <a:graphicFrameLocks noChangeAspect="1"/>
            </p:cNvGraphicFramePr>
            <p:nvPr/>
          </p:nvGraphicFramePr>
          <p:xfrm>
            <a:off x="3707" y="2528"/>
            <a:ext cx="805" cy="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8" name="Clip" r:id="rId7" imgW="2286518" imgH="1325984" progId="">
                    <p:embed/>
                  </p:oleObj>
                </mc:Choice>
                <mc:Fallback>
                  <p:oleObj name="Clip" r:id="rId7" imgW="2286518" imgH="1325984" progId="">
                    <p:embed/>
                    <p:pic>
                      <p:nvPicPr>
                        <p:cNvPr id="0" name="Picture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7" y="2528"/>
                          <a:ext cx="805" cy="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68"/>
            <p:cNvGraphicFramePr>
              <a:graphicFrameLocks noChangeAspect="1"/>
            </p:cNvGraphicFramePr>
            <p:nvPr/>
          </p:nvGraphicFramePr>
          <p:xfrm>
            <a:off x="4561" y="1969"/>
            <a:ext cx="330" cy="1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9" name="Clip" r:id="rId9" imgW="753525" imgH="2287387" progId="">
                    <p:embed/>
                  </p:oleObj>
                </mc:Choice>
                <mc:Fallback>
                  <p:oleObj name="Clip" r:id="rId9" imgW="753525" imgH="2287387" progId="">
                    <p:embed/>
                    <p:pic>
                      <p:nvPicPr>
                        <p:cNvPr id="0" name="Picture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1" y="1969"/>
                          <a:ext cx="330" cy="11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AutoShape 169"/>
            <p:cNvSpPr>
              <a:spLocks noChangeArrowheads="1"/>
            </p:cNvSpPr>
            <p:nvPr/>
          </p:nvSpPr>
          <p:spPr bwMode="auto">
            <a:xfrm>
              <a:off x="4512" y="3519"/>
              <a:ext cx="685" cy="225"/>
            </a:xfrm>
            <a:prstGeom prst="wedgeRectCallout">
              <a:avLst>
                <a:gd name="adj1" fmla="val 3431"/>
                <a:gd name="adj2" fmla="val -328667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>
                  <a:solidFill>
                    <a:schemeClr val="tx1"/>
                  </a:solidFill>
                  <a:latin typeface="Tahoma" pitchFamily="34" charset="0"/>
                </a:rPr>
                <a:t>Objects</a:t>
              </a:r>
            </a:p>
          </p:txBody>
        </p:sp>
        <p:sp>
          <p:nvSpPr>
            <p:cNvPr id="14" name="AutoShape 170"/>
            <p:cNvSpPr>
              <a:spLocks noChangeArrowheads="1"/>
            </p:cNvSpPr>
            <p:nvPr/>
          </p:nvSpPr>
          <p:spPr bwMode="auto">
            <a:xfrm>
              <a:off x="4415" y="1428"/>
              <a:ext cx="1316" cy="234"/>
            </a:xfrm>
            <a:prstGeom prst="wedgeRectCallout">
              <a:avLst>
                <a:gd name="adj1" fmla="val -22569"/>
                <a:gd name="adj2" fmla="val 203417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>
                  <a:solidFill>
                    <a:schemeClr val="tx1"/>
                  </a:solidFill>
                  <a:latin typeface="Tahoma" pitchFamily="34" charset="0"/>
                </a:rPr>
                <a:t>Problem Space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807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Διαδικασιακή</a:t>
            </a:r>
            <a:r>
              <a:rPr lang="el-GR" dirty="0" smtClean="0"/>
              <a:t> αναπαράσταση</a:t>
            </a:r>
            <a:endParaRPr lang="en-US" dirty="0"/>
          </a:p>
        </p:txBody>
      </p:sp>
      <p:grpSp>
        <p:nvGrpSpPr>
          <p:cNvPr id="682027" name="Group 43"/>
          <p:cNvGrpSpPr>
            <a:grpSpLocks/>
          </p:cNvGrpSpPr>
          <p:nvPr/>
        </p:nvGrpSpPr>
        <p:grpSpPr bwMode="auto">
          <a:xfrm>
            <a:off x="1773115" y="4191000"/>
            <a:ext cx="5638800" cy="1905000"/>
            <a:chOff x="1210" y="2640"/>
            <a:chExt cx="3848" cy="1200"/>
          </a:xfrm>
        </p:grpSpPr>
        <p:sp>
          <p:nvSpPr>
            <p:cNvPr id="681991" name="AutoShape 7" descr="50%"/>
            <p:cNvSpPr>
              <a:spLocks noChangeArrowheads="1"/>
            </p:cNvSpPr>
            <p:nvPr/>
          </p:nvSpPr>
          <p:spPr bwMode="auto">
            <a:xfrm>
              <a:off x="1574" y="302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0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2" name="AutoShape 8" descr="50%"/>
            <p:cNvSpPr>
              <a:spLocks noChangeArrowheads="1"/>
            </p:cNvSpPr>
            <p:nvPr/>
          </p:nvSpPr>
          <p:spPr bwMode="auto">
            <a:xfrm>
              <a:off x="1886" y="302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0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3" name="AutoShape 9" descr="Light vertical"/>
            <p:cNvSpPr>
              <a:spLocks noChangeArrowheads="1"/>
            </p:cNvSpPr>
            <p:nvPr/>
          </p:nvSpPr>
          <p:spPr bwMode="auto">
            <a:xfrm>
              <a:off x="1574" y="326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4" name="AutoShape 10" descr="Light vertical"/>
            <p:cNvSpPr>
              <a:spLocks noChangeArrowheads="1"/>
            </p:cNvSpPr>
            <p:nvPr/>
          </p:nvSpPr>
          <p:spPr bwMode="auto">
            <a:xfrm>
              <a:off x="1886" y="326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5" name="AutoShape 11"/>
            <p:cNvSpPr>
              <a:spLocks noChangeArrowheads="1"/>
            </p:cNvSpPr>
            <p:nvPr/>
          </p:nvSpPr>
          <p:spPr bwMode="auto">
            <a:xfrm>
              <a:off x="1574" y="350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6" name="AutoShape 12"/>
            <p:cNvSpPr>
              <a:spLocks noChangeArrowheads="1"/>
            </p:cNvSpPr>
            <p:nvPr/>
          </p:nvSpPr>
          <p:spPr bwMode="auto">
            <a:xfrm>
              <a:off x="1886" y="350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7" name="Line 13"/>
            <p:cNvSpPr>
              <a:spLocks noChangeShapeType="1"/>
            </p:cNvSpPr>
            <p:nvPr/>
          </p:nvSpPr>
          <p:spPr bwMode="auto">
            <a:xfrm>
              <a:off x="2146" y="316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8" name="Line 14"/>
            <p:cNvSpPr>
              <a:spLocks noChangeShapeType="1"/>
            </p:cNvSpPr>
            <p:nvPr/>
          </p:nvSpPr>
          <p:spPr bwMode="auto">
            <a:xfrm>
              <a:off x="2146" y="340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9" name="Line 15"/>
            <p:cNvSpPr>
              <a:spLocks noChangeShapeType="1"/>
            </p:cNvSpPr>
            <p:nvPr/>
          </p:nvSpPr>
          <p:spPr bwMode="auto">
            <a:xfrm>
              <a:off x="2146" y="364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0" name="Rectangle 16"/>
            <p:cNvSpPr>
              <a:spLocks noChangeArrowheads="1"/>
            </p:cNvSpPr>
            <p:nvPr/>
          </p:nvSpPr>
          <p:spPr bwMode="auto">
            <a:xfrm>
              <a:off x="3238" y="3072"/>
              <a:ext cx="46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1" name="Rectangle 17"/>
            <p:cNvSpPr>
              <a:spLocks noChangeArrowheads="1"/>
            </p:cNvSpPr>
            <p:nvPr/>
          </p:nvSpPr>
          <p:spPr bwMode="auto">
            <a:xfrm>
              <a:off x="3810" y="3072"/>
              <a:ext cx="46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2" name="Rectangle 18" descr="Light vertical"/>
            <p:cNvSpPr>
              <a:spLocks noChangeArrowheads="1"/>
            </p:cNvSpPr>
            <p:nvPr/>
          </p:nvSpPr>
          <p:spPr bwMode="auto">
            <a:xfrm>
              <a:off x="3238" y="3312"/>
              <a:ext cx="468" cy="96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3" name="Rectangle 19" descr="Light vertical"/>
            <p:cNvSpPr>
              <a:spLocks noChangeArrowheads="1"/>
            </p:cNvSpPr>
            <p:nvPr/>
          </p:nvSpPr>
          <p:spPr bwMode="auto">
            <a:xfrm>
              <a:off x="3810" y="3312"/>
              <a:ext cx="468" cy="96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4" name="Rectangle 20"/>
            <p:cNvSpPr>
              <a:spLocks noChangeArrowheads="1"/>
            </p:cNvSpPr>
            <p:nvPr/>
          </p:nvSpPr>
          <p:spPr bwMode="auto">
            <a:xfrm>
              <a:off x="3238" y="3552"/>
              <a:ext cx="468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5" name="Rectangle 21"/>
            <p:cNvSpPr>
              <a:spLocks noChangeArrowheads="1"/>
            </p:cNvSpPr>
            <p:nvPr/>
          </p:nvSpPr>
          <p:spPr bwMode="auto">
            <a:xfrm>
              <a:off x="3810" y="3552"/>
              <a:ext cx="468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6" name="Line 22"/>
            <p:cNvSpPr>
              <a:spLocks noChangeShapeType="1"/>
            </p:cNvSpPr>
            <p:nvPr/>
          </p:nvSpPr>
          <p:spPr bwMode="auto">
            <a:xfrm>
              <a:off x="4434" y="316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7" name="Line 23"/>
            <p:cNvSpPr>
              <a:spLocks noChangeShapeType="1"/>
            </p:cNvSpPr>
            <p:nvPr/>
          </p:nvSpPr>
          <p:spPr bwMode="auto">
            <a:xfrm>
              <a:off x="4434" y="340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8" name="Line 24"/>
            <p:cNvSpPr>
              <a:spLocks noChangeShapeType="1"/>
            </p:cNvSpPr>
            <p:nvPr/>
          </p:nvSpPr>
          <p:spPr bwMode="auto">
            <a:xfrm>
              <a:off x="4434" y="364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9" name="AutoShape 25"/>
            <p:cNvSpPr>
              <a:spLocks noChangeArrowheads="1"/>
            </p:cNvSpPr>
            <p:nvPr/>
          </p:nvSpPr>
          <p:spPr bwMode="auto">
            <a:xfrm>
              <a:off x="1418" y="2976"/>
              <a:ext cx="1144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10" name="AutoShape 26"/>
            <p:cNvSpPr>
              <a:spLocks noChangeArrowheads="1"/>
            </p:cNvSpPr>
            <p:nvPr/>
          </p:nvSpPr>
          <p:spPr bwMode="auto">
            <a:xfrm>
              <a:off x="3134" y="2976"/>
              <a:ext cx="1768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11" name="Text Box 27"/>
            <p:cNvSpPr txBox="1">
              <a:spLocks noChangeArrowheads="1"/>
            </p:cNvSpPr>
            <p:nvPr/>
          </p:nvSpPr>
          <p:spPr bwMode="auto">
            <a:xfrm>
              <a:off x="2666" y="3071"/>
              <a:ext cx="402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540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82012" name="Text Box 28"/>
            <p:cNvSpPr txBox="1">
              <a:spLocks noChangeArrowheads="1"/>
            </p:cNvSpPr>
            <p:nvPr/>
          </p:nvSpPr>
          <p:spPr bwMode="auto">
            <a:xfrm>
              <a:off x="1626" y="2687"/>
              <a:ext cx="55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b="1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682013" name="Text Box 29"/>
            <p:cNvSpPr txBox="1">
              <a:spLocks noChangeArrowheads="1"/>
            </p:cNvSpPr>
            <p:nvPr/>
          </p:nvSpPr>
          <p:spPr bwMode="auto">
            <a:xfrm>
              <a:off x="3290" y="2687"/>
              <a:ext cx="12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b="1">
                  <a:solidFill>
                    <a:schemeClr val="tx1"/>
                  </a:solidFill>
                </a:rPr>
                <a:t>procedures</a:t>
              </a:r>
            </a:p>
          </p:txBody>
        </p:sp>
        <p:sp>
          <p:nvSpPr>
            <p:cNvPr id="682014" name="AutoShape 30"/>
            <p:cNvSpPr>
              <a:spLocks noChangeArrowheads="1"/>
            </p:cNvSpPr>
            <p:nvPr/>
          </p:nvSpPr>
          <p:spPr bwMode="auto">
            <a:xfrm>
              <a:off x="1210" y="2640"/>
              <a:ext cx="3848" cy="12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2971800" y="1365250"/>
            <a:ext cx="3095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Real world entities</a:t>
            </a:r>
          </a:p>
        </p:txBody>
      </p:sp>
      <p:sp>
        <p:nvSpPr>
          <p:cNvPr id="682016" name="Text Box 32"/>
          <p:cNvSpPr txBox="1">
            <a:spLocks noChangeArrowheads="1"/>
          </p:cNvSpPr>
          <p:nvPr/>
        </p:nvSpPr>
        <p:spPr bwMode="auto">
          <a:xfrm>
            <a:off x="2763716" y="6089650"/>
            <a:ext cx="4055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Software Representation</a:t>
            </a:r>
          </a:p>
        </p:txBody>
      </p:sp>
      <p:pic>
        <p:nvPicPr>
          <p:cNvPr id="682020" name="Picture 3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62" y="2514600"/>
            <a:ext cx="15870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2021" name="Picture 37" descr="gr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82800"/>
            <a:ext cx="1178169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2022" name="Object 3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54162" y="2082800"/>
          <a:ext cx="911469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Microsoft ClipArt Gallery" r:id="rId6" imgW="2643188" imgH="4587875" progId="">
                  <p:embed/>
                </p:oleObj>
              </mc:Choice>
              <mc:Fallback>
                <p:oleObj name="Microsoft ClipArt Gallery" r:id="rId6" imgW="2643188" imgH="4587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162" y="2082800"/>
                        <a:ext cx="911469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2023" name="Picture 3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16" y="4530725"/>
            <a:ext cx="760535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2024" name="Picture 40" descr="gr0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4" y="4918075"/>
            <a:ext cx="545123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2025" name="Object 41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84031" y="5508625"/>
          <a:ext cx="480646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Microsoft ClipArt Gallery" r:id="rId9" imgW="2643188" imgH="4587875" progId="">
                  <p:embed/>
                </p:oleObj>
              </mc:Choice>
              <mc:Fallback>
                <p:oleObj name="Microsoft ClipArt Gallery" r:id="rId9" imgW="2643188" imgH="4587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031" y="5508625"/>
                        <a:ext cx="480646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2026" name="Oval 42"/>
          <p:cNvSpPr>
            <a:spLocks noChangeArrowheads="1"/>
          </p:cNvSpPr>
          <p:nvPr/>
        </p:nvSpPr>
        <p:spPr bwMode="auto">
          <a:xfrm>
            <a:off x="1143000" y="1828800"/>
            <a:ext cx="64008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2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Αντικειμενοστραφής αναπαράσταση</a:t>
            </a:r>
            <a:endParaRPr lang="en-US" dirty="0"/>
          </a:p>
        </p:txBody>
      </p:sp>
      <p:sp>
        <p:nvSpPr>
          <p:cNvPr id="684040" name="AutoShape 8"/>
          <p:cNvSpPr>
            <a:spLocks noChangeArrowheads="1"/>
          </p:cNvSpPr>
          <p:nvPr/>
        </p:nvSpPr>
        <p:spPr bwMode="auto">
          <a:xfrm>
            <a:off x="895350" y="4343400"/>
            <a:ext cx="6934200" cy="1676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4084" name="Group 52"/>
          <p:cNvGrpSpPr>
            <a:grpSpLocks/>
          </p:cNvGrpSpPr>
          <p:nvPr/>
        </p:nvGrpSpPr>
        <p:grpSpPr bwMode="auto">
          <a:xfrm>
            <a:off x="1047750" y="4495800"/>
            <a:ext cx="1981200" cy="1371600"/>
            <a:chOff x="715" y="2832"/>
            <a:chExt cx="1352" cy="864"/>
          </a:xfrm>
        </p:grpSpPr>
        <p:sp>
          <p:nvSpPr>
            <p:cNvPr id="684039" name="AutoShape 7"/>
            <p:cNvSpPr>
              <a:spLocks noChangeArrowheads="1"/>
            </p:cNvSpPr>
            <p:nvPr/>
          </p:nvSpPr>
          <p:spPr bwMode="auto">
            <a:xfrm>
              <a:off x="715" y="2832"/>
              <a:ext cx="1352" cy="864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4041" name="Group 9"/>
            <p:cNvGrpSpPr>
              <a:grpSpLocks/>
            </p:cNvGrpSpPr>
            <p:nvPr/>
          </p:nvGrpSpPr>
          <p:grpSpPr bwMode="auto">
            <a:xfrm>
              <a:off x="715" y="2928"/>
              <a:ext cx="1196" cy="624"/>
              <a:chOff x="864" y="2832"/>
              <a:chExt cx="1104" cy="624"/>
            </a:xfrm>
          </p:grpSpPr>
          <p:sp>
            <p:nvSpPr>
              <p:cNvPr id="684042" name="AutoShape 10" descr="50%"/>
              <p:cNvSpPr>
                <a:spLocks noChangeArrowheads="1"/>
              </p:cNvSpPr>
              <p:nvPr/>
            </p:nvSpPr>
            <p:spPr bwMode="auto">
              <a:xfrm>
                <a:off x="1344" y="2880"/>
                <a:ext cx="144" cy="14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pattFill prst="pct50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3" name="AutoShape 11" descr="50%"/>
              <p:cNvSpPr>
                <a:spLocks noChangeArrowheads="1"/>
              </p:cNvSpPr>
              <p:nvPr/>
            </p:nvSpPr>
            <p:spPr bwMode="auto">
              <a:xfrm>
                <a:off x="1632" y="2880"/>
                <a:ext cx="144" cy="14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pattFill prst="pct50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4" name="Text Box 12"/>
              <p:cNvSpPr txBox="1">
                <a:spLocks noChangeArrowheads="1"/>
              </p:cNvSpPr>
              <p:nvPr/>
            </p:nvSpPr>
            <p:spPr bwMode="auto">
              <a:xfrm>
                <a:off x="864" y="2832"/>
                <a:ext cx="46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 b="1">
                    <a:solidFill>
                      <a:schemeClr val="tx1"/>
                    </a:solidFill>
                  </a:rPr>
                  <a:t>data:</a:t>
                </a:r>
              </a:p>
            </p:txBody>
          </p:sp>
          <p:sp>
            <p:nvSpPr>
              <p:cNvPr id="684045" name="Rectangle 13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43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6" name="Rectangle 14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43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7" name="Line 15"/>
              <p:cNvSpPr>
                <a:spLocks noChangeShapeType="1"/>
              </p:cNvSpPr>
              <p:nvPr/>
            </p:nvSpPr>
            <p:spPr bwMode="auto">
              <a:xfrm>
                <a:off x="1824" y="331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8" name="Line 16"/>
              <p:cNvSpPr>
                <a:spLocks noChangeShapeType="1"/>
              </p:cNvSpPr>
              <p:nvPr/>
            </p:nvSpPr>
            <p:spPr bwMode="auto">
              <a:xfrm>
                <a:off x="1824" y="3456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9" name="Text Box 17"/>
              <p:cNvSpPr txBox="1">
                <a:spLocks noChangeArrowheads="1"/>
              </p:cNvSpPr>
              <p:nvPr/>
            </p:nvSpPr>
            <p:spPr bwMode="auto">
              <a:xfrm>
                <a:off x="864" y="3024"/>
                <a:ext cx="95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 b="1">
                    <a:solidFill>
                      <a:schemeClr val="tx1"/>
                    </a:solidFill>
                  </a:rPr>
                  <a:t>procedures:</a:t>
                </a:r>
              </a:p>
            </p:txBody>
          </p:sp>
          <p:sp>
            <p:nvSpPr>
              <p:cNvPr id="684050" name="Line 18"/>
              <p:cNvSpPr>
                <a:spLocks noChangeShapeType="1"/>
              </p:cNvSpPr>
              <p:nvPr/>
            </p:nvSpPr>
            <p:spPr bwMode="auto">
              <a:xfrm>
                <a:off x="1824" y="302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84051" name="Group 19"/>
          <p:cNvGrpSpPr>
            <a:grpSpLocks/>
          </p:cNvGrpSpPr>
          <p:nvPr/>
        </p:nvGrpSpPr>
        <p:grpSpPr bwMode="auto">
          <a:xfrm>
            <a:off x="3562350" y="4648200"/>
            <a:ext cx="1752600" cy="990600"/>
            <a:chOff x="2544" y="2928"/>
            <a:chExt cx="1104" cy="624"/>
          </a:xfrm>
        </p:grpSpPr>
        <p:sp>
          <p:nvSpPr>
            <p:cNvPr id="684052" name="AutoShape 20" descr="Light vertical"/>
            <p:cNvSpPr>
              <a:spLocks noChangeArrowheads="1"/>
            </p:cNvSpPr>
            <p:nvPr/>
          </p:nvSpPr>
          <p:spPr bwMode="auto">
            <a:xfrm>
              <a:off x="3024" y="297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3" name="AutoShape 21" descr="Light vertical"/>
            <p:cNvSpPr>
              <a:spLocks noChangeArrowheads="1"/>
            </p:cNvSpPr>
            <p:nvPr/>
          </p:nvSpPr>
          <p:spPr bwMode="auto">
            <a:xfrm>
              <a:off x="3312" y="297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4" name="Text Box 22"/>
            <p:cNvSpPr txBox="1">
              <a:spLocks noChangeArrowheads="1"/>
            </p:cNvSpPr>
            <p:nvPr/>
          </p:nvSpPr>
          <p:spPr bwMode="auto">
            <a:xfrm>
              <a:off x="2544" y="2928"/>
              <a:ext cx="4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data:</a:t>
              </a:r>
            </a:p>
          </p:txBody>
        </p:sp>
        <p:sp>
          <p:nvSpPr>
            <p:cNvPr id="684055" name="Rectangle 23" descr="Light vertical"/>
            <p:cNvSpPr>
              <a:spLocks noChangeArrowheads="1"/>
            </p:cNvSpPr>
            <p:nvPr/>
          </p:nvSpPr>
          <p:spPr bwMode="auto">
            <a:xfrm>
              <a:off x="3024" y="3312"/>
              <a:ext cx="432" cy="96"/>
            </a:xfrm>
            <a:prstGeom prst="rect">
              <a:avLst/>
            </a:pr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6" name="Rectangle 24" descr="Light vertical"/>
            <p:cNvSpPr>
              <a:spLocks noChangeArrowheads="1"/>
            </p:cNvSpPr>
            <p:nvPr/>
          </p:nvSpPr>
          <p:spPr bwMode="auto">
            <a:xfrm>
              <a:off x="3024" y="3456"/>
              <a:ext cx="432" cy="96"/>
            </a:xfrm>
            <a:prstGeom prst="rect">
              <a:avLst/>
            </a:pr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7" name="Line 25"/>
            <p:cNvSpPr>
              <a:spLocks noChangeShapeType="1"/>
            </p:cNvSpPr>
            <p:nvPr/>
          </p:nvSpPr>
          <p:spPr bwMode="auto">
            <a:xfrm>
              <a:off x="3504" y="340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8" name="Line 26"/>
            <p:cNvSpPr>
              <a:spLocks noChangeShapeType="1"/>
            </p:cNvSpPr>
            <p:nvPr/>
          </p:nvSpPr>
          <p:spPr bwMode="auto">
            <a:xfrm>
              <a:off x="3504" y="355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9" name="Text Box 27"/>
            <p:cNvSpPr txBox="1">
              <a:spLocks noChangeArrowheads="1"/>
            </p:cNvSpPr>
            <p:nvPr/>
          </p:nvSpPr>
          <p:spPr bwMode="auto">
            <a:xfrm>
              <a:off x="2544" y="3120"/>
              <a:ext cx="9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procedures:</a:t>
              </a:r>
            </a:p>
          </p:txBody>
        </p:sp>
        <p:sp>
          <p:nvSpPr>
            <p:cNvPr id="684060" name="Line 28"/>
            <p:cNvSpPr>
              <a:spLocks noChangeShapeType="1"/>
            </p:cNvSpPr>
            <p:nvPr/>
          </p:nvSpPr>
          <p:spPr bwMode="auto">
            <a:xfrm>
              <a:off x="3504" y="312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4061" name="Group 29"/>
          <p:cNvGrpSpPr>
            <a:grpSpLocks/>
          </p:cNvGrpSpPr>
          <p:nvPr/>
        </p:nvGrpSpPr>
        <p:grpSpPr bwMode="auto">
          <a:xfrm>
            <a:off x="5695950" y="4572000"/>
            <a:ext cx="1752600" cy="990600"/>
            <a:chOff x="4176" y="2448"/>
            <a:chExt cx="1104" cy="624"/>
          </a:xfrm>
        </p:grpSpPr>
        <p:sp>
          <p:nvSpPr>
            <p:cNvPr id="684062" name="AutoShape 30"/>
            <p:cNvSpPr>
              <a:spLocks noChangeArrowheads="1"/>
            </p:cNvSpPr>
            <p:nvPr/>
          </p:nvSpPr>
          <p:spPr bwMode="auto">
            <a:xfrm>
              <a:off x="4656" y="249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3" name="AutoShape 31"/>
            <p:cNvSpPr>
              <a:spLocks noChangeArrowheads="1"/>
            </p:cNvSpPr>
            <p:nvPr/>
          </p:nvSpPr>
          <p:spPr bwMode="auto">
            <a:xfrm>
              <a:off x="4944" y="249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4" name="Text Box 32"/>
            <p:cNvSpPr txBox="1">
              <a:spLocks noChangeArrowheads="1"/>
            </p:cNvSpPr>
            <p:nvPr/>
          </p:nvSpPr>
          <p:spPr bwMode="auto">
            <a:xfrm>
              <a:off x="4176" y="2448"/>
              <a:ext cx="4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data:</a:t>
              </a:r>
            </a:p>
          </p:txBody>
        </p:sp>
        <p:sp>
          <p:nvSpPr>
            <p:cNvPr id="684065" name="Rectangle 33"/>
            <p:cNvSpPr>
              <a:spLocks noChangeArrowheads="1"/>
            </p:cNvSpPr>
            <p:nvPr/>
          </p:nvSpPr>
          <p:spPr bwMode="auto">
            <a:xfrm>
              <a:off x="4656" y="2832"/>
              <a:ext cx="432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6" name="Rectangle 34"/>
            <p:cNvSpPr>
              <a:spLocks noChangeArrowheads="1"/>
            </p:cNvSpPr>
            <p:nvPr/>
          </p:nvSpPr>
          <p:spPr bwMode="auto">
            <a:xfrm>
              <a:off x="4656" y="2976"/>
              <a:ext cx="432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7" name="Line 35"/>
            <p:cNvSpPr>
              <a:spLocks noChangeShapeType="1"/>
            </p:cNvSpPr>
            <p:nvPr/>
          </p:nvSpPr>
          <p:spPr bwMode="auto">
            <a:xfrm>
              <a:off x="5136" y="292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8" name="Line 36"/>
            <p:cNvSpPr>
              <a:spLocks noChangeShapeType="1"/>
            </p:cNvSpPr>
            <p:nvPr/>
          </p:nvSpPr>
          <p:spPr bwMode="auto">
            <a:xfrm>
              <a:off x="5136" y="307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9" name="Text Box 37"/>
            <p:cNvSpPr txBox="1">
              <a:spLocks noChangeArrowheads="1"/>
            </p:cNvSpPr>
            <p:nvPr/>
          </p:nvSpPr>
          <p:spPr bwMode="auto">
            <a:xfrm>
              <a:off x="4176" y="2640"/>
              <a:ext cx="9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procedures:</a:t>
              </a:r>
            </a:p>
          </p:txBody>
        </p:sp>
        <p:sp>
          <p:nvSpPr>
            <p:cNvPr id="684070" name="Line 38"/>
            <p:cNvSpPr>
              <a:spLocks noChangeShapeType="1"/>
            </p:cNvSpPr>
            <p:nvPr/>
          </p:nvSpPr>
          <p:spPr bwMode="auto">
            <a:xfrm>
              <a:off x="5136" y="26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4071" name="AutoShape 39"/>
          <p:cNvSpPr>
            <a:spLocks noChangeArrowheads="1"/>
          </p:cNvSpPr>
          <p:nvPr/>
        </p:nvSpPr>
        <p:spPr bwMode="auto">
          <a:xfrm>
            <a:off x="3409950" y="4495800"/>
            <a:ext cx="1981200" cy="1371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2" name="AutoShape 40"/>
          <p:cNvSpPr>
            <a:spLocks noChangeArrowheads="1"/>
          </p:cNvSpPr>
          <p:nvPr/>
        </p:nvSpPr>
        <p:spPr bwMode="auto">
          <a:xfrm>
            <a:off x="5695950" y="4495800"/>
            <a:ext cx="1981200" cy="1371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3" name="Line 41"/>
          <p:cNvSpPr>
            <a:spLocks noChangeShapeType="1"/>
          </p:cNvSpPr>
          <p:nvPr/>
        </p:nvSpPr>
        <p:spPr bwMode="auto">
          <a:xfrm flipH="1">
            <a:off x="2038350" y="3200400"/>
            <a:ext cx="3048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4" name="Line 42"/>
          <p:cNvSpPr>
            <a:spLocks noChangeShapeType="1"/>
          </p:cNvSpPr>
          <p:nvPr/>
        </p:nvSpPr>
        <p:spPr bwMode="auto">
          <a:xfrm flipH="1">
            <a:off x="4324350" y="3352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5" name="Line 43"/>
          <p:cNvSpPr>
            <a:spLocks noChangeShapeType="1"/>
          </p:cNvSpPr>
          <p:nvPr/>
        </p:nvSpPr>
        <p:spPr bwMode="auto">
          <a:xfrm>
            <a:off x="6153150" y="3429000"/>
            <a:ext cx="457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4078" name="Picture 46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62" y="2514600"/>
            <a:ext cx="15870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4079" name="Picture 47" descr="gr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82800"/>
            <a:ext cx="1178169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4080" name="Object 4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54162" y="2082800"/>
          <a:ext cx="911469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Microsoft ClipArt Gallery" r:id="rId6" imgW="2643188" imgH="4587875" progId="">
                  <p:embed/>
                </p:oleObj>
              </mc:Choice>
              <mc:Fallback>
                <p:oleObj name="Microsoft ClipArt Gallery" r:id="rId6" imgW="2643188" imgH="4587875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162" y="2082800"/>
                        <a:ext cx="911469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4081" name="Oval 49"/>
          <p:cNvSpPr>
            <a:spLocks noChangeArrowheads="1"/>
          </p:cNvSpPr>
          <p:nvPr/>
        </p:nvSpPr>
        <p:spPr bwMode="auto">
          <a:xfrm>
            <a:off x="1143000" y="1828800"/>
            <a:ext cx="64008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82" name="Text Box 50"/>
          <p:cNvSpPr txBox="1">
            <a:spLocks noChangeArrowheads="1"/>
          </p:cNvSpPr>
          <p:nvPr/>
        </p:nvSpPr>
        <p:spPr bwMode="auto">
          <a:xfrm>
            <a:off x="2971800" y="1365250"/>
            <a:ext cx="3095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Real world entities</a:t>
            </a:r>
          </a:p>
        </p:txBody>
      </p:sp>
      <p:sp>
        <p:nvSpPr>
          <p:cNvPr id="684083" name="Text Box 51"/>
          <p:cNvSpPr txBox="1">
            <a:spLocks noChangeArrowheads="1"/>
          </p:cNvSpPr>
          <p:nvPr/>
        </p:nvSpPr>
        <p:spPr bwMode="auto">
          <a:xfrm>
            <a:off x="2763716" y="6089650"/>
            <a:ext cx="4055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Software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47005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Λίγο Ιστορία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πρώτες γλώσσες προγραμματισμού δεν ήταν για υπολογιστές</a:t>
            </a:r>
          </a:p>
          <a:p>
            <a:pPr lvl="1"/>
            <a:r>
              <a:rPr lang="el-GR" dirty="0" smtClean="0"/>
              <a:t>Αυτόματη δημιουργία πρωτοτύπων για ραπτομηχανές</a:t>
            </a:r>
          </a:p>
          <a:p>
            <a:pPr lvl="1"/>
            <a:r>
              <a:rPr lang="el-GR" dirty="0" smtClean="0"/>
              <a:t>Μουσικά κουτιά ή ρολά για πιάνο</a:t>
            </a:r>
          </a:p>
          <a:p>
            <a:pPr lvl="1"/>
            <a:r>
              <a:rPr lang="el-GR" dirty="0" smtClean="0"/>
              <a:t>Η αφαιρετική μηχανή του Τ</a:t>
            </a:r>
            <a:r>
              <a:rPr lang="en-US" dirty="0" err="1" smtClean="0"/>
              <a:t>uring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Πλεονεκτήματα αντικειμενοστραφούς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905001"/>
          </a:xfrm>
        </p:spPr>
        <p:txBody>
          <a:bodyPr>
            <a:normAutofit/>
          </a:bodyPr>
          <a:lstStyle/>
          <a:p>
            <a:r>
              <a:rPr lang="el-GR" dirty="0" smtClean="0"/>
              <a:t>Επειδή προσπαθεί να μοντελοποιήσει τον πραγματικό κόσμο, ο ΟΟ</a:t>
            </a:r>
            <a:r>
              <a:rPr lang="en-US" dirty="0" smtClean="0"/>
              <a:t>P</a:t>
            </a:r>
            <a:r>
              <a:rPr lang="el-GR" dirty="0" smtClean="0"/>
              <a:t> κώδικας είναι πιο κατανοητός.</a:t>
            </a:r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6311413" y="2643188"/>
            <a:ext cx="1532792" cy="677862"/>
          </a:xfrm>
          <a:custGeom>
            <a:avLst/>
            <a:gdLst>
              <a:gd name="T0" fmla="*/ 343 w 1929"/>
              <a:gd name="T1" fmla="*/ 0 h 854"/>
              <a:gd name="T2" fmla="*/ 328 w 1929"/>
              <a:gd name="T3" fmla="*/ 53 h 854"/>
              <a:gd name="T4" fmla="*/ 356 w 1929"/>
              <a:gd name="T5" fmla="*/ 108 h 854"/>
              <a:gd name="T6" fmla="*/ 385 w 1929"/>
              <a:gd name="T7" fmla="*/ 155 h 854"/>
              <a:gd name="T8" fmla="*/ 403 w 1929"/>
              <a:gd name="T9" fmla="*/ 211 h 854"/>
              <a:gd name="T10" fmla="*/ 398 w 1929"/>
              <a:gd name="T11" fmla="*/ 256 h 854"/>
              <a:gd name="T12" fmla="*/ 377 w 1929"/>
              <a:gd name="T13" fmla="*/ 300 h 854"/>
              <a:gd name="T14" fmla="*/ 327 w 1929"/>
              <a:gd name="T15" fmla="*/ 324 h 854"/>
              <a:gd name="T16" fmla="*/ 265 w 1929"/>
              <a:gd name="T17" fmla="*/ 306 h 854"/>
              <a:gd name="T18" fmla="*/ 206 w 1929"/>
              <a:gd name="T19" fmla="*/ 272 h 854"/>
              <a:gd name="T20" fmla="*/ 159 w 1929"/>
              <a:gd name="T21" fmla="*/ 245 h 854"/>
              <a:gd name="T22" fmla="*/ 104 w 1929"/>
              <a:gd name="T23" fmla="*/ 241 h 854"/>
              <a:gd name="T24" fmla="*/ 54 w 1929"/>
              <a:gd name="T25" fmla="*/ 269 h 854"/>
              <a:gd name="T26" fmla="*/ 12 w 1929"/>
              <a:gd name="T27" fmla="*/ 327 h 854"/>
              <a:gd name="T28" fmla="*/ 2 w 1929"/>
              <a:gd name="T29" fmla="*/ 394 h 854"/>
              <a:gd name="T30" fmla="*/ 18 w 1929"/>
              <a:gd name="T31" fmla="*/ 459 h 854"/>
              <a:gd name="T32" fmla="*/ 59 w 1929"/>
              <a:gd name="T33" fmla="*/ 510 h 854"/>
              <a:gd name="T34" fmla="*/ 129 w 1929"/>
              <a:gd name="T35" fmla="*/ 548 h 854"/>
              <a:gd name="T36" fmla="*/ 229 w 1929"/>
              <a:gd name="T37" fmla="*/ 556 h 854"/>
              <a:gd name="T38" fmla="*/ 310 w 1929"/>
              <a:gd name="T39" fmla="*/ 557 h 854"/>
              <a:gd name="T40" fmla="*/ 354 w 1929"/>
              <a:gd name="T41" fmla="*/ 606 h 854"/>
              <a:gd name="T42" fmla="*/ 348 w 1929"/>
              <a:gd name="T43" fmla="*/ 666 h 854"/>
              <a:gd name="T44" fmla="*/ 314 w 1929"/>
              <a:gd name="T45" fmla="*/ 737 h 854"/>
              <a:gd name="T46" fmla="*/ 302 w 1929"/>
              <a:gd name="T47" fmla="*/ 797 h 854"/>
              <a:gd name="T48" fmla="*/ 391 w 1929"/>
              <a:gd name="T49" fmla="*/ 809 h 854"/>
              <a:gd name="T50" fmla="*/ 497 w 1929"/>
              <a:gd name="T51" fmla="*/ 820 h 854"/>
              <a:gd name="T52" fmla="*/ 644 w 1929"/>
              <a:gd name="T53" fmla="*/ 820 h 854"/>
              <a:gd name="T54" fmla="*/ 729 w 1929"/>
              <a:gd name="T55" fmla="*/ 805 h 854"/>
              <a:gd name="T56" fmla="*/ 776 w 1929"/>
              <a:gd name="T57" fmla="*/ 773 h 854"/>
              <a:gd name="T58" fmla="*/ 776 w 1929"/>
              <a:gd name="T59" fmla="*/ 718 h 854"/>
              <a:gd name="T60" fmla="*/ 760 w 1929"/>
              <a:gd name="T61" fmla="*/ 655 h 854"/>
              <a:gd name="T62" fmla="*/ 805 w 1929"/>
              <a:gd name="T63" fmla="*/ 608 h 854"/>
              <a:gd name="T64" fmla="*/ 885 w 1929"/>
              <a:gd name="T65" fmla="*/ 585 h 854"/>
              <a:gd name="T66" fmla="*/ 977 w 1929"/>
              <a:gd name="T67" fmla="*/ 577 h 854"/>
              <a:gd name="T68" fmla="*/ 1056 w 1929"/>
              <a:gd name="T69" fmla="*/ 593 h 854"/>
              <a:gd name="T70" fmla="*/ 1118 w 1929"/>
              <a:gd name="T71" fmla="*/ 634 h 854"/>
              <a:gd name="T72" fmla="*/ 1125 w 1929"/>
              <a:gd name="T73" fmla="*/ 685 h 854"/>
              <a:gd name="T74" fmla="*/ 1092 w 1929"/>
              <a:gd name="T75" fmla="*/ 749 h 854"/>
              <a:gd name="T76" fmla="*/ 1092 w 1929"/>
              <a:gd name="T77" fmla="*/ 810 h 854"/>
              <a:gd name="T78" fmla="*/ 1146 w 1929"/>
              <a:gd name="T79" fmla="*/ 841 h 854"/>
              <a:gd name="T80" fmla="*/ 1233 w 1929"/>
              <a:gd name="T81" fmla="*/ 854 h 854"/>
              <a:gd name="T82" fmla="*/ 1347 w 1929"/>
              <a:gd name="T83" fmla="*/ 846 h 854"/>
              <a:gd name="T84" fmla="*/ 1470 w 1929"/>
              <a:gd name="T85" fmla="*/ 826 h 854"/>
              <a:gd name="T86" fmla="*/ 1645 w 1929"/>
              <a:gd name="T87" fmla="*/ 791 h 854"/>
              <a:gd name="T88" fmla="*/ 1616 w 1929"/>
              <a:gd name="T89" fmla="*/ 732 h 854"/>
              <a:gd name="T90" fmla="*/ 1597 w 1929"/>
              <a:gd name="T91" fmla="*/ 656 h 854"/>
              <a:gd name="T92" fmla="*/ 1614 w 1929"/>
              <a:gd name="T93" fmla="*/ 572 h 854"/>
              <a:gd name="T94" fmla="*/ 1671 w 1929"/>
              <a:gd name="T95" fmla="*/ 496 h 854"/>
              <a:gd name="T96" fmla="*/ 1747 w 1929"/>
              <a:gd name="T97" fmla="*/ 454 h 854"/>
              <a:gd name="T98" fmla="*/ 1832 w 1929"/>
              <a:gd name="T99" fmla="*/ 416 h 854"/>
              <a:gd name="T100" fmla="*/ 1890 w 1929"/>
              <a:gd name="T101" fmla="*/ 376 h 854"/>
              <a:gd name="T102" fmla="*/ 1926 w 1929"/>
              <a:gd name="T103" fmla="*/ 314 h 854"/>
              <a:gd name="T104" fmla="*/ 1913 w 1929"/>
              <a:gd name="T105" fmla="*/ 238 h 854"/>
              <a:gd name="T106" fmla="*/ 1851 w 1929"/>
              <a:gd name="T107" fmla="*/ 196 h 854"/>
              <a:gd name="T108" fmla="*/ 1783 w 1929"/>
              <a:gd name="T109" fmla="*/ 219 h 854"/>
              <a:gd name="T110" fmla="*/ 1733 w 1929"/>
              <a:gd name="T111" fmla="*/ 274 h 854"/>
              <a:gd name="T112" fmla="*/ 1663 w 1929"/>
              <a:gd name="T113" fmla="*/ 290 h 854"/>
              <a:gd name="T114" fmla="*/ 1605 w 1929"/>
              <a:gd name="T115" fmla="*/ 256 h 854"/>
              <a:gd name="T116" fmla="*/ 1577 w 1929"/>
              <a:gd name="T117" fmla="*/ 194 h 854"/>
              <a:gd name="T118" fmla="*/ 1582 w 1929"/>
              <a:gd name="T119" fmla="*/ 120 h 854"/>
              <a:gd name="T120" fmla="*/ 1606 w 1929"/>
              <a:gd name="T121" fmla="*/ 42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929" h="854">
                <a:moveTo>
                  <a:pt x="1616" y="23"/>
                </a:moveTo>
                <a:lnTo>
                  <a:pt x="1632" y="0"/>
                </a:lnTo>
                <a:lnTo>
                  <a:pt x="343" y="0"/>
                </a:lnTo>
                <a:lnTo>
                  <a:pt x="333" y="13"/>
                </a:lnTo>
                <a:lnTo>
                  <a:pt x="328" y="32"/>
                </a:lnTo>
                <a:lnTo>
                  <a:pt x="328" y="53"/>
                </a:lnTo>
                <a:lnTo>
                  <a:pt x="333" y="71"/>
                </a:lnTo>
                <a:lnTo>
                  <a:pt x="344" y="91"/>
                </a:lnTo>
                <a:lnTo>
                  <a:pt x="356" y="108"/>
                </a:lnTo>
                <a:lnTo>
                  <a:pt x="365" y="123"/>
                </a:lnTo>
                <a:lnTo>
                  <a:pt x="377" y="139"/>
                </a:lnTo>
                <a:lnTo>
                  <a:pt x="385" y="155"/>
                </a:lnTo>
                <a:lnTo>
                  <a:pt x="395" y="175"/>
                </a:lnTo>
                <a:lnTo>
                  <a:pt x="400" y="193"/>
                </a:lnTo>
                <a:lnTo>
                  <a:pt x="403" y="211"/>
                </a:lnTo>
                <a:lnTo>
                  <a:pt x="403" y="227"/>
                </a:lnTo>
                <a:lnTo>
                  <a:pt x="401" y="245"/>
                </a:lnTo>
                <a:lnTo>
                  <a:pt x="398" y="256"/>
                </a:lnTo>
                <a:lnTo>
                  <a:pt x="393" y="274"/>
                </a:lnTo>
                <a:lnTo>
                  <a:pt x="387" y="288"/>
                </a:lnTo>
                <a:lnTo>
                  <a:pt x="377" y="300"/>
                </a:lnTo>
                <a:lnTo>
                  <a:pt x="365" y="311"/>
                </a:lnTo>
                <a:lnTo>
                  <a:pt x="351" y="319"/>
                </a:lnTo>
                <a:lnTo>
                  <a:pt x="327" y="324"/>
                </a:lnTo>
                <a:lnTo>
                  <a:pt x="307" y="322"/>
                </a:lnTo>
                <a:lnTo>
                  <a:pt x="288" y="316"/>
                </a:lnTo>
                <a:lnTo>
                  <a:pt x="265" y="306"/>
                </a:lnTo>
                <a:lnTo>
                  <a:pt x="241" y="295"/>
                </a:lnTo>
                <a:lnTo>
                  <a:pt x="224" y="283"/>
                </a:lnTo>
                <a:lnTo>
                  <a:pt x="206" y="272"/>
                </a:lnTo>
                <a:lnTo>
                  <a:pt x="190" y="262"/>
                </a:lnTo>
                <a:lnTo>
                  <a:pt x="176" y="253"/>
                </a:lnTo>
                <a:lnTo>
                  <a:pt x="159" y="245"/>
                </a:lnTo>
                <a:lnTo>
                  <a:pt x="142" y="240"/>
                </a:lnTo>
                <a:lnTo>
                  <a:pt x="122" y="238"/>
                </a:lnTo>
                <a:lnTo>
                  <a:pt x="104" y="241"/>
                </a:lnTo>
                <a:lnTo>
                  <a:pt x="85" y="248"/>
                </a:lnTo>
                <a:lnTo>
                  <a:pt x="70" y="258"/>
                </a:lnTo>
                <a:lnTo>
                  <a:pt x="54" y="269"/>
                </a:lnTo>
                <a:lnTo>
                  <a:pt x="38" y="285"/>
                </a:lnTo>
                <a:lnTo>
                  <a:pt x="25" y="303"/>
                </a:lnTo>
                <a:lnTo>
                  <a:pt x="12" y="327"/>
                </a:lnTo>
                <a:lnTo>
                  <a:pt x="5" y="348"/>
                </a:lnTo>
                <a:lnTo>
                  <a:pt x="0" y="369"/>
                </a:lnTo>
                <a:lnTo>
                  <a:pt x="2" y="394"/>
                </a:lnTo>
                <a:lnTo>
                  <a:pt x="4" y="415"/>
                </a:lnTo>
                <a:lnTo>
                  <a:pt x="10" y="439"/>
                </a:lnTo>
                <a:lnTo>
                  <a:pt x="18" y="459"/>
                </a:lnTo>
                <a:lnTo>
                  <a:pt x="30" y="480"/>
                </a:lnTo>
                <a:lnTo>
                  <a:pt x="43" y="496"/>
                </a:lnTo>
                <a:lnTo>
                  <a:pt x="59" y="510"/>
                </a:lnTo>
                <a:lnTo>
                  <a:pt x="77" y="525"/>
                </a:lnTo>
                <a:lnTo>
                  <a:pt x="103" y="538"/>
                </a:lnTo>
                <a:lnTo>
                  <a:pt x="129" y="548"/>
                </a:lnTo>
                <a:lnTo>
                  <a:pt x="158" y="554"/>
                </a:lnTo>
                <a:lnTo>
                  <a:pt x="190" y="557"/>
                </a:lnTo>
                <a:lnTo>
                  <a:pt x="229" y="556"/>
                </a:lnTo>
                <a:lnTo>
                  <a:pt x="257" y="554"/>
                </a:lnTo>
                <a:lnTo>
                  <a:pt x="284" y="553"/>
                </a:lnTo>
                <a:lnTo>
                  <a:pt x="310" y="557"/>
                </a:lnTo>
                <a:lnTo>
                  <a:pt x="328" y="567"/>
                </a:lnTo>
                <a:lnTo>
                  <a:pt x="344" y="585"/>
                </a:lnTo>
                <a:lnTo>
                  <a:pt x="354" y="606"/>
                </a:lnTo>
                <a:lnTo>
                  <a:pt x="356" y="627"/>
                </a:lnTo>
                <a:lnTo>
                  <a:pt x="354" y="645"/>
                </a:lnTo>
                <a:lnTo>
                  <a:pt x="348" y="666"/>
                </a:lnTo>
                <a:lnTo>
                  <a:pt x="336" y="692"/>
                </a:lnTo>
                <a:lnTo>
                  <a:pt x="327" y="713"/>
                </a:lnTo>
                <a:lnTo>
                  <a:pt x="314" y="737"/>
                </a:lnTo>
                <a:lnTo>
                  <a:pt x="301" y="762"/>
                </a:lnTo>
                <a:lnTo>
                  <a:pt x="283" y="794"/>
                </a:lnTo>
                <a:lnTo>
                  <a:pt x="302" y="797"/>
                </a:lnTo>
                <a:lnTo>
                  <a:pt x="330" y="800"/>
                </a:lnTo>
                <a:lnTo>
                  <a:pt x="359" y="804"/>
                </a:lnTo>
                <a:lnTo>
                  <a:pt x="391" y="809"/>
                </a:lnTo>
                <a:lnTo>
                  <a:pt x="424" y="812"/>
                </a:lnTo>
                <a:lnTo>
                  <a:pt x="460" y="817"/>
                </a:lnTo>
                <a:lnTo>
                  <a:pt x="497" y="820"/>
                </a:lnTo>
                <a:lnTo>
                  <a:pt x="537" y="822"/>
                </a:lnTo>
                <a:lnTo>
                  <a:pt x="617" y="822"/>
                </a:lnTo>
                <a:lnTo>
                  <a:pt x="644" y="820"/>
                </a:lnTo>
                <a:lnTo>
                  <a:pt x="672" y="818"/>
                </a:lnTo>
                <a:lnTo>
                  <a:pt x="703" y="813"/>
                </a:lnTo>
                <a:lnTo>
                  <a:pt x="729" y="805"/>
                </a:lnTo>
                <a:lnTo>
                  <a:pt x="748" y="796"/>
                </a:lnTo>
                <a:lnTo>
                  <a:pt x="764" y="784"/>
                </a:lnTo>
                <a:lnTo>
                  <a:pt x="776" y="773"/>
                </a:lnTo>
                <a:lnTo>
                  <a:pt x="781" y="760"/>
                </a:lnTo>
                <a:lnTo>
                  <a:pt x="781" y="741"/>
                </a:lnTo>
                <a:lnTo>
                  <a:pt x="776" y="718"/>
                </a:lnTo>
                <a:lnTo>
                  <a:pt x="768" y="695"/>
                </a:lnTo>
                <a:lnTo>
                  <a:pt x="760" y="674"/>
                </a:lnTo>
                <a:lnTo>
                  <a:pt x="760" y="655"/>
                </a:lnTo>
                <a:lnTo>
                  <a:pt x="769" y="637"/>
                </a:lnTo>
                <a:lnTo>
                  <a:pt x="784" y="621"/>
                </a:lnTo>
                <a:lnTo>
                  <a:pt x="805" y="608"/>
                </a:lnTo>
                <a:lnTo>
                  <a:pt x="829" y="598"/>
                </a:lnTo>
                <a:lnTo>
                  <a:pt x="857" y="590"/>
                </a:lnTo>
                <a:lnTo>
                  <a:pt x="885" y="585"/>
                </a:lnTo>
                <a:lnTo>
                  <a:pt x="919" y="580"/>
                </a:lnTo>
                <a:lnTo>
                  <a:pt x="946" y="577"/>
                </a:lnTo>
                <a:lnTo>
                  <a:pt x="977" y="577"/>
                </a:lnTo>
                <a:lnTo>
                  <a:pt x="1003" y="578"/>
                </a:lnTo>
                <a:lnTo>
                  <a:pt x="1030" y="585"/>
                </a:lnTo>
                <a:lnTo>
                  <a:pt x="1056" y="593"/>
                </a:lnTo>
                <a:lnTo>
                  <a:pt x="1081" y="604"/>
                </a:lnTo>
                <a:lnTo>
                  <a:pt x="1100" y="617"/>
                </a:lnTo>
                <a:lnTo>
                  <a:pt x="1118" y="634"/>
                </a:lnTo>
                <a:lnTo>
                  <a:pt x="1126" y="650"/>
                </a:lnTo>
                <a:lnTo>
                  <a:pt x="1129" y="666"/>
                </a:lnTo>
                <a:lnTo>
                  <a:pt x="1125" y="685"/>
                </a:lnTo>
                <a:lnTo>
                  <a:pt x="1116" y="702"/>
                </a:lnTo>
                <a:lnTo>
                  <a:pt x="1102" y="728"/>
                </a:lnTo>
                <a:lnTo>
                  <a:pt x="1092" y="749"/>
                </a:lnTo>
                <a:lnTo>
                  <a:pt x="1084" y="771"/>
                </a:lnTo>
                <a:lnTo>
                  <a:pt x="1084" y="791"/>
                </a:lnTo>
                <a:lnTo>
                  <a:pt x="1092" y="810"/>
                </a:lnTo>
                <a:lnTo>
                  <a:pt x="1108" y="825"/>
                </a:lnTo>
                <a:lnTo>
                  <a:pt x="1123" y="833"/>
                </a:lnTo>
                <a:lnTo>
                  <a:pt x="1146" y="841"/>
                </a:lnTo>
                <a:lnTo>
                  <a:pt x="1173" y="847"/>
                </a:lnTo>
                <a:lnTo>
                  <a:pt x="1199" y="851"/>
                </a:lnTo>
                <a:lnTo>
                  <a:pt x="1233" y="854"/>
                </a:lnTo>
                <a:lnTo>
                  <a:pt x="1271" y="854"/>
                </a:lnTo>
                <a:lnTo>
                  <a:pt x="1301" y="849"/>
                </a:lnTo>
                <a:lnTo>
                  <a:pt x="1347" y="846"/>
                </a:lnTo>
                <a:lnTo>
                  <a:pt x="1392" y="839"/>
                </a:lnTo>
                <a:lnTo>
                  <a:pt x="1431" y="833"/>
                </a:lnTo>
                <a:lnTo>
                  <a:pt x="1470" y="826"/>
                </a:lnTo>
                <a:lnTo>
                  <a:pt x="1515" y="817"/>
                </a:lnTo>
                <a:lnTo>
                  <a:pt x="1569" y="805"/>
                </a:lnTo>
                <a:lnTo>
                  <a:pt x="1645" y="791"/>
                </a:lnTo>
                <a:lnTo>
                  <a:pt x="1636" y="773"/>
                </a:lnTo>
                <a:lnTo>
                  <a:pt x="1626" y="753"/>
                </a:lnTo>
                <a:lnTo>
                  <a:pt x="1616" y="732"/>
                </a:lnTo>
                <a:lnTo>
                  <a:pt x="1608" y="711"/>
                </a:lnTo>
                <a:lnTo>
                  <a:pt x="1601" y="685"/>
                </a:lnTo>
                <a:lnTo>
                  <a:pt x="1597" y="656"/>
                </a:lnTo>
                <a:lnTo>
                  <a:pt x="1598" y="629"/>
                </a:lnTo>
                <a:lnTo>
                  <a:pt x="1603" y="601"/>
                </a:lnTo>
                <a:lnTo>
                  <a:pt x="1614" y="572"/>
                </a:lnTo>
                <a:lnTo>
                  <a:pt x="1631" y="543"/>
                </a:lnTo>
                <a:lnTo>
                  <a:pt x="1648" y="517"/>
                </a:lnTo>
                <a:lnTo>
                  <a:pt x="1671" y="496"/>
                </a:lnTo>
                <a:lnTo>
                  <a:pt x="1696" y="480"/>
                </a:lnTo>
                <a:lnTo>
                  <a:pt x="1721" y="467"/>
                </a:lnTo>
                <a:lnTo>
                  <a:pt x="1747" y="454"/>
                </a:lnTo>
                <a:lnTo>
                  <a:pt x="1773" y="444"/>
                </a:lnTo>
                <a:lnTo>
                  <a:pt x="1799" y="433"/>
                </a:lnTo>
                <a:lnTo>
                  <a:pt x="1832" y="416"/>
                </a:lnTo>
                <a:lnTo>
                  <a:pt x="1853" y="407"/>
                </a:lnTo>
                <a:lnTo>
                  <a:pt x="1872" y="392"/>
                </a:lnTo>
                <a:lnTo>
                  <a:pt x="1890" y="376"/>
                </a:lnTo>
                <a:lnTo>
                  <a:pt x="1906" y="358"/>
                </a:lnTo>
                <a:lnTo>
                  <a:pt x="1918" y="337"/>
                </a:lnTo>
                <a:lnTo>
                  <a:pt x="1926" y="314"/>
                </a:lnTo>
                <a:lnTo>
                  <a:pt x="1929" y="288"/>
                </a:lnTo>
                <a:lnTo>
                  <a:pt x="1924" y="264"/>
                </a:lnTo>
                <a:lnTo>
                  <a:pt x="1913" y="238"/>
                </a:lnTo>
                <a:lnTo>
                  <a:pt x="1897" y="219"/>
                </a:lnTo>
                <a:lnTo>
                  <a:pt x="1876" y="204"/>
                </a:lnTo>
                <a:lnTo>
                  <a:pt x="1851" y="196"/>
                </a:lnTo>
                <a:lnTo>
                  <a:pt x="1829" y="196"/>
                </a:lnTo>
                <a:lnTo>
                  <a:pt x="1806" y="204"/>
                </a:lnTo>
                <a:lnTo>
                  <a:pt x="1783" y="219"/>
                </a:lnTo>
                <a:lnTo>
                  <a:pt x="1767" y="236"/>
                </a:lnTo>
                <a:lnTo>
                  <a:pt x="1749" y="256"/>
                </a:lnTo>
                <a:lnTo>
                  <a:pt x="1733" y="274"/>
                </a:lnTo>
                <a:lnTo>
                  <a:pt x="1715" y="285"/>
                </a:lnTo>
                <a:lnTo>
                  <a:pt x="1692" y="290"/>
                </a:lnTo>
                <a:lnTo>
                  <a:pt x="1663" y="290"/>
                </a:lnTo>
                <a:lnTo>
                  <a:pt x="1639" y="285"/>
                </a:lnTo>
                <a:lnTo>
                  <a:pt x="1621" y="270"/>
                </a:lnTo>
                <a:lnTo>
                  <a:pt x="1605" y="256"/>
                </a:lnTo>
                <a:lnTo>
                  <a:pt x="1592" y="238"/>
                </a:lnTo>
                <a:lnTo>
                  <a:pt x="1582" y="215"/>
                </a:lnTo>
                <a:lnTo>
                  <a:pt x="1577" y="194"/>
                </a:lnTo>
                <a:lnTo>
                  <a:pt x="1576" y="170"/>
                </a:lnTo>
                <a:lnTo>
                  <a:pt x="1577" y="144"/>
                </a:lnTo>
                <a:lnTo>
                  <a:pt x="1582" y="120"/>
                </a:lnTo>
                <a:lnTo>
                  <a:pt x="1590" y="87"/>
                </a:lnTo>
                <a:lnTo>
                  <a:pt x="1600" y="60"/>
                </a:lnTo>
                <a:lnTo>
                  <a:pt x="1606" y="42"/>
                </a:lnTo>
                <a:lnTo>
                  <a:pt x="1616" y="23"/>
                </a:lnTo>
                <a:close/>
              </a:path>
            </a:pathLst>
          </a:custGeom>
          <a:solidFill>
            <a:srgbClr val="5F009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7558454" y="3224214"/>
            <a:ext cx="1225062" cy="866775"/>
          </a:xfrm>
          <a:custGeom>
            <a:avLst/>
            <a:gdLst>
              <a:gd name="T0" fmla="*/ 128 w 1542"/>
              <a:gd name="T1" fmla="*/ 883 h 1092"/>
              <a:gd name="T2" fmla="*/ 220 w 1542"/>
              <a:gd name="T3" fmla="*/ 901 h 1092"/>
              <a:gd name="T4" fmla="*/ 311 w 1542"/>
              <a:gd name="T5" fmla="*/ 899 h 1092"/>
              <a:gd name="T6" fmla="*/ 402 w 1542"/>
              <a:gd name="T7" fmla="*/ 865 h 1092"/>
              <a:gd name="T8" fmla="*/ 494 w 1542"/>
              <a:gd name="T9" fmla="*/ 841 h 1092"/>
              <a:gd name="T10" fmla="*/ 572 w 1542"/>
              <a:gd name="T11" fmla="*/ 875 h 1092"/>
              <a:gd name="T12" fmla="*/ 559 w 1542"/>
              <a:gd name="T13" fmla="*/ 972 h 1092"/>
              <a:gd name="T14" fmla="*/ 579 w 1542"/>
              <a:gd name="T15" fmla="*/ 1058 h 1092"/>
              <a:gd name="T16" fmla="*/ 676 w 1542"/>
              <a:gd name="T17" fmla="*/ 1087 h 1092"/>
              <a:gd name="T18" fmla="*/ 803 w 1542"/>
              <a:gd name="T19" fmla="*/ 1084 h 1092"/>
              <a:gd name="T20" fmla="*/ 903 w 1542"/>
              <a:gd name="T21" fmla="*/ 1042 h 1092"/>
              <a:gd name="T22" fmla="*/ 944 w 1542"/>
              <a:gd name="T23" fmla="*/ 951 h 1092"/>
              <a:gd name="T24" fmla="*/ 973 w 1542"/>
              <a:gd name="T25" fmla="*/ 865 h 1092"/>
              <a:gd name="T26" fmla="*/ 1060 w 1542"/>
              <a:gd name="T27" fmla="*/ 820 h 1092"/>
              <a:gd name="T28" fmla="*/ 1181 w 1542"/>
              <a:gd name="T29" fmla="*/ 810 h 1092"/>
              <a:gd name="T30" fmla="*/ 1294 w 1542"/>
              <a:gd name="T31" fmla="*/ 820 h 1092"/>
              <a:gd name="T32" fmla="*/ 1344 w 1542"/>
              <a:gd name="T33" fmla="*/ 64 h 1092"/>
              <a:gd name="T34" fmla="*/ 1247 w 1542"/>
              <a:gd name="T35" fmla="*/ 19 h 1092"/>
              <a:gd name="T36" fmla="*/ 1116 w 1542"/>
              <a:gd name="T37" fmla="*/ 1 h 1092"/>
              <a:gd name="T38" fmla="*/ 962 w 1542"/>
              <a:gd name="T39" fmla="*/ 3 h 1092"/>
              <a:gd name="T40" fmla="*/ 843 w 1542"/>
              <a:gd name="T41" fmla="*/ 22 h 1092"/>
              <a:gd name="T42" fmla="*/ 790 w 1542"/>
              <a:gd name="T43" fmla="*/ 64 h 1092"/>
              <a:gd name="T44" fmla="*/ 814 w 1542"/>
              <a:gd name="T45" fmla="*/ 119 h 1092"/>
              <a:gd name="T46" fmla="*/ 772 w 1542"/>
              <a:gd name="T47" fmla="*/ 188 h 1092"/>
              <a:gd name="T48" fmla="*/ 692 w 1542"/>
              <a:gd name="T49" fmla="*/ 230 h 1092"/>
              <a:gd name="T50" fmla="*/ 605 w 1542"/>
              <a:gd name="T51" fmla="*/ 248 h 1092"/>
              <a:gd name="T52" fmla="*/ 515 w 1542"/>
              <a:gd name="T53" fmla="*/ 235 h 1092"/>
              <a:gd name="T54" fmla="*/ 460 w 1542"/>
              <a:gd name="T55" fmla="*/ 194 h 1092"/>
              <a:gd name="T56" fmla="*/ 477 w 1542"/>
              <a:gd name="T57" fmla="*/ 131 h 1092"/>
              <a:gd name="T58" fmla="*/ 517 w 1542"/>
              <a:gd name="T59" fmla="*/ 69 h 1092"/>
              <a:gd name="T60" fmla="*/ 490 w 1542"/>
              <a:gd name="T61" fmla="*/ 12 h 1092"/>
              <a:gd name="T62" fmla="*/ 368 w 1542"/>
              <a:gd name="T63" fmla="*/ 0 h 1092"/>
              <a:gd name="T64" fmla="*/ 198 w 1542"/>
              <a:gd name="T65" fmla="*/ 22 h 1092"/>
              <a:gd name="T66" fmla="*/ 74 w 1542"/>
              <a:gd name="T67" fmla="*/ 50 h 1092"/>
              <a:gd name="T68" fmla="*/ 90 w 1542"/>
              <a:gd name="T69" fmla="*/ 129 h 1092"/>
              <a:gd name="T70" fmla="*/ 69 w 1542"/>
              <a:gd name="T71" fmla="*/ 204 h 1092"/>
              <a:gd name="T72" fmla="*/ 29 w 1542"/>
              <a:gd name="T73" fmla="*/ 301 h 1092"/>
              <a:gd name="T74" fmla="*/ 1 w 1542"/>
              <a:gd name="T75" fmla="*/ 392 h 1092"/>
              <a:gd name="T76" fmla="*/ 21 w 1542"/>
              <a:gd name="T77" fmla="*/ 473 h 1092"/>
              <a:gd name="T78" fmla="*/ 103 w 1542"/>
              <a:gd name="T79" fmla="*/ 487 h 1092"/>
              <a:gd name="T80" fmla="*/ 176 w 1542"/>
              <a:gd name="T81" fmla="*/ 418 h 1092"/>
              <a:gd name="T82" fmla="*/ 217 w 1542"/>
              <a:gd name="T83" fmla="*/ 342 h 1092"/>
              <a:gd name="T84" fmla="*/ 296 w 1542"/>
              <a:gd name="T85" fmla="*/ 324 h 1092"/>
              <a:gd name="T86" fmla="*/ 376 w 1542"/>
              <a:gd name="T87" fmla="*/ 359 h 1092"/>
              <a:gd name="T88" fmla="*/ 402 w 1542"/>
              <a:gd name="T89" fmla="*/ 444 h 1092"/>
              <a:gd name="T90" fmla="*/ 355 w 1542"/>
              <a:gd name="T91" fmla="*/ 536 h 1092"/>
              <a:gd name="T92" fmla="*/ 280 w 1542"/>
              <a:gd name="T93" fmla="*/ 601 h 1092"/>
              <a:gd name="T94" fmla="*/ 194 w 1542"/>
              <a:gd name="T95" fmla="*/ 622 h 1092"/>
              <a:gd name="T96" fmla="*/ 113 w 1542"/>
              <a:gd name="T97" fmla="*/ 667 h 1092"/>
              <a:gd name="T98" fmla="*/ 60 w 1542"/>
              <a:gd name="T99" fmla="*/ 743 h 1092"/>
              <a:gd name="T100" fmla="*/ 52 w 1542"/>
              <a:gd name="T101" fmla="*/ 833 h 10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542" h="1092">
                <a:moveTo>
                  <a:pt x="61" y="889"/>
                </a:moveTo>
                <a:lnTo>
                  <a:pt x="81" y="884"/>
                </a:lnTo>
                <a:lnTo>
                  <a:pt x="107" y="880"/>
                </a:lnTo>
                <a:lnTo>
                  <a:pt x="128" y="883"/>
                </a:lnTo>
                <a:lnTo>
                  <a:pt x="150" y="886"/>
                </a:lnTo>
                <a:lnTo>
                  <a:pt x="172" y="891"/>
                </a:lnTo>
                <a:lnTo>
                  <a:pt x="194" y="896"/>
                </a:lnTo>
                <a:lnTo>
                  <a:pt x="220" y="901"/>
                </a:lnTo>
                <a:lnTo>
                  <a:pt x="240" y="904"/>
                </a:lnTo>
                <a:lnTo>
                  <a:pt x="266" y="906"/>
                </a:lnTo>
                <a:lnTo>
                  <a:pt x="290" y="904"/>
                </a:lnTo>
                <a:lnTo>
                  <a:pt x="311" y="899"/>
                </a:lnTo>
                <a:lnTo>
                  <a:pt x="335" y="893"/>
                </a:lnTo>
                <a:lnTo>
                  <a:pt x="358" y="884"/>
                </a:lnTo>
                <a:lnTo>
                  <a:pt x="379" y="875"/>
                </a:lnTo>
                <a:lnTo>
                  <a:pt x="402" y="865"/>
                </a:lnTo>
                <a:lnTo>
                  <a:pt x="423" y="855"/>
                </a:lnTo>
                <a:lnTo>
                  <a:pt x="449" y="847"/>
                </a:lnTo>
                <a:lnTo>
                  <a:pt x="470" y="842"/>
                </a:lnTo>
                <a:lnTo>
                  <a:pt x="494" y="841"/>
                </a:lnTo>
                <a:lnTo>
                  <a:pt x="517" y="844"/>
                </a:lnTo>
                <a:lnTo>
                  <a:pt x="538" y="850"/>
                </a:lnTo>
                <a:lnTo>
                  <a:pt x="559" y="863"/>
                </a:lnTo>
                <a:lnTo>
                  <a:pt x="572" y="875"/>
                </a:lnTo>
                <a:lnTo>
                  <a:pt x="579" y="896"/>
                </a:lnTo>
                <a:lnTo>
                  <a:pt x="575" y="919"/>
                </a:lnTo>
                <a:lnTo>
                  <a:pt x="569" y="944"/>
                </a:lnTo>
                <a:lnTo>
                  <a:pt x="559" y="972"/>
                </a:lnTo>
                <a:lnTo>
                  <a:pt x="551" y="995"/>
                </a:lnTo>
                <a:lnTo>
                  <a:pt x="553" y="1017"/>
                </a:lnTo>
                <a:lnTo>
                  <a:pt x="562" y="1040"/>
                </a:lnTo>
                <a:lnTo>
                  <a:pt x="579" y="1058"/>
                </a:lnTo>
                <a:lnTo>
                  <a:pt x="595" y="1069"/>
                </a:lnTo>
                <a:lnTo>
                  <a:pt x="618" y="1076"/>
                </a:lnTo>
                <a:lnTo>
                  <a:pt x="642" y="1082"/>
                </a:lnTo>
                <a:lnTo>
                  <a:pt x="676" y="1087"/>
                </a:lnTo>
                <a:lnTo>
                  <a:pt x="705" y="1090"/>
                </a:lnTo>
                <a:lnTo>
                  <a:pt x="741" y="1092"/>
                </a:lnTo>
                <a:lnTo>
                  <a:pt x="773" y="1089"/>
                </a:lnTo>
                <a:lnTo>
                  <a:pt x="803" y="1084"/>
                </a:lnTo>
                <a:lnTo>
                  <a:pt x="833" y="1076"/>
                </a:lnTo>
                <a:lnTo>
                  <a:pt x="861" y="1066"/>
                </a:lnTo>
                <a:lnTo>
                  <a:pt x="882" y="1055"/>
                </a:lnTo>
                <a:lnTo>
                  <a:pt x="903" y="1042"/>
                </a:lnTo>
                <a:lnTo>
                  <a:pt x="919" y="1027"/>
                </a:lnTo>
                <a:lnTo>
                  <a:pt x="934" y="1009"/>
                </a:lnTo>
                <a:lnTo>
                  <a:pt x="942" y="987"/>
                </a:lnTo>
                <a:lnTo>
                  <a:pt x="944" y="951"/>
                </a:lnTo>
                <a:lnTo>
                  <a:pt x="944" y="923"/>
                </a:lnTo>
                <a:lnTo>
                  <a:pt x="949" y="899"/>
                </a:lnTo>
                <a:lnTo>
                  <a:pt x="958" y="881"/>
                </a:lnTo>
                <a:lnTo>
                  <a:pt x="973" y="865"/>
                </a:lnTo>
                <a:lnTo>
                  <a:pt x="989" y="850"/>
                </a:lnTo>
                <a:lnTo>
                  <a:pt x="1010" y="837"/>
                </a:lnTo>
                <a:lnTo>
                  <a:pt x="1031" y="828"/>
                </a:lnTo>
                <a:lnTo>
                  <a:pt x="1060" y="820"/>
                </a:lnTo>
                <a:lnTo>
                  <a:pt x="1088" y="816"/>
                </a:lnTo>
                <a:lnTo>
                  <a:pt x="1117" y="813"/>
                </a:lnTo>
                <a:lnTo>
                  <a:pt x="1148" y="812"/>
                </a:lnTo>
                <a:lnTo>
                  <a:pt x="1181" y="810"/>
                </a:lnTo>
                <a:lnTo>
                  <a:pt x="1216" y="812"/>
                </a:lnTo>
                <a:lnTo>
                  <a:pt x="1244" y="813"/>
                </a:lnTo>
                <a:lnTo>
                  <a:pt x="1268" y="816"/>
                </a:lnTo>
                <a:lnTo>
                  <a:pt x="1294" y="820"/>
                </a:lnTo>
                <a:lnTo>
                  <a:pt x="1318" y="823"/>
                </a:lnTo>
                <a:lnTo>
                  <a:pt x="1344" y="824"/>
                </a:lnTo>
                <a:lnTo>
                  <a:pt x="1542" y="829"/>
                </a:lnTo>
                <a:lnTo>
                  <a:pt x="1344" y="64"/>
                </a:lnTo>
                <a:lnTo>
                  <a:pt x="1317" y="50"/>
                </a:lnTo>
                <a:lnTo>
                  <a:pt x="1297" y="38"/>
                </a:lnTo>
                <a:lnTo>
                  <a:pt x="1275" y="29"/>
                </a:lnTo>
                <a:lnTo>
                  <a:pt x="1247" y="19"/>
                </a:lnTo>
                <a:lnTo>
                  <a:pt x="1218" y="12"/>
                </a:lnTo>
                <a:lnTo>
                  <a:pt x="1187" y="8"/>
                </a:lnTo>
                <a:lnTo>
                  <a:pt x="1150" y="3"/>
                </a:lnTo>
                <a:lnTo>
                  <a:pt x="1116" y="1"/>
                </a:lnTo>
                <a:lnTo>
                  <a:pt x="1082" y="0"/>
                </a:lnTo>
                <a:lnTo>
                  <a:pt x="1043" y="0"/>
                </a:lnTo>
                <a:lnTo>
                  <a:pt x="997" y="0"/>
                </a:lnTo>
                <a:lnTo>
                  <a:pt x="962" y="3"/>
                </a:lnTo>
                <a:lnTo>
                  <a:pt x="926" y="6"/>
                </a:lnTo>
                <a:lnTo>
                  <a:pt x="895" y="9"/>
                </a:lnTo>
                <a:lnTo>
                  <a:pt x="866" y="16"/>
                </a:lnTo>
                <a:lnTo>
                  <a:pt x="843" y="22"/>
                </a:lnTo>
                <a:lnTo>
                  <a:pt x="824" y="30"/>
                </a:lnTo>
                <a:lnTo>
                  <a:pt x="807" y="40"/>
                </a:lnTo>
                <a:lnTo>
                  <a:pt x="796" y="50"/>
                </a:lnTo>
                <a:lnTo>
                  <a:pt x="790" y="64"/>
                </a:lnTo>
                <a:lnTo>
                  <a:pt x="790" y="79"/>
                </a:lnTo>
                <a:lnTo>
                  <a:pt x="798" y="94"/>
                </a:lnTo>
                <a:lnTo>
                  <a:pt x="807" y="106"/>
                </a:lnTo>
                <a:lnTo>
                  <a:pt x="814" y="119"/>
                </a:lnTo>
                <a:lnTo>
                  <a:pt x="814" y="139"/>
                </a:lnTo>
                <a:lnTo>
                  <a:pt x="804" y="155"/>
                </a:lnTo>
                <a:lnTo>
                  <a:pt x="791" y="171"/>
                </a:lnTo>
                <a:lnTo>
                  <a:pt x="772" y="188"/>
                </a:lnTo>
                <a:lnTo>
                  <a:pt x="752" y="202"/>
                </a:lnTo>
                <a:lnTo>
                  <a:pt x="733" y="212"/>
                </a:lnTo>
                <a:lnTo>
                  <a:pt x="713" y="220"/>
                </a:lnTo>
                <a:lnTo>
                  <a:pt x="692" y="230"/>
                </a:lnTo>
                <a:lnTo>
                  <a:pt x="670" y="236"/>
                </a:lnTo>
                <a:lnTo>
                  <a:pt x="647" y="241"/>
                </a:lnTo>
                <a:lnTo>
                  <a:pt x="624" y="244"/>
                </a:lnTo>
                <a:lnTo>
                  <a:pt x="605" y="248"/>
                </a:lnTo>
                <a:lnTo>
                  <a:pt x="579" y="248"/>
                </a:lnTo>
                <a:lnTo>
                  <a:pt x="556" y="244"/>
                </a:lnTo>
                <a:lnTo>
                  <a:pt x="535" y="241"/>
                </a:lnTo>
                <a:lnTo>
                  <a:pt x="515" y="235"/>
                </a:lnTo>
                <a:lnTo>
                  <a:pt x="494" y="226"/>
                </a:lnTo>
                <a:lnTo>
                  <a:pt x="477" y="217"/>
                </a:lnTo>
                <a:lnTo>
                  <a:pt x="465" y="205"/>
                </a:lnTo>
                <a:lnTo>
                  <a:pt x="460" y="194"/>
                </a:lnTo>
                <a:lnTo>
                  <a:pt x="459" y="183"/>
                </a:lnTo>
                <a:lnTo>
                  <a:pt x="460" y="166"/>
                </a:lnTo>
                <a:lnTo>
                  <a:pt x="465" y="150"/>
                </a:lnTo>
                <a:lnTo>
                  <a:pt x="477" y="131"/>
                </a:lnTo>
                <a:lnTo>
                  <a:pt x="491" y="113"/>
                </a:lnTo>
                <a:lnTo>
                  <a:pt x="502" y="98"/>
                </a:lnTo>
                <a:lnTo>
                  <a:pt x="511" y="87"/>
                </a:lnTo>
                <a:lnTo>
                  <a:pt x="517" y="69"/>
                </a:lnTo>
                <a:lnTo>
                  <a:pt x="522" y="51"/>
                </a:lnTo>
                <a:lnTo>
                  <a:pt x="517" y="37"/>
                </a:lnTo>
                <a:lnTo>
                  <a:pt x="507" y="24"/>
                </a:lnTo>
                <a:lnTo>
                  <a:pt x="490" y="12"/>
                </a:lnTo>
                <a:lnTo>
                  <a:pt x="470" y="8"/>
                </a:lnTo>
                <a:lnTo>
                  <a:pt x="451" y="3"/>
                </a:lnTo>
                <a:lnTo>
                  <a:pt x="423" y="0"/>
                </a:lnTo>
                <a:lnTo>
                  <a:pt x="368" y="0"/>
                </a:lnTo>
                <a:lnTo>
                  <a:pt x="327" y="3"/>
                </a:lnTo>
                <a:lnTo>
                  <a:pt x="290" y="8"/>
                </a:lnTo>
                <a:lnTo>
                  <a:pt x="241" y="14"/>
                </a:lnTo>
                <a:lnTo>
                  <a:pt x="198" y="22"/>
                </a:lnTo>
                <a:lnTo>
                  <a:pt x="149" y="30"/>
                </a:lnTo>
                <a:lnTo>
                  <a:pt x="116" y="37"/>
                </a:lnTo>
                <a:lnTo>
                  <a:pt x="89" y="43"/>
                </a:lnTo>
                <a:lnTo>
                  <a:pt x="74" y="50"/>
                </a:lnTo>
                <a:lnTo>
                  <a:pt x="79" y="64"/>
                </a:lnTo>
                <a:lnTo>
                  <a:pt x="86" y="89"/>
                </a:lnTo>
                <a:lnTo>
                  <a:pt x="89" y="111"/>
                </a:lnTo>
                <a:lnTo>
                  <a:pt x="90" y="129"/>
                </a:lnTo>
                <a:lnTo>
                  <a:pt x="87" y="150"/>
                </a:lnTo>
                <a:lnTo>
                  <a:pt x="82" y="168"/>
                </a:lnTo>
                <a:lnTo>
                  <a:pt x="76" y="188"/>
                </a:lnTo>
                <a:lnTo>
                  <a:pt x="69" y="204"/>
                </a:lnTo>
                <a:lnTo>
                  <a:pt x="61" y="228"/>
                </a:lnTo>
                <a:lnTo>
                  <a:pt x="52" y="252"/>
                </a:lnTo>
                <a:lnTo>
                  <a:pt x="42" y="277"/>
                </a:lnTo>
                <a:lnTo>
                  <a:pt x="29" y="301"/>
                </a:lnTo>
                <a:lnTo>
                  <a:pt x="21" y="324"/>
                </a:lnTo>
                <a:lnTo>
                  <a:pt x="14" y="343"/>
                </a:lnTo>
                <a:lnTo>
                  <a:pt x="8" y="364"/>
                </a:lnTo>
                <a:lnTo>
                  <a:pt x="1" y="392"/>
                </a:lnTo>
                <a:lnTo>
                  <a:pt x="0" y="416"/>
                </a:lnTo>
                <a:lnTo>
                  <a:pt x="3" y="437"/>
                </a:lnTo>
                <a:lnTo>
                  <a:pt x="9" y="458"/>
                </a:lnTo>
                <a:lnTo>
                  <a:pt x="21" y="473"/>
                </a:lnTo>
                <a:lnTo>
                  <a:pt x="35" y="486"/>
                </a:lnTo>
                <a:lnTo>
                  <a:pt x="55" y="492"/>
                </a:lnTo>
                <a:lnTo>
                  <a:pt x="76" y="492"/>
                </a:lnTo>
                <a:lnTo>
                  <a:pt x="103" y="487"/>
                </a:lnTo>
                <a:lnTo>
                  <a:pt x="128" y="476"/>
                </a:lnTo>
                <a:lnTo>
                  <a:pt x="149" y="463"/>
                </a:lnTo>
                <a:lnTo>
                  <a:pt x="165" y="442"/>
                </a:lnTo>
                <a:lnTo>
                  <a:pt x="176" y="418"/>
                </a:lnTo>
                <a:lnTo>
                  <a:pt x="180" y="393"/>
                </a:lnTo>
                <a:lnTo>
                  <a:pt x="188" y="374"/>
                </a:lnTo>
                <a:lnTo>
                  <a:pt x="201" y="356"/>
                </a:lnTo>
                <a:lnTo>
                  <a:pt x="217" y="342"/>
                </a:lnTo>
                <a:lnTo>
                  <a:pt x="236" y="330"/>
                </a:lnTo>
                <a:lnTo>
                  <a:pt x="258" y="325"/>
                </a:lnTo>
                <a:lnTo>
                  <a:pt x="275" y="324"/>
                </a:lnTo>
                <a:lnTo>
                  <a:pt x="296" y="324"/>
                </a:lnTo>
                <a:lnTo>
                  <a:pt x="321" y="327"/>
                </a:lnTo>
                <a:lnTo>
                  <a:pt x="340" y="333"/>
                </a:lnTo>
                <a:lnTo>
                  <a:pt x="358" y="343"/>
                </a:lnTo>
                <a:lnTo>
                  <a:pt x="376" y="359"/>
                </a:lnTo>
                <a:lnTo>
                  <a:pt x="389" y="376"/>
                </a:lnTo>
                <a:lnTo>
                  <a:pt x="400" y="400"/>
                </a:lnTo>
                <a:lnTo>
                  <a:pt x="404" y="423"/>
                </a:lnTo>
                <a:lnTo>
                  <a:pt x="402" y="444"/>
                </a:lnTo>
                <a:lnTo>
                  <a:pt x="395" y="468"/>
                </a:lnTo>
                <a:lnTo>
                  <a:pt x="386" y="492"/>
                </a:lnTo>
                <a:lnTo>
                  <a:pt x="373" y="513"/>
                </a:lnTo>
                <a:lnTo>
                  <a:pt x="355" y="536"/>
                </a:lnTo>
                <a:lnTo>
                  <a:pt x="339" y="554"/>
                </a:lnTo>
                <a:lnTo>
                  <a:pt x="318" y="573"/>
                </a:lnTo>
                <a:lnTo>
                  <a:pt x="300" y="588"/>
                </a:lnTo>
                <a:lnTo>
                  <a:pt x="280" y="601"/>
                </a:lnTo>
                <a:lnTo>
                  <a:pt x="262" y="607"/>
                </a:lnTo>
                <a:lnTo>
                  <a:pt x="236" y="614"/>
                </a:lnTo>
                <a:lnTo>
                  <a:pt x="217" y="617"/>
                </a:lnTo>
                <a:lnTo>
                  <a:pt x="194" y="622"/>
                </a:lnTo>
                <a:lnTo>
                  <a:pt x="175" y="628"/>
                </a:lnTo>
                <a:lnTo>
                  <a:pt x="150" y="640"/>
                </a:lnTo>
                <a:lnTo>
                  <a:pt x="129" y="653"/>
                </a:lnTo>
                <a:lnTo>
                  <a:pt x="113" y="667"/>
                </a:lnTo>
                <a:lnTo>
                  <a:pt x="95" y="685"/>
                </a:lnTo>
                <a:lnTo>
                  <a:pt x="82" y="701"/>
                </a:lnTo>
                <a:lnTo>
                  <a:pt x="68" y="724"/>
                </a:lnTo>
                <a:lnTo>
                  <a:pt x="60" y="743"/>
                </a:lnTo>
                <a:lnTo>
                  <a:pt x="52" y="766"/>
                </a:lnTo>
                <a:lnTo>
                  <a:pt x="48" y="789"/>
                </a:lnTo>
                <a:lnTo>
                  <a:pt x="48" y="808"/>
                </a:lnTo>
                <a:lnTo>
                  <a:pt x="52" y="833"/>
                </a:lnTo>
                <a:lnTo>
                  <a:pt x="56" y="862"/>
                </a:lnTo>
                <a:lnTo>
                  <a:pt x="61" y="889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6416920" y="3092450"/>
            <a:ext cx="1462454" cy="922338"/>
          </a:xfrm>
          <a:custGeom>
            <a:avLst/>
            <a:gdLst>
              <a:gd name="T0" fmla="*/ 1523 w 1843"/>
              <a:gd name="T1" fmla="*/ 319 h 1162"/>
              <a:gd name="T2" fmla="*/ 1473 w 1843"/>
              <a:gd name="T3" fmla="*/ 455 h 1162"/>
              <a:gd name="T4" fmla="*/ 1435 w 1843"/>
              <a:gd name="T5" fmla="*/ 578 h 1162"/>
              <a:gd name="T6" fmla="*/ 1505 w 1843"/>
              <a:gd name="T7" fmla="*/ 659 h 1162"/>
              <a:gd name="T8" fmla="*/ 1607 w 1843"/>
              <a:gd name="T9" fmla="*/ 606 h 1162"/>
              <a:gd name="T10" fmla="*/ 1666 w 1843"/>
              <a:gd name="T11" fmla="*/ 502 h 1162"/>
              <a:gd name="T12" fmla="*/ 1773 w 1843"/>
              <a:gd name="T13" fmla="*/ 499 h 1162"/>
              <a:gd name="T14" fmla="*/ 1841 w 1843"/>
              <a:gd name="T15" fmla="*/ 575 h 1162"/>
              <a:gd name="T16" fmla="*/ 1820 w 1843"/>
              <a:gd name="T17" fmla="*/ 667 h 1162"/>
              <a:gd name="T18" fmla="*/ 1722 w 1843"/>
              <a:gd name="T19" fmla="*/ 765 h 1162"/>
              <a:gd name="T20" fmla="*/ 1611 w 1843"/>
              <a:gd name="T21" fmla="*/ 795 h 1162"/>
              <a:gd name="T22" fmla="*/ 1525 w 1843"/>
              <a:gd name="T23" fmla="*/ 860 h 1162"/>
              <a:gd name="T24" fmla="*/ 1486 w 1843"/>
              <a:gd name="T25" fmla="*/ 977 h 1162"/>
              <a:gd name="T26" fmla="*/ 1469 w 1843"/>
              <a:gd name="T27" fmla="*/ 1037 h 1162"/>
              <a:gd name="T28" fmla="*/ 1359 w 1843"/>
              <a:gd name="T29" fmla="*/ 1030 h 1162"/>
              <a:gd name="T30" fmla="*/ 1208 w 1843"/>
              <a:gd name="T31" fmla="*/ 1074 h 1162"/>
              <a:gd name="T32" fmla="*/ 1057 w 1843"/>
              <a:gd name="T33" fmla="*/ 1133 h 1162"/>
              <a:gd name="T34" fmla="*/ 889 w 1843"/>
              <a:gd name="T35" fmla="*/ 1158 h 1162"/>
              <a:gd name="T36" fmla="*/ 796 w 1843"/>
              <a:gd name="T37" fmla="*/ 1095 h 1162"/>
              <a:gd name="T38" fmla="*/ 847 w 1843"/>
              <a:gd name="T39" fmla="*/ 1004 h 1162"/>
              <a:gd name="T40" fmla="*/ 976 w 1843"/>
              <a:gd name="T41" fmla="*/ 951 h 1162"/>
              <a:gd name="T42" fmla="*/ 1070 w 1843"/>
              <a:gd name="T43" fmla="*/ 889 h 1162"/>
              <a:gd name="T44" fmla="*/ 1007 w 1843"/>
              <a:gd name="T45" fmla="*/ 831 h 1162"/>
              <a:gd name="T46" fmla="*/ 863 w 1843"/>
              <a:gd name="T47" fmla="*/ 838 h 1162"/>
              <a:gd name="T48" fmla="*/ 730 w 1843"/>
              <a:gd name="T49" fmla="*/ 888 h 1162"/>
              <a:gd name="T50" fmla="*/ 577 w 1843"/>
              <a:gd name="T51" fmla="*/ 977 h 1162"/>
              <a:gd name="T52" fmla="*/ 399 w 1843"/>
              <a:gd name="T53" fmla="*/ 1030 h 1162"/>
              <a:gd name="T54" fmla="*/ 222 w 1843"/>
              <a:gd name="T55" fmla="*/ 1042 h 1162"/>
              <a:gd name="T56" fmla="*/ 308 w 1843"/>
              <a:gd name="T57" fmla="*/ 936 h 1162"/>
              <a:gd name="T58" fmla="*/ 375 w 1843"/>
              <a:gd name="T59" fmla="*/ 825 h 1162"/>
              <a:gd name="T60" fmla="*/ 345 w 1843"/>
              <a:gd name="T61" fmla="*/ 729 h 1162"/>
              <a:gd name="T62" fmla="*/ 261 w 1843"/>
              <a:gd name="T63" fmla="*/ 732 h 1162"/>
              <a:gd name="T64" fmla="*/ 191 w 1843"/>
              <a:gd name="T65" fmla="*/ 816 h 1162"/>
              <a:gd name="T66" fmla="*/ 87 w 1843"/>
              <a:gd name="T67" fmla="*/ 849 h 1162"/>
              <a:gd name="T68" fmla="*/ 6 w 1843"/>
              <a:gd name="T69" fmla="*/ 774 h 1162"/>
              <a:gd name="T70" fmla="*/ 26 w 1843"/>
              <a:gd name="T71" fmla="*/ 672 h 1162"/>
              <a:gd name="T72" fmla="*/ 136 w 1843"/>
              <a:gd name="T73" fmla="*/ 604 h 1162"/>
              <a:gd name="T74" fmla="*/ 207 w 1843"/>
              <a:gd name="T75" fmla="*/ 494 h 1162"/>
              <a:gd name="T76" fmla="*/ 164 w 1843"/>
              <a:gd name="T77" fmla="*/ 353 h 1162"/>
              <a:gd name="T78" fmla="*/ 147 w 1843"/>
              <a:gd name="T79" fmla="*/ 217 h 1162"/>
              <a:gd name="T80" fmla="*/ 289 w 1843"/>
              <a:gd name="T81" fmla="*/ 235 h 1162"/>
              <a:gd name="T82" fmla="*/ 509 w 1843"/>
              <a:gd name="T83" fmla="*/ 243 h 1162"/>
              <a:gd name="T84" fmla="*/ 629 w 1843"/>
              <a:gd name="T85" fmla="*/ 207 h 1162"/>
              <a:gd name="T86" fmla="*/ 632 w 1843"/>
              <a:gd name="T87" fmla="*/ 118 h 1162"/>
              <a:gd name="T88" fmla="*/ 670 w 1843"/>
              <a:gd name="T89" fmla="*/ 30 h 1162"/>
              <a:gd name="T90" fmla="*/ 811 w 1843"/>
              <a:gd name="T91" fmla="*/ 0 h 1162"/>
              <a:gd name="T92" fmla="*/ 946 w 1843"/>
              <a:gd name="T93" fmla="*/ 27 h 1162"/>
              <a:gd name="T94" fmla="*/ 989 w 1843"/>
              <a:gd name="T95" fmla="*/ 108 h 1162"/>
              <a:gd name="T96" fmla="*/ 949 w 1843"/>
              <a:gd name="T97" fmla="*/ 214 h 1162"/>
              <a:gd name="T98" fmla="*/ 1038 w 1843"/>
              <a:gd name="T99" fmla="*/ 270 h 1162"/>
              <a:gd name="T100" fmla="*/ 1212 w 1843"/>
              <a:gd name="T101" fmla="*/ 269 h 1162"/>
              <a:gd name="T102" fmla="*/ 1434 w 1843"/>
              <a:gd name="T103" fmla="*/ 228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843" h="1162">
                <a:moveTo>
                  <a:pt x="1515" y="230"/>
                </a:moveTo>
                <a:lnTo>
                  <a:pt x="1521" y="259"/>
                </a:lnTo>
                <a:lnTo>
                  <a:pt x="1526" y="282"/>
                </a:lnTo>
                <a:lnTo>
                  <a:pt x="1528" y="299"/>
                </a:lnTo>
                <a:lnTo>
                  <a:pt x="1523" y="319"/>
                </a:lnTo>
                <a:lnTo>
                  <a:pt x="1515" y="346"/>
                </a:lnTo>
                <a:lnTo>
                  <a:pt x="1505" y="374"/>
                </a:lnTo>
                <a:lnTo>
                  <a:pt x="1495" y="400"/>
                </a:lnTo>
                <a:lnTo>
                  <a:pt x="1486" y="424"/>
                </a:lnTo>
                <a:lnTo>
                  <a:pt x="1473" y="455"/>
                </a:lnTo>
                <a:lnTo>
                  <a:pt x="1461" y="479"/>
                </a:lnTo>
                <a:lnTo>
                  <a:pt x="1453" y="500"/>
                </a:lnTo>
                <a:lnTo>
                  <a:pt x="1445" y="530"/>
                </a:lnTo>
                <a:lnTo>
                  <a:pt x="1437" y="554"/>
                </a:lnTo>
                <a:lnTo>
                  <a:pt x="1435" y="578"/>
                </a:lnTo>
                <a:lnTo>
                  <a:pt x="1440" y="604"/>
                </a:lnTo>
                <a:lnTo>
                  <a:pt x="1448" y="627"/>
                </a:lnTo>
                <a:lnTo>
                  <a:pt x="1465" y="646"/>
                </a:lnTo>
                <a:lnTo>
                  <a:pt x="1481" y="658"/>
                </a:lnTo>
                <a:lnTo>
                  <a:pt x="1505" y="659"/>
                </a:lnTo>
                <a:lnTo>
                  <a:pt x="1533" y="658"/>
                </a:lnTo>
                <a:lnTo>
                  <a:pt x="1552" y="650"/>
                </a:lnTo>
                <a:lnTo>
                  <a:pt x="1575" y="640"/>
                </a:lnTo>
                <a:lnTo>
                  <a:pt x="1593" y="625"/>
                </a:lnTo>
                <a:lnTo>
                  <a:pt x="1607" y="606"/>
                </a:lnTo>
                <a:lnTo>
                  <a:pt x="1615" y="583"/>
                </a:lnTo>
                <a:lnTo>
                  <a:pt x="1619" y="559"/>
                </a:lnTo>
                <a:lnTo>
                  <a:pt x="1630" y="536"/>
                </a:lnTo>
                <a:lnTo>
                  <a:pt x="1645" y="517"/>
                </a:lnTo>
                <a:lnTo>
                  <a:pt x="1666" y="502"/>
                </a:lnTo>
                <a:lnTo>
                  <a:pt x="1687" y="494"/>
                </a:lnTo>
                <a:lnTo>
                  <a:pt x="1710" y="491"/>
                </a:lnTo>
                <a:lnTo>
                  <a:pt x="1727" y="489"/>
                </a:lnTo>
                <a:lnTo>
                  <a:pt x="1750" y="492"/>
                </a:lnTo>
                <a:lnTo>
                  <a:pt x="1773" y="499"/>
                </a:lnTo>
                <a:lnTo>
                  <a:pt x="1794" y="507"/>
                </a:lnTo>
                <a:lnTo>
                  <a:pt x="1808" y="523"/>
                </a:lnTo>
                <a:lnTo>
                  <a:pt x="1821" y="539"/>
                </a:lnTo>
                <a:lnTo>
                  <a:pt x="1834" y="554"/>
                </a:lnTo>
                <a:lnTo>
                  <a:pt x="1841" y="575"/>
                </a:lnTo>
                <a:lnTo>
                  <a:pt x="1843" y="594"/>
                </a:lnTo>
                <a:lnTo>
                  <a:pt x="1839" y="615"/>
                </a:lnTo>
                <a:lnTo>
                  <a:pt x="1833" y="633"/>
                </a:lnTo>
                <a:lnTo>
                  <a:pt x="1828" y="648"/>
                </a:lnTo>
                <a:lnTo>
                  <a:pt x="1820" y="667"/>
                </a:lnTo>
                <a:lnTo>
                  <a:pt x="1802" y="692"/>
                </a:lnTo>
                <a:lnTo>
                  <a:pt x="1786" y="711"/>
                </a:lnTo>
                <a:lnTo>
                  <a:pt x="1766" y="731"/>
                </a:lnTo>
                <a:lnTo>
                  <a:pt x="1745" y="748"/>
                </a:lnTo>
                <a:lnTo>
                  <a:pt x="1722" y="765"/>
                </a:lnTo>
                <a:lnTo>
                  <a:pt x="1703" y="773"/>
                </a:lnTo>
                <a:lnTo>
                  <a:pt x="1682" y="778"/>
                </a:lnTo>
                <a:lnTo>
                  <a:pt x="1654" y="782"/>
                </a:lnTo>
                <a:lnTo>
                  <a:pt x="1635" y="787"/>
                </a:lnTo>
                <a:lnTo>
                  <a:pt x="1611" y="795"/>
                </a:lnTo>
                <a:lnTo>
                  <a:pt x="1589" y="805"/>
                </a:lnTo>
                <a:lnTo>
                  <a:pt x="1570" y="816"/>
                </a:lnTo>
                <a:lnTo>
                  <a:pt x="1555" y="831"/>
                </a:lnTo>
                <a:lnTo>
                  <a:pt x="1539" y="844"/>
                </a:lnTo>
                <a:lnTo>
                  <a:pt x="1525" y="860"/>
                </a:lnTo>
                <a:lnTo>
                  <a:pt x="1510" y="881"/>
                </a:lnTo>
                <a:lnTo>
                  <a:pt x="1499" y="904"/>
                </a:lnTo>
                <a:lnTo>
                  <a:pt x="1491" y="928"/>
                </a:lnTo>
                <a:lnTo>
                  <a:pt x="1486" y="954"/>
                </a:lnTo>
                <a:lnTo>
                  <a:pt x="1486" y="977"/>
                </a:lnTo>
                <a:lnTo>
                  <a:pt x="1491" y="1003"/>
                </a:lnTo>
                <a:lnTo>
                  <a:pt x="1495" y="1026"/>
                </a:lnTo>
                <a:lnTo>
                  <a:pt x="1499" y="1050"/>
                </a:lnTo>
                <a:lnTo>
                  <a:pt x="1487" y="1045"/>
                </a:lnTo>
                <a:lnTo>
                  <a:pt x="1469" y="1037"/>
                </a:lnTo>
                <a:lnTo>
                  <a:pt x="1452" y="1030"/>
                </a:lnTo>
                <a:lnTo>
                  <a:pt x="1432" y="1027"/>
                </a:lnTo>
                <a:lnTo>
                  <a:pt x="1411" y="1024"/>
                </a:lnTo>
                <a:lnTo>
                  <a:pt x="1387" y="1026"/>
                </a:lnTo>
                <a:lnTo>
                  <a:pt x="1359" y="1030"/>
                </a:lnTo>
                <a:lnTo>
                  <a:pt x="1335" y="1035"/>
                </a:lnTo>
                <a:lnTo>
                  <a:pt x="1302" y="1043"/>
                </a:lnTo>
                <a:lnTo>
                  <a:pt x="1270" y="1053"/>
                </a:lnTo>
                <a:lnTo>
                  <a:pt x="1239" y="1063"/>
                </a:lnTo>
                <a:lnTo>
                  <a:pt x="1208" y="1074"/>
                </a:lnTo>
                <a:lnTo>
                  <a:pt x="1182" y="1086"/>
                </a:lnTo>
                <a:lnTo>
                  <a:pt x="1155" y="1098"/>
                </a:lnTo>
                <a:lnTo>
                  <a:pt x="1124" y="1110"/>
                </a:lnTo>
                <a:lnTo>
                  <a:pt x="1095" y="1120"/>
                </a:lnTo>
                <a:lnTo>
                  <a:pt x="1057" y="1133"/>
                </a:lnTo>
                <a:lnTo>
                  <a:pt x="1020" y="1145"/>
                </a:lnTo>
                <a:lnTo>
                  <a:pt x="993" y="1154"/>
                </a:lnTo>
                <a:lnTo>
                  <a:pt x="957" y="1158"/>
                </a:lnTo>
                <a:lnTo>
                  <a:pt x="926" y="1162"/>
                </a:lnTo>
                <a:lnTo>
                  <a:pt x="889" y="1158"/>
                </a:lnTo>
                <a:lnTo>
                  <a:pt x="861" y="1154"/>
                </a:lnTo>
                <a:lnTo>
                  <a:pt x="835" y="1145"/>
                </a:lnTo>
                <a:lnTo>
                  <a:pt x="817" y="1134"/>
                </a:lnTo>
                <a:lnTo>
                  <a:pt x="804" y="1118"/>
                </a:lnTo>
                <a:lnTo>
                  <a:pt x="796" y="1095"/>
                </a:lnTo>
                <a:lnTo>
                  <a:pt x="796" y="1076"/>
                </a:lnTo>
                <a:lnTo>
                  <a:pt x="803" y="1058"/>
                </a:lnTo>
                <a:lnTo>
                  <a:pt x="813" y="1040"/>
                </a:lnTo>
                <a:lnTo>
                  <a:pt x="827" y="1022"/>
                </a:lnTo>
                <a:lnTo>
                  <a:pt x="847" y="1004"/>
                </a:lnTo>
                <a:lnTo>
                  <a:pt x="871" y="987"/>
                </a:lnTo>
                <a:lnTo>
                  <a:pt x="897" y="975"/>
                </a:lnTo>
                <a:lnTo>
                  <a:pt x="928" y="966"/>
                </a:lnTo>
                <a:lnTo>
                  <a:pt x="952" y="959"/>
                </a:lnTo>
                <a:lnTo>
                  <a:pt x="976" y="951"/>
                </a:lnTo>
                <a:lnTo>
                  <a:pt x="1004" y="941"/>
                </a:lnTo>
                <a:lnTo>
                  <a:pt x="1030" y="928"/>
                </a:lnTo>
                <a:lnTo>
                  <a:pt x="1051" y="917"/>
                </a:lnTo>
                <a:lnTo>
                  <a:pt x="1066" y="904"/>
                </a:lnTo>
                <a:lnTo>
                  <a:pt x="1070" y="889"/>
                </a:lnTo>
                <a:lnTo>
                  <a:pt x="1067" y="873"/>
                </a:lnTo>
                <a:lnTo>
                  <a:pt x="1056" y="857"/>
                </a:lnTo>
                <a:lnTo>
                  <a:pt x="1038" y="844"/>
                </a:lnTo>
                <a:lnTo>
                  <a:pt x="1023" y="836"/>
                </a:lnTo>
                <a:lnTo>
                  <a:pt x="1007" y="831"/>
                </a:lnTo>
                <a:lnTo>
                  <a:pt x="981" y="828"/>
                </a:lnTo>
                <a:lnTo>
                  <a:pt x="950" y="828"/>
                </a:lnTo>
                <a:lnTo>
                  <a:pt x="920" y="829"/>
                </a:lnTo>
                <a:lnTo>
                  <a:pt x="890" y="833"/>
                </a:lnTo>
                <a:lnTo>
                  <a:pt x="863" y="838"/>
                </a:lnTo>
                <a:lnTo>
                  <a:pt x="838" y="844"/>
                </a:lnTo>
                <a:lnTo>
                  <a:pt x="813" y="852"/>
                </a:lnTo>
                <a:lnTo>
                  <a:pt x="782" y="863"/>
                </a:lnTo>
                <a:lnTo>
                  <a:pt x="754" y="876"/>
                </a:lnTo>
                <a:lnTo>
                  <a:pt x="730" y="888"/>
                </a:lnTo>
                <a:lnTo>
                  <a:pt x="697" y="906"/>
                </a:lnTo>
                <a:lnTo>
                  <a:pt x="667" y="925"/>
                </a:lnTo>
                <a:lnTo>
                  <a:pt x="637" y="941"/>
                </a:lnTo>
                <a:lnTo>
                  <a:pt x="610" y="959"/>
                </a:lnTo>
                <a:lnTo>
                  <a:pt x="577" y="977"/>
                </a:lnTo>
                <a:lnTo>
                  <a:pt x="546" y="991"/>
                </a:lnTo>
                <a:lnTo>
                  <a:pt x="512" y="1004"/>
                </a:lnTo>
                <a:lnTo>
                  <a:pt x="477" y="1016"/>
                </a:lnTo>
                <a:lnTo>
                  <a:pt x="441" y="1024"/>
                </a:lnTo>
                <a:lnTo>
                  <a:pt x="399" y="1030"/>
                </a:lnTo>
                <a:lnTo>
                  <a:pt x="365" y="1035"/>
                </a:lnTo>
                <a:lnTo>
                  <a:pt x="316" y="1040"/>
                </a:lnTo>
                <a:lnTo>
                  <a:pt x="280" y="1043"/>
                </a:lnTo>
                <a:lnTo>
                  <a:pt x="245" y="1042"/>
                </a:lnTo>
                <a:lnTo>
                  <a:pt x="222" y="1042"/>
                </a:lnTo>
                <a:lnTo>
                  <a:pt x="230" y="1024"/>
                </a:lnTo>
                <a:lnTo>
                  <a:pt x="245" y="1003"/>
                </a:lnTo>
                <a:lnTo>
                  <a:pt x="264" y="983"/>
                </a:lnTo>
                <a:lnTo>
                  <a:pt x="284" y="962"/>
                </a:lnTo>
                <a:lnTo>
                  <a:pt x="308" y="936"/>
                </a:lnTo>
                <a:lnTo>
                  <a:pt x="328" y="919"/>
                </a:lnTo>
                <a:lnTo>
                  <a:pt x="344" y="899"/>
                </a:lnTo>
                <a:lnTo>
                  <a:pt x="358" y="875"/>
                </a:lnTo>
                <a:lnTo>
                  <a:pt x="368" y="850"/>
                </a:lnTo>
                <a:lnTo>
                  <a:pt x="375" y="825"/>
                </a:lnTo>
                <a:lnTo>
                  <a:pt x="379" y="800"/>
                </a:lnTo>
                <a:lnTo>
                  <a:pt x="376" y="773"/>
                </a:lnTo>
                <a:lnTo>
                  <a:pt x="370" y="755"/>
                </a:lnTo>
                <a:lnTo>
                  <a:pt x="357" y="739"/>
                </a:lnTo>
                <a:lnTo>
                  <a:pt x="345" y="729"/>
                </a:lnTo>
                <a:lnTo>
                  <a:pt x="331" y="721"/>
                </a:lnTo>
                <a:lnTo>
                  <a:pt x="315" y="718"/>
                </a:lnTo>
                <a:lnTo>
                  <a:pt x="297" y="716"/>
                </a:lnTo>
                <a:lnTo>
                  <a:pt x="279" y="721"/>
                </a:lnTo>
                <a:lnTo>
                  <a:pt x="261" y="732"/>
                </a:lnTo>
                <a:lnTo>
                  <a:pt x="246" y="747"/>
                </a:lnTo>
                <a:lnTo>
                  <a:pt x="232" y="765"/>
                </a:lnTo>
                <a:lnTo>
                  <a:pt x="219" y="784"/>
                </a:lnTo>
                <a:lnTo>
                  <a:pt x="206" y="800"/>
                </a:lnTo>
                <a:lnTo>
                  <a:pt x="191" y="816"/>
                </a:lnTo>
                <a:lnTo>
                  <a:pt x="175" y="833"/>
                </a:lnTo>
                <a:lnTo>
                  <a:pt x="154" y="844"/>
                </a:lnTo>
                <a:lnTo>
                  <a:pt x="133" y="849"/>
                </a:lnTo>
                <a:lnTo>
                  <a:pt x="110" y="852"/>
                </a:lnTo>
                <a:lnTo>
                  <a:pt x="87" y="849"/>
                </a:lnTo>
                <a:lnTo>
                  <a:pt x="65" y="842"/>
                </a:lnTo>
                <a:lnTo>
                  <a:pt x="44" y="829"/>
                </a:lnTo>
                <a:lnTo>
                  <a:pt x="27" y="816"/>
                </a:lnTo>
                <a:lnTo>
                  <a:pt x="14" y="797"/>
                </a:lnTo>
                <a:lnTo>
                  <a:pt x="6" y="774"/>
                </a:lnTo>
                <a:lnTo>
                  <a:pt x="1" y="753"/>
                </a:lnTo>
                <a:lnTo>
                  <a:pt x="0" y="731"/>
                </a:lnTo>
                <a:lnTo>
                  <a:pt x="3" y="711"/>
                </a:lnTo>
                <a:lnTo>
                  <a:pt x="11" y="693"/>
                </a:lnTo>
                <a:lnTo>
                  <a:pt x="26" y="672"/>
                </a:lnTo>
                <a:lnTo>
                  <a:pt x="45" y="654"/>
                </a:lnTo>
                <a:lnTo>
                  <a:pt x="68" y="640"/>
                </a:lnTo>
                <a:lnTo>
                  <a:pt x="87" y="630"/>
                </a:lnTo>
                <a:lnTo>
                  <a:pt x="113" y="617"/>
                </a:lnTo>
                <a:lnTo>
                  <a:pt x="136" y="604"/>
                </a:lnTo>
                <a:lnTo>
                  <a:pt x="159" y="588"/>
                </a:lnTo>
                <a:lnTo>
                  <a:pt x="180" y="568"/>
                </a:lnTo>
                <a:lnTo>
                  <a:pt x="196" y="547"/>
                </a:lnTo>
                <a:lnTo>
                  <a:pt x="204" y="520"/>
                </a:lnTo>
                <a:lnTo>
                  <a:pt x="207" y="494"/>
                </a:lnTo>
                <a:lnTo>
                  <a:pt x="206" y="470"/>
                </a:lnTo>
                <a:lnTo>
                  <a:pt x="201" y="442"/>
                </a:lnTo>
                <a:lnTo>
                  <a:pt x="191" y="415"/>
                </a:lnTo>
                <a:lnTo>
                  <a:pt x="177" y="382"/>
                </a:lnTo>
                <a:lnTo>
                  <a:pt x="164" y="353"/>
                </a:lnTo>
                <a:lnTo>
                  <a:pt x="149" y="322"/>
                </a:lnTo>
                <a:lnTo>
                  <a:pt x="143" y="288"/>
                </a:lnTo>
                <a:lnTo>
                  <a:pt x="143" y="264"/>
                </a:lnTo>
                <a:lnTo>
                  <a:pt x="146" y="236"/>
                </a:lnTo>
                <a:lnTo>
                  <a:pt x="147" y="217"/>
                </a:lnTo>
                <a:lnTo>
                  <a:pt x="167" y="220"/>
                </a:lnTo>
                <a:lnTo>
                  <a:pt x="195" y="223"/>
                </a:lnTo>
                <a:lnTo>
                  <a:pt x="224" y="226"/>
                </a:lnTo>
                <a:lnTo>
                  <a:pt x="256" y="231"/>
                </a:lnTo>
                <a:lnTo>
                  <a:pt x="289" y="235"/>
                </a:lnTo>
                <a:lnTo>
                  <a:pt x="324" y="239"/>
                </a:lnTo>
                <a:lnTo>
                  <a:pt x="362" y="243"/>
                </a:lnTo>
                <a:lnTo>
                  <a:pt x="402" y="244"/>
                </a:lnTo>
                <a:lnTo>
                  <a:pt x="482" y="244"/>
                </a:lnTo>
                <a:lnTo>
                  <a:pt x="509" y="243"/>
                </a:lnTo>
                <a:lnTo>
                  <a:pt x="537" y="241"/>
                </a:lnTo>
                <a:lnTo>
                  <a:pt x="568" y="236"/>
                </a:lnTo>
                <a:lnTo>
                  <a:pt x="594" y="228"/>
                </a:lnTo>
                <a:lnTo>
                  <a:pt x="613" y="218"/>
                </a:lnTo>
                <a:lnTo>
                  <a:pt x="629" y="207"/>
                </a:lnTo>
                <a:lnTo>
                  <a:pt x="641" y="196"/>
                </a:lnTo>
                <a:lnTo>
                  <a:pt x="645" y="183"/>
                </a:lnTo>
                <a:lnTo>
                  <a:pt x="645" y="163"/>
                </a:lnTo>
                <a:lnTo>
                  <a:pt x="641" y="141"/>
                </a:lnTo>
                <a:lnTo>
                  <a:pt x="632" y="118"/>
                </a:lnTo>
                <a:lnTo>
                  <a:pt x="624" y="97"/>
                </a:lnTo>
                <a:lnTo>
                  <a:pt x="624" y="77"/>
                </a:lnTo>
                <a:lnTo>
                  <a:pt x="634" y="60"/>
                </a:lnTo>
                <a:lnTo>
                  <a:pt x="649" y="43"/>
                </a:lnTo>
                <a:lnTo>
                  <a:pt x="670" y="30"/>
                </a:lnTo>
                <a:lnTo>
                  <a:pt x="694" y="21"/>
                </a:lnTo>
                <a:lnTo>
                  <a:pt x="722" y="13"/>
                </a:lnTo>
                <a:lnTo>
                  <a:pt x="749" y="8"/>
                </a:lnTo>
                <a:lnTo>
                  <a:pt x="783" y="3"/>
                </a:lnTo>
                <a:lnTo>
                  <a:pt x="811" y="0"/>
                </a:lnTo>
                <a:lnTo>
                  <a:pt x="842" y="0"/>
                </a:lnTo>
                <a:lnTo>
                  <a:pt x="868" y="1"/>
                </a:lnTo>
                <a:lnTo>
                  <a:pt x="895" y="8"/>
                </a:lnTo>
                <a:lnTo>
                  <a:pt x="921" y="16"/>
                </a:lnTo>
                <a:lnTo>
                  <a:pt x="946" y="27"/>
                </a:lnTo>
                <a:lnTo>
                  <a:pt x="965" y="40"/>
                </a:lnTo>
                <a:lnTo>
                  <a:pt x="983" y="56"/>
                </a:lnTo>
                <a:lnTo>
                  <a:pt x="991" y="73"/>
                </a:lnTo>
                <a:lnTo>
                  <a:pt x="994" y="89"/>
                </a:lnTo>
                <a:lnTo>
                  <a:pt x="989" y="108"/>
                </a:lnTo>
                <a:lnTo>
                  <a:pt x="981" y="124"/>
                </a:lnTo>
                <a:lnTo>
                  <a:pt x="967" y="150"/>
                </a:lnTo>
                <a:lnTo>
                  <a:pt x="957" y="171"/>
                </a:lnTo>
                <a:lnTo>
                  <a:pt x="949" y="194"/>
                </a:lnTo>
                <a:lnTo>
                  <a:pt x="949" y="214"/>
                </a:lnTo>
                <a:lnTo>
                  <a:pt x="957" y="233"/>
                </a:lnTo>
                <a:lnTo>
                  <a:pt x="973" y="248"/>
                </a:lnTo>
                <a:lnTo>
                  <a:pt x="988" y="256"/>
                </a:lnTo>
                <a:lnTo>
                  <a:pt x="1010" y="264"/>
                </a:lnTo>
                <a:lnTo>
                  <a:pt x="1038" y="270"/>
                </a:lnTo>
                <a:lnTo>
                  <a:pt x="1064" y="273"/>
                </a:lnTo>
                <a:lnTo>
                  <a:pt x="1098" y="277"/>
                </a:lnTo>
                <a:lnTo>
                  <a:pt x="1135" y="277"/>
                </a:lnTo>
                <a:lnTo>
                  <a:pt x="1166" y="272"/>
                </a:lnTo>
                <a:lnTo>
                  <a:pt x="1212" y="269"/>
                </a:lnTo>
                <a:lnTo>
                  <a:pt x="1257" y="262"/>
                </a:lnTo>
                <a:lnTo>
                  <a:pt x="1296" y="256"/>
                </a:lnTo>
                <a:lnTo>
                  <a:pt x="1335" y="249"/>
                </a:lnTo>
                <a:lnTo>
                  <a:pt x="1380" y="239"/>
                </a:lnTo>
                <a:lnTo>
                  <a:pt x="1434" y="228"/>
                </a:lnTo>
                <a:lnTo>
                  <a:pt x="1510" y="214"/>
                </a:lnTo>
                <a:lnTo>
                  <a:pt x="1515" y="23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5553808" y="2643188"/>
            <a:ext cx="1075592" cy="817562"/>
          </a:xfrm>
          <a:custGeom>
            <a:avLst/>
            <a:gdLst>
              <a:gd name="T0" fmla="*/ 1296 w 1356"/>
              <a:gd name="T1" fmla="*/ 0 h 1031"/>
              <a:gd name="T2" fmla="*/ 1281 w 1356"/>
              <a:gd name="T3" fmla="*/ 53 h 1031"/>
              <a:gd name="T4" fmla="*/ 1309 w 1356"/>
              <a:gd name="T5" fmla="*/ 108 h 1031"/>
              <a:gd name="T6" fmla="*/ 1338 w 1356"/>
              <a:gd name="T7" fmla="*/ 155 h 1031"/>
              <a:gd name="T8" fmla="*/ 1356 w 1356"/>
              <a:gd name="T9" fmla="*/ 211 h 1031"/>
              <a:gd name="T10" fmla="*/ 1351 w 1356"/>
              <a:gd name="T11" fmla="*/ 256 h 1031"/>
              <a:gd name="T12" fmla="*/ 1330 w 1356"/>
              <a:gd name="T13" fmla="*/ 300 h 1031"/>
              <a:gd name="T14" fmla="*/ 1280 w 1356"/>
              <a:gd name="T15" fmla="*/ 324 h 1031"/>
              <a:gd name="T16" fmla="*/ 1218 w 1356"/>
              <a:gd name="T17" fmla="*/ 306 h 1031"/>
              <a:gd name="T18" fmla="*/ 1159 w 1356"/>
              <a:gd name="T19" fmla="*/ 272 h 1031"/>
              <a:gd name="T20" fmla="*/ 1112 w 1356"/>
              <a:gd name="T21" fmla="*/ 245 h 1031"/>
              <a:gd name="T22" fmla="*/ 1057 w 1356"/>
              <a:gd name="T23" fmla="*/ 241 h 1031"/>
              <a:gd name="T24" fmla="*/ 1007 w 1356"/>
              <a:gd name="T25" fmla="*/ 269 h 1031"/>
              <a:gd name="T26" fmla="*/ 965 w 1356"/>
              <a:gd name="T27" fmla="*/ 327 h 1031"/>
              <a:gd name="T28" fmla="*/ 955 w 1356"/>
              <a:gd name="T29" fmla="*/ 394 h 1031"/>
              <a:gd name="T30" fmla="*/ 971 w 1356"/>
              <a:gd name="T31" fmla="*/ 459 h 1031"/>
              <a:gd name="T32" fmla="*/ 1012 w 1356"/>
              <a:gd name="T33" fmla="*/ 510 h 1031"/>
              <a:gd name="T34" fmla="*/ 1082 w 1356"/>
              <a:gd name="T35" fmla="*/ 548 h 1031"/>
              <a:gd name="T36" fmla="*/ 1182 w 1356"/>
              <a:gd name="T37" fmla="*/ 556 h 1031"/>
              <a:gd name="T38" fmla="*/ 1263 w 1356"/>
              <a:gd name="T39" fmla="*/ 557 h 1031"/>
              <a:gd name="T40" fmla="*/ 1307 w 1356"/>
              <a:gd name="T41" fmla="*/ 606 h 1031"/>
              <a:gd name="T42" fmla="*/ 1301 w 1356"/>
              <a:gd name="T43" fmla="*/ 666 h 1031"/>
              <a:gd name="T44" fmla="*/ 1267 w 1356"/>
              <a:gd name="T45" fmla="*/ 737 h 1031"/>
              <a:gd name="T46" fmla="*/ 1140 w 1356"/>
              <a:gd name="T47" fmla="*/ 788 h 1031"/>
              <a:gd name="T48" fmla="*/ 1022 w 1356"/>
              <a:gd name="T49" fmla="*/ 778 h 1031"/>
              <a:gd name="T50" fmla="*/ 880 w 1356"/>
              <a:gd name="T51" fmla="*/ 765 h 1031"/>
              <a:gd name="T52" fmla="*/ 803 w 1356"/>
              <a:gd name="T53" fmla="*/ 778 h 1031"/>
              <a:gd name="T54" fmla="*/ 772 w 1356"/>
              <a:gd name="T55" fmla="*/ 815 h 1031"/>
              <a:gd name="T56" fmla="*/ 793 w 1356"/>
              <a:gd name="T57" fmla="*/ 865 h 1031"/>
              <a:gd name="T58" fmla="*/ 807 w 1356"/>
              <a:gd name="T59" fmla="*/ 922 h 1031"/>
              <a:gd name="T60" fmla="*/ 778 w 1356"/>
              <a:gd name="T61" fmla="*/ 976 h 1031"/>
              <a:gd name="T62" fmla="*/ 717 w 1356"/>
              <a:gd name="T63" fmla="*/ 1013 h 1031"/>
              <a:gd name="T64" fmla="*/ 645 w 1356"/>
              <a:gd name="T65" fmla="*/ 1027 h 1031"/>
              <a:gd name="T66" fmla="*/ 580 w 1356"/>
              <a:gd name="T67" fmla="*/ 1027 h 1031"/>
              <a:gd name="T68" fmla="*/ 528 w 1356"/>
              <a:gd name="T69" fmla="*/ 1014 h 1031"/>
              <a:gd name="T70" fmla="*/ 488 w 1356"/>
              <a:gd name="T71" fmla="*/ 980 h 1031"/>
              <a:gd name="T72" fmla="*/ 451 w 1356"/>
              <a:gd name="T73" fmla="*/ 933 h 1031"/>
              <a:gd name="T74" fmla="*/ 408 w 1356"/>
              <a:gd name="T75" fmla="*/ 878 h 1031"/>
              <a:gd name="T76" fmla="*/ 353 w 1356"/>
              <a:gd name="T77" fmla="*/ 836 h 1031"/>
              <a:gd name="T78" fmla="*/ 280 w 1356"/>
              <a:gd name="T79" fmla="*/ 817 h 1031"/>
              <a:gd name="T80" fmla="*/ 194 w 1356"/>
              <a:gd name="T81" fmla="*/ 813 h 1031"/>
              <a:gd name="T82" fmla="*/ 107 w 1356"/>
              <a:gd name="T83" fmla="*/ 825 h 1031"/>
              <a:gd name="T84" fmla="*/ 0 w 1356"/>
              <a:gd name="T85" fmla="*/ 846 h 1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56" h="1031">
                <a:moveTo>
                  <a:pt x="0" y="846"/>
                </a:moveTo>
                <a:lnTo>
                  <a:pt x="178" y="0"/>
                </a:lnTo>
                <a:lnTo>
                  <a:pt x="1296" y="0"/>
                </a:lnTo>
                <a:lnTo>
                  <a:pt x="1286" y="13"/>
                </a:lnTo>
                <a:lnTo>
                  <a:pt x="1281" y="32"/>
                </a:lnTo>
                <a:lnTo>
                  <a:pt x="1281" y="53"/>
                </a:lnTo>
                <a:lnTo>
                  <a:pt x="1286" y="71"/>
                </a:lnTo>
                <a:lnTo>
                  <a:pt x="1297" y="91"/>
                </a:lnTo>
                <a:lnTo>
                  <a:pt x="1309" y="108"/>
                </a:lnTo>
                <a:lnTo>
                  <a:pt x="1318" y="123"/>
                </a:lnTo>
                <a:lnTo>
                  <a:pt x="1330" y="139"/>
                </a:lnTo>
                <a:lnTo>
                  <a:pt x="1338" y="155"/>
                </a:lnTo>
                <a:lnTo>
                  <a:pt x="1348" y="175"/>
                </a:lnTo>
                <a:lnTo>
                  <a:pt x="1353" y="193"/>
                </a:lnTo>
                <a:lnTo>
                  <a:pt x="1356" y="211"/>
                </a:lnTo>
                <a:lnTo>
                  <a:pt x="1356" y="227"/>
                </a:lnTo>
                <a:lnTo>
                  <a:pt x="1354" y="245"/>
                </a:lnTo>
                <a:lnTo>
                  <a:pt x="1351" y="256"/>
                </a:lnTo>
                <a:lnTo>
                  <a:pt x="1346" y="274"/>
                </a:lnTo>
                <a:lnTo>
                  <a:pt x="1340" y="288"/>
                </a:lnTo>
                <a:lnTo>
                  <a:pt x="1330" y="300"/>
                </a:lnTo>
                <a:lnTo>
                  <a:pt x="1318" y="311"/>
                </a:lnTo>
                <a:lnTo>
                  <a:pt x="1304" y="319"/>
                </a:lnTo>
                <a:lnTo>
                  <a:pt x="1280" y="324"/>
                </a:lnTo>
                <a:lnTo>
                  <a:pt x="1260" y="322"/>
                </a:lnTo>
                <a:lnTo>
                  <a:pt x="1241" y="316"/>
                </a:lnTo>
                <a:lnTo>
                  <a:pt x="1218" y="306"/>
                </a:lnTo>
                <a:lnTo>
                  <a:pt x="1194" y="295"/>
                </a:lnTo>
                <a:lnTo>
                  <a:pt x="1177" y="283"/>
                </a:lnTo>
                <a:lnTo>
                  <a:pt x="1159" y="272"/>
                </a:lnTo>
                <a:lnTo>
                  <a:pt x="1143" y="262"/>
                </a:lnTo>
                <a:lnTo>
                  <a:pt x="1129" y="253"/>
                </a:lnTo>
                <a:lnTo>
                  <a:pt x="1112" y="245"/>
                </a:lnTo>
                <a:lnTo>
                  <a:pt x="1095" y="240"/>
                </a:lnTo>
                <a:lnTo>
                  <a:pt x="1075" y="238"/>
                </a:lnTo>
                <a:lnTo>
                  <a:pt x="1057" y="241"/>
                </a:lnTo>
                <a:lnTo>
                  <a:pt x="1038" y="248"/>
                </a:lnTo>
                <a:lnTo>
                  <a:pt x="1023" y="258"/>
                </a:lnTo>
                <a:lnTo>
                  <a:pt x="1007" y="269"/>
                </a:lnTo>
                <a:lnTo>
                  <a:pt x="991" y="285"/>
                </a:lnTo>
                <a:lnTo>
                  <a:pt x="978" y="303"/>
                </a:lnTo>
                <a:lnTo>
                  <a:pt x="965" y="327"/>
                </a:lnTo>
                <a:lnTo>
                  <a:pt x="958" y="348"/>
                </a:lnTo>
                <a:lnTo>
                  <a:pt x="953" y="369"/>
                </a:lnTo>
                <a:lnTo>
                  <a:pt x="955" y="394"/>
                </a:lnTo>
                <a:lnTo>
                  <a:pt x="957" y="415"/>
                </a:lnTo>
                <a:lnTo>
                  <a:pt x="963" y="439"/>
                </a:lnTo>
                <a:lnTo>
                  <a:pt x="971" y="459"/>
                </a:lnTo>
                <a:lnTo>
                  <a:pt x="983" y="480"/>
                </a:lnTo>
                <a:lnTo>
                  <a:pt x="996" y="496"/>
                </a:lnTo>
                <a:lnTo>
                  <a:pt x="1012" y="510"/>
                </a:lnTo>
                <a:lnTo>
                  <a:pt x="1030" y="525"/>
                </a:lnTo>
                <a:lnTo>
                  <a:pt x="1056" y="538"/>
                </a:lnTo>
                <a:lnTo>
                  <a:pt x="1082" y="548"/>
                </a:lnTo>
                <a:lnTo>
                  <a:pt x="1111" y="554"/>
                </a:lnTo>
                <a:lnTo>
                  <a:pt x="1143" y="557"/>
                </a:lnTo>
                <a:lnTo>
                  <a:pt x="1182" y="556"/>
                </a:lnTo>
                <a:lnTo>
                  <a:pt x="1210" y="554"/>
                </a:lnTo>
                <a:lnTo>
                  <a:pt x="1237" y="553"/>
                </a:lnTo>
                <a:lnTo>
                  <a:pt x="1263" y="557"/>
                </a:lnTo>
                <a:lnTo>
                  <a:pt x="1281" y="567"/>
                </a:lnTo>
                <a:lnTo>
                  <a:pt x="1297" y="585"/>
                </a:lnTo>
                <a:lnTo>
                  <a:pt x="1307" y="606"/>
                </a:lnTo>
                <a:lnTo>
                  <a:pt x="1309" y="627"/>
                </a:lnTo>
                <a:lnTo>
                  <a:pt x="1307" y="645"/>
                </a:lnTo>
                <a:lnTo>
                  <a:pt x="1301" y="666"/>
                </a:lnTo>
                <a:lnTo>
                  <a:pt x="1289" y="692"/>
                </a:lnTo>
                <a:lnTo>
                  <a:pt x="1280" y="713"/>
                </a:lnTo>
                <a:lnTo>
                  <a:pt x="1267" y="737"/>
                </a:lnTo>
                <a:lnTo>
                  <a:pt x="1254" y="762"/>
                </a:lnTo>
                <a:lnTo>
                  <a:pt x="1239" y="788"/>
                </a:lnTo>
                <a:lnTo>
                  <a:pt x="1140" y="788"/>
                </a:lnTo>
                <a:lnTo>
                  <a:pt x="1103" y="784"/>
                </a:lnTo>
                <a:lnTo>
                  <a:pt x="1065" y="781"/>
                </a:lnTo>
                <a:lnTo>
                  <a:pt x="1022" y="778"/>
                </a:lnTo>
                <a:lnTo>
                  <a:pt x="976" y="773"/>
                </a:lnTo>
                <a:lnTo>
                  <a:pt x="923" y="768"/>
                </a:lnTo>
                <a:lnTo>
                  <a:pt x="880" y="765"/>
                </a:lnTo>
                <a:lnTo>
                  <a:pt x="850" y="766"/>
                </a:lnTo>
                <a:lnTo>
                  <a:pt x="820" y="771"/>
                </a:lnTo>
                <a:lnTo>
                  <a:pt x="803" y="778"/>
                </a:lnTo>
                <a:lnTo>
                  <a:pt x="788" y="788"/>
                </a:lnTo>
                <a:lnTo>
                  <a:pt x="777" y="800"/>
                </a:lnTo>
                <a:lnTo>
                  <a:pt x="772" y="815"/>
                </a:lnTo>
                <a:lnTo>
                  <a:pt x="775" y="830"/>
                </a:lnTo>
                <a:lnTo>
                  <a:pt x="782" y="846"/>
                </a:lnTo>
                <a:lnTo>
                  <a:pt x="793" y="865"/>
                </a:lnTo>
                <a:lnTo>
                  <a:pt x="803" y="883"/>
                </a:lnTo>
                <a:lnTo>
                  <a:pt x="807" y="903"/>
                </a:lnTo>
                <a:lnTo>
                  <a:pt x="807" y="922"/>
                </a:lnTo>
                <a:lnTo>
                  <a:pt x="803" y="941"/>
                </a:lnTo>
                <a:lnTo>
                  <a:pt x="791" y="959"/>
                </a:lnTo>
                <a:lnTo>
                  <a:pt x="778" y="976"/>
                </a:lnTo>
                <a:lnTo>
                  <a:pt x="760" y="990"/>
                </a:lnTo>
                <a:lnTo>
                  <a:pt x="739" y="1003"/>
                </a:lnTo>
                <a:lnTo>
                  <a:pt x="717" y="1013"/>
                </a:lnTo>
                <a:lnTo>
                  <a:pt x="692" y="1019"/>
                </a:lnTo>
                <a:lnTo>
                  <a:pt x="670" y="1024"/>
                </a:lnTo>
                <a:lnTo>
                  <a:pt x="645" y="1027"/>
                </a:lnTo>
                <a:lnTo>
                  <a:pt x="623" y="1031"/>
                </a:lnTo>
                <a:lnTo>
                  <a:pt x="601" y="1031"/>
                </a:lnTo>
                <a:lnTo>
                  <a:pt x="580" y="1027"/>
                </a:lnTo>
                <a:lnTo>
                  <a:pt x="561" y="1024"/>
                </a:lnTo>
                <a:lnTo>
                  <a:pt x="543" y="1019"/>
                </a:lnTo>
                <a:lnTo>
                  <a:pt x="528" y="1014"/>
                </a:lnTo>
                <a:lnTo>
                  <a:pt x="512" y="1005"/>
                </a:lnTo>
                <a:lnTo>
                  <a:pt x="499" y="995"/>
                </a:lnTo>
                <a:lnTo>
                  <a:pt x="488" y="980"/>
                </a:lnTo>
                <a:lnTo>
                  <a:pt x="473" y="964"/>
                </a:lnTo>
                <a:lnTo>
                  <a:pt x="462" y="948"/>
                </a:lnTo>
                <a:lnTo>
                  <a:pt x="451" y="933"/>
                </a:lnTo>
                <a:lnTo>
                  <a:pt x="438" y="914"/>
                </a:lnTo>
                <a:lnTo>
                  <a:pt x="425" y="896"/>
                </a:lnTo>
                <a:lnTo>
                  <a:pt x="408" y="878"/>
                </a:lnTo>
                <a:lnTo>
                  <a:pt x="391" y="860"/>
                </a:lnTo>
                <a:lnTo>
                  <a:pt x="373" y="847"/>
                </a:lnTo>
                <a:lnTo>
                  <a:pt x="353" y="836"/>
                </a:lnTo>
                <a:lnTo>
                  <a:pt x="332" y="828"/>
                </a:lnTo>
                <a:lnTo>
                  <a:pt x="310" y="822"/>
                </a:lnTo>
                <a:lnTo>
                  <a:pt x="280" y="817"/>
                </a:lnTo>
                <a:lnTo>
                  <a:pt x="248" y="815"/>
                </a:lnTo>
                <a:lnTo>
                  <a:pt x="220" y="813"/>
                </a:lnTo>
                <a:lnTo>
                  <a:pt x="194" y="813"/>
                </a:lnTo>
                <a:lnTo>
                  <a:pt x="164" y="815"/>
                </a:lnTo>
                <a:lnTo>
                  <a:pt x="136" y="820"/>
                </a:lnTo>
                <a:lnTo>
                  <a:pt x="107" y="825"/>
                </a:lnTo>
                <a:lnTo>
                  <a:pt x="74" y="831"/>
                </a:lnTo>
                <a:lnTo>
                  <a:pt x="42" y="838"/>
                </a:lnTo>
                <a:lnTo>
                  <a:pt x="0" y="846"/>
                </a:lnTo>
                <a:close/>
              </a:path>
            </a:pathLst>
          </a:custGeom>
          <a:solidFill>
            <a:srgbClr val="00BF9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562851" y="2636839"/>
            <a:ext cx="1063869" cy="784225"/>
          </a:xfrm>
          <a:custGeom>
            <a:avLst/>
            <a:gdLst>
              <a:gd name="T0" fmla="*/ 56 w 1339"/>
              <a:gd name="T1" fmla="*/ 0 h 989"/>
              <a:gd name="T2" fmla="*/ 1339 w 1339"/>
              <a:gd name="T3" fmla="*/ 805 h 989"/>
              <a:gd name="T4" fmla="*/ 1292 w 1339"/>
              <a:gd name="T5" fmla="*/ 779 h 989"/>
              <a:gd name="T6" fmla="*/ 1242 w 1339"/>
              <a:gd name="T7" fmla="*/ 760 h 989"/>
              <a:gd name="T8" fmla="*/ 1182 w 1339"/>
              <a:gd name="T9" fmla="*/ 749 h 989"/>
              <a:gd name="T10" fmla="*/ 1111 w 1339"/>
              <a:gd name="T11" fmla="*/ 742 h 989"/>
              <a:gd name="T12" fmla="*/ 1038 w 1339"/>
              <a:gd name="T13" fmla="*/ 741 h 989"/>
              <a:gd name="T14" fmla="*/ 957 w 1339"/>
              <a:gd name="T15" fmla="*/ 744 h 989"/>
              <a:gd name="T16" fmla="*/ 890 w 1339"/>
              <a:gd name="T17" fmla="*/ 750 h 989"/>
              <a:gd name="T18" fmla="*/ 838 w 1339"/>
              <a:gd name="T19" fmla="*/ 763 h 989"/>
              <a:gd name="T20" fmla="*/ 802 w 1339"/>
              <a:gd name="T21" fmla="*/ 781 h 989"/>
              <a:gd name="T22" fmla="*/ 785 w 1339"/>
              <a:gd name="T23" fmla="*/ 805 h 989"/>
              <a:gd name="T24" fmla="*/ 793 w 1339"/>
              <a:gd name="T25" fmla="*/ 835 h 989"/>
              <a:gd name="T26" fmla="*/ 809 w 1339"/>
              <a:gd name="T27" fmla="*/ 860 h 989"/>
              <a:gd name="T28" fmla="*/ 799 w 1339"/>
              <a:gd name="T29" fmla="*/ 896 h 989"/>
              <a:gd name="T30" fmla="*/ 767 w 1339"/>
              <a:gd name="T31" fmla="*/ 929 h 989"/>
              <a:gd name="T32" fmla="*/ 728 w 1339"/>
              <a:gd name="T33" fmla="*/ 953 h 989"/>
              <a:gd name="T34" fmla="*/ 687 w 1339"/>
              <a:gd name="T35" fmla="*/ 971 h 989"/>
              <a:gd name="T36" fmla="*/ 642 w 1339"/>
              <a:gd name="T37" fmla="*/ 982 h 989"/>
              <a:gd name="T38" fmla="*/ 600 w 1339"/>
              <a:gd name="T39" fmla="*/ 989 h 989"/>
              <a:gd name="T40" fmla="*/ 551 w 1339"/>
              <a:gd name="T41" fmla="*/ 985 h 989"/>
              <a:gd name="T42" fmla="*/ 510 w 1339"/>
              <a:gd name="T43" fmla="*/ 976 h 989"/>
              <a:gd name="T44" fmla="*/ 472 w 1339"/>
              <a:gd name="T45" fmla="*/ 958 h 989"/>
              <a:gd name="T46" fmla="*/ 455 w 1339"/>
              <a:gd name="T47" fmla="*/ 935 h 989"/>
              <a:gd name="T48" fmla="*/ 455 w 1339"/>
              <a:gd name="T49" fmla="*/ 907 h 989"/>
              <a:gd name="T50" fmla="*/ 472 w 1339"/>
              <a:gd name="T51" fmla="*/ 872 h 989"/>
              <a:gd name="T52" fmla="*/ 497 w 1339"/>
              <a:gd name="T53" fmla="*/ 839 h 989"/>
              <a:gd name="T54" fmla="*/ 512 w 1339"/>
              <a:gd name="T55" fmla="*/ 810 h 989"/>
              <a:gd name="T56" fmla="*/ 512 w 1339"/>
              <a:gd name="T57" fmla="*/ 778 h 989"/>
              <a:gd name="T58" fmla="*/ 485 w 1339"/>
              <a:gd name="T59" fmla="*/ 753 h 989"/>
              <a:gd name="T60" fmla="*/ 446 w 1339"/>
              <a:gd name="T61" fmla="*/ 744 h 989"/>
              <a:gd name="T62" fmla="*/ 363 w 1339"/>
              <a:gd name="T63" fmla="*/ 741 h 989"/>
              <a:gd name="T64" fmla="*/ 285 w 1339"/>
              <a:gd name="T65" fmla="*/ 749 h 989"/>
              <a:gd name="T66" fmla="*/ 193 w 1339"/>
              <a:gd name="T67" fmla="*/ 763 h 989"/>
              <a:gd name="T68" fmla="*/ 108 w 1339"/>
              <a:gd name="T69" fmla="*/ 778 h 989"/>
              <a:gd name="T70" fmla="*/ 69 w 1339"/>
              <a:gd name="T71" fmla="*/ 791 h 989"/>
              <a:gd name="T72" fmla="*/ 50 w 1339"/>
              <a:gd name="T73" fmla="*/ 753 h 989"/>
              <a:gd name="T74" fmla="*/ 32 w 1339"/>
              <a:gd name="T75" fmla="*/ 711 h 989"/>
              <a:gd name="T76" fmla="*/ 21 w 1339"/>
              <a:gd name="T77" fmla="*/ 656 h 989"/>
              <a:gd name="T78" fmla="*/ 27 w 1339"/>
              <a:gd name="T79" fmla="*/ 601 h 989"/>
              <a:gd name="T80" fmla="*/ 55 w 1339"/>
              <a:gd name="T81" fmla="*/ 543 h 989"/>
              <a:gd name="T82" fmla="*/ 95 w 1339"/>
              <a:gd name="T83" fmla="*/ 496 h 989"/>
              <a:gd name="T84" fmla="*/ 145 w 1339"/>
              <a:gd name="T85" fmla="*/ 467 h 989"/>
              <a:gd name="T86" fmla="*/ 197 w 1339"/>
              <a:gd name="T87" fmla="*/ 444 h 989"/>
              <a:gd name="T88" fmla="*/ 256 w 1339"/>
              <a:gd name="T89" fmla="*/ 416 h 989"/>
              <a:gd name="T90" fmla="*/ 296 w 1339"/>
              <a:gd name="T91" fmla="*/ 392 h 989"/>
              <a:gd name="T92" fmla="*/ 330 w 1339"/>
              <a:gd name="T93" fmla="*/ 358 h 989"/>
              <a:gd name="T94" fmla="*/ 350 w 1339"/>
              <a:gd name="T95" fmla="*/ 314 h 989"/>
              <a:gd name="T96" fmla="*/ 348 w 1339"/>
              <a:gd name="T97" fmla="*/ 264 h 989"/>
              <a:gd name="T98" fmla="*/ 321 w 1339"/>
              <a:gd name="T99" fmla="*/ 219 h 989"/>
              <a:gd name="T100" fmla="*/ 275 w 1339"/>
              <a:gd name="T101" fmla="*/ 196 h 989"/>
              <a:gd name="T102" fmla="*/ 230 w 1339"/>
              <a:gd name="T103" fmla="*/ 204 h 989"/>
              <a:gd name="T104" fmla="*/ 191 w 1339"/>
              <a:gd name="T105" fmla="*/ 236 h 989"/>
              <a:gd name="T106" fmla="*/ 157 w 1339"/>
              <a:gd name="T107" fmla="*/ 274 h 989"/>
              <a:gd name="T108" fmla="*/ 116 w 1339"/>
              <a:gd name="T109" fmla="*/ 290 h 989"/>
              <a:gd name="T110" fmla="*/ 63 w 1339"/>
              <a:gd name="T111" fmla="*/ 285 h 989"/>
              <a:gd name="T112" fmla="*/ 29 w 1339"/>
              <a:gd name="T113" fmla="*/ 256 h 989"/>
              <a:gd name="T114" fmla="*/ 6 w 1339"/>
              <a:gd name="T115" fmla="*/ 215 h 989"/>
              <a:gd name="T116" fmla="*/ 0 w 1339"/>
              <a:gd name="T117" fmla="*/ 170 h 989"/>
              <a:gd name="T118" fmla="*/ 6 w 1339"/>
              <a:gd name="T119" fmla="*/ 120 h 989"/>
              <a:gd name="T120" fmla="*/ 24 w 1339"/>
              <a:gd name="T121" fmla="*/ 60 h 989"/>
              <a:gd name="T122" fmla="*/ 40 w 1339"/>
              <a:gd name="T123" fmla="*/ 23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39" h="989">
                <a:moveTo>
                  <a:pt x="40" y="23"/>
                </a:moveTo>
                <a:lnTo>
                  <a:pt x="56" y="0"/>
                </a:lnTo>
                <a:lnTo>
                  <a:pt x="1117" y="0"/>
                </a:lnTo>
                <a:lnTo>
                  <a:pt x="1339" y="805"/>
                </a:lnTo>
                <a:lnTo>
                  <a:pt x="1312" y="791"/>
                </a:lnTo>
                <a:lnTo>
                  <a:pt x="1292" y="779"/>
                </a:lnTo>
                <a:lnTo>
                  <a:pt x="1270" y="770"/>
                </a:lnTo>
                <a:lnTo>
                  <a:pt x="1242" y="760"/>
                </a:lnTo>
                <a:lnTo>
                  <a:pt x="1213" y="753"/>
                </a:lnTo>
                <a:lnTo>
                  <a:pt x="1182" y="749"/>
                </a:lnTo>
                <a:lnTo>
                  <a:pt x="1145" y="744"/>
                </a:lnTo>
                <a:lnTo>
                  <a:pt x="1111" y="742"/>
                </a:lnTo>
                <a:lnTo>
                  <a:pt x="1077" y="741"/>
                </a:lnTo>
                <a:lnTo>
                  <a:pt x="1038" y="741"/>
                </a:lnTo>
                <a:lnTo>
                  <a:pt x="992" y="741"/>
                </a:lnTo>
                <a:lnTo>
                  <a:pt x="957" y="744"/>
                </a:lnTo>
                <a:lnTo>
                  <a:pt x="921" y="747"/>
                </a:lnTo>
                <a:lnTo>
                  <a:pt x="890" y="750"/>
                </a:lnTo>
                <a:lnTo>
                  <a:pt x="861" y="757"/>
                </a:lnTo>
                <a:lnTo>
                  <a:pt x="838" y="763"/>
                </a:lnTo>
                <a:lnTo>
                  <a:pt x="819" y="771"/>
                </a:lnTo>
                <a:lnTo>
                  <a:pt x="802" y="781"/>
                </a:lnTo>
                <a:lnTo>
                  <a:pt x="791" y="791"/>
                </a:lnTo>
                <a:lnTo>
                  <a:pt x="785" y="805"/>
                </a:lnTo>
                <a:lnTo>
                  <a:pt x="785" y="820"/>
                </a:lnTo>
                <a:lnTo>
                  <a:pt x="793" y="835"/>
                </a:lnTo>
                <a:lnTo>
                  <a:pt x="802" y="847"/>
                </a:lnTo>
                <a:lnTo>
                  <a:pt x="809" y="860"/>
                </a:lnTo>
                <a:lnTo>
                  <a:pt x="809" y="880"/>
                </a:lnTo>
                <a:lnTo>
                  <a:pt x="799" y="896"/>
                </a:lnTo>
                <a:lnTo>
                  <a:pt x="786" y="912"/>
                </a:lnTo>
                <a:lnTo>
                  <a:pt x="767" y="929"/>
                </a:lnTo>
                <a:lnTo>
                  <a:pt x="747" y="943"/>
                </a:lnTo>
                <a:lnTo>
                  <a:pt x="728" y="953"/>
                </a:lnTo>
                <a:lnTo>
                  <a:pt x="708" y="961"/>
                </a:lnTo>
                <a:lnTo>
                  <a:pt x="687" y="971"/>
                </a:lnTo>
                <a:lnTo>
                  <a:pt x="665" y="977"/>
                </a:lnTo>
                <a:lnTo>
                  <a:pt x="642" y="982"/>
                </a:lnTo>
                <a:lnTo>
                  <a:pt x="619" y="985"/>
                </a:lnTo>
                <a:lnTo>
                  <a:pt x="600" y="989"/>
                </a:lnTo>
                <a:lnTo>
                  <a:pt x="574" y="989"/>
                </a:lnTo>
                <a:lnTo>
                  <a:pt x="551" y="985"/>
                </a:lnTo>
                <a:lnTo>
                  <a:pt x="530" y="982"/>
                </a:lnTo>
                <a:lnTo>
                  <a:pt x="510" y="976"/>
                </a:lnTo>
                <a:lnTo>
                  <a:pt x="489" y="967"/>
                </a:lnTo>
                <a:lnTo>
                  <a:pt x="472" y="958"/>
                </a:lnTo>
                <a:lnTo>
                  <a:pt x="460" y="946"/>
                </a:lnTo>
                <a:lnTo>
                  <a:pt x="455" y="935"/>
                </a:lnTo>
                <a:lnTo>
                  <a:pt x="454" y="924"/>
                </a:lnTo>
                <a:lnTo>
                  <a:pt x="455" y="907"/>
                </a:lnTo>
                <a:lnTo>
                  <a:pt x="460" y="891"/>
                </a:lnTo>
                <a:lnTo>
                  <a:pt x="472" y="872"/>
                </a:lnTo>
                <a:lnTo>
                  <a:pt x="486" y="854"/>
                </a:lnTo>
                <a:lnTo>
                  <a:pt x="497" y="839"/>
                </a:lnTo>
                <a:lnTo>
                  <a:pt x="506" y="828"/>
                </a:lnTo>
                <a:lnTo>
                  <a:pt x="512" y="810"/>
                </a:lnTo>
                <a:lnTo>
                  <a:pt x="517" y="792"/>
                </a:lnTo>
                <a:lnTo>
                  <a:pt x="512" y="778"/>
                </a:lnTo>
                <a:lnTo>
                  <a:pt x="502" y="765"/>
                </a:lnTo>
                <a:lnTo>
                  <a:pt x="485" y="753"/>
                </a:lnTo>
                <a:lnTo>
                  <a:pt x="465" y="749"/>
                </a:lnTo>
                <a:lnTo>
                  <a:pt x="446" y="744"/>
                </a:lnTo>
                <a:lnTo>
                  <a:pt x="418" y="741"/>
                </a:lnTo>
                <a:lnTo>
                  <a:pt x="363" y="741"/>
                </a:lnTo>
                <a:lnTo>
                  <a:pt x="322" y="744"/>
                </a:lnTo>
                <a:lnTo>
                  <a:pt x="285" y="749"/>
                </a:lnTo>
                <a:lnTo>
                  <a:pt x="236" y="755"/>
                </a:lnTo>
                <a:lnTo>
                  <a:pt x="193" y="763"/>
                </a:lnTo>
                <a:lnTo>
                  <a:pt x="144" y="771"/>
                </a:lnTo>
                <a:lnTo>
                  <a:pt x="108" y="778"/>
                </a:lnTo>
                <a:lnTo>
                  <a:pt x="84" y="783"/>
                </a:lnTo>
                <a:lnTo>
                  <a:pt x="69" y="791"/>
                </a:lnTo>
                <a:lnTo>
                  <a:pt x="60" y="773"/>
                </a:lnTo>
                <a:lnTo>
                  <a:pt x="50" y="753"/>
                </a:lnTo>
                <a:lnTo>
                  <a:pt x="40" y="732"/>
                </a:lnTo>
                <a:lnTo>
                  <a:pt x="32" y="711"/>
                </a:lnTo>
                <a:lnTo>
                  <a:pt x="25" y="685"/>
                </a:lnTo>
                <a:lnTo>
                  <a:pt x="21" y="656"/>
                </a:lnTo>
                <a:lnTo>
                  <a:pt x="22" y="629"/>
                </a:lnTo>
                <a:lnTo>
                  <a:pt x="27" y="601"/>
                </a:lnTo>
                <a:lnTo>
                  <a:pt x="38" y="572"/>
                </a:lnTo>
                <a:lnTo>
                  <a:pt x="55" y="543"/>
                </a:lnTo>
                <a:lnTo>
                  <a:pt x="72" y="517"/>
                </a:lnTo>
                <a:lnTo>
                  <a:pt x="95" y="496"/>
                </a:lnTo>
                <a:lnTo>
                  <a:pt x="120" y="480"/>
                </a:lnTo>
                <a:lnTo>
                  <a:pt x="145" y="467"/>
                </a:lnTo>
                <a:lnTo>
                  <a:pt x="171" y="454"/>
                </a:lnTo>
                <a:lnTo>
                  <a:pt x="197" y="444"/>
                </a:lnTo>
                <a:lnTo>
                  <a:pt x="223" y="433"/>
                </a:lnTo>
                <a:lnTo>
                  <a:pt x="256" y="416"/>
                </a:lnTo>
                <a:lnTo>
                  <a:pt x="277" y="407"/>
                </a:lnTo>
                <a:lnTo>
                  <a:pt x="296" y="392"/>
                </a:lnTo>
                <a:lnTo>
                  <a:pt x="314" y="376"/>
                </a:lnTo>
                <a:lnTo>
                  <a:pt x="330" y="358"/>
                </a:lnTo>
                <a:lnTo>
                  <a:pt x="342" y="337"/>
                </a:lnTo>
                <a:lnTo>
                  <a:pt x="350" y="314"/>
                </a:lnTo>
                <a:lnTo>
                  <a:pt x="353" y="288"/>
                </a:lnTo>
                <a:lnTo>
                  <a:pt x="348" y="264"/>
                </a:lnTo>
                <a:lnTo>
                  <a:pt x="337" y="238"/>
                </a:lnTo>
                <a:lnTo>
                  <a:pt x="321" y="219"/>
                </a:lnTo>
                <a:lnTo>
                  <a:pt x="300" y="204"/>
                </a:lnTo>
                <a:lnTo>
                  <a:pt x="275" y="196"/>
                </a:lnTo>
                <a:lnTo>
                  <a:pt x="253" y="196"/>
                </a:lnTo>
                <a:lnTo>
                  <a:pt x="230" y="204"/>
                </a:lnTo>
                <a:lnTo>
                  <a:pt x="207" y="219"/>
                </a:lnTo>
                <a:lnTo>
                  <a:pt x="191" y="236"/>
                </a:lnTo>
                <a:lnTo>
                  <a:pt x="173" y="256"/>
                </a:lnTo>
                <a:lnTo>
                  <a:pt x="157" y="274"/>
                </a:lnTo>
                <a:lnTo>
                  <a:pt x="139" y="285"/>
                </a:lnTo>
                <a:lnTo>
                  <a:pt x="116" y="290"/>
                </a:lnTo>
                <a:lnTo>
                  <a:pt x="87" y="290"/>
                </a:lnTo>
                <a:lnTo>
                  <a:pt x="63" y="285"/>
                </a:lnTo>
                <a:lnTo>
                  <a:pt x="45" y="270"/>
                </a:lnTo>
                <a:lnTo>
                  <a:pt x="29" y="256"/>
                </a:lnTo>
                <a:lnTo>
                  <a:pt x="16" y="238"/>
                </a:lnTo>
                <a:lnTo>
                  <a:pt x="6" y="215"/>
                </a:lnTo>
                <a:lnTo>
                  <a:pt x="1" y="194"/>
                </a:lnTo>
                <a:lnTo>
                  <a:pt x="0" y="170"/>
                </a:lnTo>
                <a:lnTo>
                  <a:pt x="1" y="144"/>
                </a:lnTo>
                <a:lnTo>
                  <a:pt x="6" y="120"/>
                </a:lnTo>
                <a:lnTo>
                  <a:pt x="14" y="87"/>
                </a:lnTo>
                <a:lnTo>
                  <a:pt x="24" y="60"/>
                </a:lnTo>
                <a:lnTo>
                  <a:pt x="30" y="42"/>
                </a:lnTo>
                <a:lnTo>
                  <a:pt x="40" y="23"/>
                </a:lnTo>
                <a:close/>
              </a:path>
            </a:pathLst>
          </a:custGeom>
          <a:solidFill>
            <a:srgbClr val="FF5F0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401408" y="3243264"/>
            <a:ext cx="1317381" cy="890587"/>
          </a:xfrm>
          <a:custGeom>
            <a:avLst/>
            <a:gdLst>
              <a:gd name="T0" fmla="*/ 24 w 1659"/>
              <a:gd name="T1" fmla="*/ 914 h 1121"/>
              <a:gd name="T2" fmla="*/ 140 w 1659"/>
              <a:gd name="T3" fmla="*/ 893 h 1121"/>
              <a:gd name="T4" fmla="*/ 287 w 1659"/>
              <a:gd name="T5" fmla="*/ 856 h 1121"/>
              <a:gd name="T6" fmla="*/ 419 w 1659"/>
              <a:gd name="T7" fmla="*/ 813 h 1121"/>
              <a:gd name="T8" fmla="*/ 498 w 1659"/>
              <a:gd name="T9" fmla="*/ 807 h 1121"/>
              <a:gd name="T10" fmla="*/ 584 w 1659"/>
              <a:gd name="T11" fmla="*/ 825 h 1121"/>
              <a:gd name="T12" fmla="*/ 625 w 1659"/>
              <a:gd name="T13" fmla="*/ 864 h 1121"/>
              <a:gd name="T14" fmla="*/ 620 w 1659"/>
              <a:gd name="T15" fmla="*/ 912 h 1121"/>
              <a:gd name="T16" fmla="*/ 578 w 1659"/>
              <a:gd name="T17" fmla="*/ 985 h 1121"/>
              <a:gd name="T18" fmla="*/ 573 w 1659"/>
              <a:gd name="T19" fmla="*/ 1037 h 1121"/>
              <a:gd name="T20" fmla="*/ 615 w 1659"/>
              <a:gd name="T21" fmla="*/ 1092 h 1121"/>
              <a:gd name="T22" fmla="*/ 686 w 1659"/>
              <a:gd name="T23" fmla="*/ 1118 h 1121"/>
              <a:gd name="T24" fmla="*/ 754 w 1659"/>
              <a:gd name="T25" fmla="*/ 1113 h 1121"/>
              <a:gd name="T26" fmla="*/ 827 w 1659"/>
              <a:gd name="T27" fmla="*/ 1079 h 1121"/>
              <a:gd name="T28" fmla="*/ 881 w 1659"/>
              <a:gd name="T29" fmla="*/ 1032 h 1121"/>
              <a:gd name="T30" fmla="*/ 902 w 1659"/>
              <a:gd name="T31" fmla="*/ 961 h 1121"/>
              <a:gd name="T32" fmla="*/ 931 w 1659"/>
              <a:gd name="T33" fmla="*/ 919 h 1121"/>
              <a:gd name="T34" fmla="*/ 1022 w 1659"/>
              <a:gd name="T35" fmla="*/ 886 h 1121"/>
              <a:gd name="T36" fmla="*/ 1132 w 1659"/>
              <a:gd name="T37" fmla="*/ 860 h 1121"/>
              <a:gd name="T38" fmla="*/ 1350 w 1659"/>
              <a:gd name="T39" fmla="*/ 843 h 1121"/>
              <a:gd name="T40" fmla="*/ 1509 w 1659"/>
              <a:gd name="T41" fmla="*/ 836 h 1121"/>
              <a:gd name="T42" fmla="*/ 1549 w 1659"/>
              <a:gd name="T43" fmla="*/ 788 h 1121"/>
              <a:gd name="T44" fmla="*/ 1598 w 1659"/>
              <a:gd name="T45" fmla="*/ 736 h 1121"/>
              <a:gd name="T46" fmla="*/ 1640 w 1659"/>
              <a:gd name="T47" fmla="*/ 681 h 1121"/>
              <a:gd name="T48" fmla="*/ 1658 w 1659"/>
              <a:gd name="T49" fmla="*/ 622 h 1121"/>
              <a:gd name="T50" fmla="*/ 1643 w 1659"/>
              <a:gd name="T51" fmla="*/ 554 h 1121"/>
              <a:gd name="T52" fmla="*/ 1599 w 1659"/>
              <a:gd name="T53" fmla="*/ 527 h 1121"/>
              <a:gd name="T54" fmla="*/ 1543 w 1659"/>
              <a:gd name="T55" fmla="*/ 540 h 1121"/>
              <a:gd name="T56" fmla="*/ 1492 w 1659"/>
              <a:gd name="T57" fmla="*/ 604 h 1121"/>
              <a:gd name="T58" fmla="*/ 1429 w 1659"/>
              <a:gd name="T59" fmla="*/ 653 h 1121"/>
              <a:gd name="T60" fmla="*/ 1363 w 1659"/>
              <a:gd name="T61" fmla="*/ 656 h 1121"/>
              <a:gd name="T62" fmla="*/ 1312 w 1659"/>
              <a:gd name="T63" fmla="*/ 630 h 1121"/>
              <a:gd name="T64" fmla="*/ 1286 w 1659"/>
              <a:gd name="T65" fmla="*/ 585 h 1121"/>
              <a:gd name="T66" fmla="*/ 1283 w 1659"/>
              <a:gd name="T67" fmla="*/ 518 h 1121"/>
              <a:gd name="T68" fmla="*/ 1322 w 1659"/>
              <a:gd name="T69" fmla="*/ 463 h 1121"/>
              <a:gd name="T70" fmla="*/ 1395 w 1659"/>
              <a:gd name="T71" fmla="*/ 424 h 1121"/>
              <a:gd name="T72" fmla="*/ 1458 w 1659"/>
              <a:gd name="T73" fmla="*/ 381 h 1121"/>
              <a:gd name="T74" fmla="*/ 1486 w 1659"/>
              <a:gd name="T75" fmla="*/ 305 h 1121"/>
              <a:gd name="T76" fmla="*/ 1473 w 1659"/>
              <a:gd name="T77" fmla="*/ 230 h 1121"/>
              <a:gd name="T78" fmla="*/ 1437 w 1659"/>
              <a:gd name="T79" fmla="*/ 149 h 1121"/>
              <a:gd name="T80" fmla="*/ 1421 w 1659"/>
              <a:gd name="T81" fmla="*/ 74 h 1121"/>
              <a:gd name="T82" fmla="*/ 1379 w 1659"/>
              <a:gd name="T83" fmla="*/ 21 h 1121"/>
              <a:gd name="T84" fmla="*/ 1217 w 1659"/>
              <a:gd name="T85" fmla="*/ 13 h 1121"/>
              <a:gd name="T86" fmla="*/ 1075 w 1659"/>
              <a:gd name="T87" fmla="*/ 0 h 1121"/>
              <a:gd name="T88" fmla="*/ 998 w 1659"/>
              <a:gd name="T89" fmla="*/ 13 h 1121"/>
              <a:gd name="T90" fmla="*/ 967 w 1659"/>
              <a:gd name="T91" fmla="*/ 50 h 1121"/>
              <a:gd name="T92" fmla="*/ 988 w 1659"/>
              <a:gd name="T93" fmla="*/ 100 h 1121"/>
              <a:gd name="T94" fmla="*/ 1002 w 1659"/>
              <a:gd name="T95" fmla="*/ 157 h 1121"/>
              <a:gd name="T96" fmla="*/ 973 w 1659"/>
              <a:gd name="T97" fmla="*/ 211 h 1121"/>
              <a:gd name="T98" fmla="*/ 912 w 1659"/>
              <a:gd name="T99" fmla="*/ 248 h 1121"/>
              <a:gd name="T100" fmla="*/ 840 w 1659"/>
              <a:gd name="T101" fmla="*/ 262 h 1121"/>
              <a:gd name="T102" fmla="*/ 775 w 1659"/>
              <a:gd name="T103" fmla="*/ 262 h 1121"/>
              <a:gd name="T104" fmla="*/ 723 w 1659"/>
              <a:gd name="T105" fmla="*/ 249 h 1121"/>
              <a:gd name="T106" fmla="*/ 683 w 1659"/>
              <a:gd name="T107" fmla="*/ 215 h 1121"/>
              <a:gd name="T108" fmla="*/ 646 w 1659"/>
              <a:gd name="T109" fmla="*/ 168 h 1121"/>
              <a:gd name="T110" fmla="*/ 603 w 1659"/>
              <a:gd name="T111" fmla="*/ 113 h 1121"/>
              <a:gd name="T112" fmla="*/ 548 w 1659"/>
              <a:gd name="T113" fmla="*/ 71 h 1121"/>
              <a:gd name="T114" fmla="*/ 475 w 1659"/>
              <a:gd name="T115" fmla="*/ 52 h 1121"/>
              <a:gd name="T116" fmla="*/ 389 w 1659"/>
              <a:gd name="T117" fmla="*/ 48 h 1121"/>
              <a:gd name="T118" fmla="*/ 302 w 1659"/>
              <a:gd name="T119" fmla="*/ 60 h 1121"/>
              <a:gd name="T120" fmla="*/ 195 w 1659"/>
              <a:gd name="T121" fmla="*/ 81 h 1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59" h="1121">
                <a:moveTo>
                  <a:pt x="195" y="81"/>
                </a:moveTo>
                <a:lnTo>
                  <a:pt x="0" y="916"/>
                </a:lnTo>
                <a:lnTo>
                  <a:pt x="24" y="914"/>
                </a:lnTo>
                <a:lnTo>
                  <a:pt x="52" y="911"/>
                </a:lnTo>
                <a:lnTo>
                  <a:pt x="102" y="901"/>
                </a:lnTo>
                <a:lnTo>
                  <a:pt x="140" y="893"/>
                </a:lnTo>
                <a:lnTo>
                  <a:pt x="187" y="883"/>
                </a:lnTo>
                <a:lnTo>
                  <a:pt x="238" y="870"/>
                </a:lnTo>
                <a:lnTo>
                  <a:pt x="287" y="856"/>
                </a:lnTo>
                <a:lnTo>
                  <a:pt x="333" y="839"/>
                </a:lnTo>
                <a:lnTo>
                  <a:pt x="384" y="822"/>
                </a:lnTo>
                <a:lnTo>
                  <a:pt x="419" y="813"/>
                </a:lnTo>
                <a:lnTo>
                  <a:pt x="448" y="809"/>
                </a:lnTo>
                <a:lnTo>
                  <a:pt x="474" y="807"/>
                </a:lnTo>
                <a:lnTo>
                  <a:pt x="498" y="807"/>
                </a:lnTo>
                <a:lnTo>
                  <a:pt x="534" y="812"/>
                </a:lnTo>
                <a:lnTo>
                  <a:pt x="558" y="817"/>
                </a:lnTo>
                <a:lnTo>
                  <a:pt x="584" y="825"/>
                </a:lnTo>
                <a:lnTo>
                  <a:pt x="602" y="835"/>
                </a:lnTo>
                <a:lnTo>
                  <a:pt x="615" y="846"/>
                </a:lnTo>
                <a:lnTo>
                  <a:pt x="625" y="864"/>
                </a:lnTo>
                <a:lnTo>
                  <a:pt x="628" y="877"/>
                </a:lnTo>
                <a:lnTo>
                  <a:pt x="626" y="895"/>
                </a:lnTo>
                <a:lnTo>
                  <a:pt x="620" y="912"/>
                </a:lnTo>
                <a:lnTo>
                  <a:pt x="603" y="935"/>
                </a:lnTo>
                <a:lnTo>
                  <a:pt x="587" y="961"/>
                </a:lnTo>
                <a:lnTo>
                  <a:pt x="578" y="985"/>
                </a:lnTo>
                <a:lnTo>
                  <a:pt x="573" y="1003"/>
                </a:lnTo>
                <a:lnTo>
                  <a:pt x="571" y="1023"/>
                </a:lnTo>
                <a:lnTo>
                  <a:pt x="573" y="1037"/>
                </a:lnTo>
                <a:lnTo>
                  <a:pt x="581" y="1057"/>
                </a:lnTo>
                <a:lnTo>
                  <a:pt x="595" y="1076"/>
                </a:lnTo>
                <a:lnTo>
                  <a:pt x="615" y="1092"/>
                </a:lnTo>
                <a:lnTo>
                  <a:pt x="634" y="1104"/>
                </a:lnTo>
                <a:lnTo>
                  <a:pt x="659" y="1112"/>
                </a:lnTo>
                <a:lnTo>
                  <a:pt x="686" y="1118"/>
                </a:lnTo>
                <a:lnTo>
                  <a:pt x="707" y="1121"/>
                </a:lnTo>
                <a:lnTo>
                  <a:pt x="730" y="1118"/>
                </a:lnTo>
                <a:lnTo>
                  <a:pt x="754" y="1113"/>
                </a:lnTo>
                <a:lnTo>
                  <a:pt x="777" y="1105"/>
                </a:lnTo>
                <a:lnTo>
                  <a:pt x="801" y="1094"/>
                </a:lnTo>
                <a:lnTo>
                  <a:pt x="827" y="1079"/>
                </a:lnTo>
                <a:lnTo>
                  <a:pt x="848" y="1065"/>
                </a:lnTo>
                <a:lnTo>
                  <a:pt x="866" y="1050"/>
                </a:lnTo>
                <a:lnTo>
                  <a:pt x="881" y="1032"/>
                </a:lnTo>
                <a:lnTo>
                  <a:pt x="892" y="1011"/>
                </a:lnTo>
                <a:lnTo>
                  <a:pt x="899" y="989"/>
                </a:lnTo>
                <a:lnTo>
                  <a:pt x="902" y="961"/>
                </a:lnTo>
                <a:lnTo>
                  <a:pt x="910" y="940"/>
                </a:lnTo>
                <a:lnTo>
                  <a:pt x="917" y="930"/>
                </a:lnTo>
                <a:lnTo>
                  <a:pt x="931" y="919"/>
                </a:lnTo>
                <a:lnTo>
                  <a:pt x="955" y="907"/>
                </a:lnTo>
                <a:lnTo>
                  <a:pt x="988" y="896"/>
                </a:lnTo>
                <a:lnTo>
                  <a:pt x="1022" y="886"/>
                </a:lnTo>
                <a:lnTo>
                  <a:pt x="1053" y="877"/>
                </a:lnTo>
                <a:lnTo>
                  <a:pt x="1085" y="869"/>
                </a:lnTo>
                <a:lnTo>
                  <a:pt x="1132" y="860"/>
                </a:lnTo>
                <a:lnTo>
                  <a:pt x="1197" y="849"/>
                </a:lnTo>
                <a:lnTo>
                  <a:pt x="1270" y="843"/>
                </a:lnTo>
                <a:lnTo>
                  <a:pt x="1350" y="843"/>
                </a:lnTo>
                <a:lnTo>
                  <a:pt x="1427" y="843"/>
                </a:lnTo>
                <a:lnTo>
                  <a:pt x="1499" y="851"/>
                </a:lnTo>
                <a:lnTo>
                  <a:pt x="1509" y="836"/>
                </a:lnTo>
                <a:lnTo>
                  <a:pt x="1518" y="820"/>
                </a:lnTo>
                <a:lnTo>
                  <a:pt x="1531" y="805"/>
                </a:lnTo>
                <a:lnTo>
                  <a:pt x="1549" y="788"/>
                </a:lnTo>
                <a:lnTo>
                  <a:pt x="1562" y="775"/>
                </a:lnTo>
                <a:lnTo>
                  <a:pt x="1582" y="753"/>
                </a:lnTo>
                <a:lnTo>
                  <a:pt x="1598" y="736"/>
                </a:lnTo>
                <a:lnTo>
                  <a:pt x="1612" y="721"/>
                </a:lnTo>
                <a:lnTo>
                  <a:pt x="1627" y="703"/>
                </a:lnTo>
                <a:lnTo>
                  <a:pt x="1640" y="681"/>
                </a:lnTo>
                <a:lnTo>
                  <a:pt x="1645" y="666"/>
                </a:lnTo>
                <a:lnTo>
                  <a:pt x="1651" y="642"/>
                </a:lnTo>
                <a:lnTo>
                  <a:pt x="1658" y="622"/>
                </a:lnTo>
                <a:lnTo>
                  <a:pt x="1659" y="596"/>
                </a:lnTo>
                <a:lnTo>
                  <a:pt x="1653" y="575"/>
                </a:lnTo>
                <a:lnTo>
                  <a:pt x="1643" y="554"/>
                </a:lnTo>
                <a:lnTo>
                  <a:pt x="1632" y="541"/>
                </a:lnTo>
                <a:lnTo>
                  <a:pt x="1616" y="533"/>
                </a:lnTo>
                <a:lnTo>
                  <a:pt x="1599" y="527"/>
                </a:lnTo>
                <a:lnTo>
                  <a:pt x="1582" y="527"/>
                </a:lnTo>
                <a:lnTo>
                  <a:pt x="1564" y="527"/>
                </a:lnTo>
                <a:lnTo>
                  <a:pt x="1543" y="540"/>
                </a:lnTo>
                <a:lnTo>
                  <a:pt x="1526" y="557"/>
                </a:lnTo>
                <a:lnTo>
                  <a:pt x="1510" y="578"/>
                </a:lnTo>
                <a:lnTo>
                  <a:pt x="1492" y="604"/>
                </a:lnTo>
                <a:lnTo>
                  <a:pt x="1473" y="625"/>
                </a:lnTo>
                <a:lnTo>
                  <a:pt x="1453" y="642"/>
                </a:lnTo>
                <a:lnTo>
                  <a:pt x="1429" y="653"/>
                </a:lnTo>
                <a:lnTo>
                  <a:pt x="1402" y="661"/>
                </a:lnTo>
                <a:lnTo>
                  <a:pt x="1384" y="661"/>
                </a:lnTo>
                <a:lnTo>
                  <a:pt x="1363" y="656"/>
                </a:lnTo>
                <a:lnTo>
                  <a:pt x="1346" y="651"/>
                </a:lnTo>
                <a:lnTo>
                  <a:pt x="1330" y="645"/>
                </a:lnTo>
                <a:lnTo>
                  <a:pt x="1312" y="630"/>
                </a:lnTo>
                <a:lnTo>
                  <a:pt x="1301" y="617"/>
                </a:lnTo>
                <a:lnTo>
                  <a:pt x="1291" y="601"/>
                </a:lnTo>
                <a:lnTo>
                  <a:pt x="1286" y="585"/>
                </a:lnTo>
                <a:lnTo>
                  <a:pt x="1280" y="559"/>
                </a:lnTo>
                <a:lnTo>
                  <a:pt x="1278" y="536"/>
                </a:lnTo>
                <a:lnTo>
                  <a:pt x="1283" y="518"/>
                </a:lnTo>
                <a:lnTo>
                  <a:pt x="1294" y="499"/>
                </a:lnTo>
                <a:lnTo>
                  <a:pt x="1304" y="483"/>
                </a:lnTo>
                <a:lnTo>
                  <a:pt x="1322" y="463"/>
                </a:lnTo>
                <a:lnTo>
                  <a:pt x="1346" y="450"/>
                </a:lnTo>
                <a:lnTo>
                  <a:pt x="1364" y="441"/>
                </a:lnTo>
                <a:lnTo>
                  <a:pt x="1395" y="424"/>
                </a:lnTo>
                <a:lnTo>
                  <a:pt x="1424" y="408"/>
                </a:lnTo>
                <a:lnTo>
                  <a:pt x="1442" y="394"/>
                </a:lnTo>
                <a:lnTo>
                  <a:pt x="1458" y="381"/>
                </a:lnTo>
                <a:lnTo>
                  <a:pt x="1476" y="356"/>
                </a:lnTo>
                <a:lnTo>
                  <a:pt x="1483" y="330"/>
                </a:lnTo>
                <a:lnTo>
                  <a:pt x="1486" y="305"/>
                </a:lnTo>
                <a:lnTo>
                  <a:pt x="1487" y="283"/>
                </a:lnTo>
                <a:lnTo>
                  <a:pt x="1481" y="253"/>
                </a:lnTo>
                <a:lnTo>
                  <a:pt x="1473" y="230"/>
                </a:lnTo>
                <a:lnTo>
                  <a:pt x="1462" y="204"/>
                </a:lnTo>
                <a:lnTo>
                  <a:pt x="1450" y="180"/>
                </a:lnTo>
                <a:lnTo>
                  <a:pt x="1437" y="149"/>
                </a:lnTo>
                <a:lnTo>
                  <a:pt x="1426" y="123"/>
                </a:lnTo>
                <a:lnTo>
                  <a:pt x="1423" y="99"/>
                </a:lnTo>
                <a:lnTo>
                  <a:pt x="1421" y="74"/>
                </a:lnTo>
                <a:lnTo>
                  <a:pt x="1424" y="50"/>
                </a:lnTo>
                <a:lnTo>
                  <a:pt x="1424" y="24"/>
                </a:lnTo>
                <a:lnTo>
                  <a:pt x="1379" y="21"/>
                </a:lnTo>
                <a:lnTo>
                  <a:pt x="1317" y="21"/>
                </a:lnTo>
                <a:lnTo>
                  <a:pt x="1260" y="16"/>
                </a:lnTo>
                <a:lnTo>
                  <a:pt x="1217" y="13"/>
                </a:lnTo>
                <a:lnTo>
                  <a:pt x="1171" y="8"/>
                </a:lnTo>
                <a:lnTo>
                  <a:pt x="1118" y="3"/>
                </a:lnTo>
                <a:lnTo>
                  <a:pt x="1075" y="0"/>
                </a:lnTo>
                <a:lnTo>
                  <a:pt x="1045" y="1"/>
                </a:lnTo>
                <a:lnTo>
                  <a:pt x="1015" y="6"/>
                </a:lnTo>
                <a:lnTo>
                  <a:pt x="998" y="13"/>
                </a:lnTo>
                <a:lnTo>
                  <a:pt x="983" y="23"/>
                </a:lnTo>
                <a:lnTo>
                  <a:pt x="972" y="35"/>
                </a:lnTo>
                <a:lnTo>
                  <a:pt x="967" y="50"/>
                </a:lnTo>
                <a:lnTo>
                  <a:pt x="970" y="65"/>
                </a:lnTo>
                <a:lnTo>
                  <a:pt x="977" y="81"/>
                </a:lnTo>
                <a:lnTo>
                  <a:pt x="988" y="100"/>
                </a:lnTo>
                <a:lnTo>
                  <a:pt x="998" y="118"/>
                </a:lnTo>
                <a:lnTo>
                  <a:pt x="1002" y="138"/>
                </a:lnTo>
                <a:lnTo>
                  <a:pt x="1002" y="157"/>
                </a:lnTo>
                <a:lnTo>
                  <a:pt x="998" y="176"/>
                </a:lnTo>
                <a:lnTo>
                  <a:pt x="986" y="194"/>
                </a:lnTo>
                <a:lnTo>
                  <a:pt x="973" y="211"/>
                </a:lnTo>
                <a:lnTo>
                  <a:pt x="955" y="225"/>
                </a:lnTo>
                <a:lnTo>
                  <a:pt x="934" y="238"/>
                </a:lnTo>
                <a:lnTo>
                  <a:pt x="912" y="248"/>
                </a:lnTo>
                <a:lnTo>
                  <a:pt x="887" y="254"/>
                </a:lnTo>
                <a:lnTo>
                  <a:pt x="865" y="259"/>
                </a:lnTo>
                <a:lnTo>
                  <a:pt x="840" y="262"/>
                </a:lnTo>
                <a:lnTo>
                  <a:pt x="818" y="266"/>
                </a:lnTo>
                <a:lnTo>
                  <a:pt x="796" y="266"/>
                </a:lnTo>
                <a:lnTo>
                  <a:pt x="775" y="262"/>
                </a:lnTo>
                <a:lnTo>
                  <a:pt x="756" y="259"/>
                </a:lnTo>
                <a:lnTo>
                  <a:pt x="738" y="254"/>
                </a:lnTo>
                <a:lnTo>
                  <a:pt x="723" y="249"/>
                </a:lnTo>
                <a:lnTo>
                  <a:pt x="707" y="240"/>
                </a:lnTo>
                <a:lnTo>
                  <a:pt x="694" y="230"/>
                </a:lnTo>
                <a:lnTo>
                  <a:pt x="683" y="215"/>
                </a:lnTo>
                <a:lnTo>
                  <a:pt x="668" y="199"/>
                </a:lnTo>
                <a:lnTo>
                  <a:pt x="657" y="183"/>
                </a:lnTo>
                <a:lnTo>
                  <a:pt x="646" y="168"/>
                </a:lnTo>
                <a:lnTo>
                  <a:pt x="633" y="149"/>
                </a:lnTo>
                <a:lnTo>
                  <a:pt x="620" y="131"/>
                </a:lnTo>
                <a:lnTo>
                  <a:pt x="603" y="113"/>
                </a:lnTo>
                <a:lnTo>
                  <a:pt x="586" y="95"/>
                </a:lnTo>
                <a:lnTo>
                  <a:pt x="568" y="82"/>
                </a:lnTo>
                <a:lnTo>
                  <a:pt x="548" y="71"/>
                </a:lnTo>
                <a:lnTo>
                  <a:pt x="527" y="63"/>
                </a:lnTo>
                <a:lnTo>
                  <a:pt x="505" y="57"/>
                </a:lnTo>
                <a:lnTo>
                  <a:pt x="475" y="52"/>
                </a:lnTo>
                <a:lnTo>
                  <a:pt x="443" y="50"/>
                </a:lnTo>
                <a:lnTo>
                  <a:pt x="415" y="48"/>
                </a:lnTo>
                <a:lnTo>
                  <a:pt x="389" y="48"/>
                </a:lnTo>
                <a:lnTo>
                  <a:pt x="359" y="50"/>
                </a:lnTo>
                <a:lnTo>
                  <a:pt x="331" y="55"/>
                </a:lnTo>
                <a:lnTo>
                  <a:pt x="302" y="60"/>
                </a:lnTo>
                <a:lnTo>
                  <a:pt x="269" y="66"/>
                </a:lnTo>
                <a:lnTo>
                  <a:pt x="237" y="73"/>
                </a:lnTo>
                <a:lnTo>
                  <a:pt x="195" y="81"/>
                </a:lnTo>
                <a:close/>
              </a:path>
            </a:pathLst>
          </a:custGeom>
          <a:solidFill>
            <a:srgbClr val="FF00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6413989" y="3749675"/>
            <a:ext cx="1266092" cy="920750"/>
            <a:chOff x="2120" y="2473"/>
            <a:chExt cx="798" cy="580"/>
          </a:xfrm>
        </p:grpSpPr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2199" y="2978"/>
              <a:ext cx="653" cy="75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120" y="2473"/>
              <a:ext cx="798" cy="502"/>
            </a:xfrm>
            <a:custGeom>
              <a:avLst/>
              <a:gdLst>
                <a:gd name="T0" fmla="*/ 1419 w 1596"/>
                <a:gd name="T1" fmla="*/ 196 h 1005"/>
                <a:gd name="T2" fmla="*/ 1305 w 1596"/>
                <a:gd name="T3" fmla="*/ 215 h 1005"/>
                <a:gd name="T4" fmla="*/ 1179 w 1596"/>
                <a:gd name="T5" fmla="*/ 261 h 1005"/>
                <a:gd name="T6" fmla="*/ 1034 w 1596"/>
                <a:gd name="T7" fmla="*/ 313 h 1005"/>
                <a:gd name="T8" fmla="*/ 910 w 1596"/>
                <a:gd name="T9" fmla="*/ 334 h 1005"/>
                <a:gd name="T10" fmla="*/ 822 w 1596"/>
                <a:gd name="T11" fmla="*/ 306 h 1005"/>
                <a:gd name="T12" fmla="*/ 798 w 1596"/>
                <a:gd name="T13" fmla="*/ 254 h 1005"/>
                <a:gd name="T14" fmla="*/ 837 w 1596"/>
                <a:gd name="T15" fmla="*/ 186 h 1005"/>
                <a:gd name="T16" fmla="*/ 926 w 1596"/>
                <a:gd name="T17" fmla="*/ 138 h 1005"/>
                <a:gd name="T18" fmla="*/ 1028 w 1596"/>
                <a:gd name="T19" fmla="*/ 102 h 1005"/>
                <a:gd name="T20" fmla="*/ 1069 w 1596"/>
                <a:gd name="T21" fmla="*/ 44 h 1005"/>
                <a:gd name="T22" fmla="*/ 1010 w 1596"/>
                <a:gd name="T23" fmla="*/ 1 h 1005"/>
                <a:gd name="T24" fmla="*/ 884 w 1596"/>
                <a:gd name="T25" fmla="*/ 5 h 1005"/>
                <a:gd name="T26" fmla="*/ 760 w 1596"/>
                <a:gd name="T27" fmla="*/ 47 h 1005"/>
                <a:gd name="T28" fmla="*/ 624 w 1596"/>
                <a:gd name="T29" fmla="*/ 123 h 1005"/>
                <a:gd name="T30" fmla="*/ 491 w 1596"/>
                <a:gd name="T31" fmla="*/ 185 h 1005"/>
                <a:gd name="T32" fmla="*/ 345 w 1596"/>
                <a:gd name="T33" fmla="*/ 211 h 1005"/>
                <a:gd name="T34" fmla="*/ 220 w 1596"/>
                <a:gd name="T35" fmla="*/ 214 h 1005"/>
                <a:gd name="T36" fmla="*/ 256 w 1596"/>
                <a:gd name="T37" fmla="*/ 348 h 1005"/>
                <a:gd name="T38" fmla="*/ 292 w 1596"/>
                <a:gd name="T39" fmla="*/ 460 h 1005"/>
                <a:gd name="T40" fmla="*/ 262 w 1596"/>
                <a:gd name="T41" fmla="*/ 528 h 1005"/>
                <a:gd name="T42" fmla="*/ 202 w 1596"/>
                <a:gd name="T43" fmla="*/ 544 h 1005"/>
                <a:gd name="T44" fmla="*/ 137 w 1596"/>
                <a:gd name="T45" fmla="*/ 518 h 1005"/>
                <a:gd name="T46" fmla="*/ 61 w 1596"/>
                <a:gd name="T47" fmla="*/ 497 h 1005"/>
                <a:gd name="T48" fmla="*/ 11 w 1596"/>
                <a:gd name="T49" fmla="*/ 546 h 1005"/>
                <a:gd name="T50" fmla="*/ 3 w 1596"/>
                <a:gd name="T51" fmla="*/ 625 h 1005"/>
                <a:gd name="T52" fmla="*/ 47 w 1596"/>
                <a:gd name="T53" fmla="*/ 715 h 1005"/>
                <a:gd name="T54" fmla="*/ 133 w 1596"/>
                <a:gd name="T55" fmla="*/ 757 h 1005"/>
                <a:gd name="T56" fmla="*/ 243 w 1596"/>
                <a:gd name="T57" fmla="*/ 757 h 1005"/>
                <a:gd name="T58" fmla="*/ 285 w 1596"/>
                <a:gd name="T59" fmla="*/ 800 h 1005"/>
                <a:gd name="T60" fmla="*/ 246 w 1596"/>
                <a:gd name="T61" fmla="*/ 898 h 1005"/>
                <a:gd name="T62" fmla="*/ 186 w 1596"/>
                <a:gd name="T63" fmla="*/ 985 h 1005"/>
                <a:gd name="T64" fmla="*/ 1481 w 1596"/>
                <a:gd name="T65" fmla="*/ 963 h 1005"/>
                <a:gd name="T66" fmla="*/ 1516 w 1596"/>
                <a:gd name="T67" fmla="*/ 896 h 1005"/>
                <a:gd name="T68" fmla="*/ 1573 w 1596"/>
                <a:gd name="T69" fmla="*/ 838 h 1005"/>
                <a:gd name="T70" fmla="*/ 1594 w 1596"/>
                <a:gd name="T71" fmla="*/ 758 h 1005"/>
                <a:gd name="T72" fmla="*/ 1555 w 1596"/>
                <a:gd name="T73" fmla="*/ 705 h 1005"/>
                <a:gd name="T74" fmla="*/ 1471 w 1596"/>
                <a:gd name="T75" fmla="*/ 693 h 1005"/>
                <a:gd name="T76" fmla="*/ 1372 w 1596"/>
                <a:gd name="T77" fmla="*/ 716 h 1005"/>
                <a:gd name="T78" fmla="*/ 1270 w 1596"/>
                <a:gd name="T79" fmla="*/ 719 h 1005"/>
                <a:gd name="T80" fmla="*/ 1202 w 1596"/>
                <a:gd name="T81" fmla="*/ 671 h 1005"/>
                <a:gd name="T82" fmla="*/ 1216 w 1596"/>
                <a:gd name="T83" fmla="*/ 591 h 1005"/>
                <a:gd name="T84" fmla="*/ 1283 w 1596"/>
                <a:gd name="T85" fmla="*/ 540 h 1005"/>
                <a:gd name="T86" fmla="*/ 1374 w 1596"/>
                <a:gd name="T87" fmla="*/ 520 h 1005"/>
                <a:gd name="T88" fmla="*/ 1468 w 1596"/>
                <a:gd name="T89" fmla="*/ 491 h 1005"/>
                <a:gd name="T90" fmla="*/ 1505 w 1596"/>
                <a:gd name="T91" fmla="*/ 423 h 1005"/>
                <a:gd name="T92" fmla="*/ 1500 w 1596"/>
                <a:gd name="T93" fmla="*/ 317 h 1005"/>
                <a:gd name="T94" fmla="*/ 1482 w 1596"/>
                <a:gd name="T95" fmla="*/ 212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96" h="1005">
                  <a:moveTo>
                    <a:pt x="1482" y="212"/>
                  </a:moveTo>
                  <a:lnTo>
                    <a:pt x="1469" y="206"/>
                  </a:lnTo>
                  <a:lnTo>
                    <a:pt x="1443" y="199"/>
                  </a:lnTo>
                  <a:lnTo>
                    <a:pt x="1419" y="196"/>
                  </a:lnTo>
                  <a:lnTo>
                    <a:pt x="1393" y="199"/>
                  </a:lnTo>
                  <a:lnTo>
                    <a:pt x="1361" y="204"/>
                  </a:lnTo>
                  <a:lnTo>
                    <a:pt x="1336" y="207"/>
                  </a:lnTo>
                  <a:lnTo>
                    <a:pt x="1305" y="215"/>
                  </a:lnTo>
                  <a:lnTo>
                    <a:pt x="1278" y="223"/>
                  </a:lnTo>
                  <a:lnTo>
                    <a:pt x="1242" y="235"/>
                  </a:lnTo>
                  <a:lnTo>
                    <a:pt x="1210" y="246"/>
                  </a:lnTo>
                  <a:lnTo>
                    <a:pt x="1179" y="261"/>
                  </a:lnTo>
                  <a:lnTo>
                    <a:pt x="1148" y="274"/>
                  </a:lnTo>
                  <a:lnTo>
                    <a:pt x="1111" y="288"/>
                  </a:lnTo>
                  <a:lnTo>
                    <a:pt x="1075" y="300"/>
                  </a:lnTo>
                  <a:lnTo>
                    <a:pt x="1034" y="313"/>
                  </a:lnTo>
                  <a:lnTo>
                    <a:pt x="994" y="324"/>
                  </a:lnTo>
                  <a:lnTo>
                    <a:pt x="968" y="330"/>
                  </a:lnTo>
                  <a:lnTo>
                    <a:pt x="940" y="334"/>
                  </a:lnTo>
                  <a:lnTo>
                    <a:pt x="910" y="334"/>
                  </a:lnTo>
                  <a:lnTo>
                    <a:pt x="877" y="329"/>
                  </a:lnTo>
                  <a:lnTo>
                    <a:pt x="856" y="324"/>
                  </a:lnTo>
                  <a:lnTo>
                    <a:pt x="838" y="316"/>
                  </a:lnTo>
                  <a:lnTo>
                    <a:pt x="822" y="306"/>
                  </a:lnTo>
                  <a:lnTo>
                    <a:pt x="811" y="296"/>
                  </a:lnTo>
                  <a:lnTo>
                    <a:pt x="804" y="283"/>
                  </a:lnTo>
                  <a:lnTo>
                    <a:pt x="798" y="269"/>
                  </a:lnTo>
                  <a:lnTo>
                    <a:pt x="798" y="254"/>
                  </a:lnTo>
                  <a:lnTo>
                    <a:pt x="803" y="236"/>
                  </a:lnTo>
                  <a:lnTo>
                    <a:pt x="811" y="219"/>
                  </a:lnTo>
                  <a:lnTo>
                    <a:pt x="822" y="204"/>
                  </a:lnTo>
                  <a:lnTo>
                    <a:pt x="837" y="186"/>
                  </a:lnTo>
                  <a:lnTo>
                    <a:pt x="851" y="176"/>
                  </a:lnTo>
                  <a:lnTo>
                    <a:pt x="871" y="162"/>
                  </a:lnTo>
                  <a:lnTo>
                    <a:pt x="898" y="147"/>
                  </a:lnTo>
                  <a:lnTo>
                    <a:pt x="926" y="138"/>
                  </a:lnTo>
                  <a:lnTo>
                    <a:pt x="953" y="131"/>
                  </a:lnTo>
                  <a:lnTo>
                    <a:pt x="978" y="123"/>
                  </a:lnTo>
                  <a:lnTo>
                    <a:pt x="1005" y="113"/>
                  </a:lnTo>
                  <a:lnTo>
                    <a:pt x="1028" y="102"/>
                  </a:lnTo>
                  <a:lnTo>
                    <a:pt x="1049" y="91"/>
                  </a:lnTo>
                  <a:lnTo>
                    <a:pt x="1065" y="78"/>
                  </a:lnTo>
                  <a:lnTo>
                    <a:pt x="1072" y="61"/>
                  </a:lnTo>
                  <a:lnTo>
                    <a:pt x="1069" y="44"/>
                  </a:lnTo>
                  <a:lnTo>
                    <a:pt x="1057" y="27"/>
                  </a:lnTo>
                  <a:lnTo>
                    <a:pt x="1046" y="16"/>
                  </a:lnTo>
                  <a:lnTo>
                    <a:pt x="1030" y="8"/>
                  </a:lnTo>
                  <a:lnTo>
                    <a:pt x="1010" y="1"/>
                  </a:lnTo>
                  <a:lnTo>
                    <a:pt x="984" y="0"/>
                  </a:lnTo>
                  <a:lnTo>
                    <a:pt x="958" y="0"/>
                  </a:lnTo>
                  <a:lnTo>
                    <a:pt x="921" y="1"/>
                  </a:lnTo>
                  <a:lnTo>
                    <a:pt x="884" y="5"/>
                  </a:lnTo>
                  <a:lnTo>
                    <a:pt x="859" y="11"/>
                  </a:lnTo>
                  <a:lnTo>
                    <a:pt x="824" y="21"/>
                  </a:lnTo>
                  <a:lnTo>
                    <a:pt x="786" y="34"/>
                  </a:lnTo>
                  <a:lnTo>
                    <a:pt x="760" y="47"/>
                  </a:lnTo>
                  <a:lnTo>
                    <a:pt x="730" y="63"/>
                  </a:lnTo>
                  <a:lnTo>
                    <a:pt x="700" y="78"/>
                  </a:lnTo>
                  <a:lnTo>
                    <a:pt x="670" y="97"/>
                  </a:lnTo>
                  <a:lnTo>
                    <a:pt x="624" y="123"/>
                  </a:lnTo>
                  <a:lnTo>
                    <a:pt x="593" y="142"/>
                  </a:lnTo>
                  <a:lnTo>
                    <a:pt x="566" y="159"/>
                  </a:lnTo>
                  <a:lnTo>
                    <a:pt x="527" y="173"/>
                  </a:lnTo>
                  <a:lnTo>
                    <a:pt x="491" y="185"/>
                  </a:lnTo>
                  <a:lnTo>
                    <a:pt x="454" y="194"/>
                  </a:lnTo>
                  <a:lnTo>
                    <a:pt x="415" y="201"/>
                  </a:lnTo>
                  <a:lnTo>
                    <a:pt x="376" y="207"/>
                  </a:lnTo>
                  <a:lnTo>
                    <a:pt x="345" y="211"/>
                  </a:lnTo>
                  <a:lnTo>
                    <a:pt x="311" y="214"/>
                  </a:lnTo>
                  <a:lnTo>
                    <a:pt x="279" y="214"/>
                  </a:lnTo>
                  <a:lnTo>
                    <a:pt x="246" y="215"/>
                  </a:lnTo>
                  <a:lnTo>
                    <a:pt x="220" y="214"/>
                  </a:lnTo>
                  <a:lnTo>
                    <a:pt x="223" y="240"/>
                  </a:lnTo>
                  <a:lnTo>
                    <a:pt x="232" y="274"/>
                  </a:lnTo>
                  <a:lnTo>
                    <a:pt x="241" y="308"/>
                  </a:lnTo>
                  <a:lnTo>
                    <a:pt x="256" y="348"/>
                  </a:lnTo>
                  <a:lnTo>
                    <a:pt x="267" y="381"/>
                  </a:lnTo>
                  <a:lnTo>
                    <a:pt x="282" y="408"/>
                  </a:lnTo>
                  <a:lnTo>
                    <a:pt x="290" y="434"/>
                  </a:lnTo>
                  <a:lnTo>
                    <a:pt x="292" y="460"/>
                  </a:lnTo>
                  <a:lnTo>
                    <a:pt x="290" y="483"/>
                  </a:lnTo>
                  <a:lnTo>
                    <a:pt x="282" y="501"/>
                  </a:lnTo>
                  <a:lnTo>
                    <a:pt x="272" y="515"/>
                  </a:lnTo>
                  <a:lnTo>
                    <a:pt x="262" y="528"/>
                  </a:lnTo>
                  <a:lnTo>
                    <a:pt x="248" y="538"/>
                  </a:lnTo>
                  <a:lnTo>
                    <a:pt x="235" y="543"/>
                  </a:lnTo>
                  <a:lnTo>
                    <a:pt x="222" y="546"/>
                  </a:lnTo>
                  <a:lnTo>
                    <a:pt x="202" y="544"/>
                  </a:lnTo>
                  <a:lnTo>
                    <a:pt x="188" y="540"/>
                  </a:lnTo>
                  <a:lnTo>
                    <a:pt x="170" y="535"/>
                  </a:lnTo>
                  <a:lnTo>
                    <a:pt x="157" y="528"/>
                  </a:lnTo>
                  <a:lnTo>
                    <a:pt x="137" y="518"/>
                  </a:lnTo>
                  <a:lnTo>
                    <a:pt x="123" y="510"/>
                  </a:lnTo>
                  <a:lnTo>
                    <a:pt x="108" y="504"/>
                  </a:lnTo>
                  <a:lnTo>
                    <a:pt x="92" y="497"/>
                  </a:lnTo>
                  <a:lnTo>
                    <a:pt x="61" y="497"/>
                  </a:lnTo>
                  <a:lnTo>
                    <a:pt x="45" y="504"/>
                  </a:lnTo>
                  <a:lnTo>
                    <a:pt x="30" y="514"/>
                  </a:lnTo>
                  <a:lnTo>
                    <a:pt x="21" y="528"/>
                  </a:lnTo>
                  <a:lnTo>
                    <a:pt x="11" y="546"/>
                  </a:lnTo>
                  <a:lnTo>
                    <a:pt x="4" y="564"/>
                  </a:lnTo>
                  <a:lnTo>
                    <a:pt x="0" y="583"/>
                  </a:lnTo>
                  <a:lnTo>
                    <a:pt x="0" y="606"/>
                  </a:lnTo>
                  <a:lnTo>
                    <a:pt x="3" y="625"/>
                  </a:lnTo>
                  <a:lnTo>
                    <a:pt x="8" y="648"/>
                  </a:lnTo>
                  <a:lnTo>
                    <a:pt x="19" y="669"/>
                  </a:lnTo>
                  <a:lnTo>
                    <a:pt x="30" y="692"/>
                  </a:lnTo>
                  <a:lnTo>
                    <a:pt x="47" y="715"/>
                  </a:lnTo>
                  <a:lnTo>
                    <a:pt x="65" y="728"/>
                  </a:lnTo>
                  <a:lnTo>
                    <a:pt x="87" y="742"/>
                  </a:lnTo>
                  <a:lnTo>
                    <a:pt x="108" y="752"/>
                  </a:lnTo>
                  <a:lnTo>
                    <a:pt x="133" y="757"/>
                  </a:lnTo>
                  <a:lnTo>
                    <a:pt x="154" y="762"/>
                  </a:lnTo>
                  <a:lnTo>
                    <a:pt x="186" y="762"/>
                  </a:lnTo>
                  <a:lnTo>
                    <a:pt x="212" y="758"/>
                  </a:lnTo>
                  <a:lnTo>
                    <a:pt x="243" y="757"/>
                  </a:lnTo>
                  <a:lnTo>
                    <a:pt x="266" y="757"/>
                  </a:lnTo>
                  <a:lnTo>
                    <a:pt x="280" y="766"/>
                  </a:lnTo>
                  <a:lnTo>
                    <a:pt x="285" y="783"/>
                  </a:lnTo>
                  <a:lnTo>
                    <a:pt x="285" y="800"/>
                  </a:lnTo>
                  <a:lnTo>
                    <a:pt x="277" y="825"/>
                  </a:lnTo>
                  <a:lnTo>
                    <a:pt x="269" y="849"/>
                  </a:lnTo>
                  <a:lnTo>
                    <a:pt x="259" y="870"/>
                  </a:lnTo>
                  <a:lnTo>
                    <a:pt x="246" y="898"/>
                  </a:lnTo>
                  <a:lnTo>
                    <a:pt x="232" y="922"/>
                  </a:lnTo>
                  <a:lnTo>
                    <a:pt x="217" y="945"/>
                  </a:lnTo>
                  <a:lnTo>
                    <a:pt x="199" y="967"/>
                  </a:lnTo>
                  <a:lnTo>
                    <a:pt x="186" y="985"/>
                  </a:lnTo>
                  <a:lnTo>
                    <a:pt x="159" y="1005"/>
                  </a:lnTo>
                  <a:lnTo>
                    <a:pt x="1474" y="1003"/>
                  </a:lnTo>
                  <a:lnTo>
                    <a:pt x="1476" y="982"/>
                  </a:lnTo>
                  <a:lnTo>
                    <a:pt x="1481" y="963"/>
                  </a:lnTo>
                  <a:lnTo>
                    <a:pt x="1487" y="945"/>
                  </a:lnTo>
                  <a:lnTo>
                    <a:pt x="1494" y="930"/>
                  </a:lnTo>
                  <a:lnTo>
                    <a:pt x="1503" y="914"/>
                  </a:lnTo>
                  <a:lnTo>
                    <a:pt x="1516" y="896"/>
                  </a:lnTo>
                  <a:lnTo>
                    <a:pt x="1531" y="880"/>
                  </a:lnTo>
                  <a:lnTo>
                    <a:pt x="1544" y="867"/>
                  </a:lnTo>
                  <a:lnTo>
                    <a:pt x="1560" y="851"/>
                  </a:lnTo>
                  <a:lnTo>
                    <a:pt x="1573" y="838"/>
                  </a:lnTo>
                  <a:lnTo>
                    <a:pt x="1583" y="822"/>
                  </a:lnTo>
                  <a:lnTo>
                    <a:pt x="1591" y="805"/>
                  </a:lnTo>
                  <a:lnTo>
                    <a:pt x="1596" y="781"/>
                  </a:lnTo>
                  <a:lnTo>
                    <a:pt x="1594" y="758"/>
                  </a:lnTo>
                  <a:lnTo>
                    <a:pt x="1589" y="744"/>
                  </a:lnTo>
                  <a:lnTo>
                    <a:pt x="1581" y="729"/>
                  </a:lnTo>
                  <a:lnTo>
                    <a:pt x="1570" y="716"/>
                  </a:lnTo>
                  <a:lnTo>
                    <a:pt x="1555" y="705"/>
                  </a:lnTo>
                  <a:lnTo>
                    <a:pt x="1539" y="698"/>
                  </a:lnTo>
                  <a:lnTo>
                    <a:pt x="1518" y="693"/>
                  </a:lnTo>
                  <a:lnTo>
                    <a:pt x="1495" y="692"/>
                  </a:lnTo>
                  <a:lnTo>
                    <a:pt x="1471" y="693"/>
                  </a:lnTo>
                  <a:lnTo>
                    <a:pt x="1448" y="697"/>
                  </a:lnTo>
                  <a:lnTo>
                    <a:pt x="1425" y="702"/>
                  </a:lnTo>
                  <a:lnTo>
                    <a:pt x="1396" y="710"/>
                  </a:lnTo>
                  <a:lnTo>
                    <a:pt x="1372" y="716"/>
                  </a:lnTo>
                  <a:lnTo>
                    <a:pt x="1346" y="721"/>
                  </a:lnTo>
                  <a:lnTo>
                    <a:pt x="1315" y="724"/>
                  </a:lnTo>
                  <a:lnTo>
                    <a:pt x="1291" y="724"/>
                  </a:lnTo>
                  <a:lnTo>
                    <a:pt x="1270" y="719"/>
                  </a:lnTo>
                  <a:lnTo>
                    <a:pt x="1247" y="713"/>
                  </a:lnTo>
                  <a:lnTo>
                    <a:pt x="1229" y="703"/>
                  </a:lnTo>
                  <a:lnTo>
                    <a:pt x="1213" y="690"/>
                  </a:lnTo>
                  <a:lnTo>
                    <a:pt x="1202" y="671"/>
                  </a:lnTo>
                  <a:lnTo>
                    <a:pt x="1197" y="650"/>
                  </a:lnTo>
                  <a:lnTo>
                    <a:pt x="1200" y="629"/>
                  </a:lnTo>
                  <a:lnTo>
                    <a:pt x="1208" y="608"/>
                  </a:lnTo>
                  <a:lnTo>
                    <a:pt x="1216" y="591"/>
                  </a:lnTo>
                  <a:lnTo>
                    <a:pt x="1231" y="575"/>
                  </a:lnTo>
                  <a:lnTo>
                    <a:pt x="1247" y="561"/>
                  </a:lnTo>
                  <a:lnTo>
                    <a:pt x="1263" y="551"/>
                  </a:lnTo>
                  <a:lnTo>
                    <a:pt x="1283" y="540"/>
                  </a:lnTo>
                  <a:lnTo>
                    <a:pt x="1302" y="533"/>
                  </a:lnTo>
                  <a:lnTo>
                    <a:pt x="1323" y="528"/>
                  </a:lnTo>
                  <a:lnTo>
                    <a:pt x="1346" y="525"/>
                  </a:lnTo>
                  <a:lnTo>
                    <a:pt x="1374" y="520"/>
                  </a:lnTo>
                  <a:lnTo>
                    <a:pt x="1403" y="517"/>
                  </a:lnTo>
                  <a:lnTo>
                    <a:pt x="1427" y="512"/>
                  </a:lnTo>
                  <a:lnTo>
                    <a:pt x="1451" y="502"/>
                  </a:lnTo>
                  <a:lnTo>
                    <a:pt x="1468" y="491"/>
                  </a:lnTo>
                  <a:lnTo>
                    <a:pt x="1482" y="476"/>
                  </a:lnTo>
                  <a:lnTo>
                    <a:pt x="1494" y="460"/>
                  </a:lnTo>
                  <a:lnTo>
                    <a:pt x="1500" y="444"/>
                  </a:lnTo>
                  <a:lnTo>
                    <a:pt x="1505" y="423"/>
                  </a:lnTo>
                  <a:lnTo>
                    <a:pt x="1507" y="395"/>
                  </a:lnTo>
                  <a:lnTo>
                    <a:pt x="1503" y="374"/>
                  </a:lnTo>
                  <a:lnTo>
                    <a:pt x="1502" y="348"/>
                  </a:lnTo>
                  <a:lnTo>
                    <a:pt x="1500" y="317"/>
                  </a:lnTo>
                  <a:lnTo>
                    <a:pt x="1498" y="280"/>
                  </a:lnTo>
                  <a:lnTo>
                    <a:pt x="1498" y="245"/>
                  </a:lnTo>
                  <a:lnTo>
                    <a:pt x="1500" y="223"/>
                  </a:lnTo>
                  <a:lnTo>
                    <a:pt x="1482" y="212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5"/>
          <p:cNvGrpSpPr>
            <a:grpSpLocks/>
          </p:cNvGrpSpPr>
          <p:nvPr/>
        </p:nvGrpSpPr>
        <p:grpSpPr bwMode="auto">
          <a:xfrm>
            <a:off x="5272454" y="3884613"/>
            <a:ext cx="1370135" cy="785812"/>
            <a:chOff x="1401" y="2558"/>
            <a:chExt cx="863" cy="495"/>
          </a:xfrm>
        </p:grpSpPr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401" y="2558"/>
              <a:ext cx="863" cy="420"/>
            </a:xfrm>
            <a:custGeom>
              <a:avLst/>
              <a:gdLst>
                <a:gd name="T0" fmla="*/ 156 w 1726"/>
                <a:gd name="T1" fmla="*/ 109 h 840"/>
                <a:gd name="T2" fmla="*/ 207 w 1726"/>
                <a:gd name="T3" fmla="*/ 104 h 840"/>
                <a:gd name="T4" fmla="*/ 295 w 1726"/>
                <a:gd name="T5" fmla="*/ 86 h 840"/>
                <a:gd name="T6" fmla="*/ 394 w 1726"/>
                <a:gd name="T7" fmla="*/ 63 h 840"/>
                <a:gd name="T8" fmla="*/ 490 w 1726"/>
                <a:gd name="T9" fmla="*/ 32 h 840"/>
                <a:gd name="T10" fmla="*/ 576 w 1726"/>
                <a:gd name="T11" fmla="*/ 6 h 840"/>
                <a:gd name="T12" fmla="*/ 631 w 1726"/>
                <a:gd name="T13" fmla="*/ 0 h 840"/>
                <a:gd name="T14" fmla="*/ 691 w 1726"/>
                <a:gd name="T15" fmla="*/ 5 h 840"/>
                <a:gd name="T16" fmla="*/ 741 w 1726"/>
                <a:gd name="T17" fmla="*/ 18 h 840"/>
                <a:gd name="T18" fmla="*/ 772 w 1726"/>
                <a:gd name="T19" fmla="*/ 39 h 840"/>
                <a:gd name="T20" fmla="*/ 785 w 1726"/>
                <a:gd name="T21" fmla="*/ 70 h 840"/>
                <a:gd name="T22" fmla="*/ 777 w 1726"/>
                <a:gd name="T23" fmla="*/ 105 h 840"/>
                <a:gd name="T24" fmla="*/ 744 w 1726"/>
                <a:gd name="T25" fmla="*/ 156 h 840"/>
                <a:gd name="T26" fmla="*/ 730 w 1726"/>
                <a:gd name="T27" fmla="*/ 198 h 840"/>
                <a:gd name="T28" fmla="*/ 730 w 1726"/>
                <a:gd name="T29" fmla="*/ 232 h 840"/>
                <a:gd name="T30" fmla="*/ 752 w 1726"/>
                <a:gd name="T31" fmla="*/ 271 h 840"/>
                <a:gd name="T32" fmla="*/ 791 w 1726"/>
                <a:gd name="T33" fmla="*/ 300 h 840"/>
                <a:gd name="T34" fmla="*/ 843 w 1726"/>
                <a:gd name="T35" fmla="*/ 314 h 840"/>
                <a:gd name="T36" fmla="*/ 889 w 1726"/>
                <a:gd name="T37" fmla="*/ 314 h 840"/>
                <a:gd name="T38" fmla="*/ 936 w 1726"/>
                <a:gd name="T39" fmla="*/ 301 h 840"/>
                <a:gd name="T40" fmla="*/ 986 w 1726"/>
                <a:gd name="T41" fmla="*/ 274 h 840"/>
                <a:gd name="T42" fmla="*/ 1025 w 1726"/>
                <a:gd name="T43" fmla="*/ 245 h 840"/>
                <a:gd name="T44" fmla="*/ 1051 w 1726"/>
                <a:gd name="T45" fmla="*/ 206 h 840"/>
                <a:gd name="T46" fmla="*/ 1061 w 1726"/>
                <a:gd name="T47" fmla="*/ 156 h 840"/>
                <a:gd name="T48" fmla="*/ 1075 w 1726"/>
                <a:gd name="T49" fmla="*/ 123 h 840"/>
                <a:gd name="T50" fmla="*/ 1114 w 1726"/>
                <a:gd name="T51" fmla="*/ 100 h 840"/>
                <a:gd name="T52" fmla="*/ 1181 w 1726"/>
                <a:gd name="T53" fmla="*/ 79 h 840"/>
                <a:gd name="T54" fmla="*/ 1244 w 1726"/>
                <a:gd name="T55" fmla="*/ 62 h 840"/>
                <a:gd name="T56" fmla="*/ 1358 w 1726"/>
                <a:gd name="T57" fmla="*/ 42 h 840"/>
                <a:gd name="T58" fmla="*/ 1510 w 1726"/>
                <a:gd name="T59" fmla="*/ 36 h 840"/>
                <a:gd name="T60" fmla="*/ 1659 w 1726"/>
                <a:gd name="T61" fmla="*/ 44 h 840"/>
                <a:gd name="T62" fmla="*/ 1667 w 1726"/>
                <a:gd name="T63" fmla="*/ 91 h 840"/>
                <a:gd name="T64" fmla="*/ 1692 w 1726"/>
                <a:gd name="T65" fmla="*/ 167 h 840"/>
                <a:gd name="T66" fmla="*/ 1716 w 1726"/>
                <a:gd name="T67" fmla="*/ 237 h 840"/>
                <a:gd name="T68" fmla="*/ 1726 w 1726"/>
                <a:gd name="T69" fmla="*/ 288 h 840"/>
                <a:gd name="T70" fmla="*/ 1718 w 1726"/>
                <a:gd name="T71" fmla="*/ 326 h 840"/>
                <a:gd name="T72" fmla="*/ 1700 w 1726"/>
                <a:gd name="T73" fmla="*/ 352 h 840"/>
                <a:gd name="T74" fmla="*/ 1672 w 1726"/>
                <a:gd name="T75" fmla="*/ 368 h 840"/>
                <a:gd name="T76" fmla="*/ 1630 w 1726"/>
                <a:gd name="T77" fmla="*/ 365 h 840"/>
                <a:gd name="T78" fmla="*/ 1588 w 1726"/>
                <a:gd name="T79" fmla="*/ 348 h 840"/>
                <a:gd name="T80" fmla="*/ 1554 w 1726"/>
                <a:gd name="T81" fmla="*/ 331 h 840"/>
                <a:gd name="T82" fmla="*/ 1513 w 1726"/>
                <a:gd name="T83" fmla="*/ 321 h 840"/>
                <a:gd name="T84" fmla="*/ 1479 w 1726"/>
                <a:gd name="T85" fmla="*/ 331 h 840"/>
                <a:gd name="T86" fmla="*/ 1453 w 1726"/>
                <a:gd name="T87" fmla="*/ 360 h 840"/>
                <a:gd name="T88" fmla="*/ 1439 w 1726"/>
                <a:gd name="T89" fmla="*/ 397 h 840"/>
                <a:gd name="T90" fmla="*/ 1434 w 1726"/>
                <a:gd name="T91" fmla="*/ 436 h 840"/>
                <a:gd name="T92" fmla="*/ 1445 w 1726"/>
                <a:gd name="T93" fmla="*/ 488 h 840"/>
                <a:gd name="T94" fmla="*/ 1473 w 1726"/>
                <a:gd name="T95" fmla="*/ 532 h 840"/>
                <a:gd name="T96" fmla="*/ 1499 w 1726"/>
                <a:gd name="T97" fmla="*/ 559 h 840"/>
                <a:gd name="T98" fmla="*/ 1542 w 1726"/>
                <a:gd name="T99" fmla="*/ 587 h 840"/>
                <a:gd name="T100" fmla="*/ 1594 w 1726"/>
                <a:gd name="T101" fmla="*/ 598 h 840"/>
                <a:gd name="T102" fmla="*/ 1653 w 1726"/>
                <a:gd name="T103" fmla="*/ 596 h 840"/>
                <a:gd name="T104" fmla="*/ 1700 w 1726"/>
                <a:gd name="T105" fmla="*/ 593 h 840"/>
                <a:gd name="T106" fmla="*/ 1718 w 1726"/>
                <a:gd name="T107" fmla="*/ 611 h 840"/>
                <a:gd name="T108" fmla="*/ 1718 w 1726"/>
                <a:gd name="T109" fmla="*/ 634 h 840"/>
                <a:gd name="T110" fmla="*/ 1703 w 1726"/>
                <a:gd name="T111" fmla="*/ 676 h 840"/>
                <a:gd name="T112" fmla="*/ 1679 w 1726"/>
                <a:gd name="T113" fmla="*/ 728 h 840"/>
                <a:gd name="T114" fmla="*/ 1646 w 1726"/>
                <a:gd name="T115" fmla="*/ 780 h 840"/>
                <a:gd name="T116" fmla="*/ 1611 w 1726"/>
                <a:gd name="T117" fmla="*/ 827 h 840"/>
                <a:gd name="T118" fmla="*/ 0 w 1726"/>
                <a:gd name="T119" fmla="*/ 838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26" h="840">
                  <a:moveTo>
                    <a:pt x="0" y="838"/>
                  </a:moveTo>
                  <a:lnTo>
                    <a:pt x="156" y="109"/>
                  </a:lnTo>
                  <a:lnTo>
                    <a:pt x="180" y="107"/>
                  </a:lnTo>
                  <a:lnTo>
                    <a:pt x="207" y="104"/>
                  </a:lnTo>
                  <a:lnTo>
                    <a:pt x="258" y="94"/>
                  </a:lnTo>
                  <a:lnTo>
                    <a:pt x="295" y="86"/>
                  </a:lnTo>
                  <a:lnTo>
                    <a:pt x="342" y="76"/>
                  </a:lnTo>
                  <a:lnTo>
                    <a:pt x="394" y="63"/>
                  </a:lnTo>
                  <a:lnTo>
                    <a:pt x="444" y="49"/>
                  </a:lnTo>
                  <a:lnTo>
                    <a:pt x="490" y="32"/>
                  </a:lnTo>
                  <a:lnTo>
                    <a:pt x="542" y="15"/>
                  </a:lnTo>
                  <a:lnTo>
                    <a:pt x="576" y="6"/>
                  </a:lnTo>
                  <a:lnTo>
                    <a:pt x="605" y="2"/>
                  </a:lnTo>
                  <a:lnTo>
                    <a:pt x="631" y="0"/>
                  </a:lnTo>
                  <a:lnTo>
                    <a:pt x="655" y="0"/>
                  </a:lnTo>
                  <a:lnTo>
                    <a:pt x="691" y="5"/>
                  </a:lnTo>
                  <a:lnTo>
                    <a:pt x="715" y="10"/>
                  </a:lnTo>
                  <a:lnTo>
                    <a:pt x="741" y="18"/>
                  </a:lnTo>
                  <a:lnTo>
                    <a:pt x="759" y="28"/>
                  </a:lnTo>
                  <a:lnTo>
                    <a:pt x="772" y="39"/>
                  </a:lnTo>
                  <a:lnTo>
                    <a:pt x="782" y="57"/>
                  </a:lnTo>
                  <a:lnTo>
                    <a:pt x="785" y="70"/>
                  </a:lnTo>
                  <a:lnTo>
                    <a:pt x="783" y="88"/>
                  </a:lnTo>
                  <a:lnTo>
                    <a:pt x="777" y="105"/>
                  </a:lnTo>
                  <a:lnTo>
                    <a:pt x="761" y="128"/>
                  </a:lnTo>
                  <a:lnTo>
                    <a:pt x="744" y="156"/>
                  </a:lnTo>
                  <a:lnTo>
                    <a:pt x="735" y="180"/>
                  </a:lnTo>
                  <a:lnTo>
                    <a:pt x="730" y="198"/>
                  </a:lnTo>
                  <a:lnTo>
                    <a:pt x="728" y="217"/>
                  </a:lnTo>
                  <a:lnTo>
                    <a:pt x="730" y="232"/>
                  </a:lnTo>
                  <a:lnTo>
                    <a:pt x="738" y="251"/>
                  </a:lnTo>
                  <a:lnTo>
                    <a:pt x="752" y="271"/>
                  </a:lnTo>
                  <a:lnTo>
                    <a:pt x="772" y="288"/>
                  </a:lnTo>
                  <a:lnTo>
                    <a:pt x="791" y="300"/>
                  </a:lnTo>
                  <a:lnTo>
                    <a:pt x="816" y="308"/>
                  </a:lnTo>
                  <a:lnTo>
                    <a:pt x="843" y="314"/>
                  </a:lnTo>
                  <a:lnTo>
                    <a:pt x="864" y="318"/>
                  </a:lnTo>
                  <a:lnTo>
                    <a:pt x="889" y="314"/>
                  </a:lnTo>
                  <a:lnTo>
                    <a:pt x="913" y="310"/>
                  </a:lnTo>
                  <a:lnTo>
                    <a:pt x="936" y="301"/>
                  </a:lnTo>
                  <a:lnTo>
                    <a:pt x="960" y="290"/>
                  </a:lnTo>
                  <a:lnTo>
                    <a:pt x="986" y="274"/>
                  </a:lnTo>
                  <a:lnTo>
                    <a:pt x="1007" y="259"/>
                  </a:lnTo>
                  <a:lnTo>
                    <a:pt x="1025" y="245"/>
                  </a:lnTo>
                  <a:lnTo>
                    <a:pt x="1040" y="227"/>
                  </a:lnTo>
                  <a:lnTo>
                    <a:pt x="1051" y="206"/>
                  </a:lnTo>
                  <a:lnTo>
                    <a:pt x="1057" y="183"/>
                  </a:lnTo>
                  <a:lnTo>
                    <a:pt x="1061" y="156"/>
                  </a:lnTo>
                  <a:lnTo>
                    <a:pt x="1069" y="133"/>
                  </a:lnTo>
                  <a:lnTo>
                    <a:pt x="1075" y="123"/>
                  </a:lnTo>
                  <a:lnTo>
                    <a:pt x="1090" y="112"/>
                  </a:lnTo>
                  <a:lnTo>
                    <a:pt x="1114" y="100"/>
                  </a:lnTo>
                  <a:lnTo>
                    <a:pt x="1147" y="89"/>
                  </a:lnTo>
                  <a:lnTo>
                    <a:pt x="1181" y="79"/>
                  </a:lnTo>
                  <a:lnTo>
                    <a:pt x="1212" y="70"/>
                  </a:lnTo>
                  <a:lnTo>
                    <a:pt x="1244" y="62"/>
                  </a:lnTo>
                  <a:lnTo>
                    <a:pt x="1291" y="53"/>
                  </a:lnTo>
                  <a:lnTo>
                    <a:pt x="1358" y="42"/>
                  </a:lnTo>
                  <a:lnTo>
                    <a:pt x="1431" y="36"/>
                  </a:lnTo>
                  <a:lnTo>
                    <a:pt x="1510" y="36"/>
                  </a:lnTo>
                  <a:lnTo>
                    <a:pt x="1588" y="36"/>
                  </a:lnTo>
                  <a:lnTo>
                    <a:pt x="1659" y="44"/>
                  </a:lnTo>
                  <a:lnTo>
                    <a:pt x="1662" y="65"/>
                  </a:lnTo>
                  <a:lnTo>
                    <a:pt x="1667" y="91"/>
                  </a:lnTo>
                  <a:lnTo>
                    <a:pt x="1677" y="126"/>
                  </a:lnTo>
                  <a:lnTo>
                    <a:pt x="1692" y="167"/>
                  </a:lnTo>
                  <a:lnTo>
                    <a:pt x="1706" y="207"/>
                  </a:lnTo>
                  <a:lnTo>
                    <a:pt x="1716" y="237"/>
                  </a:lnTo>
                  <a:lnTo>
                    <a:pt x="1722" y="264"/>
                  </a:lnTo>
                  <a:lnTo>
                    <a:pt x="1726" y="288"/>
                  </a:lnTo>
                  <a:lnTo>
                    <a:pt x="1724" y="306"/>
                  </a:lnTo>
                  <a:lnTo>
                    <a:pt x="1718" y="326"/>
                  </a:lnTo>
                  <a:lnTo>
                    <a:pt x="1708" y="342"/>
                  </a:lnTo>
                  <a:lnTo>
                    <a:pt x="1700" y="352"/>
                  </a:lnTo>
                  <a:lnTo>
                    <a:pt x="1688" y="360"/>
                  </a:lnTo>
                  <a:lnTo>
                    <a:pt x="1672" y="368"/>
                  </a:lnTo>
                  <a:lnTo>
                    <a:pt x="1651" y="370"/>
                  </a:lnTo>
                  <a:lnTo>
                    <a:pt x="1630" y="365"/>
                  </a:lnTo>
                  <a:lnTo>
                    <a:pt x="1611" y="358"/>
                  </a:lnTo>
                  <a:lnTo>
                    <a:pt x="1588" y="348"/>
                  </a:lnTo>
                  <a:lnTo>
                    <a:pt x="1570" y="337"/>
                  </a:lnTo>
                  <a:lnTo>
                    <a:pt x="1554" y="331"/>
                  </a:lnTo>
                  <a:lnTo>
                    <a:pt x="1534" y="324"/>
                  </a:lnTo>
                  <a:lnTo>
                    <a:pt x="1513" y="321"/>
                  </a:lnTo>
                  <a:lnTo>
                    <a:pt x="1497" y="323"/>
                  </a:lnTo>
                  <a:lnTo>
                    <a:pt x="1479" y="331"/>
                  </a:lnTo>
                  <a:lnTo>
                    <a:pt x="1465" y="344"/>
                  </a:lnTo>
                  <a:lnTo>
                    <a:pt x="1453" y="360"/>
                  </a:lnTo>
                  <a:lnTo>
                    <a:pt x="1443" y="381"/>
                  </a:lnTo>
                  <a:lnTo>
                    <a:pt x="1439" y="397"/>
                  </a:lnTo>
                  <a:lnTo>
                    <a:pt x="1435" y="413"/>
                  </a:lnTo>
                  <a:lnTo>
                    <a:pt x="1434" y="436"/>
                  </a:lnTo>
                  <a:lnTo>
                    <a:pt x="1437" y="462"/>
                  </a:lnTo>
                  <a:lnTo>
                    <a:pt x="1445" y="488"/>
                  </a:lnTo>
                  <a:lnTo>
                    <a:pt x="1458" y="511"/>
                  </a:lnTo>
                  <a:lnTo>
                    <a:pt x="1473" y="532"/>
                  </a:lnTo>
                  <a:lnTo>
                    <a:pt x="1481" y="543"/>
                  </a:lnTo>
                  <a:lnTo>
                    <a:pt x="1499" y="559"/>
                  </a:lnTo>
                  <a:lnTo>
                    <a:pt x="1518" y="575"/>
                  </a:lnTo>
                  <a:lnTo>
                    <a:pt x="1542" y="587"/>
                  </a:lnTo>
                  <a:lnTo>
                    <a:pt x="1570" y="595"/>
                  </a:lnTo>
                  <a:lnTo>
                    <a:pt x="1594" y="598"/>
                  </a:lnTo>
                  <a:lnTo>
                    <a:pt x="1624" y="600"/>
                  </a:lnTo>
                  <a:lnTo>
                    <a:pt x="1653" y="596"/>
                  </a:lnTo>
                  <a:lnTo>
                    <a:pt x="1677" y="595"/>
                  </a:lnTo>
                  <a:lnTo>
                    <a:pt x="1700" y="593"/>
                  </a:lnTo>
                  <a:lnTo>
                    <a:pt x="1713" y="600"/>
                  </a:lnTo>
                  <a:lnTo>
                    <a:pt x="1718" y="611"/>
                  </a:lnTo>
                  <a:lnTo>
                    <a:pt x="1719" y="622"/>
                  </a:lnTo>
                  <a:lnTo>
                    <a:pt x="1718" y="634"/>
                  </a:lnTo>
                  <a:lnTo>
                    <a:pt x="1711" y="656"/>
                  </a:lnTo>
                  <a:lnTo>
                    <a:pt x="1703" y="676"/>
                  </a:lnTo>
                  <a:lnTo>
                    <a:pt x="1693" y="700"/>
                  </a:lnTo>
                  <a:lnTo>
                    <a:pt x="1679" y="728"/>
                  </a:lnTo>
                  <a:lnTo>
                    <a:pt x="1662" y="755"/>
                  </a:lnTo>
                  <a:lnTo>
                    <a:pt x="1646" y="780"/>
                  </a:lnTo>
                  <a:lnTo>
                    <a:pt x="1627" y="807"/>
                  </a:lnTo>
                  <a:lnTo>
                    <a:pt x="1611" y="827"/>
                  </a:lnTo>
                  <a:lnTo>
                    <a:pt x="1593" y="840"/>
                  </a:lnTo>
                  <a:lnTo>
                    <a:pt x="0" y="838"/>
                  </a:lnTo>
                  <a:close/>
                </a:path>
              </a:pathLst>
            </a:custGeom>
            <a:solidFill>
              <a:srgbClr val="9F3FD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1401" y="2978"/>
              <a:ext cx="797" cy="75"/>
            </a:xfrm>
            <a:prstGeom prst="rect">
              <a:avLst/>
            </a:prstGeom>
            <a:solidFill>
              <a:srgbClr val="5F009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7365023" y="3867151"/>
            <a:ext cx="1604597" cy="803275"/>
            <a:chOff x="2719" y="2547"/>
            <a:chExt cx="1011" cy="506"/>
          </a:xfrm>
        </p:grpSpPr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2719" y="2547"/>
              <a:ext cx="1010" cy="429"/>
            </a:xfrm>
            <a:custGeom>
              <a:avLst/>
              <a:gdLst>
                <a:gd name="T0" fmla="*/ 352 w 2021"/>
                <a:gd name="T1" fmla="*/ 70 h 857"/>
                <a:gd name="T2" fmla="*/ 417 w 2021"/>
                <a:gd name="T3" fmla="*/ 81 h 857"/>
                <a:gd name="T4" fmla="*/ 485 w 2021"/>
                <a:gd name="T5" fmla="*/ 94 h 857"/>
                <a:gd name="T6" fmla="*/ 556 w 2021"/>
                <a:gd name="T7" fmla="*/ 89 h 857"/>
                <a:gd name="T8" fmla="*/ 624 w 2021"/>
                <a:gd name="T9" fmla="*/ 65 h 857"/>
                <a:gd name="T10" fmla="*/ 694 w 2021"/>
                <a:gd name="T11" fmla="*/ 37 h 857"/>
                <a:gd name="T12" fmla="*/ 762 w 2021"/>
                <a:gd name="T13" fmla="*/ 34 h 857"/>
                <a:gd name="T14" fmla="*/ 817 w 2021"/>
                <a:gd name="T15" fmla="*/ 65 h 857"/>
                <a:gd name="T16" fmla="*/ 814 w 2021"/>
                <a:gd name="T17" fmla="*/ 134 h 857"/>
                <a:gd name="T18" fmla="*/ 798 w 2021"/>
                <a:gd name="T19" fmla="*/ 207 h 857"/>
                <a:gd name="T20" fmla="*/ 840 w 2021"/>
                <a:gd name="T21" fmla="*/ 259 h 857"/>
                <a:gd name="T22" fmla="*/ 921 w 2021"/>
                <a:gd name="T23" fmla="*/ 277 h 857"/>
                <a:gd name="T24" fmla="*/ 1018 w 2021"/>
                <a:gd name="T25" fmla="*/ 279 h 857"/>
                <a:gd name="T26" fmla="*/ 1106 w 2021"/>
                <a:gd name="T27" fmla="*/ 256 h 857"/>
                <a:gd name="T28" fmla="*/ 1164 w 2021"/>
                <a:gd name="T29" fmla="*/ 217 h 857"/>
                <a:gd name="T30" fmla="*/ 1189 w 2021"/>
                <a:gd name="T31" fmla="*/ 141 h 857"/>
                <a:gd name="T32" fmla="*/ 1203 w 2021"/>
                <a:gd name="T33" fmla="*/ 71 h 857"/>
                <a:gd name="T34" fmla="*/ 1255 w 2021"/>
                <a:gd name="T35" fmla="*/ 27 h 857"/>
                <a:gd name="T36" fmla="*/ 1333 w 2021"/>
                <a:gd name="T37" fmla="*/ 6 h 857"/>
                <a:gd name="T38" fmla="*/ 1426 w 2021"/>
                <a:gd name="T39" fmla="*/ 0 h 857"/>
                <a:gd name="T40" fmla="*/ 1513 w 2021"/>
                <a:gd name="T41" fmla="*/ 6 h 857"/>
                <a:gd name="T42" fmla="*/ 1589 w 2021"/>
                <a:gd name="T43" fmla="*/ 14 h 857"/>
                <a:gd name="T44" fmla="*/ 277 w 2021"/>
                <a:gd name="T45" fmla="*/ 856 h 857"/>
                <a:gd name="T46" fmla="*/ 290 w 2021"/>
                <a:gd name="T47" fmla="*/ 796 h 857"/>
                <a:gd name="T48" fmla="*/ 319 w 2021"/>
                <a:gd name="T49" fmla="*/ 747 h 857"/>
                <a:gd name="T50" fmla="*/ 363 w 2021"/>
                <a:gd name="T51" fmla="*/ 702 h 857"/>
                <a:gd name="T52" fmla="*/ 394 w 2021"/>
                <a:gd name="T53" fmla="*/ 656 h 857"/>
                <a:gd name="T54" fmla="*/ 392 w 2021"/>
                <a:gd name="T55" fmla="*/ 595 h 857"/>
                <a:gd name="T56" fmla="*/ 358 w 2021"/>
                <a:gd name="T57" fmla="*/ 556 h 857"/>
                <a:gd name="T58" fmla="*/ 298 w 2021"/>
                <a:gd name="T59" fmla="*/ 543 h 857"/>
                <a:gd name="T60" fmla="*/ 228 w 2021"/>
                <a:gd name="T61" fmla="*/ 553 h 857"/>
                <a:gd name="T62" fmla="*/ 149 w 2021"/>
                <a:gd name="T63" fmla="*/ 572 h 857"/>
                <a:gd name="T64" fmla="*/ 73 w 2021"/>
                <a:gd name="T65" fmla="*/ 570 h 857"/>
                <a:gd name="T66" fmla="*/ 16 w 2021"/>
                <a:gd name="T67" fmla="*/ 541 h 857"/>
                <a:gd name="T68" fmla="*/ 3 w 2021"/>
                <a:gd name="T69" fmla="*/ 480 h 857"/>
                <a:gd name="T70" fmla="*/ 34 w 2021"/>
                <a:gd name="T71" fmla="*/ 426 h 857"/>
                <a:gd name="T72" fmla="*/ 86 w 2021"/>
                <a:gd name="T73" fmla="*/ 391 h 857"/>
                <a:gd name="T74" fmla="*/ 149 w 2021"/>
                <a:gd name="T75" fmla="*/ 376 h 857"/>
                <a:gd name="T76" fmla="*/ 230 w 2021"/>
                <a:gd name="T77" fmla="*/ 363 h 857"/>
                <a:gd name="T78" fmla="*/ 285 w 2021"/>
                <a:gd name="T79" fmla="*/ 327 h 857"/>
                <a:gd name="T80" fmla="*/ 308 w 2021"/>
                <a:gd name="T81" fmla="*/ 274 h 857"/>
                <a:gd name="T82" fmla="*/ 306 w 2021"/>
                <a:gd name="T83" fmla="*/ 196 h 857"/>
                <a:gd name="T84" fmla="*/ 301 w 2021"/>
                <a:gd name="T85" fmla="*/ 109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21" h="857">
                  <a:moveTo>
                    <a:pt x="306" y="79"/>
                  </a:moveTo>
                  <a:lnTo>
                    <a:pt x="326" y="74"/>
                  </a:lnTo>
                  <a:lnTo>
                    <a:pt x="352" y="70"/>
                  </a:lnTo>
                  <a:lnTo>
                    <a:pt x="374" y="71"/>
                  </a:lnTo>
                  <a:lnTo>
                    <a:pt x="395" y="76"/>
                  </a:lnTo>
                  <a:lnTo>
                    <a:pt x="417" y="81"/>
                  </a:lnTo>
                  <a:lnTo>
                    <a:pt x="439" y="86"/>
                  </a:lnTo>
                  <a:lnTo>
                    <a:pt x="465" y="91"/>
                  </a:lnTo>
                  <a:lnTo>
                    <a:pt x="485" y="94"/>
                  </a:lnTo>
                  <a:lnTo>
                    <a:pt x="511" y="96"/>
                  </a:lnTo>
                  <a:lnTo>
                    <a:pt x="535" y="94"/>
                  </a:lnTo>
                  <a:lnTo>
                    <a:pt x="556" y="89"/>
                  </a:lnTo>
                  <a:lnTo>
                    <a:pt x="580" y="83"/>
                  </a:lnTo>
                  <a:lnTo>
                    <a:pt x="603" y="74"/>
                  </a:lnTo>
                  <a:lnTo>
                    <a:pt x="624" y="65"/>
                  </a:lnTo>
                  <a:lnTo>
                    <a:pt x="647" y="55"/>
                  </a:lnTo>
                  <a:lnTo>
                    <a:pt x="668" y="45"/>
                  </a:lnTo>
                  <a:lnTo>
                    <a:pt x="694" y="37"/>
                  </a:lnTo>
                  <a:lnTo>
                    <a:pt x="715" y="32"/>
                  </a:lnTo>
                  <a:lnTo>
                    <a:pt x="739" y="31"/>
                  </a:lnTo>
                  <a:lnTo>
                    <a:pt x="762" y="34"/>
                  </a:lnTo>
                  <a:lnTo>
                    <a:pt x="783" y="40"/>
                  </a:lnTo>
                  <a:lnTo>
                    <a:pt x="804" y="53"/>
                  </a:lnTo>
                  <a:lnTo>
                    <a:pt x="817" y="65"/>
                  </a:lnTo>
                  <a:lnTo>
                    <a:pt x="824" y="86"/>
                  </a:lnTo>
                  <a:lnTo>
                    <a:pt x="820" y="109"/>
                  </a:lnTo>
                  <a:lnTo>
                    <a:pt x="814" y="134"/>
                  </a:lnTo>
                  <a:lnTo>
                    <a:pt x="804" y="162"/>
                  </a:lnTo>
                  <a:lnTo>
                    <a:pt x="796" y="185"/>
                  </a:lnTo>
                  <a:lnTo>
                    <a:pt x="798" y="207"/>
                  </a:lnTo>
                  <a:lnTo>
                    <a:pt x="807" y="230"/>
                  </a:lnTo>
                  <a:lnTo>
                    <a:pt x="824" y="248"/>
                  </a:lnTo>
                  <a:lnTo>
                    <a:pt x="840" y="259"/>
                  </a:lnTo>
                  <a:lnTo>
                    <a:pt x="863" y="266"/>
                  </a:lnTo>
                  <a:lnTo>
                    <a:pt x="887" y="272"/>
                  </a:lnTo>
                  <a:lnTo>
                    <a:pt x="921" y="277"/>
                  </a:lnTo>
                  <a:lnTo>
                    <a:pt x="950" y="280"/>
                  </a:lnTo>
                  <a:lnTo>
                    <a:pt x="986" y="282"/>
                  </a:lnTo>
                  <a:lnTo>
                    <a:pt x="1018" y="279"/>
                  </a:lnTo>
                  <a:lnTo>
                    <a:pt x="1048" y="274"/>
                  </a:lnTo>
                  <a:lnTo>
                    <a:pt x="1078" y="266"/>
                  </a:lnTo>
                  <a:lnTo>
                    <a:pt x="1106" y="256"/>
                  </a:lnTo>
                  <a:lnTo>
                    <a:pt x="1127" y="245"/>
                  </a:lnTo>
                  <a:lnTo>
                    <a:pt x="1148" y="232"/>
                  </a:lnTo>
                  <a:lnTo>
                    <a:pt x="1164" y="217"/>
                  </a:lnTo>
                  <a:lnTo>
                    <a:pt x="1179" y="199"/>
                  </a:lnTo>
                  <a:lnTo>
                    <a:pt x="1187" y="177"/>
                  </a:lnTo>
                  <a:lnTo>
                    <a:pt x="1189" y="141"/>
                  </a:lnTo>
                  <a:lnTo>
                    <a:pt x="1189" y="113"/>
                  </a:lnTo>
                  <a:lnTo>
                    <a:pt x="1194" y="89"/>
                  </a:lnTo>
                  <a:lnTo>
                    <a:pt x="1203" y="71"/>
                  </a:lnTo>
                  <a:lnTo>
                    <a:pt x="1218" y="55"/>
                  </a:lnTo>
                  <a:lnTo>
                    <a:pt x="1234" y="40"/>
                  </a:lnTo>
                  <a:lnTo>
                    <a:pt x="1255" y="27"/>
                  </a:lnTo>
                  <a:lnTo>
                    <a:pt x="1276" y="18"/>
                  </a:lnTo>
                  <a:lnTo>
                    <a:pt x="1305" y="10"/>
                  </a:lnTo>
                  <a:lnTo>
                    <a:pt x="1333" y="6"/>
                  </a:lnTo>
                  <a:lnTo>
                    <a:pt x="1362" y="3"/>
                  </a:lnTo>
                  <a:lnTo>
                    <a:pt x="1393" y="2"/>
                  </a:lnTo>
                  <a:lnTo>
                    <a:pt x="1426" y="0"/>
                  </a:lnTo>
                  <a:lnTo>
                    <a:pt x="1461" y="2"/>
                  </a:lnTo>
                  <a:lnTo>
                    <a:pt x="1489" y="3"/>
                  </a:lnTo>
                  <a:lnTo>
                    <a:pt x="1513" y="6"/>
                  </a:lnTo>
                  <a:lnTo>
                    <a:pt x="1539" y="10"/>
                  </a:lnTo>
                  <a:lnTo>
                    <a:pt x="1563" y="13"/>
                  </a:lnTo>
                  <a:lnTo>
                    <a:pt x="1589" y="14"/>
                  </a:lnTo>
                  <a:lnTo>
                    <a:pt x="1787" y="19"/>
                  </a:lnTo>
                  <a:lnTo>
                    <a:pt x="2021" y="857"/>
                  </a:lnTo>
                  <a:lnTo>
                    <a:pt x="277" y="856"/>
                  </a:lnTo>
                  <a:lnTo>
                    <a:pt x="279" y="833"/>
                  </a:lnTo>
                  <a:lnTo>
                    <a:pt x="284" y="814"/>
                  </a:lnTo>
                  <a:lnTo>
                    <a:pt x="290" y="796"/>
                  </a:lnTo>
                  <a:lnTo>
                    <a:pt x="297" y="781"/>
                  </a:lnTo>
                  <a:lnTo>
                    <a:pt x="306" y="765"/>
                  </a:lnTo>
                  <a:lnTo>
                    <a:pt x="319" y="747"/>
                  </a:lnTo>
                  <a:lnTo>
                    <a:pt x="334" y="731"/>
                  </a:lnTo>
                  <a:lnTo>
                    <a:pt x="347" y="718"/>
                  </a:lnTo>
                  <a:lnTo>
                    <a:pt x="363" y="702"/>
                  </a:lnTo>
                  <a:lnTo>
                    <a:pt x="376" y="689"/>
                  </a:lnTo>
                  <a:lnTo>
                    <a:pt x="386" y="673"/>
                  </a:lnTo>
                  <a:lnTo>
                    <a:pt x="394" y="656"/>
                  </a:lnTo>
                  <a:lnTo>
                    <a:pt x="399" y="632"/>
                  </a:lnTo>
                  <a:lnTo>
                    <a:pt x="397" y="609"/>
                  </a:lnTo>
                  <a:lnTo>
                    <a:pt x="392" y="595"/>
                  </a:lnTo>
                  <a:lnTo>
                    <a:pt x="384" y="580"/>
                  </a:lnTo>
                  <a:lnTo>
                    <a:pt x="373" y="567"/>
                  </a:lnTo>
                  <a:lnTo>
                    <a:pt x="358" y="556"/>
                  </a:lnTo>
                  <a:lnTo>
                    <a:pt x="342" y="549"/>
                  </a:lnTo>
                  <a:lnTo>
                    <a:pt x="321" y="544"/>
                  </a:lnTo>
                  <a:lnTo>
                    <a:pt x="298" y="543"/>
                  </a:lnTo>
                  <a:lnTo>
                    <a:pt x="274" y="544"/>
                  </a:lnTo>
                  <a:lnTo>
                    <a:pt x="251" y="548"/>
                  </a:lnTo>
                  <a:lnTo>
                    <a:pt x="228" y="553"/>
                  </a:lnTo>
                  <a:lnTo>
                    <a:pt x="199" y="561"/>
                  </a:lnTo>
                  <a:lnTo>
                    <a:pt x="175" y="567"/>
                  </a:lnTo>
                  <a:lnTo>
                    <a:pt x="149" y="572"/>
                  </a:lnTo>
                  <a:lnTo>
                    <a:pt x="118" y="575"/>
                  </a:lnTo>
                  <a:lnTo>
                    <a:pt x="94" y="575"/>
                  </a:lnTo>
                  <a:lnTo>
                    <a:pt x="73" y="570"/>
                  </a:lnTo>
                  <a:lnTo>
                    <a:pt x="50" y="564"/>
                  </a:lnTo>
                  <a:lnTo>
                    <a:pt x="32" y="554"/>
                  </a:lnTo>
                  <a:lnTo>
                    <a:pt x="16" y="541"/>
                  </a:lnTo>
                  <a:lnTo>
                    <a:pt x="5" y="522"/>
                  </a:lnTo>
                  <a:lnTo>
                    <a:pt x="0" y="501"/>
                  </a:lnTo>
                  <a:lnTo>
                    <a:pt x="3" y="480"/>
                  </a:lnTo>
                  <a:lnTo>
                    <a:pt x="11" y="459"/>
                  </a:lnTo>
                  <a:lnTo>
                    <a:pt x="19" y="442"/>
                  </a:lnTo>
                  <a:lnTo>
                    <a:pt x="34" y="426"/>
                  </a:lnTo>
                  <a:lnTo>
                    <a:pt x="50" y="412"/>
                  </a:lnTo>
                  <a:lnTo>
                    <a:pt x="66" y="402"/>
                  </a:lnTo>
                  <a:lnTo>
                    <a:pt x="86" y="391"/>
                  </a:lnTo>
                  <a:lnTo>
                    <a:pt x="105" y="384"/>
                  </a:lnTo>
                  <a:lnTo>
                    <a:pt x="126" y="379"/>
                  </a:lnTo>
                  <a:lnTo>
                    <a:pt x="149" y="376"/>
                  </a:lnTo>
                  <a:lnTo>
                    <a:pt x="177" y="371"/>
                  </a:lnTo>
                  <a:lnTo>
                    <a:pt x="206" y="368"/>
                  </a:lnTo>
                  <a:lnTo>
                    <a:pt x="230" y="363"/>
                  </a:lnTo>
                  <a:lnTo>
                    <a:pt x="254" y="353"/>
                  </a:lnTo>
                  <a:lnTo>
                    <a:pt x="271" y="342"/>
                  </a:lnTo>
                  <a:lnTo>
                    <a:pt x="285" y="327"/>
                  </a:lnTo>
                  <a:lnTo>
                    <a:pt x="297" y="311"/>
                  </a:lnTo>
                  <a:lnTo>
                    <a:pt x="303" y="295"/>
                  </a:lnTo>
                  <a:lnTo>
                    <a:pt x="308" y="274"/>
                  </a:lnTo>
                  <a:lnTo>
                    <a:pt x="310" y="246"/>
                  </a:lnTo>
                  <a:lnTo>
                    <a:pt x="308" y="222"/>
                  </a:lnTo>
                  <a:lnTo>
                    <a:pt x="306" y="196"/>
                  </a:lnTo>
                  <a:lnTo>
                    <a:pt x="305" y="168"/>
                  </a:lnTo>
                  <a:lnTo>
                    <a:pt x="303" y="136"/>
                  </a:lnTo>
                  <a:lnTo>
                    <a:pt x="301" y="109"/>
                  </a:lnTo>
                  <a:lnTo>
                    <a:pt x="303" y="91"/>
                  </a:lnTo>
                  <a:lnTo>
                    <a:pt x="306" y="79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854" y="2977"/>
              <a:ext cx="876" cy="7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Content Placeholder 2"/>
          <p:cNvSpPr txBox="1">
            <a:spLocks/>
          </p:cNvSpPr>
          <p:nvPr/>
        </p:nvSpPr>
        <p:spPr>
          <a:xfrm>
            <a:off x="562239" y="3215249"/>
            <a:ext cx="4605913" cy="20891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Τα δομικά κομμάτια που δημιουργεί είναι πιο εύκολο να επαναχρησιμοποιηθούν και να συνδυαστούν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58616" y="5326812"/>
            <a:ext cx="7607912" cy="1143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Ο κώδικας είναι πιο εύκολο να συντηρηθεί λόγω της ενθυλάκωσης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2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Παράδειγμα: Πωλήσεις</a:t>
            </a:r>
            <a:endParaRPr lang="en-US" dirty="0"/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71601"/>
            <a:ext cx="8409842" cy="27146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90000"/>
              </a:lnSpc>
              <a:buFont typeface="Wingdings 2" pitchFamily="18" charset="2"/>
              <a:buNone/>
            </a:pPr>
            <a:r>
              <a:rPr lang="en-US" sz="2000"/>
              <a:t> </a:t>
            </a:r>
          </a:p>
        </p:txBody>
      </p:sp>
      <p:pic>
        <p:nvPicPr>
          <p:cNvPr id="801796" name="Picture 4" descr="bd0705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76" y="2138363"/>
            <a:ext cx="112395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7" name="Picture 5" descr="pe0202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2062162"/>
            <a:ext cx="12954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8" name="Picture 6" descr="en00264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76" y="4195762"/>
            <a:ext cx="1295400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9" name="Picture 7" descr="tn01127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976" y="4957762"/>
            <a:ext cx="1371600" cy="113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800" name="Picture 8" descr="bd06747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976" y="3967162"/>
            <a:ext cx="1721827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1801" name="Line 9"/>
          <p:cNvSpPr>
            <a:spLocks noChangeShapeType="1"/>
          </p:cNvSpPr>
          <p:nvPr/>
        </p:nvSpPr>
        <p:spPr bwMode="auto">
          <a:xfrm flipH="1">
            <a:off x="5441576" y="274796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2" name="Line 10"/>
          <p:cNvSpPr>
            <a:spLocks noChangeShapeType="1"/>
          </p:cNvSpPr>
          <p:nvPr/>
        </p:nvSpPr>
        <p:spPr bwMode="auto">
          <a:xfrm>
            <a:off x="4527176" y="3433762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3" name="Line 11"/>
          <p:cNvSpPr>
            <a:spLocks noChangeShapeType="1"/>
          </p:cNvSpPr>
          <p:nvPr/>
        </p:nvSpPr>
        <p:spPr bwMode="auto">
          <a:xfrm flipV="1">
            <a:off x="6508376" y="4576762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1804" name="Line 12"/>
          <p:cNvSpPr>
            <a:spLocks noChangeShapeType="1"/>
          </p:cNvSpPr>
          <p:nvPr/>
        </p:nvSpPr>
        <p:spPr bwMode="auto">
          <a:xfrm>
            <a:off x="6508376" y="5033962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1805" name="Line 13"/>
          <p:cNvSpPr>
            <a:spLocks noChangeShapeType="1"/>
          </p:cNvSpPr>
          <p:nvPr/>
        </p:nvSpPr>
        <p:spPr bwMode="auto">
          <a:xfrm flipH="1">
            <a:off x="5289176" y="5033962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6" name="Text Box 14"/>
          <p:cNvSpPr txBox="1">
            <a:spLocks noChangeArrowheads="1"/>
          </p:cNvSpPr>
          <p:nvPr/>
        </p:nvSpPr>
        <p:spPr bwMode="auto">
          <a:xfrm>
            <a:off x="5898776" y="2290762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ahoma" pitchFamily="34" charset="0"/>
              </a:rPr>
              <a:t>Order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603376" y="3662362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Product</a:t>
            </a:r>
          </a:p>
        </p:txBody>
      </p:sp>
      <p:sp>
        <p:nvSpPr>
          <p:cNvPr id="801808" name="Text Box 16"/>
          <p:cNvSpPr txBox="1">
            <a:spLocks noChangeArrowheads="1"/>
          </p:cNvSpPr>
          <p:nvPr/>
        </p:nvSpPr>
        <p:spPr bwMode="auto">
          <a:xfrm>
            <a:off x="5435714" y="4576762"/>
            <a:ext cx="13247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ahoma" pitchFamily="34" charset="0"/>
              </a:rPr>
              <a:t>Ship via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2138363"/>
            <a:ext cx="3505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δημιουργήσουμε λειτουργικό για ένα σύστημα το οποίο διαχειρίζεται πωλήσεις.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solidFill>
                  <a:srgbClr val="0070C0"/>
                </a:solidFill>
              </a:rPr>
              <a:t>Πελάτες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κάνουν</a:t>
            </a:r>
            <a:r>
              <a:rPr lang="el-GR" dirty="0" smtClean="0"/>
              <a:t> παραγγελίες.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Οι πωλητές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χειρίζονται</a:t>
            </a:r>
            <a:r>
              <a:rPr lang="el-GR" dirty="0" smtClean="0"/>
              <a:t> την παραγγελία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Οι παραγγελίες είναι για συγκεκριμένα </a:t>
            </a:r>
            <a:r>
              <a:rPr lang="el-GR" dirty="0" smtClean="0">
                <a:solidFill>
                  <a:srgbClr val="0070C0"/>
                </a:solidFill>
              </a:rPr>
              <a:t>προϊόντα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Η παραγγελία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αποστέλλεται</a:t>
            </a:r>
            <a:r>
              <a:rPr lang="el-GR" dirty="0" smtClean="0"/>
              <a:t>  με επιλεγμένο </a:t>
            </a:r>
            <a:r>
              <a:rPr lang="el-GR" dirty="0" smtClean="0">
                <a:solidFill>
                  <a:srgbClr val="0070C0"/>
                </a:solidFill>
              </a:rPr>
              <a:t>μέσο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4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20" name="Rectangle 2052"/>
          <p:cNvSpPr>
            <a:spLocks noChangeArrowheads="1"/>
          </p:cNvSpPr>
          <p:nvPr/>
        </p:nvSpPr>
        <p:spPr bwMode="auto">
          <a:xfrm>
            <a:off x="3640015" y="2192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1" name="Rectangle 2053"/>
          <p:cNvSpPr>
            <a:spLocks noChangeArrowheads="1"/>
          </p:cNvSpPr>
          <p:nvPr/>
        </p:nvSpPr>
        <p:spPr bwMode="auto">
          <a:xfrm>
            <a:off x="3640015" y="1771134"/>
            <a:ext cx="1219200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Sale</a:t>
            </a:r>
          </a:p>
        </p:txBody>
      </p:sp>
      <p:sp>
        <p:nvSpPr>
          <p:cNvPr id="802822" name="Rectangle 2054"/>
          <p:cNvSpPr>
            <a:spLocks noChangeArrowheads="1"/>
          </p:cNvSpPr>
          <p:nvPr/>
        </p:nvSpPr>
        <p:spPr bwMode="auto">
          <a:xfrm>
            <a:off x="3640015" y="2040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3" name="Rectangle 2055"/>
          <p:cNvSpPr>
            <a:spLocks noChangeArrowheads="1"/>
          </p:cNvSpPr>
          <p:nvPr/>
        </p:nvSpPr>
        <p:spPr bwMode="auto">
          <a:xfrm>
            <a:off x="211015" y="39201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4" name="Rectangle 2056"/>
          <p:cNvSpPr>
            <a:spLocks noChangeArrowheads="1"/>
          </p:cNvSpPr>
          <p:nvPr/>
        </p:nvSpPr>
        <p:spPr bwMode="auto">
          <a:xfrm>
            <a:off x="211015" y="3512930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Salesperson</a:t>
            </a:r>
          </a:p>
        </p:txBody>
      </p:sp>
      <p:sp>
        <p:nvSpPr>
          <p:cNvPr id="802825" name="Rectangle 2057"/>
          <p:cNvSpPr>
            <a:spLocks noChangeArrowheads="1"/>
          </p:cNvSpPr>
          <p:nvPr/>
        </p:nvSpPr>
        <p:spPr bwMode="auto">
          <a:xfrm>
            <a:off x="211015" y="37677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6" name="Rectangle 2058"/>
          <p:cNvSpPr>
            <a:spLocks noChangeArrowheads="1"/>
          </p:cNvSpPr>
          <p:nvPr/>
        </p:nvSpPr>
        <p:spPr bwMode="auto">
          <a:xfrm>
            <a:off x="26494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7" name="Rectangle 2059"/>
          <p:cNvSpPr>
            <a:spLocks noChangeArrowheads="1"/>
          </p:cNvSpPr>
          <p:nvPr/>
        </p:nvSpPr>
        <p:spPr bwMode="auto">
          <a:xfrm>
            <a:off x="26494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Customer</a:t>
            </a:r>
          </a:p>
        </p:txBody>
      </p:sp>
      <p:sp>
        <p:nvSpPr>
          <p:cNvPr id="802828" name="Rectangle 2060"/>
          <p:cNvSpPr>
            <a:spLocks noChangeArrowheads="1"/>
          </p:cNvSpPr>
          <p:nvPr/>
        </p:nvSpPr>
        <p:spPr bwMode="auto">
          <a:xfrm>
            <a:off x="26494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9" name="Rectangle 2061"/>
          <p:cNvSpPr>
            <a:spLocks noChangeArrowheads="1"/>
          </p:cNvSpPr>
          <p:nvPr/>
        </p:nvSpPr>
        <p:spPr bwMode="auto">
          <a:xfrm>
            <a:off x="68404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0" name="Rectangle 2062"/>
          <p:cNvSpPr>
            <a:spLocks noChangeArrowheads="1"/>
          </p:cNvSpPr>
          <p:nvPr/>
        </p:nvSpPr>
        <p:spPr bwMode="auto">
          <a:xfrm>
            <a:off x="68404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Vehicle</a:t>
            </a:r>
          </a:p>
        </p:txBody>
      </p:sp>
      <p:sp>
        <p:nvSpPr>
          <p:cNvPr id="802831" name="Rectangle 2063"/>
          <p:cNvSpPr>
            <a:spLocks noChangeArrowheads="1"/>
          </p:cNvSpPr>
          <p:nvPr/>
        </p:nvSpPr>
        <p:spPr bwMode="auto">
          <a:xfrm>
            <a:off x="68404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2" name="Rectangle 2064"/>
          <p:cNvSpPr>
            <a:spLocks noChangeArrowheads="1"/>
          </p:cNvSpPr>
          <p:nvPr/>
        </p:nvSpPr>
        <p:spPr bwMode="auto">
          <a:xfrm>
            <a:off x="47830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3" name="Rectangle 2065"/>
          <p:cNvSpPr>
            <a:spLocks noChangeArrowheads="1"/>
          </p:cNvSpPr>
          <p:nvPr/>
        </p:nvSpPr>
        <p:spPr bwMode="auto">
          <a:xfrm>
            <a:off x="47830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Product</a:t>
            </a:r>
          </a:p>
        </p:txBody>
      </p:sp>
      <p:sp>
        <p:nvSpPr>
          <p:cNvPr id="802834" name="Rectangle 2066"/>
          <p:cNvSpPr>
            <a:spLocks noChangeArrowheads="1"/>
          </p:cNvSpPr>
          <p:nvPr/>
        </p:nvSpPr>
        <p:spPr bwMode="auto">
          <a:xfrm>
            <a:off x="47830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5" name="Rectangle 2067"/>
          <p:cNvSpPr>
            <a:spLocks noChangeArrowheads="1"/>
          </p:cNvSpPr>
          <p:nvPr/>
        </p:nvSpPr>
        <p:spPr bwMode="auto">
          <a:xfrm>
            <a:off x="896816" y="56219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6" name="Rectangle 2068"/>
          <p:cNvSpPr>
            <a:spLocks noChangeArrowheads="1"/>
          </p:cNvSpPr>
          <p:nvPr/>
        </p:nvSpPr>
        <p:spPr bwMode="auto">
          <a:xfrm>
            <a:off x="896816" y="5214730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Corporate</a:t>
            </a:r>
          </a:p>
        </p:txBody>
      </p:sp>
      <p:sp>
        <p:nvSpPr>
          <p:cNvPr id="802837" name="Rectangle 2069"/>
          <p:cNvSpPr>
            <a:spLocks noChangeArrowheads="1"/>
          </p:cNvSpPr>
          <p:nvPr/>
        </p:nvSpPr>
        <p:spPr bwMode="auto">
          <a:xfrm>
            <a:off x="896816" y="54695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8" name="Rectangle 2070"/>
          <p:cNvSpPr>
            <a:spLocks noChangeArrowheads="1"/>
          </p:cNvSpPr>
          <p:nvPr/>
        </p:nvSpPr>
        <p:spPr bwMode="auto">
          <a:xfrm>
            <a:off x="2573215" y="56219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9" name="Rectangle 2071"/>
          <p:cNvSpPr>
            <a:spLocks noChangeArrowheads="1"/>
          </p:cNvSpPr>
          <p:nvPr/>
        </p:nvSpPr>
        <p:spPr bwMode="auto">
          <a:xfrm>
            <a:off x="2573215" y="5214730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Individual</a:t>
            </a:r>
          </a:p>
        </p:txBody>
      </p:sp>
      <p:sp>
        <p:nvSpPr>
          <p:cNvPr id="802840" name="Rectangle 2072"/>
          <p:cNvSpPr>
            <a:spLocks noChangeArrowheads="1"/>
          </p:cNvSpPr>
          <p:nvPr/>
        </p:nvSpPr>
        <p:spPr bwMode="auto">
          <a:xfrm>
            <a:off x="2573215" y="54695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1" name="Rectangle 2073"/>
          <p:cNvSpPr>
            <a:spLocks noChangeArrowheads="1"/>
          </p:cNvSpPr>
          <p:nvPr/>
        </p:nvSpPr>
        <p:spPr bwMode="auto">
          <a:xfrm>
            <a:off x="5164015" y="5545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2" name="Rectangle 2074"/>
          <p:cNvSpPr>
            <a:spLocks noChangeArrowheads="1"/>
          </p:cNvSpPr>
          <p:nvPr/>
        </p:nvSpPr>
        <p:spPr bwMode="auto">
          <a:xfrm>
            <a:off x="5164015" y="51385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Truck</a:t>
            </a:r>
          </a:p>
        </p:txBody>
      </p:sp>
      <p:sp>
        <p:nvSpPr>
          <p:cNvPr id="802843" name="Rectangle 2075"/>
          <p:cNvSpPr>
            <a:spLocks noChangeArrowheads="1"/>
          </p:cNvSpPr>
          <p:nvPr/>
        </p:nvSpPr>
        <p:spPr bwMode="auto">
          <a:xfrm>
            <a:off x="5164015" y="53933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4" name="Rectangle 2076"/>
          <p:cNvSpPr>
            <a:spLocks noChangeArrowheads="1"/>
          </p:cNvSpPr>
          <p:nvPr/>
        </p:nvSpPr>
        <p:spPr bwMode="auto">
          <a:xfrm>
            <a:off x="7069015" y="5545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5" name="Rectangle 2077"/>
          <p:cNvSpPr>
            <a:spLocks noChangeArrowheads="1"/>
          </p:cNvSpPr>
          <p:nvPr/>
        </p:nvSpPr>
        <p:spPr bwMode="auto">
          <a:xfrm>
            <a:off x="7069015" y="51385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Train</a:t>
            </a:r>
          </a:p>
        </p:txBody>
      </p:sp>
      <p:sp>
        <p:nvSpPr>
          <p:cNvPr id="802846" name="Rectangle 2078"/>
          <p:cNvSpPr>
            <a:spLocks noChangeArrowheads="1"/>
          </p:cNvSpPr>
          <p:nvPr/>
        </p:nvSpPr>
        <p:spPr bwMode="auto">
          <a:xfrm>
            <a:off x="7069015" y="53933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7" name="Line 2079"/>
          <p:cNvSpPr>
            <a:spLocks noChangeShapeType="1"/>
          </p:cNvSpPr>
          <p:nvPr/>
        </p:nvSpPr>
        <p:spPr bwMode="auto">
          <a:xfrm flipH="1">
            <a:off x="1582615" y="4419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8" name="Line 2080"/>
          <p:cNvSpPr>
            <a:spLocks noChangeShapeType="1"/>
          </p:cNvSpPr>
          <p:nvPr/>
        </p:nvSpPr>
        <p:spPr bwMode="auto">
          <a:xfrm>
            <a:off x="3259015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9" name="AutoShape 2081"/>
          <p:cNvSpPr>
            <a:spLocks noChangeArrowheads="1"/>
          </p:cNvSpPr>
          <p:nvPr/>
        </p:nvSpPr>
        <p:spPr bwMode="auto">
          <a:xfrm rot="3030135">
            <a:off x="2725555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0" name="AutoShape 2082"/>
          <p:cNvSpPr>
            <a:spLocks noChangeArrowheads="1"/>
          </p:cNvSpPr>
          <p:nvPr/>
        </p:nvSpPr>
        <p:spPr bwMode="auto">
          <a:xfrm rot="-1780726">
            <a:off x="3106615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1" name="AutoShape 2083"/>
          <p:cNvSpPr>
            <a:spLocks noChangeArrowheads="1"/>
          </p:cNvSpPr>
          <p:nvPr/>
        </p:nvSpPr>
        <p:spPr bwMode="auto">
          <a:xfrm rot="3030135">
            <a:off x="6992755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2" name="AutoShape 2084"/>
          <p:cNvSpPr>
            <a:spLocks noChangeArrowheads="1"/>
          </p:cNvSpPr>
          <p:nvPr/>
        </p:nvSpPr>
        <p:spPr bwMode="auto">
          <a:xfrm rot="-1780726">
            <a:off x="7373815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3" name="Line 2085"/>
          <p:cNvSpPr>
            <a:spLocks noChangeShapeType="1"/>
          </p:cNvSpPr>
          <p:nvPr/>
        </p:nvSpPr>
        <p:spPr bwMode="auto">
          <a:xfrm flipH="1">
            <a:off x="5773615" y="44196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4" name="Line 2086"/>
          <p:cNvSpPr>
            <a:spLocks noChangeShapeType="1"/>
          </p:cNvSpPr>
          <p:nvPr/>
        </p:nvSpPr>
        <p:spPr bwMode="auto">
          <a:xfrm>
            <a:off x="7526215" y="4419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5" name="Text Box 2087"/>
          <p:cNvSpPr txBox="1">
            <a:spLocks noChangeArrowheads="1"/>
          </p:cNvSpPr>
          <p:nvPr/>
        </p:nvSpPr>
        <p:spPr bwMode="auto">
          <a:xfrm>
            <a:off x="222738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seller</a:t>
            </a:r>
          </a:p>
        </p:txBody>
      </p:sp>
      <p:sp>
        <p:nvSpPr>
          <p:cNvPr id="802856" name="Line 2088"/>
          <p:cNvSpPr>
            <a:spLocks noChangeShapeType="1"/>
          </p:cNvSpPr>
          <p:nvPr/>
        </p:nvSpPr>
        <p:spPr bwMode="auto">
          <a:xfrm flipH="1">
            <a:off x="973015" y="2438400"/>
            <a:ext cx="2819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7" name="Line 2089"/>
          <p:cNvSpPr>
            <a:spLocks noChangeShapeType="1"/>
          </p:cNvSpPr>
          <p:nvPr/>
        </p:nvSpPr>
        <p:spPr bwMode="auto">
          <a:xfrm flipH="1">
            <a:off x="3259015" y="24384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8" name="Line 2090"/>
          <p:cNvSpPr>
            <a:spLocks noChangeShapeType="1"/>
          </p:cNvSpPr>
          <p:nvPr/>
        </p:nvSpPr>
        <p:spPr bwMode="auto">
          <a:xfrm>
            <a:off x="4478215" y="24384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9" name="Line 2091"/>
          <p:cNvSpPr>
            <a:spLocks noChangeShapeType="1"/>
          </p:cNvSpPr>
          <p:nvPr/>
        </p:nvSpPr>
        <p:spPr bwMode="auto">
          <a:xfrm>
            <a:off x="4783015" y="24384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60" name="Text Box 2092"/>
          <p:cNvSpPr txBox="1">
            <a:spLocks noChangeArrowheads="1"/>
          </p:cNvSpPr>
          <p:nvPr/>
        </p:nvSpPr>
        <p:spPr bwMode="auto">
          <a:xfrm>
            <a:off x="2649415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buyer</a:t>
            </a:r>
          </a:p>
        </p:txBody>
      </p:sp>
      <p:sp>
        <p:nvSpPr>
          <p:cNvPr id="802861" name="Text Box 2093"/>
          <p:cNvSpPr txBox="1">
            <a:spLocks noChangeArrowheads="1"/>
          </p:cNvSpPr>
          <p:nvPr/>
        </p:nvSpPr>
        <p:spPr bwMode="auto">
          <a:xfrm>
            <a:off x="4724400" y="3140076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Item sold</a:t>
            </a:r>
          </a:p>
        </p:txBody>
      </p:sp>
      <p:sp>
        <p:nvSpPr>
          <p:cNvPr id="802862" name="Text Box 2094"/>
          <p:cNvSpPr txBox="1">
            <a:spLocks noChangeArrowheads="1"/>
          </p:cNvSpPr>
          <p:nvPr/>
        </p:nvSpPr>
        <p:spPr bwMode="auto">
          <a:xfrm>
            <a:off x="6758354" y="2819401"/>
            <a:ext cx="1529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Shipping mechanism</a:t>
            </a:r>
          </a:p>
        </p:txBody>
      </p:sp>
      <p:sp>
        <p:nvSpPr>
          <p:cNvPr id="802864" name="Rectangle 209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Διάγραμμα κλάσεων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6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931" name="AutoShape 67"/>
          <p:cNvSpPr>
            <a:spLocks noChangeArrowheads="1"/>
          </p:cNvSpPr>
          <p:nvPr/>
        </p:nvSpPr>
        <p:spPr bwMode="auto">
          <a:xfrm>
            <a:off x="6934200" y="5029736"/>
            <a:ext cx="2209800" cy="760928"/>
          </a:xfrm>
          <a:prstGeom prst="irregularSeal2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67" name="Rectangle 3"/>
          <p:cNvSpPr>
            <a:spLocks noChangeArrowheads="1"/>
          </p:cNvSpPr>
          <p:nvPr/>
        </p:nvSpPr>
        <p:spPr bwMode="auto">
          <a:xfrm>
            <a:off x="3628292" y="2192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68" name="Rectangle 4"/>
          <p:cNvSpPr>
            <a:spLocks noChangeArrowheads="1"/>
          </p:cNvSpPr>
          <p:nvPr/>
        </p:nvSpPr>
        <p:spPr bwMode="auto">
          <a:xfrm>
            <a:off x="3628292" y="1771134"/>
            <a:ext cx="1219200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Sale</a:t>
            </a:r>
          </a:p>
        </p:txBody>
      </p:sp>
      <p:sp>
        <p:nvSpPr>
          <p:cNvPr id="804869" name="Rectangle 5"/>
          <p:cNvSpPr>
            <a:spLocks noChangeArrowheads="1"/>
          </p:cNvSpPr>
          <p:nvPr/>
        </p:nvSpPr>
        <p:spPr bwMode="auto">
          <a:xfrm>
            <a:off x="3628292" y="2040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0" name="Rectangle 6"/>
          <p:cNvSpPr>
            <a:spLocks noChangeArrowheads="1"/>
          </p:cNvSpPr>
          <p:nvPr/>
        </p:nvSpPr>
        <p:spPr bwMode="auto">
          <a:xfrm>
            <a:off x="199292" y="39201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1" name="Rectangle 7"/>
          <p:cNvSpPr>
            <a:spLocks noChangeArrowheads="1"/>
          </p:cNvSpPr>
          <p:nvPr/>
        </p:nvSpPr>
        <p:spPr bwMode="auto">
          <a:xfrm>
            <a:off x="199292" y="3512930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Salesperson</a:t>
            </a:r>
          </a:p>
        </p:txBody>
      </p:sp>
      <p:sp>
        <p:nvSpPr>
          <p:cNvPr id="804872" name="Rectangle 8"/>
          <p:cNvSpPr>
            <a:spLocks noChangeArrowheads="1"/>
          </p:cNvSpPr>
          <p:nvPr/>
        </p:nvSpPr>
        <p:spPr bwMode="auto">
          <a:xfrm>
            <a:off x="199292" y="37677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3" name="Rectangle 9"/>
          <p:cNvSpPr>
            <a:spLocks noChangeArrowheads="1"/>
          </p:cNvSpPr>
          <p:nvPr/>
        </p:nvSpPr>
        <p:spPr bwMode="auto">
          <a:xfrm>
            <a:off x="26376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4" name="Rectangle 10"/>
          <p:cNvSpPr>
            <a:spLocks noChangeArrowheads="1"/>
          </p:cNvSpPr>
          <p:nvPr/>
        </p:nvSpPr>
        <p:spPr bwMode="auto">
          <a:xfrm>
            <a:off x="26376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Customer</a:t>
            </a:r>
          </a:p>
        </p:txBody>
      </p:sp>
      <p:sp>
        <p:nvSpPr>
          <p:cNvPr id="804875" name="Rectangle 11"/>
          <p:cNvSpPr>
            <a:spLocks noChangeArrowheads="1"/>
          </p:cNvSpPr>
          <p:nvPr/>
        </p:nvSpPr>
        <p:spPr bwMode="auto">
          <a:xfrm>
            <a:off x="26376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6" name="Rectangle 12"/>
          <p:cNvSpPr>
            <a:spLocks noChangeArrowheads="1"/>
          </p:cNvSpPr>
          <p:nvPr/>
        </p:nvSpPr>
        <p:spPr bwMode="auto">
          <a:xfrm>
            <a:off x="68286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7" name="Rectangle 13"/>
          <p:cNvSpPr>
            <a:spLocks noChangeArrowheads="1"/>
          </p:cNvSpPr>
          <p:nvPr/>
        </p:nvSpPr>
        <p:spPr bwMode="auto">
          <a:xfrm>
            <a:off x="68286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Vehicle</a:t>
            </a:r>
          </a:p>
        </p:txBody>
      </p:sp>
      <p:sp>
        <p:nvSpPr>
          <p:cNvPr id="804878" name="Rectangle 14"/>
          <p:cNvSpPr>
            <a:spLocks noChangeArrowheads="1"/>
          </p:cNvSpPr>
          <p:nvPr/>
        </p:nvSpPr>
        <p:spPr bwMode="auto">
          <a:xfrm>
            <a:off x="68286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9" name="Rectangle 15"/>
          <p:cNvSpPr>
            <a:spLocks noChangeArrowheads="1"/>
          </p:cNvSpPr>
          <p:nvPr/>
        </p:nvSpPr>
        <p:spPr bwMode="auto">
          <a:xfrm>
            <a:off x="47712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0" name="Rectangle 16"/>
          <p:cNvSpPr>
            <a:spLocks noChangeArrowheads="1"/>
          </p:cNvSpPr>
          <p:nvPr/>
        </p:nvSpPr>
        <p:spPr bwMode="auto">
          <a:xfrm>
            <a:off x="47712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Product</a:t>
            </a:r>
          </a:p>
        </p:txBody>
      </p:sp>
      <p:sp>
        <p:nvSpPr>
          <p:cNvPr id="804881" name="Rectangle 17"/>
          <p:cNvSpPr>
            <a:spLocks noChangeArrowheads="1"/>
          </p:cNvSpPr>
          <p:nvPr/>
        </p:nvSpPr>
        <p:spPr bwMode="auto">
          <a:xfrm>
            <a:off x="47712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2" name="Rectangle 18"/>
          <p:cNvSpPr>
            <a:spLocks noChangeArrowheads="1"/>
          </p:cNvSpPr>
          <p:nvPr/>
        </p:nvSpPr>
        <p:spPr bwMode="auto">
          <a:xfrm>
            <a:off x="885093" y="56219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885093" y="5214730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Corporate</a:t>
            </a:r>
          </a:p>
        </p:txBody>
      </p:sp>
      <p:sp>
        <p:nvSpPr>
          <p:cNvPr id="804884" name="Rectangle 20"/>
          <p:cNvSpPr>
            <a:spLocks noChangeArrowheads="1"/>
          </p:cNvSpPr>
          <p:nvPr/>
        </p:nvSpPr>
        <p:spPr bwMode="auto">
          <a:xfrm>
            <a:off x="885093" y="54695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5" name="Rectangle 21"/>
          <p:cNvSpPr>
            <a:spLocks noChangeArrowheads="1"/>
          </p:cNvSpPr>
          <p:nvPr/>
        </p:nvSpPr>
        <p:spPr bwMode="auto">
          <a:xfrm>
            <a:off x="2561492" y="56219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6" name="Rectangle 22"/>
          <p:cNvSpPr>
            <a:spLocks noChangeArrowheads="1"/>
          </p:cNvSpPr>
          <p:nvPr/>
        </p:nvSpPr>
        <p:spPr bwMode="auto">
          <a:xfrm>
            <a:off x="2561492" y="5214730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Individual</a:t>
            </a:r>
          </a:p>
        </p:txBody>
      </p:sp>
      <p:sp>
        <p:nvSpPr>
          <p:cNvPr id="804887" name="Rectangle 23"/>
          <p:cNvSpPr>
            <a:spLocks noChangeArrowheads="1"/>
          </p:cNvSpPr>
          <p:nvPr/>
        </p:nvSpPr>
        <p:spPr bwMode="auto">
          <a:xfrm>
            <a:off x="2561492" y="54695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8" name="Rectangle 24"/>
          <p:cNvSpPr>
            <a:spLocks noChangeArrowheads="1"/>
          </p:cNvSpPr>
          <p:nvPr/>
        </p:nvSpPr>
        <p:spPr bwMode="auto">
          <a:xfrm>
            <a:off x="4431323" y="5621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4431323" y="52147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Truck</a:t>
            </a:r>
          </a:p>
        </p:txBody>
      </p:sp>
      <p:sp>
        <p:nvSpPr>
          <p:cNvPr id="804890" name="Rectangle 26"/>
          <p:cNvSpPr>
            <a:spLocks noChangeArrowheads="1"/>
          </p:cNvSpPr>
          <p:nvPr/>
        </p:nvSpPr>
        <p:spPr bwMode="auto">
          <a:xfrm>
            <a:off x="4431323" y="5469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1" name="Rectangle 27"/>
          <p:cNvSpPr>
            <a:spLocks noChangeArrowheads="1"/>
          </p:cNvSpPr>
          <p:nvPr/>
        </p:nvSpPr>
        <p:spPr bwMode="auto">
          <a:xfrm>
            <a:off x="5908431" y="5621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2" name="Rectangle 28"/>
          <p:cNvSpPr>
            <a:spLocks noChangeArrowheads="1"/>
          </p:cNvSpPr>
          <p:nvPr/>
        </p:nvSpPr>
        <p:spPr bwMode="auto">
          <a:xfrm>
            <a:off x="5908431" y="52147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Train</a:t>
            </a:r>
          </a:p>
        </p:txBody>
      </p:sp>
      <p:sp>
        <p:nvSpPr>
          <p:cNvPr id="804893" name="Rectangle 29"/>
          <p:cNvSpPr>
            <a:spLocks noChangeArrowheads="1"/>
          </p:cNvSpPr>
          <p:nvPr/>
        </p:nvSpPr>
        <p:spPr bwMode="auto">
          <a:xfrm>
            <a:off x="5908431" y="5469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H="1">
            <a:off x="1570892" y="4419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5" name="Line 31"/>
          <p:cNvSpPr>
            <a:spLocks noChangeShapeType="1"/>
          </p:cNvSpPr>
          <p:nvPr/>
        </p:nvSpPr>
        <p:spPr bwMode="auto">
          <a:xfrm>
            <a:off x="3247292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6" name="AutoShape 32"/>
          <p:cNvSpPr>
            <a:spLocks noChangeArrowheads="1"/>
          </p:cNvSpPr>
          <p:nvPr/>
        </p:nvSpPr>
        <p:spPr bwMode="auto">
          <a:xfrm rot="3030135">
            <a:off x="2713832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7" name="AutoShape 33"/>
          <p:cNvSpPr>
            <a:spLocks noChangeArrowheads="1"/>
          </p:cNvSpPr>
          <p:nvPr/>
        </p:nvSpPr>
        <p:spPr bwMode="auto">
          <a:xfrm rot="-1780726">
            <a:off x="3094892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2" name="Text Box 38"/>
          <p:cNvSpPr txBox="1">
            <a:spLocks noChangeArrowheads="1"/>
          </p:cNvSpPr>
          <p:nvPr/>
        </p:nvSpPr>
        <p:spPr bwMode="auto">
          <a:xfrm>
            <a:off x="211015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seller</a:t>
            </a:r>
          </a:p>
        </p:txBody>
      </p:sp>
      <p:sp>
        <p:nvSpPr>
          <p:cNvPr id="804903" name="Line 39"/>
          <p:cNvSpPr>
            <a:spLocks noChangeShapeType="1"/>
          </p:cNvSpPr>
          <p:nvPr/>
        </p:nvSpPr>
        <p:spPr bwMode="auto">
          <a:xfrm flipH="1">
            <a:off x="961292" y="2438400"/>
            <a:ext cx="2819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4904" name="Line 40"/>
          <p:cNvSpPr>
            <a:spLocks noChangeShapeType="1"/>
          </p:cNvSpPr>
          <p:nvPr/>
        </p:nvSpPr>
        <p:spPr bwMode="auto">
          <a:xfrm flipH="1">
            <a:off x="3247292" y="24384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5" name="Line 41"/>
          <p:cNvSpPr>
            <a:spLocks noChangeShapeType="1"/>
          </p:cNvSpPr>
          <p:nvPr/>
        </p:nvSpPr>
        <p:spPr bwMode="auto">
          <a:xfrm>
            <a:off x="4466492" y="24384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6" name="Line 42"/>
          <p:cNvSpPr>
            <a:spLocks noChangeShapeType="1"/>
          </p:cNvSpPr>
          <p:nvPr/>
        </p:nvSpPr>
        <p:spPr bwMode="auto">
          <a:xfrm>
            <a:off x="4771292" y="24384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7" name="Text Box 43"/>
          <p:cNvSpPr txBox="1">
            <a:spLocks noChangeArrowheads="1"/>
          </p:cNvSpPr>
          <p:nvPr/>
        </p:nvSpPr>
        <p:spPr bwMode="auto">
          <a:xfrm>
            <a:off x="2637692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buyer</a:t>
            </a:r>
          </a:p>
        </p:txBody>
      </p:sp>
      <p:sp>
        <p:nvSpPr>
          <p:cNvPr id="804908" name="Text Box 44"/>
          <p:cNvSpPr txBox="1">
            <a:spLocks noChangeArrowheads="1"/>
          </p:cNvSpPr>
          <p:nvPr/>
        </p:nvSpPr>
        <p:spPr bwMode="auto">
          <a:xfrm>
            <a:off x="4712677" y="3140076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Item sold</a:t>
            </a:r>
          </a:p>
        </p:txBody>
      </p:sp>
      <p:sp>
        <p:nvSpPr>
          <p:cNvPr id="804909" name="Text Box 45"/>
          <p:cNvSpPr txBox="1">
            <a:spLocks noChangeArrowheads="1"/>
          </p:cNvSpPr>
          <p:nvPr/>
        </p:nvSpPr>
        <p:spPr bwMode="auto">
          <a:xfrm>
            <a:off x="6746631" y="2819401"/>
            <a:ext cx="1529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Shipping mechanism</a:t>
            </a:r>
          </a:p>
        </p:txBody>
      </p:sp>
      <p:sp>
        <p:nvSpPr>
          <p:cNvPr id="804910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Αλλαγή των απαιτήσεων</a:t>
            </a:r>
            <a:endParaRPr lang="en-GB" dirty="0"/>
          </a:p>
        </p:txBody>
      </p:sp>
      <p:sp>
        <p:nvSpPr>
          <p:cNvPr id="804911" name="Text Box 47"/>
          <p:cNvSpPr txBox="1">
            <a:spLocks noChangeArrowheads="1"/>
          </p:cNvSpPr>
          <p:nvPr/>
        </p:nvSpPr>
        <p:spPr bwMode="auto">
          <a:xfrm>
            <a:off x="140677" y="1447801"/>
            <a:ext cx="2438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l-GR" dirty="0" smtClean="0">
                <a:solidFill>
                  <a:schemeClr val="tx1"/>
                </a:solidFill>
              </a:rPr>
              <a:t>Προσθήκη αεροπορικής μεταφοράς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4922" name="AutoShape 58"/>
          <p:cNvSpPr>
            <a:spLocks noChangeArrowheads="1"/>
          </p:cNvSpPr>
          <p:nvPr/>
        </p:nvSpPr>
        <p:spPr bwMode="auto">
          <a:xfrm rot="3030135">
            <a:off x="6587575" y="3893632"/>
            <a:ext cx="230188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3" name="Line 59"/>
          <p:cNvSpPr>
            <a:spLocks noChangeShapeType="1"/>
          </p:cNvSpPr>
          <p:nvPr/>
        </p:nvSpPr>
        <p:spPr bwMode="auto">
          <a:xfrm flipH="1">
            <a:off x="4906108" y="43434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4" name="AutoShape 60"/>
          <p:cNvSpPr>
            <a:spLocks noChangeArrowheads="1"/>
          </p:cNvSpPr>
          <p:nvPr/>
        </p:nvSpPr>
        <p:spPr bwMode="auto">
          <a:xfrm rot="2469234">
            <a:off x="7014797" y="3898395"/>
            <a:ext cx="230065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5" name="Line 61"/>
          <p:cNvSpPr>
            <a:spLocks noChangeShapeType="1"/>
          </p:cNvSpPr>
          <p:nvPr/>
        </p:nvSpPr>
        <p:spPr bwMode="auto">
          <a:xfrm flipH="1">
            <a:off x="6353908" y="4343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6" name="AutoShape 62"/>
          <p:cNvSpPr>
            <a:spLocks noChangeArrowheads="1"/>
          </p:cNvSpPr>
          <p:nvPr/>
        </p:nvSpPr>
        <p:spPr bwMode="auto">
          <a:xfrm rot="-1780726">
            <a:off x="7344508" y="3963482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7" name="Line 63"/>
          <p:cNvSpPr>
            <a:spLocks noChangeShapeType="1"/>
          </p:cNvSpPr>
          <p:nvPr/>
        </p:nvSpPr>
        <p:spPr bwMode="auto">
          <a:xfrm>
            <a:off x="7496908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8" name="Rectangle 64"/>
          <p:cNvSpPr>
            <a:spLocks noChangeArrowheads="1"/>
          </p:cNvSpPr>
          <p:nvPr/>
        </p:nvSpPr>
        <p:spPr bwMode="auto">
          <a:xfrm>
            <a:off x="7268308" y="5621923"/>
            <a:ext cx="1383323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9" name="Rectangle 65"/>
          <p:cNvSpPr>
            <a:spLocks noChangeArrowheads="1"/>
          </p:cNvSpPr>
          <p:nvPr/>
        </p:nvSpPr>
        <p:spPr bwMode="auto">
          <a:xfrm>
            <a:off x="7268308" y="5200134"/>
            <a:ext cx="1383323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Airplane</a:t>
            </a:r>
          </a:p>
        </p:txBody>
      </p:sp>
      <p:sp>
        <p:nvSpPr>
          <p:cNvPr id="804930" name="Rectangle 66"/>
          <p:cNvSpPr>
            <a:spLocks noChangeArrowheads="1"/>
          </p:cNvSpPr>
          <p:nvPr/>
        </p:nvSpPr>
        <p:spPr bwMode="auto">
          <a:xfrm>
            <a:off x="7268308" y="5469523"/>
            <a:ext cx="1383323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1813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Γλώσσες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  <a:endParaRPr lang="en-US" dirty="0"/>
          </a:p>
        </p:txBody>
      </p:sp>
      <p:grpSp>
        <p:nvGrpSpPr>
          <p:cNvPr id="6" name="Group 381"/>
          <p:cNvGrpSpPr>
            <a:grpSpLocks/>
          </p:cNvGrpSpPr>
          <p:nvPr/>
        </p:nvGrpSpPr>
        <p:grpSpPr bwMode="auto">
          <a:xfrm>
            <a:off x="5628481" y="2466071"/>
            <a:ext cx="2986087" cy="2695575"/>
            <a:chOff x="4227" y="2491"/>
            <a:chExt cx="1881" cy="1698"/>
          </a:xfrm>
        </p:grpSpPr>
        <p:sp>
          <p:nvSpPr>
            <p:cNvPr id="7" name="Rectangle 331"/>
            <p:cNvSpPr>
              <a:spLocks noChangeArrowheads="1"/>
            </p:cNvSpPr>
            <p:nvPr/>
          </p:nvSpPr>
          <p:spPr bwMode="auto">
            <a:xfrm>
              <a:off x="4257" y="3951"/>
              <a:ext cx="17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entered and executed as</a:t>
              </a:r>
            </a:p>
          </p:txBody>
        </p:sp>
        <p:sp>
          <p:nvSpPr>
            <p:cNvPr id="8" name="Rectangle 332"/>
            <p:cNvSpPr>
              <a:spLocks noChangeArrowheads="1"/>
            </p:cNvSpPr>
            <p:nvPr/>
          </p:nvSpPr>
          <p:spPr bwMode="auto">
            <a:xfrm>
              <a:off x="4670" y="4055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  <p:sp>
          <p:nvSpPr>
            <p:cNvPr id="9" name="Rectangle 333"/>
            <p:cNvSpPr>
              <a:spLocks noChangeArrowheads="1"/>
            </p:cNvSpPr>
            <p:nvPr/>
          </p:nvSpPr>
          <p:spPr bwMode="auto">
            <a:xfrm>
              <a:off x="4227" y="2523"/>
              <a:ext cx="1881" cy="130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334"/>
            <p:cNvSpPr>
              <a:spLocks noChangeArrowheads="1"/>
            </p:cNvSpPr>
            <p:nvPr/>
          </p:nvSpPr>
          <p:spPr bwMode="auto">
            <a:xfrm>
              <a:off x="4227" y="2523"/>
              <a:ext cx="188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335"/>
            <p:cNvSpPr>
              <a:spLocks noChangeArrowheads="1"/>
            </p:cNvSpPr>
            <p:nvPr/>
          </p:nvSpPr>
          <p:spPr bwMode="auto">
            <a:xfrm>
              <a:off x="4739" y="2528"/>
              <a:ext cx="8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300">
                  <a:solidFill>
                    <a:srgbClr val="FFFFFF"/>
                  </a:solidFill>
                </a:rPr>
                <a:t>Machine Language</a:t>
              </a:r>
              <a:endParaRPr lang="en-US"/>
            </a:p>
          </p:txBody>
        </p:sp>
        <p:sp>
          <p:nvSpPr>
            <p:cNvPr id="12" name="Rectangle 336"/>
            <p:cNvSpPr>
              <a:spLocks noChangeArrowheads="1"/>
            </p:cNvSpPr>
            <p:nvPr/>
          </p:nvSpPr>
          <p:spPr bwMode="auto">
            <a:xfrm>
              <a:off x="4258" y="2523"/>
              <a:ext cx="121" cy="13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337"/>
            <p:cNvSpPr>
              <a:spLocks noChangeArrowheads="1"/>
            </p:cNvSpPr>
            <p:nvPr/>
          </p:nvSpPr>
          <p:spPr bwMode="auto">
            <a:xfrm>
              <a:off x="4258" y="2523"/>
              <a:ext cx="12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338"/>
            <p:cNvSpPr>
              <a:spLocks noChangeArrowheads="1"/>
            </p:cNvSpPr>
            <p:nvPr/>
          </p:nvSpPr>
          <p:spPr bwMode="auto">
            <a:xfrm>
              <a:off x="4303" y="2588"/>
              <a:ext cx="51" cy="17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339"/>
            <p:cNvSpPr>
              <a:spLocks noChangeArrowheads="1"/>
            </p:cNvSpPr>
            <p:nvPr/>
          </p:nvSpPr>
          <p:spPr bwMode="auto">
            <a:xfrm>
              <a:off x="4294" y="2580"/>
              <a:ext cx="50" cy="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340"/>
            <p:cNvSpPr>
              <a:spLocks noChangeArrowheads="1"/>
            </p:cNvSpPr>
            <p:nvPr/>
          </p:nvSpPr>
          <p:spPr bwMode="auto">
            <a:xfrm>
              <a:off x="4294" y="2580"/>
              <a:ext cx="50" cy="17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341"/>
            <p:cNvSpPr>
              <a:spLocks noChangeArrowheads="1"/>
            </p:cNvSpPr>
            <p:nvPr/>
          </p:nvSpPr>
          <p:spPr bwMode="auto">
            <a:xfrm>
              <a:off x="5835" y="2523"/>
              <a:ext cx="122" cy="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42"/>
            <p:cNvSpPr>
              <a:spLocks/>
            </p:cNvSpPr>
            <p:nvPr/>
          </p:nvSpPr>
          <p:spPr bwMode="auto">
            <a:xfrm>
              <a:off x="5835" y="2523"/>
              <a:ext cx="122" cy="130"/>
            </a:xfrm>
            <a:custGeom>
              <a:avLst/>
              <a:gdLst>
                <a:gd name="T0" fmla="*/ 243 w 243"/>
                <a:gd name="T1" fmla="*/ 0 h 261"/>
                <a:gd name="T2" fmla="*/ 212 w 243"/>
                <a:gd name="T3" fmla="*/ 33 h 261"/>
                <a:gd name="T4" fmla="*/ 212 w 243"/>
                <a:gd name="T5" fmla="*/ 230 h 261"/>
                <a:gd name="T6" fmla="*/ 31 w 243"/>
                <a:gd name="T7" fmla="*/ 230 h 261"/>
                <a:gd name="T8" fmla="*/ 0 w 243"/>
                <a:gd name="T9" fmla="*/ 261 h 261"/>
                <a:gd name="T10" fmla="*/ 243 w 243"/>
                <a:gd name="T11" fmla="*/ 261 h 261"/>
                <a:gd name="T12" fmla="*/ 243 w 243"/>
                <a:gd name="T1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61">
                  <a:moveTo>
                    <a:pt x="243" y="0"/>
                  </a:moveTo>
                  <a:lnTo>
                    <a:pt x="212" y="33"/>
                  </a:lnTo>
                  <a:lnTo>
                    <a:pt x="212" y="230"/>
                  </a:lnTo>
                  <a:lnTo>
                    <a:pt x="31" y="230"/>
                  </a:lnTo>
                  <a:lnTo>
                    <a:pt x="0" y="261"/>
                  </a:lnTo>
                  <a:lnTo>
                    <a:pt x="243" y="261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343"/>
            <p:cNvSpPr>
              <a:spLocks noChangeArrowheads="1"/>
            </p:cNvSpPr>
            <p:nvPr/>
          </p:nvSpPr>
          <p:spPr bwMode="auto">
            <a:xfrm>
              <a:off x="5851" y="2540"/>
              <a:ext cx="90" cy="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344"/>
            <p:cNvSpPr>
              <a:spLocks noChangeArrowheads="1"/>
            </p:cNvSpPr>
            <p:nvPr/>
          </p:nvSpPr>
          <p:spPr bwMode="auto">
            <a:xfrm>
              <a:off x="5835" y="2523"/>
              <a:ext cx="122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45"/>
            <p:cNvSpPr>
              <a:spLocks/>
            </p:cNvSpPr>
            <p:nvPr/>
          </p:nvSpPr>
          <p:spPr bwMode="auto">
            <a:xfrm>
              <a:off x="5871" y="2583"/>
              <a:ext cx="50" cy="27"/>
            </a:xfrm>
            <a:custGeom>
              <a:avLst/>
              <a:gdLst>
                <a:gd name="T0" fmla="*/ 0 w 100"/>
                <a:gd name="T1" fmla="*/ 0 h 54"/>
                <a:gd name="T2" fmla="*/ 100 w 100"/>
                <a:gd name="T3" fmla="*/ 0 h 54"/>
                <a:gd name="T4" fmla="*/ 50 w 100"/>
                <a:gd name="T5" fmla="*/ 54 h 54"/>
                <a:gd name="T6" fmla="*/ 0 w 100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4">
                  <a:moveTo>
                    <a:pt x="0" y="0"/>
                  </a:moveTo>
                  <a:lnTo>
                    <a:pt x="100" y="0"/>
                  </a:lnTo>
                  <a:lnTo>
                    <a:pt x="50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346"/>
            <p:cNvSpPr>
              <a:spLocks noChangeArrowheads="1"/>
            </p:cNvSpPr>
            <p:nvPr/>
          </p:nvSpPr>
          <p:spPr bwMode="auto">
            <a:xfrm>
              <a:off x="5957" y="2523"/>
              <a:ext cx="121" cy="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47"/>
            <p:cNvSpPr>
              <a:spLocks/>
            </p:cNvSpPr>
            <p:nvPr/>
          </p:nvSpPr>
          <p:spPr bwMode="auto">
            <a:xfrm>
              <a:off x="5957" y="2523"/>
              <a:ext cx="121" cy="130"/>
            </a:xfrm>
            <a:custGeom>
              <a:avLst/>
              <a:gdLst>
                <a:gd name="T0" fmla="*/ 242 w 242"/>
                <a:gd name="T1" fmla="*/ 0 h 261"/>
                <a:gd name="T2" fmla="*/ 212 w 242"/>
                <a:gd name="T3" fmla="*/ 33 h 261"/>
                <a:gd name="T4" fmla="*/ 212 w 242"/>
                <a:gd name="T5" fmla="*/ 230 h 261"/>
                <a:gd name="T6" fmla="*/ 30 w 242"/>
                <a:gd name="T7" fmla="*/ 230 h 261"/>
                <a:gd name="T8" fmla="*/ 0 w 242"/>
                <a:gd name="T9" fmla="*/ 261 h 261"/>
                <a:gd name="T10" fmla="*/ 242 w 242"/>
                <a:gd name="T11" fmla="*/ 261 h 261"/>
                <a:gd name="T12" fmla="*/ 242 w 242"/>
                <a:gd name="T1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61">
                  <a:moveTo>
                    <a:pt x="242" y="0"/>
                  </a:moveTo>
                  <a:lnTo>
                    <a:pt x="212" y="33"/>
                  </a:lnTo>
                  <a:lnTo>
                    <a:pt x="212" y="230"/>
                  </a:lnTo>
                  <a:lnTo>
                    <a:pt x="30" y="230"/>
                  </a:lnTo>
                  <a:lnTo>
                    <a:pt x="0" y="261"/>
                  </a:lnTo>
                  <a:lnTo>
                    <a:pt x="242" y="261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348"/>
            <p:cNvSpPr>
              <a:spLocks noChangeArrowheads="1"/>
            </p:cNvSpPr>
            <p:nvPr/>
          </p:nvSpPr>
          <p:spPr bwMode="auto">
            <a:xfrm>
              <a:off x="5972" y="2540"/>
              <a:ext cx="91" cy="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349"/>
            <p:cNvSpPr>
              <a:spLocks noChangeArrowheads="1"/>
            </p:cNvSpPr>
            <p:nvPr/>
          </p:nvSpPr>
          <p:spPr bwMode="auto">
            <a:xfrm>
              <a:off x="5957" y="2523"/>
              <a:ext cx="12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50"/>
            <p:cNvSpPr>
              <a:spLocks/>
            </p:cNvSpPr>
            <p:nvPr/>
          </p:nvSpPr>
          <p:spPr bwMode="auto">
            <a:xfrm>
              <a:off x="5992" y="2567"/>
              <a:ext cx="51" cy="27"/>
            </a:xfrm>
            <a:custGeom>
              <a:avLst/>
              <a:gdLst>
                <a:gd name="T0" fmla="*/ 0 w 100"/>
                <a:gd name="T1" fmla="*/ 56 h 56"/>
                <a:gd name="T2" fmla="*/ 100 w 100"/>
                <a:gd name="T3" fmla="*/ 56 h 56"/>
                <a:gd name="T4" fmla="*/ 50 w 100"/>
                <a:gd name="T5" fmla="*/ 0 h 56"/>
                <a:gd name="T6" fmla="*/ 0 w 100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6">
                  <a:moveTo>
                    <a:pt x="0" y="56"/>
                  </a:moveTo>
                  <a:lnTo>
                    <a:pt x="100" y="56"/>
                  </a:lnTo>
                  <a:lnTo>
                    <a:pt x="5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351"/>
            <p:cNvSpPr>
              <a:spLocks noEditPoints="1"/>
            </p:cNvSpPr>
            <p:nvPr/>
          </p:nvSpPr>
          <p:spPr bwMode="auto">
            <a:xfrm>
              <a:off x="4227" y="2491"/>
              <a:ext cx="1881" cy="1369"/>
            </a:xfrm>
            <a:custGeom>
              <a:avLst/>
              <a:gdLst>
                <a:gd name="T0" fmla="*/ 0 w 3761"/>
                <a:gd name="T1" fmla="*/ 2737 h 2737"/>
                <a:gd name="T2" fmla="*/ 3761 w 3761"/>
                <a:gd name="T3" fmla="*/ 2737 h 2737"/>
                <a:gd name="T4" fmla="*/ 3761 w 3761"/>
                <a:gd name="T5" fmla="*/ 0 h 2737"/>
                <a:gd name="T6" fmla="*/ 0 w 3761"/>
                <a:gd name="T7" fmla="*/ 0 h 2737"/>
                <a:gd name="T8" fmla="*/ 0 w 3761"/>
                <a:gd name="T9" fmla="*/ 2737 h 2737"/>
                <a:gd name="T10" fmla="*/ 61 w 3761"/>
                <a:gd name="T11" fmla="*/ 2671 h 2737"/>
                <a:gd name="T12" fmla="*/ 3701 w 3761"/>
                <a:gd name="T13" fmla="*/ 2671 h 2737"/>
                <a:gd name="T14" fmla="*/ 3701 w 3761"/>
                <a:gd name="T15" fmla="*/ 64 h 2737"/>
                <a:gd name="T16" fmla="*/ 61 w 3761"/>
                <a:gd name="T17" fmla="*/ 64 h 2737"/>
                <a:gd name="T18" fmla="*/ 61 w 3761"/>
                <a:gd name="T19" fmla="*/ 2671 h 2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61" h="2737">
                  <a:moveTo>
                    <a:pt x="0" y="2737"/>
                  </a:moveTo>
                  <a:lnTo>
                    <a:pt x="3761" y="2737"/>
                  </a:lnTo>
                  <a:lnTo>
                    <a:pt x="3761" y="0"/>
                  </a:lnTo>
                  <a:lnTo>
                    <a:pt x="0" y="0"/>
                  </a:lnTo>
                  <a:lnTo>
                    <a:pt x="0" y="2737"/>
                  </a:lnTo>
                  <a:close/>
                  <a:moveTo>
                    <a:pt x="61" y="2671"/>
                  </a:moveTo>
                  <a:lnTo>
                    <a:pt x="3701" y="2671"/>
                  </a:lnTo>
                  <a:lnTo>
                    <a:pt x="3701" y="64"/>
                  </a:lnTo>
                  <a:lnTo>
                    <a:pt x="61" y="64"/>
                  </a:lnTo>
                  <a:lnTo>
                    <a:pt x="61" y="267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352"/>
            <p:cNvSpPr>
              <a:spLocks noChangeArrowheads="1"/>
            </p:cNvSpPr>
            <p:nvPr/>
          </p:nvSpPr>
          <p:spPr bwMode="auto">
            <a:xfrm>
              <a:off x="4227" y="2491"/>
              <a:ext cx="1881" cy="1369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353"/>
            <p:cNvSpPr>
              <a:spLocks noChangeArrowheads="1"/>
            </p:cNvSpPr>
            <p:nvPr/>
          </p:nvSpPr>
          <p:spPr bwMode="auto">
            <a:xfrm>
              <a:off x="4258" y="2523"/>
              <a:ext cx="1820" cy="130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54"/>
            <p:cNvSpPr>
              <a:spLocks noChangeShapeType="1"/>
            </p:cNvSpPr>
            <p:nvPr/>
          </p:nvSpPr>
          <p:spPr bwMode="auto">
            <a:xfrm>
              <a:off x="4227" y="3599"/>
              <a:ext cx="3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55"/>
            <p:cNvSpPr>
              <a:spLocks noChangeShapeType="1"/>
            </p:cNvSpPr>
            <p:nvPr/>
          </p:nvSpPr>
          <p:spPr bwMode="auto">
            <a:xfrm>
              <a:off x="4227" y="2752"/>
              <a:ext cx="3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56"/>
            <p:cNvSpPr>
              <a:spLocks noChangeShapeType="1"/>
            </p:cNvSpPr>
            <p:nvPr/>
          </p:nvSpPr>
          <p:spPr bwMode="auto">
            <a:xfrm flipH="1">
              <a:off x="6078" y="3599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57"/>
            <p:cNvSpPr>
              <a:spLocks noChangeShapeType="1"/>
            </p:cNvSpPr>
            <p:nvPr/>
          </p:nvSpPr>
          <p:spPr bwMode="auto">
            <a:xfrm flipH="1">
              <a:off x="6078" y="2752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58"/>
            <p:cNvSpPr>
              <a:spLocks noChangeShapeType="1"/>
            </p:cNvSpPr>
            <p:nvPr/>
          </p:nvSpPr>
          <p:spPr bwMode="auto">
            <a:xfrm>
              <a:off x="4470" y="3827"/>
              <a:ext cx="1" cy="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59"/>
            <p:cNvSpPr>
              <a:spLocks noChangeShapeType="1"/>
            </p:cNvSpPr>
            <p:nvPr/>
          </p:nvSpPr>
          <p:spPr bwMode="auto">
            <a:xfrm>
              <a:off x="5865" y="3827"/>
              <a:ext cx="1" cy="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60"/>
            <p:cNvSpPr>
              <a:spLocks noChangeShapeType="1"/>
            </p:cNvSpPr>
            <p:nvPr/>
          </p:nvSpPr>
          <p:spPr bwMode="auto">
            <a:xfrm>
              <a:off x="4470" y="2491"/>
              <a:ext cx="1" cy="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1"/>
            <p:cNvSpPr>
              <a:spLocks noChangeShapeType="1"/>
            </p:cNvSpPr>
            <p:nvPr/>
          </p:nvSpPr>
          <p:spPr bwMode="auto">
            <a:xfrm>
              <a:off x="5865" y="2491"/>
              <a:ext cx="1" cy="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362"/>
            <p:cNvSpPr>
              <a:spLocks noChangeArrowheads="1"/>
            </p:cNvSpPr>
            <p:nvPr/>
          </p:nvSpPr>
          <p:spPr bwMode="auto">
            <a:xfrm>
              <a:off x="4258" y="2653"/>
              <a:ext cx="1820" cy="1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363"/>
            <p:cNvSpPr>
              <a:spLocks noChangeArrowheads="1"/>
            </p:cNvSpPr>
            <p:nvPr/>
          </p:nvSpPr>
          <p:spPr bwMode="auto">
            <a:xfrm>
              <a:off x="4258" y="2653"/>
              <a:ext cx="1820" cy="117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364"/>
            <p:cNvSpPr>
              <a:spLocks noChangeArrowheads="1"/>
            </p:cNvSpPr>
            <p:nvPr/>
          </p:nvSpPr>
          <p:spPr bwMode="auto">
            <a:xfrm>
              <a:off x="4500" y="2799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187E:0100  75 17 80 3E 0D</a:t>
              </a:r>
              <a:endParaRPr lang="en-US"/>
            </a:p>
          </p:txBody>
        </p:sp>
        <p:sp>
          <p:nvSpPr>
            <p:cNvPr id="41" name="Rectangle 365"/>
            <p:cNvSpPr>
              <a:spLocks noChangeArrowheads="1"/>
            </p:cNvSpPr>
            <p:nvPr/>
          </p:nvSpPr>
          <p:spPr bwMode="auto">
            <a:xfrm>
              <a:off x="4500" y="2903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187E:0110  B9 FF FF 8B D1</a:t>
              </a:r>
              <a:endParaRPr lang="en-US"/>
            </a:p>
          </p:txBody>
        </p:sp>
        <p:sp>
          <p:nvSpPr>
            <p:cNvPr id="42" name="Rectangle 366"/>
            <p:cNvSpPr>
              <a:spLocks noChangeArrowheads="1"/>
            </p:cNvSpPr>
            <p:nvPr/>
          </p:nvSpPr>
          <p:spPr bwMode="auto">
            <a:xfrm>
              <a:off x="4500" y="3007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187E:0120  42 33 C9 8B D1</a:t>
              </a:r>
              <a:endParaRPr lang="en-US"/>
            </a:p>
          </p:txBody>
        </p:sp>
        <p:sp>
          <p:nvSpPr>
            <p:cNvPr id="43" name="Rectangle 367"/>
            <p:cNvSpPr>
              <a:spLocks noChangeArrowheads="1"/>
            </p:cNvSpPr>
            <p:nvPr/>
          </p:nvSpPr>
          <p:spPr bwMode="auto">
            <a:xfrm>
              <a:off x="4500" y="3112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187E:0130  5B FF BE E7 04</a:t>
              </a:r>
              <a:endParaRPr lang="en-US"/>
            </a:p>
          </p:txBody>
        </p:sp>
        <p:sp>
          <p:nvSpPr>
            <p:cNvPr id="44" name="Rectangle 368"/>
            <p:cNvSpPr>
              <a:spLocks noChangeArrowheads="1"/>
            </p:cNvSpPr>
            <p:nvPr/>
          </p:nvSpPr>
          <p:spPr bwMode="auto">
            <a:xfrm>
              <a:off x="4500" y="3216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187E:0140  01 BF 01 00 CD</a:t>
              </a:r>
              <a:endParaRPr lang="en-US"/>
            </a:p>
          </p:txBody>
        </p:sp>
        <p:sp>
          <p:nvSpPr>
            <p:cNvPr id="45" name="Rectangle 369"/>
            <p:cNvSpPr>
              <a:spLocks noChangeArrowheads="1"/>
            </p:cNvSpPr>
            <p:nvPr/>
          </p:nvSpPr>
          <p:spPr bwMode="auto">
            <a:xfrm>
              <a:off x="4500" y="3320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 dirty="0" err="1">
                  <a:solidFill>
                    <a:srgbClr val="000000"/>
                  </a:solidFill>
                  <a:latin typeface="Courier New" pitchFamily="49" charset="0"/>
                </a:rPr>
                <a:t>187E:0150</a:t>
              </a:r>
              <a:r>
                <a:rPr lang="en-US" sz="1100" dirty="0">
                  <a:solidFill>
                    <a:srgbClr val="000000"/>
                  </a:solidFill>
                  <a:latin typeface="Courier New" pitchFamily="49" charset="0"/>
                </a:rPr>
                <a:t>  47 18 </a:t>
              </a:r>
              <a:r>
                <a:rPr lang="en-US" sz="1100" dirty="0" err="1">
                  <a:solidFill>
                    <a:srgbClr val="000000"/>
                  </a:solidFill>
                  <a:latin typeface="Courier New" pitchFamily="49" charset="0"/>
                </a:rPr>
                <a:t>A2</a:t>
              </a:r>
              <a:r>
                <a:rPr lang="en-US" sz="1100" dirty="0">
                  <a:solidFill>
                    <a:srgbClr val="000000"/>
                  </a:solidFill>
                  <a:latin typeface="Courier New" pitchFamily="49" charset="0"/>
                </a:rPr>
                <a:t> 19 00</a:t>
              </a:r>
              <a:endParaRPr lang="en-US" dirty="0"/>
            </a:p>
          </p:txBody>
        </p:sp>
        <p:sp>
          <p:nvSpPr>
            <p:cNvPr id="46" name="Rectangle 370"/>
            <p:cNvSpPr>
              <a:spLocks noChangeArrowheads="1"/>
            </p:cNvSpPr>
            <p:nvPr/>
          </p:nvSpPr>
          <p:spPr bwMode="auto">
            <a:xfrm>
              <a:off x="4500" y="3425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187E:0160  2B F1 58 C3 73</a:t>
              </a:r>
              <a:endParaRPr lang="en-US"/>
            </a:p>
          </p:txBody>
        </p:sp>
        <p:sp>
          <p:nvSpPr>
            <p:cNvPr id="47" name="Rectangle 371"/>
            <p:cNvSpPr>
              <a:spLocks noChangeArrowheads="1"/>
            </p:cNvSpPr>
            <p:nvPr/>
          </p:nvSpPr>
          <p:spPr bwMode="auto">
            <a:xfrm>
              <a:off x="4500" y="3529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187E:0170  B4 59 CD 21 59</a:t>
              </a:r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26571" y="2405292"/>
            <a:ext cx="48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προγραμματιστής μετατρέπει το πρόβλημα του σε ένα πρόγραμμα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Π.χ. πώς να υπολογίσω το μέγιστο κοινό διαιρέτη δύο αριθμών</a:t>
            </a:r>
          </a:p>
          <a:p>
            <a:endParaRPr lang="el-GR" dirty="0"/>
          </a:p>
          <a:p>
            <a:r>
              <a:rPr lang="el-GR" dirty="0"/>
              <a:t>Κ</a:t>
            </a:r>
            <a:r>
              <a:rPr lang="el-GR" dirty="0" smtClean="0"/>
              <a:t>αι γράφει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 τις εντολές που θα πρέπει να εκτελέσει ο υπολογιστής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Θα πρέπει να ξέρει ακριβώς την δυαδική αναπαράσταση των εντολών.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r>
              <a:rPr lang="el-GR" dirty="0" smtClean="0"/>
              <a:t>Στους πρώτους υπολογιστές οι εντολές κωδικοποιούνταν σε διάτρητες κάρτες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3873" y="1559883"/>
            <a:ext cx="8187872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6200" y="3064013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προγραμματιστής δεν χρειάζεται να ξέρει ακριβώς την δυαδική αναπαράσταση των εντολών.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Χρησιμοποιεί πιο κατανοητούς </a:t>
            </a:r>
            <a:r>
              <a:rPr lang="el-GR" dirty="0" smtClean="0">
                <a:solidFill>
                  <a:srgbClr val="0070C0"/>
                </a:solidFill>
              </a:rPr>
              <a:t>μνημονικούς κανόνες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Assembler</a:t>
            </a:r>
            <a:r>
              <a:rPr lang="en-US" dirty="0" smtClean="0"/>
              <a:t> </a:t>
            </a:r>
            <a:r>
              <a:rPr lang="el-GR" dirty="0" smtClean="0"/>
              <a:t>μετατρέπει τα σύμβολα σε γλώσσα μηχανής.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γλώσσες </a:t>
            </a:r>
            <a:r>
              <a:rPr lang="el-GR" dirty="0" smtClean="0">
                <a:solidFill>
                  <a:srgbClr val="0070C0"/>
                </a:solidFill>
              </a:rPr>
              <a:t>εξαρτώνται</a:t>
            </a:r>
            <a:r>
              <a:rPr lang="el-GR" dirty="0" smtClean="0"/>
              <a:t> από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hardware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50" name="Group 342"/>
          <p:cNvGrpSpPr>
            <a:grpSpLocks/>
          </p:cNvGrpSpPr>
          <p:nvPr/>
        </p:nvGrpSpPr>
        <p:grpSpPr bwMode="auto">
          <a:xfrm>
            <a:off x="4220030" y="2056769"/>
            <a:ext cx="3968750" cy="4505325"/>
            <a:chOff x="2657" y="1412"/>
            <a:chExt cx="2500" cy="2838"/>
          </a:xfrm>
        </p:grpSpPr>
        <p:grpSp>
          <p:nvGrpSpPr>
            <p:cNvPr id="51" name="Group 330"/>
            <p:cNvGrpSpPr>
              <a:grpSpLocks/>
            </p:cNvGrpSpPr>
            <p:nvPr/>
          </p:nvGrpSpPr>
          <p:grpSpPr bwMode="auto">
            <a:xfrm>
              <a:off x="2982" y="1412"/>
              <a:ext cx="2175" cy="1279"/>
              <a:chOff x="3510" y="1208"/>
              <a:chExt cx="2175" cy="1279"/>
            </a:xfrm>
          </p:grpSpPr>
          <p:sp>
            <p:nvSpPr>
              <p:cNvPr id="92" name="Freeform 249"/>
              <p:cNvSpPr>
                <a:spLocks/>
              </p:cNvSpPr>
              <p:nvPr/>
            </p:nvSpPr>
            <p:spPr bwMode="auto">
              <a:xfrm>
                <a:off x="3510" y="1208"/>
                <a:ext cx="2175" cy="1279"/>
              </a:xfrm>
              <a:custGeom>
                <a:avLst/>
                <a:gdLst>
                  <a:gd name="T0" fmla="*/ 0 w 4134"/>
                  <a:gd name="T1" fmla="*/ 532 h 2558"/>
                  <a:gd name="T2" fmla="*/ 0 w 4134"/>
                  <a:gd name="T3" fmla="*/ 0 h 2558"/>
                  <a:gd name="T4" fmla="*/ 1814 w 4134"/>
                  <a:gd name="T5" fmla="*/ 0 h 2558"/>
                  <a:gd name="T6" fmla="*/ 2068 w 4134"/>
                  <a:gd name="T7" fmla="*/ 0 h 2558"/>
                  <a:gd name="T8" fmla="*/ 2322 w 4134"/>
                  <a:gd name="T9" fmla="*/ 0 h 2558"/>
                  <a:gd name="T10" fmla="*/ 4134 w 4134"/>
                  <a:gd name="T11" fmla="*/ 0 h 2558"/>
                  <a:gd name="T12" fmla="*/ 4134 w 4134"/>
                  <a:gd name="T13" fmla="*/ 532 h 2558"/>
                  <a:gd name="T14" fmla="*/ 4134 w 4134"/>
                  <a:gd name="T15" fmla="*/ 709 h 2558"/>
                  <a:gd name="T16" fmla="*/ 4134 w 4134"/>
                  <a:gd name="T17" fmla="*/ 886 h 2558"/>
                  <a:gd name="T18" fmla="*/ 4134 w 4134"/>
                  <a:gd name="T19" fmla="*/ 1419 h 2558"/>
                  <a:gd name="T20" fmla="*/ 2322 w 4134"/>
                  <a:gd name="T21" fmla="*/ 1419 h 2558"/>
                  <a:gd name="T22" fmla="*/ 647 w 4134"/>
                  <a:gd name="T23" fmla="*/ 2558 h 2558"/>
                  <a:gd name="T24" fmla="*/ 1814 w 4134"/>
                  <a:gd name="T25" fmla="*/ 1419 h 2558"/>
                  <a:gd name="T26" fmla="*/ 0 w 4134"/>
                  <a:gd name="T27" fmla="*/ 1419 h 2558"/>
                  <a:gd name="T28" fmla="*/ 0 w 4134"/>
                  <a:gd name="T29" fmla="*/ 886 h 2558"/>
                  <a:gd name="T30" fmla="*/ 0 w 4134"/>
                  <a:gd name="T31" fmla="*/ 709 h 2558"/>
                  <a:gd name="T32" fmla="*/ 0 w 4134"/>
                  <a:gd name="T33" fmla="*/ 532 h 2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34" h="2558">
                    <a:moveTo>
                      <a:pt x="0" y="532"/>
                    </a:moveTo>
                    <a:lnTo>
                      <a:pt x="0" y="0"/>
                    </a:lnTo>
                    <a:lnTo>
                      <a:pt x="1814" y="0"/>
                    </a:lnTo>
                    <a:lnTo>
                      <a:pt x="2068" y="0"/>
                    </a:lnTo>
                    <a:lnTo>
                      <a:pt x="2322" y="0"/>
                    </a:lnTo>
                    <a:lnTo>
                      <a:pt x="4134" y="0"/>
                    </a:lnTo>
                    <a:lnTo>
                      <a:pt x="4134" y="532"/>
                    </a:lnTo>
                    <a:lnTo>
                      <a:pt x="4134" y="709"/>
                    </a:lnTo>
                    <a:lnTo>
                      <a:pt x="4134" y="886"/>
                    </a:lnTo>
                    <a:lnTo>
                      <a:pt x="4134" y="1419"/>
                    </a:lnTo>
                    <a:lnTo>
                      <a:pt x="2322" y="1419"/>
                    </a:lnTo>
                    <a:lnTo>
                      <a:pt x="647" y="2558"/>
                    </a:lnTo>
                    <a:lnTo>
                      <a:pt x="1814" y="1419"/>
                    </a:lnTo>
                    <a:lnTo>
                      <a:pt x="0" y="1419"/>
                    </a:lnTo>
                    <a:lnTo>
                      <a:pt x="0" y="886"/>
                    </a:lnTo>
                    <a:lnTo>
                      <a:pt x="0" y="709"/>
                    </a:lnTo>
                    <a:lnTo>
                      <a:pt x="0" y="532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250"/>
              <p:cNvSpPr>
                <a:spLocks noChangeArrowheads="1"/>
              </p:cNvSpPr>
              <p:nvPr/>
            </p:nvSpPr>
            <p:spPr bwMode="auto">
              <a:xfrm>
                <a:off x="3586" y="1241"/>
                <a:ext cx="204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The ASSEMBLER converts instructions to op-codes:</a:t>
                </a:r>
                <a:endParaRPr lang="en-US" sz="1100"/>
              </a:p>
            </p:txBody>
          </p:sp>
          <p:sp>
            <p:nvSpPr>
              <p:cNvPr id="94" name="Rectangle 251"/>
              <p:cNvSpPr>
                <a:spLocks noChangeArrowheads="1"/>
              </p:cNvSpPr>
              <p:nvPr/>
            </p:nvSpPr>
            <p:spPr bwMode="auto">
              <a:xfrm>
                <a:off x="3586" y="1333"/>
                <a:ext cx="183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load from memory?</a:t>
                </a:r>
                <a:endParaRPr lang="en-US" sz="1100"/>
              </a:p>
            </p:txBody>
          </p:sp>
          <p:sp>
            <p:nvSpPr>
              <p:cNvPr id="95" name="Rectangle 252"/>
              <p:cNvSpPr>
                <a:spLocks noChangeArrowheads="1"/>
              </p:cNvSpPr>
              <p:nvPr/>
            </p:nvSpPr>
            <p:spPr bwMode="auto">
              <a:xfrm>
                <a:off x="3590" y="1418"/>
                <a:ext cx="136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Where is purchase price stored?</a:t>
                </a:r>
                <a:endParaRPr lang="en-US" sz="1100"/>
              </a:p>
            </p:txBody>
          </p:sp>
          <p:sp>
            <p:nvSpPr>
              <p:cNvPr id="96" name="Rectangle 253"/>
              <p:cNvSpPr>
                <a:spLocks noChangeArrowheads="1"/>
              </p:cNvSpPr>
              <p:nvPr/>
            </p:nvSpPr>
            <p:spPr bwMode="auto">
              <a:xfrm>
                <a:off x="3572" y="1517"/>
                <a:ext cx="142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multiply?</a:t>
                </a:r>
                <a:endParaRPr lang="en-US" sz="1100"/>
              </a:p>
            </p:txBody>
          </p:sp>
          <p:sp>
            <p:nvSpPr>
              <p:cNvPr id="97" name="Rectangle 254"/>
              <p:cNvSpPr>
                <a:spLocks noChangeArrowheads="1"/>
              </p:cNvSpPr>
              <p:nvPr/>
            </p:nvSpPr>
            <p:spPr bwMode="auto">
              <a:xfrm>
                <a:off x="3560" y="1609"/>
                <a:ext cx="98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 What do I multiply by?</a:t>
                </a:r>
                <a:endParaRPr lang="en-US" sz="1100"/>
              </a:p>
            </p:txBody>
          </p:sp>
          <p:sp>
            <p:nvSpPr>
              <p:cNvPr id="98" name="Rectangle 255"/>
              <p:cNvSpPr>
                <a:spLocks noChangeArrowheads="1"/>
              </p:cNvSpPr>
              <p:nvPr/>
            </p:nvSpPr>
            <p:spPr bwMode="auto">
              <a:xfrm>
                <a:off x="3584" y="1700"/>
                <a:ext cx="181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add from memory?</a:t>
                </a:r>
                <a:endParaRPr lang="en-US" sz="1100"/>
              </a:p>
            </p:txBody>
          </p:sp>
          <p:sp>
            <p:nvSpPr>
              <p:cNvPr id="99" name="Rectangle 256"/>
              <p:cNvSpPr>
                <a:spLocks noChangeArrowheads="1"/>
              </p:cNvSpPr>
              <p:nvPr/>
            </p:nvSpPr>
            <p:spPr bwMode="auto">
              <a:xfrm>
                <a:off x="3589" y="1792"/>
                <a:ext cx="204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store back into memory?</a:t>
                </a:r>
                <a:endParaRPr lang="en-US" sz="1100"/>
              </a:p>
            </p:txBody>
          </p:sp>
        </p:grpSp>
        <p:grpSp>
          <p:nvGrpSpPr>
            <p:cNvPr id="52" name="Group 341"/>
            <p:cNvGrpSpPr>
              <a:grpSpLocks/>
            </p:cNvGrpSpPr>
            <p:nvPr/>
          </p:nvGrpSpPr>
          <p:grpSpPr bwMode="auto">
            <a:xfrm>
              <a:off x="2657" y="2576"/>
              <a:ext cx="1683" cy="1674"/>
              <a:chOff x="2657" y="2576"/>
              <a:chExt cx="1683" cy="1674"/>
            </a:xfrm>
          </p:grpSpPr>
          <p:sp>
            <p:nvSpPr>
              <p:cNvPr id="53" name="Line 238"/>
              <p:cNvSpPr>
                <a:spLocks noChangeShapeType="1"/>
              </p:cNvSpPr>
              <p:nvPr/>
            </p:nvSpPr>
            <p:spPr bwMode="auto">
              <a:xfrm>
                <a:off x="4181" y="3203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Rectangle 274"/>
              <p:cNvSpPr>
                <a:spLocks noChangeArrowheads="1"/>
              </p:cNvSpPr>
              <p:nvPr/>
            </p:nvSpPr>
            <p:spPr bwMode="auto">
              <a:xfrm>
                <a:off x="2657" y="2607"/>
                <a:ext cx="1683" cy="126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Rectangle 275"/>
              <p:cNvSpPr>
                <a:spLocks noChangeArrowheads="1"/>
              </p:cNvSpPr>
              <p:nvPr/>
            </p:nvSpPr>
            <p:spPr bwMode="auto">
              <a:xfrm>
                <a:off x="2657" y="2607"/>
                <a:ext cx="1683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276"/>
              <p:cNvSpPr>
                <a:spLocks noChangeArrowheads="1"/>
              </p:cNvSpPr>
              <p:nvPr/>
            </p:nvSpPr>
            <p:spPr bwMode="auto">
              <a:xfrm>
                <a:off x="3080" y="2611"/>
                <a:ext cx="86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FFFFFF"/>
                    </a:solidFill>
                  </a:rPr>
                  <a:t>Assembly Language</a:t>
                </a:r>
                <a:endParaRPr lang="en-US"/>
              </a:p>
            </p:txBody>
          </p:sp>
          <p:sp>
            <p:nvSpPr>
              <p:cNvPr id="57" name="Rectangle 277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27" cy="126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278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279"/>
              <p:cNvSpPr>
                <a:spLocks noChangeArrowheads="1"/>
              </p:cNvSpPr>
              <p:nvPr/>
            </p:nvSpPr>
            <p:spPr bwMode="auto">
              <a:xfrm>
                <a:off x="2737" y="2670"/>
                <a:ext cx="52" cy="1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Rectangle 280"/>
              <p:cNvSpPr>
                <a:spLocks noChangeArrowheads="1"/>
              </p:cNvSpPr>
              <p:nvPr/>
            </p:nvSpPr>
            <p:spPr bwMode="auto">
              <a:xfrm>
                <a:off x="2726" y="2662"/>
                <a:ext cx="53" cy="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281"/>
              <p:cNvSpPr>
                <a:spLocks noChangeArrowheads="1"/>
              </p:cNvSpPr>
              <p:nvPr/>
            </p:nvSpPr>
            <p:spPr bwMode="auto">
              <a:xfrm>
                <a:off x="2726" y="2662"/>
                <a:ext cx="53" cy="1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282"/>
              <p:cNvSpPr>
                <a:spLocks noChangeArrowheads="1"/>
              </p:cNvSpPr>
              <p:nvPr/>
            </p:nvSpPr>
            <p:spPr bwMode="auto">
              <a:xfrm>
                <a:off x="4054" y="2607"/>
                <a:ext cx="127" cy="12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283"/>
              <p:cNvSpPr>
                <a:spLocks/>
              </p:cNvSpPr>
              <p:nvPr/>
            </p:nvSpPr>
            <p:spPr bwMode="auto">
              <a:xfrm>
                <a:off x="4054" y="2607"/>
                <a:ext cx="127" cy="126"/>
              </a:xfrm>
              <a:custGeom>
                <a:avLst/>
                <a:gdLst>
                  <a:gd name="T0" fmla="*/ 254 w 254"/>
                  <a:gd name="T1" fmla="*/ 0 h 250"/>
                  <a:gd name="T2" fmla="*/ 221 w 254"/>
                  <a:gd name="T3" fmla="*/ 31 h 250"/>
                  <a:gd name="T4" fmla="*/ 221 w 254"/>
                  <a:gd name="T5" fmla="*/ 220 h 250"/>
                  <a:gd name="T6" fmla="*/ 32 w 254"/>
                  <a:gd name="T7" fmla="*/ 220 h 250"/>
                  <a:gd name="T8" fmla="*/ 0 w 254"/>
                  <a:gd name="T9" fmla="*/ 250 h 250"/>
                  <a:gd name="T10" fmla="*/ 254 w 254"/>
                  <a:gd name="T11" fmla="*/ 250 h 250"/>
                  <a:gd name="T12" fmla="*/ 254 w 254"/>
                  <a:gd name="T1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4" h="250">
                    <a:moveTo>
                      <a:pt x="254" y="0"/>
                    </a:moveTo>
                    <a:lnTo>
                      <a:pt x="221" y="31"/>
                    </a:lnTo>
                    <a:lnTo>
                      <a:pt x="221" y="220"/>
                    </a:lnTo>
                    <a:lnTo>
                      <a:pt x="32" y="220"/>
                    </a:lnTo>
                    <a:lnTo>
                      <a:pt x="0" y="250"/>
                    </a:lnTo>
                    <a:lnTo>
                      <a:pt x="254" y="25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284"/>
              <p:cNvSpPr>
                <a:spLocks noChangeArrowheads="1"/>
              </p:cNvSpPr>
              <p:nvPr/>
            </p:nvSpPr>
            <p:spPr bwMode="auto">
              <a:xfrm>
                <a:off x="4070" y="2623"/>
                <a:ext cx="95" cy="95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Rectangle 285"/>
              <p:cNvSpPr>
                <a:spLocks noChangeArrowheads="1"/>
              </p:cNvSpPr>
              <p:nvPr/>
            </p:nvSpPr>
            <p:spPr bwMode="auto">
              <a:xfrm>
                <a:off x="4054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286"/>
              <p:cNvSpPr>
                <a:spLocks/>
              </p:cNvSpPr>
              <p:nvPr/>
            </p:nvSpPr>
            <p:spPr bwMode="auto">
              <a:xfrm>
                <a:off x="4092" y="2665"/>
                <a:ext cx="52" cy="26"/>
              </a:xfrm>
              <a:custGeom>
                <a:avLst/>
                <a:gdLst>
                  <a:gd name="T0" fmla="*/ 0 w 105"/>
                  <a:gd name="T1" fmla="*/ 0 h 52"/>
                  <a:gd name="T2" fmla="*/ 105 w 105"/>
                  <a:gd name="T3" fmla="*/ 0 h 52"/>
                  <a:gd name="T4" fmla="*/ 53 w 105"/>
                  <a:gd name="T5" fmla="*/ 52 h 52"/>
                  <a:gd name="T6" fmla="*/ 0 w 105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52">
                    <a:moveTo>
                      <a:pt x="0" y="0"/>
                    </a:moveTo>
                    <a:lnTo>
                      <a:pt x="105" y="0"/>
                    </a:lnTo>
                    <a:lnTo>
                      <a:pt x="53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Rectangle 287"/>
              <p:cNvSpPr>
                <a:spLocks noChangeArrowheads="1"/>
              </p:cNvSpPr>
              <p:nvPr/>
            </p:nvSpPr>
            <p:spPr bwMode="auto">
              <a:xfrm>
                <a:off x="4181" y="2607"/>
                <a:ext cx="127" cy="12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288"/>
              <p:cNvSpPr>
                <a:spLocks/>
              </p:cNvSpPr>
              <p:nvPr/>
            </p:nvSpPr>
            <p:spPr bwMode="auto">
              <a:xfrm>
                <a:off x="4181" y="2607"/>
                <a:ext cx="127" cy="126"/>
              </a:xfrm>
              <a:custGeom>
                <a:avLst/>
                <a:gdLst>
                  <a:gd name="T0" fmla="*/ 254 w 254"/>
                  <a:gd name="T1" fmla="*/ 0 h 250"/>
                  <a:gd name="T2" fmla="*/ 222 w 254"/>
                  <a:gd name="T3" fmla="*/ 31 h 250"/>
                  <a:gd name="T4" fmla="*/ 222 w 254"/>
                  <a:gd name="T5" fmla="*/ 220 h 250"/>
                  <a:gd name="T6" fmla="*/ 32 w 254"/>
                  <a:gd name="T7" fmla="*/ 220 h 250"/>
                  <a:gd name="T8" fmla="*/ 0 w 254"/>
                  <a:gd name="T9" fmla="*/ 250 h 250"/>
                  <a:gd name="T10" fmla="*/ 254 w 254"/>
                  <a:gd name="T11" fmla="*/ 250 h 250"/>
                  <a:gd name="T12" fmla="*/ 254 w 254"/>
                  <a:gd name="T1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4" h="250">
                    <a:moveTo>
                      <a:pt x="254" y="0"/>
                    </a:moveTo>
                    <a:lnTo>
                      <a:pt x="222" y="31"/>
                    </a:lnTo>
                    <a:lnTo>
                      <a:pt x="222" y="220"/>
                    </a:lnTo>
                    <a:lnTo>
                      <a:pt x="32" y="220"/>
                    </a:lnTo>
                    <a:lnTo>
                      <a:pt x="0" y="250"/>
                    </a:lnTo>
                    <a:lnTo>
                      <a:pt x="254" y="25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Rectangle 289"/>
              <p:cNvSpPr>
                <a:spLocks noChangeArrowheads="1"/>
              </p:cNvSpPr>
              <p:nvPr/>
            </p:nvSpPr>
            <p:spPr bwMode="auto">
              <a:xfrm>
                <a:off x="4197" y="2623"/>
                <a:ext cx="95" cy="95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ectangle 290"/>
              <p:cNvSpPr>
                <a:spLocks noChangeArrowheads="1"/>
              </p:cNvSpPr>
              <p:nvPr/>
            </p:nvSpPr>
            <p:spPr bwMode="auto">
              <a:xfrm>
                <a:off x="4181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291"/>
              <p:cNvSpPr>
                <a:spLocks/>
              </p:cNvSpPr>
              <p:nvPr/>
            </p:nvSpPr>
            <p:spPr bwMode="auto">
              <a:xfrm>
                <a:off x="4219" y="2649"/>
                <a:ext cx="52" cy="27"/>
              </a:xfrm>
              <a:custGeom>
                <a:avLst/>
                <a:gdLst>
                  <a:gd name="T0" fmla="*/ 0 w 105"/>
                  <a:gd name="T1" fmla="*/ 54 h 54"/>
                  <a:gd name="T2" fmla="*/ 105 w 105"/>
                  <a:gd name="T3" fmla="*/ 54 h 54"/>
                  <a:gd name="T4" fmla="*/ 53 w 105"/>
                  <a:gd name="T5" fmla="*/ 0 h 54"/>
                  <a:gd name="T6" fmla="*/ 0 w 105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54">
                    <a:moveTo>
                      <a:pt x="0" y="54"/>
                    </a:moveTo>
                    <a:lnTo>
                      <a:pt x="105" y="54"/>
                    </a:lnTo>
                    <a:lnTo>
                      <a:pt x="53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292"/>
              <p:cNvSpPr>
                <a:spLocks noEditPoints="1"/>
              </p:cNvSpPr>
              <p:nvPr/>
            </p:nvSpPr>
            <p:spPr bwMode="auto">
              <a:xfrm>
                <a:off x="2657" y="2576"/>
                <a:ext cx="1683" cy="1315"/>
              </a:xfrm>
              <a:custGeom>
                <a:avLst/>
                <a:gdLst>
                  <a:gd name="T0" fmla="*/ 0 w 3365"/>
                  <a:gd name="T1" fmla="*/ 2630 h 2630"/>
                  <a:gd name="T2" fmla="*/ 3365 w 3365"/>
                  <a:gd name="T3" fmla="*/ 2630 h 2630"/>
                  <a:gd name="T4" fmla="*/ 3365 w 3365"/>
                  <a:gd name="T5" fmla="*/ 0 h 2630"/>
                  <a:gd name="T6" fmla="*/ 0 w 3365"/>
                  <a:gd name="T7" fmla="*/ 0 h 2630"/>
                  <a:gd name="T8" fmla="*/ 0 w 3365"/>
                  <a:gd name="T9" fmla="*/ 2630 h 2630"/>
                  <a:gd name="T10" fmla="*/ 63 w 3365"/>
                  <a:gd name="T11" fmla="*/ 2566 h 2630"/>
                  <a:gd name="T12" fmla="*/ 3303 w 3365"/>
                  <a:gd name="T13" fmla="*/ 2566 h 2630"/>
                  <a:gd name="T14" fmla="*/ 3303 w 3365"/>
                  <a:gd name="T15" fmla="*/ 62 h 2630"/>
                  <a:gd name="T16" fmla="*/ 63 w 3365"/>
                  <a:gd name="T17" fmla="*/ 62 h 2630"/>
                  <a:gd name="T18" fmla="*/ 63 w 3365"/>
                  <a:gd name="T19" fmla="*/ 2566 h 2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65" h="2630">
                    <a:moveTo>
                      <a:pt x="0" y="2630"/>
                    </a:moveTo>
                    <a:lnTo>
                      <a:pt x="3365" y="2630"/>
                    </a:lnTo>
                    <a:lnTo>
                      <a:pt x="3365" y="0"/>
                    </a:lnTo>
                    <a:lnTo>
                      <a:pt x="0" y="0"/>
                    </a:lnTo>
                    <a:lnTo>
                      <a:pt x="0" y="2630"/>
                    </a:lnTo>
                    <a:close/>
                    <a:moveTo>
                      <a:pt x="63" y="2566"/>
                    </a:moveTo>
                    <a:lnTo>
                      <a:pt x="3303" y="2566"/>
                    </a:lnTo>
                    <a:lnTo>
                      <a:pt x="3303" y="62"/>
                    </a:lnTo>
                    <a:lnTo>
                      <a:pt x="63" y="62"/>
                    </a:lnTo>
                    <a:lnTo>
                      <a:pt x="63" y="256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Rectangle 293"/>
              <p:cNvSpPr>
                <a:spLocks noChangeArrowheads="1"/>
              </p:cNvSpPr>
              <p:nvPr/>
            </p:nvSpPr>
            <p:spPr bwMode="auto">
              <a:xfrm>
                <a:off x="2657" y="2576"/>
                <a:ext cx="1683" cy="1315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294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620" cy="1253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297"/>
              <p:cNvSpPr>
                <a:spLocks noChangeShapeType="1"/>
              </p:cNvSpPr>
              <p:nvPr/>
            </p:nvSpPr>
            <p:spPr bwMode="auto">
              <a:xfrm flipH="1">
                <a:off x="4308" y="3641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298"/>
              <p:cNvSpPr>
                <a:spLocks noChangeShapeType="1"/>
              </p:cNvSpPr>
              <p:nvPr/>
            </p:nvSpPr>
            <p:spPr bwMode="auto">
              <a:xfrm flipH="1">
                <a:off x="4308" y="2827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299"/>
              <p:cNvSpPr>
                <a:spLocks noChangeShapeType="1"/>
              </p:cNvSpPr>
              <p:nvPr/>
            </p:nvSpPr>
            <p:spPr bwMode="auto">
              <a:xfrm>
                <a:off x="2911" y="3860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300"/>
              <p:cNvSpPr>
                <a:spLocks noChangeShapeType="1"/>
              </p:cNvSpPr>
              <p:nvPr/>
            </p:nvSpPr>
            <p:spPr bwMode="auto">
              <a:xfrm>
                <a:off x="4086" y="3860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301"/>
              <p:cNvSpPr>
                <a:spLocks noChangeShapeType="1"/>
              </p:cNvSpPr>
              <p:nvPr/>
            </p:nvSpPr>
            <p:spPr bwMode="auto">
              <a:xfrm>
                <a:off x="2911" y="2576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302"/>
              <p:cNvSpPr>
                <a:spLocks noChangeShapeType="1"/>
              </p:cNvSpPr>
              <p:nvPr/>
            </p:nvSpPr>
            <p:spPr bwMode="auto">
              <a:xfrm>
                <a:off x="4086" y="2576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Rectangle 303"/>
              <p:cNvSpPr>
                <a:spLocks noChangeArrowheads="1"/>
              </p:cNvSpPr>
              <p:nvPr/>
            </p:nvSpPr>
            <p:spPr bwMode="auto">
              <a:xfrm>
                <a:off x="2688" y="2733"/>
                <a:ext cx="1620" cy="11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Rectangle 304"/>
              <p:cNvSpPr>
                <a:spLocks noChangeArrowheads="1"/>
              </p:cNvSpPr>
              <p:nvPr/>
            </p:nvSpPr>
            <p:spPr bwMode="auto">
              <a:xfrm>
                <a:off x="2688" y="2733"/>
                <a:ext cx="1620" cy="1127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Rectangle 305"/>
              <p:cNvSpPr>
                <a:spLocks noChangeArrowheads="1"/>
              </p:cNvSpPr>
              <p:nvPr/>
            </p:nvSpPr>
            <p:spPr bwMode="auto">
              <a:xfrm>
                <a:off x="2819" y="2923"/>
                <a:ext cx="33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POP  SI</a:t>
                </a:r>
                <a:endParaRPr lang="en-US"/>
              </a:p>
            </p:txBody>
          </p:sp>
          <p:sp>
            <p:nvSpPr>
              <p:cNvPr id="84" name="Rectangle 306"/>
              <p:cNvSpPr>
                <a:spLocks noChangeArrowheads="1"/>
              </p:cNvSpPr>
              <p:nvPr/>
            </p:nvSpPr>
            <p:spPr bwMode="auto">
              <a:xfrm>
                <a:off x="2830" y="3023"/>
                <a:ext cx="72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AX,[BX+03]</a:t>
                </a:r>
                <a:endParaRPr lang="en-US"/>
              </a:p>
            </p:txBody>
          </p:sp>
          <p:sp>
            <p:nvSpPr>
              <p:cNvPr id="85" name="Rectangle 307"/>
              <p:cNvSpPr>
                <a:spLocks noChangeArrowheads="1"/>
              </p:cNvSpPr>
              <p:nvPr/>
            </p:nvSpPr>
            <p:spPr bwMode="auto">
              <a:xfrm>
                <a:off x="2823" y="3123"/>
                <a:ext cx="4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SUB  AX,SI</a:t>
                </a:r>
                <a:endParaRPr lang="en-US"/>
              </a:p>
            </p:txBody>
          </p:sp>
          <p:sp>
            <p:nvSpPr>
              <p:cNvPr id="86" name="Rectangle 308"/>
              <p:cNvSpPr>
                <a:spLocks noChangeArrowheads="1"/>
              </p:cNvSpPr>
              <p:nvPr/>
            </p:nvSpPr>
            <p:spPr bwMode="auto">
              <a:xfrm>
                <a:off x="2848" y="3223"/>
                <a:ext cx="13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WORD PTR [TOT_AMT],E0D7</a:t>
                </a:r>
                <a:endParaRPr lang="en-US"/>
              </a:p>
            </p:txBody>
          </p:sp>
          <p:sp>
            <p:nvSpPr>
              <p:cNvPr id="87" name="Rectangle 309"/>
              <p:cNvSpPr>
                <a:spLocks noChangeArrowheads="1"/>
              </p:cNvSpPr>
              <p:nvPr/>
            </p:nvSpPr>
            <p:spPr bwMode="auto">
              <a:xfrm>
                <a:off x="2848" y="3323"/>
                <a:ext cx="13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WORD PTR [CUR_AMT],E1DB</a:t>
                </a:r>
                <a:endParaRPr lang="en-US"/>
              </a:p>
            </p:txBody>
          </p:sp>
          <p:sp>
            <p:nvSpPr>
              <p:cNvPr id="88" name="Rectangle 310"/>
              <p:cNvSpPr>
                <a:spLocks noChangeArrowheads="1"/>
              </p:cNvSpPr>
              <p:nvPr/>
            </p:nvSpPr>
            <p:spPr bwMode="auto">
              <a:xfrm>
                <a:off x="2833" y="3424"/>
                <a:ext cx="81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ADD  [TOT_AMT],AX</a:t>
                </a:r>
                <a:endParaRPr lang="en-US"/>
              </a:p>
            </p:txBody>
          </p:sp>
          <p:sp>
            <p:nvSpPr>
              <p:cNvPr id="89" name="Rectangle 334"/>
              <p:cNvSpPr>
                <a:spLocks noChangeArrowheads="1"/>
              </p:cNvSpPr>
              <p:nvPr/>
            </p:nvSpPr>
            <p:spPr bwMode="auto">
              <a:xfrm>
                <a:off x="2877" y="3891"/>
                <a:ext cx="121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>
                    <a:solidFill>
                      <a:schemeClr val="tx2"/>
                    </a:solidFill>
                  </a:rPr>
                  <a:t>Translate into machine</a:t>
                </a:r>
              </a:p>
            </p:txBody>
          </p:sp>
          <p:sp>
            <p:nvSpPr>
              <p:cNvPr id="90" name="Rectangle 335"/>
              <p:cNvSpPr>
                <a:spLocks noChangeArrowheads="1"/>
              </p:cNvSpPr>
              <p:nvPr/>
            </p:nvSpPr>
            <p:spPr bwMode="auto">
              <a:xfrm>
                <a:off x="3094" y="4012"/>
                <a:ext cx="8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operation codes</a:t>
                </a:r>
              </a:p>
            </p:txBody>
          </p:sp>
          <p:sp>
            <p:nvSpPr>
              <p:cNvPr id="91" name="Rectangle 336"/>
              <p:cNvSpPr>
                <a:spLocks noChangeArrowheads="1"/>
              </p:cNvSpPr>
              <p:nvPr/>
            </p:nvSpPr>
            <p:spPr bwMode="auto">
              <a:xfrm>
                <a:off x="3242" y="4116"/>
                <a:ext cx="569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(op-codes)</a:t>
                </a:r>
              </a:p>
            </p:txBody>
          </p:sp>
        </p:grpSp>
      </p:grpSp>
      <p:grpSp>
        <p:nvGrpSpPr>
          <p:cNvPr id="100" name="Group 340"/>
          <p:cNvGrpSpPr>
            <a:grpSpLocks/>
          </p:cNvGrpSpPr>
          <p:nvPr/>
        </p:nvGrpSpPr>
        <p:grpSpPr bwMode="auto">
          <a:xfrm>
            <a:off x="6745289" y="4147507"/>
            <a:ext cx="2420938" cy="2611438"/>
            <a:chOff x="4479" y="2072"/>
            <a:chExt cx="1525" cy="1645"/>
          </a:xfrm>
        </p:grpSpPr>
        <p:sp>
          <p:nvSpPr>
            <p:cNvPr id="101" name="Rectangle 217"/>
            <p:cNvSpPr>
              <a:spLocks noChangeArrowheads="1"/>
            </p:cNvSpPr>
            <p:nvPr/>
          </p:nvSpPr>
          <p:spPr bwMode="auto">
            <a:xfrm>
              <a:off x="4479" y="2103"/>
              <a:ext cx="1525" cy="125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18"/>
            <p:cNvSpPr>
              <a:spLocks noChangeArrowheads="1"/>
            </p:cNvSpPr>
            <p:nvPr/>
          </p:nvSpPr>
          <p:spPr bwMode="auto">
            <a:xfrm>
              <a:off x="4479" y="2103"/>
              <a:ext cx="1525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Rectangle 219"/>
            <p:cNvSpPr>
              <a:spLocks noChangeArrowheads="1"/>
            </p:cNvSpPr>
            <p:nvPr/>
          </p:nvSpPr>
          <p:spPr bwMode="auto">
            <a:xfrm>
              <a:off x="4850" y="2107"/>
              <a:ext cx="8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200">
                  <a:solidFill>
                    <a:srgbClr val="FFFFFF"/>
                  </a:solidFill>
                </a:rPr>
                <a:t>Machine Language</a:t>
              </a:r>
              <a:endParaRPr lang="en-US"/>
            </a:p>
          </p:txBody>
        </p:sp>
        <p:sp>
          <p:nvSpPr>
            <p:cNvPr id="104" name="Rectangle 220"/>
            <p:cNvSpPr>
              <a:spLocks noChangeArrowheads="1"/>
            </p:cNvSpPr>
            <p:nvPr/>
          </p:nvSpPr>
          <p:spPr bwMode="auto">
            <a:xfrm>
              <a:off x="4511" y="2103"/>
              <a:ext cx="127" cy="12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221"/>
            <p:cNvSpPr>
              <a:spLocks noChangeArrowheads="1"/>
            </p:cNvSpPr>
            <p:nvPr/>
          </p:nvSpPr>
          <p:spPr bwMode="auto">
            <a:xfrm>
              <a:off x="4511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Rectangle 222"/>
            <p:cNvSpPr>
              <a:spLocks noChangeArrowheads="1"/>
            </p:cNvSpPr>
            <p:nvPr/>
          </p:nvSpPr>
          <p:spPr bwMode="auto">
            <a:xfrm>
              <a:off x="4559" y="2166"/>
              <a:ext cx="52" cy="1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223"/>
            <p:cNvSpPr>
              <a:spLocks noChangeArrowheads="1"/>
            </p:cNvSpPr>
            <p:nvPr/>
          </p:nvSpPr>
          <p:spPr bwMode="auto">
            <a:xfrm>
              <a:off x="4548" y="2158"/>
              <a:ext cx="53" cy="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224"/>
            <p:cNvSpPr>
              <a:spLocks noChangeArrowheads="1"/>
            </p:cNvSpPr>
            <p:nvPr/>
          </p:nvSpPr>
          <p:spPr bwMode="auto">
            <a:xfrm>
              <a:off x="4548" y="2158"/>
              <a:ext cx="53" cy="1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225"/>
            <p:cNvSpPr>
              <a:spLocks noChangeArrowheads="1"/>
            </p:cNvSpPr>
            <p:nvPr/>
          </p:nvSpPr>
          <p:spPr bwMode="auto">
            <a:xfrm>
              <a:off x="5717" y="2103"/>
              <a:ext cx="127" cy="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226"/>
            <p:cNvSpPr>
              <a:spLocks/>
            </p:cNvSpPr>
            <p:nvPr/>
          </p:nvSpPr>
          <p:spPr bwMode="auto">
            <a:xfrm>
              <a:off x="5717" y="2103"/>
              <a:ext cx="127" cy="125"/>
            </a:xfrm>
            <a:custGeom>
              <a:avLst/>
              <a:gdLst>
                <a:gd name="T0" fmla="*/ 254 w 254"/>
                <a:gd name="T1" fmla="*/ 0 h 251"/>
                <a:gd name="T2" fmla="*/ 223 w 254"/>
                <a:gd name="T3" fmla="*/ 32 h 251"/>
                <a:gd name="T4" fmla="*/ 223 w 254"/>
                <a:gd name="T5" fmla="*/ 220 h 251"/>
                <a:gd name="T6" fmla="*/ 32 w 254"/>
                <a:gd name="T7" fmla="*/ 220 h 251"/>
                <a:gd name="T8" fmla="*/ 0 w 254"/>
                <a:gd name="T9" fmla="*/ 251 h 251"/>
                <a:gd name="T10" fmla="*/ 254 w 254"/>
                <a:gd name="T11" fmla="*/ 251 h 251"/>
                <a:gd name="T12" fmla="*/ 254 w 254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4" h="251">
                  <a:moveTo>
                    <a:pt x="254" y="0"/>
                  </a:moveTo>
                  <a:lnTo>
                    <a:pt x="223" y="32"/>
                  </a:lnTo>
                  <a:lnTo>
                    <a:pt x="223" y="220"/>
                  </a:lnTo>
                  <a:lnTo>
                    <a:pt x="32" y="220"/>
                  </a:lnTo>
                  <a:lnTo>
                    <a:pt x="0" y="251"/>
                  </a:lnTo>
                  <a:lnTo>
                    <a:pt x="254" y="251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Rectangle 227"/>
            <p:cNvSpPr>
              <a:spLocks noChangeArrowheads="1"/>
            </p:cNvSpPr>
            <p:nvPr/>
          </p:nvSpPr>
          <p:spPr bwMode="auto">
            <a:xfrm>
              <a:off x="5733" y="2119"/>
              <a:ext cx="96" cy="9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228"/>
            <p:cNvSpPr>
              <a:spLocks noChangeArrowheads="1"/>
            </p:cNvSpPr>
            <p:nvPr/>
          </p:nvSpPr>
          <p:spPr bwMode="auto">
            <a:xfrm>
              <a:off x="5717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229"/>
            <p:cNvSpPr>
              <a:spLocks/>
            </p:cNvSpPr>
            <p:nvPr/>
          </p:nvSpPr>
          <p:spPr bwMode="auto">
            <a:xfrm>
              <a:off x="5755" y="2161"/>
              <a:ext cx="53" cy="26"/>
            </a:xfrm>
            <a:custGeom>
              <a:avLst/>
              <a:gdLst>
                <a:gd name="T0" fmla="*/ 0 w 107"/>
                <a:gd name="T1" fmla="*/ 0 h 52"/>
                <a:gd name="T2" fmla="*/ 107 w 107"/>
                <a:gd name="T3" fmla="*/ 0 h 52"/>
                <a:gd name="T4" fmla="*/ 53 w 107"/>
                <a:gd name="T5" fmla="*/ 52 h 52"/>
                <a:gd name="T6" fmla="*/ 0 w 107"/>
                <a:gd name="T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52">
                  <a:moveTo>
                    <a:pt x="0" y="0"/>
                  </a:moveTo>
                  <a:lnTo>
                    <a:pt x="107" y="0"/>
                  </a:lnTo>
                  <a:lnTo>
                    <a:pt x="53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230"/>
            <p:cNvSpPr>
              <a:spLocks noChangeArrowheads="1"/>
            </p:cNvSpPr>
            <p:nvPr/>
          </p:nvSpPr>
          <p:spPr bwMode="auto">
            <a:xfrm>
              <a:off x="5844" y="2103"/>
              <a:ext cx="127" cy="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231"/>
            <p:cNvSpPr>
              <a:spLocks/>
            </p:cNvSpPr>
            <p:nvPr/>
          </p:nvSpPr>
          <p:spPr bwMode="auto">
            <a:xfrm>
              <a:off x="5844" y="2103"/>
              <a:ext cx="127" cy="125"/>
            </a:xfrm>
            <a:custGeom>
              <a:avLst/>
              <a:gdLst>
                <a:gd name="T0" fmla="*/ 254 w 254"/>
                <a:gd name="T1" fmla="*/ 0 h 251"/>
                <a:gd name="T2" fmla="*/ 223 w 254"/>
                <a:gd name="T3" fmla="*/ 32 h 251"/>
                <a:gd name="T4" fmla="*/ 223 w 254"/>
                <a:gd name="T5" fmla="*/ 220 h 251"/>
                <a:gd name="T6" fmla="*/ 32 w 254"/>
                <a:gd name="T7" fmla="*/ 220 h 251"/>
                <a:gd name="T8" fmla="*/ 0 w 254"/>
                <a:gd name="T9" fmla="*/ 251 h 251"/>
                <a:gd name="T10" fmla="*/ 254 w 254"/>
                <a:gd name="T11" fmla="*/ 251 h 251"/>
                <a:gd name="T12" fmla="*/ 254 w 254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4" h="251">
                  <a:moveTo>
                    <a:pt x="254" y="0"/>
                  </a:moveTo>
                  <a:lnTo>
                    <a:pt x="223" y="32"/>
                  </a:lnTo>
                  <a:lnTo>
                    <a:pt x="223" y="220"/>
                  </a:lnTo>
                  <a:lnTo>
                    <a:pt x="32" y="220"/>
                  </a:lnTo>
                  <a:lnTo>
                    <a:pt x="0" y="251"/>
                  </a:lnTo>
                  <a:lnTo>
                    <a:pt x="254" y="251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Rectangle 232"/>
            <p:cNvSpPr>
              <a:spLocks noChangeArrowheads="1"/>
            </p:cNvSpPr>
            <p:nvPr/>
          </p:nvSpPr>
          <p:spPr bwMode="auto">
            <a:xfrm>
              <a:off x="5860" y="2119"/>
              <a:ext cx="96" cy="9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233"/>
            <p:cNvSpPr>
              <a:spLocks noChangeArrowheads="1"/>
            </p:cNvSpPr>
            <p:nvPr/>
          </p:nvSpPr>
          <p:spPr bwMode="auto">
            <a:xfrm>
              <a:off x="5844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34"/>
            <p:cNvSpPr>
              <a:spLocks/>
            </p:cNvSpPr>
            <p:nvPr/>
          </p:nvSpPr>
          <p:spPr bwMode="auto">
            <a:xfrm>
              <a:off x="5882" y="2145"/>
              <a:ext cx="53" cy="26"/>
            </a:xfrm>
            <a:custGeom>
              <a:avLst/>
              <a:gdLst>
                <a:gd name="T0" fmla="*/ 0 w 107"/>
                <a:gd name="T1" fmla="*/ 53 h 53"/>
                <a:gd name="T2" fmla="*/ 107 w 107"/>
                <a:gd name="T3" fmla="*/ 53 h 53"/>
                <a:gd name="T4" fmla="*/ 53 w 107"/>
                <a:gd name="T5" fmla="*/ 0 h 53"/>
                <a:gd name="T6" fmla="*/ 0 w 107"/>
                <a:gd name="T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53">
                  <a:moveTo>
                    <a:pt x="0" y="53"/>
                  </a:moveTo>
                  <a:lnTo>
                    <a:pt x="107" y="53"/>
                  </a:lnTo>
                  <a:lnTo>
                    <a:pt x="53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35"/>
            <p:cNvSpPr>
              <a:spLocks noEditPoints="1"/>
            </p:cNvSpPr>
            <p:nvPr/>
          </p:nvSpPr>
          <p:spPr bwMode="auto">
            <a:xfrm>
              <a:off x="4479" y="2072"/>
              <a:ext cx="1525" cy="1315"/>
            </a:xfrm>
            <a:custGeom>
              <a:avLst/>
              <a:gdLst>
                <a:gd name="T0" fmla="*/ 0 w 3048"/>
                <a:gd name="T1" fmla="*/ 2630 h 2630"/>
                <a:gd name="T2" fmla="*/ 3048 w 3048"/>
                <a:gd name="T3" fmla="*/ 2630 h 2630"/>
                <a:gd name="T4" fmla="*/ 3048 w 3048"/>
                <a:gd name="T5" fmla="*/ 0 h 2630"/>
                <a:gd name="T6" fmla="*/ 0 w 3048"/>
                <a:gd name="T7" fmla="*/ 0 h 2630"/>
                <a:gd name="T8" fmla="*/ 0 w 3048"/>
                <a:gd name="T9" fmla="*/ 2630 h 2630"/>
                <a:gd name="T10" fmla="*/ 62 w 3048"/>
                <a:gd name="T11" fmla="*/ 2567 h 2630"/>
                <a:gd name="T12" fmla="*/ 2984 w 3048"/>
                <a:gd name="T13" fmla="*/ 2567 h 2630"/>
                <a:gd name="T14" fmla="*/ 2984 w 3048"/>
                <a:gd name="T15" fmla="*/ 62 h 2630"/>
                <a:gd name="T16" fmla="*/ 62 w 3048"/>
                <a:gd name="T17" fmla="*/ 62 h 2630"/>
                <a:gd name="T18" fmla="*/ 62 w 3048"/>
                <a:gd name="T19" fmla="*/ 2567 h 2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8" h="2630">
                  <a:moveTo>
                    <a:pt x="0" y="2630"/>
                  </a:moveTo>
                  <a:lnTo>
                    <a:pt x="3048" y="263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2630"/>
                  </a:lnTo>
                  <a:close/>
                  <a:moveTo>
                    <a:pt x="62" y="2567"/>
                  </a:moveTo>
                  <a:lnTo>
                    <a:pt x="2984" y="2567"/>
                  </a:lnTo>
                  <a:lnTo>
                    <a:pt x="2984" y="62"/>
                  </a:lnTo>
                  <a:lnTo>
                    <a:pt x="62" y="62"/>
                  </a:lnTo>
                  <a:lnTo>
                    <a:pt x="62" y="256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Rectangle 236"/>
            <p:cNvSpPr>
              <a:spLocks noChangeArrowheads="1"/>
            </p:cNvSpPr>
            <p:nvPr/>
          </p:nvSpPr>
          <p:spPr bwMode="auto">
            <a:xfrm>
              <a:off x="4479" y="2072"/>
              <a:ext cx="1525" cy="131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Rectangle 237"/>
            <p:cNvSpPr>
              <a:spLocks noChangeArrowheads="1"/>
            </p:cNvSpPr>
            <p:nvPr/>
          </p:nvSpPr>
          <p:spPr bwMode="auto">
            <a:xfrm>
              <a:off x="4511" y="2103"/>
              <a:ext cx="1460" cy="1252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Line 239"/>
            <p:cNvSpPr>
              <a:spLocks noChangeShapeType="1"/>
            </p:cNvSpPr>
            <p:nvPr/>
          </p:nvSpPr>
          <p:spPr bwMode="auto">
            <a:xfrm>
              <a:off x="4479" y="2323"/>
              <a:ext cx="3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240"/>
            <p:cNvSpPr>
              <a:spLocks noChangeShapeType="1"/>
            </p:cNvSpPr>
            <p:nvPr/>
          </p:nvSpPr>
          <p:spPr bwMode="auto">
            <a:xfrm flipH="1">
              <a:off x="5971" y="3137"/>
              <a:ext cx="33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241"/>
            <p:cNvSpPr>
              <a:spLocks noChangeShapeType="1"/>
            </p:cNvSpPr>
            <p:nvPr/>
          </p:nvSpPr>
          <p:spPr bwMode="auto">
            <a:xfrm flipH="1">
              <a:off x="5971" y="2323"/>
              <a:ext cx="33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242"/>
            <p:cNvSpPr>
              <a:spLocks noChangeShapeType="1"/>
            </p:cNvSpPr>
            <p:nvPr/>
          </p:nvSpPr>
          <p:spPr bwMode="auto">
            <a:xfrm>
              <a:off x="4733" y="3355"/>
              <a:ext cx="1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243"/>
            <p:cNvSpPr>
              <a:spLocks noChangeShapeType="1"/>
            </p:cNvSpPr>
            <p:nvPr/>
          </p:nvSpPr>
          <p:spPr bwMode="auto">
            <a:xfrm>
              <a:off x="5749" y="3355"/>
              <a:ext cx="1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244"/>
            <p:cNvSpPr>
              <a:spLocks noChangeShapeType="1"/>
            </p:cNvSpPr>
            <p:nvPr/>
          </p:nvSpPr>
          <p:spPr bwMode="auto">
            <a:xfrm>
              <a:off x="4733" y="2072"/>
              <a:ext cx="1" cy="3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Line 245"/>
            <p:cNvSpPr>
              <a:spLocks noChangeShapeType="1"/>
            </p:cNvSpPr>
            <p:nvPr/>
          </p:nvSpPr>
          <p:spPr bwMode="auto">
            <a:xfrm>
              <a:off x="5749" y="2072"/>
              <a:ext cx="1" cy="3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Rectangle 246"/>
            <p:cNvSpPr>
              <a:spLocks noChangeArrowheads="1"/>
            </p:cNvSpPr>
            <p:nvPr/>
          </p:nvSpPr>
          <p:spPr bwMode="auto">
            <a:xfrm>
              <a:off x="4511" y="2228"/>
              <a:ext cx="1460" cy="11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Rectangle 247"/>
            <p:cNvSpPr>
              <a:spLocks noChangeArrowheads="1"/>
            </p:cNvSpPr>
            <p:nvPr/>
          </p:nvSpPr>
          <p:spPr bwMode="auto">
            <a:xfrm>
              <a:off x="4511" y="2228"/>
              <a:ext cx="1460" cy="1127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264"/>
            <p:cNvSpPr>
              <a:spLocks noChangeArrowheads="1"/>
            </p:cNvSpPr>
            <p:nvPr/>
          </p:nvSpPr>
          <p:spPr bwMode="auto">
            <a:xfrm>
              <a:off x="4747" y="3483"/>
              <a:ext cx="11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executed as</a:t>
              </a:r>
            </a:p>
          </p:txBody>
        </p:sp>
        <p:sp>
          <p:nvSpPr>
            <p:cNvPr id="132" name="Rectangle 265"/>
            <p:cNvSpPr>
              <a:spLocks noChangeArrowheads="1"/>
            </p:cNvSpPr>
            <p:nvPr/>
          </p:nvSpPr>
          <p:spPr bwMode="auto">
            <a:xfrm>
              <a:off x="4850" y="3583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  <p:sp>
          <p:nvSpPr>
            <p:cNvPr id="133" name="Rectangle 266"/>
            <p:cNvSpPr>
              <a:spLocks noChangeArrowheads="1"/>
            </p:cNvSpPr>
            <p:nvPr/>
          </p:nvSpPr>
          <p:spPr bwMode="auto">
            <a:xfrm>
              <a:off x="4634" y="2399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187E:0100  75 17 80 3E 0D</a:t>
              </a:r>
              <a:endParaRPr lang="en-US"/>
            </a:p>
          </p:txBody>
        </p:sp>
        <p:sp>
          <p:nvSpPr>
            <p:cNvPr id="134" name="Rectangle 267"/>
            <p:cNvSpPr>
              <a:spLocks noChangeArrowheads="1"/>
            </p:cNvSpPr>
            <p:nvPr/>
          </p:nvSpPr>
          <p:spPr bwMode="auto">
            <a:xfrm>
              <a:off x="4634" y="2499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187E:0110  B9 FF FF 8B D1</a:t>
              </a:r>
              <a:endParaRPr lang="en-US"/>
            </a:p>
          </p:txBody>
        </p:sp>
        <p:sp>
          <p:nvSpPr>
            <p:cNvPr id="135" name="Rectangle 268"/>
            <p:cNvSpPr>
              <a:spLocks noChangeArrowheads="1"/>
            </p:cNvSpPr>
            <p:nvPr/>
          </p:nvSpPr>
          <p:spPr bwMode="auto">
            <a:xfrm>
              <a:off x="4634" y="26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187E:0120  42 33 C9 8B D1</a:t>
              </a:r>
              <a:endParaRPr lang="en-US"/>
            </a:p>
          </p:txBody>
        </p:sp>
        <p:sp>
          <p:nvSpPr>
            <p:cNvPr id="136" name="Rectangle 269"/>
            <p:cNvSpPr>
              <a:spLocks noChangeArrowheads="1"/>
            </p:cNvSpPr>
            <p:nvPr/>
          </p:nvSpPr>
          <p:spPr bwMode="auto">
            <a:xfrm>
              <a:off x="4634" y="27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187E:0130  5B FF BE E7 04</a:t>
              </a:r>
              <a:endParaRPr lang="en-US"/>
            </a:p>
          </p:txBody>
        </p:sp>
        <p:sp>
          <p:nvSpPr>
            <p:cNvPr id="137" name="Rectangle 270"/>
            <p:cNvSpPr>
              <a:spLocks noChangeArrowheads="1"/>
            </p:cNvSpPr>
            <p:nvPr/>
          </p:nvSpPr>
          <p:spPr bwMode="auto">
            <a:xfrm>
              <a:off x="4634" y="28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187E:0140  01 BF 01 00 CD</a:t>
              </a:r>
              <a:endParaRPr lang="en-US"/>
            </a:p>
          </p:txBody>
        </p:sp>
        <p:sp>
          <p:nvSpPr>
            <p:cNvPr id="138" name="Rectangle 271"/>
            <p:cNvSpPr>
              <a:spLocks noChangeArrowheads="1"/>
            </p:cNvSpPr>
            <p:nvPr/>
          </p:nvSpPr>
          <p:spPr bwMode="auto">
            <a:xfrm>
              <a:off x="4634" y="29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187E:0150  47 18 A2 19 00</a:t>
              </a:r>
              <a:endParaRPr lang="en-US"/>
            </a:p>
          </p:txBody>
        </p:sp>
        <p:sp>
          <p:nvSpPr>
            <p:cNvPr id="139" name="Rectangle 272"/>
            <p:cNvSpPr>
              <a:spLocks noChangeArrowheads="1"/>
            </p:cNvSpPr>
            <p:nvPr/>
          </p:nvSpPr>
          <p:spPr bwMode="auto">
            <a:xfrm>
              <a:off x="4634" y="30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187E:0160  2B F1 58 C3 73</a:t>
              </a:r>
              <a:endParaRPr lang="en-US"/>
            </a:p>
          </p:txBody>
        </p:sp>
        <p:sp>
          <p:nvSpPr>
            <p:cNvPr id="140" name="Rectangle 273"/>
            <p:cNvSpPr>
              <a:spLocks noChangeArrowheads="1"/>
            </p:cNvSpPr>
            <p:nvPr/>
          </p:nvSpPr>
          <p:spPr bwMode="auto">
            <a:xfrm>
              <a:off x="4634" y="3101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187E:0170  B4 59 CD 21 59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303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 smtClean="0"/>
              <a:t>: Υψηλού επιπέδου (</a:t>
            </a:r>
            <a:r>
              <a:rPr lang="en-US" dirty="0" smtClean="0"/>
              <a:t>high-level)</a:t>
            </a:r>
            <a:r>
              <a:rPr lang="el-GR" dirty="0" smtClean="0"/>
              <a:t> γλώσσες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6200" y="3505200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προγραμματιστής</a:t>
            </a:r>
            <a:r>
              <a:rPr lang="en-US" dirty="0" smtClean="0"/>
              <a:t> </a:t>
            </a:r>
            <a:r>
              <a:rPr lang="el-GR" dirty="0" smtClean="0"/>
              <a:t>δίνει εντολές στον υπολογιστή σε μια κατανοητή και καλά δομημένη </a:t>
            </a:r>
            <a:r>
              <a:rPr lang="el-GR" dirty="0" smtClean="0">
                <a:solidFill>
                  <a:srgbClr val="0070C0"/>
                </a:solidFill>
              </a:rPr>
              <a:t>γλώσσα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source code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 </a:t>
            </a:r>
            <a:r>
              <a:rPr lang="en-US" dirty="0" smtClean="0">
                <a:solidFill>
                  <a:srgbClr val="0070C0"/>
                </a:solidFill>
              </a:rPr>
              <a:t>compiler</a:t>
            </a:r>
            <a:r>
              <a:rPr lang="en-US" dirty="0" smtClean="0"/>
              <a:t> </a:t>
            </a:r>
            <a:r>
              <a:rPr lang="el-GR" dirty="0" smtClean="0"/>
              <a:t>τις μετατρέπει σε </a:t>
            </a:r>
            <a:r>
              <a:rPr lang="el-GR" dirty="0" smtClean="0">
                <a:solidFill>
                  <a:srgbClr val="0070C0"/>
                </a:solidFill>
              </a:rPr>
              <a:t>ενδιάμεσο κώδικα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 code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 ενδιάμεσος κώδικας μετατρέπεται σε </a:t>
            </a:r>
            <a:r>
              <a:rPr lang="el-GR" dirty="0" smtClean="0">
                <a:solidFill>
                  <a:srgbClr val="0070C0"/>
                </a:solidFill>
              </a:rPr>
              <a:t>γλώσσα μηχανής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machine code</a:t>
            </a:r>
            <a:r>
              <a:rPr lang="en-US" dirty="0" smtClean="0"/>
              <a:t>)</a:t>
            </a:r>
            <a:endParaRPr lang="el-GR" dirty="0" smtClean="0"/>
          </a:p>
        </p:txBody>
      </p:sp>
      <p:grpSp>
        <p:nvGrpSpPr>
          <p:cNvPr id="141" name="Group 1295"/>
          <p:cNvGrpSpPr>
            <a:grpSpLocks/>
          </p:cNvGrpSpPr>
          <p:nvPr/>
        </p:nvGrpSpPr>
        <p:grpSpPr bwMode="auto">
          <a:xfrm>
            <a:off x="5239168" y="3733800"/>
            <a:ext cx="3904831" cy="3126022"/>
            <a:chOff x="2584" y="1475"/>
            <a:chExt cx="3367" cy="2817"/>
          </a:xfrm>
        </p:grpSpPr>
        <p:grpSp>
          <p:nvGrpSpPr>
            <p:cNvPr id="142" name="Group 1292"/>
            <p:cNvGrpSpPr>
              <a:grpSpLocks/>
            </p:cNvGrpSpPr>
            <p:nvPr/>
          </p:nvGrpSpPr>
          <p:grpSpPr bwMode="auto">
            <a:xfrm>
              <a:off x="2584" y="2545"/>
              <a:ext cx="1056" cy="646"/>
              <a:chOff x="2594" y="2624"/>
              <a:chExt cx="1056" cy="646"/>
            </a:xfrm>
          </p:grpSpPr>
          <p:sp>
            <p:nvSpPr>
              <p:cNvPr id="189" name="Freeform 1225"/>
              <p:cNvSpPr>
                <a:spLocks/>
              </p:cNvSpPr>
              <p:nvPr/>
            </p:nvSpPr>
            <p:spPr bwMode="auto">
              <a:xfrm>
                <a:off x="2651" y="2675"/>
                <a:ext cx="999" cy="595"/>
              </a:xfrm>
              <a:custGeom>
                <a:avLst/>
                <a:gdLst>
                  <a:gd name="T0" fmla="*/ 0 w 999"/>
                  <a:gd name="T1" fmla="*/ 297 h 595"/>
                  <a:gd name="T2" fmla="*/ 3 w 999"/>
                  <a:gd name="T3" fmla="*/ 265 h 595"/>
                  <a:gd name="T4" fmla="*/ 11 w 999"/>
                  <a:gd name="T5" fmla="*/ 233 h 595"/>
                  <a:gd name="T6" fmla="*/ 25 w 999"/>
                  <a:gd name="T7" fmla="*/ 201 h 595"/>
                  <a:gd name="T8" fmla="*/ 46 w 999"/>
                  <a:gd name="T9" fmla="*/ 172 h 595"/>
                  <a:gd name="T10" fmla="*/ 71 w 999"/>
                  <a:gd name="T11" fmla="*/ 143 h 595"/>
                  <a:gd name="T12" fmla="*/ 102 w 999"/>
                  <a:gd name="T13" fmla="*/ 116 h 595"/>
                  <a:gd name="T14" fmla="*/ 136 w 999"/>
                  <a:gd name="T15" fmla="*/ 93 h 595"/>
                  <a:gd name="T16" fmla="*/ 176 w 999"/>
                  <a:gd name="T17" fmla="*/ 70 h 595"/>
                  <a:gd name="T18" fmla="*/ 219 w 999"/>
                  <a:gd name="T19" fmla="*/ 50 h 595"/>
                  <a:gd name="T20" fmla="*/ 265 w 999"/>
                  <a:gd name="T21" fmla="*/ 33 h 595"/>
                  <a:gd name="T22" fmla="*/ 314 w 999"/>
                  <a:gd name="T23" fmla="*/ 20 h 595"/>
                  <a:gd name="T24" fmla="*/ 365 w 999"/>
                  <a:gd name="T25" fmla="*/ 9 h 595"/>
                  <a:gd name="T26" fmla="*/ 419 w 999"/>
                  <a:gd name="T27" fmla="*/ 2 h 595"/>
                  <a:gd name="T28" fmla="*/ 472 w 999"/>
                  <a:gd name="T29" fmla="*/ 0 h 595"/>
                  <a:gd name="T30" fmla="*/ 525 w 999"/>
                  <a:gd name="T31" fmla="*/ 0 h 595"/>
                  <a:gd name="T32" fmla="*/ 580 w 999"/>
                  <a:gd name="T33" fmla="*/ 2 h 595"/>
                  <a:gd name="T34" fmla="*/ 632 w 999"/>
                  <a:gd name="T35" fmla="*/ 9 h 595"/>
                  <a:gd name="T36" fmla="*/ 684 w 999"/>
                  <a:gd name="T37" fmla="*/ 20 h 595"/>
                  <a:gd name="T38" fmla="*/ 733 w 999"/>
                  <a:gd name="T39" fmla="*/ 33 h 595"/>
                  <a:gd name="T40" fmla="*/ 780 w 999"/>
                  <a:gd name="T41" fmla="*/ 50 h 595"/>
                  <a:gd name="T42" fmla="*/ 823 w 999"/>
                  <a:gd name="T43" fmla="*/ 70 h 595"/>
                  <a:gd name="T44" fmla="*/ 862 w 999"/>
                  <a:gd name="T45" fmla="*/ 93 h 595"/>
                  <a:gd name="T46" fmla="*/ 897 w 999"/>
                  <a:gd name="T47" fmla="*/ 116 h 595"/>
                  <a:gd name="T48" fmla="*/ 927 w 999"/>
                  <a:gd name="T49" fmla="*/ 143 h 595"/>
                  <a:gd name="T50" fmla="*/ 952 w 999"/>
                  <a:gd name="T51" fmla="*/ 172 h 595"/>
                  <a:gd name="T52" fmla="*/ 973 w 999"/>
                  <a:gd name="T53" fmla="*/ 201 h 595"/>
                  <a:gd name="T54" fmla="*/ 988 w 999"/>
                  <a:gd name="T55" fmla="*/ 233 h 595"/>
                  <a:gd name="T56" fmla="*/ 996 w 999"/>
                  <a:gd name="T57" fmla="*/ 265 h 595"/>
                  <a:gd name="T58" fmla="*/ 999 w 999"/>
                  <a:gd name="T59" fmla="*/ 297 h 595"/>
                  <a:gd name="T60" fmla="*/ 996 w 999"/>
                  <a:gd name="T61" fmla="*/ 330 h 595"/>
                  <a:gd name="T62" fmla="*/ 988 w 999"/>
                  <a:gd name="T63" fmla="*/ 362 h 595"/>
                  <a:gd name="T64" fmla="*/ 973 w 999"/>
                  <a:gd name="T65" fmla="*/ 392 h 595"/>
                  <a:gd name="T66" fmla="*/ 952 w 999"/>
                  <a:gd name="T67" fmla="*/ 423 h 595"/>
                  <a:gd name="T68" fmla="*/ 927 w 999"/>
                  <a:gd name="T69" fmla="*/ 451 h 595"/>
                  <a:gd name="T70" fmla="*/ 897 w 999"/>
                  <a:gd name="T71" fmla="*/ 477 h 595"/>
                  <a:gd name="T72" fmla="*/ 862 w 999"/>
                  <a:gd name="T73" fmla="*/ 502 h 595"/>
                  <a:gd name="T74" fmla="*/ 823 w 999"/>
                  <a:gd name="T75" fmla="*/ 525 h 595"/>
                  <a:gd name="T76" fmla="*/ 780 w 999"/>
                  <a:gd name="T77" fmla="*/ 543 h 595"/>
                  <a:gd name="T78" fmla="*/ 733 w 999"/>
                  <a:gd name="T79" fmla="*/ 561 h 595"/>
                  <a:gd name="T80" fmla="*/ 684 w 999"/>
                  <a:gd name="T81" fmla="*/ 574 h 595"/>
                  <a:gd name="T82" fmla="*/ 632 w 999"/>
                  <a:gd name="T83" fmla="*/ 584 h 595"/>
                  <a:gd name="T84" fmla="*/ 580 w 999"/>
                  <a:gd name="T85" fmla="*/ 591 h 595"/>
                  <a:gd name="T86" fmla="*/ 525 w 999"/>
                  <a:gd name="T87" fmla="*/ 595 h 595"/>
                  <a:gd name="T88" fmla="*/ 472 w 999"/>
                  <a:gd name="T89" fmla="*/ 595 h 595"/>
                  <a:gd name="T90" fmla="*/ 419 w 999"/>
                  <a:gd name="T91" fmla="*/ 591 h 595"/>
                  <a:gd name="T92" fmla="*/ 365 w 999"/>
                  <a:gd name="T93" fmla="*/ 584 h 595"/>
                  <a:gd name="T94" fmla="*/ 314 w 999"/>
                  <a:gd name="T95" fmla="*/ 574 h 595"/>
                  <a:gd name="T96" fmla="*/ 265 w 999"/>
                  <a:gd name="T97" fmla="*/ 561 h 595"/>
                  <a:gd name="T98" fmla="*/ 219 w 999"/>
                  <a:gd name="T99" fmla="*/ 543 h 595"/>
                  <a:gd name="T100" fmla="*/ 176 w 999"/>
                  <a:gd name="T101" fmla="*/ 525 h 595"/>
                  <a:gd name="T102" fmla="*/ 136 w 999"/>
                  <a:gd name="T103" fmla="*/ 502 h 595"/>
                  <a:gd name="T104" fmla="*/ 102 w 999"/>
                  <a:gd name="T105" fmla="*/ 477 h 595"/>
                  <a:gd name="T106" fmla="*/ 71 w 999"/>
                  <a:gd name="T107" fmla="*/ 451 h 595"/>
                  <a:gd name="T108" fmla="*/ 46 w 999"/>
                  <a:gd name="T109" fmla="*/ 423 h 595"/>
                  <a:gd name="T110" fmla="*/ 25 w 999"/>
                  <a:gd name="T111" fmla="*/ 392 h 595"/>
                  <a:gd name="T112" fmla="*/ 11 w 999"/>
                  <a:gd name="T113" fmla="*/ 362 h 595"/>
                  <a:gd name="T114" fmla="*/ 3 w 999"/>
                  <a:gd name="T115" fmla="*/ 330 h 595"/>
                  <a:gd name="T116" fmla="*/ 0 w 999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99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1" y="233"/>
                    </a:lnTo>
                    <a:lnTo>
                      <a:pt x="25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6"/>
                    </a:lnTo>
                    <a:lnTo>
                      <a:pt x="136" y="93"/>
                    </a:lnTo>
                    <a:lnTo>
                      <a:pt x="176" y="70"/>
                    </a:lnTo>
                    <a:lnTo>
                      <a:pt x="219" y="50"/>
                    </a:lnTo>
                    <a:lnTo>
                      <a:pt x="265" y="33"/>
                    </a:lnTo>
                    <a:lnTo>
                      <a:pt x="314" y="20"/>
                    </a:lnTo>
                    <a:lnTo>
                      <a:pt x="365" y="9"/>
                    </a:lnTo>
                    <a:lnTo>
                      <a:pt x="419" y="2"/>
                    </a:lnTo>
                    <a:lnTo>
                      <a:pt x="472" y="0"/>
                    </a:lnTo>
                    <a:lnTo>
                      <a:pt x="525" y="0"/>
                    </a:lnTo>
                    <a:lnTo>
                      <a:pt x="580" y="2"/>
                    </a:lnTo>
                    <a:lnTo>
                      <a:pt x="632" y="9"/>
                    </a:lnTo>
                    <a:lnTo>
                      <a:pt x="684" y="20"/>
                    </a:lnTo>
                    <a:lnTo>
                      <a:pt x="733" y="33"/>
                    </a:lnTo>
                    <a:lnTo>
                      <a:pt x="780" y="50"/>
                    </a:lnTo>
                    <a:lnTo>
                      <a:pt x="823" y="70"/>
                    </a:lnTo>
                    <a:lnTo>
                      <a:pt x="862" y="93"/>
                    </a:lnTo>
                    <a:lnTo>
                      <a:pt x="897" y="116"/>
                    </a:lnTo>
                    <a:lnTo>
                      <a:pt x="927" y="143"/>
                    </a:lnTo>
                    <a:lnTo>
                      <a:pt x="952" y="172"/>
                    </a:lnTo>
                    <a:lnTo>
                      <a:pt x="973" y="201"/>
                    </a:lnTo>
                    <a:lnTo>
                      <a:pt x="988" y="233"/>
                    </a:lnTo>
                    <a:lnTo>
                      <a:pt x="996" y="265"/>
                    </a:lnTo>
                    <a:lnTo>
                      <a:pt x="999" y="297"/>
                    </a:lnTo>
                    <a:lnTo>
                      <a:pt x="996" y="330"/>
                    </a:lnTo>
                    <a:lnTo>
                      <a:pt x="988" y="362"/>
                    </a:lnTo>
                    <a:lnTo>
                      <a:pt x="973" y="392"/>
                    </a:lnTo>
                    <a:lnTo>
                      <a:pt x="952" y="423"/>
                    </a:lnTo>
                    <a:lnTo>
                      <a:pt x="927" y="451"/>
                    </a:lnTo>
                    <a:lnTo>
                      <a:pt x="897" y="477"/>
                    </a:lnTo>
                    <a:lnTo>
                      <a:pt x="862" y="502"/>
                    </a:lnTo>
                    <a:lnTo>
                      <a:pt x="823" y="525"/>
                    </a:lnTo>
                    <a:lnTo>
                      <a:pt x="780" y="543"/>
                    </a:lnTo>
                    <a:lnTo>
                      <a:pt x="733" y="561"/>
                    </a:lnTo>
                    <a:lnTo>
                      <a:pt x="684" y="574"/>
                    </a:lnTo>
                    <a:lnTo>
                      <a:pt x="632" y="584"/>
                    </a:lnTo>
                    <a:lnTo>
                      <a:pt x="580" y="591"/>
                    </a:lnTo>
                    <a:lnTo>
                      <a:pt x="525" y="595"/>
                    </a:lnTo>
                    <a:lnTo>
                      <a:pt x="472" y="595"/>
                    </a:lnTo>
                    <a:lnTo>
                      <a:pt x="419" y="591"/>
                    </a:lnTo>
                    <a:lnTo>
                      <a:pt x="365" y="584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19" y="543"/>
                    </a:lnTo>
                    <a:lnTo>
                      <a:pt x="176" y="525"/>
                    </a:lnTo>
                    <a:lnTo>
                      <a:pt x="136" y="502"/>
                    </a:lnTo>
                    <a:lnTo>
                      <a:pt x="102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5" y="392"/>
                    </a:lnTo>
                    <a:lnTo>
                      <a:pt x="11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1226"/>
              <p:cNvSpPr>
                <a:spLocks/>
              </p:cNvSpPr>
              <p:nvPr/>
            </p:nvSpPr>
            <p:spPr bwMode="auto">
              <a:xfrm>
                <a:off x="2594" y="2624"/>
                <a:ext cx="1000" cy="596"/>
              </a:xfrm>
              <a:custGeom>
                <a:avLst/>
                <a:gdLst>
                  <a:gd name="T0" fmla="*/ 0 w 1000"/>
                  <a:gd name="T1" fmla="*/ 297 h 596"/>
                  <a:gd name="T2" fmla="*/ 3 w 1000"/>
                  <a:gd name="T3" fmla="*/ 266 h 596"/>
                  <a:gd name="T4" fmla="*/ 12 w 1000"/>
                  <a:gd name="T5" fmla="*/ 234 h 596"/>
                  <a:gd name="T6" fmla="*/ 26 w 1000"/>
                  <a:gd name="T7" fmla="*/ 202 h 596"/>
                  <a:gd name="T8" fmla="*/ 46 w 1000"/>
                  <a:gd name="T9" fmla="*/ 173 h 596"/>
                  <a:gd name="T10" fmla="*/ 71 w 1000"/>
                  <a:gd name="T11" fmla="*/ 144 h 596"/>
                  <a:gd name="T12" fmla="*/ 103 w 1000"/>
                  <a:gd name="T13" fmla="*/ 117 h 596"/>
                  <a:gd name="T14" fmla="*/ 137 w 1000"/>
                  <a:gd name="T15" fmla="*/ 93 h 596"/>
                  <a:gd name="T16" fmla="*/ 177 w 1000"/>
                  <a:gd name="T17" fmla="*/ 71 h 596"/>
                  <a:gd name="T18" fmla="*/ 220 w 1000"/>
                  <a:gd name="T19" fmla="*/ 51 h 596"/>
                  <a:gd name="T20" fmla="*/ 265 w 1000"/>
                  <a:gd name="T21" fmla="*/ 34 h 596"/>
                  <a:gd name="T22" fmla="*/ 314 w 1000"/>
                  <a:gd name="T23" fmla="*/ 20 h 596"/>
                  <a:gd name="T24" fmla="*/ 366 w 1000"/>
                  <a:gd name="T25" fmla="*/ 10 h 596"/>
                  <a:gd name="T26" fmla="*/ 420 w 1000"/>
                  <a:gd name="T27" fmla="*/ 3 h 596"/>
                  <a:gd name="T28" fmla="*/ 473 w 1000"/>
                  <a:gd name="T29" fmla="*/ 0 h 596"/>
                  <a:gd name="T30" fmla="*/ 526 w 1000"/>
                  <a:gd name="T31" fmla="*/ 0 h 596"/>
                  <a:gd name="T32" fmla="*/ 581 w 1000"/>
                  <a:gd name="T33" fmla="*/ 3 h 596"/>
                  <a:gd name="T34" fmla="*/ 633 w 1000"/>
                  <a:gd name="T35" fmla="*/ 10 h 596"/>
                  <a:gd name="T36" fmla="*/ 685 w 1000"/>
                  <a:gd name="T37" fmla="*/ 20 h 596"/>
                  <a:gd name="T38" fmla="*/ 734 w 1000"/>
                  <a:gd name="T39" fmla="*/ 34 h 596"/>
                  <a:gd name="T40" fmla="*/ 781 w 1000"/>
                  <a:gd name="T41" fmla="*/ 51 h 596"/>
                  <a:gd name="T42" fmla="*/ 824 w 1000"/>
                  <a:gd name="T43" fmla="*/ 71 h 596"/>
                  <a:gd name="T44" fmla="*/ 862 w 1000"/>
                  <a:gd name="T45" fmla="*/ 93 h 596"/>
                  <a:gd name="T46" fmla="*/ 898 w 1000"/>
                  <a:gd name="T47" fmla="*/ 117 h 596"/>
                  <a:gd name="T48" fmla="*/ 928 w 1000"/>
                  <a:gd name="T49" fmla="*/ 144 h 596"/>
                  <a:gd name="T50" fmla="*/ 953 w 1000"/>
                  <a:gd name="T51" fmla="*/ 173 h 596"/>
                  <a:gd name="T52" fmla="*/ 973 w 1000"/>
                  <a:gd name="T53" fmla="*/ 202 h 596"/>
                  <a:gd name="T54" fmla="*/ 988 w 1000"/>
                  <a:gd name="T55" fmla="*/ 234 h 596"/>
                  <a:gd name="T56" fmla="*/ 997 w 1000"/>
                  <a:gd name="T57" fmla="*/ 266 h 596"/>
                  <a:gd name="T58" fmla="*/ 1000 w 1000"/>
                  <a:gd name="T59" fmla="*/ 297 h 596"/>
                  <a:gd name="T60" fmla="*/ 997 w 1000"/>
                  <a:gd name="T61" fmla="*/ 330 h 596"/>
                  <a:gd name="T62" fmla="*/ 988 w 1000"/>
                  <a:gd name="T63" fmla="*/ 362 h 596"/>
                  <a:gd name="T64" fmla="*/ 973 w 1000"/>
                  <a:gd name="T65" fmla="*/ 393 h 596"/>
                  <a:gd name="T66" fmla="*/ 953 w 1000"/>
                  <a:gd name="T67" fmla="*/ 423 h 596"/>
                  <a:gd name="T68" fmla="*/ 928 w 1000"/>
                  <a:gd name="T69" fmla="*/ 451 h 596"/>
                  <a:gd name="T70" fmla="*/ 898 w 1000"/>
                  <a:gd name="T71" fmla="*/ 478 h 596"/>
                  <a:gd name="T72" fmla="*/ 862 w 1000"/>
                  <a:gd name="T73" fmla="*/ 503 h 596"/>
                  <a:gd name="T74" fmla="*/ 824 w 1000"/>
                  <a:gd name="T75" fmla="*/ 525 h 596"/>
                  <a:gd name="T76" fmla="*/ 781 w 1000"/>
                  <a:gd name="T77" fmla="*/ 544 h 596"/>
                  <a:gd name="T78" fmla="*/ 734 w 1000"/>
                  <a:gd name="T79" fmla="*/ 561 h 596"/>
                  <a:gd name="T80" fmla="*/ 685 w 1000"/>
                  <a:gd name="T81" fmla="*/ 574 h 596"/>
                  <a:gd name="T82" fmla="*/ 633 w 1000"/>
                  <a:gd name="T83" fmla="*/ 585 h 596"/>
                  <a:gd name="T84" fmla="*/ 581 w 1000"/>
                  <a:gd name="T85" fmla="*/ 592 h 596"/>
                  <a:gd name="T86" fmla="*/ 526 w 1000"/>
                  <a:gd name="T87" fmla="*/ 596 h 596"/>
                  <a:gd name="T88" fmla="*/ 473 w 1000"/>
                  <a:gd name="T89" fmla="*/ 596 h 596"/>
                  <a:gd name="T90" fmla="*/ 420 w 1000"/>
                  <a:gd name="T91" fmla="*/ 592 h 596"/>
                  <a:gd name="T92" fmla="*/ 366 w 1000"/>
                  <a:gd name="T93" fmla="*/ 585 h 596"/>
                  <a:gd name="T94" fmla="*/ 314 w 1000"/>
                  <a:gd name="T95" fmla="*/ 574 h 596"/>
                  <a:gd name="T96" fmla="*/ 265 w 1000"/>
                  <a:gd name="T97" fmla="*/ 561 h 596"/>
                  <a:gd name="T98" fmla="*/ 220 w 1000"/>
                  <a:gd name="T99" fmla="*/ 544 h 596"/>
                  <a:gd name="T100" fmla="*/ 177 w 1000"/>
                  <a:gd name="T101" fmla="*/ 525 h 596"/>
                  <a:gd name="T102" fmla="*/ 137 w 1000"/>
                  <a:gd name="T103" fmla="*/ 503 h 596"/>
                  <a:gd name="T104" fmla="*/ 103 w 1000"/>
                  <a:gd name="T105" fmla="*/ 478 h 596"/>
                  <a:gd name="T106" fmla="*/ 71 w 1000"/>
                  <a:gd name="T107" fmla="*/ 451 h 596"/>
                  <a:gd name="T108" fmla="*/ 46 w 1000"/>
                  <a:gd name="T109" fmla="*/ 423 h 596"/>
                  <a:gd name="T110" fmla="*/ 26 w 1000"/>
                  <a:gd name="T111" fmla="*/ 393 h 596"/>
                  <a:gd name="T112" fmla="*/ 12 w 1000"/>
                  <a:gd name="T113" fmla="*/ 362 h 596"/>
                  <a:gd name="T114" fmla="*/ 3 w 1000"/>
                  <a:gd name="T115" fmla="*/ 330 h 596"/>
                  <a:gd name="T116" fmla="*/ 0 w 1000"/>
                  <a:gd name="T117" fmla="*/ 2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6">
                    <a:moveTo>
                      <a:pt x="0" y="297"/>
                    </a:moveTo>
                    <a:lnTo>
                      <a:pt x="3" y="266"/>
                    </a:lnTo>
                    <a:lnTo>
                      <a:pt x="12" y="234"/>
                    </a:lnTo>
                    <a:lnTo>
                      <a:pt x="26" y="202"/>
                    </a:lnTo>
                    <a:lnTo>
                      <a:pt x="46" y="173"/>
                    </a:lnTo>
                    <a:lnTo>
                      <a:pt x="71" y="144"/>
                    </a:lnTo>
                    <a:lnTo>
                      <a:pt x="103" y="117"/>
                    </a:lnTo>
                    <a:lnTo>
                      <a:pt x="137" y="93"/>
                    </a:lnTo>
                    <a:lnTo>
                      <a:pt x="177" y="71"/>
                    </a:lnTo>
                    <a:lnTo>
                      <a:pt x="220" y="51"/>
                    </a:lnTo>
                    <a:lnTo>
                      <a:pt x="265" y="34"/>
                    </a:lnTo>
                    <a:lnTo>
                      <a:pt x="314" y="20"/>
                    </a:lnTo>
                    <a:lnTo>
                      <a:pt x="366" y="10"/>
                    </a:lnTo>
                    <a:lnTo>
                      <a:pt x="420" y="3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3"/>
                    </a:lnTo>
                    <a:lnTo>
                      <a:pt x="633" y="10"/>
                    </a:lnTo>
                    <a:lnTo>
                      <a:pt x="685" y="20"/>
                    </a:lnTo>
                    <a:lnTo>
                      <a:pt x="734" y="34"/>
                    </a:lnTo>
                    <a:lnTo>
                      <a:pt x="781" y="51"/>
                    </a:lnTo>
                    <a:lnTo>
                      <a:pt x="824" y="71"/>
                    </a:lnTo>
                    <a:lnTo>
                      <a:pt x="862" y="93"/>
                    </a:lnTo>
                    <a:lnTo>
                      <a:pt x="898" y="117"/>
                    </a:lnTo>
                    <a:lnTo>
                      <a:pt x="928" y="144"/>
                    </a:lnTo>
                    <a:lnTo>
                      <a:pt x="953" y="173"/>
                    </a:lnTo>
                    <a:lnTo>
                      <a:pt x="973" y="202"/>
                    </a:lnTo>
                    <a:lnTo>
                      <a:pt x="988" y="234"/>
                    </a:lnTo>
                    <a:lnTo>
                      <a:pt x="997" y="266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3"/>
                    </a:lnTo>
                    <a:lnTo>
                      <a:pt x="953" y="423"/>
                    </a:lnTo>
                    <a:lnTo>
                      <a:pt x="928" y="451"/>
                    </a:lnTo>
                    <a:lnTo>
                      <a:pt x="898" y="478"/>
                    </a:lnTo>
                    <a:lnTo>
                      <a:pt x="862" y="503"/>
                    </a:lnTo>
                    <a:lnTo>
                      <a:pt x="824" y="525"/>
                    </a:lnTo>
                    <a:lnTo>
                      <a:pt x="781" y="544"/>
                    </a:lnTo>
                    <a:lnTo>
                      <a:pt x="734" y="561"/>
                    </a:lnTo>
                    <a:lnTo>
                      <a:pt x="685" y="574"/>
                    </a:lnTo>
                    <a:lnTo>
                      <a:pt x="633" y="585"/>
                    </a:lnTo>
                    <a:lnTo>
                      <a:pt x="581" y="592"/>
                    </a:lnTo>
                    <a:lnTo>
                      <a:pt x="526" y="596"/>
                    </a:lnTo>
                    <a:lnTo>
                      <a:pt x="473" y="596"/>
                    </a:lnTo>
                    <a:lnTo>
                      <a:pt x="420" y="592"/>
                    </a:lnTo>
                    <a:lnTo>
                      <a:pt x="366" y="585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20" y="544"/>
                    </a:lnTo>
                    <a:lnTo>
                      <a:pt x="177" y="525"/>
                    </a:lnTo>
                    <a:lnTo>
                      <a:pt x="137" y="503"/>
                    </a:lnTo>
                    <a:lnTo>
                      <a:pt x="103" y="478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6" y="393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Rectangle 1227"/>
              <p:cNvSpPr>
                <a:spLocks noChangeArrowheads="1"/>
              </p:cNvSpPr>
              <p:nvPr/>
            </p:nvSpPr>
            <p:spPr bwMode="auto">
              <a:xfrm>
                <a:off x="2978" y="2740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92" name="Rectangle 1228"/>
              <p:cNvSpPr>
                <a:spLocks noChangeArrowheads="1"/>
              </p:cNvSpPr>
              <p:nvPr/>
            </p:nvSpPr>
            <p:spPr bwMode="auto">
              <a:xfrm>
                <a:off x="2928" y="2859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Machine</a:t>
                </a:r>
                <a:endParaRPr lang="en-US"/>
              </a:p>
            </p:txBody>
          </p:sp>
          <p:sp>
            <p:nvSpPr>
              <p:cNvPr id="193" name="Rectangle 1230"/>
              <p:cNvSpPr>
                <a:spLocks noChangeArrowheads="1"/>
              </p:cNvSpPr>
              <p:nvPr/>
            </p:nvSpPr>
            <p:spPr bwMode="auto">
              <a:xfrm>
                <a:off x="3008" y="3022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  <p:grpSp>
          <p:nvGrpSpPr>
            <p:cNvPr id="143" name="Group 1288"/>
            <p:cNvGrpSpPr>
              <a:grpSpLocks/>
            </p:cNvGrpSpPr>
            <p:nvPr/>
          </p:nvGrpSpPr>
          <p:grpSpPr bwMode="auto">
            <a:xfrm>
              <a:off x="2756" y="1941"/>
              <a:ext cx="723" cy="647"/>
              <a:chOff x="2756" y="1941"/>
              <a:chExt cx="723" cy="647"/>
            </a:xfrm>
          </p:grpSpPr>
          <p:sp>
            <p:nvSpPr>
              <p:cNvPr id="185" name="Freeform 1244"/>
              <p:cNvSpPr>
                <a:spLocks/>
              </p:cNvSpPr>
              <p:nvPr/>
            </p:nvSpPr>
            <p:spPr bwMode="auto">
              <a:xfrm>
                <a:off x="2813" y="1991"/>
                <a:ext cx="666" cy="597"/>
              </a:xfrm>
              <a:custGeom>
                <a:avLst/>
                <a:gdLst>
                  <a:gd name="T0" fmla="*/ 277 w 666"/>
                  <a:gd name="T1" fmla="*/ 398 h 597"/>
                  <a:gd name="T2" fmla="*/ 277 w 666"/>
                  <a:gd name="T3" fmla="*/ 547 h 597"/>
                  <a:gd name="T4" fmla="*/ 222 w 666"/>
                  <a:gd name="T5" fmla="*/ 547 h 597"/>
                  <a:gd name="T6" fmla="*/ 333 w 666"/>
                  <a:gd name="T7" fmla="*/ 597 h 597"/>
                  <a:gd name="T8" fmla="*/ 444 w 666"/>
                  <a:gd name="T9" fmla="*/ 547 h 597"/>
                  <a:gd name="T10" fmla="*/ 388 w 666"/>
                  <a:gd name="T11" fmla="*/ 547 h 597"/>
                  <a:gd name="T12" fmla="*/ 388 w 666"/>
                  <a:gd name="T13" fmla="*/ 398 h 597"/>
                  <a:gd name="T14" fmla="*/ 666 w 666"/>
                  <a:gd name="T15" fmla="*/ 398 h 597"/>
                  <a:gd name="T16" fmla="*/ 666 w 666"/>
                  <a:gd name="T17" fmla="*/ 0 h 597"/>
                  <a:gd name="T18" fmla="*/ 0 w 666"/>
                  <a:gd name="T19" fmla="*/ 0 h 597"/>
                  <a:gd name="T20" fmla="*/ 0 w 666"/>
                  <a:gd name="T21" fmla="*/ 398 h 597"/>
                  <a:gd name="T22" fmla="*/ 277 w 666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6" h="597">
                    <a:moveTo>
                      <a:pt x="277" y="398"/>
                    </a:moveTo>
                    <a:lnTo>
                      <a:pt x="277" y="547"/>
                    </a:lnTo>
                    <a:lnTo>
                      <a:pt x="222" y="547"/>
                    </a:lnTo>
                    <a:lnTo>
                      <a:pt x="333" y="597"/>
                    </a:lnTo>
                    <a:lnTo>
                      <a:pt x="444" y="547"/>
                    </a:lnTo>
                    <a:lnTo>
                      <a:pt x="388" y="547"/>
                    </a:lnTo>
                    <a:lnTo>
                      <a:pt x="388" y="398"/>
                    </a:lnTo>
                    <a:lnTo>
                      <a:pt x="666" y="398"/>
                    </a:lnTo>
                    <a:lnTo>
                      <a:pt x="666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7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1245"/>
              <p:cNvSpPr>
                <a:spLocks/>
              </p:cNvSpPr>
              <p:nvPr/>
            </p:nvSpPr>
            <p:spPr bwMode="auto">
              <a:xfrm>
                <a:off x="2756" y="1941"/>
                <a:ext cx="667" cy="596"/>
              </a:xfrm>
              <a:custGeom>
                <a:avLst/>
                <a:gdLst>
                  <a:gd name="T0" fmla="*/ 277 w 667"/>
                  <a:gd name="T1" fmla="*/ 397 h 596"/>
                  <a:gd name="T2" fmla="*/ 277 w 667"/>
                  <a:gd name="T3" fmla="*/ 547 h 596"/>
                  <a:gd name="T4" fmla="*/ 223 w 667"/>
                  <a:gd name="T5" fmla="*/ 547 h 596"/>
                  <a:gd name="T6" fmla="*/ 334 w 667"/>
                  <a:gd name="T7" fmla="*/ 596 h 596"/>
                  <a:gd name="T8" fmla="*/ 445 w 667"/>
                  <a:gd name="T9" fmla="*/ 547 h 596"/>
                  <a:gd name="T10" fmla="*/ 388 w 667"/>
                  <a:gd name="T11" fmla="*/ 547 h 596"/>
                  <a:gd name="T12" fmla="*/ 388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7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7" y="397"/>
                    </a:moveTo>
                    <a:lnTo>
                      <a:pt x="277" y="547"/>
                    </a:lnTo>
                    <a:lnTo>
                      <a:pt x="223" y="547"/>
                    </a:lnTo>
                    <a:lnTo>
                      <a:pt x="334" y="596"/>
                    </a:lnTo>
                    <a:lnTo>
                      <a:pt x="445" y="547"/>
                    </a:lnTo>
                    <a:lnTo>
                      <a:pt x="388" y="547"/>
                    </a:lnTo>
                    <a:lnTo>
                      <a:pt x="388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7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Rectangle 1246"/>
              <p:cNvSpPr>
                <a:spLocks noChangeArrowheads="1"/>
              </p:cNvSpPr>
              <p:nvPr/>
            </p:nvSpPr>
            <p:spPr bwMode="auto">
              <a:xfrm>
                <a:off x="2757" y="2017"/>
                <a:ext cx="71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Verdana" pitchFamily="34" charset="0"/>
                  </a:rPr>
                  <a:t>Macintosh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88" name="Rectangle 1247"/>
              <p:cNvSpPr>
                <a:spLocks noChangeArrowheads="1"/>
              </p:cNvSpPr>
              <p:nvPr/>
            </p:nvSpPr>
            <p:spPr bwMode="auto">
              <a:xfrm>
                <a:off x="2787" y="2137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200" dirty="0">
                  <a:latin typeface="Verdana" pitchFamily="34" charset="0"/>
                </a:endParaRPr>
              </a:p>
            </p:txBody>
          </p:sp>
        </p:grpSp>
        <p:grpSp>
          <p:nvGrpSpPr>
            <p:cNvPr id="144" name="Group 1290"/>
            <p:cNvGrpSpPr>
              <a:grpSpLocks/>
            </p:cNvGrpSpPr>
            <p:nvPr/>
          </p:nvGrpSpPr>
          <p:grpSpPr bwMode="auto">
            <a:xfrm>
              <a:off x="3922" y="2272"/>
              <a:ext cx="723" cy="647"/>
              <a:chOff x="3922" y="2272"/>
              <a:chExt cx="723" cy="647"/>
            </a:xfrm>
          </p:grpSpPr>
          <p:sp>
            <p:nvSpPr>
              <p:cNvPr id="181" name="Freeform 1253"/>
              <p:cNvSpPr>
                <a:spLocks/>
              </p:cNvSpPr>
              <p:nvPr/>
            </p:nvSpPr>
            <p:spPr bwMode="auto">
              <a:xfrm>
                <a:off x="3978" y="2322"/>
                <a:ext cx="667" cy="597"/>
              </a:xfrm>
              <a:custGeom>
                <a:avLst/>
                <a:gdLst>
                  <a:gd name="T0" fmla="*/ 279 w 667"/>
                  <a:gd name="T1" fmla="*/ 398 h 597"/>
                  <a:gd name="T2" fmla="*/ 279 w 667"/>
                  <a:gd name="T3" fmla="*/ 548 h 597"/>
                  <a:gd name="T4" fmla="*/ 222 w 667"/>
                  <a:gd name="T5" fmla="*/ 548 h 597"/>
                  <a:gd name="T6" fmla="*/ 334 w 667"/>
                  <a:gd name="T7" fmla="*/ 597 h 597"/>
                  <a:gd name="T8" fmla="*/ 445 w 667"/>
                  <a:gd name="T9" fmla="*/ 548 h 597"/>
                  <a:gd name="T10" fmla="*/ 390 w 667"/>
                  <a:gd name="T11" fmla="*/ 548 h 597"/>
                  <a:gd name="T12" fmla="*/ 390 w 667"/>
                  <a:gd name="T13" fmla="*/ 398 h 597"/>
                  <a:gd name="T14" fmla="*/ 667 w 667"/>
                  <a:gd name="T15" fmla="*/ 398 h 597"/>
                  <a:gd name="T16" fmla="*/ 667 w 667"/>
                  <a:gd name="T17" fmla="*/ 0 h 597"/>
                  <a:gd name="T18" fmla="*/ 0 w 667"/>
                  <a:gd name="T19" fmla="*/ 0 h 597"/>
                  <a:gd name="T20" fmla="*/ 0 w 667"/>
                  <a:gd name="T21" fmla="*/ 398 h 597"/>
                  <a:gd name="T22" fmla="*/ 279 w 667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7">
                    <a:moveTo>
                      <a:pt x="279" y="398"/>
                    </a:moveTo>
                    <a:lnTo>
                      <a:pt x="279" y="548"/>
                    </a:lnTo>
                    <a:lnTo>
                      <a:pt x="222" y="548"/>
                    </a:lnTo>
                    <a:lnTo>
                      <a:pt x="334" y="597"/>
                    </a:lnTo>
                    <a:lnTo>
                      <a:pt x="445" y="548"/>
                    </a:lnTo>
                    <a:lnTo>
                      <a:pt x="390" y="548"/>
                    </a:lnTo>
                    <a:lnTo>
                      <a:pt x="390" y="398"/>
                    </a:lnTo>
                    <a:lnTo>
                      <a:pt x="667" y="398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9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Freeform 1254"/>
              <p:cNvSpPr>
                <a:spLocks/>
              </p:cNvSpPr>
              <p:nvPr/>
            </p:nvSpPr>
            <p:spPr bwMode="auto">
              <a:xfrm>
                <a:off x="3922" y="2272"/>
                <a:ext cx="667" cy="596"/>
              </a:xfrm>
              <a:custGeom>
                <a:avLst/>
                <a:gdLst>
                  <a:gd name="T0" fmla="*/ 278 w 667"/>
                  <a:gd name="T1" fmla="*/ 397 h 596"/>
                  <a:gd name="T2" fmla="*/ 278 w 667"/>
                  <a:gd name="T3" fmla="*/ 547 h 596"/>
                  <a:gd name="T4" fmla="*/ 222 w 667"/>
                  <a:gd name="T5" fmla="*/ 547 h 596"/>
                  <a:gd name="T6" fmla="*/ 333 w 667"/>
                  <a:gd name="T7" fmla="*/ 596 h 596"/>
                  <a:gd name="T8" fmla="*/ 444 w 667"/>
                  <a:gd name="T9" fmla="*/ 547 h 596"/>
                  <a:gd name="T10" fmla="*/ 390 w 667"/>
                  <a:gd name="T11" fmla="*/ 547 h 596"/>
                  <a:gd name="T12" fmla="*/ 390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8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8" y="397"/>
                    </a:moveTo>
                    <a:lnTo>
                      <a:pt x="278" y="547"/>
                    </a:lnTo>
                    <a:lnTo>
                      <a:pt x="222" y="547"/>
                    </a:lnTo>
                    <a:lnTo>
                      <a:pt x="333" y="596"/>
                    </a:lnTo>
                    <a:lnTo>
                      <a:pt x="444" y="547"/>
                    </a:lnTo>
                    <a:lnTo>
                      <a:pt x="390" y="547"/>
                    </a:lnTo>
                    <a:lnTo>
                      <a:pt x="390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8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Rectangle 1255"/>
              <p:cNvSpPr>
                <a:spLocks noChangeArrowheads="1"/>
              </p:cNvSpPr>
              <p:nvPr/>
            </p:nvSpPr>
            <p:spPr bwMode="auto">
              <a:xfrm>
                <a:off x="4087" y="2348"/>
                <a:ext cx="39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UNIX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84" name="Rectangle 1256"/>
              <p:cNvSpPr>
                <a:spLocks noChangeArrowheads="1"/>
              </p:cNvSpPr>
              <p:nvPr/>
            </p:nvSpPr>
            <p:spPr bwMode="auto">
              <a:xfrm>
                <a:off x="3953" y="2468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300" dirty="0">
                  <a:latin typeface="Verdana" pitchFamily="34" charset="0"/>
                </a:endParaRPr>
              </a:p>
            </p:txBody>
          </p:sp>
        </p:grpSp>
        <p:grpSp>
          <p:nvGrpSpPr>
            <p:cNvPr id="145" name="Group 1293"/>
            <p:cNvGrpSpPr>
              <a:grpSpLocks/>
            </p:cNvGrpSpPr>
            <p:nvPr/>
          </p:nvGrpSpPr>
          <p:grpSpPr bwMode="auto">
            <a:xfrm>
              <a:off x="4895" y="2586"/>
              <a:ext cx="1056" cy="646"/>
              <a:chOff x="4902" y="2678"/>
              <a:chExt cx="1056" cy="646"/>
            </a:xfrm>
          </p:grpSpPr>
          <p:sp>
            <p:nvSpPr>
              <p:cNvPr id="176" name="Freeform 1257"/>
              <p:cNvSpPr>
                <a:spLocks/>
              </p:cNvSpPr>
              <p:nvPr/>
            </p:nvSpPr>
            <p:spPr bwMode="auto">
              <a:xfrm>
                <a:off x="4958" y="2729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6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3 w 1000"/>
                  <a:gd name="T13" fmla="*/ 116 h 595"/>
                  <a:gd name="T14" fmla="*/ 137 w 1000"/>
                  <a:gd name="T15" fmla="*/ 93 h 595"/>
                  <a:gd name="T16" fmla="*/ 177 w 1000"/>
                  <a:gd name="T17" fmla="*/ 70 h 595"/>
                  <a:gd name="T18" fmla="*/ 220 w 1000"/>
                  <a:gd name="T19" fmla="*/ 50 h 595"/>
                  <a:gd name="T20" fmla="*/ 265 w 1000"/>
                  <a:gd name="T21" fmla="*/ 33 h 595"/>
                  <a:gd name="T22" fmla="*/ 314 w 1000"/>
                  <a:gd name="T23" fmla="*/ 20 h 595"/>
                  <a:gd name="T24" fmla="*/ 366 w 1000"/>
                  <a:gd name="T25" fmla="*/ 9 h 595"/>
                  <a:gd name="T26" fmla="*/ 420 w 1000"/>
                  <a:gd name="T27" fmla="*/ 2 h 595"/>
                  <a:gd name="T28" fmla="*/ 473 w 1000"/>
                  <a:gd name="T29" fmla="*/ 0 h 595"/>
                  <a:gd name="T30" fmla="*/ 526 w 1000"/>
                  <a:gd name="T31" fmla="*/ 0 h 595"/>
                  <a:gd name="T32" fmla="*/ 581 w 1000"/>
                  <a:gd name="T33" fmla="*/ 2 h 595"/>
                  <a:gd name="T34" fmla="*/ 633 w 1000"/>
                  <a:gd name="T35" fmla="*/ 9 h 595"/>
                  <a:gd name="T36" fmla="*/ 685 w 1000"/>
                  <a:gd name="T37" fmla="*/ 20 h 595"/>
                  <a:gd name="T38" fmla="*/ 734 w 1000"/>
                  <a:gd name="T39" fmla="*/ 33 h 595"/>
                  <a:gd name="T40" fmla="*/ 781 w 1000"/>
                  <a:gd name="T41" fmla="*/ 50 h 595"/>
                  <a:gd name="T42" fmla="*/ 824 w 1000"/>
                  <a:gd name="T43" fmla="*/ 70 h 595"/>
                  <a:gd name="T44" fmla="*/ 862 w 1000"/>
                  <a:gd name="T45" fmla="*/ 93 h 595"/>
                  <a:gd name="T46" fmla="*/ 898 w 1000"/>
                  <a:gd name="T47" fmla="*/ 116 h 595"/>
                  <a:gd name="T48" fmla="*/ 928 w 1000"/>
                  <a:gd name="T49" fmla="*/ 143 h 595"/>
                  <a:gd name="T50" fmla="*/ 953 w 1000"/>
                  <a:gd name="T51" fmla="*/ 172 h 595"/>
                  <a:gd name="T52" fmla="*/ 973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2 h 595"/>
                  <a:gd name="T64" fmla="*/ 973 w 1000"/>
                  <a:gd name="T65" fmla="*/ 392 h 595"/>
                  <a:gd name="T66" fmla="*/ 953 w 1000"/>
                  <a:gd name="T67" fmla="*/ 423 h 595"/>
                  <a:gd name="T68" fmla="*/ 928 w 1000"/>
                  <a:gd name="T69" fmla="*/ 451 h 595"/>
                  <a:gd name="T70" fmla="*/ 898 w 1000"/>
                  <a:gd name="T71" fmla="*/ 477 h 595"/>
                  <a:gd name="T72" fmla="*/ 862 w 1000"/>
                  <a:gd name="T73" fmla="*/ 502 h 595"/>
                  <a:gd name="T74" fmla="*/ 824 w 1000"/>
                  <a:gd name="T75" fmla="*/ 525 h 595"/>
                  <a:gd name="T76" fmla="*/ 781 w 1000"/>
                  <a:gd name="T77" fmla="*/ 543 h 595"/>
                  <a:gd name="T78" fmla="*/ 734 w 1000"/>
                  <a:gd name="T79" fmla="*/ 561 h 595"/>
                  <a:gd name="T80" fmla="*/ 685 w 1000"/>
                  <a:gd name="T81" fmla="*/ 574 h 595"/>
                  <a:gd name="T82" fmla="*/ 633 w 1000"/>
                  <a:gd name="T83" fmla="*/ 584 h 595"/>
                  <a:gd name="T84" fmla="*/ 581 w 1000"/>
                  <a:gd name="T85" fmla="*/ 591 h 595"/>
                  <a:gd name="T86" fmla="*/ 526 w 1000"/>
                  <a:gd name="T87" fmla="*/ 595 h 595"/>
                  <a:gd name="T88" fmla="*/ 473 w 1000"/>
                  <a:gd name="T89" fmla="*/ 595 h 595"/>
                  <a:gd name="T90" fmla="*/ 420 w 1000"/>
                  <a:gd name="T91" fmla="*/ 591 h 595"/>
                  <a:gd name="T92" fmla="*/ 366 w 1000"/>
                  <a:gd name="T93" fmla="*/ 584 h 595"/>
                  <a:gd name="T94" fmla="*/ 314 w 1000"/>
                  <a:gd name="T95" fmla="*/ 574 h 595"/>
                  <a:gd name="T96" fmla="*/ 265 w 1000"/>
                  <a:gd name="T97" fmla="*/ 561 h 595"/>
                  <a:gd name="T98" fmla="*/ 220 w 1000"/>
                  <a:gd name="T99" fmla="*/ 543 h 595"/>
                  <a:gd name="T100" fmla="*/ 177 w 1000"/>
                  <a:gd name="T101" fmla="*/ 525 h 595"/>
                  <a:gd name="T102" fmla="*/ 137 w 1000"/>
                  <a:gd name="T103" fmla="*/ 502 h 595"/>
                  <a:gd name="T104" fmla="*/ 103 w 1000"/>
                  <a:gd name="T105" fmla="*/ 477 h 595"/>
                  <a:gd name="T106" fmla="*/ 71 w 1000"/>
                  <a:gd name="T107" fmla="*/ 451 h 595"/>
                  <a:gd name="T108" fmla="*/ 46 w 1000"/>
                  <a:gd name="T109" fmla="*/ 423 h 595"/>
                  <a:gd name="T110" fmla="*/ 26 w 1000"/>
                  <a:gd name="T111" fmla="*/ 392 h 595"/>
                  <a:gd name="T112" fmla="*/ 12 w 1000"/>
                  <a:gd name="T113" fmla="*/ 362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6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3" y="116"/>
                    </a:lnTo>
                    <a:lnTo>
                      <a:pt x="137" y="93"/>
                    </a:lnTo>
                    <a:lnTo>
                      <a:pt x="177" y="70"/>
                    </a:lnTo>
                    <a:lnTo>
                      <a:pt x="220" y="50"/>
                    </a:lnTo>
                    <a:lnTo>
                      <a:pt x="265" y="33"/>
                    </a:lnTo>
                    <a:lnTo>
                      <a:pt x="314" y="20"/>
                    </a:lnTo>
                    <a:lnTo>
                      <a:pt x="366" y="9"/>
                    </a:lnTo>
                    <a:lnTo>
                      <a:pt x="420" y="2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2"/>
                    </a:lnTo>
                    <a:lnTo>
                      <a:pt x="633" y="9"/>
                    </a:lnTo>
                    <a:lnTo>
                      <a:pt x="685" y="20"/>
                    </a:lnTo>
                    <a:lnTo>
                      <a:pt x="734" y="33"/>
                    </a:lnTo>
                    <a:lnTo>
                      <a:pt x="781" y="50"/>
                    </a:lnTo>
                    <a:lnTo>
                      <a:pt x="824" y="70"/>
                    </a:lnTo>
                    <a:lnTo>
                      <a:pt x="862" y="93"/>
                    </a:lnTo>
                    <a:lnTo>
                      <a:pt x="898" y="116"/>
                    </a:lnTo>
                    <a:lnTo>
                      <a:pt x="928" y="143"/>
                    </a:lnTo>
                    <a:lnTo>
                      <a:pt x="953" y="172"/>
                    </a:lnTo>
                    <a:lnTo>
                      <a:pt x="973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2"/>
                    </a:lnTo>
                    <a:lnTo>
                      <a:pt x="953" y="423"/>
                    </a:lnTo>
                    <a:lnTo>
                      <a:pt x="928" y="451"/>
                    </a:lnTo>
                    <a:lnTo>
                      <a:pt x="898" y="477"/>
                    </a:lnTo>
                    <a:lnTo>
                      <a:pt x="862" y="502"/>
                    </a:lnTo>
                    <a:lnTo>
                      <a:pt x="824" y="525"/>
                    </a:lnTo>
                    <a:lnTo>
                      <a:pt x="781" y="543"/>
                    </a:lnTo>
                    <a:lnTo>
                      <a:pt x="734" y="561"/>
                    </a:lnTo>
                    <a:lnTo>
                      <a:pt x="685" y="574"/>
                    </a:lnTo>
                    <a:lnTo>
                      <a:pt x="633" y="584"/>
                    </a:lnTo>
                    <a:lnTo>
                      <a:pt x="581" y="591"/>
                    </a:lnTo>
                    <a:lnTo>
                      <a:pt x="526" y="595"/>
                    </a:lnTo>
                    <a:lnTo>
                      <a:pt x="473" y="595"/>
                    </a:lnTo>
                    <a:lnTo>
                      <a:pt x="420" y="591"/>
                    </a:lnTo>
                    <a:lnTo>
                      <a:pt x="366" y="584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20" y="543"/>
                    </a:lnTo>
                    <a:lnTo>
                      <a:pt x="177" y="525"/>
                    </a:lnTo>
                    <a:lnTo>
                      <a:pt x="137" y="502"/>
                    </a:lnTo>
                    <a:lnTo>
                      <a:pt x="103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6" y="392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Freeform 1258"/>
              <p:cNvSpPr>
                <a:spLocks/>
              </p:cNvSpPr>
              <p:nvPr/>
            </p:nvSpPr>
            <p:spPr bwMode="auto">
              <a:xfrm>
                <a:off x="4902" y="2678"/>
                <a:ext cx="1000" cy="596"/>
              </a:xfrm>
              <a:custGeom>
                <a:avLst/>
                <a:gdLst>
                  <a:gd name="T0" fmla="*/ 0 w 1000"/>
                  <a:gd name="T1" fmla="*/ 297 h 596"/>
                  <a:gd name="T2" fmla="*/ 3 w 1000"/>
                  <a:gd name="T3" fmla="*/ 266 h 596"/>
                  <a:gd name="T4" fmla="*/ 12 w 1000"/>
                  <a:gd name="T5" fmla="*/ 234 h 596"/>
                  <a:gd name="T6" fmla="*/ 25 w 1000"/>
                  <a:gd name="T7" fmla="*/ 202 h 596"/>
                  <a:gd name="T8" fmla="*/ 46 w 1000"/>
                  <a:gd name="T9" fmla="*/ 173 h 596"/>
                  <a:gd name="T10" fmla="*/ 71 w 1000"/>
                  <a:gd name="T11" fmla="*/ 144 h 596"/>
                  <a:gd name="T12" fmla="*/ 102 w 1000"/>
                  <a:gd name="T13" fmla="*/ 117 h 596"/>
                  <a:gd name="T14" fmla="*/ 136 w 1000"/>
                  <a:gd name="T15" fmla="*/ 93 h 596"/>
                  <a:gd name="T16" fmla="*/ 176 w 1000"/>
                  <a:gd name="T17" fmla="*/ 71 h 596"/>
                  <a:gd name="T18" fmla="*/ 219 w 1000"/>
                  <a:gd name="T19" fmla="*/ 51 h 596"/>
                  <a:gd name="T20" fmla="*/ 265 w 1000"/>
                  <a:gd name="T21" fmla="*/ 34 h 596"/>
                  <a:gd name="T22" fmla="*/ 314 w 1000"/>
                  <a:gd name="T23" fmla="*/ 20 h 596"/>
                  <a:gd name="T24" fmla="*/ 366 w 1000"/>
                  <a:gd name="T25" fmla="*/ 10 h 596"/>
                  <a:gd name="T26" fmla="*/ 419 w 1000"/>
                  <a:gd name="T27" fmla="*/ 3 h 596"/>
                  <a:gd name="T28" fmla="*/ 473 w 1000"/>
                  <a:gd name="T29" fmla="*/ 0 h 596"/>
                  <a:gd name="T30" fmla="*/ 526 w 1000"/>
                  <a:gd name="T31" fmla="*/ 0 h 596"/>
                  <a:gd name="T32" fmla="*/ 581 w 1000"/>
                  <a:gd name="T33" fmla="*/ 3 h 596"/>
                  <a:gd name="T34" fmla="*/ 633 w 1000"/>
                  <a:gd name="T35" fmla="*/ 10 h 596"/>
                  <a:gd name="T36" fmla="*/ 684 w 1000"/>
                  <a:gd name="T37" fmla="*/ 20 h 596"/>
                  <a:gd name="T38" fmla="*/ 733 w 1000"/>
                  <a:gd name="T39" fmla="*/ 34 h 596"/>
                  <a:gd name="T40" fmla="*/ 781 w 1000"/>
                  <a:gd name="T41" fmla="*/ 51 h 596"/>
                  <a:gd name="T42" fmla="*/ 824 w 1000"/>
                  <a:gd name="T43" fmla="*/ 71 h 596"/>
                  <a:gd name="T44" fmla="*/ 862 w 1000"/>
                  <a:gd name="T45" fmla="*/ 93 h 596"/>
                  <a:gd name="T46" fmla="*/ 898 w 1000"/>
                  <a:gd name="T47" fmla="*/ 117 h 596"/>
                  <a:gd name="T48" fmla="*/ 927 w 1000"/>
                  <a:gd name="T49" fmla="*/ 144 h 596"/>
                  <a:gd name="T50" fmla="*/ 952 w 1000"/>
                  <a:gd name="T51" fmla="*/ 173 h 596"/>
                  <a:gd name="T52" fmla="*/ 973 w 1000"/>
                  <a:gd name="T53" fmla="*/ 202 h 596"/>
                  <a:gd name="T54" fmla="*/ 988 w 1000"/>
                  <a:gd name="T55" fmla="*/ 234 h 596"/>
                  <a:gd name="T56" fmla="*/ 997 w 1000"/>
                  <a:gd name="T57" fmla="*/ 266 h 596"/>
                  <a:gd name="T58" fmla="*/ 1000 w 1000"/>
                  <a:gd name="T59" fmla="*/ 297 h 596"/>
                  <a:gd name="T60" fmla="*/ 997 w 1000"/>
                  <a:gd name="T61" fmla="*/ 330 h 596"/>
                  <a:gd name="T62" fmla="*/ 988 w 1000"/>
                  <a:gd name="T63" fmla="*/ 362 h 596"/>
                  <a:gd name="T64" fmla="*/ 973 w 1000"/>
                  <a:gd name="T65" fmla="*/ 393 h 596"/>
                  <a:gd name="T66" fmla="*/ 952 w 1000"/>
                  <a:gd name="T67" fmla="*/ 423 h 596"/>
                  <a:gd name="T68" fmla="*/ 927 w 1000"/>
                  <a:gd name="T69" fmla="*/ 451 h 596"/>
                  <a:gd name="T70" fmla="*/ 898 w 1000"/>
                  <a:gd name="T71" fmla="*/ 478 h 596"/>
                  <a:gd name="T72" fmla="*/ 862 w 1000"/>
                  <a:gd name="T73" fmla="*/ 503 h 596"/>
                  <a:gd name="T74" fmla="*/ 824 w 1000"/>
                  <a:gd name="T75" fmla="*/ 525 h 596"/>
                  <a:gd name="T76" fmla="*/ 781 w 1000"/>
                  <a:gd name="T77" fmla="*/ 544 h 596"/>
                  <a:gd name="T78" fmla="*/ 733 w 1000"/>
                  <a:gd name="T79" fmla="*/ 561 h 596"/>
                  <a:gd name="T80" fmla="*/ 684 w 1000"/>
                  <a:gd name="T81" fmla="*/ 574 h 596"/>
                  <a:gd name="T82" fmla="*/ 633 w 1000"/>
                  <a:gd name="T83" fmla="*/ 585 h 596"/>
                  <a:gd name="T84" fmla="*/ 581 w 1000"/>
                  <a:gd name="T85" fmla="*/ 592 h 596"/>
                  <a:gd name="T86" fmla="*/ 526 w 1000"/>
                  <a:gd name="T87" fmla="*/ 596 h 596"/>
                  <a:gd name="T88" fmla="*/ 473 w 1000"/>
                  <a:gd name="T89" fmla="*/ 596 h 596"/>
                  <a:gd name="T90" fmla="*/ 419 w 1000"/>
                  <a:gd name="T91" fmla="*/ 592 h 596"/>
                  <a:gd name="T92" fmla="*/ 366 w 1000"/>
                  <a:gd name="T93" fmla="*/ 585 h 596"/>
                  <a:gd name="T94" fmla="*/ 314 w 1000"/>
                  <a:gd name="T95" fmla="*/ 574 h 596"/>
                  <a:gd name="T96" fmla="*/ 265 w 1000"/>
                  <a:gd name="T97" fmla="*/ 561 h 596"/>
                  <a:gd name="T98" fmla="*/ 219 w 1000"/>
                  <a:gd name="T99" fmla="*/ 544 h 596"/>
                  <a:gd name="T100" fmla="*/ 176 w 1000"/>
                  <a:gd name="T101" fmla="*/ 525 h 596"/>
                  <a:gd name="T102" fmla="*/ 136 w 1000"/>
                  <a:gd name="T103" fmla="*/ 503 h 596"/>
                  <a:gd name="T104" fmla="*/ 102 w 1000"/>
                  <a:gd name="T105" fmla="*/ 478 h 596"/>
                  <a:gd name="T106" fmla="*/ 71 w 1000"/>
                  <a:gd name="T107" fmla="*/ 451 h 596"/>
                  <a:gd name="T108" fmla="*/ 46 w 1000"/>
                  <a:gd name="T109" fmla="*/ 423 h 596"/>
                  <a:gd name="T110" fmla="*/ 25 w 1000"/>
                  <a:gd name="T111" fmla="*/ 393 h 596"/>
                  <a:gd name="T112" fmla="*/ 12 w 1000"/>
                  <a:gd name="T113" fmla="*/ 362 h 596"/>
                  <a:gd name="T114" fmla="*/ 3 w 1000"/>
                  <a:gd name="T115" fmla="*/ 330 h 596"/>
                  <a:gd name="T116" fmla="*/ 0 w 1000"/>
                  <a:gd name="T117" fmla="*/ 2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6">
                    <a:moveTo>
                      <a:pt x="0" y="297"/>
                    </a:moveTo>
                    <a:lnTo>
                      <a:pt x="3" y="266"/>
                    </a:lnTo>
                    <a:lnTo>
                      <a:pt x="12" y="234"/>
                    </a:lnTo>
                    <a:lnTo>
                      <a:pt x="25" y="202"/>
                    </a:lnTo>
                    <a:lnTo>
                      <a:pt x="46" y="173"/>
                    </a:lnTo>
                    <a:lnTo>
                      <a:pt x="71" y="144"/>
                    </a:lnTo>
                    <a:lnTo>
                      <a:pt x="102" y="117"/>
                    </a:lnTo>
                    <a:lnTo>
                      <a:pt x="136" y="93"/>
                    </a:lnTo>
                    <a:lnTo>
                      <a:pt x="176" y="71"/>
                    </a:lnTo>
                    <a:lnTo>
                      <a:pt x="219" y="51"/>
                    </a:lnTo>
                    <a:lnTo>
                      <a:pt x="265" y="34"/>
                    </a:lnTo>
                    <a:lnTo>
                      <a:pt x="314" y="20"/>
                    </a:lnTo>
                    <a:lnTo>
                      <a:pt x="366" y="10"/>
                    </a:lnTo>
                    <a:lnTo>
                      <a:pt x="419" y="3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3"/>
                    </a:lnTo>
                    <a:lnTo>
                      <a:pt x="633" y="10"/>
                    </a:lnTo>
                    <a:lnTo>
                      <a:pt x="684" y="20"/>
                    </a:lnTo>
                    <a:lnTo>
                      <a:pt x="733" y="34"/>
                    </a:lnTo>
                    <a:lnTo>
                      <a:pt x="781" y="51"/>
                    </a:lnTo>
                    <a:lnTo>
                      <a:pt x="824" y="71"/>
                    </a:lnTo>
                    <a:lnTo>
                      <a:pt x="862" y="93"/>
                    </a:lnTo>
                    <a:lnTo>
                      <a:pt x="898" y="117"/>
                    </a:lnTo>
                    <a:lnTo>
                      <a:pt x="927" y="144"/>
                    </a:lnTo>
                    <a:lnTo>
                      <a:pt x="952" y="173"/>
                    </a:lnTo>
                    <a:lnTo>
                      <a:pt x="973" y="202"/>
                    </a:lnTo>
                    <a:lnTo>
                      <a:pt x="988" y="234"/>
                    </a:lnTo>
                    <a:lnTo>
                      <a:pt x="997" y="266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3"/>
                    </a:lnTo>
                    <a:lnTo>
                      <a:pt x="952" y="423"/>
                    </a:lnTo>
                    <a:lnTo>
                      <a:pt x="927" y="451"/>
                    </a:lnTo>
                    <a:lnTo>
                      <a:pt x="898" y="478"/>
                    </a:lnTo>
                    <a:lnTo>
                      <a:pt x="862" y="503"/>
                    </a:lnTo>
                    <a:lnTo>
                      <a:pt x="824" y="525"/>
                    </a:lnTo>
                    <a:lnTo>
                      <a:pt x="781" y="544"/>
                    </a:lnTo>
                    <a:lnTo>
                      <a:pt x="733" y="561"/>
                    </a:lnTo>
                    <a:lnTo>
                      <a:pt x="684" y="574"/>
                    </a:lnTo>
                    <a:lnTo>
                      <a:pt x="633" y="585"/>
                    </a:lnTo>
                    <a:lnTo>
                      <a:pt x="581" y="592"/>
                    </a:lnTo>
                    <a:lnTo>
                      <a:pt x="526" y="596"/>
                    </a:lnTo>
                    <a:lnTo>
                      <a:pt x="473" y="596"/>
                    </a:lnTo>
                    <a:lnTo>
                      <a:pt x="419" y="592"/>
                    </a:lnTo>
                    <a:lnTo>
                      <a:pt x="366" y="585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19" y="544"/>
                    </a:lnTo>
                    <a:lnTo>
                      <a:pt x="176" y="525"/>
                    </a:lnTo>
                    <a:lnTo>
                      <a:pt x="136" y="503"/>
                    </a:lnTo>
                    <a:lnTo>
                      <a:pt x="102" y="478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5" y="393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Rectangle 1259"/>
              <p:cNvSpPr>
                <a:spLocks noChangeArrowheads="1"/>
              </p:cNvSpPr>
              <p:nvPr/>
            </p:nvSpPr>
            <p:spPr bwMode="auto">
              <a:xfrm>
                <a:off x="5285" y="2794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79" name="Rectangle 1260"/>
              <p:cNvSpPr>
                <a:spLocks noChangeArrowheads="1"/>
              </p:cNvSpPr>
              <p:nvPr/>
            </p:nvSpPr>
            <p:spPr bwMode="auto">
              <a:xfrm>
                <a:off x="5236" y="2913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 dirty="0">
                    <a:solidFill>
                      <a:srgbClr val="000000"/>
                    </a:solidFill>
                  </a:rPr>
                  <a:t>Machine</a:t>
                </a:r>
                <a:endParaRPr lang="en-US" dirty="0"/>
              </a:p>
            </p:txBody>
          </p:sp>
          <p:sp>
            <p:nvSpPr>
              <p:cNvPr id="180" name="Rectangle 1261"/>
              <p:cNvSpPr>
                <a:spLocks noChangeArrowheads="1"/>
              </p:cNvSpPr>
              <p:nvPr/>
            </p:nvSpPr>
            <p:spPr bwMode="auto">
              <a:xfrm>
                <a:off x="5308" y="3032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  <p:grpSp>
          <p:nvGrpSpPr>
            <p:cNvPr id="146" name="Group 1289"/>
            <p:cNvGrpSpPr>
              <a:grpSpLocks/>
            </p:cNvGrpSpPr>
            <p:nvPr/>
          </p:nvGrpSpPr>
          <p:grpSpPr bwMode="auto">
            <a:xfrm>
              <a:off x="5056" y="1951"/>
              <a:ext cx="723" cy="647"/>
              <a:chOff x="5056" y="1951"/>
              <a:chExt cx="723" cy="647"/>
            </a:xfrm>
          </p:grpSpPr>
          <p:sp>
            <p:nvSpPr>
              <p:cNvPr id="172" name="Freeform 1262"/>
              <p:cNvSpPr>
                <a:spLocks/>
              </p:cNvSpPr>
              <p:nvPr/>
            </p:nvSpPr>
            <p:spPr bwMode="auto">
              <a:xfrm>
                <a:off x="5112" y="2001"/>
                <a:ext cx="667" cy="597"/>
              </a:xfrm>
              <a:custGeom>
                <a:avLst/>
                <a:gdLst>
                  <a:gd name="T0" fmla="*/ 277 w 667"/>
                  <a:gd name="T1" fmla="*/ 398 h 597"/>
                  <a:gd name="T2" fmla="*/ 277 w 667"/>
                  <a:gd name="T3" fmla="*/ 547 h 597"/>
                  <a:gd name="T4" fmla="*/ 223 w 667"/>
                  <a:gd name="T5" fmla="*/ 547 h 597"/>
                  <a:gd name="T6" fmla="*/ 334 w 667"/>
                  <a:gd name="T7" fmla="*/ 597 h 597"/>
                  <a:gd name="T8" fmla="*/ 445 w 667"/>
                  <a:gd name="T9" fmla="*/ 547 h 597"/>
                  <a:gd name="T10" fmla="*/ 388 w 667"/>
                  <a:gd name="T11" fmla="*/ 547 h 597"/>
                  <a:gd name="T12" fmla="*/ 388 w 667"/>
                  <a:gd name="T13" fmla="*/ 398 h 597"/>
                  <a:gd name="T14" fmla="*/ 667 w 667"/>
                  <a:gd name="T15" fmla="*/ 398 h 597"/>
                  <a:gd name="T16" fmla="*/ 667 w 667"/>
                  <a:gd name="T17" fmla="*/ 0 h 597"/>
                  <a:gd name="T18" fmla="*/ 0 w 667"/>
                  <a:gd name="T19" fmla="*/ 0 h 597"/>
                  <a:gd name="T20" fmla="*/ 0 w 667"/>
                  <a:gd name="T21" fmla="*/ 398 h 597"/>
                  <a:gd name="T22" fmla="*/ 277 w 667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7">
                    <a:moveTo>
                      <a:pt x="277" y="398"/>
                    </a:moveTo>
                    <a:lnTo>
                      <a:pt x="277" y="547"/>
                    </a:lnTo>
                    <a:lnTo>
                      <a:pt x="223" y="547"/>
                    </a:lnTo>
                    <a:lnTo>
                      <a:pt x="334" y="597"/>
                    </a:lnTo>
                    <a:lnTo>
                      <a:pt x="445" y="547"/>
                    </a:lnTo>
                    <a:lnTo>
                      <a:pt x="388" y="547"/>
                    </a:lnTo>
                    <a:lnTo>
                      <a:pt x="388" y="398"/>
                    </a:lnTo>
                    <a:lnTo>
                      <a:pt x="667" y="398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7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Freeform 1263"/>
              <p:cNvSpPr>
                <a:spLocks/>
              </p:cNvSpPr>
              <p:nvPr/>
            </p:nvSpPr>
            <p:spPr bwMode="auto">
              <a:xfrm>
                <a:off x="5056" y="1951"/>
                <a:ext cx="667" cy="596"/>
              </a:xfrm>
              <a:custGeom>
                <a:avLst/>
                <a:gdLst>
                  <a:gd name="T0" fmla="*/ 277 w 667"/>
                  <a:gd name="T1" fmla="*/ 397 h 596"/>
                  <a:gd name="T2" fmla="*/ 277 w 667"/>
                  <a:gd name="T3" fmla="*/ 547 h 596"/>
                  <a:gd name="T4" fmla="*/ 222 w 667"/>
                  <a:gd name="T5" fmla="*/ 547 h 596"/>
                  <a:gd name="T6" fmla="*/ 333 w 667"/>
                  <a:gd name="T7" fmla="*/ 596 h 596"/>
                  <a:gd name="T8" fmla="*/ 444 w 667"/>
                  <a:gd name="T9" fmla="*/ 547 h 596"/>
                  <a:gd name="T10" fmla="*/ 388 w 667"/>
                  <a:gd name="T11" fmla="*/ 547 h 596"/>
                  <a:gd name="T12" fmla="*/ 388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7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7" y="397"/>
                    </a:moveTo>
                    <a:lnTo>
                      <a:pt x="277" y="547"/>
                    </a:lnTo>
                    <a:lnTo>
                      <a:pt x="222" y="547"/>
                    </a:lnTo>
                    <a:lnTo>
                      <a:pt x="333" y="596"/>
                    </a:lnTo>
                    <a:lnTo>
                      <a:pt x="444" y="547"/>
                    </a:lnTo>
                    <a:lnTo>
                      <a:pt x="388" y="547"/>
                    </a:lnTo>
                    <a:lnTo>
                      <a:pt x="388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7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Rectangle 1264"/>
              <p:cNvSpPr>
                <a:spLocks noChangeArrowheads="1"/>
              </p:cNvSpPr>
              <p:nvPr/>
            </p:nvSpPr>
            <p:spPr bwMode="auto">
              <a:xfrm>
                <a:off x="5321" y="2027"/>
                <a:ext cx="19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PC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75" name="Rectangle 1265"/>
              <p:cNvSpPr>
                <a:spLocks noChangeArrowheads="1"/>
              </p:cNvSpPr>
              <p:nvPr/>
            </p:nvSpPr>
            <p:spPr bwMode="auto">
              <a:xfrm>
                <a:off x="5087" y="2147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300" dirty="0">
                  <a:latin typeface="Verdana" pitchFamily="34" charset="0"/>
                </a:endParaRPr>
              </a:p>
            </p:txBody>
          </p:sp>
        </p:grpSp>
        <p:grpSp>
          <p:nvGrpSpPr>
            <p:cNvPr id="147" name="Group 1294"/>
            <p:cNvGrpSpPr>
              <a:grpSpLocks/>
            </p:cNvGrpSpPr>
            <p:nvPr/>
          </p:nvGrpSpPr>
          <p:grpSpPr bwMode="auto">
            <a:xfrm>
              <a:off x="2883" y="1475"/>
              <a:ext cx="2682" cy="2662"/>
              <a:chOff x="2883" y="1475"/>
              <a:chExt cx="2682" cy="2662"/>
            </a:xfrm>
          </p:grpSpPr>
          <p:grpSp>
            <p:nvGrpSpPr>
              <p:cNvPr id="157" name="Group 1242"/>
              <p:cNvGrpSpPr>
                <a:grpSpLocks/>
              </p:cNvGrpSpPr>
              <p:nvPr/>
            </p:nvGrpSpPr>
            <p:grpSpPr bwMode="auto">
              <a:xfrm>
                <a:off x="3555" y="1475"/>
                <a:ext cx="1425" cy="746"/>
                <a:chOff x="3555" y="1475"/>
                <a:chExt cx="1425" cy="746"/>
              </a:xfrm>
            </p:grpSpPr>
            <p:sp>
              <p:nvSpPr>
                <p:cNvPr id="161" name="Freeform 1231"/>
                <p:cNvSpPr>
                  <a:spLocks/>
                </p:cNvSpPr>
                <p:nvPr/>
              </p:nvSpPr>
              <p:spPr bwMode="auto">
                <a:xfrm>
                  <a:off x="3682" y="1476"/>
                  <a:ext cx="667" cy="531"/>
                </a:xfrm>
                <a:custGeom>
                  <a:avLst/>
                  <a:gdLst>
                    <a:gd name="T0" fmla="*/ 667 w 667"/>
                    <a:gd name="T1" fmla="*/ 0 h 531"/>
                    <a:gd name="T2" fmla="*/ 667 w 667"/>
                    <a:gd name="T3" fmla="*/ 23 h 531"/>
                    <a:gd name="T4" fmla="*/ 664 w 667"/>
                    <a:gd name="T5" fmla="*/ 41 h 531"/>
                    <a:gd name="T6" fmla="*/ 662 w 667"/>
                    <a:gd name="T7" fmla="*/ 63 h 531"/>
                    <a:gd name="T8" fmla="*/ 659 w 667"/>
                    <a:gd name="T9" fmla="*/ 82 h 531"/>
                    <a:gd name="T10" fmla="*/ 655 w 667"/>
                    <a:gd name="T11" fmla="*/ 106 h 531"/>
                    <a:gd name="T12" fmla="*/ 649 w 667"/>
                    <a:gd name="T13" fmla="*/ 129 h 531"/>
                    <a:gd name="T14" fmla="*/ 644 w 667"/>
                    <a:gd name="T15" fmla="*/ 149 h 531"/>
                    <a:gd name="T16" fmla="*/ 637 w 667"/>
                    <a:gd name="T17" fmla="*/ 171 h 531"/>
                    <a:gd name="T18" fmla="*/ 628 w 667"/>
                    <a:gd name="T19" fmla="*/ 190 h 531"/>
                    <a:gd name="T20" fmla="*/ 621 w 667"/>
                    <a:gd name="T21" fmla="*/ 208 h 531"/>
                    <a:gd name="T22" fmla="*/ 612 w 667"/>
                    <a:gd name="T23" fmla="*/ 230 h 531"/>
                    <a:gd name="T24" fmla="*/ 597 w 667"/>
                    <a:gd name="T25" fmla="*/ 255 h 531"/>
                    <a:gd name="T26" fmla="*/ 584 w 667"/>
                    <a:gd name="T27" fmla="*/ 277 h 531"/>
                    <a:gd name="T28" fmla="*/ 567 w 667"/>
                    <a:gd name="T29" fmla="*/ 301 h 531"/>
                    <a:gd name="T30" fmla="*/ 548 w 667"/>
                    <a:gd name="T31" fmla="*/ 326 h 531"/>
                    <a:gd name="T32" fmla="*/ 527 w 667"/>
                    <a:gd name="T33" fmla="*/ 350 h 531"/>
                    <a:gd name="T34" fmla="*/ 508 w 667"/>
                    <a:gd name="T35" fmla="*/ 370 h 531"/>
                    <a:gd name="T36" fmla="*/ 483 w 667"/>
                    <a:gd name="T37" fmla="*/ 393 h 531"/>
                    <a:gd name="T38" fmla="*/ 459 w 667"/>
                    <a:gd name="T39" fmla="*/ 413 h 531"/>
                    <a:gd name="T40" fmla="*/ 437 w 667"/>
                    <a:gd name="T41" fmla="*/ 430 h 531"/>
                    <a:gd name="T42" fmla="*/ 412 w 667"/>
                    <a:gd name="T43" fmla="*/ 444 h 531"/>
                    <a:gd name="T44" fmla="*/ 390 w 667"/>
                    <a:gd name="T45" fmla="*/ 458 h 531"/>
                    <a:gd name="T46" fmla="*/ 367 w 667"/>
                    <a:gd name="T47" fmla="*/ 470 h 531"/>
                    <a:gd name="T48" fmla="*/ 348 w 667"/>
                    <a:gd name="T49" fmla="*/ 479 h 531"/>
                    <a:gd name="T50" fmla="*/ 323 w 667"/>
                    <a:gd name="T51" fmla="*/ 489 h 531"/>
                    <a:gd name="T52" fmla="*/ 298 w 667"/>
                    <a:gd name="T53" fmla="*/ 499 h 531"/>
                    <a:gd name="T54" fmla="*/ 274 w 667"/>
                    <a:gd name="T55" fmla="*/ 507 h 531"/>
                    <a:gd name="T56" fmla="*/ 228 w 667"/>
                    <a:gd name="T57" fmla="*/ 519 h 531"/>
                    <a:gd name="T58" fmla="*/ 187 w 667"/>
                    <a:gd name="T59" fmla="*/ 525 h 531"/>
                    <a:gd name="T60" fmla="*/ 170 w 667"/>
                    <a:gd name="T61" fmla="*/ 527 h 531"/>
                    <a:gd name="T62" fmla="*/ 135 w 667"/>
                    <a:gd name="T63" fmla="*/ 531 h 531"/>
                    <a:gd name="T64" fmla="*/ 108 w 667"/>
                    <a:gd name="T65" fmla="*/ 531 h 531"/>
                    <a:gd name="T66" fmla="*/ 0 w 667"/>
                    <a:gd name="T67" fmla="*/ 531 h 531"/>
                    <a:gd name="T68" fmla="*/ 52 w 667"/>
                    <a:gd name="T69" fmla="*/ 508 h 531"/>
                    <a:gd name="T70" fmla="*/ 290 w 667"/>
                    <a:gd name="T71" fmla="*/ 402 h 531"/>
                    <a:gd name="T72" fmla="*/ 418 w 667"/>
                    <a:gd name="T73" fmla="*/ 249 h 531"/>
                    <a:gd name="T74" fmla="*/ 483 w 667"/>
                    <a:gd name="T75" fmla="*/ 90 h 531"/>
                    <a:gd name="T76" fmla="*/ 498 w 667"/>
                    <a:gd name="T77" fmla="*/ 0 h 531"/>
                    <a:gd name="T78" fmla="*/ 667 w 667"/>
                    <a:gd name="T79" fmla="*/ 0 h 5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667" h="531">
                      <a:moveTo>
                        <a:pt x="667" y="0"/>
                      </a:moveTo>
                      <a:lnTo>
                        <a:pt x="667" y="23"/>
                      </a:lnTo>
                      <a:lnTo>
                        <a:pt x="664" y="41"/>
                      </a:lnTo>
                      <a:lnTo>
                        <a:pt x="662" y="63"/>
                      </a:lnTo>
                      <a:lnTo>
                        <a:pt x="659" y="82"/>
                      </a:lnTo>
                      <a:lnTo>
                        <a:pt x="655" y="106"/>
                      </a:lnTo>
                      <a:lnTo>
                        <a:pt x="649" y="129"/>
                      </a:lnTo>
                      <a:lnTo>
                        <a:pt x="644" y="149"/>
                      </a:lnTo>
                      <a:lnTo>
                        <a:pt x="637" y="171"/>
                      </a:lnTo>
                      <a:lnTo>
                        <a:pt x="628" y="190"/>
                      </a:lnTo>
                      <a:lnTo>
                        <a:pt x="621" y="208"/>
                      </a:lnTo>
                      <a:lnTo>
                        <a:pt x="612" y="230"/>
                      </a:lnTo>
                      <a:lnTo>
                        <a:pt x="597" y="255"/>
                      </a:lnTo>
                      <a:lnTo>
                        <a:pt x="584" y="277"/>
                      </a:lnTo>
                      <a:lnTo>
                        <a:pt x="567" y="301"/>
                      </a:lnTo>
                      <a:lnTo>
                        <a:pt x="548" y="326"/>
                      </a:lnTo>
                      <a:lnTo>
                        <a:pt x="527" y="350"/>
                      </a:lnTo>
                      <a:lnTo>
                        <a:pt x="508" y="370"/>
                      </a:lnTo>
                      <a:lnTo>
                        <a:pt x="483" y="393"/>
                      </a:lnTo>
                      <a:lnTo>
                        <a:pt x="459" y="413"/>
                      </a:lnTo>
                      <a:lnTo>
                        <a:pt x="437" y="430"/>
                      </a:lnTo>
                      <a:lnTo>
                        <a:pt x="412" y="444"/>
                      </a:lnTo>
                      <a:lnTo>
                        <a:pt x="390" y="458"/>
                      </a:lnTo>
                      <a:lnTo>
                        <a:pt x="367" y="470"/>
                      </a:lnTo>
                      <a:lnTo>
                        <a:pt x="348" y="479"/>
                      </a:lnTo>
                      <a:lnTo>
                        <a:pt x="323" y="489"/>
                      </a:lnTo>
                      <a:lnTo>
                        <a:pt x="298" y="499"/>
                      </a:lnTo>
                      <a:lnTo>
                        <a:pt x="274" y="507"/>
                      </a:lnTo>
                      <a:lnTo>
                        <a:pt x="228" y="519"/>
                      </a:lnTo>
                      <a:lnTo>
                        <a:pt x="187" y="525"/>
                      </a:lnTo>
                      <a:lnTo>
                        <a:pt x="170" y="527"/>
                      </a:lnTo>
                      <a:lnTo>
                        <a:pt x="135" y="531"/>
                      </a:lnTo>
                      <a:lnTo>
                        <a:pt x="108" y="531"/>
                      </a:lnTo>
                      <a:lnTo>
                        <a:pt x="0" y="531"/>
                      </a:lnTo>
                      <a:lnTo>
                        <a:pt x="52" y="508"/>
                      </a:lnTo>
                      <a:lnTo>
                        <a:pt x="290" y="402"/>
                      </a:lnTo>
                      <a:lnTo>
                        <a:pt x="418" y="249"/>
                      </a:lnTo>
                      <a:lnTo>
                        <a:pt x="483" y="90"/>
                      </a:lnTo>
                      <a:lnTo>
                        <a:pt x="498" y="0"/>
                      </a:lnTo>
                      <a:lnTo>
                        <a:pt x="66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Rectangle 1232"/>
                <p:cNvSpPr>
                  <a:spLocks noChangeArrowheads="1"/>
                </p:cNvSpPr>
                <p:nvPr/>
              </p:nvSpPr>
              <p:spPr bwMode="auto">
                <a:xfrm>
                  <a:off x="3684" y="1871"/>
                  <a:ext cx="140" cy="182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Freeform 1233"/>
                <p:cNvSpPr>
                  <a:spLocks/>
                </p:cNvSpPr>
                <p:nvPr/>
              </p:nvSpPr>
              <p:spPr bwMode="auto">
                <a:xfrm>
                  <a:off x="3555" y="1870"/>
                  <a:ext cx="129" cy="180"/>
                </a:xfrm>
                <a:custGeom>
                  <a:avLst/>
                  <a:gdLst>
                    <a:gd name="T0" fmla="*/ 129 w 129"/>
                    <a:gd name="T1" fmla="*/ 0 h 180"/>
                    <a:gd name="T2" fmla="*/ 129 w 129"/>
                    <a:gd name="T3" fmla="*/ 180 h 180"/>
                    <a:gd name="T4" fmla="*/ 0 w 129"/>
                    <a:gd name="T5" fmla="*/ 90 h 180"/>
                    <a:gd name="T6" fmla="*/ 129 w 129"/>
                    <a:gd name="T7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9" h="180">
                      <a:moveTo>
                        <a:pt x="129" y="0"/>
                      </a:moveTo>
                      <a:lnTo>
                        <a:pt x="129" y="180"/>
                      </a:lnTo>
                      <a:lnTo>
                        <a:pt x="0" y="90"/>
                      </a:lnTo>
                      <a:lnTo>
                        <a:pt x="129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Freeform 1234"/>
                <p:cNvSpPr>
                  <a:spLocks/>
                </p:cNvSpPr>
                <p:nvPr/>
              </p:nvSpPr>
              <p:spPr bwMode="auto">
                <a:xfrm>
                  <a:off x="3684" y="1476"/>
                  <a:ext cx="512" cy="529"/>
                </a:xfrm>
                <a:custGeom>
                  <a:avLst/>
                  <a:gdLst>
                    <a:gd name="T0" fmla="*/ 432 w 512"/>
                    <a:gd name="T1" fmla="*/ 15 h 529"/>
                    <a:gd name="T2" fmla="*/ 431 w 512"/>
                    <a:gd name="T3" fmla="*/ 45 h 529"/>
                    <a:gd name="T4" fmla="*/ 426 w 512"/>
                    <a:gd name="T5" fmla="*/ 76 h 529"/>
                    <a:gd name="T6" fmla="*/ 420 w 512"/>
                    <a:gd name="T7" fmla="*/ 106 h 529"/>
                    <a:gd name="T8" fmla="*/ 411 w 512"/>
                    <a:gd name="T9" fmla="*/ 137 h 529"/>
                    <a:gd name="T10" fmla="*/ 401 w 512"/>
                    <a:gd name="T11" fmla="*/ 170 h 529"/>
                    <a:gd name="T12" fmla="*/ 388 w 512"/>
                    <a:gd name="T13" fmla="*/ 198 h 529"/>
                    <a:gd name="T14" fmla="*/ 368 w 512"/>
                    <a:gd name="T15" fmla="*/ 235 h 529"/>
                    <a:gd name="T16" fmla="*/ 337 w 512"/>
                    <a:gd name="T17" fmla="*/ 280 h 529"/>
                    <a:gd name="T18" fmla="*/ 315 w 512"/>
                    <a:gd name="T19" fmla="*/ 305 h 529"/>
                    <a:gd name="T20" fmla="*/ 275 w 512"/>
                    <a:gd name="T21" fmla="*/ 344 h 529"/>
                    <a:gd name="T22" fmla="*/ 245 w 512"/>
                    <a:gd name="T23" fmla="*/ 367 h 529"/>
                    <a:gd name="T24" fmla="*/ 213 w 512"/>
                    <a:gd name="T25" fmla="*/ 390 h 529"/>
                    <a:gd name="T26" fmla="*/ 179 w 512"/>
                    <a:gd name="T27" fmla="*/ 407 h 529"/>
                    <a:gd name="T28" fmla="*/ 143 w 512"/>
                    <a:gd name="T29" fmla="*/ 422 h 529"/>
                    <a:gd name="T30" fmla="*/ 109 w 512"/>
                    <a:gd name="T31" fmla="*/ 432 h 529"/>
                    <a:gd name="T32" fmla="*/ 78 w 512"/>
                    <a:gd name="T33" fmla="*/ 439 h 529"/>
                    <a:gd name="T34" fmla="*/ 50 w 512"/>
                    <a:gd name="T35" fmla="*/ 443 h 529"/>
                    <a:gd name="T36" fmla="*/ 16 w 512"/>
                    <a:gd name="T37" fmla="*/ 446 h 529"/>
                    <a:gd name="T38" fmla="*/ 0 w 512"/>
                    <a:gd name="T39" fmla="*/ 529 h 529"/>
                    <a:gd name="T40" fmla="*/ 48 w 512"/>
                    <a:gd name="T41" fmla="*/ 527 h 529"/>
                    <a:gd name="T42" fmla="*/ 84 w 512"/>
                    <a:gd name="T43" fmla="*/ 523 h 529"/>
                    <a:gd name="T44" fmla="*/ 118 w 512"/>
                    <a:gd name="T45" fmla="*/ 515 h 529"/>
                    <a:gd name="T46" fmla="*/ 152 w 512"/>
                    <a:gd name="T47" fmla="*/ 505 h 529"/>
                    <a:gd name="T48" fmla="*/ 186 w 512"/>
                    <a:gd name="T49" fmla="*/ 493 h 529"/>
                    <a:gd name="T50" fmla="*/ 219 w 512"/>
                    <a:gd name="T51" fmla="*/ 479 h 529"/>
                    <a:gd name="T52" fmla="*/ 257 w 512"/>
                    <a:gd name="T53" fmla="*/ 458 h 529"/>
                    <a:gd name="T54" fmla="*/ 302 w 512"/>
                    <a:gd name="T55" fmla="*/ 426 h 529"/>
                    <a:gd name="T56" fmla="*/ 339 w 512"/>
                    <a:gd name="T57" fmla="*/ 397 h 529"/>
                    <a:gd name="T58" fmla="*/ 380 w 512"/>
                    <a:gd name="T59" fmla="*/ 353 h 529"/>
                    <a:gd name="T60" fmla="*/ 414 w 512"/>
                    <a:gd name="T61" fmla="*/ 309 h 529"/>
                    <a:gd name="T62" fmla="*/ 435 w 512"/>
                    <a:gd name="T63" fmla="*/ 279 h 529"/>
                    <a:gd name="T64" fmla="*/ 450 w 512"/>
                    <a:gd name="T65" fmla="*/ 251 h 529"/>
                    <a:gd name="T66" fmla="*/ 463 w 512"/>
                    <a:gd name="T67" fmla="*/ 222 h 529"/>
                    <a:gd name="T68" fmla="*/ 476 w 512"/>
                    <a:gd name="T69" fmla="*/ 186 h 529"/>
                    <a:gd name="T70" fmla="*/ 490 w 512"/>
                    <a:gd name="T71" fmla="*/ 147 h 529"/>
                    <a:gd name="T72" fmla="*/ 500 w 512"/>
                    <a:gd name="T73" fmla="*/ 109 h 529"/>
                    <a:gd name="T74" fmla="*/ 506 w 512"/>
                    <a:gd name="T75" fmla="*/ 68 h 529"/>
                    <a:gd name="T76" fmla="*/ 511 w 512"/>
                    <a:gd name="T77" fmla="*/ 15 h 529"/>
                    <a:gd name="T78" fmla="*/ 432 w 512"/>
                    <a:gd name="T79" fmla="*/ 0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12" h="529">
                      <a:moveTo>
                        <a:pt x="432" y="0"/>
                      </a:moveTo>
                      <a:lnTo>
                        <a:pt x="432" y="15"/>
                      </a:lnTo>
                      <a:lnTo>
                        <a:pt x="431" y="32"/>
                      </a:lnTo>
                      <a:lnTo>
                        <a:pt x="431" y="45"/>
                      </a:lnTo>
                      <a:lnTo>
                        <a:pt x="428" y="60"/>
                      </a:lnTo>
                      <a:lnTo>
                        <a:pt x="426" y="76"/>
                      </a:lnTo>
                      <a:lnTo>
                        <a:pt x="423" y="90"/>
                      </a:lnTo>
                      <a:lnTo>
                        <a:pt x="420" y="106"/>
                      </a:lnTo>
                      <a:lnTo>
                        <a:pt x="417" y="120"/>
                      </a:lnTo>
                      <a:lnTo>
                        <a:pt x="411" y="137"/>
                      </a:lnTo>
                      <a:lnTo>
                        <a:pt x="407" y="153"/>
                      </a:lnTo>
                      <a:lnTo>
                        <a:pt x="401" y="170"/>
                      </a:lnTo>
                      <a:lnTo>
                        <a:pt x="394" y="185"/>
                      </a:lnTo>
                      <a:lnTo>
                        <a:pt x="388" y="198"/>
                      </a:lnTo>
                      <a:lnTo>
                        <a:pt x="380" y="212"/>
                      </a:lnTo>
                      <a:lnTo>
                        <a:pt x="368" y="235"/>
                      </a:lnTo>
                      <a:lnTo>
                        <a:pt x="355" y="255"/>
                      </a:lnTo>
                      <a:lnTo>
                        <a:pt x="337" y="280"/>
                      </a:lnTo>
                      <a:lnTo>
                        <a:pt x="325" y="296"/>
                      </a:lnTo>
                      <a:lnTo>
                        <a:pt x="315" y="305"/>
                      </a:lnTo>
                      <a:lnTo>
                        <a:pt x="297" y="325"/>
                      </a:lnTo>
                      <a:lnTo>
                        <a:pt x="275" y="344"/>
                      </a:lnTo>
                      <a:lnTo>
                        <a:pt x="259" y="357"/>
                      </a:lnTo>
                      <a:lnTo>
                        <a:pt x="245" y="367"/>
                      </a:lnTo>
                      <a:lnTo>
                        <a:pt x="229" y="379"/>
                      </a:lnTo>
                      <a:lnTo>
                        <a:pt x="213" y="390"/>
                      </a:lnTo>
                      <a:lnTo>
                        <a:pt x="198" y="398"/>
                      </a:lnTo>
                      <a:lnTo>
                        <a:pt x="179" y="407"/>
                      </a:lnTo>
                      <a:lnTo>
                        <a:pt x="160" y="415"/>
                      </a:lnTo>
                      <a:lnTo>
                        <a:pt x="143" y="422"/>
                      </a:lnTo>
                      <a:lnTo>
                        <a:pt x="125" y="428"/>
                      </a:lnTo>
                      <a:lnTo>
                        <a:pt x="109" y="432"/>
                      </a:lnTo>
                      <a:lnTo>
                        <a:pt x="94" y="436"/>
                      </a:lnTo>
                      <a:lnTo>
                        <a:pt x="78" y="439"/>
                      </a:lnTo>
                      <a:lnTo>
                        <a:pt x="63" y="442"/>
                      </a:lnTo>
                      <a:lnTo>
                        <a:pt x="50" y="443"/>
                      </a:lnTo>
                      <a:lnTo>
                        <a:pt x="32" y="446"/>
                      </a:lnTo>
                      <a:lnTo>
                        <a:pt x="16" y="446"/>
                      </a:lnTo>
                      <a:lnTo>
                        <a:pt x="0" y="447"/>
                      </a:lnTo>
                      <a:lnTo>
                        <a:pt x="0" y="529"/>
                      </a:lnTo>
                      <a:lnTo>
                        <a:pt x="26" y="528"/>
                      </a:lnTo>
                      <a:lnTo>
                        <a:pt x="48" y="527"/>
                      </a:lnTo>
                      <a:lnTo>
                        <a:pt x="68" y="525"/>
                      </a:lnTo>
                      <a:lnTo>
                        <a:pt x="84" y="523"/>
                      </a:lnTo>
                      <a:lnTo>
                        <a:pt x="100" y="519"/>
                      </a:lnTo>
                      <a:lnTo>
                        <a:pt x="118" y="515"/>
                      </a:lnTo>
                      <a:lnTo>
                        <a:pt x="133" y="511"/>
                      </a:lnTo>
                      <a:lnTo>
                        <a:pt x="152" y="505"/>
                      </a:lnTo>
                      <a:lnTo>
                        <a:pt x="170" y="499"/>
                      </a:lnTo>
                      <a:lnTo>
                        <a:pt x="186" y="493"/>
                      </a:lnTo>
                      <a:lnTo>
                        <a:pt x="204" y="485"/>
                      </a:lnTo>
                      <a:lnTo>
                        <a:pt x="219" y="479"/>
                      </a:lnTo>
                      <a:lnTo>
                        <a:pt x="238" y="468"/>
                      </a:lnTo>
                      <a:lnTo>
                        <a:pt x="257" y="458"/>
                      </a:lnTo>
                      <a:lnTo>
                        <a:pt x="281" y="442"/>
                      </a:lnTo>
                      <a:lnTo>
                        <a:pt x="302" y="426"/>
                      </a:lnTo>
                      <a:lnTo>
                        <a:pt x="322" y="411"/>
                      </a:lnTo>
                      <a:lnTo>
                        <a:pt x="339" y="397"/>
                      </a:lnTo>
                      <a:lnTo>
                        <a:pt x="359" y="377"/>
                      </a:lnTo>
                      <a:lnTo>
                        <a:pt x="380" y="353"/>
                      </a:lnTo>
                      <a:lnTo>
                        <a:pt x="398" y="330"/>
                      </a:lnTo>
                      <a:lnTo>
                        <a:pt x="414" y="309"/>
                      </a:lnTo>
                      <a:lnTo>
                        <a:pt x="423" y="296"/>
                      </a:lnTo>
                      <a:lnTo>
                        <a:pt x="435" y="279"/>
                      </a:lnTo>
                      <a:lnTo>
                        <a:pt x="442" y="265"/>
                      </a:lnTo>
                      <a:lnTo>
                        <a:pt x="450" y="251"/>
                      </a:lnTo>
                      <a:lnTo>
                        <a:pt x="457" y="236"/>
                      </a:lnTo>
                      <a:lnTo>
                        <a:pt x="463" y="222"/>
                      </a:lnTo>
                      <a:lnTo>
                        <a:pt x="472" y="203"/>
                      </a:lnTo>
                      <a:lnTo>
                        <a:pt x="476" y="186"/>
                      </a:lnTo>
                      <a:lnTo>
                        <a:pt x="484" y="169"/>
                      </a:lnTo>
                      <a:lnTo>
                        <a:pt x="490" y="147"/>
                      </a:lnTo>
                      <a:lnTo>
                        <a:pt x="496" y="126"/>
                      </a:lnTo>
                      <a:lnTo>
                        <a:pt x="500" y="109"/>
                      </a:lnTo>
                      <a:lnTo>
                        <a:pt x="503" y="89"/>
                      </a:lnTo>
                      <a:lnTo>
                        <a:pt x="506" y="68"/>
                      </a:lnTo>
                      <a:lnTo>
                        <a:pt x="509" y="40"/>
                      </a:lnTo>
                      <a:lnTo>
                        <a:pt x="511" y="15"/>
                      </a:lnTo>
                      <a:lnTo>
                        <a:pt x="512" y="0"/>
                      </a:lnTo>
                      <a:lnTo>
                        <a:pt x="432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Freeform 1235"/>
                <p:cNvSpPr>
                  <a:spLocks/>
                </p:cNvSpPr>
                <p:nvPr/>
              </p:nvSpPr>
              <p:spPr bwMode="auto">
                <a:xfrm>
                  <a:off x="4187" y="1475"/>
                  <a:ext cx="667" cy="532"/>
                </a:xfrm>
                <a:custGeom>
                  <a:avLst/>
                  <a:gdLst>
                    <a:gd name="T0" fmla="*/ 0 w 667"/>
                    <a:gd name="T1" fmla="*/ 0 h 532"/>
                    <a:gd name="T2" fmla="*/ 0 w 667"/>
                    <a:gd name="T3" fmla="*/ 24 h 532"/>
                    <a:gd name="T4" fmla="*/ 0 w 667"/>
                    <a:gd name="T5" fmla="*/ 42 h 532"/>
                    <a:gd name="T6" fmla="*/ 3 w 667"/>
                    <a:gd name="T7" fmla="*/ 62 h 532"/>
                    <a:gd name="T8" fmla="*/ 6 w 667"/>
                    <a:gd name="T9" fmla="*/ 83 h 532"/>
                    <a:gd name="T10" fmla="*/ 11 w 667"/>
                    <a:gd name="T11" fmla="*/ 107 h 532"/>
                    <a:gd name="T12" fmla="*/ 16 w 667"/>
                    <a:gd name="T13" fmla="*/ 129 h 532"/>
                    <a:gd name="T14" fmla="*/ 22 w 667"/>
                    <a:gd name="T15" fmla="*/ 148 h 532"/>
                    <a:gd name="T16" fmla="*/ 30 w 667"/>
                    <a:gd name="T17" fmla="*/ 171 h 532"/>
                    <a:gd name="T18" fmla="*/ 36 w 667"/>
                    <a:gd name="T19" fmla="*/ 189 h 532"/>
                    <a:gd name="T20" fmla="*/ 43 w 667"/>
                    <a:gd name="T21" fmla="*/ 208 h 532"/>
                    <a:gd name="T22" fmla="*/ 53 w 667"/>
                    <a:gd name="T23" fmla="*/ 229 h 532"/>
                    <a:gd name="T24" fmla="*/ 70 w 667"/>
                    <a:gd name="T25" fmla="*/ 254 h 532"/>
                    <a:gd name="T26" fmla="*/ 82 w 667"/>
                    <a:gd name="T27" fmla="*/ 277 h 532"/>
                    <a:gd name="T28" fmla="*/ 99 w 667"/>
                    <a:gd name="T29" fmla="*/ 302 h 532"/>
                    <a:gd name="T30" fmla="*/ 119 w 667"/>
                    <a:gd name="T31" fmla="*/ 327 h 532"/>
                    <a:gd name="T32" fmla="*/ 138 w 667"/>
                    <a:gd name="T33" fmla="*/ 350 h 532"/>
                    <a:gd name="T34" fmla="*/ 159 w 667"/>
                    <a:gd name="T35" fmla="*/ 370 h 532"/>
                    <a:gd name="T36" fmla="*/ 182 w 667"/>
                    <a:gd name="T37" fmla="*/ 394 h 532"/>
                    <a:gd name="T38" fmla="*/ 206 w 667"/>
                    <a:gd name="T39" fmla="*/ 412 h 532"/>
                    <a:gd name="T40" fmla="*/ 228 w 667"/>
                    <a:gd name="T41" fmla="*/ 431 h 532"/>
                    <a:gd name="T42" fmla="*/ 253 w 667"/>
                    <a:gd name="T43" fmla="*/ 444 h 532"/>
                    <a:gd name="T44" fmla="*/ 276 w 667"/>
                    <a:gd name="T45" fmla="*/ 459 h 532"/>
                    <a:gd name="T46" fmla="*/ 298 w 667"/>
                    <a:gd name="T47" fmla="*/ 469 h 532"/>
                    <a:gd name="T48" fmla="*/ 317 w 667"/>
                    <a:gd name="T49" fmla="*/ 479 h 532"/>
                    <a:gd name="T50" fmla="*/ 344 w 667"/>
                    <a:gd name="T51" fmla="*/ 489 h 532"/>
                    <a:gd name="T52" fmla="*/ 367 w 667"/>
                    <a:gd name="T53" fmla="*/ 500 h 532"/>
                    <a:gd name="T54" fmla="*/ 393 w 667"/>
                    <a:gd name="T55" fmla="*/ 508 h 532"/>
                    <a:gd name="T56" fmla="*/ 439 w 667"/>
                    <a:gd name="T57" fmla="*/ 518 h 532"/>
                    <a:gd name="T58" fmla="*/ 479 w 667"/>
                    <a:gd name="T59" fmla="*/ 526 h 532"/>
                    <a:gd name="T60" fmla="*/ 495 w 667"/>
                    <a:gd name="T61" fmla="*/ 528 h 532"/>
                    <a:gd name="T62" fmla="*/ 529 w 667"/>
                    <a:gd name="T63" fmla="*/ 532 h 532"/>
                    <a:gd name="T64" fmla="*/ 557 w 667"/>
                    <a:gd name="T65" fmla="*/ 532 h 532"/>
                    <a:gd name="T66" fmla="*/ 667 w 667"/>
                    <a:gd name="T67" fmla="*/ 532 h 532"/>
                    <a:gd name="T68" fmla="*/ 615 w 667"/>
                    <a:gd name="T69" fmla="*/ 508 h 532"/>
                    <a:gd name="T70" fmla="*/ 375 w 667"/>
                    <a:gd name="T71" fmla="*/ 403 h 532"/>
                    <a:gd name="T72" fmla="*/ 247 w 667"/>
                    <a:gd name="T73" fmla="*/ 249 h 532"/>
                    <a:gd name="T74" fmla="*/ 182 w 667"/>
                    <a:gd name="T75" fmla="*/ 91 h 532"/>
                    <a:gd name="T76" fmla="*/ 168 w 667"/>
                    <a:gd name="T77" fmla="*/ 0 h 532"/>
                    <a:gd name="T78" fmla="*/ 0 w 667"/>
                    <a:gd name="T79" fmla="*/ 0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667" h="532">
                      <a:moveTo>
                        <a:pt x="0" y="0"/>
                      </a:moveTo>
                      <a:lnTo>
                        <a:pt x="0" y="24"/>
                      </a:lnTo>
                      <a:lnTo>
                        <a:pt x="0" y="42"/>
                      </a:lnTo>
                      <a:lnTo>
                        <a:pt x="3" y="62"/>
                      </a:lnTo>
                      <a:lnTo>
                        <a:pt x="6" y="83"/>
                      </a:lnTo>
                      <a:lnTo>
                        <a:pt x="11" y="107"/>
                      </a:lnTo>
                      <a:lnTo>
                        <a:pt x="16" y="129"/>
                      </a:lnTo>
                      <a:lnTo>
                        <a:pt x="22" y="148"/>
                      </a:lnTo>
                      <a:lnTo>
                        <a:pt x="30" y="171"/>
                      </a:lnTo>
                      <a:lnTo>
                        <a:pt x="36" y="189"/>
                      </a:lnTo>
                      <a:lnTo>
                        <a:pt x="43" y="208"/>
                      </a:lnTo>
                      <a:lnTo>
                        <a:pt x="53" y="229"/>
                      </a:lnTo>
                      <a:lnTo>
                        <a:pt x="70" y="254"/>
                      </a:lnTo>
                      <a:lnTo>
                        <a:pt x="82" y="277"/>
                      </a:lnTo>
                      <a:lnTo>
                        <a:pt x="99" y="302"/>
                      </a:lnTo>
                      <a:lnTo>
                        <a:pt x="119" y="327"/>
                      </a:lnTo>
                      <a:lnTo>
                        <a:pt x="138" y="350"/>
                      </a:lnTo>
                      <a:lnTo>
                        <a:pt x="159" y="370"/>
                      </a:lnTo>
                      <a:lnTo>
                        <a:pt x="182" y="394"/>
                      </a:lnTo>
                      <a:lnTo>
                        <a:pt x="206" y="412"/>
                      </a:lnTo>
                      <a:lnTo>
                        <a:pt x="228" y="431"/>
                      </a:lnTo>
                      <a:lnTo>
                        <a:pt x="253" y="444"/>
                      </a:lnTo>
                      <a:lnTo>
                        <a:pt x="276" y="459"/>
                      </a:lnTo>
                      <a:lnTo>
                        <a:pt x="298" y="469"/>
                      </a:lnTo>
                      <a:lnTo>
                        <a:pt x="317" y="479"/>
                      </a:lnTo>
                      <a:lnTo>
                        <a:pt x="344" y="489"/>
                      </a:lnTo>
                      <a:lnTo>
                        <a:pt x="367" y="500"/>
                      </a:lnTo>
                      <a:lnTo>
                        <a:pt x="393" y="508"/>
                      </a:lnTo>
                      <a:lnTo>
                        <a:pt x="439" y="518"/>
                      </a:lnTo>
                      <a:lnTo>
                        <a:pt x="479" y="526"/>
                      </a:lnTo>
                      <a:lnTo>
                        <a:pt x="495" y="528"/>
                      </a:lnTo>
                      <a:lnTo>
                        <a:pt x="529" y="532"/>
                      </a:lnTo>
                      <a:lnTo>
                        <a:pt x="557" y="532"/>
                      </a:lnTo>
                      <a:lnTo>
                        <a:pt x="667" y="532"/>
                      </a:lnTo>
                      <a:lnTo>
                        <a:pt x="615" y="508"/>
                      </a:lnTo>
                      <a:lnTo>
                        <a:pt x="375" y="403"/>
                      </a:lnTo>
                      <a:lnTo>
                        <a:pt x="247" y="249"/>
                      </a:lnTo>
                      <a:lnTo>
                        <a:pt x="182" y="91"/>
                      </a:lnTo>
                      <a:lnTo>
                        <a:pt x="16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Rectangle 1236"/>
                <p:cNvSpPr>
                  <a:spLocks noChangeArrowheads="1"/>
                </p:cNvSpPr>
                <p:nvPr/>
              </p:nvSpPr>
              <p:spPr bwMode="auto">
                <a:xfrm>
                  <a:off x="4711" y="1871"/>
                  <a:ext cx="143" cy="181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" name="Freeform 1237"/>
                <p:cNvSpPr>
                  <a:spLocks/>
                </p:cNvSpPr>
                <p:nvPr/>
              </p:nvSpPr>
              <p:spPr bwMode="auto">
                <a:xfrm>
                  <a:off x="4851" y="1870"/>
                  <a:ext cx="129" cy="180"/>
                </a:xfrm>
                <a:custGeom>
                  <a:avLst/>
                  <a:gdLst>
                    <a:gd name="T0" fmla="*/ 0 w 129"/>
                    <a:gd name="T1" fmla="*/ 0 h 180"/>
                    <a:gd name="T2" fmla="*/ 0 w 129"/>
                    <a:gd name="T3" fmla="*/ 180 h 180"/>
                    <a:gd name="T4" fmla="*/ 129 w 129"/>
                    <a:gd name="T5" fmla="*/ 90 h 180"/>
                    <a:gd name="T6" fmla="*/ 0 w 129"/>
                    <a:gd name="T7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9" h="180">
                      <a:moveTo>
                        <a:pt x="0" y="0"/>
                      </a:moveTo>
                      <a:lnTo>
                        <a:pt x="0" y="180"/>
                      </a:lnTo>
                      <a:lnTo>
                        <a:pt x="129" y="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8" name="Freeform 1238"/>
                <p:cNvSpPr>
                  <a:spLocks/>
                </p:cNvSpPr>
                <p:nvPr/>
              </p:nvSpPr>
              <p:spPr bwMode="auto">
                <a:xfrm>
                  <a:off x="4338" y="1476"/>
                  <a:ext cx="513" cy="529"/>
                </a:xfrm>
                <a:custGeom>
                  <a:avLst/>
                  <a:gdLst>
                    <a:gd name="T0" fmla="*/ 80 w 513"/>
                    <a:gd name="T1" fmla="*/ 15 h 529"/>
                    <a:gd name="T2" fmla="*/ 83 w 513"/>
                    <a:gd name="T3" fmla="*/ 45 h 529"/>
                    <a:gd name="T4" fmla="*/ 86 w 513"/>
                    <a:gd name="T5" fmla="*/ 76 h 529"/>
                    <a:gd name="T6" fmla="*/ 92 w 513"/>
                    <a:gd name="T7" fmla="*/ 106 h 529"/>
                    <a:gd name="T8" fmla="*/ 99 w 513"/>
                    <a:gd name="T9" fmla="*/ 137 h 529"/>
                    <a:gd name="T10" fmla="*/ 113 w 513"/>
                    <a:gd name="T11" fmla="*/ 170 h 529"/>
                    <a:gd name="T12" fmla="*/ 123 w 513"/>
                    <a:gd name="T13" fmla="*/ 198 h 529"/>
                    <a:gd name="T14" fmla="*/ 142 w 513"/>
                    <a:gd name="T15" fmla="*/ 235 h 529"/>
                    <a:gd name="T16" fmla="*/ 173 w 513"/>
                    <a:gd name="T17" fmla="*/ 280 h 529"/>
                    <a:gd name="T18" fmla="*/ 196 w 513"/>
                    <a:gd name="T19" fmla="*/ 305 h 529"/>
                    <a:gd name="T20" fmla="*/ 236 w 513"/>
                    <a:gd name="T21" fmla="*/ 344 h 529"/>
                    <a:gd name="T22" fmla="*/ 267 w 513"/>
                    <a:gd name="T23" fmla="*/ 367 h 529"/>
                    <a:gd name="T24" fmla="*/ 299 w 513"/>
                    <a:gd name="T25" fmla="*/ 390 h 529"/>
                    <a:gd name="T26" fmla="*/ 335 w 513"/>
                    <a:gd name="T27" fmla="*/ 407 h 529"/>
                    <a:gd name="T28" fmla="*/ 370 w 513"/>
                    <a:gd name="T29" fmla="*/ 422 h 529"/>
                    <a:gd name="T30" fmla="*/ 403 w 513"/>
                    <a:gd name="T31" fmla="*/ 432 h 529"/>
                    <a:gd name="T32" fmla="*/ 434 w 513"/>
                    <a:gd name="T33" fmla="*/ 439 h 529"/>
                    <a:gd name="T34" fmla="*/ 464 w 513"/>
                    <a:gd name="T35" fmla="*/ 443 h 529"/>
                    <a:gd name="T36" fmla="*/ 496 w 513"/>
                    <a:gd name="T37" fmla="*/ 446 h 529"/>
                    <a:gd name="T38" fmla="*/ 513 w 513"/>
                    <a:gd name="T39" fmla="*/ 529 h 529"/>
                    <a:gd name="T40" fmla="*/ 464 w 513"/>
                    <a:gd name="T41" fmla="*/ 527 h 529"/>
                    <a:gd name="T42" fmla="*/ 430 w 513"/>
                    <a:gd name="T43" fmla="*/ 523 h 529"/>
                    <a:gd name="T44" fmla="*/ 394 w 513"/>
                    <a:gd name="T45" fmla="*/ 515 h 529"/>
                    <a:gd name="T46" fmla="*/ 360 w 513"/>
                    <a:gd name="T47" fmla="*/ 505 h 529"/>
                    <a:gd name="T48" fmla="*/ 326 w 513"/>
                    <a:gd name="T49" fmla="*/ 493 h 529"/>
                    <a:gd name="T50" fmla="*/ 293 w 513"/>
                    <a:gd name="T51" fmla="*/ 479 h 529"/>
                    <a:gd name="T52" fmla="*/ 255 w 513"/>
                    <a:gd name="T53" fmla="*/ 458 h 529"/>
                    <a:gd name="T54" fmla="*/ 209 w 513"/>
                    <a:gd name="T55" fmla="*/ 427 h 529"/>
                    <a:gd name="T56" fmla="*/ 173 w 513"/>
                    <a:gd name="T57" fmla="*/ 397 h 529"/>
                    <a:gd name="T58" fmla="*/ 131 w 513"/>
                    <a:gd name="T59" fmla="*/ 354 h 529"/>
                    <a:gd name="T60" fmla="*/ 99 w 513"/>
                    <a:gd name="T61" fmla="*/ 310 h 529"/>
                    <a:gd name="T62" fmla="*/ 77 w 513"/>
                    <a:gd name="T63" fmla="*/ 279 h 529"/>
                    <a:gd name="T64" fmla="*/ 62 w 513"/>
                    <a:gd name="T65" fmla="*/ 251 h 529"/>
                    <a:gd name="T66" fmla="*/ 48 w 513"/>
                    <a:gd name="T67" fmla="*/ 222 h 529"/>
                    <a:gd name="T68" fmla="*/ 36 w 513"/>
                    <a:gd name="T69" fmla="*/ 186 h 529"/>
                    <a:gd name="T70" fmla="*/ 22 w 513"/>
                    <a:gd name="T71" fmla="*/ 147 h 529"/>
                    <a:gd name="T72" fmla="*/ 14 w 513"/>
                    <a:gd name="T73" fmla="*/ 109 h 529"/>
                    <a:gd name="T74" fmla="*/ 6 w 513"/>
                    <a:gd name="T75" fmla="*/ 68 h 529"/>
                    <a:gd name="T76" fmla="*/ 2 w 513"/>
                    <a:gd name="T77" fmla="*/ 15 h 529"/>
                    <a:gd name="T78" fmla="*/ 80 w 513"/>
                    <a:gd name="T79" fmla="*/ 2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13" h="529">
                      <a:moveTo>
                        <a:pt x="80" y="2"/>
                      </a:moveTo>
                      <a:lnTo>
                        <a:pt x="80" y="15"/>
                      </a:lnTo>
                      <a:lnTo>
                        <a:pt x="80" y="32"/>
                      </a:lnTo>
                      <a:lnTo>
                        <a:pt x="83" y="45"/>
                      </a:lnTo>
                      <a:lnTo>
                        <a:pt x="83" y="61"/>
                      </a:lnTo>
                      <a:lnTo>
                        <a:pt x="86" y="76"/>
                      </a:lnTo>
                      <a:lnTo>
                        <a:pt x="89" y="90"/>
                      </a:lnTo>
                      <a:lnTo>
                        <a:pt x="92" y="106"/>
                      </a:lnTo>
                      <a:lnTo>
                        <a:pt x="95" y="120"/>
                      </a:lnTo>
                      <a:lnTo>
                        <a:pt x="99" y="137"/>
                      </a:lnTo>
                      <a:lnTo>
                        <a:pt x="107" y="153"/>
                      </a:lnTo>
                      <a:lnTo>
                        <a:pt x="113" y="170"/>
                      </a:lnTo>
                      <a:lnTo>
                        <a:pt x="119" y="185"/>
                      </a:lnTo>
                      <a:lnTo>
                        <a:pt x="123" y="198"/>
                      </a:lnTo>
                      <a:lnTo>
                        <a:pt x="131" y="212"/>
                      </a:lnTo>
                      <a:lnTo>
                        <a:pt x="142" y="235"/>
                      </a:lnTo>
                      <a:lnTo>
                        <a:pt x="156" y="256"/>
                      </a:lnTo>
                      <a:lnTo>
                        <a:pt x="173" y="280"/>
                      </a:lnTo>
                      <a:lnTo>
                        <a:pt x="187" y="296"/>
                      </a:lnTo>
                      <a:lnTo>
                        <a:pt x="196" y="305"/>
                      </a:lnTo>
                      <a:lnTo>
                        <a:pt x="215" y="325"/>
                      </a:lnTo>
                      <a:lnTo>
                        <a:pt x="236" y="344"/>
                      </a:lnTo>
                      <a:lnTo>
                        <a:pt x="252" y="357"/>
                      </a:lnTo>
                      <a:lnTo>
                        <a:pt x="267" y="367"/>
                      </a:lnTo>
                      <a:lnTo>
                        <a:pt x="285" y="379"/>
                      </a:lnTo>
                      <a:lnTo>
                        <a:pt x="299" y="390"/>
                      </a:lnTo>
                      <a:lnTo>
                        <a:pt x="314" y="398"/>
                      </a:lnTo>
                      <a:lnTo>
                        <a:pt x="335" y="407"/>
                      </a:lnTo>
                      <a:lnTo>
                        <a:pt x="351" y="415"/>
                      </a:lnTo>
                      <a:lnTo>
                        <a:pt x="370" y="422"/>
                      </a:lnTo>
                      <a:lnTo>
                        <a:pt x="387" y="428"/>
                      </a:lnTo>
                      <a:lnTo>
                        <a:pt x="403" y="432"/>
                      </a:lnTo>
                      <a:lnTo>
                        <a:pt x="418" y="436"/>
                      </a:lnTo>
                      <a:lnTo>
                        <a:pt x="434" y="439"/>
                      </a:lnTo>
                      <a:lnTo>
                        <a:pt x="450" y="442"/>
                      </a:lnTo>
                      <a:lnTo>
                        <a:pt x="464" y="443"/>
                      </a:lnTo>
                      <a:lnTo>
                        <a:pt x="480" y="446"/>
                      </a:lnTo>
                      <a:lnTo>
                        <a:pt x="496" y="446"/>
                      </a:lnTo>
                      <a:lnTo>
                        <a:pt x="513" y="447"/>
                      </a:lnTo>
                      <a:lnTo>
                        <a:pt x="513" y="529"/>
                      </a:lnTo>
                      <a:lnTo>
                        <a:pt x="486" y="528"/>
                      </a:lnTo>
                      <a:lnTo>
                        <a:pt x="464" y="527"/>
                      </a:lnTo>
                      <a:lnTo>
                        <a:pt x="445" y="525"/>
                      </a:lnTo>
                      <a:lnTo>
                        <a:pt x="430" y="523"/>
                      </a:lnTo>
                      <a:lnTo>
                        <a:pt x="413" y="519"/>
                      </a:lnTo>
                      <a:lnTo>
                        <a:pt x="394" y="515"/>
                      </a:lnTo>
                      <a:lnTo>
                        <a:pt x="381" y="512"/>
                      </a:lnTo>
                      <a:lnTo>
                        <a:pt x="360" y="505"/>
                      </a:lnTo>
                      <a:lnTo>
                        <a:pt x="342" y="499"/>
                      </a:lnTo>
                      <a:lnTo>
                        <a:pt x="326" y="493"/>
                      </a:lnTo>
                      <a:lnTo>
                        <a:pt x="308" y="485"/>
                      </a:lnTo>
                      <a:lnTo>
                        <a:pt x="293" y="479"/>
                      </a:lnTo>
                      <a:lnTo>
                        <a:pt x="274" y="468"/>
                      </a:lnTo>
                      <a:lnTo>
                        <a:pt x="255" y="458"/>
                      </a:lnTo>
                      <a:lnTo>
                        <a:pt x="231" y="442"/>
                      </a:lnTo>
                      <a:lnTo>
                        <a:pt x="209" y="427"/>
                      </a:lnTo>
                      <a:lnTo>
                        <a:pt x="190" y="411"/>
                      </a:lnTo>
                      <a:lnTo>
                        <a:pt x="173" y="397"/>
                      </a:lnTo>
                      <a:lnTo>
                        <a:pt x="153" y="377"/>
                      </a:lnTo>
                      <a:lnTo>
                        <a:pt x="131" y="354"/>
                      </a:lnTo>
                      <a:lnTo>
                        <a:pt x="113" y="332"/>
                      </a:lnTo>
                      <a:lnTo>
                        <a:pt x="99" y="310"/>
                      </a:lnTo>
                      <a:lnTo>
                        <a:pt x="89" y="296"/>
                      </a:lnTo>
                      <a:lnTo>
                        <a:pt x="77" y="279"/>
                      </a:lnTo>
                      <a:lnTo>
                        <a:pt x="70" y="265"/>
                      </a:lnTo>
                      <a:lnTo>
                        <a:pt x="62" y="251"/>
                      </a:lnTo>
                      <a:lnTo>
                        <a:pt x="55" y="235"/>
                      </a:lnTo>
                      <a:lnTo>
                        <a:pt x="48" y="222"/>
                      </a:lnTo>
                      <a:lnTo>
                        <a:pt x="40" y="203"/>
                      </a:lnTo>
                      <a:lnTo>
                        <a:pt x="36" y="186"/>
                      </a:lnTo>
                      <a:lnTo>
                        <a:pt x="28" y="169"/>
                      </a:lnTo>
                      <a:lnTo>
                        <a:pt x="22" y="147"/>
                      </a:lnTo>
                      <a:lnTo>
                        <a:pt x="17" y="126"/>
                      </a:lnTo>
                      <a:lnTo>
                        <a:pt x="14" y="109"/>
                      </a:lnTo>
                      <a:lnTo>
                        <a:pt x="8" y="89"/>
                      </a:lnTo>
                      <a:lnTo>
                        <a:pt x="6" y="68"/>
                      </a:lnTo>
                      <a:lnTo>
                        <a:pt x="3" y="40"/>
                      </a:lnTo>
                      <a:lnTo>
                        <a:pt x="2" y="15"/>
                      </a:lnTo>
                      <a:lnTo>
                        <a:pt x="0" y="0"/>
                      </a:lnTo>
                      <a:lnTo>
                        <a:pt x="80" y="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9" name="Group 1241"/>
                <p:cNvGrpSpPr>
                  <a:grpSpLocks/>
                </p:cNvGrpSpPr>
                <p:nvPr/>
              </p:nvGrpSpPr>
              <p:grpSpPr bwMode="auto">
                <a:xfrm>
                  <a:off x="3971" y="1476"/>
                  <a:ext cx="592" cy="745"/>
                  <a:chOff x="3971" y="1476"/>
                  <a:chExt cx="592" cy="745"/>
                </a:xfrm>
              </p:grpSpPr>
              <p:sp>
                <p:nvSpPr>
                  <p:cNvPr id="170" name="Freeform 1239"/>
                  <p:cNvSpPr>
                    <a:spLocks/>
                  </p:cNvSpPr>
                  <p:nvPr/>
                </p:nvSpPr>
                <p:spPr bwMode="auto">
                  <a:xfrm>
                    <a:off x="3971" y="2122"/>
                    <a:ext cx="592" cy="24"/>
                  </a:xfrm>
                  <a:custGeom>
                    <a:avLst/>
                    <a:gdLst>
                      <a:gd name="T0" fmla="*/ 592 w 592"/>
                      <a:gd name="T1" fmla="*/ 24 h 24"/>
                      <a:gd name="T2" fmla="*/ 0 w 592"/>
                      <a:gd name="T3" fmla="*/ 24 h 24"/>
                      <a:gd name="T4" fmla="*/ 158 w 592"/>
                      <a:gd name="T5" fmla="*/ 0 h 24"/>
                      <a:gd name="T6" fmla="*/ 434 w 592"/>
                      <a:gd name="T7" fmla="*/ 0 h 24"/>
                      <a:gd name="T8" fmla="*/ 592 w 592"/>
                      <a:gd name="T9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92" h="24">
                        <a:moveTo>
                          <a:pt x="592" y="24"/>
                        </a:moveTo>
                        <a:lnTo>
                          <a:pt x="0" y="24"/>
                        </a:lnTo>
                        <a:lnTo>
                          <a:pt x="158" y="0"/>
                        </a:lnTo>
                        <a:lnTo>
                          <a:pt x="434" y="0"/>
                        </a:lnTo>
                        <a:lnTo>
                          <a:pt x="592" y="24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1" name="Freeform 1240"/>
                  <p:cNvSpPr>
                    <a:spLocks/>
                  </p:cNvSpPr>
                  <p:nvPr/>
                </p:nvSpPr>
                <p:spPr bwMode="auto">
                  <a:xfrm>
                    <a:off x="3971" y="1476"/>
                    <a:ext cx="592" cy="745"/>
                  </a:xfrm>
                  <a:custGeom>
                    <a:avLst/>
                    <a:gdLst>
                      <a:gd name="T0" fmla="*/ 395 w 592"/>
                      <a:gd name="T1" fmla="*/ 670 h 745"/>
                      <a:gd name="T2" fmla="*/ 592 w 592"/>
                      <a:gd name="T3" fmla="*/ 670 h 745"/>
                      <a:gd name="T4" fmla="*/ 275 w 592"/>
                      <a:gd name="T5" fmla="*/ 745 h 745"/>
                      <a:gd name="T6" fmla="*/ 0 w 592"/>
                      <a:gd name="T7" fmla="*/ 670 h 745"/>
                      <a:gd name="T8" fmla="*/ 197 w 592"/>
                      <a:gd name="T9" fmla="*/ 670 h 745"/>
                      <a:gd name="T10" fmla="*/ 197 w 592"/>
                      <a:gd name="T11" fmla="*/ 0 h 745"/>
                      <a:gd name="T12" fmla="*/ 395 w 592"/>
                      <a:gd name="T13" fmla="*/ 0 h 745"/>
                      <a:gd name="T14" fmla="*/ 395 w 592"/>
                      <a:gd name="T15" fmla="*/ 670 h 7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92" h="745">
                        <a:moveTo>
                          <a:pt x="395" y="670"/>
                        </a:moveTo>
                        <a:lnTo>
                          <a:pt x="592" y="670"/>
                        </a:lnTo>
                        <a:lnTo>
                          <a:pt x="275" y="745"/>
                        </a:lnTo>
                        <a:lnTo>
                          <a:pt x="0" y="670"/>
                        </a:lnTo>
                        <a:lnTo>
                          <a:pt x="197" y="670"/>
                        </a:lnTo>
                        <a:lnTo>
                          <a:pt x="197" y="0"/>
                        </a:lnTo>
                        <a:lnTo>
                          <a:pt x="395" y="0"/>
                        </a:lnTo>
                        <a:lnTo>
                          <a:pt x="395" y="67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8" name="Rectangle 1279"/>
              <p:cNvSpPr>
                <a:spLocks noChangeArrowheads="1"/>
              </p:cNvSpPr>
              <p:nvPr/>
            </p:nvSpPr>
            <p:spPr bwMode="auto">
              <a:xfrm>
                <a:off x="2883" y="3853"/>
                <a:ext cx="43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Macintosh</a:t>
                </a:r>
                <a:endParaRPr lang="en-US" sz="1200"/>
              </a:p>
            </p:txBody>
          </p:sp>
          <p:sp>
            <p:nvSpPr>
              <p:cNvPr id="159" name="Rectangle 1280"/>
              <p:cNvSpPr>
                <a:spLocks noChangeArrowheads="1"/>
              </p:cNvSpPr>
              <p:nvPr/>
            </p:nvSpPr>
            <p:spPr bwMode="auto">
              <a:xfrm>
                <a:off x="3640" y="4022"/>
                <a:ext cx="22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UNIX</a:t>
                </a:r>
                <a:endParaRPr lang="en-US" sz="1200"/>
              </a:p>
            </p:txBody>
          </p:sp>
          <p:sp>
            <p:nvSpPr>
              <p:cNvPr id="160" name="Rectangle 1281"/>
              <p:cNvSpPr>
                <a:spLocks noChangeArrowheads="1"/>
              </p:cNvSpPr>
              <p:nvPr/>
            </p:nvSpPr>
            <p:spPr bwMode="auto">
              <a:xfrm>
                <a:off x="5432" y="3904"/>
                <a:ext cx="13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PC</a:t>
                </a:r>
                <a:endParaRPr lang="en-US" sz="1200"/>
              </a:p>
            </p:txBody>
          </p:sp>
        </p:grpSp>
        <p:pic>
          <p:nvPicPr>
            <p:cNvPr id="148" name="Picture 1285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3" y="3515"/>
              <a:ext cx="732" cy="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9" name="Picture 1286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6" y="3317"/>
              <a:ext cx="786" cy="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0" name="Picture 1287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9" y="3252"/>
              <a:ext cx="53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51" name="Group 1291"/>
            <p:cNvGrpSpPr>
              <a:grpSpLocks/>
            </p:cNvGrpSpPr>
            <p:nvPr/>
          </p:nvGrpSpPr>
          <p:grpSpPr bwMode="auto">
            <a:xfrm>
              <a:off x="3768" y="2895"/>
              <a:ext cx="1056" cy="645"/>
              <a:chOff x="3768" y="3000"/>
              <a:chExt cx="1056" cy="645"/>
            </a:xfrm>
          </p:grpSpPr>
          <p:sp>
            <p:nvSpPr>
              <p:cNvPr id="152" name="Freeform 1248"/>
              <p:cNvSpPr>
                <a:spLocks/>
              </p:cNvSpPr>
              <p:nvPr/>
            </p:nvSpPr>
            <p:spPr bwMode="auto">
              <a:xfrm>
                <a:off x="3824" y="3050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7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2 w 1000"/>
                  <a:gd name="T13" fmla="*/ 117 h 595"/>
                  <a:gd name="T14" fmla="*/ 138 w 1000"/>
                  <a:gd name="T15" fmla="*/ 93 h 595"/>
                  <a:gd name="T16" fmla="*/ 177 w 1000"/>
                  <a:gd name="T17" fmla="*/ 70 h 595"/>
                  <a:gd name="T18" fmla="*/ 219 w 1000"/>
                  <a:gd name="T19" fmla="*/ 50 h 595"/>
                  <a:gd name="T20" fmla="*/ 267 w 1000"/>
                  <a:gd name="T21" fmla="*/ 33 h 595"/>
                  <a:gd name="T22" fmla="*/ 316 w 1000"/>
                  <a:gd name="T23" fmla="*/ 20 h 595"/>
                  <a:gd name="T24" fmla="*/ 366 w 1000"/>
                  <a:gd name="T25" fmla="*/ 9 h 595"/>
                  <a:gd name="T26" fmla="*/ 419 w 1000"/>
                  <a:gd name="T27" fmla="*/ 3 h 595"/>
                  <a:gd name="T28" fmla="*/ 473 w 1000"/>
                  <a:gd name="T29" fmla="*/ 0 h 595"/>
                  <a:gd name="T30" fmla="*/ 528 w 1000"/>
                  <a:gd name="T31" fmla="*/ 0 h 595"/>
                  <a:gd name="T32" fmla="*/ 581 w 1000"/>
                  <a:gd name="T33" fmla="*/ 3 h 595"/>
                  <a:gd name="T34" fmla="*/ 634 w 1000"/>
                  <a:gd name="T35" fmla="*/ 9 h 595"/>
                  <a:gd name="T36" fmla="*/ 686 w 1000"/>
                  <a:gd name="T37" fmla="*/ 20 h 595"/>
                  <a:gd name="T38" fmla="*/ 735 w 1000"/>
                  <a:gd name="T39" fmla="*/ 33 h 595"/>
                  <a:gd name="T40" fmla="*/ 781 w 1000"/>
                  <a:gd name="T41" fmla="*/ 50 h 595"/>
                  <a:gd name="T42" fmla="*/ 824 w 1000"/>
                  <a:gd name="T43" fmla="*/ 70 h 595"/>
                  <a:gd name="T44" fmla="*/ 864 w 1000"/>
                  <a:gd name="T45" fmla="*/ 93 h 595"/>
                  <a:gd name="T46" fmla="*/ 898 w 1000"/>
                  <a:gd name="T47" fmla="*/ 117 h 595"/>
                  <a:gd name="T48" fmla="*/ 929 w 1000"/>
                  <a:gd name="T49" fmla="*/ 143 h 595"/>
                  <a:gd name="T50" fmla="*/ 954 w 1000"/>
                  <a:gd name="T51" fmla="*/ 172 h 595"/>
                  <a:gd name="T52" fmla="*/ 975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2 h 595"/>
                  <a:gd name="T64" fmla="*/ 975 w 1000"/>
                  <a:gd name="T65" fmla="*/ 392 h 595"/>
                  <a:gd name="T66" fmla="*/ 954 w 1000"/>
                  <a:gd name="T67" fmla="*/ 423 h 595"/>
                  <a:gd name="T68" fmla="*/ 929 w 1000"/>
                  <a:gd name="T69" fmla="*/ 451 h 595"/>
                  <a:gd name="T70" fmla="*/ 898 w 1000"/>
                  <a:gd name="T71" fmla="*/ 477 h 595"/>
                  <a:gd name="T72" fmla="*/ 864 w 1000"/>
                  <a:gd name="T73" fmla="*/ 502 h 595"/>
                  <a:gd name="T74" fmla="*/ 824 w 1000"/>
                  <a:gd name="T75" fmla="*/ 525 h 595"/>
                  <a:gd name="T76" fmla="*/ 781 w 1000"/>
                  <a:gd name="T77" fmla="*/ 543 h 595"/>
                  <a:gd name="T78" fmla="*/ 735 w 1000"/>
                  <a:gd name="T79" fmla="*/ 561 h 595"/>
                  <a:gd name="T80" fmla="*/ 686 w 1000"/>
                  <a:gd name="T81" fmla="*/ 574 h 595"/>
                  <a:gd name="T82" fmla="*/ 634 w 1000"/>
                  <a:gd name="T83" fmla="*/ 585 h 595"/>
                  <a:gd name="T84" fmla="*/ 581 w 1000"/>
                  <a:gd name="T85" fmla="*/ 591 h 595"/>
                  <a:gd name="T86" fmla="*/ 528 w 1000"/>
                  <a:gd name="T87" fmla="*/ 595 h 595"/>
                  <a:gd name="T88" fmla="*/ 473 w 1000"/>
                  <a:gd name="T89" fmla="*/ 595 h 595"/>
                  <a:gd name="T90" fmla="*/ 419 w 1000"/>
                  <a:gd name="T91" fmla="*/ 591 h 595"/>
                  <a:gd name="T92" fmla="*/ 366 w 1000"/>
                  <a:gd name="T93" fmla="*/ 585 h 595"/>
                  <a:gd name="T94" fmla="*/ 316 w 1000"/>
                  <a:gd name="T95" fmla="*/ 574 h 595"/>
                  <a:gd name="T96" fmla="*/ 267 w 1000"/>
                  <a:gd name="T97" fmla="*/ 561 h 595"/>
                  <a:gd name="T98" fmla="*/ 219 w 1000"/>
                  <a:gd name="T99" fmla="*/ 543 h 595"/>
                  <a:gd name="T100" fmla="*/ 177 w 1000"/>
                  <a:gd name="T101" fmla="*/ 525 h 595"/>
                  <a:gd name="T102" fmla="*/ 138 w 1000"/>
                  <a:gd name="T103" fmla="*/ 502 h 595"/>
                  <a:gd name="T104" fmla="*/ 102 w 1000"/>
                  <a:gd name="T105" fmla="*/ 477 h 595"/>
                  <a:gd name="T106" fmla="*/ 71 w 1000"/>
                  <a:gd name="T107" fmla="*/ 451 h 595"/>
                  <a:gd name="T108" fmla="*/ 46 w 1000"/>
                  <a:gd name="T109" fmla="*/ 423 h 595"/>
                  <a:gd name="T110" fmla="*/ 27 w 1000"/>
                  <a:gd name="T111" fmla="*/ 392 h 595"/>
                  <a:gd name="T112" fmla="*/ 12 w 1000"/>
                  <a:gd name="T113" fmla="*/ 362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7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7"/>
                    </a:lnTo>
                    <a:lnTo>
                      <a:pt x="138" y="93"/>
                    </a:lnTo>
                    <a:lnTo>
                      <a:pt x="177" y="70"/>
                    </a:lnTo>
                    <a:lnTo>
                      <a:pt x="219" y="50"/>
                    </a:lnTo>
                    <a:lnTo>
                      <a:pt x="267" y="33"/>
                    </a:lnTo>
                    <a:lnTo>
                      <a:pt x="316" y="20"/>
                    </a:lnTo>
                    <a:lnTo>
                      <a:pt x="366" y="9"/>
                    </a:lnTo>
                    <a:lnTo>
                      <a:pt x="419" y="3"/>
                    </a:lnTo>
                    <a:lnTo>
                      <a:pt x="473" y="0"/>
                    </a:lnTo>
                    <a:lnTo>
                      <a:pt x="528" y="0"/>
                    </a:lnTo>
                    <a:lnTo>
                      <a:pt x="581" y="3"/>
                    </a:lnTo>
                    <a:lnTo>
                      <a:pt x="634" y="9"/>
                    </a:lnTo>
                    <a:lnTo>
                      <a:pt x="686" y="20"/>
                    </a:lnTo>
                    <a:lnTo>
                      <a:pt x="735" y="33"/>
                    </a:lnTo>
                    <a:lnTo>
                      <a:pt x="781" y="50"/>
                    </a:lnTo>
                    <a:lnTo>
                      <a:pt x="824" y="70"/>
                    </a:lnTo>
                    <a:lnTo>
                      <a:pt x="864" y="93"/>
                    </a:lnTo>
                    <a:lnTo>
                      <a:pt x="898" y="117"/>
                    </a:lnTo>
                    <a:lnTo>
                      <a:pt x="929" y="143"/>
                    </a:lnTo>
                    <a:lnTo>
                      <a:pt x="954" y="172"/>
                    </a:lnTo>
                    <a:lnTo>
                      <a:pt x="975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5" y="392"/>
                    </a:lnTo>
                    <a:lnTo>
                      <a:pt x="954" y="423"/>
                    </a:lnTo>
                    <a:lnTo>
                      <a:pt x="929" y="451"/>
                    </a:lnTo>
                    <a:lnTo>
                      <a:pt x="898" y="477"/>
                    </a:lnTo>
                    <a:lnTo>
                      <a:pt x="864" y="502"/>
                    </a:lnTo>
                    <a:lnTo>
                      <a:pt x="824" y="525"/>
                    </a:lnTo>
                    <a:lnTo>
                      <a:pt x="781" y="543"/>
                    </a:lnTo>
                    <a:lnTo>
                      <a:pt x="735" y="561"/>
                    </a:lnTo>
                    <a:lnTo>
                      <a:pt x="686" y="574"/>
                    </a:lnTo>
                    <a:lnTo>
                      <a:pt x="634" y="585"/>
                    </a:lnTo>
                    <a:lnTo>
                      <a:pt x="581" y="591"/>
                    </a:lnTo>
                    <a:lnTo>
                      <a:pt x="528" y="595"/>
                    </a:lnTo>
                    <a:lnTo>
                      <a:pt x="473" y="595"/>
                    </a:lnTo>
                    <a:lnTo>
                      <a:pt x="419" y="591"/>
                    </a:lnTo>
                    <a:lnTo>
                      <a:pt x="366" y="585"/>
                    </a:lnTo>
                    <a:lnTo>
                      <a:pt x="316" y="574"/>
                    </a:lnTo>
                    <a:lnTo>
                      <a:pt x="267" y="561"/>
                    </a:lnTo>
                    <a:lnTo>
                      <a:pt x="219" y="543"/>
                    </a:lnTo>
                    <a:lnTo>
                      <a:pt x="177" y="525"/>
                    </a:lnTo>
                    <a:lnTo>
                      <a:pt x="138" y="502"/>
                    </a:lnTo>
                    <a:lnTo>
                      <a:pt x="102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7" y="392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1249"/>
              <p:cNvSpPr>
                <a:spLocks/>
              </p:cNvSpPr>
              <p:nvPr/>
            </p:nvSpPr>
            <p:spPr bwMode="auto">
              <a:xfrm>
                <a:off x="3768" y="3000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7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2 w 1000"/>
                  <a:gd name="T13" fmla="*/ 116 h 595"/>
                  <a:gd name="T14" fmla="*/ 138 w 1000"/>
                  <a:gd name="T15" fmla="*/ 92 h 595"/>
                  <a:gd name="T16" fmla="*/ 176 w 1000"/>
                  <a:gd name="T17" fmla="*/ 70 h 595"/>
                  <a:gd name="T18" fmla="*/ 219 w 1000"/>
                  <a:gd name="T19" fmla="*/ 50 h 595"/>
                  <a:gd name="T20" fmla="*/ 267 w 1000"/>
                  <a:gd name="T21" fmla="*/ 33 h 595"/>
                  <a:gd name="T22" fmla="*/ 315 w 1000"/>
                  <a:gd name="T23" fmla="*/ 19 h 595"/>
                  <a:gd name="T24" fmla="*/ 366 w 1000"/>
                  <a:gd name="T25" fmla="*/ 9 h 595"/>
                  <a:gd name="T26" fmla="*/ 419 w 1000"/>
                  <a:gd name="T27" fmla="*/ 2 h 595"/>
                  <a:gd name="T28" fmla="*/ 472 w 1000"/>
                  <a:gd name="T29" fmla="*/ 0 h 595"/>
                  <a:gd name="T30" fmla="*/ 527 w 1000"/>
                  <a:gd name="T31" fmla="*/ 0 h 595"/>
                  <a:gd name="T32" fmla="*/ 581 w 1000"/>
                  <a:gd name="T33" fmla="*/ 2 h 595"/>
                  <a:gd name="T34" fmla="*/ 634 w 1000"/>
                  <a:gd name="T35" fmla="*/ 9 h 595"/>
                  <a:gd name="T36" fmla="*/ 686 w 1000"/>
                  <a:gd name="T37" fmla="*/ 19 h 595"/>
                  <a:gd name="T38" fmla="*/ 735 w 1000"/>
                  <a:gd name="T39" fmla="*/ 33 h 595"/>
                  <a:gd name="T40" fmla="*/ 781 w 1000"/>
                  <a:gd name="T41" fmla="*/ 50 h 595"/>
                  <a:gd name="T42" fmla="*/ 823 w 1000"/>
                  <a:gd name="T43" fmla="*/ 70 h 595"/>
                  <a:gd name="T44" fmla="*/ 863 w 1000"/>
                  <a:gd name="T45" fmla="*/ 92 h 595"/>
                  <a:gd name="T46" fmla="*/ 898 w 1000"/>
                  <a:gd name="T47" fmla="*/ 116 h 595"/>
                  <a:gd name="T48" fmla="*/ 929 w 1000"/>
                  <a:gd name="T49" fmla="*/ 143 h 595"/>
                  <a:gd name="T50" fmla="*/ 954 w 1000"/>
                  <a:gd name="T51" fmla="*/ 172 h 595"/>
                  <a:gd name="T52" fmla="*/ 975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1 h 595"/>
                  <a:gd name="T64" fmla="*/ 975 w 1000"/>
                  <a:gd name="T65" fmla="*/ 392 h 595"/>
                  <a:gd name="T66" fmla="*/ 954 w 1000"/>
                  <a:gd name="T67" fmla="*/ 422 h 595"/>
                  <a:gd name="T68" fmla="*/ 929 w 1000"/>
                  <a:gd name="T69" fmla="*/ 450 h 595"/>
                  <a:gd name="T70" fmla="*/ 898 w 1000"/>
                  <a:gd name="T71" fmla="*/ 477 h 595"/>
                  <a:gd name="T72" fmla="*/ 863 w 1000"/>
                  <a:gd name="T73" fmla="*/ 502 h 595"/>
                  <a:gd name="T74" fmla="*/ 823 w 1000"/>
                  <a:gd name="T75" fmla="*/ 525 h 595"/>
                  <a:gd name="T76" fmla="*/ 781 w 1000"/>
                  <a:gd name="T77" fmla="*/ 543 h 595"/>
                  <a:gd name="T78" fmla="*/ 735 w 1000"/>
                  <a:gd name="T79" fmla="*/ 560 h 595"/>
                  <a:gd name="T80" fmla="*/ 686 w 1000"/>
                  <a:gd name="T81" fmla="*/ 574 h 595"/>
                  <a:gd name="T82" fmla="*/ 634 w 1000"/>
                  <a:gd name="T83" fmla="*/ 584 h 595"/>
                  <a:gd name="T84" fmla="*/ 581 w 1000"/>
                  <a:gd name="T85" fmla="*/ 591 h 595"/>
                  <a:gd name="T86" fmla="*/ 527 w 1000"/>
                  <a:gd name="T87" fmla="*/ 595 h 595"/>
                  <a:gd name="T88" fmla="*/ 472 w 1000"/>
                  <a:gd name="T89" fmla="*/ 595 h 595"/>
                  <a:gd name="T90" fmla="*/ 419 w 1000"/>
                  <a:gd name="T91" fmla="*/ 591 h 595"/>
                  <a:gd name="T92" fmla="*/ 366 w 1000"/>
                  <a:gd name="T93" fmla="*/ 584 h 595"/>
                  <a:gd name="T94" fmla="*/ 315 w 1000"/>
                  <a:gd name="T95" fmla="*/ 574 h 595"/>
                  <a:gd name="T96" fmla="*/ 267 w 1000"/>
                  <a:gd name="T97" fmla="*/ 560 h 595"/>
                  <a:gd name="T98" fmla="*/ 219 w 1000"/>
                  <a:gd name="T99" fmla="*/ 543 h 595"/>
                  <a:gd name="T100" fmla="*/ 176 w 1000"/>
                  <a:gd name="T101" fmla="*/ 525 h 595"/>
                  <a:gd name="T102" fmla="*/ 138 w 1000"/>
                  <a:gd name="T103" fmla="*/ 502 h 595"/>
                  <a:gd name="T104" fmla="*/ 102 w 1000"/>
                  <a:gd name="T105" fmla="*/ 477 h 595"/>
                  <a:gd name="T106" fmla="*/ 71 w 1000"/>
                  <a:gd name="T107" fmla="*/ 450 h 595"/>
                  <a:gd name="T108" fmla="*/ 46 w 1000"/>
                  <a:gd name="T109" fmla="*/ 422 h 595"/>
                  <a:gd name="T110" fmla="*/ 27 w 1000"/>
                  <a:gd name="T111" fmla="*/ 392 h 595"/>
                  <a:gd name="T112" fmla="*/ 12 w 1000"/>
                  <a:gd name="T113" fmla="*/ 361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7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6"/>
                    </a:lnTo>
                    <a:lnTo>
                      <a:pt x="138" y="92"/>
                    </a:lnTo>
                    <a:lnTo>
                      <a:pt x="176" y="70"/>
                    </a:lnTo>
                    <a:lnTo>
                      <a:pt x="219" y="50"/>
                    </a:lnTo>
                    <a:lnTo>
                      <a:pt x="267" y="33"/>
                    </a:lnTo>
                    <a:lnTo>
                      <a:pt x="315" y="19"/>
                    </a:lnTo>
                    <a:lnTo>
                      <a:pt x="366" y="9"/>
                    </a:lnTo>
                    <a:lnTo>
                      <a:pt x="419" y="2"/>
                    </a:lnTo>
                    <a:lnTo>
                      <a:pt x="472" y="0"/>
                    </a:lnTo>
                    <a:lnTo>
                      <a:pt x="527" y="0"/>
                    </a:lnTo>
                    <a:lnTo>
                      <a:pt x="581" y="2"/>
                    </a:lnTo>
                    <a:lnTo>
                      <a:pt x="634" y="9"/>
                    </a:lnTo>
                    <a:lnTo>
                      <a:pt x="686" y="19"/>
                    </a:lnTo>
                    <a:lnTo>
                      <a:pt x="735" y="33"/>
                    </a:lnTo>
                    <a:lnTo>
                      <a:pt x="781" y="50"/>
                    </a:lnTo>
                    <a:lnTo>
                      <a:pt x="823" y="70"/>
                    </a:lnTo>
                    <a:lnTo>
                      <a:pt x="863" y="92"/>
                    </a:lnTo>
                    <a:lnTo>
                      <a:pt x="898" y="116"/>
                    </a:lnTo>
                    <a:lnTo>
                      <a:pt x="929" y="143"/>
                    </a:lnTo>
                    <a:lnTo>
                      <a:pt x="954" y="172"/>
                    </a:lnTo>
                    <a:lnTo>
                      <a:pt x="975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1"/>
                    </a:lnTo>
                    <a:lnTo>
                      <a:pt x="975" y="392"/>
                    </a:lnTo>
                    <a:lnTo>
                      <a:pt x="954" y="422"/>
                    </a:lnTo>
                    <a:lnTo>
                      <a:pt x="929" y="450"/>
                    </a:lnTo>
                    <a:lnTo>
                      <a:pt x="898" y="477"/>
                    </a:lnTo>
                    <a:lnTo>
                      <a:pt x="863" y="502"/>
                    </a:lnTo>
                    <a:lnTo>
                      <a:pt x="823" y="525"/>
                    </a:lnTo>
                    <a:lnTo>
                      <a:pt x="781" y="543"/>
                    </a:lnTo>
                    <a:lnTo>
                      <a:pt x="735" y="560"/>
                    </a:lnTo>
                    <a:lnTo>
                      <a:pt x="686" y="574"/>
                    </a:lnTo>
                    <a:lnTo>
                      <a:pt x="634" y="584"/>
                    </a:lnTo>
                    <a:lnTo>
                      <a:pt x="581" y="591"/>
                    </a:lnTo>
                    <a:lnTo>
                      <a:pt x="527" y="595"/>
                    </a:lnTo>
                    <a:lnTo>
                      <a:pt x="472" y="595"/>
                    </a:lnTo>
                    <a:lnTo>
                      <a:pt x="419" y="591"/>
                    </a:lnTo>
                    <a:lnTo>
                      <a:pt x="366" y="584"/>
                    </a:lnTo>
                    <a:lnTo>
                      <a:pt x="315" y="574"/>
                    </a:lnTo>
                    <a:lnTo>
                      <a:pt x="267" y="560"/>
                    </a:lnTo>
                    <a:lnTo>
                      <a:pt x="219" y="543"/>
                    </a:lnTo>
                    <a:lnTo>
                      <a:pt x="176" y="525"/>
                    </a:lnTo>
                    <a:lnTo>
                      <a:pt x="138" y="502"/>
                    </a:lnTo>
                    <a:lnTo>
                      <a:pt x="102" y="477"/>
                    </a:lnTo>
                    <a:lnTo>
                      <a:pt x="71" y="450"/>
                    </a:lnTo>
                    <a:lnTo>
                      <a:pt x="46" y="422"/>
                    </a:lnTo>
                    <a:lnTo>
                      <a:pt x="27" y="392"/>
                    </a:lnTo>
                    <a:lnTo>
                      <a:pt x="12" y="361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Rectangle 1250"/>
              <p:cNvSpPr>
                <a:spLocks noChangeArrowheads="1"/>
              </p:cNvSpPr>
              <p:nvPr/>
            </p:nvSpPr>
            <p:spPr bwMode="auto">
              <a:xfrm>
                <a:off x="4151" y="3115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55" name="Rectangle 1251"/>
              <p:cNvSpPr>
                <a:spLocks noChangeArrowheads="1"/>
              </p:cNvSpPr>
              <p:nvPr/>
            </p:nvSpPr>
            <p:spPr bwMode="auto">
              <a:xfrm>
                <a:off x="4103" y="3234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Machine</a:t>
                </a:r>
                <a:endParaRPr lang="en-US"/>
              </a:p>
            </p:txBody>
          </p:sp>
          <p:sp>
            <p:nvSpPr>
              <p:cNvPr id="156" name="Rectangle 1252"/>
              <p:cNvSpPr>
                <a:spLocks noChangeArrowheads="1"/>
              </p:cNvSpPr>
              <p:nvPr/>
            </p:nvSpPr>
            <p:spPr bwMode="auto">
              <a:xfrm>
                <a:off x="4175" y="3353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</p:grpSp>
      <p:grpSp>
        <p:nvGrpSpPr>
          <p:cNvPr id="203" name="Group 1282"/>
          <p:cNvGrpSpPr>
            <a:grpSpLocks/>
          </p:cNvGrpSpPr>
          <p:nvPr/>
        </p:nvGrpSpPr>
        <p:grpSpPr bwMode="auto">
          <a:xfrm>
            <a:off x="6001406" y="3115536"/>
            <a:ext cx="2151062" cy="1023938"/>
            <a:chOff x="3491" y="810"/>
            <a:chExt cx="1625" cy="712"/>
          </a:xfrm>
        </p:grpSpPr>
        <p:sp>
          <p:nvSpPr>
            <p:cNvPr id="205" name="Rectangle 1272"/>
            <p:cNvSpPr>
              <a:spLocks noChangeArrowheads="1"/>
            </p:cNvSpPr>
            <p:nvPr/>
          </p:nvSpPr>
          <p:spPr bwMode="auto">
            <a:xfrm>
              <a:off x="3621" y="974"/>
              <a:ext cx="1305" cy="460"/>
            </a:xfrm>
            <a:prstGeom prst="rect">
              <a:avLst/>
            </a:prstGeom>
            <a:solidFill>
              <a:srgbClr val="EAEC5E"/>
            </a:solidFill>
            <a:ln w="15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Rectangle 1273"/>
            <p:cNvSpPr>
              <a:spLocks noChangeArrowheads="1"/>
            </p:cNvSpPr>
            <p:nvPr/>
          </p:nvSpPr>
          <p:spPr bwMode="auto">
            <a:xfrm>
              <a:off x="3617" y="975"/>
              <a:ext cx="133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Load A From Total-Sales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Rectangle 1274"/>
            <p:cNvSpPr>
              <a:spLocks noChangeArrowheads="1"/>
            </p:cNvSpPr>
            <p:nvPr/>
          </p:nvSpPr>
          <p:spPr bwMode="auto">
            <a:xfrm>
              <a:off x="3620" y="1081"/>
              <a:ext cx="122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Load B From Sales-Tax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Rectangle 1275"/>
            <p:cNvSpPr>
              <a:spLocks noChangeArrowheads="1"/>
            </p:cNvSpPr>
            <p:nvPr/>
          </p:nvSpPr>
          <p:spPr bwMode="auto">
            <a:xfrm>
              <a:off x="3620" y="1189"/>
              <a:ext cx="80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Multiply</a:t>
              </a: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 A, B</a:t>
              </a: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9" name="Rectangle 1276"/>
            <p:cNvSpPr>
              <a:spLocks noChangeArrowheads="1"/>
            </p:cNvSpPr>
            <p:nvPr/>
          </p:nvSpPr>
          <p:spPr bwMode="auto">
            <a:xfrm>
              <a:off x="3620" y="1293"/>
              <a:ext cx="127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Store</a:t>
              </a:r>
              <a:r>
                <a:rPr lang="en-US" sz="1000" b="1" kern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C in Total-Sales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Rectangle 1277"/>
            <p:cNvSpPr>
              <a:spLocks noChangeArrowheads="1"/>
            </p:cNvSpPr>
            <p:nvPr/>
          </p:nvSpPr>
          <p:spPr bwMode="auto">
            <a:xfrm>
              <a:off x="3491" y="810"/>
              <a:ext cx="162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81D58"/>
                  </a:solidFill>
                  <a:effectLst/>
                  <a:uLnTx/>
                  <a:uFillTx/>
                </a:rPr>
                <a:t>Virtual Language Source Code</a:t>
              </a:r>
            </a:p>
          </p:txBody>
        </p:sp>
        <p:sp>
          <p:nvSpPr>
            <p:cNvPr id="211" name="Rectangle 1278"/>
            <p:cNvSpPr>
              <a:spLocks noChangeArrowheads="1"/>
            </p:cNvSpPr>
            <p:nvPr/>
          </p:nvSpPr>
          <p:spPr bwMode="auto">
            <a:xfrm>
              <a:off x="3896" y="1516"/>
              <a:ext cx="622" cy="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69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 smtClean="0"/>
              <a:t>: Υψηλού επιπέδου (</a:t>
            </a:r>
            <a:r>
              <a:rPr lang="en-US" dirty="0" smtClean="0"/>
              <a:t>high-level)</a:t>
            </a:r>
            <a:r>
              <a:rPr lang="el-GR" dirty="0" smtClean="0"/>
              <a:t> γλώσσες</a:t>
            </a:r>
            <a:endParaRPr lang="en-US" dirty="0"/>
          </a:p>
        </p:txBody>
      </p:sp>
      <p:grpSp>
        <p:nvGrpSpPr>
          <p:cNvPr id="66" name="Group 264"/>
          <p:cNvGrpSpPr>
            <a:grpSpLocks/>
          </p:cNvGrpSpPr>
          <p:nvPr/>
        </p:nvGrpSpPr>
        <p:grpSpPr bwMode="auto">
          <a:xfrm>
            <a:off x="6542089" y="3363913"/>
            <a:ext cx="2271713" cy="2792412"/>
            <a:chOff x="4668" y="2024"/>
            <a:chExt cx="1431" cy="1759"/>
          </a:xfrm>
        </p:grpSpPr>
        <p:grpSp>
          <p:nvGrpSpPr>
            <p:cNvPr id="67" name="Group 260"/>
            <p:cNvGrpSpPr>
              <a:grpSpLocks/>
            </p:cNvGrpSpPr>
            <p:nvPr/>
          </p:nvGrpSpPr>
          <p:grpSpPr bwMode="auto">
            <a:xfrm>
              <a:off x="4668" y="2024"/>
              <a:ext cx="1431" cy="1441"/>
              <a:chOff x="4668" y="2024"/>
              <a:chExt cx="1431" cy="1441"/>
            </a:xfrm>
          </p:grpSpPr>
          <p:sp>
            <p:nvSpPr>
              <p:cNvPr id="70" name="Rectangle 118"/>
              <p:cNvSpPr>
                <a:spLocks noChangeArrowheads="1"/>
              </p:cNvSpPr>
              <p:nvPr/>
            </p:nvSpPr>
            <p:spPr bwMode="auto">
              <a:xfrm>
                <a:off x="4691" y="2057"/>
                <a:ext cx="1408" cy="138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119"/>
              <p:cNvSpPr>
                <a:spLocks noChangeArrowheads="1"/>
              </p:cNvSpPr>
              <p:nvPr/>
            </p:nvSpPr>
            <p:spPr bwMode="auto">
              <a:xfrm>
                <a:off x="4691" y="2057"/>
                <a:ext cx="1408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Rectangle 120"/>
              <p:cNvSpPr>
                <a:spLocks noChangeArrowheads="1"/>
              </p:cNvSpPr>
              <p:nvPr/>
            </p:nvSpPr>
            <p:spPr bwMode="auto">
              <a:xfrm>
                <a:off x="4926" y="2063"/>
                <a:ext cx="88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Machine Language</a:t>
                </a:r>
                <a:endParaRPr lang="en-US"/>
              </a:p>
            </p:txBody>
          </p:sp>
          <p:sp>
            <p:nvSpPr>
              <p:cNvPr id="73" name="Rectangle 126"/>
              <p:cNvSpPr>
                <a:spLocks noChangeArrowheads="1"/>
              </p:cNvSpPr>
              <p:nvPr/>
            </p:nvSpPr>
            <p:spPr bwMode="auto">
              <a:xfrm>
                <a:off x="5835" y="2057"/>
                <a:ext cx="117" cy="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127"/>
              <p:cNvSpPr>
                <a:spLocks/>
              </p:cNvSpPr>
              <p:nvPr/>
            </p:nvSpPr>
            <p:spPr bwMode="auto">
              <a:xfrm>
                <a:off x="5835" y="2057"/>
                <a:ext cx="117" cy="138"/>
              </a:xfrm>
              <a:custGeom>
                <a:avLst/>
                <a:gdLst>
                  <a:gd name="T0" fmla="*/ 235 w 235"/>
                  <a:gd name="T1" fmla="*/ 0 h 274"/>
                  <a:gd name="T2" fmla="*/ 207 w 235"/>
                  <a:gd name="T3" fmla="*/ 35 h 274"/>
                  <a:gd name="T4" fmla="*/ 207 w 235"/>
                  <a:gd name="T5" fmla="*/ 241 h 274"/>
                  <a:gd name="T6" fmla="*/ 30 w 235"/>
                  <a:gd name="T7" fmla="*/ 241 h 274"/>
                  <a:gd name="T8" fmla="*/ 0 w 235"/>
                  <a:gd name="T9" fmla="*/ 274 h 274"/>
                  <a:gd name="T10" fmla="*/ 235 w 235"/>
                  <a:gd name="T11" fmla="*/ 274 h 274"/>
                  <a:gd name="T12" fmla="*/ 235 w 235"/>
                  <a:gd name="T13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4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1"/>
                    </a:lnTo>
                    <a:lnTo>
                      <a:pt x="30" y="241"/>
                    </a:lnTo>
                    <a:lnTo>
                      <a:pt x="0" y="274"/>
                    </a:lnTo>
                    <a:lnTo>
                      <a:pt x="235" y="274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128"/>
              <p:cNvSpPr>
                <a:spLocks noChangeArrowheads="1"/>
              </p:cNvSpPr>
              <p:nvPr/>
            </p:nvSpPr>
            <p:spPr bwMode="auto">
              <a:xfrm>
                <a:off x="5850" y="2075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ectangle 129"/>
              <p:cNvSpPr>
                <a:spLocks noChangeArrowheads="1"/>
              </p:cNvSpPr>
              <p:nvPr/>
            </p:nvSpPr>
            <p:spPr bwMode="auto">
              <a:xfrm>
                <a:off x="5835" y="2057"/>
                <a:ext cx="117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130"/>
              <p:cNvSpPr>
                <a:spLocks/>
              </p:cNvSpPr>
              <p:nvPr/>
            </p:nvSpPr>
            <p:spPr bwMode="auto">
              <a:xfrm>
                <a:off x="5869" y="2121"/>
                <a:ext cx="49" cy="28"/>
              </a:xfrm>
              <a:custGeom>
                <a:avLst/>
                <a:gdLst>
                  <a:gd name="T0" fmla="*/ 0 w 99"/>
                  <a:gd name="T1" fmla="*/ 0 h 57"/>
                  <a:gd name="T2" fmla="*/ 99 w 99"/>
                  <a:gd name="T3" fmla="*/ 0 h 57"/>
                  <a:gd name="T4" fmla="*/ 49 w 99"/>
                  <a:gd name="T5" fmla="*/ 57 h 57"/>
                  <a:gd name="T6" fmla="*/ 0 w 99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7">
                    <a:moveTo>
                      <a:pt x="0" y="0"/>
                    </a:moveTo>
                    <a:lnTo>
                      <a:pt x="99" y="0"/>
                    </a:lnTo>
                    <a:lnTo>
                      <a:pt x="49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131"/>
              <p:cNvSpPr>
                <a:spLocks noChangeArrowheads="1"/>
              </p:cNvSpPr>
              <p:nvPr/>
            </p:nvSpPr>
            <p:spPr bwMode="auto">
              <a:xfrm>
                <a:off x="5952" y="2057"/>
                <a:ext cx="117" cy="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132"/>
              <p:cNvSpPr>
                <a:spLocks/>
              </p:cNvSpPr>
              <p:nvPr/>
            </p:nvSpPr>
            <p:spPr bwMode="auto">
              <a:xfrm>
                <a:off x="5952" y="2057"/>
                <a:ext cx="117" cy="138"/>
              </a:xfrm>
              <a:custGeom>
                <a:avLst/>
                <a:gdLst>
                  <a:gd name="T0" fmla="*/ 235 w 235"/>
                  <a:gd name="T1" fmla="*/ 0 h 274"/>
                  <a:gd name="T2" fmla="*/ 207 w 235"/>
                  <a:gd name="T3" fmla="*/ 35 h 274"/>
                  <a:gd name="T4" fmla="*/ 207 w 235"/>
                  <a:gd name="T5" fmla="*/ 241 h 274"/>
                  <a:gd name="T6" fmla="*/ 30 w 235"/>
                  <a:gd name="T7" fmla="*/ 241 h 274"/>
                  <a:gd name="T8" fmla="*/ 0 w 235"/>
                  <a:gd name="T9" fmla="*/ 274 h 274"/>
                  <a:gd name="T10" fmla="*/ 235 w 235"/>
                  <a:gd name="T11" fmla="*/ 274 h 274"/>
                  <a:gd name="T12" fmla="*/ 235 w 235"/>
                  <a:gd name="T13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4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1"/>
                    </a:lnTo>
                    <a:lnTo>
                      <a:pt x="30" y="241"/>
                    </a:lnTo>
                    <a:lnTo>
                      <a:pt x="0" y="274"/>
                    </a:lnTo>
                    <a:lnTo>
                      <a:pt x="235" y="274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Rectangle 133"/>
              <p:cNvSpPr>
                <a:spLocks noChangeArrowheads="1"/>
              </p:cNvSpPr>
              <p:nvPr/>
            </p:nvSpPr>
            <p:spPr bwMode="auto">
              <a:xfrm>
                <a:off x="5967" y="2075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Rectangle 134"/>
              <p:cNvSpPr>
                <a:spLocks noChangeArrowheads="1"/>
              </p:cNvSpPr>
              <p:nvPr/>
            </p:nvSpPr>
            <p:spPr bwMode="auto">
              <a:xfrm>
                <a:off x="5952" y="2057"/>
                <a:ext cx="117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135"/>
              <p:cNvSpPr>
                <a:spLocks/>
              </p:cNvSpPr>
              <p:nvPr/>
            </p:nvSpPr>
            <p:spPr bwMode="auto">
              <a:xfrm>
                <a:off x="5987" y="2103"/>
                <a:ext cx="49" cy="29"/>
              </a:xfrm>
              <a:custGeom>
                <a:avLst/>
                <a:gdLst>
                  <a:gd name="T0" fmla="*/ 0 w 99"/>
                  <a:gd name="T1" fmla="*/ 59 h 59"/>
                  <a:gd name="T2" fmla="*/ 99 w 99"/>
                  <a:gd name="T3" fmla="*/ 59 h 59"/>
                  <a:gd name="T4" fmla="*/ 49 w 99"/>
                  <a:gd name="T5" fmla="*/ 0 h 59"/>
                  <a:gd name="T6" fmla="*/ 0 w 99"/>
                  <a:gd name="T7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9">
                    <a:moveTo>
                      <a:pt x="0" y="59"/>
                    </a:moveTo>
                    <a:lnTo>
                      <a:pt x="99" y="59"/>
                    </a:lnTo>
                    <a:lnTo>
                      <a:pt x="49" y="0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136"/>
              <p:cNvSpPr>
                <a:spLocks noEditPoints="1"/>
              </p:cNvSpPr>
              <p:nvPr/>
            </p:nvSpPr>
            <p:spPr bwMode="auto">
              <a:xfrm>
                <a:off x="4691" y="2024"/>
                <a:ext cx="1408" cy="1441"/>
              </a:xfrm>
              <a:custGeom>
                <a:avLst/>
                <a:gdLst>
                  <a:gd name="T0" fmla="*/ 0 w 2816"/>
                  <a:gd name="T1" fmla="*/ 2882 h 2882"/>
                  <a:gd name="T2" fmla="*/ 2816 w 2816"/>
                  <a:gd name="T3" fmla="*/ 2882 h 2882"/>
                  <a:gd name="T4" fmla="*/ 2816 w 2816"/>
                  <a:gd name="T5" fmla="*/ 0 h 2882"/>
                  <a:gd name="T6" fmla="*/ 0 w 2816"/>
                  <a:gd name="T7" fmla="*/ 0 h 2882"/>
                  <a:gd name="T8" fmla="*/ 0 w 2816"/>
                  <a:gd name="T9" fmla="*/ 2882 h 2882"/>
                  <a:gd name="T10" fmla="*/ 58 w 2816"/>
                  <a:gd name="T11" fmla="*/ 2813 h 2882"/>
                  <a:gd name="T12" fmla="*/ 2757 w 2816"/>
                  <a:gd name="T13" fmla="*/ 2813 h 2882"/>
                  <a:gd name="T14" fmla="*/ 2757 w 2816"/>
                  <a:gd name="T15" fmla="*/ 68 h 2882"/>
                  <a:gd name="T16" fmla="*/ 58 w 2816"/>
                  <a:gd name="T17" fmla="*/ 68 h 2882"/>
                  <a:gd name="T18" fmla="*/ 58 w 2816"/>
                  <a:gd name="T19" fmla="*/ 2813 h 28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16" h="2882">
                    <a:moveTo>
                      <a:pt x="0" y="2882"/>
                    </a:moveTo>
                    <a:lnTo>
                      <a:pt x="2816" y="2882"/>
                    </a:lnTo>
                    <a:lnTo>
                      <a:pt x="2816" y="0"/>
                    </a:lnTo>
                    <a:lnTo>
                      <a:pt x="0" y="0"/>
                    </a:lnTo>
                    <a:lnTo>
                      <a:pt x="0" y="2882"/>
                    </a:lnTo>
                    <a:close/>
                    <a:moveTo>
                      <a:pt x="58" y="2813"/>
                    </a:moveTo>
                    <a:lnTo>
                      <a:pt x="2757" y="2813"/>
                    </a:lnTo>
                    <a:lnTo>
                      <a:pt x="2757" y="68"/>
                    </a:lnTo>
                    <a:lnTo>
                      <a:pt x="58" y="68"/>
                    </a:lnTo>
                    <a:lnTo>
                      <a:pt x="58" y="2813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Rectangle 137"/>
              <p:cNvSpPr>
                <a:spLocks noChangeArrowheads="1"/>
              </p:cNvSpPr>
              <p:nvPr/>
            </p:nvSpPr>
            <p:spPr bwMode="auto">
              <a:xfrm>
                <a:off x="4691" y="2024"/>
                <a:ext cx="1408" cy="1441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Rectangle 138"/>
              <p:cNvSpPr>
                <a:spLocks noChangeArrowheads="1"/>
              </p:cNvSpPr>
              <p:nvPr/>
            </p:nvSpPr>
            <p:spPr bwMode="auto">
              <a:xfrm>
                <a:off x="4720" y="2057"/>
                <a:ext cx="1349" cy="1373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139"/>
              <p:cNvSpPr>
                <a:spLocks noChangeShapeType="1"/>
              </p:cNvSpPr>
              <p:nvPr/>
            </p:nvSpPr>
            <p:spPr bwMode="auto">
              <a:xfrm>
                <a:off x="4691" y="3190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141"/>
              <p:cNvSpPr>
                <a:spLocks noChangeShapeType="1"/>
              </p:cNvSpPr>
              <p:nvPr/>
            </p:nvSpPr>
            <p:spPr bwMode="auto">
              <a:xfrm flipH="1">
                <a:off x="6069" y="3190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142"/>
              <p:cNvSpPr>
                <a:spLocks noChangeShapeType="1"/>
              </p:cNvSpPr>
              <p:nvPr/>
            </p:nvSpPr>
            <p:spPr bwMode="auto">
              <a:xfrm flipH="1">
                <a:off x="6069" y="2298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143"/>
              <p:cNvSpPr>
                <a:spLocks noChangeShapeType="1"/>
              </p:cNvSpPr>
              <p:nvPr/>
            </p:nvSpPr>
            <p:spPr bwMode="auto">
              <a:xfrm>
                <a:off x="4926" y="3430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44"/>
              <p:cNvSpPr>
                <a:spLocks noChangeShapeType="1"/>
              </p:cNvSpPr>
              <p:nvPr/>
            </p:nvSpPr>
            <p:spPr bwMode="auto">
              <a:xfrm>
                <a:off x="5864" y="3430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146"/>
              <p:cNvSpPr>
                <a:spLocks noChangeShapeType="1"/>
              </p:cNvSpPr>
              <p:nvPr/>
            </p:nvSpPr>
            <p:spPr bwMode="auto">
              <a:xfrm>
                <a:off x="5864" y="2024"/>
                <a:ext cx="1" cy="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Rectangle 148"/>
              <p:cNvSpPr>
                <a:spLocks noChangeArrowheads="1"/>
              </p:cNvSpPr>
              <p:nvPr/>
            </p:nvSpPr>
            <p:spPr bwMode="auto">
              <a:xfrm>
                <a:off x="4720" y="2195"/>
                <a:ext cx="1349" cy="1235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167"/>
              <p:cNvSpPr>
                <a:spLocks noChangeArrowheads="1"/>
              </p:cNvSpPr>
              <p:nvPr/>
            </p:nvSpPr>
            <p:spPr bwMode="auto">
              <a:xfrm>
                <a:off x="4668" y="238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187E:0100  75 17 80 3E 0D</a:t>
                </a:r>
                <a:endParaRPr lang="en-US"/>
              </a:p>
            </p:txBody>
          </p:sp>
          <p:sp>
            <p:nvSpPr>
              <p:cNvPr id="94" name="Rectangle 168"/>
              <p:cNvSpPr>
                <a:spLocks noChangeArrowheads="1"/>
              </p:cNvSpPr>
              <p:nvPr/>
            </p:nvSpPr>
            <p:spPr bwMode="auto">
              <a:xfrm>
                <a:off x="4668" y="249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187E:0110  B9 FF FF 8B D1</a:t>
                </a:r>
                <a:endParaRPr lang="en-US"/>
              </a:p>
            </p:txBody>
          </p:sp>
          <p:sp>
            <p:nvSpPr>
              <p:cNvPr id="95" name="Rectangle 169"/>
              <p:cNvSpPr>
                <a:spLocks noChangeArrowheads="1"/>
              </p:cNvSpPr>
              <p:nvPr/>
            </p:nvSpPr>
            <p:spPr bwMode="auto">
              <a:xfrm>
                <a:off x="4668" y="260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187E:0120  42 33 C9 8B D1</a:t>
                </a:r>
                <a:endParaRPr lang="en-US"/>
              </a:p>
            </p:txBody>
          </p:sp>
          <p:sp>
            <p:nvSpPr>
              <p:cNvPr id="96" name="Rectangle 170"/>
              <p:cNvSpPr>
                <a:spLocks noChangeArrowheads="1"/>
              </p:cNvSpPr>
              <p:nvPr/>
            </p:nvSpPr>
            <p:spPr bwMode="auto">
              <a:xfrm>
                <a:off x="4668" y="271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187E:0130  5B FF BE E7 04</a:t>
                </a:r>
                <a:endParaRPr lang="en-US"/>
              </a:p>
            </p:txBody>
          </p:sp>
          <p:sp>
            <p:nvSpPr>
              <p:cNvPr id="97" name="Rectangle 171"/>
              <p:cNvSpPr>
                <a:spLocks noChangeArrowheads="1"/>
              </p:cNvSpPr>
              <p:nvPr/>
            </p:nvSpPr>
            <p:spPr bwMode="auto">
              <a:xfrm>
                <a:off x="4668" y="282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187E:0140  01 BF 01 00 CD</a:t>
                </a:r>
                <a:endParaRPr lang="en-US"/>
              </a:p>
            </p:txBody>
          </p:sp>
          <p:sp>
            <p:nvSpPr>
              <p:cNvPr id="98" name="Rectangle 172"/>
              <p:cNvSpPr>
                <a:spLocks noChangeArrowheads="1"/>
              </p:cNvSpPr>
              <p:nvPr/>
            </p:nvSpPr>
            <p:spPr bwMode="auto">
              <a:xfrm>
                <a:off x="4668" y="293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187E:0150  47 18 A2 19 00</a:t>
                </a:r>
                <a:endParaRPr lang="en-US"/>
              </a:p>
            </p:txBody>
          </p:sp>
          <p:sp>
            <p:nvSpPr>
              <p:cNvPr id="99" name="Rectangle 173"/>
              <p:cNvSpPr>
                <a:spLocks noChangeArrowheads="1"/>
              </p:cNvSpPr>
              <p:nvPr/>
            </p:nvSpPr>
            <p:spPr bwMode="auto">
              <a:xfrm>
                <a:off x="4668" y="304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187E:0160  2B F1 58 C3 73</a:t>
                </a:r>
                <a:endParaRPr lang="en-US"/>
              </a:p>
            </p:txBody>
          </p:sp>
          <p:sp>
            <p:nvSpPr>
              <p:cNvPr id="100" name="Rectangle 174"/>
              <p:cNvSpPr>
                <a:spLocks noChangeArrowheads="1"/>
              </p:cNvSpPr>
              <p:nvPr/>
            </p:nvSpPr>
            <p:spPr bwMode="auto">
              <a:xfrm>
                <a:off x="4668" y="315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187E:0170  B4 59 CD 21 59</a:t>
                </a:r>
                <a:endParaRPr lang="en-US"/>
              </a:p>
            </p:txBody>
          </p:sp>
          <p:sp>
            <p:nvSpPr>
              <p:cNvPr id="101" name="Line 199"/>
              <p:cNvSpPr>
                <a:spLocks noChangeShapeType="1"/>
              </p:cNvSpPr>
              <p:nvPr/>
            </p:nvSpPr>
            <p:spPr bwMode="auto">
              <a:xfrm flipH="1">
                <a:off x="4955" y="2606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03"/>
              <p:cNvSpPr>
                <a:spLocks noChangeShapeType="1"/>
              </p:cNvSpPr>
              <p:nvPr/>
            </p:nvSpPr>
            <p:spPr bwMode="auto">
              <a:xfrm>
                <a:off x="4750" y="2332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" name="Group 249"/>
              <p:cNvGrpSpPr>
                <a:grpSpLocks/>
              </p:cNvGrpSpPr>
              <p:nvPr/>
            </p:nvGrpSpPr>
            <p:grpSpPr bwMode="auto">
              <a:xfrm>
                <a:off x="4720" y="2057"/>
                <a:ext cx="117" cy="138"/>
                <a:chOff x="4720" y="2057"/>
                <a:chExt cx="117" cy="138"/>
              </a:xfrm>
            </p:grpSpPr>
            <p:sp>
              <p:nvSpPr>
                <p:cNvPr id="10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Rectangle 122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Rectangle 123"/>
                <p:cNvSpPr>
                  <a:spLocks noChangeArrowheads="1"/>
                </p:cNvSpPr>
                <p:nvPr/>
              </p:nvSpPr>
              <p:spPr bwMode="auto">
                <a:xfrm>
                  <a:off x="4764" y="2126"/>
                  <a:ext cx="49" cy="17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Rectangle 124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Rectangle 125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" name="Line 140"/>
              <p:cNvSpPr>
                <a:spLocks noChangeShapeType="1"/>
              </p:cNvSpPr>
              <p:nvPr/>
            </p:nvSpPr>
            <p:spPr bwMode="auto">
              <a:xfrm>
                <a:off x="4691" y="2298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45"/>
              <p:cNvSpPr>
                <a:spLocks noChangeShapeType="1"/>
              </p:cNvSpPr>
              <p:nvPr/>
            </p:nvSpPr>
            <p:spPr bwMode="auto">
              <a:xfrm>
                <a:off x="4926" y="2024"/>
                <a:ext cx="1" cy="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" name="Rectangle 165"/>
            <p:cNvSpPr>
              <a:spLocks noChangeArrowheads="1"/>
            </p:cNvSpPr>
            <p:nvPr/>
          </p:nvSpPr>
          <p:spPr bwMode="auto">
            <a:xfrm>
              <a:off x="4949" y="3539"/>
              <a:ext cx="11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executed as</a:t>
              </a:r>
            </a:p>
          </p:txBody>
        </p:sp>
        <p:sp>
          <p:nvSpPr>
            <p:cNvPr id="69" name="Rectangle 166"/>
            <p:cNvSpPr>
              <a:spLocks noChangeArrowheads="1"/>
            </p:cNvSpPr>
            <p:nvPr/>
          </p:nvSpPr>
          <p:spPr bwMode="auto">
            <a:xfrm>
              <a:off x="5027" y="3649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</p:grpSp>
      <p:grpSp>
        <p:nvGrpSpPr>
          <p:cNvPr id="111" name="Group 262"/>
          <p:cNvGrpSpPr>
            <a:grpSpLocks/>
          </p:cNvGrpSpPr>
          <p:nvPr/>
        </p:nvGrpSpPr>
        <p:grpSpPr bwMode="auto">
          <a:xfrm>
            <a:off x="422277" y="3051175"/>
            <a:ext cx="3736975" cy="3649663"/>
            <a:chOff x="813" y="1827"/>
            <a:chExt cx="2354" cy="2299"/>
          </a:xfrm>
        </p:grpSpPr>
        <p:grpSp>
          <p:nvGrpSpPr>
            <p:cNvPr id="112" name="Group 257"/>
            <p:cNvGrpSpPr>
              <a:grpSpLocks/>
            </p:cNvGrpSpPr>
            <p:nvPr/>
          </p:nvGrpSpPr>
          <p:grpSpPr bwMode="auto">
            <a:xfrm>
              <a:off x="1510" y="1827"/>
              <a:ext cx="1528" cy="1210"/>
              <a:chOff x="1851" y="1858"/>
              <a:chExt cx="1528" cy="1210"/>
            </a:xfrm>
          </p:grpSpPr>
          <p:sp>
            <p:nvSpPr>
              <p:cNvPr id="204" name="Freeform 112"/>
              <p:cNvSpPr>
                <a:spLocks/>
              </p:cNvSpPr>
              <p:nvPr/>
            </p:nvSpPr>
            <p:spPr bwMode="auto">
              <a:xfrm>
                <a:off x="1883" y="1858"/>
                <a:ext cx="1496" cy="1210"/>
              </a:xfrm>
              <a:custGeom>
                <a:avLst/>
                <a:gdLst>
                  <a:gd name="T0" fmla="*/ 0 w 2793"/>
                  <a:gd name="T1" fmla="*/ 476 h 2419"/>
                  <a:gd name="T2" fmla="*/ 0 w 2793"/>
                  <a:gd name="T3" fmla="*/ 0 h 2419"/>
                  <a:gd name="T4" fmla="*/ 1162 w 2793"/>
                  <a:gd name="T5" fmla="*/ 0 h 2419"/>
                  <a:gd name="T6" fmla="*/ 1397 w 2793"/>
                  <a:gd name="T7" fmla="*/ 0 h 2419"/>
                  <a:gd name="T8" fmla="*/ 1632 w 2793"/>
                  <a:gd name="T9" fmla="*/ 0 h 2419"/>
                  <a:gd name="T10" fmla="*/ 2793 w 2793"/>
                  <a:gd name="T11" fmla="*/ 0 h 2419"/>
                  <a:gd name="T12" fmla="*/ 2793 w 2793"/>
                  <a:gd name="T13" fmla="*/ 476 h 2419"/>
                  <a:gd name="T14" fmla="*/ 2793 w 2793"/>
                  <a:gd name="T15" fmla="*/ 635 h 2419"/>
                  <a:gd name="T16" fmla="*/ 2793 w 2793"/>
                  <a:gd name="T17" fmla="*/ 794 h 2419"/>
                  <a:gd name="T18" fmla="*/ 2793 w 2793"/>
                  <a:gd name="T19" fmla="*/ 1272 h 2419"/>
                  <a:gd name="T20" fmla="*/ 1632 w 2793"/>
                  <a:gd name="T21" fmla="*/ 1272 h 2419"/>
                  <a:gd name="T22" fmla="*/ 587 w 2793"/>
                  <a:gd name="T23" fmla="*/ 2419 h 2419"/>
                  <a:gd name="T24" fmla="*/ 1162 w 2793"/>
                  <a:gd name="T25" fmla="*/ 1272 h 2419"/>
                  <a:gd name="T26" fmla="*/ 0 w 2793"/>
                  <a:gd name="T27" fmla="*/ 1272 h 2419"/>
                  <a:gd name="T28" fmla="*/ 0 w 2793"/>
                  <a:gd name="T29" fmla="*/ 794 h 2419"/>
                  <a:gd name="T30" fmla="*/ 0 w 2793"/>
                  <a:gd name="T31" fmla="*/ 635 h 2419"/>
                  <a:gd name="T32" fmla="*/ 0 w 2793"/>
                  <a:gd name="T33" fmla="*/ 476 h 2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93" h="2419">
                    <a:moveTo>
                      <a:pt x="0" y="476"/>
                    </a:moveTo>
                    <a:lnTo>
                      <a:pt x="0" y="0"/>
                    </a:lnTo>
                    <a:lnTo>
                      <a:pt x="1162" y="0"/>
                    </a:lnTo>
                    <a:lnTo>
                      <a:pt x="1397" y="0"/>
                    </a:lnTo>
                    <a:lnTo>
                      <a:pt x="1632" y="0"/>
                    </a:lnTo>
                    <a:lnTo>
                      <a:pt x="2793" y="0"/>
                    </a:lnTo>
                    <a:lnTo>
                      <a:pt x="2793" y="476"/>
                    </a:lnTo>
                    <a:lnTo>
                      <a:pt x="2793" y="635"/>
                    </a:lnTo>
                    <a:lnTo>
                      <a:pt x="2793" y="794"/>
                    </a:lnTo>
                    <a:lnTo>
                      <a:pt x="2793" y="1272"/>
                    </a:lnTo>
                    <a:lnTo>
                      <a:pt x="1632" y="1272"/>
                    </a:lnTo>
                    <a:lnTo>
                      <a:pt x="587" y="2419"/>
                    </a:lnTo>
                    <a:lnTo>
                      <a:pt x="1162" y="1272"/>
                    </a:lnTo>
                    <a:lnTo>
                      <a:pt x="0" y="1272"/>
                    </a:lnTo>
                    <a:lnTo>
                      <a:pt x="0" y="794"/>
                    </a:lnTo>
                    <a:lnTo>
                      <a:pt x="0" y="635"/>
                    </a:lnTo>
                    <a:lnTo>
                      <a:pt x="0" y="476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Rectangle 113"/>
              <p:cNvSpPr>
                <a:spLocks noChangeArrowheads="1"/>
              </p:cNvSpPr>
              <p:nvPr/>
            </p:nvSpPr>
            <p:spPr bwMode="auto">
              <a:xfrm>
                <a:off x="1964" y="1924"/>
                <a:ext cx="1070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The </a:t>
                </a:r>
                <a:r>
                  <a:rPr lang="en-US" sz="1100" b="1">
                    <a:solidFill>
                      <a:schemeClr val="accent1"/>
                    </a:solidFill>
                  </a:rPr>
                  <a:t>COMPILER</a:t>
                </a:r>
                <a:r>
                  <a:rPr lang="en-US" sz="1100">
                    <a:solidFill>
                      <a:srgbClr val="000000"/>
                    </a:solidFill>
                  </a:rPr>
                  <a:t> translates:</a:t>
                </a:r>
                <a:endParaRPr lang="en-US"/>
              </a:p>
            </p:txBody>
          </p:sp>
          <p:sp>
            <p:nvSpPr>
              <p:cNvPr id="213" name="Rectangle 114"/>
              <p:cNvSpPr>
                <a:spLocks noChangeArrowheads="1"/>
              </p:cNvSpPr>
              <p:nvPr/>
            </p:nvSpPr>
            <p:spPr bwMode="auto">
              <a:xfrm>
                <a:off x="1866" y="2024"/>
                <a:ext cx="103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Load the purchase price</a:t>
                </a:r>
                <a:endParaRPr lang="en-US"/>
              </a:p>
            </p:txBody>
          </p:sp>
          <p:sp>
            <p:nvSpPr>
              <p:cNvPr id="214" name="Rectangle 115"/>
              <p:cNvSpPr>
                <a:spLocks noChangeArrowheads="1"/>
              </p:cNvSpPr>
              <p:nvPr/>
            </p:nvSpPr>
            <p:spPr bwMode="auto">
              <a:xfrm>
                <a:off x="1860" y="2125"/>
                <a:ext cx="109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Multiply it by the sales tax</a:t>
                </a:r>
                <a:endParaRPr lang="en-US"/>
              </a:p>
            </p:txBody>
          </p:sp>
          <p:sp>
            <p:nvSpPr>
              <p:cNvPr id="215" name="Rectangle 116"/>
              <p:cNvSpPr>
                <a:spLocks noChangeArrowheads="1"/>
              </p:cNvSpPr>
              <p:nvPr/>
            </p:nvSpPr>
            <p:spPr bwMode="auto">
              <a:xfrm>
                <a:off x="1851" y="2226"/>
                <a:ext cx="148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Add the purchase price to the result</a:t>
                </a:r>
                <a:endParaRPr lang="en-US"/>
              </a:p>
            </p:txBody>
          </p:sp>
          <p:sp>
            <p:nvSpPr>
              <p:cNvPr id="216" name="Rectangle 117"/>
              <p:cNvSpPr>
                <a:spLocks noChangeArrowheads="1"/>
              </p:cNvSpPr>
              <p:nvPr/>
            </p:nvSpPr>
            <p:spPr bwMode="auto">
              <a:xfrm>
                <a:off x="1852" y="2326"/>
                <a:ext cx="11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Store the result in total price</a:t>
                </a:r>
                <a:endParaRPr lang="en-US"/>
              </a:p>
            </p:txBody>
          </p:sp>
        </p:grpSp>
        <p:sp>
          <p:nvSpPr>
            <p:cNvPr id="113" name="Rectangle 160"/>
            <p:cNvSpPr>
              <a:spLocks noChangeArrowheads="1"/>
            </p:cNvSpPr>
            <p:nvPr/>
          </p:nvSpPr>
          <p:spPr bwMode="auto">
            <a:xfrm>
              <a:off x="1443" y="3882"/>
              <a:ext cx="92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Translate into the</a:t>
              </a:r>
            </a:p>
          </p:txBody>
        </p:sp>
        <p:sp>
          <p:nvSpPr>
            <p:cNvPr id="114" name="Rectangle 161"/>
            <p:cNvSpPr>
              <a:spLocks noChangeArrowheads="1"/>
            </p:cNvSpPr>
            <p:nvPr/>
          </p:nvSpPr>
          <p:spPr bwMode="auto">
            <a:xfrm>
              <a:off x="1526" y="3992"/>
              <a:ext cx="7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instruction set</a:t>
              </a:r>
            </a:p>
          </p:txBody>
        </p:sp>
        <p:grpSp>
          <p:nvGrpSpPr>
            <p:cNvPr id="115" name="Group 259"/>
            <p:cNvGrpSpPr>
              <a:grpSpLocks/>
            </p:cNvGrpSpPr>
            <p:nvPr/>
          </p:nvGrpSpPr>
          <p:grpSpPr bwMode="auto">
            <a:xfrm>
              <a:off x="813" y="3035"/>
              <a:ext cx="2354" cy="789"/>
              <a:chOff x="1067" y="3060"/>
              <a:chExt cx="2354" cy="789"/>
            </a:xfrm>
          </p:grpSpPr>
          <p:sp>
            <p:nvSpPr>
              <p:cNvPr id="116" name="Line 196"/>
              <p:cNvSpPr>
                <a:spLocks noChangeShapeType="1"/>
              </p:cNvSpPr>
              <p:nvPr/>
            </p:nvSpPr>
            <p:spPr bwMode="auto">
              <a:xfrm>
                <a:off x="3201" y="3479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Rectangle 213"/>
              <p:cNvSpPr>
                <a:spLocks noChangeArrowheads="1"/>
              </p:cNvSpPr>
              <p:nvPr/>
            </p:nvSpPr>
            <p:spPr bwMode="auto">
              <a:xfrm>
                <a:off x="1092" y="3094"/>
                <a:ext cx="2329" cy="138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Rectangle 214"/>
              <p:cNvSpPr>
                <a:spLocks noChangeArrowheads="1"/>
              </p:cNvSpPr>
              <p:nvPr/>
            </p:nvSpPr>
            <p:spPr bwMode="auto">
              <a:xfrm>
                <a:off x="1092" y="3094"/>
                <a:ext cx="2113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Rectangle 215"/>
              <p:cNvSpPr>
                <a:spLocks noChangeArrowheads="1"/>
              </p:cNvSpPr>
              <p:nvPr/>
            </p:nvSpPr>
            <p:spPr bwMode="auto">
              <a:xfrm>
                <a:off x="1883" y="3099"/>
                <a:ext cx="99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High-Level Language</a:t>
                </a:r>
                <a:endParaRPr lang="en-US"/>
              </a:p>
            </p:txBody>
          </p:sp>
          <p:sp>
            <p:nvSpPr>
              <p:cNvPr id="120" name="Rectangle 221"/>
              <p:cNvSpPr>
                <a:spLocks noChangeArrowheads="1"/>
              </p:cNvSpPr>
              <p:nvPr/>
            </p:nvSpPr>
            <p:spPr bwMode="auto">
              <a:xfrm>
                <a:off x="3156" y="3094"/>
                <a:ext cx="118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Freeform 222"/>
              <p:cNvSpPr>
                <a:spLocks/>
              </p:cNvSpPr>
              <p:nvPr/>
            </p:nvSpPr>
            <p:spPr bwMode="auto">
              <a:xfrm>
                <a:off x="3156" y="3094"/>
                <a:ext cx="118" cy="137"/>
              </a:xfrm>
              <a:custGeom>
                <a:avLst/>
                <a:gdLst>
                  <a:gd name="T0" fmla="*/ 235 w 235"/>
                  <a:gd name="T1" fmla="*/ 0 h 275"/>
                  <a:gd name="T2" fmla="*/ 207 w 235"/>
                  <a:gd name="T3" fmla="*/ 35 h 275"/>
                  <a:gd name="T4" fmla="*/ 207 w 235"/>
                  <a:gd name="T5" fmla="*/ 240 h 275"/>
                  <a:gd name="T6" fmla="*/ 30 w 235"/>
                  <a:gd name="T7" fmla="*/ 240 h 275"/>
                  <a:gd name="T8" fmla="*/ 0 w 235"/>
                  <a:gd name="T9" fmla="*/ 275 h 275"/>
                  <a:gd name="T10" fmla="*/ 235 w 235"/>
                  <a:gd name="T11" fmla="*/ 275 h 275"/>
                  <a:gd name="T12" fmla="*/ 235 w 235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5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0"/>
                    </a:lnTo>
                    <a:lnTo>
                      <a:pt x="30" y="240"/>
                    </a:lnTo>
                    <a:lnTo>
                      <a:pt x="0" y="275"/>
                    </a:lnTo>
                    <a:lnTo>
                      <a:pt x="235" y="275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Rectangle 223"/>
              <p:cNvSpPr>
                <a:spLocks noChangeArrowheads="1"/>
              </p:cNvSpPr>
              <p:nvPr/>
            </p:nvSpPr>
            <p:spPr bwMode="auto">
              <a:xfrm>
                <a:off x="3171" y="3111"/>
                <a:ext cx="89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Rectangle 224"/>
              <p:cNvSpPr>
                <a:spLocks noChangeArrowheads="1"/>
              </p:cNvSpPr>
              <p:nvPr/>
            </p:nvSpPr>
            <p:spPr bwMode="auto">
              <a:xfrm>
                <a:off x="3156" y="3094"/>
                <a:ext cx="118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225"/>
              <p:cNvSpPr>
                <a:spLocks/>
              </p:cNvSpPr>
              <p:nvPr/>
            </p:nvSpPr>
            <p:spPr bwMode="auto">
              <a:xfrm>
                <a:off x="3191" y="3157"/>
                <a:ext cx="49" cy="29"/>
              </a:xfrm>
              <a:custGeom>
                <a:avLst/>
                <a:gdLst>
                  <a:gd name="T0" fmla="*/ 0 w 98"/>
                  <a:gd name="T1" fmla="*/ 0 h 57"/>
                  <a:gd name="T2" fmla="*/ 98 w 98"/>
                  <a:gd name="T3" fmla="*/ 0 h 57"/>
                  <a:gd name="T4" fmla="*/ 48 w 98"/>
                  <a:gd name="T5" fmla="*/ 57 h 57"/>
                  <a:gd name="T6" fmla="*/ 0 w 98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57">
                    <a:moveTo>
                      <a:pt x="0" y="0"/>
                    </a:moveTo>
                    <a:lnTo>
                      <a:pt x="98" y="0"/>
                    </a:lnTo>
                    <a:lnTo>
                      <a:pt x="48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Rectangle 226"/>
              <p:cNvSpPr>
                <a:spLocks noChangeArrowheads="1"/>
              </p:cNvSpPr>
              <p:nvPr/>
            </p:nvSpPr>
            <p:spPr bwMode="auto">
              <a:xfrm>
                <a:off x="3274" y="3094"/>
                <a:ext cx="117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Freeform 227"/>
              <p:cNvSpPr>
                <a:spLocks/>
              </p:cNvSpPr>
              <p:nvPr/>
            </p:nvSpPr>
            <p:spPr bwMode="auto">
              <a:xfrm>
                <a:off x="3274" y="3094"/>
                <a:ext cx="117" cy="137"/>
              </a:xfrm>
              <a:custGeom>
                <a:avLst/>
                <a:gdLst>
                  <a:gd name="T0" fmla="*/ 234 w 234"/>
                  <a:gd name="T1" fmla="*/ 0 h 275"/>
                  <a:gd name="T2" fmla="*/ 206 w 234"/>
                  <a:gd name="T3" fmla="*/ 35 h 275"/>
                  <a:gd name="T4" fmla="*/ 206 w 234"/>
                  <a:gd name="T5" fmla="*/ 240 h 275"/>
                  <a:gd name="T6" fmla="*/ 29 w 234"/>
                  <a:gd name="T7" fmla="*/ 240 h 275"/>
                  <a:gd name="T8" fmla="*/ 0 w 234"/>
                  <a:gd name="T9" fmla="*/ 275 h 275"/>
                  <a:gd name="T10" fmla="*/ 234 w 234"/>
                  <a:gd name="T11" fmla="*/ 275 h 275"/>
                  <a:gd name="T12" fmla="*/ 234 w 234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275">
                    <a:moveTo>
                      <a:pt x="234" y="0"/>
                    </a:moveTo>
                    <a:lnTo>
                      <a:pt x="206" y="35"/>
                    </a:lnTo>
                    <a:lnTo>
                      <a:pt x="206" y="240"/>
                    </a:lnTo>
                    <a:lnTo>
                      <a:pt x="29" y="240"/>
                    </a:lnTo>
                    <a:lnTo>
                      <a:pt x="0" y="275"/>
                    </a:lnTo>
                    <a:lnTo>
                      <a:pt x="234" y="275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Rectangle 228"/>
              <p:cNvSpPr>
                <a:spLocks noChangeArrowheads="1"/>
              </p:cNvSpPr>
              <p:nvPr/>
            </p:nvSpPr>
            <p:spPr bwMode="auto">
              <a:xfrm>
                <a:off x="3289" y="3111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Rectangle 229"/>
              <p:cNvSpPr>
                <a:spLocks noChangeArrowheads="1"/>
              </p:cNvSpPr>
              <p:nvPr/>
            </p:nvSpPr>
            <p:spPr bwMode="auto">
              <a:xfrm>
                <a:off x="3274" y="3094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230"/>
              <p:cNvSpPr>
                <a:spLocks/>
              </p:cNvSpPr>
              <p:nvPr/>
            </p:nvSpPr>
            <p:spPr bwMode="auto">
              <a:xfrm>
                <a:off x="3308" y="3140"/>
                <a:ext cx="50" cy="28"/>
              </a:xfrm>
              <a:custGeom>
                <a:avLst/>
                <a:gdLst>
                  <a:gd name="T0" fmla="*/ 0 w 98"/>
                  <a:gd name="T1" fmla="*/ 56 h 56"/>
                  <a:gd name="T2" fmla="*/ 98 w 98"/>
                  <a:gd name="T3" fmla="*/ 56 h 56"/>
                  <a:gd name="T4" fmla="*/ 48 w 98"/>
                  <a:gd name="T5" fmla="*/ 0 h 56"/>
                  <a:gd name="T6" fmla="*/ 0 w 98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56">
                    <a:moveTo>
                      <a:pt x="0" y="56"/>
                    </a:moveTo>
                    <a:lnTo>
                      <a:pt x="98" y="56"/>
                    </a:lnTo>
                    <a:lnTo>
                      <a:pt x="48" y="0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231"/>
              <p:cNvSpPr>
                <a:spLocks noEditPoints="1"/>
              </p:cNvSpPr>
              <p:nvPr/>
            </p:nvSpPr>
            <p:spPr bwMode="auto">
              <a:xfrm>
                <a:off x="1067" y="3060"/>
                <a:ext cx="2354" cy="789"/>
              </a:xfrm>
              <a:custGeom>
                <a:avLst/>
                <a:gdLst>
                  <a:gd name="T0" fmla="*/ 0 w 4225"/>
                  <a:gd name="T1" fmla="*/ 1578 h 1578"/>
                  <a:gd name="T2" fmla="*/ 4225 w 4225"/>
                  <a:gd name="T3" fmla="*/ 1578 h 1578"/>
                  <a:gd name="T4" fmla="*/ 4225 w 4225"/>
                  <a:gd name="T5" fmla="*/ 0 h 1578"/>
                  <a:gd name="T6" fmla="*/ 0 w 4225"/>
                  <a:gd name="T7" fmla="*/ 0 h 1578"/>
                  <a:gd name="T8" fmla="*/ 0 w 4225"/>
                  <a:gd name="T9" fmla="*/ 1578 h 1578"/>
                  <a:gd name="T10" fmla="*/ 58 w 4225"/>
                  <a:gd name="T11" fmla="*/ 1510 h 1578"/>
                  <a:gd name="T12" fmla="*/ 4165 w 4225"/>
                  <a:gd name="T13" fmla="*/ 1510 h 1578"/>
                  <a:gd name="T14" fmla="*/ 4165 w 4225"/>
                  <a:gd name="T15" fmla="*/ 68 h 1578"/>
                  <a:gd name="T16" fmla="*/ 58 w 4225"/>
                  <a:gd name="T17" fmla="*/ 68 h 1578"/>
                  <a:gd name="T18" fmla="*/ 58 w 4225"/>
                  <a:gd name="T19" fmla="*/ 1510 h 1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25" h="1578">
                    <a:moveTo>
                      <a:pt x="0" y="1578"/>
                    </a:moveTo>
                    <a:lnTo>
                      <a:pt x="4225" y="1578"/>
                    </a:lnTo>
                    <a:lnTo>
                      <a:pt x="4225" y="0"/>
                    </a:lnTo>
                    <a:lnTo>
                      <a:pt x="0" y="0"/>
                    </a:lnTo>
                    <a:lnTo>
                      <a:pt x="0" y="1578"/>
                    </a:lnTo>
                    <a:close/>
                    <a:moveTo>
                      <a:pt x="58" y="1510"/>
                    </a:moveTo>
                    <a:lnTo>
                      <a:pt x="4165" y="1510"/>
                    </a:lnTo>
                    <a:lnTo>
                      <a:pt x="4165" y="68"/>
                    </a:lnTo>
                    <a:lnTo>
                      <a:pt x="58" y="68"/>
                    </a:lnTo>
                    <a:lnTo>
                      <a:pt x="58" y="151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Rectangle 232"/>
              <p:cNvSpPr>
                <a:spLocks noChangeArrowheads="1"/>
              </p:cNvSpPr>
              <p:nvPr/>
            </p:nvSpPr>
            <p:spPr bwMode="auto">
              <a:xfrm>
                <a:off x="1067" y="3060"/>
                <a:ext cx="2354" cy="789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234"/>
              <p:cNvSpPr>
                <a:spLocks noChangeShapeType="1"/>
              </p:cNvSpPr>
              <p:nvPr/>
            </p:nvSpPr>
            <p:spPr bwMode="auto">
              <a:xfrm>
                <a:off x="1235" y="3565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235"/>
              <p:cNvSpPr>
                <a:spLocks noChangeShapeType="1"/>
              </p:cNvSpPr>
              <p:nvPr/>
            </p:nvSpPr>
            <p:spPr bwMode="auto">
              <a:xfrm>
                <a:off x="1235" y="3326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236"/>
              <p:cNvSpPr>
                <a:spLocks noChangeShapeType="1"/>
              </p:cNvSpPr>
              <p:nvPr/>
            </p:nvSpPr>
            <p:spPr bwMode="auto">
              <a:xfrm flipH="1">
                <a:off x="3318" y="3565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237"/>
              <p:cNvSpPr>
                <a:spLocks noChangeShapeType="1"/>
              </p:cNvSpPr>
              <p:nvPr/>
            </p:nvSpPr>
            <p:spPr bwMode="auto">
              <a:xfrm flipH="1">
                <a:off x="3318" y="3326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238"/>
              <p:cNvSpPr>
                <a:spLocks noChangeShapeType="1"/>
              </p:cNvSpPr>
              <p:nvPr/>
            </p:nvSpPr>
            <p:spPr bwMode="auto">
              <a:xfrm>
                <a:off x="1543" y="3815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239"/>
              <p:cNvSpPr>
                <a:spLocks noChangeShapeType="1"/>
              </p:cNvSpPr>
              <p:nvPr/>
            </p:nvSpPr>
            <p:spPr bwMode="auto">
              <a:xfrm>
                <a:off x="3186" y="3815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Line 240"/>
              <p:cNvSpPr>
                <a:spLocks noChangeShapeType="1"/>
              </p:cNvSpPr>
              <p:nvPr/>
            </p:nvSpPr>
            <p:spPr bwMode="auto">
              <a:xfrm>
                <a:off x="1543" y="3060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241"/>
              <p:cNvSpPr>
                <a:spLocks noChangeShapeType="1"/>
              </p:cNvSpPr>
              <p:nvPr/>
            </p:nvSpPr>
            <p:spPr bwMode="auto">
              <a:xfrm>
                <a:off x="3186" y="3060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Rectangle 242"/>
              <p:cNvSpPr>
                <a:spLocks noChangeArrowheads="1"/>
              </p:cNvSpPr>
              <p:nvPr/>
            </p:nvSpPr>
            <p:spPr bwMode="auto">
              <a:xfrm>
                <a:off x="1337" y="3231"/>
                <a:ext cx="2054" cy="5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Rectangle 243"/>
              <p:cNvSpPr>
                <a:spLocks noChangeArrowheads="1"/>
              </p:cNvSpPr>
              <p:nvPr/>
            </p:nvSpPr>
            <p:spPr bwMode="auto">
              <a:xfrm>
                <a:off x="1092" y="3231"/>
                <a:ext cx="2303" cy="584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Rectangle 244"/>
              <p:cNvSpPr>
                <a:spLocks noChangeArrowheads="1"/>
              </p:cNvSpPr>
              <p:nvPr/>
            </p:nvSpPr>
            <p:spPr bwMode="auto">
              <a:xfrm>
                <a:off x="1083" y="3355"/>
                <a:ext cx="214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  <a:latin typeface="Lucida Console" pitchFamily="49" charset="0"/>
                  </a:rPr>
                  <a:t>  salesTax = purchasePric * TAX_RATE;</a:t>
                </a:r>
                <a:endParaRPr lang="en-US" sz="1200">
                  <a:latin typeface="Lucida Console" pitchFamily="49" charset="0"/>
                </a:endParaRPr>
              </a:p>
            </p:txBody>
          </p:sp>
          <p:sp>
            <p:nvSpPr>
              <p:cNvPr id="196" name="Rectangle 245"/>
              <p:cNvSpPr>
                <a:spLocks noChangeArrowheads="1"/>
              </p:cNvSpPr>
              <p:nvPr/>
            </p:nvSpPr>
            <p:spPr bwMode="auto">
              <a:xfrm>
                <a:off x="1067" y="3465"/>
                <a:ext cx="232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  <a:latin typeface="Lucida Console" pitchFamily="49" charset="0"/>
                  </a:rPr>
                  <a:t>  totalSales = purchasePrice + salesTax;</a:t>
                </a:r>
                <a:endParaRPr lang="en-US" sz="1200">
                  <a:latin typeface="Lucida Console" pitchFamily="49" charset="0"/>
                </a:endParaRPr>
              </a:p>
            </p:txBody>
          </p:sp>
          <p:grpSp>
            <p:nvGrpSpPr>
              <p:cNvPr id="197" name="Group 250"/>
              <p:cNvGrpSpPr>
                <a:grpSpLocks/>
              </p:cNvGrpSpPr>
              <p:nvPr/>
            </p:nvGrpSpPr>
            <p:grpSpPr bwMode="auto">
              <a:xfrm>
                <a:off x="1092" y="3097"/>
                <a:ext cx="117" cy="138"/>
                <a:chOff x="4720" y="2057"/>
                <a:chExt cx="117" cy="138"/>
              </a:xfrm>
            </p:grpSpPr>
            <p:sp>
              <p:nvSpPr>
                <p:cNvPr id="198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9" name="Rectangle 252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0" name="Rectangle 253"/>
                <p:cNvSpPr>
                  <a:spLocks noChangeArrowheads="1"/>
                </p:cNvSpPr>
                <p:nvPr/>
              </p:nvSpPr>
              <p:spPr bwMode="auto">
                <a:xfrm>
                  <a:off x="4764" y="2126"/>
                  <a:ext cx="49" cy="17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Rectangle 254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2" name="Rectangle 255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17" name="Group 263"/>
          <p:cNvGrpSpPr>
            <a:grpSpLocks/>
          </p:cNvGrpSpPr>
          <p:nvPr/>
        </p:nvGrpSpPr>
        <p:grpSpPr bwMode="auto">
          <a:xfrm>
            <a:off x="4165602" y="3836988"/>
            <a:ext cx="2468562" cy="2970212"/>
            <a:chOff x="3171" y="2322"/>
            <a:chExt cx="1555" cy="1871"/>
          </a:xfrm>
        </p:grpSpPr>
        <p:grpSp>
          <p:nvGrpSpPr>
            <p:cNvPr id="218" name="Group 248"/>
            <p:cNvGrpSpPr>
              <a:grpSpLocks/>
            </p:cNvGrpSpPr>
            <p:nvPr/>
          </p:nvGrpSpPr>
          <p:grpSpPr bwMode="auto">
            <a:xfrm>
              <a:off x="3171" y="2357"/>
              <a:ext cx="1555" cy="137"/>
              <a:chOff x="3274" y="2357"/>
              <a:chExt cx="1555" cy="137"/>
            </a:xfrm>
          </p:grpSpPr>
          <p:sp>
            <p:nvSpPr>
              <p:cNvPr id="236" name="Rectangle 175"/>
              <p:cNvSpPr>
                <a:spLocks noChangeArrowheads="1"/>
              </p:cNvSpPr>
              <p:nvPr/>
            </p:nvSpPr>
            <p:spPr bwMode="auto">
              <a:xfrm>
                <a:off x="3274" y="2357"/>
                <a:ext cx="1555" cy="137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Rectangle 176"/>
              <p:cNvSpPr>
                <a:spLocks noChangeArrowheads="1"/>
              </p:cNvSpPr>
              <p:nvPr/>
            </p:nvSpPr>
            <p:spPr bwMode="auto">
              <a:xfrm>
                <a:off x="3274" y="2357"/>
                <a:ext cx="1555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Rectangle 177"/>
              <p:cNvSpPr>
                <a:spLocks noChangeArrowheads="1"/>
              </p:cNvSpPr>
              <p:nvPr/>
            </p:nvSpPr>
            <p:spPr bwMode="auto">
              <a:xfrm>
                <a:off x="3594" y="2361"/>
                <a:ext cx="9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Assembly Language</a:t>
                </a:r>
                <a:endParaRPr lang="en-US"/>
              </a:p>
            </p:txBody>
          </p:sp>
          <p:sp>
            <p:nvSpPr>
              <p:cNvPr id="239" name="Rectangle 178"/>
              <p:cNvSpPr>
                <a:spLocks noChangeArrowheads="1"/>
              </p:cNvSpPr>
              <p:nvPr/>
            </p:nvSpPr>
            <p:spPr bwMode="auto">
              <a:xfrm>
                <a:off x="3304" y="2357"/>
                <a:ext cx="117" cy="137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Rectangle 179"/>
              <p:cNvSpPr>
                <a:spLocks noChangeArrowheads="1"/>
              </p:cNvSpPr>
              <p:nvPr/>
            </p:nvSpPr>
            <p:spPr bwMode="auto">
              <a:xfrm>
                <a:off x="3304" y="2357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Rectangle 180"/>
              <p:cNvSpPr>
                <a:spLocks noChangeArrowheads="1"/>
              </p:cNvSpPr>
              <p:nvPr/>
            </p:nvSpPr>
            <p:spPr bwMode="auto">
              <a:xfrm>
                <a:off x="3347" y="2425"/>
                <a:ext cx="50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Rectangle 181"/>
              <p:cNvSpPr>
                <a:spLocks noChangeArrowheads="1"/>
              </p:cNvSpPr>
              <p:nvPr/>
            </p:nvSpPr>
            <p:spPr bwMode="auto">
              <a:xfrm>
                <a:off x="3338" y="2417"/>
                <a:ext cx="49" cy="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Rectangle 182"/>
              <p:cNvSpPr>
                <a:spLocks noChangeArrowheads="1"/>
              </p:cNvSpPr>
              <p:nvPr/>
            </p:nvSpPr>
            <p:spPr bwMode="auto">
              <a:xfrm>
                <a:off x="3338" y="2417"/>
                <a:ext cx="49" cy="16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Rectangle 183"/>
              <p:cNvSpPr>
                <a:spLocks noChangeArrowheads="1"/>
              </p:cNvSpPr>
              <p:nvPr/>
            </p:nvSpPr>
            <p:spPr bwMode="auto">
              <a:xfrm>
                <a:off x="4565" y="2357"/>
                <a:ext cx="117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Freeform 184"/>
              <p:cNvSpPr>
                <a:spLocks/>
              </p:cNvSpPr>
              <p:nvPr/>
            </p:nvSpPr>
            <p:spPr bwMode="auto">
              <a:xfrm>
                <a:off x="4565" y="2357"/>
                <a:ext cx="117" cy="137"/>
              </a:xfrm>
              <a:custGeom>
                <a:avLst/>
                <a:gdLst>
                  <a:gd name="T0" fmla="*/ 234 w 234"/>
                  <a:gd name="T1" fmla="*/ 0 h 275"/>
                  <a:gd name="T2" fmla="*/ 206 w 234"/>
                  <a:gd name="T3" fmla="*/ 35 h 275"/>
                  <a:gd name="T4" fmla="*/ 206 w 234"/>
                  <a:gd name="T5" fmla="*/ 240 h 275"/>
                  <a:gd name="T6" fmla="*/ 29 w 234"/>
                  <a:gd name="T7" fmla="*/ 240 h 275"/>
                  <a:gd name="T8" fmla="*/ 0 w 234"/>
                  <a:gd name="T9" fmla="*/ 275 h 275"/>
                  <a:gd name="T10" fmla="*/ 234 w 234"/>
                  <a:gd name="T11" fmla="*/ 275 h 275"/>
                  <a:gd name="T12" fmla="*/ 234 w 234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275">
                    <a:moveTo>
                      <a:pt x="234" y="0"/>
                    </a:moveTo>
                    <a:lnTo>
                      <a:pt x="206" y="35"/>
                    </a:lnTo>
                    <a:lnTo>
                      <a:pt x="206" y="240"/>
                    </a:lnTo>
                    <a:lnTo>
                      <a:pt x="29" y="240"/>
                    </a:lnTo>
                    <a:lnTo>
                      <a:pt x="0" y="275"/>
                    </a:lnTo>
                    <a:lnTo>
                      <a:pt x="234" y="275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Rectangle 185"/>
              <p:cNvSpPr>
                <a:spLocks noChangeArrowheads="1"/>
              </p:cNvSpPr>
              <p:nvPr/>
            </p:nvSpPr>
            <p:spPr bwMode="auto">
              <a:xfrm>
                <a:off x="4580" y="2374"/>
                <a:ext cx="88" cy="10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Rectangle 186"/>
              <p:cNvSpPr>
                <a:spLocks noChangeArrowheads="1"/>
              </p:cNvSpPr>
              <p:nvPr/>
            </p:nvSpPr>
            <p:spPr bwMode="auto">
              <a:xfrm>
                <a:off x="4565" y="2357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Freeform 187"/>
              <p:cNvSpPr>
                <a:spLocks/>
              </p:cNvSpPr>
              <p:nvPr/>
            </p:nvSpPr>
            <p:spPr bwMode="auto">
              <a:xfrm>
                <a:off x="4599" y="2420"/>
                <a:ext cx="50" cy="28"/>
              </a:xfrm>
              <a:custGeom>
                <a:avLst/>
                <a:gdLst>
                  <a:gd name="T0" fmla="*/ 0 w 99"/>
                  <a:gd name="T1" fmla="*/ 0 h 56"/>
                  <a:gd name="T2" fmla="*/ 99 w 99"/>
                  <a:gd name="T3" fmla="*/ 0 h 56"/>
                  <a:gd name="T4" fmla="*/ 49 w 99"/>
                  <a:gd name="T5" fmla="*/ 56 h 56"/>
                  <a:gd name="T6" fmla="*/ 0 w 99"/>
                  <a:gd name="T7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6">
                    <a:moveTo>
                      <a:pt x="0" y="0"/>
                    </a:moveTo>
                    <a:lnTo>
                      <a:pt x="99" y="0"/>
                    </a:lnTo>
                    <a:lnTo>
                      <a:pt x="49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Rectangle 188"/>
              <p:cNvSpPr>
                <a:spLocks noChangeArrowheads="1"/>
              </p:cNvSpPr>
              <p:nvPr/>
            </p:nvSpPr>
            <p:spPr bwMode="auto">
              <a:xfrm>
                <a:off x="4682" y="2357"/>
                <a:ext cx="118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Freeform 189"/>
              <p:cNvSpPr>
                <a:spLocks/>
              </p:cNvSpPr>
              <p:nvPr/>
            </p:nvSpPr>
            <p:spPr bwMode="auto">
              <a:xfrm>
                <a:off x="4682" y="2357"/>
                <a:ext cx="118" cy="137"/>
              </a:xfrm>
              <a:custGeom>
                <a:avLst/>
                <a:gdLst>
                  <a:gd name="T0" fmla="*/ 235 w 235"/>
                  <a:gd name="T1" fmla="*/ 0 h 275"/>
                  <a:gd name="T2" fmla="*/ 207 w 235"/>
                  <a:gd name="T3" fmla="*/ 35 h 275"/>
                  <a:gd name="T4" fmla="*/ 207 w 235"/>
                  <a:gd name="T5" fmla="*/ 240 h 275"/>
                  <a:gd name="T6" fmla="*/ 30 w 235"/>
                  <a:gd name="T7" fmla="*/ 240 h 275"/>
                  <a:gd name="T8" fmla="*/ 0 w 235"/>
                  <a:gd name="T9" fmla="*/ 275 h 275"/>
                  <a:gd name="T10" fmla="*/ 235 w 235"/>
                  <a:gd name="T11" fmla="*/ 275 h 275"/>
                  <a:gd name="T12" fmla="*/ 235 w 235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5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0"/>
                    </a:lnTo>
                    <a:lnTo>
                      <a:pt x="30" y="240"/>
                    </a:lnTo>
                    <a:lnTo>
                      <a:pt x="0" y="275"/>
                    </a:lnTo>
                    <a:lnTo>
                      <a:pt x="235" y="275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Rectangle 190"/>
              <p:cNvSpPr>
                <a:spLocks noChangeArrowheads="1"/>
              </p:cNvSpPr>
              <p:nvPr/>
            </p:nvSpPr>
            <p:spPr bwMode="auto">
              <a:xfrm>
                <a:off x="4697" y="2374"/>
                <a:ext cx="88" cy="10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Rectangle 191"/>
              <p:cNvSpPr>
                <a:spLocks noChangeArrowheads="1"/>
              </p:cNvSpPr>
              <p:nvPr/>
            </p:nvSpPr>
            <p:spPr bwMode="auto">
              <a:xfrm>
                <a:off x="4682" y="2357"/>
                <a:ext cx="118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Freeform 192"/>
              <p:cNvSpPr>
                <a:spLocks/>
              </p:cNvSpPr>
              <p:nvPr/>
            </p:nvSpPr>
            <p:spPr bwMode="auto">
              <a:xfrm>
                <a:off x="4717" y="2402"/>
                <a:ext cx="49" cy="29"/>
              </a:xfrm>
              <a:custGeom>
                <a:avLst/>
                <a:gdLst>
                  <a:gd name="T0" fmla="*/ 0 w 99"/>
                  <a:gd name="T1" fmla="*/ 56 h 56"/>
                  <a:gd name="T2" fmla="*/ 99 w 99"/>
                  <a:gd name="T3" fmla="*/ 56 h 56"/>
                  <a:gd name="T4" fmla="*/ 49 w 99"/>
                  <a:gd name="T5" fmla="*/ 0 h 56"/>
                  <a:gd name="T6" fmla="*/ 0 w 99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6">
                    <a:moveTo>
                      <a:pt x="0" y="56"/>
                    </a:moveTo>
                    <a:lnTo>
                      <a:pt x="99" y="56"/>
                    </a:lnTo>
                    <a:lnTo>
                      <a:pt x="49" y="0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9" name="Rectangle 162"/>
            <p:cNvSpPr>
              <a:spLocks noChangeArrowheads="1"/>
            </p:cNvSpPr>
            <p:nvPr/>
          </p:nvSpPr>
          <p:spPr bwMode="auto">
            <a:xfrm>
              <a:off x="3341" y="3839"/>
              <a:ext cx="121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Translate into machine</a:t>
              </a:r>
            </a:p>
          </p:txBody>
        </p:sp>
        <p:sp>
          <p:nvSpPr>
            <p:cNvPr id="220" name="Rectangle 163"/>
            <p:cNvSpPr>
              <a:spLocks noChangeArrowheads="1"/>
            </p:cNvSpPr>
            <p:nvPr/>
          </p:nvSpPr>
          <p:spPr bwMode="auto">
            <a:xfrm>
              <a:off x="3518" y="3949"/>
              <a:ext cx="8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operation codes</a:t>
              </a:r>
            </a:p>
          </p:txBody>
        </p:sp>
        <p:sp>
          <p:nvSpPr>
            <p:cNvPr id="221" name="Rectangle 164"/>
            <p:cNvSpPr>
              <a:spLocks noChangeArrowheads="1"/>
            </p:cNvSpPr>
            <p:nvPr/>
          </p:nvSpPr>
          <p:spPr bwMode="auto">
            <a:xfrm>
              <a:off x="3666" y="4059"/>
              <a:ext cx="56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(op-codes)</a:t>
              </a:r>
            </a:p>
          </p:txBody>
        </p:sp>
        <p:sp>
          <p:nvSpPr>
            <p:cNvPr id="222" name="Freeform 193"/>
            <p:cNvSpPr>
              <a:spLocks noEditPoints="1"/>
            </p:cNvSpPr>
            <p:nvPr/>
          </p:nvSpPr>
          <p:spPr bwMode="auto">
            <a:xfrm>
              <a:off x="3171" y="2322"/>
              <a:ext cx="1555" cy="1441"/>
            </a:xfrm>
            <a:custGeom>
              <a:avLst/>
              <a:gdLst>
                <a:gd name="T0" fmla="*/ 0 w 3111"/>
                <a:gd name="T1" fmla="*/ 2882 h 2882"/>
                <a:gd name="T2" fmla="*/ 3111 w 3111"/>
                <a:gd name="T3" fmla="*/ 2882 h 2882"/>
                <a:gd name="T4" fmla="*/ 3111 w 3111"/>
                <a:gd name="T5" fmla="*/ 0 h 2882"/>
                <a:gd name="T6" fmla="*/ 0 w 3111"/>
                <a:gd name="T7" fmla="*/ 0 h 2882"/>
                <a:gd name="T8" fmla="*/ 0 w 3111"/>
                <a:gd name="T9" fmla="*/ 2882 h 2882"/>
                <a:gd name="T10" fmla="*/ 59 w 3111"/>
                <a:gd name="T11" fmla="*/ 2814 h 2882"/>
                <a:gd name="T12" fmla="*/ 3051 w 3111"/>
                <a:gd name="T13" fmla="*/ 2814 h 2882"/>
                <a:gd name="T14" fmla="*/ 3051 w 3111"/>
                <a:gd name="T15" fmla="*/ 69 h 2882"/>
                <a:gd name="T16" fmla="*/ 59 w 3111"/>
                <a:gd name="T17" fmla="*/ 69 h 2882"/>
                <a:gd name="T18" fmla="*/ 59 w 3111"/>
                <a:gd name="T19" fmla="*/ 2814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11" h="2882">
                  <a:moveTo>
                    <a:pt x="0" y="2882"/>
                  </a:moveTo>
                  <a:lnTo>
                    <a:pt x="3111" y="2882"/>
                  </a:lnTo>
                  <a:lnTo>
                    <a:pt x="3111" y="0"/>
                  </a:lnTo>
                  <a:lnTo>
                    <a:pt x="0" y="0"/>
                  </a:lnTo>
                  <a:lnTo>
                    <a:pt x="0" y="2882"/>
                  </a:lnTo>
                  <a:close/>
                  <a:moveTo>
                    <a:pt x="59" y="2814"/>
                  </a:moveTo>
                  <a:lnTo>
                    <a:pt x="3051" y="2814"/>
                  </a:lnTo>
                  <a:lnTo>
                    <a:pt x="3051" y="69"/>
                  </a:lnTo>
                  <a:lnTo>
                    <a:pt x="59" y="69"/>
                  </a:lnTo>
                  <a:lnTo>
                    <a:pt x="59" y="281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Rectangle 194"/>
            <p:cNvSpPr>
              <a:spLocks noChangeArrowheads="1"/>
            </p:cNvSpPr>
            <p:nvPr/>
          </p:nvSpPr>
          <p:spPr bwMode="auto">
            <a:xfrm>
              <a:off x="3171" y="2322"/>
              <a:ext cx="1555" cy="1441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Line 197"/>
            <p:cNvSpPr>
              <a:spLocks noChangeShapeType="1"/>
            </p:cNvSpPr>
            <p:nvPr/>
          </p:nvSpPr>
          <p:spPr bwMode="auto">
            <a:xfrm>
              <a:off x="3171" y="2596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200"/>
            <p:cNvSpPr>
              <a:spLocks noChangeShapeType="1"/>
            </p:cNvSpPr>
            <p:nvPr/>
          </p:nvSpPr>
          <p:spPr bwMode="auto">
            <a:xfrm>
              <a:off x="3406" y="3729"/>
              <a:ext cx="1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201"/>
            <p:cNvSpPr>
              <a:spLocks noChangeShapeType="1"/>
            </p:cNvSpPr>
            <p:nvPr/>
          </p:nvSpPr>
          <p:spPr bwMode="auto">
            <a:xfrm>
              <a:off x="4492" y="3729"/>
              <a:ext cx="1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202"/>
            <p:cNvSpPr>
              <a:spLocks noChangeShapeType="1"/>
            </p:cNvSpPr>
            <p:nvPr/>
          </p:nvSpPr>
          <p:spPr bwMode="auto">
            <a:xfrm>
              <a:off x="3406" y="2322"/>
              <a:ext cx="1" cy="3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Rectangle 204"/>
            <p:cNvSpPr>
              <a:spLocks noChangeArrowheads="1"/>
            </p:cNvSpPr>
            <p:nvPr/>
          </p:nvSpPr>
          <p:spPr bwMode="auto">
            <a:xfrm>
              <a:off x="3201" y="2494"/>
              <a:ext cx="1496" cy="1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Rectangle 206"/>
            <p:cNvSpPr>
              <a:spLocks noChangeArrowheads="1"/>
            </p:cNvSpPr>
            <p:nvPr/>
          </p:nvSpPr>
          <p:spPr bwMode="auto">
            <a:xfrm>
              <a:off x="3201" y="2494"/>
              <a:ext cx="1496" cy="123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Rectangle 207"/>
            <p:cNvSpPr>
              <a:spLocks noChangeArrowheads="1"/>
            </p:cNvSpPr>
            <p:nvPr/>
          </p:nvSpPr>
          <p:spPr bwMode="auto">
            <a:xfrm>
              <a:off x="3291" y="2640"/>
              <a:ext cx="3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POP  SI</a:t>
              </a:r>
              <a:endParaRPr lang="en-US"/>
            </a:p>
          </p:txBody>
        </p:sp>
        <p:sp>
          <p:nvSpPr>
            <p:cNvPr id="231" name="Rectangle 208"/>
            <p:cNvSpPr>
              <a:spLocks noChangeArrowheads="1"/>
            </p:cNvSpPr>
            <p:nvPr/>
          </p:nvSpPr>
          <p:spPr bwMode="auto">
            <a:xfrm>
              <a:off x="3266" y="2750"/>
              <a:ext cx="79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AX,[BX+03]</a:t>
              </a:r>
              <a:endParaRPr lang="en-US"/>
            </a:p>
          </p:txBody>
        </p:sp>
        <p:sp>
          <p:nvSpPr>
            <p:cNvPr id="232" name="Rectangle 209"/>
            <p:cNvSpPr>
              <a:spLocks noChangeArrowheads="1"/>
            </p:cNvSpPr>
            <p:nvPr/>
          </p:nvSpPr>
          <p:spPr bwMode="auto">
            <a:xfrm>
              <a:off x="3281" y="2860"/>
              <a:ext cx="53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SUB  AX,SI</a:t>
              </a:r>
              <a:endParaRPr lang="en-US"/>
            </a:p>
          </p:txBody>
        </p:sp>
        <p:sp>
          <p:nvSpPr>
            <p:cNvPr id="233" name="Rectangle 210"/>
            <p:cNvSpPr>
              <a:spLocks noChangeArrowheads="1"/>
            </p:cNvSpPr>
            <p:nvPr/>
          </p:nvSpPr>
          <p:spPr bwMode="auto">
            <a:xfrm>
              <a:off x="3227" y="2970"/>
              <a:ext cx="1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WORD PTR [TOT_AMT],E0D7</a:t>
              </a:r>
              <a:endParaRPr lang="en-US"/>
            </a:p>
          </p:txBody>
        </p:sp>
        <p:sp>
          <p:nvSpPr>
            <p:cNvPr id="234" name="Rectangle 211"/>
            <p:cNvSpPr>
              <a:spLocks noChangeArrowheads="1"/>
            </p:cNvSpPr>
            <p:nvPr/>
          </p:nvSpPr>
          <p:spPr bwMode="auto">
            <a:xfrm>
              <a:off x="3227" y="3080"/>
              <a:ext cx="1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WORD PTR [CUR_AMT],E1DB</a:t>
              </a:r>
              <a:endParaRPr lang="en-US"/>
            </a:p>
          </p:txBody>
        </p:sp>
        <p:sp>
          <p:nvSpPr>
            <p:cNvPr id="235" name="Rectangle 212"/>
            <p:cNvSpPr>
              <a:spLocks noChangeArrowheads="1"/>
            </p:cNvSpPr>
            <p:nvPr/>
          </p:nvSpPr>
          <p:spPr bwMode="auto">
            <a:xfrm>
              <a:off x="3260" y="3189"/>
              <a:ext cx="90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ADD  [TOT_AMT],AX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5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 smtClean="0"/>
              <a:t>: Υψηλού επιπέδου (</a:t>
            </a:r>
            <a:r>
              <a:rPr lang="en-US" dirty="0" smtClean="0"/>
              <a:t>high-level)</a:t>
            </a:r>
            <a:r>
              <a:rPr lang="el-GR" dirty="0" smtClean="0"/>
              <a:t> γλώσσες</a:t>
            </a:r>
            <a:endParaRPr lang="en-US" dirty="0"/>
          </a:p>
        </p:txBody>
      </p:sp>
      <p:pic>
        <p:nvPicPr>
          <p:cNvPr id="141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1" b="11060"/>
          <a:stretch>
            <a:fillRect/>
          </a:stretch>
        </p:blipFill>
        <p:spPr bwMode="auto">
          <a:xfrm>
            <a:off x="381000" y="3184525"/>
            <a:ext cx="807720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36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 smtClean="0"/>
              <a:t>: Γλώσσες μηχανής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 smtClean="0"/>
              <a:t>: </a:t>
            </a:r>
            <a:r>
              <a:rPr lang="en-US" dirty="0" smtClean="0"/>
              <a:t>Assembly</a:t>
            </a:r>
            <a:endParaRPr lang="el-GR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 smtClean="0"/>
              <a:t>: Υψηλού επιπέδου (</a:t>
            </a:r>
            <a:r>
              <a:rPr lang="en-US" dirty="0" smtClean="0"/>
              <a:t>high-level)</a:t>
            </a:r>
            <a:r>
              <a:rPr lang="el-GR" dirty="0" smtClean="0"/>
              <a:t> γλώσσες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Τέταρτη γενιά</a:t>
            </a:r>
            <a:r>
              <a:rPr lang="el-GR" dirty="0" smtClean="0"/>
              <a:t>: Εξειδικευμένες γλώσσες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Πέμπτη γενιά</a:t>
            </a:r>
            <a:r>
              <a:rPr lang="el-GR" dirty="0" smtClean="0"/>
              <a:t>: «Φυσικές» γλώσσες.</a:t>
            </a:r>
          </a:p>
          <a:p>
            <a:endParaRPr lang="el-GR" dirty="0"/>
          </a:p>
          <a:p>
            <a:r>
              <a:rPr lang="el-GR" dirty="0" smtClean="0"/>
              <a:t>Κάθε γενιά προσθέτει ένα επίπεδο </a:t>
            </a:r>
            <a:r>
              <a:rPr lang="el-GR" dirty="0" smtClean="0">
                <a:solidFill>
                  <a:srgbClr val="0070C0"/>
                </a:solidFill>
              </a:rPr>
              <a:t>αφαίρεσης.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6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2127</TotalTime>
  <Words>1823</Words>
  <Application>Microsoft Office PowerPoint</Application>
  <PresentationFormat>On-screen Show (4:3)</PresentationFormat>
  <Paragraphs>375</Paragraphs>
  <Slides>33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Clarity</vt:lpstr>
      <vt:lpstr>Bitmap Image</vt:lpstr>
      <vt:lpstr>Clip</vt:lpstr>
      <vt:lpstr>Microsoft ClipArt Gallery</vt:lpstr>
      <vt:lpstr>ΤΕΧΝΙΚΕΣ Αντικειμενοστραφουσ προγραμματισμου</vt:lpstr>
      <vt:lpstr>ΓΛΩΣΣΕΣ ΠΡΟΓΡΑΜΜΑΤΙΣΜΟΥ</vt:lpstr>
      <vt:lpstr>Λίγο Ιστορία</vt:lpstr>
      <vt:lpstr>Γλώσσες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Προγραμματιστικά Υποδείγματα (paradigms)</vt:lpstr>
      <vt:lpstr>Δομημένος Προγραμματισμός</vt:lpstr>
      <vt:lpstr>Διαδικασιακός Προγραμματισμός</vt:lpstr>
      <vt:lpstr>Κοινά Δεδομένα</vt:lpstr>
      <vt:lpstr>Απόκρυψη δεδομένων</vt:lpstr>
      <vt:lpstr>Περιορισμοί του διαδικασιακού προγραμματισμού</vt:lpstr>
      <vt:lpstr>Παράδειγμα</vt:lpstr>
      <vt:lpstr>Αντικειμενοστραφής προγραμματισμός</vt:lpstr>
      <vt:lpstr>Αντικείμενο</vt:lpstr>
      <vt:lpstr>Παράδειγμα</vt:lpstr>
      <vt:lpstr>Κλάσεις</vt:lpstr>
      <vt:lpstr>Κλάσεις και Αντικείμενα</vt:lpstr>
      <vt:lpstr>Ενθυλάκωση</vt:lpstr>
      <vt:lpstr>Κληρονομικότητα</vt:lpstr>
      <vt:lpstr>Πολυμορφισμός</vt:lpstr>
      <vt:lpstr>Αφηρημένοι Τύποι Δεδομένων</vt:lpstr>
      <vt:lpstr>Η εξέλιξη του προγραμματισμού</vt:lpstr>
      <vt:lpstr>Διαδικασιακός vs. Αντικειμενοστραφής Προγραμματισμός</vt:lpstr>
      <vt:lpstr>Διαδικασιακή αναπαράσταση</vt:lpstr>
      <vt:lpstr>Αντικειμενοστραφής αναπαράσταση</vt:lpstr>
      <vt:lpstr>Πλεονεκτήματα αντικειμενοστραφούς προγραμματισμού</vt:lpstr>
      <vt:lpstr>Παράδειγμα: Πωλήσεις</vt:lpstr>
      <vt:lpstr>Διάγραμμα κλάσεων</vt:lpstr>
      <vt:lpstr>Αλλαγή των απαιτήσεων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86</cp:revision>
  <dcterms:created xsi:type="dcterms:W3CDTF">2013-02-10T16:19:38Z</dcterms:created>
  <dcterms:modified xsi:type="dcterms:W3CDTF">2016-02-11T15:03:06Z</dcterms:modified>
</cp:coreProperties>
</file>