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17450-6CFC-449B-863D-E18C10C9835B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6CF40-4659-4463-BEFC-A1C8FA34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93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4357"/>
            <a:ext cx="5026951" cy="4113169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815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4357"/>
            <a:ext cx="5026951" cy="4113169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444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430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10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0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2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963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83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181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73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35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6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3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hyperlink" Target="http://www-users.cs.umn.edu/~kumar/dmbook/index.php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hyperlink" Target="http://www.mmds.org/" TargetMode="External"/><Relationship Id="rId4" Type="http://schemas.openxmlformats.org/officeDocument/2006/relationships/hyperlink" Target="http://forum.myquant.cn/uploads/default/original/1X/2065c4d1964e26331996cfa23d12acd185e3d7b6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mds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oi.gr/~tsap/teaching/cse01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24800" cy="1927225"/>
          </a:xfrm>
        </p:spPr>
        <p:txBody>
          <a:bodyPr/>
          <a:lstStyle/>
          <a:p>
            <a:r>
              <a:rPr lang="el-GR" dirty="0" smtClean="0"/>
              <a:t>ΕΞΟΡΥΞΗ ΔΕΔΟΜΕΝΩΝ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mtClean="0"/>
              <a:t>Διαδικαστικά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54717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 (ελληνικά)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065657"/>
          </a:xfrm>
        </p:spPr>
        <p:txBody>
          <a:bodyPr>
            <a:normAutofit fontScale="85000" lnSpcReduction="10000"/>
          </a:bodyPr>
          <a:lstStyle/>
          <a:p>
            <a:pPr marL="182880" lvl="1">
              <a:buClr>
                <a:schemeClr val="accent6"/>
              </a:buClr>
            </a:pPr>
            <a:r>
              <a:rPr lang="en-US" sz="2800" i="1" dirty="0" smtClean="0">
                <a:solidFill>
                  <a:schemeClr val="accent6">
                    <a:lumMod val="75000"/>
                  </a:schemeClr>
                </a:solidFill>
              </a:rPr>
              <a:t>P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</a:rPr>
              <a:t>.-N. Tan, M. Steinbach and V. Kumar, Introduction to Data Mining Addison Wesley, 2006,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</a:rPr>
              <a:t>Β. Βερύκιος και Σ. </a:t>
            </a:r>
            <a:r>
              <a:rPr lang="el-GR" sz="2800" i="1" dirty="0" err="1">
                <a:solidFill>
                  <a:schemeClr val="accent6">
                    <a:lumMod val="75000"/>
                  </a:schemeClr>
                </a:solidFill>
              </a:rPr>
              <a:t>Σουραβλάς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</a:rPr>
              <a:t>, Εκδόσεις </a:t>
            </a:r>
            <a:r>
              <a:rPr lang="el-GR" sz="2800" i="1" dirty="0" err="1">
                <a:solidFill>
                  <a:schemeClr val="accent6">
                    <a:lumMod val="75000"/>
                  </a:schemeClr>
                </a:solidFill>
              </a:rPr>
              <a:t>Τζιόλα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</a:rPr>
              <a:t> (2010).  </a:t>
            </a:r>
            <a:endParaRPr lang="el-GR" sz="2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182880" lvl="1">
              <a:buClr>
                <a:schemeClr val="accent6"/>
              </a:buClr>
            </a:pP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i="1" dirty="0" err="1">
                <a:solidFill>
                  <a:schemeClr val="accent6">
                    <a:lumMod val="75000"/>
                  </a:schemeClr>
                </a:solidFill>
              </a:rPr>
              <a:t>Rajaraman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</a:rPr>
              <a:t>, J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</a:rPr>
              <a:t> D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sz="2800" i="1" dirty="0">
                <a:solidFill>
                  <a:schemeClr val="accent6">
                    <a:lumMod val="75000"/>
                  </a:schemeClr>
                </a:solidFill>
              </a:rPr>
              <a:t> Ullman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l-GR" sz="2800" i="1">
                <a:solidFill>
                  <a:schemeClr val="accent6">
                    <a:lumMod val="75000"/>
                  </a:schemeClr>
                </a:solidFill>
              </a:rPr>
              <a:t>Εξόρυξη από Μεγάλα Σύνολα Δεδομένων, ΕΚΔΟΣΕΙΣ ΝΕΩΝ ΤΕΧΝΟΛΟΓΙΩΝ, </a:t>
            </a:r>
            <a:r>
              <a:rPr lang="el-GR" sz="2800" i="1" smtClean="0">
                <a:solidFill>
                  <a:schemeClr val="accent6">
                    <a:lumMod val="75000"/>
                  </a:schemeClr>
                </a:solidFill>
              </a:rPr>
              <a:t>2014</a:t>
            </a:r>
            <a:endParaRPr lang="el-GR" sz="2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182880" lvl="1">
              <a:buClr>
                <a:schemeClr val="accent6"/>
              </a:buClr>
            </a:pPr>
            <a:r>
              <a:rPr lang="el-GR" sz="2800" i="1" dirty="0"/>
              <a:t>Μ. </a:t>
            </a:r>
            <a:r>
              <a:rPr lang="el-GR" sz="2800" i="1" dirty="0" err="1"/>
              <a:t>Βαζιργιάννης</a:t>
            </a:r>
            <a:r>
              <a:rPr lang="el-GR" sz="2800" i="1" dirty="0"/>
              <a:t> και Μ. </a:t>
            </a:r>
            <a:r>
              <a:rPr lang="el-GR" sz="2800" i="1" dirty="0" err="1"/>
              <a:t>Χαλκίδη</a:t>
            </a:r>
            <a:r>
              <a:rPr lang="el-GR" sz="2800" i="1" dirty="0"/>
              <a:t>, Εξόρυξη Γνώσης από Βάσεις Δεδομένων. </a:t>
            </a:r>
            <a:r>
              <a:rPr lang="el-GR" sz="2800" i="1" dirty="0" err="1"/>
              <a:t>Τυποθήτω</a:t>
            </a:r>
            <a:r>
              <a:rPr lang="el-GR" sz="2800" i="1" dirty="0"/>
              <a:t>, Νοέμβριος 2003</a:t>
            </a:r>
          </a:p>
          <a:p>
            <a:pPr marL="182880" lvl="1">
              <a:buClr>
                <a:schemeClr val="accent6"/>
              </a:buClr>
            </a:pPr>
            <a:r>
              <a:rPr lang="en-US" sz="2800" i="1" dirty="0" smtClean="0"/>
              <a:t>M</a:t>
            </a:r>
            <a:r>
              <a:rPr lang="en-US" sz="2800" i="1" dirty="0"/>
              <a:t>. H. Dunham, Data Mining, </a:t>
            </a:r>
            <a:r>
              <a:rPr lang="el-GR" sz="2800" i="1" dirty="0"/>
              <a:t>Εισαγωγικά και Προηγμένα Θέματα Εξόρυξης Γνώσης από Δεδομένα.  Επιμέλεια Ελληνικής Έκδοσης: Β. Βερύκιος και Γ. Θεοδωρίδης. Εκδόσεις Νέων Τεχνολογιών, 2004. </a:t>
            </a:r>
          </a:p>
        </p:txBody>
      </p:sp>
    </p:spTree>
    <p:extLst>
      <p:ext uri="{BB962C8B-B14F-4D97-AF65-F5344CB8AC3E}">
        <p14:creationId xmlns:p14="http://schemas.microsoft.com/office/powerpoint/2010/main" val="2338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79782" name="Picture 6" descr="bookcove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741" y="1619654"/>
            <a:ext cx="1672988" cy="2075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79783" name="Rectangle 7"/>
          <p:cNvSpPr>
            <a:spLocks noChangeArrowheads="1"/>
          </p:cNvSpPr>
          <p:nvPr/>
        </p:nvSpPr>
        <p:spPr bwMode="auto">
          <a:xfrm>
            <a:off x="2257505" y="1373300"/>
            <a:ext cx="6096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P.-N. Tan, M. Steinbach and V. Kumar, </a:t>
            </a:r>
            <a:r>
              <a:rPr lang="en-US" u="sng" dirty="0">
                <a:solidFill>
                  <a:srgbClr val="CC3300"/>
                </a:solidFill>
                <a:hlinkClick r:id="rId4"/>
              </a:rPr>
              <a:t>Introduction</a:t>
            </a:r>
            <a:r>
              <a:rPr lang="en-US" u="sng" dirty="0">
                <a:solidFill>
                  <a:prstClr val="black"/>
                </a:solidFill>
                <a:hlinkClick r:id="rId4"/>
              </a:rPr>
              <a:t> to Data Mining</a:t>
            </a:r>
            <a:r>
              <a:rPr lang="en-US" dirty="0">
                <a:solidFill>
                  <a:prstClr val="black"/>
                </a:solidFill>
              </a:rPr>
              <a:t>, Addison Wesley, 2006 </a:t>
            </a:r>
          </a:p>
          <a:p>
            <a:pPr eaLnBrk="0" hangingPunct="0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379784" name="Picture 8" descr="book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910" y="2636911"/>
            <a:ext cx="2097371" cy="2097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79785" name="Text Box 9"/>
          <p:cNvSpPr txBox="1">
            <a:spLocks noChangeArrowheads="1"/>
          </p:cNvSpPr>
          <p:nvPr/>
        </p:nvSpPr>
        <p:spPr bwMode="auto">
          <a:xfrm>
            <a:off x="2257505" y="4022868"/>
            <a:ext cx="518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prstClr val="black"/>
                </a:solidFill>
              </a:rPr>
              <a:t>J. Han and M. </a:t>
            </a:r>
            <a:r>
              <a:rPr lang="en-US" dirty="0" err="1">
                <a:solidFill>
                  <a:prstClr val="black"/>
                </a:solidFill>
              </a:rPr>
              <a:t>Kamber</a:t>
            </a:r>
            <a:r>
              <a:rPr lang="en-US" dirty="0">
                <a:solidFill>
                  <a:prstClr val="black"/>
                </a:solidFill>
              </a:rPr>
              <a:t>. </a:t>
            </a:r>
            <a:r>
              <a:rPr lang="en-US" dirty="0">
                <a:solidFill>
                  <a:srgbClr val="CC3300"/>
                </a:solidFill>
              </a:rPr>
              <a:t>Data Mining: Concepts and Techniques</a:t>
            </a:r>
            <a:r>
              <a:rPr lang="en-US" dirty="0">
                <a:solidFill>
                  <a:prstClr val="black"/>
                </a:solidFill>
              </a:rPr>
              <a:t>, Morgan Kaufmann, 2006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2700"/>
            <a:ext cx="8229600" cy="990600"/>
          </a:xfrm>
        </p:spPr>
        <p:txBody>
          <a:bodyPr/>
          <a:lstStyle/>
          <a:p>
            <a:r>
              <a:rPr lang="el-GR" dirty="0" smtClean="0"/>
              <a:t>Βιβλιογραφία (αγγλικά)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27" y="4706208"/>
            <a:ext cx="1607485" cy="20093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23728" y="5749946"/>
            <a:ext cx="513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Hand, </a:t>
            </a:r>
            <a:r>
              <a:rPr lang="en-US" dirty="0" err="1" smtClean="0">
                <a:solidFill>
                  <a:prstClr val="black"/>
                </a:solidFill>
              </a:rPr>
              <a:t>Mannila</a:t>
            </a:r>
            <a:r>
              <a:rPr lang="en-US" dirty="0" smtClean="0">
                <a:solidFill>
                  <a:prstClr val="black"/>
                </a:solidFill>
              </a:rPr>
              <a:t>, Smyth. </a:t>
            </a:r>
            <a:r>
              <a:rPr lang="en-US" dirty="0">
                <a:solidFill>
                  <a:srgbClr val="CC3300"/>
                </a:solidFill>
              </a:rPr>
              <a:t>Principles of Data Mining</a:t>
            </a:r>
          </a:p>
        </p:txBody>
      </p:sp>
    </p:spTree>
    <p:extLst>
      <p:ext uri="{BB962C8B-B14F-4D97-AF65-F5344CB8AC3E}">
        <p14:creationId xmlns:p14="http://schemas.microsoft.com/office/powerpoint/2010/main" val="331778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2700"/>
            <a:ext cx="8229600" cy="990600"/>
          </a:xfrm>
        </p:spPr>
        <p:txBody>
          <a:bodyPr/>
          <a:lstStyle/>
          <a:p>
            <a:r>
              <a:rPr lang="en-US" dirty="0" smtClean="0"/>
              <a:t>Online </a:t>
            </a:r>
            <a:r>
              <a:rPr lang="el-GR" dirty="0" smtClean="0"/>
              <a:t>βιβλία (αγγλικά)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933056"/>
            <a:ext cx="1845267" cy="24193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843808" y="5088211"/>
            <a:ext cx="5182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Toby </a:t>
            </a:r>
            <a:r>
              <a:rPr lang="en-US" dirty="0" err="1" smtClean="0">
                <a:solidFill>
                  <a:prstClr val="black"/>
                </a:solidFill>
              </a:rPr>
              <a:t>Segaran</a:t>
            </a:r>
            <a:r>
              <a:rPr lang="el-GR" dirty="0" smtClean="0">
                <a:solidFill>
                  <a:prstClr val="black"/>
                </a:solidFill>
              </a:rPr>
              <a:t>, </a:t>
            </a:r>
            <a:r>
              <a:rPr lang="en-US" dirty="0" smtClean="0">
                <a:solidFill>
                  <a:srgbClr val="F79646">
                    <a:lumMod val="75000"/>
                  </a:srgbClr>
                </a:solidFill>
                <a:hlinkClick r:id="rId4"/>
              </a:rPr>
              <a:t>Programming </a:t>
            </a:r>
            <a:r>
              <a:rPr lang="en-US" dirty="0">
                <a:solidFill>
                  <a:srgbClr val="F79646">
                    <a:lumMod val="75000"/>
                  </a:srgbClr>
                </a:solidFill>
                <a:hlinkClick r:id="rId4"/>
              </a:rPr>
              <a:t>Collective </a:t>
            </a:r>
            <a:r>
              <a:rPr lang="en-US" dirty="0" smtClean="0">
                <a:solidFill>
                  <a:srgbClr val="F79646">
                    <a:lumMod val="75000"/>
                  </a:srgbClr>
                </a:solidFill>
                <a:hlinkClick r:id="rId4"/>
              </a:rPr>
              <a:t>Intelligence</a:t>
            </a:r>
            <a:r>
              <a:rPr lang="el-GR" dirty="0" smtClean="0">
                <a:solidFill>
                  <a:srgbClr val="F79646">
                    <a:lumMod val="75000"/>
                  </a:srgbClr>
                </a:solidFill>
                <a:hlinkClick r:id="rId4"/>
              </a:rPr>
              <a:t>. </a:t>
            </a:r>
            <a:r>
              <a:rPr lang="en-US" dirty="0" smtClean="0">
                <a:solidFill>
                  <a:srgbClr val="F79646">
                    <a:lumMod val="75000"/>
                  </a:srgbClr>
                </a:solidFill>
                <a:hlinkClick r:id="rId4"/>
              </a:rPr>
              <a:t>Building </a:t>
            </a:r>
            <a:r>
              <a:rPr lang="en-US" dirty="0">
                <a:solidFill>
                  <a:srgbClr val="F79646">
                    <a:lumMod val="75000"/>
                  </a:srgbClr>
                </a:solidFill>
                <a:hlinkClick r:id="rId4"/>
              </a:rPr>
              <a:t>Smart Web 2.0 Applications 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87624" y="2096552"/>
            <a:ext cx="53870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prstClr val="black"/>
                </a:solidFill>
              </a:rPr>
              <a:t>Anand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Rajaraman</a:t>
            </a:r>
            <a:r>
              <a:rPr lang="el-GR" dirty="0" smtClean="0">
                <a:solidFill>
                  <a:prstClr val="black"/>
                </a:solidFill>
              </a:rPr>
              <a:t>, </a:t>
            </a:r>
            <a:r>
              <a:rPr lang="en-US" dirty="0" smtClean="0">
                <a:solidFill>
                  <a:prstClr val="black"/>
                </a:solidFill>
              </a:rPr>
              <a:t>Jeff Ullman</a:t>
            </a:r>
            <a:r>
              <a:rPr lang="el-GR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and Jure </a:t>
            </a:r>
            <a:r>
              <a:rPr lang="en-US" dirty="0" err="1" smtClean="0">
                <a:solidFill>
                  <a:prstClr val="black"/>
                </a:solidFill>
              </a:rPr>
              <a:t>Leskovec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</a:p>
          <a:p>
            <a:r>
              <a:rPr lang="en-US" u="sng" dirty="0" smtClean="0">
                <a:solidFill>
                  <a:prstClr val="black"/>
                </a:solidFill>
                <a:hlinkClick r:id="rId5"/>
              </a:rPr>
              <a:t>Mining </a:t>
            </a:r>
            <a:r>
              <a:rPr lang="en-US" u="sng" dirty="0">
                <a:solidFill>
                  <a:prstClr val="black"/>
                </a:solidFill>
                <a:hlinkClick r:id="rId5"/>
              </a:rPr>
              <a:t>Massive </a:t>
            </a:r>
            <a:r>
              <a:rPr lang="en-US" u="sng" dirty="0" smtClean="0">
                <a:solidFill>
                  <a:prstClr val="black"/>
                </a:solidFill>
                <a:hlinkClick r:id="rId5"/>
              </a:rPr>
              <a:t>Datasets</a:t>
            </a:r>
            <a:r>
              <a:rPr lang="en-US" dirty="0" smtClean="0">
                <a:solidFill>
                  <a:prstClr val="black"/>
                </a:solidFill>
              </a:rPr>
              <a:t>. </a:t>
            </a:r>
            <a:endParaRPr lang="el-GR" dirty="0" smtClean="0">
              <a:solidFill>
                <a:prstClr val="black"/>
              </a:solidFill>
            </a:endParaRPr>
          </a:p>
          <a:p>
            <a:r>
              <a:rPr lang="el-GR" dirty="0" smtClean="0">
                <a:solidFill>
                  <a:prstClr val="black"/>
                </a:solidFill>
              </a:rPr>
              <a:t>Διατίθεται </a:t>
            </a:r>
            <a:r>
              <a:rPr lang="el-GR" dirty="0">
                <a:solidFill>
                  <a:prstClr val="black"/>
                </a:solidFill>
              </a:rPr>
              <a:t>δωρεάν </a:t>
            </a:r>
            <a:r>
              <a:rPr lang="en-US" dirty="0">
                <a:solidFill>
                  <a:prstClr val="black"/>
                </a:solidFill>
              </a:rPr>
              <a:t>online</a:t>
            </a:r>
            <a:r>
              <a:rPr lang="el-GR" dirty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373300"/>
            <a:ext cx="1656184" cy="238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69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Εκτός από βιβλία θα χρησιμοποιήσουμε υλικό και από δημοσιευμένα άρθρα</a:t>
            </a:r>
          </a:p>
          <a:p>
            <a:endParaRPr lang="el-GR" dirty="0" smtClean="0"/>
          </a:p>
          <a:p>
            <a:r>
              <a:rPr lang="el-GR" dirty="0" smtClean="0"/>
              <a:t>Για τις διαφάνειες θα δανειστούμε από πολλές πηγές</a:t>
            </a:r>
          </a:p>
          <a:p>
            <a:pPr lvl="1"/>
            <a:r>
              <a:rPr lang="el-GR" dirty="0" smtClean="0"/>
              <a:t>Εξόρυξη δεδομένων, Ε. </a:t>
            </a:r>
            <a:r>
              <a:rPr lang="el-GR" dirty="0" err="1" smtClean="0"/>
              <a:t>Πιτρουρά</a:t>
            </a:r>
            <a:endParaRPr lang="el-GR" dirty="0" smtClean="0"/>
          </a:p>
          <a:p>
            <a:pPr lvl="1"/>
            <a:r>
              <a:rPr lang="en-US" dirty="0" smtClean="0"/>
              <a:t>Data Mining</a:t>
            </a:r>
            <a:r>
              <a:rPr lang="el-GR" dirty="0" smtClean="0"/>
              <a:t>, </a:t>
            </a:r>
            <a:r>
              <a:rPr lang="en-US" dirty="0" smtClean="0"/>
              <a:t>E. Terzi</a:t>
            </a:r>
          </a:p>
          <a:p>
            <a:pPr lvl="1"/>
            <a:r>
              <a:rPr lang="en-US" dirty="0" smtClean="0"/>
              <a:t>Data Mining, </a:t>
            </a:r>
            <a:r>
              <a:rPr lang="en-US" dirty="0" err="1" smtClean="0"/>
              <a:t>Aris</a:t>
            </a:r>
            <a:r>
              <a:rPr lang="en-US" dirty="0" smtClean="0"/>
              <a:t> </a:t>
            </a:r>
            <a:r>
              <a:rPr lang="en-US" dirty="0" err="1" smtClean="0"/>
              <a:t>Anagnostopoulos</a:t>
            </a:r>
            <a:endParaRPr lang="en-US" dirty="0" smtClean="0"/>
          </a:p>
          <a:p>
            <a:pPr lvl="1"/>
            <a:r>
              <a:rPr lang="en-US" dirty="0"/>
              <a:t>P.-N. Tan, M. Steinbach and V. Kumar, Introduction to Data Mining, Addison Wesley, 2006 </a:t>
            </a:r>
          </a:p>
          <a:p>
            <a:pPr lvl="1"/>
            <a:r>
              <a:rPr lang="en-US" dirty="0"/>
              <a:t>J. Han and M. </a:t>
            </a:r>
            <a:r>
              <a:rPr lang="en-US" dirty="0" err="1"/>
              <a:t>Kamber</a:t>
            </a:r>
            <a:r>
              <a:rPr lang="en-US" dirty="0"/>
              <a:t>. </a:t>
            </a:r>
            <a:r>
              <a:rPr lang="en-US" dirty="0">
                <a:solidFill>
                  <a:srgbClr val="CC3300"/>
                </a:solidFill>
              </a:rPr>
              <a:t>Data Mining: Concepts and Techniques</a:t>
            </a:r>
            <a:r>
              <a:rPr lang="en-US" dirty="0"/>
              <a:t>, Morgan Kaufmann, 2006</a:t>
            </a:r>
            <a:endParaRPr lang="el-GR" dirty="0"/>
          </a:p>
          <a:p>
            <a:pPr lvl="1"/>
            <a:r>
              <a:rPr lang="en-US" dirty="0" err="1"/>
              <a:t>Anand</a:t>
            </a:r>
            <a:r>
              <a:rPr lang="en-US" dirty="0"/>
              <a:t> </a:t>
            </a:r>
            <a:r>
              <a:rPr lang="en-US" dirty="0" err="1"/>
              <a:t>Rajaraman</a:t>
            </a:r>
            <a:r>
              <a:rPr lang="en-US" dirty="0"/>
              <a:t> and Jeff Ullman </a:t>
            </a:r>
            <a:r>
              <a:rPr lang="en-US" u="sng" dirty="0">
                <a:hlinkClick r:id="rId2"/>
              </a:rPr>
              <a:t>Mining Massive Datasets</a:t>
            </a:r>
            <a:r>
              <a:rPr lang="en-US" dirty="0"/>
              <a:t>. </a:t>
            </a:r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5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Ερωτηματολόγιο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Σύντομο ερωτηματολόγιο για να δω τι ξέρετε</a:t>
            </a:r>
          </a:p>
          <a:p>
            <a:pPr lvl="1"/>
            <a:r>
              <a:rPr lang="el-GR" dirty="0" smtClean="0"/>
              <a:t>Χρησιμεύει για να πάρω μια ιδέα του τι κενά μπορεί να χρειαστεί </a:t>
            </a:r>
            <a:r>
              <a:rPr lang="el-GR" smtClean="0"/>
              <a:t>να καλύψουμε.</a:t>
            </a:r>
            <a:endParaRPr lang="en-US" dirty="0" smtClean="0"/>
          </a:p>
          <a:p>
            <a:pPr lvl="1"/>
            <a:r>
              <a:rPr lang="el-GR" dirty="0" smtClean="0"/>
              <a:t>Δεν επηρεάζει βαθμό ή κάτι άλλο.</a:t>
            </a:r>
          </a:p>
        </p:txBody>
      </p:sp>
    </p:spTree>
    <p:extLst>
      <p:ext uri="{BB962C8B-B14F-4D97-AF65-F5344CB8AC3E}">
        <p14:creationId xmlns:p14="http://schemas.microsoft.com/office/powerpoint/2010/main" val="205448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Ποιός είμαι εγώ:</a:t>
            </a:r>
          </a:p>
          <a:p>
            <a:pPr lvl="1"/>
            <a:r>
              <a:rPr lang="en-US" dirty="0" smtClean="0"/>
              <a:t>Email: tsap@cs.uoi.gr</a:t>
            </a:r>
            <a:endParaRPr lang="el-GR" dirty="0" smtClean="0"/>
          </a:p>
          <a:p>
            <a:pPr lvl="1"/>
            <a:r>
              <a:rPr lang="el-GR" dirty="0" smtClean="0"/>
              <a:t>Γραφείο: Β.3</a:t>
            </a:r>
          </a:p>
          <a:p>
            <a:pPr lvl="1"/>
            <a:r>
              <a:rPr lang="el-GR" dirty="0" smtClean="0"/>
              <a:t>Προτιμώμενες ώρες γραφείου: </a:t>
            </a:r>
            <a:r>
              <a:rPr lang="en-US" dirty="0" smtClean="0"/>
              <a:t>11</a:t>
            </a:r>
            <a:r>
              <a:rPr lang="el-GR" dirty="0" smtClean="0"/>
              <a:t>:00</a:t>
            </a:r>
            <a:r>
              <a:rPr lang="en-US" dirty="0" smtClean="0"/>
              <a:t>-18</a:t>
            </a:r>
            <a:r>
              <a:rPr lang="el-GR" dirty="0" smtClean="0"/>
              <a:t>:00</a:t>
            </a:r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Ενδιαφέροντα</a:t>
            </a:r>
            <a:endParaRPr lang="el-GR" dirty="0"/>
          </a:p>
          <a:p>
            <a:pPr lvl="2"/>
            <a:r>
              <a:rPr lang="en-US" dirty="0" smtClean="0"/>
              <a:t>Web mining, Social networks, User Generated Content</a:t>
            </a:r>
          </a:p>
          <a:p>
            <a:pPr lvl="2"/>
            <a:r>
              <a:rPr lang="en-US" dirty="0" smtClean="0"/>
              <a:t>Mobile applications, Mining of mobile data.</a:t>
            </a:r>
          </a:p>
          <a:p>
            <a:pPr lvl="2"/>
            <a:r>
              <a:rPr lang="en-US" dirty="0" smtClean="0"/>
              <a:t>Bioinformatics</a:t>
            </a:r>
            <a:endParaRPr lang="el-GR" dirty="0" smtClean="0"/>
          </a:p>
          <a:p>
            <a:pPr lvl="2"/>
            <a:r>
              <a:rPr lang="el-GR" dirty="0" smtClean="0"/>
              <a:t>Συνδυασμός θεωρίας και πράξης</a:t>
            </a:r>
          </a:p>
          <a:p>
            <a:pPr lvl="2"/>
            <a:endParaRPr lang="el-GR" dirty="0"/>
          </a:p>
          <a:p>
            <a:pPr marL="274320" lvl="1" indent="0">
              <a:buNone/>
            </a:pPr>
            <a:endParaRPr lang="en-US" dirty="0" smtClean="0"/>
          </a:p>
          <a:p>
            <a:pPr lvl="2"/>
            <a:endParaRPr lang="el-GR" dirty="0" smtClean="0"/>
          </a:p>
          <a:p>
            <a:pPr lvl="2"/>
            <a:endParaRPr lang="el-GR" dirty="0" smtClean="0"/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1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Ποιοί είσαστε εσείς:</a:t>
            </a:r>
          </a:p>
          <a:p>
            <a:pPr lvl="1"/>
            <a:r>
              <a:rPr lang="el-GR" dirty="0"/>
              <a:t>Συμπληρώστε τη φόρμα με τα στοιχεία σας για την</a:t>
            </a:r>
            <a:r>
              <a:rPr lang="en-US" dirty="0"/>
              <a:t> email </a:t>
            </a:r>
            <a:r>
              <a:rPr lang="el-GR" dirty="0"/>
              <a:t>λίστα του μαθήματος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1660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Γενικές πληροφορίες για το μάθημα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Διαλεξεις</a:t>
            </a:r>
            <a:r>
              <a:rPr lang="el-GR" smtClean="0"/>
              <a:t>: Τρίτη </a:t>
            </a:r>
            <a:r>
              <a:rPr lang="en-US" smtClean="0"/>
              <a:t>2</a:t>
            </a:r>
            <a:r>
              <a:rPr lang="el-GR" dirty="0" smtClean="0"/>
              <a:t>:00 – </a:t>
            </a:r>
            <a:r>
              <a:rPr lang="en-US" dirty="0" smtClean="0"/>
              <a:t>5</a:t>
            </a:r>
            <a:r>
              <a:rPr lang="el-GR" dirty="0" smtClean="0"/>
              <a:t>:00</a:t>
            </a:r>
            <a:r>
              <a:rPr lang="en-US" dirty="0"/>
              <a:t> </a:t>
            </a:r>
            <a:r>
              <a:rPr lang="el-GR" dirty="0" err="1" smtClean="0"/>
              <a:t>μ.μ</a:t>
            </a:r>
            <a:r>
              <a:rPr lang="el-GR" dirty="0" smtClean="0"/>
              <a:t>.,</a:t>
            </a:r>
            <a:r>
              <a:rPr lang="en-US" dirty="0" smtClean="0"/>
              <a:t> </a:t>
            </a:r>
            <a:r>
              <a:rPr lang="el-GR" dirty="0" smtClean="0"/>
              <a:t>αίθουσα Ι2 </a:t>
            </a:r>
          </a:p>
          <a:p>
            <a:pPr lvl="1"/>
            <a:r>
              <a:rPr lang="el-GR" dirty="0" smtClean="0"/>
              <a:t>Οι διαφάνειες θα είναι στα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αγγλικά</a:t>
            </a:r>
            <a:r>
              <a:rPr lang="el-GR" dirty="0" smtClean="0"/>
              <a:t>, αλλά η διάλεξη θα γίνεται στα ελληνικά.</a:t>
            </a:r>
          </a:p>
          <a:p>
            <a:pPr lvl="1"/>
            <a:r>
              <a:rPr lang="el-GR" dirty="0" smtClean="0"/>
              <a:t>Θα έχουμε και κάποια επιπλέον μαθήματα/αναπληρώσεις κάποιες εβδομάδες.</a:t>
            </a:r>
          </a:p>
          <a:p>
            <a:pPr lvl="2"/>
            <a:r>
              <a:rPr lang="el-GR" dirty="0" smtClean="0"/>
              <a:t>Πότε σας βολεύει?</a:t>
            </a:r>
          </a:p>
          <a:p>
            <a:pPr marL="0" indent="0">
              <a:buNone/>
            </a:pPr>
            <a:endParaRPr lang="el-GR" dirty="0"/>
          </a:p>
          <a:p>
            <a:r>
              <a:rPr lang="en-US" dirty="0" smtClean="0"/>
              <a:t>Web: </a:t>
            </a:r>
            <a:r>
              <a:rPr lang="en-US" dirty="0" smtClean="0">
                <a:hlinkClick r:id="rId2"/>
              </a:rPr>
              <a:t>http://www.cs.uoi.gr/~tsap/teaching/cse012/</a:t>
            </a:r>
            <a:endParaRPr lang="en-US" dirty="0"/>
          </a:p>
          <a:p>
            <a:pPr lvl="1"/>
            <a:r>
              <a:rPr lang="el-GR" dirty="0" smtClean="0"/>
              <a:t>Ανακοινώσεις, ασκήσεις, υλικό για διάβασμα διαφάνειες από τις διαλέξεις</a:t>
            </a:r>
          </a:p>
          <a:p>
            <a:pPr lvl="1"/>
            <a:r>
              <a:rPr lang="el-GR" dirty="0" smtClean="0"/>
              <a:t>Θα δημιουργηθεί και μια σελίδα στο </a:t>
            </a:r>
            <a:r>
              <a:rPr lang="en-US" dirty="0" err="1" smtClean="0"/>
              <a:t>ecourse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endParaRPr lang="el-GR" dirty="0"/>
          </a:p>
          <a:p>
            <a:r>
              <a:rPr lang="el-GR" dirty="0" smtClean="0"/>
              <a:t>Βαθμολογία:</a:t>
            </a:r>
            <a:endParaRPr lang="en-US" dirty="0" smtClean="0"/>
          </a:p>
          <a:p>
            <a:pPr lvl="1"/>
            <a:r>
              <a:rPr lang="el-GR" dirty="0" smtClean="0"/>
              <a:t>Το μάθημα θα έχει </a:t>
            </a:r>
            <a:r>
              <a:rPr lang="el-GR" dirty="0" smtClean="0">
                <a:solidFill>
                  <a:srgbClr val="0070C0"/>
                </a:solidFill>
              </a:rPr>
              <a:t>4 εργασίες</a:t>
            </a:r>
            <a:r>
              <a:rPr lang="el-GR" sz="2500" dirty="0" smtClean="0">
                <a:solidFill>
                  <a:srgbClr val="0070C0"/>
                </a:solidFill>
              </a:rPr>
              <a:t>. </a:t>
            </a:r>
            <a:r>
              <a:rPr lang="el-GR" dirty="0" smtClean="0"/>
              <a:t>Μπορεί να υπάρχει προσωπική εξέταση.</a:t>
            </a:r>
          </a:p>
          <a:p>
            <a:pPr lvl="1"/>
            <a:r>
              <a:rPr lang="el-GR" dirty="0"/>
              <a:t>Οι εργασίες είναι </a:t>
            </a:r>
            <a:r>
              <a:rPr lang="el-GR" dirty="0" smtClean="0">
                <a:solidFill>
                  <a:srgbClr val="FF0000"/>
                </a:solidFill>
              </a:rPr>
              <a:t>απαλλακτικές</a:t>
            </a:r>
            <a:r>
              <a:rPr lang="el-GR" dirty="0" smtClean="0"/>
              <a:t>. Δεν υπάρχει τελική εξέταση ούτε τον Ιανουάριο ούτε τον Σεπτέμβριο.</a:t>
            </a:r>
          </a:p>
          <a:p>
            <a:pPr lvl="1"/>
            <a:r>
              <a:rPr lang="el-GR" dirty="0" smtClean="0"/>
              <a:t>Πολιτική για καθυστερημένες εργασίες:</a:t>
            </a:r>
          </a:p>
          <a:p>
            <a:pPr lvl="2"/>
            <a:r>
              <a:rPr lang="el-GR" dirty="0" smtClean="0"/>
              <a:t>Μία μέρα καθυστέρηση -10%, δύο μέρες -20%, τρεις μέρες -40%, τέσσερεις μέρες -70%, πέντε μέρες -100%.  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Free pass policy</a:t>
            </a:r>
            <a:r>
              <a:rPr lang="en-US" dirty="0" smtClean="0"/>
              <a:t>: </a:t>
            </a:r>
            <a:r>
              <a:rPr lang="el-GR" dirty="0" smtClean="0"/>
              <a:t>Έχετε 4 </a:t>
            </a:r>
            <a:r>
              <a:rPr lang="en-US" dirty="0" smtClean="0"/>
              <a:t>free passes </a:t>
            </a:r>
            <a:r>
              <a:rPr lang="el-GR" dirty="0" smtClean="0"/>
              <a:t>τα οποία μπορείτε να χρησιμοποιήσετε </a:t>
            </a:r>
            <a:r>
              <a:rPr lang="el-GR" dirty="0"/>
              <a:t>όποτε θέλετε για </a:t>
            </a:r>
            <a:r>
              <a:rPr lang="el-GR" dirty="0" smtClean="0"/>
              <a:t>να καθυστερήσετε την παράδοση μιας εργασίας. Το κάθε </a:t>
            </a:r>
            <a:r>
              <a:rPr lang="en-US" dirty="0" smtClean="0"/>
              <a:t>pass </a:t>
            </a:r>
            <a:r>
              <a:rPr lang="el-GR" dirty="0" smtClean="0"/>
              <a:t>σας δίνει μία μέρα επιπλέον.</a:t>
            </a:r>
          </a:p>
        </p:txBody>
      </p:sp>
    </p:spTree>
    <p:extLst>
      <p:ext uri="{BB962C8B-B14F-4D97-AF65-F5344CB8AC3E}">
        <p14:creationId xmlns:p14="http://schemas.microsoft.com/office/powerpoint/2010/main" val="228482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Οι ασκήσεις θα έχουν (συνήθως) δύο τύπους ερωτήσεων: θεωρητικές και προγραμματιστικές.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Θεωρητικές</a:t>
            </a:r>
            <a:r>
              <a:rPr lang="el-GR" dirty="0" smtClean="0"/>
              <a:t>: Θα σας ζητηθεί να σχεδιάσετε ένα αλγόριθμο, ή να αποδείξετε κάποια ιδιότητα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Αλγοριθμικές</a:t>
            </a:r>
            <a:r>
              <a:rPr lang="el-GR" dirty="0" smtClean="0"/>
              <a:t>: </a:t>
            </a:r>
            <a:r>
              <a:rPr lang="el-GR" dirty="0"/>
              <a:t>Θα σας ζητηθεί να σχεδιάσετε ένα </a:t>
            </a:r>
            <a:r>
              <a:rPr lang="el-GR" dirty="0" smtClean="0"/>
              <a:t>μια λύση για ένα πρόβλημα.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Προγραμματιστικές</a:t>
            </a:r>
            <a:r>
              <a:rPr lang="el-GR" dirty="0" smtClean="0"/>
              <a:t>: Θα σας ζητηθεί να υλοποιήσετε ένα αλγόριθμο, ή να χρησιμοποιήσετε κάποιο έτοιμο εργαλείο σε κάποια δεδομένα.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: Στις κάποιες ερωτήσεις θα πρέπει να παραδώσετε μία αναφορά. Η αναφορά αυτή μετράει ένα </a:t>
            </a:r>
            <a:r>
              <a:rPr lang="el-GR" dirty="0" smtClean="0">
                <a:solidFill>
                  <a:srgbClr val="FF0000"/>
                </a:solidFill>
              </a:rPr>
              <a:t>σημαντικό ποσοστό </a:t>
            </a:r>
            <a:r>
              <a:rPr lang="el-GR" dirty="0" smtClean="0"/>
              <a:t>του βαθμού της ερώτησης και πρέπει να γίνεται προσεκτικά. Τις περισσότερες φορές σας ζητείται να εξηγήσετε τα αποτελέσματα κάποιου πειράματος.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Προγραμματισμός</a:t>
            </a:r>
            <a:r>
              <a:rPr lang="en-US" dirty="0" smtClean="0"/>
              <a:t>: </a:t>
            </a:r>
            <a:r>
              <a:rPr lang="el-GR" dirty="0" smtClean="0"/>
              <a:t>Η επεξεργασία μεγάλων ποσοτήτων δεδομένων απαιτεί έξυπνο και αποτελεσματικό προγραμματισμό.</a:t>
            </a:r>
          </a:p>
          <a:p>
            <a:pPr lvl="1"/>
            <a:r>
              <a:rPr lang="el-GR" dirty="0" smtClean="0"/>
              <a:t>Πρέπει να αποφεύγετε δαπανηρές λειτουργίες.</a:t>
            </a:r>
          </a:p>
          <a:p>
            <a:pPr lvl="1"/>
            <a:r>
              <a:rPr lang="el-GR" dirty="0" smtClean="0"/>
              <a:t>Πρέπει να χρησιμοποιείτε τις κατάλληλες δομές.</a:t>
            </a:r>
          </a:p>
          <a:p>
            <a:pPr lvl="1"/>
            <a:r>
              <a:rPr lang="el-GR" dirty="0" smtClean="0"/>
              <a:t>Πρέπει να προσπαθείτε να χρησιμοποιείτε λίγη μνήμη.</a:t>
            </a:r>
          </a:p>
          <a:p>
            <a:pPr lvl="1"/>
            <a:r>
              <a:rPr lang="el-GR" dirty="0" smtClean="0"/>
              <a:t>Κάποιες φορές το πρόγραμμα σας μπορεί να πάρει μερικές ώρες να τελειώσει.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9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«Προαπαιτούμενα»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Δεν υπάρχουν προαπαιτούμενα αλλά καλό θα είναι να έχετε κάποια άνεση με: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Αλγορίθμους</a:t>
            </a:r>
            <a:r>
              <a:rPr lang="el-GR" dirty="0" smtClean="0"/>
              <a:t>: γνώση βασικών αλγορίθμων (π.χ., </a:t>
            </a:r>
            <a:r>
              <a:rPr lang="en-US" dirty="0" smtClean="0"/>
              <a:t>sorting), </a:t>
            </a:r>
            <a:r>
              <a:rPr lang="el-GR" dirty="0" smtClean="0"/>
              <a:t>και σχεδίασης αλγορίθμων</a:t>
            </a:r>
            <a:r>
              <a:rPr lang="en-US" dirty="0" smtClean="0"/>
              <a:t> (</a:t>
            </a:r>
            <a:r>
              <a:rPr lang="en-US" dirty="0"/>
              <a:t>greedy algorithms, dynamic </a:t>
            </a:r>
            <a:r>
              <a:rPr lang="en-US" dirty="0" smtClean="0"/>
              <a:t>programming)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Δομές δεδομένων</a:t>
            </a:r>
            <a:r>
              <a:rPr lang="el-GR" dirty="0" smtClean="0"/>
              <a:t>: χρήση βασικών δομών δεδομένων.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Προγραμματισμός</a:t>
            </a:r>
            <a:r>
              <a:rPr lang="el-GR" dirty="0" smtClean="0"/>
              <a:t>: γρήγορο </a:t>
            </a:r>
            <a:r>
              <a:rPr lang="en-US" dirty="0" smtClean="0"/>
              <a:t>prototyping </a:t>
            </a:r>
            <a:r>
              <a:rPr lang="el-GR" dirty="0" smtClean="0"/>
              <a:t>για</a:t>
            </a:r>
            <a:r>
              <a:rPr lang="en-US" dirty="0" smtClean="0"/>
              <a:t> </a:t>
            </a:r>
            <a:r>
              <a:rPr lang="el-GR" dirty="0" smtClean="0"/>
              <a:t>τρέχετε πειράματα (οποιαδήποτε γλώσσα)</a:t>
            </a:r>
            <a:r>
              <a:rPr lang="en-US" dirty="0" smtClean="0"/>
              <a:t>; </a:t>
            </a:r>
            <a:r>
              <a:rPr lang="en-US" dirty="0" err="1" smtClean="0"/>
              <a:t>matlab</a:t>
            </a:r>
            <a:endParaRPr lang="el-GR" dirty="0" smtClean="0"/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Πιθανότητες</a:t>
            </a:r>
            <a:r>
              <a:rPr lang="el-GR" dirty="0" smtClean="0"/>
              <a:t>: Γνώσεις πιθανοτήτων.</a:t>
            </a:r>
            <a:endParaRPr lang="en-US" dirty="0" smtClean="0"/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Γραφήματα</a:t>
            </a:r>
            <a:r>
              <a:rPr lang="el-GR" dirty="0" smtClean="0"/>
              <a:t>: βασικές έννοιες γραφημάτων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Γραμμική άλγεβρα</a:t>
            </a:r>
            <a:r>
              <a:rPr lang="el-GR" dirty="0" smtClean="0"/>
              <a:t>: πίνακες, διανύσματα, </a:t>
            </a:r>
            <a:r>
              <a:rPr lang="el-GR" dirty="0" err="1" smtClean="0"/>
              <a:t>ιδιοδιανύσματα</a:t>
            </a:r>
            <a:r>
              <a:rPr lang="el-GR" dirty="0" smtClean="0"/>
              <a:t>.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Python</a:t>
            </a:r>
            <a:r>
              <a:rPr lang="en-US" dirty="0" smtClean="0"/>
              <a:t>: </a:t>
            </a:r>
            <a:r>
              <a:rPr lang="el-GR" dirty="0" smtClean="0"/>
              <a:t>Θα χρησιμοποιήσουμε κάποια εργαλεία </a:t>
            </a:r>
            <a:r>
              <a:rPr lang="en-US" dirty="0" smtClean="0"/>
              <a:t>python </a:t>
            </a:r>
            <a:r>
              <a:rPr lang="el-GR" dirty="0" smtClean="0"/>
              <a:t>για την επεξεργασία δεδομένων.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0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Στόχοι του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Να μάθετε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βασικές έννοιες </a:t>
            </a:r>
            <a:r>
              <a:rPr lang="el-GR" dirty="0"/>
              <a:t>του </a:t>
            </a:r>
            <a:r>
              <a:rPr lang="en-US" dirty="0"/>
              <a:t>data mining, </a:t>
            </a:r>
            <a:r>
              <a:rPr lang="el-GR" dirty="0"/>
              <a:t>που καλύπτουν και τ</a:t>
            </a:r>
            <a:r>
              <a:rPr lang="en-US" dirty="0"/>
              <a:t>o</a:t>
            </a:r>
            <a:r>
              <a:rPr lang="el-GR" dirty="0"/>
              <a:t> θεωρητικό υπόβαθρο, και την εφαρμογή στην πράξη.  </a:t>
            </a:r>
          </a:p>
          <a:p>
            <a:r>
              <a:rPr lang="el-GR" dirty="0" smtClean="0"/>
              <a:t>Να καταλάβετε το </a:t>
            </a:r>
            <a:r>
              <a:rPr lang="el-GR" dirty="0" smtClean="0">
                <a:solidFill>
                  <a:srgbClr val="0070C0"/>
                </a:solidFill>
              </a:rPr>
              <a:t>είδος των προβλημάτων </a:t>
            </a:r>
            <a:r>
              <a:rPr lang="el-GR" dirty="0" smtClean="0"/>
              <a:t>που μπορείτε να λύσετε χρησιμοποιώντας τεχνικές </a:t>
            </a:r>
            <a:r>
              <a:rPr lang="en-US" dirty="0" smtClean="0"/>
              <a:t>data mining.</a:t>
            </a:r>
            <a:endParaRPr lang="el-GR" dirty="0" smtClean="0"/>
          </a:p>
          <a:p>
            <a:r>
              <a:rPr lang="el-GR" dirty="0" smtClean="0"/>
              <a:t>Να καταλάβετε 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θεωρία</a:t>
            </a:r>
            <a:r>
              <a:rPr lang="el-GR" dirty="0" smtClean="0"/>
              <a:t> και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μαθηματικά</a:t>
            </a:r>
            <a:r>
              <a:rPr lang="el-GR" dirty="0" smtClean="0"/>
              <a:t> πίσω από τους αλγόριθμους και τις τεχνικές</a:t>
            </a:r>
          </a:p>
          <a:p>
            <a:r>
              <a:rPr lang="el-GR" dirty="0" smtClean="0"/>
              <a:t>Να αποκτήσετε ένα σύνολο από </a:t>
            </a:r>
            <a:r>
              <a:rPr lang="el-GR" dirty="0" smtClean="0">
                <a:solidFill>
                  <a:srgbClr val="0070C0"/>
                </a:solidFill>
              </a:rPr>
              <a:t>εργαλεία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toolbox</a:t>
            </a:r>
            <a:r>
              <a:rPr lang="en-US" dirty="0" smtClean="0"/>
              <a:t>) </a:t>
            </a:r>
            <a:r>
              <a:rPr lang="el-GR" dirty="0" smtClean="0"/>
              <a:t>για εξόρυξη δεδομένων.</a:t>
            </a:r>
          </a:p>
          <a:p>
            <a:r>
              <a:rPr lang="el-GR" dirty="0" smtClean="0"/>
              <a:t>Να παίξετε 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πραγματικά δεδομένα </a:t>
            </a:r>
            <a:r>
              <a:rPr lang="el-GR" dirty="0" smtClean="0"/>
              <a:t>και να δείτε κάποια ενδιαφέροντα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πραγματικά προβλήματα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(ελπίζω).</a:t>
            </a:r>
            <a:endParaRPr lang="en-US" dirty="0" smtClean="0"/>
          </a:p>
          <a:p>
            <a:r>
              <a:rPr lang="el-GR" dirty="0" smtClean="0"/>
              <a:t>Να μάθετε κάτι </a:t>
            </a:r>
            <a:r>
              <a:rPr lang="el-GR" dirty="0" smtClean="0">
                <a:solidFill>
                  <a:srgbClr val="0070C0"/>
                </a:solidFill>
              </a:rPr>
              <a:t>ενδιαφέρον</a:t>
            </a:r>
            <a:r>
              <a:rPr lang="en-US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900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Μάθημα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παρακολούθηση και συμμετοχή είναι απαραίτητες</a:t>
            </a:r>
          </a:p>
          <a:p>
            <a:pPr lvl="1"/>
            <a:r>
              <a:rPr lang="el-GR" dirty="0" smtClean="0"/>
              <a:t>Κάνετε ερωτήσεις. Κάποια πράγματα δεν θα είναι ξεκάθαρα και θα πρέπει να τα επαναλάβω. </a:t>
            </a:r>
          </a:p>
          <a:p>
            <a:pPr lvl="1"/>
            <a:r>
              <a:rPr lang="el-GR" dirty="0" smtClean="0"/>
              <a:t>Αν κάτι στηρίζεται σε παλαιότερη γνώση που δεν θυμάστε ζητήστε να κάνουμε μια (σύντομη) επισκόπηση.</a:t>
            </a:r>
          </a:p>
          <a:p>
            <a:pPr lvl="1"/>
            <a:r>
              <a:rPr lang="el-GR" dirty="0" smtClean="0"/>
              <a:t>Αν υπάρχει πρόβλημα με αγγλική ορολογία και τις διαφάνειες μπορούμε να κάνουμε κάποιες ρυθμίσεις.</a:t>
            </a:r>
            <a:endParaRPr lang="en-US" dirty="0" smtClean="0"/>
          </a:p>
          <a:p>
            <a:r>
              <a:rPr lang="el-GR" dirty="0" smtClean="0"/>
              <a:t>Για τα εργαλεία που θα χρησιμοποιήσουμε θα προσπαθήσω να κάνουμε ένα ξεχωριστό φροντιστήριο.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01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Θέματα που θα καλύψουμε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Κάποιο υποσύνολο από τα παρακάτω</a:t>
            </a:r>
            <a:endParaRPr lang="en-US" dirty="0" smtClean="0"/>
          </a:p>
          <a:p>
            <a:pPr lvl="1"/>
            <a:r>
              <a:rPr lang="en-US" dirty="0" smtClean="0"/>
              <a:t>Frequent </a:t>
            </a:r>
            <a:r>
              <a:rPr lang="en-US" dirty="0" err="1" smtClean="0"/>
              <a:t>itemsets</a:t>
            </a:r>
            <a:r>
              <a:rPr lang="en-US" dirty="0" smtClean="0"/>
              <a:t> and association rules (</a:t>
            </a:r>
            <a:r>
              <a:rPr lang="el-GR" dirty="0" smtClean="0"/>
              <a:t>συσχετισμοί)</a:t>
            </a:r>
            <a:endParaRPr lang="en-US" dirty="0" smtClean="0"/>
          </a:p>
          <a:p>
            <a:pPr lvl="1"/>
            <a:r>
              <a:rPr lang="en-US" dirty="0" smtClean="0"/>
              <a:t>Definitions and Computation of Similarity</a:t>
            </a:r>
          </a:p>
          <a:p>
            <a:pPr lvl="1"/>
            <a:r>
              <a:rPr lang="en-US" dirty="0" smtClean="0"/>
              <a:t>Clustering (</a:t>
            </a:r>
            <a:r>
              <a:rPr lang="el-GR" dirty="0" err="1" smtClean="0"/>
              <a:t>συσταδ</a:t>
            </a:r>
            <a:r>
              <a:rPr lang="en-US" dirty="0" smtClean="0"/>
              <a:t>i</a:t>
            </a:r>
            <a:r>
              <a:rPr lang="el-GR" dirty="0" err="1" smtClean="0"/>
              <a:t>οποίηση</a:t>
            </a:r>
            <a:r>
              <a:rPr lang="el-GR" dirty="0" smtClean="0"/>
              <a:t>), </a:t>
            </a:r>
            <a:r>
              <a:rPr lang="en-US" dirty="0" smtClean="0"/>
              <a:t>co-clustering, compression</a:t>
            </a:r>
          </a:p>
          <a:p>
            <a:pPr lvl="1"/>
            <a:r>
              <a:rPr lang="en-US" dirty="0" smtClean="0"/>
              <a:t>Classification</a:t>
            </a:r>
            <a:r>
              <a:rPr lang="el-GR" dirty="0" smtClean="0"/>
              <a:t> (κατηγοριοποίηση)</a:t>
            </a:r>
            <a:endParaRPr lang="en-US" dirty="0" smtClean="0"/>
          </a:p>
          <a:p>
            <a:pPr lvl="1"/>
            <a:r>
              <a:rPr lang="en-US" dirty="0" smtClean="0"/>
              <a:t>Dimensionality Reduction</a:t>
            </a:r>
            <a:endParaRPr lang="el-GR" dirty="0" smtClean="0"/>
          </a:p>
          <a:p>
            <a:pPr lvl="1"/>
            <a:r>
              <a:rPr lang="en-US" dirty="0" smtClean="0"/>
              <a:t>Ranking (</a:t>
            </a:r>
            <a:r>
              <a:rPr lang="el-GR" dirty="0" err="1" smtClean="0"/>
              <a:t>ιεραρχηση</a:t>
            </a:r>
            <a:r>
              <a:rPr lang="el-GR" dirty="0" smtClean="0"/>
              <a:t>/ταξινόμηση)</a:t>
            </a:r>
          </a:p>
          <a:p>
            <a:pPr lvl="1"/>
            <a:r>
              <a:rPr lang="en-US" dirty="0" smtClean="0"/>
              <a:t>Recommendation systems</a:t>
            </a:r>
          </a:p>
          <a:p>
            <a:pPr lvl="1"/>
            <a:r>
              <a:rPr lang="en-US" dirty="0" smtClean="0"/>
              <a:t>Graph Analysis</a:t>
            </a:r>
            <a:endParaRPr lang="el-GR" dirty="0" smtClean="0"/>
          </a:p>
          <a:p>
            <a:pPr lvl="1"/>
            <a:r>
              <a:rPr lang="en-US" dirty="0"/>
              <a:t>Covering </a:t>
            </a: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Map-Reduce tools</a:t>
            </a:r>
          </a:p>
          <a:p>
            <a:pPr lvl="1"/>
            <a:r>
              <a:rPr lang="en-US" dirty="0" smtClean="0"/>
              <a:t>Time-series analysis</a:t>
            </a:r>
          </a:p>
          <a:p>
            <a:pPr lvl="1"/>
            <a:r>
              <a:rPr lang="en-US" dirty="0" smtClean="0"/>
              <a:t>Aggregation</a:t>
            </a:r>
          </a:p>
          <a:p>
            <a:pPr lvl="1"/>
            <a:r>
              <a:rPr lang="en-US" dirty="0" smtClean="0"/>
              <a:t>Privacy preserving data mining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5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2862</TotalTime>
  <Words>1008</Words>
  <Application>Microsoft Office PowerPoint</Application>
  <PresentationFormat>On-screen Show (4:3)</PresentationFormat>
  <Paragraphs>115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ΕΞΟΡΥΞΗ ΔΕΔΟΜΕΝΩΝ</vt:lpstr>
      <vt:lpstr>Συστάσεις Ι</vt:lpstr>
      <vt:lpstr>Συστάσεις ΙΙ</vt:lpstr>
      <vt:lpstr>Γενικές πληροφορίες για το μάθημα</vt:lpstr>
      <vt:lpstr>Ασκήσεις</vt:lpstr>
      <vt:lpstr>«Προαπαιτούμενα»</vt:lpstr>
      <vt:lpstr>Στόχοι του μαθήματος</vt:lpstr>
      <vt:lpstr>Μάθημα</vt:lpstr>
      <vt:lpstr>Θέματα που θα καλύψουμε</vt:lpstr>
      <vt:lpstr>Βιβλιογραφία (ελληνικά)</vt:lpstr>
      <vt:lpstr>Βιβλιογραφία (αγγλικά)</vt:lpstr>
      <vt:lpstr>Online βιβλία (αγγλικά)</vt:lpstr>
      <vt:lpstr>Υλικό</vt:lpstr>
      <vt:lpstr>Ερωτηματολόγιο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ΕΞΟΡΥΞΗ ΔΕΔΟΜΕΝΩΝ</dc:title>
  <dc:creator>tsap</dc:creator>
  <cp:lastModifiedBy>tsap</cp:lastModifiedBy>
  <cp:revision>31</cp:revision>
  <dcterms:created xsi:type="dcterms:W3CDTF">2012-10-01T18:38:39Z</dcterms:created>
  <dcterms:modified xsi:type="dcterms:W3CDTF">2017-03-07T11:17:16Z</dcterms:modified>
</cp:coreProperties>
</file>