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9"/>
  </p:notesMasterIdLst>
  <p:sldIdLst>
    <p:sldId id="369" r:id="rId2"/>
    <p:sldId id="550" r:id="rId3"/>
    <p:sldId id="551" r:id="rId4"/>
    <p:sldId id="566" r:id="rId5"/>
    <p:sldId id="642" r:id="rId6"/>
    <p:sldId id="643" r:id="rId7"/>
    <p:sldId id="644" r:id="rId8"/>
    <p:sldId id="645" r:id="rId9"/>
    <p:sldId id="646" r:id="rId10"/>
    <p:sldId id="748" r:id="rId11"/>
    <p:sldId id="647" r:id="rId12"/>
    <p:sldId id="648" r:id="rId13"/>
    <p:sldId id="649" r:id="rId14"/>
    <p:sldId id="650" r:id="rId15"/>
    <p:sldId id="651" r:id="rId16"/>
    <p:sldId id="652" r:id="rId17"/>
    <p:sldId id="653" r:id="rId18"/>
    <p:sldId id="745" r:id="rId19"/>
    <p:sldId id="654" r:id="rId20"/>
    <p:sldId id="655" r:id="rId21"/>
    <p:sldId id="656" r:id="rId22"/>
    <p:sldId id="657" r:id="rId23"/>
    <p:sldId id="658" r:id="rId24"/>
    <p:sldId id="659" r:id="rId25"/>
    <p:sldId id="742" r:id="rId26"/>
    <p:sldId id="720" r:id="rId27"/>
    <p:sldId id="721" r:id="rId28"/>
    <p:sldId id="723" r:id="rId29"/>
    <p:sldId id="724" r:id="rId30"/>
    <p:sldId id="725" r:id="rId31"/>
    <p:sldId id="726" r:id="rId32"/>
    <p:sldId id="728" r:id="rId33"/>
    <p:sldId id="727" r:id="rId34"/>
    <p:sldId id="729" r:id="rId35"/>
    <p:sldId id="730" r:id="rId36"/>
    <p:sldId id="731" r:id="rId37"/>
    <p:sldId id="732" r:id="rId38"/>
    <p:sldId id="733" r:id="rId39"/>
    <p:sldId id="734" r:id="rId40"/>
    <p:sldId id="735" r:id="rId41"/>
    <p:sldId id="736" r:id="rId42"/>
    <p:sldId id="737" r:id="rId43"/>
    <p:sldId id="738" r:id="rId44"/>
    <p:sldId id="739" r:id="rId45"/>
    <p:sldId id="740" r:id="rId46"/>
    <p:sldId id="747" r:id="rId47"/>
    <p:sldId id="74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F8511"/>
    <a:srgbClr val="0D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76" autoAdjust="0"/>
  </p:normalViewPr>
  <p:slideViewPr>
    <p:cSldViewPr>
      <p:cViewPr varScale="1">
        <p:scale>
          <a:sx n="65" d="100"/>
          <a:sy n="65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6003D-493D-4EBE-8E15-AC9E2D087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68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2CEC10-E40B-4857-9019-A41FC3A2AB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042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3BBFFC-6947-47A2-A979-6198A6ED99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141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838448-2B09-4E27-931D-CB37E05169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9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DC0CB0-21C9-4FFB-9D53-B3866B0386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99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5986E-B1FA-45C4-9D6B-966326293D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099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/>
          <a:lstStyle/>
          <a:p>
            <a:r>
              <a:rPr lang="en-US" dirty="0" smtClean="0"/>
              <a:t>The EM Algorithm</a:t>
            </a:r>
          </a:p>
          <a:p>
            <a:r>
              <a:rPr lang="en-US" dirty="0" smtClean="0"/>
              <a:t>Sequence </a:t>
            </a:r>
            <a:r>
              <a:rPr lang="en-US" dirty="0" smtClean="0"/>
              <a:t>segmentation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Find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most likely parameters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given the data</a:t>
                </a:r>
                <a:r>
                  <a:rPr lang="en-US" dirty="0" smtClean="0"/>
                  <a:t>. Given the data observations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that maximizes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pPr lvl="1"/>
                <a:r>
                  <a:rPr lang="en-US" dirty="0" smtClean="0"/>
                  <a:t>Problem: We do not know how to compute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Using Bayes Rule: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If we have no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prior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information</a:t>
                </a:r>
                <a:r>
                  <a:rPr lang="en-US" dirty="0" smtClean="0"/>
                  <a:t> about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, or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dirty="0" smtClean="0"/>
                  <a:t>, we can assume uniform. Maximizing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is the same as maximizing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r="-1852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4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We have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of values and 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fit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aussian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model to the data</a:t>
                </a:r>
              </a:p>
              <a:p>
                <a:pPr lvl="1"/>
                <a:r>
                  <a:rPr lang="en-US" dirty="0" smtClean="0"/>
                  <a:t>Our parameter set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r>
                  <a:rPr lang="en-US" dirty="0" smtClean="0"/>
                  <a:t>Probability of observing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given the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Probability of observing all points (assume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independence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want to find the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that maximize 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3048000"/>
                <a:ext cx="3276600" cy="781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048000"/>
                <a:ext cx="3276600" cy="7816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198" y="44958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8" y="44958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as a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called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It is usually easier to work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Log-Likelihood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 Likelihood Estimation</a:t>
                </a:r>
              </a:p>
              <a:p>
                <a:pPr lvl="1"/>
                <a:r>
                  <a:rPr lang="en-US" dirty="0" smtClean="0"/>
                  <a:t>Find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𝐿𝐿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  <a:blipFill rotWithShape="1">
                <a:blip r:embed="rId2"/>
                <a:stretch>
                  <a:fillRect l="-815" t="-228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𝜃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𝐿𝐿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46152" y="6377727"/>
            <a:ext cx="160813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9514" y="6377727"/>
            <a:ext cx="192443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87425"/>
            <a:ext cx="8424862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you have the heights of people from Greece and China and the distribution looks like the figure below (dramatization)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63406"/>
            <a:ext cx="6324600" cy="35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181600" cy="28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 the data is the result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70C0"/>
                </a:solidFill>
              </a:rPr>
              <a:t>two Gaussians </a:t>
            </a:r>
          </a:p>
          <a:p>
            <a:pPr lvl="1"/>
            <a:r>
              <a:rPr lang="en-US" dirty="0" smtClean="0"/>
              <a:t>One for Greek people, and one for Chinese people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 smtClean="0">
                <a:solidFill>
                  <a:srgbClr val="0070C0"/>
                </a:solidFill>
              </a:rPr>
              <a:t>for each value </a:t>
            </a:r>
            <a:r>
              <a:rPr lang="en-US" dirty="0" smtClean="0"/>
              <a:t>which </a:t>
            </a:r>
            <a:r>
              <a:rPr lang="en-US" dirty="0"/>
              <a:t>G</a:t>
            </a:r>
            <a:r>
              <a:rPr lang="en-US" dirty="0" smtClean="0"/>
              <a:t>aussian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 likely to have generated it </a:t>
            </a:r>
            <a:r>
              <a:rPr lang="en-US" dirty="0" smtClean="0"/>
              <a:t>will give us a </a:t>
            </a:r>
            <a:r>
              <a:rPr lang="en-US" dirty="0" smtClean="0">
                <a:solidFill>
                  <a:srgbClr val="0070C0"/>
                </a:solidFill>
              </a:rPr>
              <a:t>clustering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generated according to the following process:</a:t>
                </a:r>
              </a:p>
              <a:p>
                <a:pPr lvl="1"/>
                <a:r>
                  <a:rPr lang="en-US" dirty="0" smtClean="0"/>
                  <a:t>First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select the nationality</a:t>
                </a:r>
              </a:p>
              <a:p>
                <a:pPr lvl="2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select Greece,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select China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+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1)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Given the nationality,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generate the point </a:t>
                </a:r>
                <a:r>
                  <a:rPr lang="en-US" dirty="0" smtClean="0"/>
                  <a:t>from the corresponding Gaussian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~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if Greece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~ 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:r>
                  <a:rPr lang="en-US" dirty="0" smtClean="0"/>
                  <a:t>China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56196" y="3657600"/>
            <a:ext cx="5087803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can also thing of this as a </a:t>
            </a:r>
            <a:r>
              <a:rPr lang="en-US" dirty="0" smtClean="0">
                <a:solidFill>
                  <a:srgbClr val="FF0000"/>
                </a:solidFill>
              </a:rPr>
              <a:t>Hidden Variable </a:t>
            </a:r>
            <a:r>
              <a:rPr lang="en-US" dirty="0" smtClean="0"/>
              <a:t>Z that takes two values: Greece and China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4810" y="5334000"/>
                <a:ext cx="4242636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: parameters of the Greek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: parameters of the China distribution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810" y="5334000"/>
                <a:ext cx="4242636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4717" r="-57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6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117662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117661"/>
            <a:ext cx="914400" cy="3918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3468" y="2117660"/>
            <a:ext cx="917331" cy="3918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0" y="3368823"/>
                <a:ext cx="4208140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: parameters </a:t>
                </a:r>
                <a:r>
                  <a:rPr lang="en-US" dirty="0" smtClean="0"/>
                  <a:t>of the China distribution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68823"/>
                <a:ext cx="420814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065" r="-578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4652" y="2738508"/>
                <a:ext cx="4242636" cy="3693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: parameters of the Greek </a:t>
                </a:r>
                <a:r>
                  <a:rPr lang="en-US" dirty="0" smtClean="0"/>
                  <a:t>distribution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652" y="2738508"/>
                <a:ext cx="424263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6349" r="-430" b="-22222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5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057400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057400"/>
            <a:ext cx="1828800" cy="391885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For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For all values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We want to estimate the parameters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</a:t>
                </a:r>
                <a:r>
                  <a:rPr lang="en-US" dirty="0" smtClean="0"/>
                  <a:t> the Likelihood of the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743589"/>
            <a:ext cx="2595582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/>
              <a:lstStyle/>
              <a:p>
                <a:r>
                  <a:rPr lang="en-US" dirty="0" smtClean="0"/>
                  <a:t>Once we have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we can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estimate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</a:p>
              <a:p>
                <a:pPr lvl="1"/>
                <a:r>
                  <a:rPr lang="en-US" dirty="0" smtClean="0"/>
                  <a:t>This is the probability that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belongs to the Greek or the Chinese population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0">
                <a:blip r:embed="rId2"/>
                <a:stretch>
                  <a:fillRect l="-945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57150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Given from the Gaussian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Greek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  <a:blipFill rotWithShape="1">
                <a:blip r:embed="rId3"/>
                <a:stretch>
                  <a:fillRect t="-5172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5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(Expectation Maximization)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Initialize the values of the parameters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some random values</a:t>
                </a:r>
              </a:p>
              <a:p>
                <a:r>
                  <a:rPr lang="en-US" dirty="0" smtClean="0"/>
                  <a:t>Repeat until convergence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E-Step</a:t>
                </a:r>
                <a:r>
                  <a:rPr lang="en-US" dirty="0" smtClean="0"/>
                  <a:t>: Given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estimate</a:t>
                </a:r>
                <a:r>
                  <a:rPr lang="en-US" dirty="0" smtClean="0"/>
                  <a:t> the 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M-Step</a:t>
                </a:r>
                <a:r>
                  <a:rPr lang="en-US" dirty="0" smtClean="0"/>
                  <a:t>: Compute the parameter values that (in expectation)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 </a:t>
                </a:r>
                <a:r>
                  <a:rPr lang="en-US" dirty="0" smtClean="0"/>
                  <a:t>the data likelihood</a:t>
                </a:r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  <a:blipFill rotWithShape="1">
                <a:blip r:embed="rId2"/>
                <a:stretch>
                  <a:fillRect l="-815" t="-3661" b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9300" y="5090377"/>
                <a:ext cx="273940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00" y="5090377"/>
                <a:ext cx="2739404" cy="8485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9112" y="4231156"/>
                <a:ext cx="208409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12" y="4231156"/>
                <a:ext cx="2084097" cy="8485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2922" y="4241811"/>
                <a:ext cx="210012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22" y="4241811"/>
                <a:ext cx="2100127" cy="848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02922" y="5129557"/>
                <a:ext cx="2763449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22" y="5129557"/>
                <a:ext cx="2763449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9112" y="5942040"/>
                <a:ext cx="356956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12" y="5942040"/>
                <a:ext cx="3569567" cy="8485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2922" y="5955831"/>
                <a:ext cx="3593612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22" y="5955831"/>
                <a:ext cx="3593612" cy="8485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60370" y="5383243"/>
                <a:ext cx="1783630" cy="64633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MLE Estimates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’s were fixed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370" y="5383243"/>
                <a:ext cx="178363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373" t="-3704" r="-1695" b="-12963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31771" y="4433391"/>
            <a:ext cx="20122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population in G,C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E-Step</a:t>
            </a:r>
            <a:r>
              <a:rPr lang="en-US" dirty="0" smtClean="0"/>
              <a:t>: Assignment of points to clusters </a:t>
            </a:r>
          </a:p>
          <a:p>
            <a:pPr lvl="1"/>
            <a:r>
              <a:rPr lang="en-US" dirty="0" smtClean="0"/>
              <a:t>K-means: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 smtClean="0"/>
              <a:t> assignment, EM: </a:t>
            </a:r>
            <a:r>
              <a:rPr lang="en-US" dirty="0" smtClean="0">
                <a:solidFill>
                  <a:srgbClr val="00B0F0"/>
                </a:solidFill>
              </a:rPr>
              <a:t>soft </a:t>
            </a:r>
            <a:r>
              <a:rPr lang="en-US" dirty="0" smtClean="0"/>
              <a:t>assignment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M-Step</a:t>
            </a:r>
            <a:r>
              <a:rPr lang="en-US" dirty="0" smtClean="0"/>
              <a:t>: Computation of centroids</a:t>
            </a:r>
          </a:p>
          <a:p>
            <a:pPr lvl="1"/>
            <a:r>
              <a:rPr lang="en-US" dirty="0" smtClean="0"/>
              <a:t>K-means assumes common fixed variance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spherical clusters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EM: can change the variance for different clusters or different dimensions (</a:t>
            </a:r>
            <a:r>
              <a:rPr lang="en-US" dirty="0" smtClean="0">
                <a:solidFill>
                  <a:srgbClr val="00B0F0"/>
                </a:solidFill>
              </a:rPr>
              <a:t>ellipsoid clusters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the variance is fixed then both minimize the same error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92138"/>
            <a:ext cx="7358063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49263"/>
            <a:ext cx="7815263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5250"/>
            <a:ext cx="40703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Sequence Segmentation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Sequential data </a:t>
            </a:r>
            <a:r>
              <a:rPr lang="en-US" dirty="0" smtClean="0"/>
              <a:t>(or </a:t>
            </a:r>
            <a:r>
              <a:rPr lang="en-US" dirty="0" smtClean="0">
                <a:solidFill>
                  <a:srgbClr val="0070C0"/>
                </a:solidFill>
              </a:rPr>
              <a:t>time series</a:t>
            </a:r>
            <a:r>
              <a:rPr lang="en-US" dirty="0" smtClean="0"/>
              <a:t>) refers to data that appear in a specific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order defines a </a:t>
            </a:r>
            <a:r>
              <a:rPr lang="en-US" dirty="0" smtClean="0">
                <a:solidFill>
                  <a:srgbClr val="0070C0"/>
                </a:solidFill>
              </a:rPr>
              <a:t>time axis</a:t>
            </a:r>
            <a:r>
              <a:rPr lang="en-US" dirty="0" smtClean="0"/>
              <a:t>, that differentiates this data from other cases we have seen so far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The price of a stock (or of many stocks) over time</a:t>
            </a:r>
          </a:p>
          <a:p>
            <a:pPr lvl="1"/>
            <a:r>
              <a:rPr lang="en-US" dirty="0" smtClean="0"/>
              <a:t>Environmental data (pressure, temperature, precipitation </a:t>
            </a:r>
            <a:r>
              <a:rPr lang="en-US" dirty="0" err="1" smtClean="0"/>
              <a:t>etc</a:t>
            </a:r>
            <a:r>
              <a:rPr lang="en-US" dirty="0" smtClean="0"/>
              <a:t>) over time</a:t>
            </a:r>
          </a:p>
          <a:p>
            <a:pPr lvl="1"/>
            <a:r>
              <a:rPr lang="en-US" dirty="0" smtClean="0"/>
              <a:t>The sequence of queries in a search engine, or the frequency of a single query over time</a:t>
            </a:r>
          </a:p>
          <a:p>
            <a:pPr lvl="1"/>
            <a:r>
              <a:rPr lang="en-US" dirty="0" smtClean="0"/>
              <a:t>The words in a document as they appear in order</a:t>
            </a:r>
          </a:p>
          <a:p>
            <a:pPr lvl="1"/>
            <a:r>
              <a:rPr lang="en-US" dirty="0" smtClean="0"/>
              <a:t>A DNA sequence of nucleotides</a:t>
            </a:r>
          </a:p>
          <a:p>
            <a:pPr lvl="1"/>
            <a:r>
              <a:rPr lang="en-US" dirty="0" smtClean="0"/>
              <a:t>Event occurrences in a log over time</a:t>
            </a:r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Time series</a:t>
            </a:r>
            <a:r>
              <a:rPr lang="en-US" dirty="0" smtClean="0"/>
              <a:t>: usually we assume that we have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vector of numeric values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0070C0"/>
                </a:solidFill>
              </a:rPr>
              <a:t>change over time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Time-series data</a:t>
            </a:r>
            <a:endParaRPr lang="en-US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749425"/>
          <a:ext cx="4038600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Bitmap Image" r:id="rId4" imgW="5687219" imgH="5334745" progId="Paint.Picture">
                  <p:embed/>
                </p:oleObj>
              </mc:Choice>
              <mc:Fallback>
                <p:oleObj name="Bitmap Image" r:id="rId4" imgW="5687219" imgH="53347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4038600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427538" y="1557338"/>
            <a:ext cx="4537075" cy="4248150"/>
          </a:xfrm>
          <a:noFill/>
        </p:spPr>
      </p:pic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457200" y="5983288"/>
            <a:ext cx="72104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fi-FI" sz="2400" dirty="0">
                <a:latin typeface="Calibri" pitchFamily="34" charset="0"/>
              </a:rPr>
              <a:t>Financial time series, process monitoring…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addition of the time axis defines new sets of problems</a:t>
            </a:r>
          </a:p>
          <a:p>
            <a:pPr lvl="1"/>
            <a:r>
              <a:rPr lang="en-US" dirty="0" smtClean="0"/>
              <a:t>Discovering periodic patterns in time series</a:t>
            </a:r>
          </a:p>
          <a:p>
            <a:pPr lvl="1"/>
            <a:r>
              <a:rPr lang="en-US" dirty="0" smtClean="0"/>
              <a:t>Defining similarity between time series</a:t>
            </a:r>
          </a:p>
          <a:p>
            <a:pPr lvl="1"/>
            <a:r>
              <a:rPr lang="en-US" dirty="0"/>
              <a:t>Finding bursts, or </a:t>
            </a:r>
            <a:r>
              <a:rPr lang="en-US" dirty="0" smtClean="0"/>
              <a:t>outliers</a:t>
            </a:r>
          </a:p>
          <a:p>
            <a:pPr lvl="1"/>
            <a:endParaRPr lang="en-US" dirty="0"/>
          </a:p>
          <a:p>
            <a:r>
              <a:rPr lang="en-US" dirty="0" smtClean="0"/>
              <a:t>Also, some existing problems need to be revisited taking sequential order into account</a:t>
            </a:r>
          </a:p>
          <a:p>
            <a:pPr lvl="1"/>
            <a:r>
              <a:rPr lang="en-US" dirty="0" smtClean="0"/>
              <a:t>Association rules and Frequent </a:t>
            </a:r>
            <a:r>
              <a:rPr lang="en-US" dirty="0" err="1" smtClean="0"/>
              <a:t>Itemsets</a:t>
            </a:r>
            <a:r>
              <a:rPr lang="en-US" dirty="0" smtClean="0"/>
              <a:t> in sequential data</a:t>
            </a:r>
          </a:p>
          <a:p>
            <a:pPr lvl="1"/>
            <a:r>
              <a:rPr lang="en-US" dirty="0" smtClean="0"/>
              <a:t>Summarization and Clustering: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Sequence Segmentation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Segmentation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Goal: discover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structure </a:t>
            </a:r>
            <a:r>
              <a:rPr lang="en-US" dirty="0" smtClean="0"/>
              <a:t>in the sequence and provide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concise summary</a:t>
            </a:r>
          </a:p>
          <a:p>
            <a:endParaRPr lang="en-US" dirty="0"/>
          </a:p>
          <a:p>
            <a:r>
              <a:rPr lang="en-US" dirty="0" smtClean="0"/>
              <a:t>Given a sequence </a:t>
            </a:r>
            <a:r>
              <a:rPr lang="en-US" dirty="0" smtClean="0">
                <a:solidFill>
                  <a:srgbClr val="00B0F0"/>
                </a:solidFill>
              </a:rPr>
              <a:t>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segment</a:t>
            </a:r>
            <a:r>
              <a:rPr lang="en-US" dirty="0" smtClean="0"/>
              <a:t> it into </a:t>
            </a:r>
            <a:r>
              <a:rPr lang="en-US" dirty="0" smtClean="0">
                <a:solidFill>
                  <a:srgbClr val="00B0F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contiguous</a:t>
            </a:r>
            <a:r>
              <a:rPr lang="en-US" dirty="0" smtClean="0"/>
              <a:t> segments that are as </a:t>
            </a:r>
            <a:r>
              <a:rPr lang="en-US" dirty="0" smtClean="0">
                <a:solidFill>
                  <a:srgbClr val="FF0000"/>
                </a:solidFill>
              </a:rPr>
              <a:t>homogeneous</a:t>
            </a:r>
            <a:r>
              <a:rPr lang="en-US" dirty="0" smtClean="0"/>
              <a:t> as possible</a:t>
            </a:r>
          </a:p>
          <a:p>
            <a:endParaRPr lang="en-US" dirty="0"/>
          </a:p>
          <a:p>
            <a:r>
              <a:rPr lang="en-US" dirty="0" smtClean="0"/>
              <a:t>Similar to </a:t>
            </a:r>
            <a:r>
              <a:rPr lang="en-US" dirty="0" smtClean="0">
                <a:solidFill>
                  <a:srgbClr val="0070C0"/>
                </a:solidFill>
              </a:rPr>
              <a:t>clustering</a:t>
            </a:r>
            <a:r>
              <a:rPr lang="en-US" dirty="0" smtClean="0"/>
              <a:t> but now we require the  points in the cluster to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contiguous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Commonly used for summarization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histograms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70C0"/>
                </a:solidFill>
              </a:rPr>
              <a:t>databases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524000"/>
            <a:ext cx="83185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general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 smtClean="0"/>
              <a:t> of </a:t>
            </a:r>
            <a:r>
              <a:rPr lang="en-US" sz="2400" dirty="0"/>
              <a:t>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cluster</a:t>
            </a:r>
            <a:r>
              <a:rPr lang="en-US" sz="2400" dirty="0" smtClean="0"/>
              <a:t>) are similar </a:t>
            </a:r>
            <a:r>
              <a:rPr lang="en-US" sz="2400" dirty="0"/>
              <a:t>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19459" name="Line 188"/>
          <p:cNvSpPr>
            <a:spLocks noChangeShapeType="1"/>
          </p:cNvSpPr>
          <p:nvPr/>
        </p:nvSpPr>
        <p:spPr bwMode="auto">
          <a:xfrm>
            <a:off x="1116013" y="53260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60"/>
          <p:cNvGrpSpPr>
            <a:grpSpLocks/>
          </p:cNvGrpSpPr>
          <p:nvPr/>
        </p:nvGrpSpPr>
        <p:grpSpPr bwMode="auto">
          <a:xfrm>
            <a:off x="755650" y="4029075"/>
            <a:ext cx="7704138" cy="2424113"/>
            <a:chOff x="476" y="2538"/>
            <a:chExt cx="4853" cy="1527"/>
          </a:xfrm>
        </p:grpSpPr>
        <p:grpSp>
          <p:nvGrpSpPr>
            <p:cNvPr id="19572" name="Group 127"/>
            <p:cNvGrpSpPr>
              <a:grpSpLocks/>
            </p:cNvGrpSpPr>
            <p:nvPr/>
          </p:nvGrpSpPr>
          <p:grpSpPr bwMode="auto">
            <a:xfrm>
              <a:off x="703" y="3808"/>
              <a:ext cx="226" cy="136"/>
              <a:chOff x="431" y="1752"/>
              <a:chExt cx="226" cy="136"/>
            </a:xfrm>
          </p:grpSpPr>
          <p:sp>
            <p:nvSpPr>
              <p:cNvPr id="19677" name="Line 12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12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3" name="Group 130"/>
            <p:cNvGrpSpPr>
              <a:grpSpLocks/>
            </p:cNvGrpSpPr>
            <p:nvPr/>
          </p:nvGrpSpPr>
          <p:grpSpPr bwMode="auto">
            <a:xfrm>
              <a:off x="929" y="3808"/>
              <a:ext cx="226" cy="136"/>
              <a:chOff x="431" y="1752"/>
              <a:chExt cx="226" cy="136"/>
            </a:xfrm>
          </p:grpSpPr>
          <p:sp>
            <p:nvSpPr>
              <p:cNvPr id="19675" name="Line 13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6" name="Line 13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4" name="Group 133"/>
            <p:cNvGrpSpPr>
              <a:grpSpLocks/>
            </p:cNvGrpSpPr>
            <p:nvPr/>
          </p:nvGrpSpPr>
          <p:grpSpPr bwMode="auto">
            <a:xfrm>
              <a:off x="1156" y="3808"/>
              <a:ext cx="226" cy="136"/>
              <a:chOff x="431" y="1752"/>
              <a:chExt cx="226" cy="136"/>
            </a:xfrm>
          </p:grpSpPr>
          <p:sp>
            <p:nvSpPr>
              <p:cNvPr id="19673" name="Line 13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4" name="Line 13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5" name="Group 136"/>
            <p:cNvGrpSpPr>
              <a:grpSpLocks/>
            </p:cNvGrpSpPr>
            <p:nvPr/>
          </p:nvGrpSpPr>
          <p:grpSpPr bwMode="auto">
            <a:xfrm>
              <a:off x="1383" y="3808"/>
              <a:ext cx="226" cy="136"/>
              <a:chOff x="431" y="1752"/>
              <a:chExt cx="226" cy="136"/>
            </a:xfrm>
          </p:grpSpPr>
          <p:sp>
            <p:nvSpPr>
              <p:cNvPr id="19671" name="Line 13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Line 13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6" name="Group 139"/>
            <p:cNvGrpSpPr>
              <a:grpSpLocks/>
            </p:cNvGrpSpPr>
            <p:nvPr/>
          </p:nvGrpSpPr>
          <p:grpSpPr bwMode="auto">
            <a:xfrm>
              <a:off x="1610" y="3808"/>
              <a:ext cx="226" cy="136"/>
              <a:chOff x="431" y="1752"/>
              <a:chExt cx="226" cy="136"/>
            </a:xfrm>
          </p:grpSpPr>
          <p:sp>
            <p:nvSpPr>
              <p:cNvPr id="19669" name="Line 14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Line 14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7" name="Group 142"/>
            <p:cNvGrpSpPr>
              <a:grpSpLocks/>
            </p:cNvGrpSpPr>
            <p:nvPr/>
          </p:nvGrpSpPr>
          <p:grpSpPr bwMode="auto">
            <a:xfrm>
              <a:off x="1837" y="3808"/>
              <a:ext cx="226" cy="136"/>
              <a:chOff x="431" y="1752"/>
              <a:chExt cx="226" cy="136"/>
            </a:xfrm>
          </p:grpSpPr>
          <p:sp>
            <p:nvSpPr>
              <p:cNvPr id="19667" name="Line 14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Line 14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8" name="Group 145"/>
            <p:cNvGrpSpPr>
              <a:grpSpLocks/>
            </p:cNvGrpSpPr>
            <p:nvPr/>
          </p:nvGrpSpPr>
          <p:grpSpPr bwMode="auto">
            <a:xfrm>
              <a:off x="2063" y="3808"/>
              <a:ext cx="226" cy="136"/>
              <a:chOff x="431" y="1752"/>
              <a:chExt cx="226" cy="136"/>
            </a:xfrm>
          </p:grpSpPr>
          <p:sp>
            <p:nvSpPr>
              <p:cNvPr id="19665" name="Line 14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6" name="Line 14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9" name="Group 148"/>
            <p:cNvGrpSpPr>
              <a:grpSpLocks/>
            </p:cNvGrpSpPr>
            <p:nvPr/>
          </p:nvGrpSpPr>
          <p:grpSpPr bwMode="auto">
            <a:xfrm>
              <a:off x="2290" y="3808"/>
              <a:ext cx="226" cy="136"/>
              <a:chOff x="431" y="1752"/>
              <a:chExt cx="226" cy="136"/>
            </a:xfrm>
          </p:grpSpPr>
          <p:sp>
            <p:nvSpPr>
              <p:cNvPr id="19663" name="Line 14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Line 15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0" name="Group 151"/>
            <p:cNvGrpSpPr>
              <a:grpSpLocks/>
            </p:cNvGrpSpPr>
            <p:nvPr/>
          </p:nvGrpSpPr>
          <p:grpSpPr bwMode="auto">
            <a:xfrm>
              <a:off x="2517" y="3808"/>
              <a:ext cx="226" cy="136"/>
              <a:chOff x="431" y="1752"/>
              <a:chExt cx="226" cy="136"/>
            </a:xfrm>
          </p:grpSpPr>
          <p:sp>
            <p:nvSpPr>
              <p:cNvPr id="19661" name="Line 15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Line 15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1" name="Group 154"/>
            <p:cNvGrpSpPr>
              <a:grpSpLocks/>
            </p:cNvGrpSpPr>
            <p:nvPr/>
          </p:nvGrpSpPr>
          <p:grpSpPr bwMode="auto">
            <a:xfrm>
              <a:off x="2744" y="3808"/>
              <a:ext cx="226" cy="136"/>
              <a:chOff x="431" y="1752"/>
              <a:chExt cx="226" cy="136"/>
            </a:xfrm>
          </p:grpSpPr>
          <p:sp>
            <p:nvSpPr>
              <p:cNvPr id="19659" name="Line 15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0" name="Line 15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2" name="Group 157"/>
            <p:cNvGrpSpPr>
              <a:grpSpLocks/>
            </p:cNvGrpSpPr>
            <p:nvPr/>
          </p:nvGrpSpPr>
          <p:grpSpPr bwMode="auto">
            <a:xfrm>
              <a:off x="2971" y="3808"/>
              <a:ext cx="226" cy="136"/>
              <a:chOff x="431" y="1752"/>
              <a:chExt cx="226" cy="136"/>
            </a:xfrm>
          </p:grpSpPr>
          <p:sp>
            <p:nvSpPr>
              <p:cNvPr id="19657" name="Line 15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Line 15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3" name="Group 160"/>
            <p:cNvGrpSpPr>
              <a:grpSpLocks/>
            </p:cNvGrpSpPr>
            <p:nvPr/>
          </p:nvGrpSpPr>
          <p:grpSpPr bwMode="auto">
            <a:xfrm>
              <a:off x="3197" y="3808"/>
              <a:ext cx="226" cy="136"/>
              <a:chOff x="431" y="1752"/>
              <a:chExt cx="226" cy="136"/>
            </a:xfrm>
          </p:grpSpPr>
          <p:sp>
            <p:nvSpPr>
              <p:cNvPr id="19655" name="Line 16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Line 16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4" name="Group 163"/>
            <p:cNvGrpSpPr>
              <a:grpSpLocks/>
            </p:cNvGrpSpPr>
            <p:nvPr/>
          </p:nvGrpSpPr>
          <p:grpSpPr bwMode="auto">
            <a:xfrm>
              <a:off x="3424" y="3808"/>
              <a:ext cx="226" cy="136"/>
              <a:chOff x="431" y="1752"/>
              <a:chExt cx="226" cy="136"/>
            </a:xfrm>
          </p:grpSpPr>
          <p:sp>
            <p:nvSpPr>
              <p:cNvPr id="19653" name="Line 16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4" name="Line 16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5" name="Group 166"/>
            <p:cNvGrpSpPr>
              <a:grpSpLocks/>
            </p:cNvGrpSpPr>
            <p:nvPr/>
          </p:nvGrpSpPr>
          <p:grpSpPr bwMode="auto">
            <a:xfrm>
              <a:off x="3651" y="3808"/>
              <a:ext cx="226" cy="136"/>
              <a:chOff x="431" y="1752"/>
              <a:chExt cx="226" cy="136"/>
            </a:xfrm>
          </p:grpSpPr>
          <p:sp>
            <p:nvSpPr>
              <p:cNvPr id="19651" name="Line 16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Line 16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6" name="Group 169"/>
            <p:cNvGrpSpPr>
              <a:grpSpLocks/>
            </p:cNvGrpSpPr>
            <p:nvPr/>
          </p:nvGrpSpPr>
          <p:grpSpPr bwMode="auto">
            <a:xfrm>
              <a:off x="3878" y="3808"/>
              <a:ext cx="226" cy="136"/>
              <a:chOff x="431" y="1752"/>
              <a:chExt cx="226" cy="136"/>
            </a:xfrm>
          </p:grpSpPr>
          <p:sp>
            <p:nvSpPr>
              <p:cNvPr id="19649" name="Line 17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0" name="Line 17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7" name="Group 172"/>
            <p:cNvGrpSpPr>
              <a:grpSpLocks/>
            </p:cNvGrpSpPr>
            <p:nvPr/>
          </p:nvGrpSpPr>
          <p:grpSpPr bwMode="auto">
            <a:xfrm>
              <a:off x="4105" y="3808"/>
              <a:ext cx="226" cy="136"/>
              <a:chOff x="431" y="1752"/>
              <a:chExt cx="226" cy="136"/>
            </a:xfrm>
          </p:grpSpPr>
          <p:sp>
            <p:nvSpPr>
              <p:cNvPr id="19647" name="Line 17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8" name="Line 17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8" name="Group 175"/>
            <p:cNvGrpSpPr>
              <a:grpSpLocks/>
            </p:cNvGrpSpPr>
            <p:nvPr/>
          </p:nvGrpSpPr>
          <p:grpSpPr bwMode="auto">
            <a:xfrm>
              <a:off x="4331" y="3808"/>
              <a:ext cx="226" cy="136"/>
              <a:chOff x="431" y="1752"/>
              <a:chExt cx="226" cy="136"/>
            </a:xfrm>
          </p:grpSpPr>
          <p:sp>
            <p:nvSpPr>
              <p:cNvPr id="19645" name="Line 17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6" name="Line 17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9" name="Group 178"/>
            <p:cNvGrpSpPr>
              <a:grpSpLocks/>
            </p:cNvGrpSpPr>
            <p:nvPr/>
          </p:nvGrpSpPr>
          <p:grpSpPr bwMode="auto">
            <a:xfrm>
              <a:off x="4558" y="3808"/>
              <a:ext cx="226" cy="136"/>
              <a:chOff x="431" y="1752"/>
              <a:chExt cx="226" cy="136"/>
            </a:xfrm>
          </p:grpSpPr>
          <p:sp>
            <p:nvSpPr>
              <p:cNvPr id="19643" name="Line 17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4" name="Line 18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0" name="Group 181"/>
            <p:cNvGrpSpPr>
              <a:grpSpLocks/>
            </p:cNvGrpSpPr>
            <p:nvPr/>
          </p:nvGrpSpPr>
          <p:grpSpPr bwMode="auto">
            <a:xfrm>
              <a:off x="4785" y="3808"/>
              <a:ext cx="226" cy="136"/>
              <a:chOff x="431" y="1752"/>
              <a:chExt cx="226" cy="136"/>
            </a:xfrm>
          </p:grpSpPr>
          <p:sp>
            <p:nvSpPr>
              <p:cNvPr id="19641" name="Line 18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2" name="Line 18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91" name="Line 184"/>
            <p:cNvSpPr>
              <a:spLocks noChangeShapeType="1"/>
            </p:cNvSpPr>
            <p:nvPr/>
          </p:nvSpPr>
          <p:spPr bwMode="auto">
            <a:xfrm>
              <a:off x="5012" y="389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185"/>
            <p:cNvSpPr>
              <a:spLocks noChangeShapeType="1"/>
            </p:cNvSpPr>
            <p:nvPr/>
          </p:nvSpPr>
          <p:spPr bwMode="auto">
            <a:xfrm flipV="1">
              <a:off x="703" y="3612"/>
              <a:ext cx="0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86"/>
            <p:cNvSpPr>
              <a:spLocks noChangeShapeType="1"/>
            </p:cNvSpPr>
            <p:nvPr/>
          </p:nvSpPr>
          <p:spPr bwMode="auto">
            <a:xfrm>
              <a:off x="703" y="3612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Line 187"/>
            <p:cNvSpPr>
              <a:spLocks noChangeShapeType="1"/>
            </p:cNvSpPr>
            <p:nvPr/>
          </p:nvSpPr>
          <p:spPr bwMode="auto">
            <a:xfrm flipV="1">
              <a:off x="703" y="333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Line 189"/>
            <p:cNvSpPr>
              <a:spLocks noChangeShapeType="1"/>
            </p:cNvSpPr>
            <p:nvPr/>
          </p:nvSpPr>
          <p:spPr bwMode="auto">
            <a:xfrm flipV="1">
              <a:off x="703" y="306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Line 190"/>
            <p:cNvSpPr>
              <a:spLocks noChangeShapeType="1"/>
            </p:cNvSpPr>
            <p:nvPr/>
          </p:nvSpPr>
          <p:spPr bwMode="auto">
            <a:xfrm>
              <a:off x="703" y="3083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191"/>
            <p:cNvSpPr>
              <a:spLocks noChangeShapeType="1"/>
            </p:cNvSpPr>
            <p:nvPr/>
          </p:nvSpPr>
          <p:spPr bwMode="auto">
            <a:xfrm flipV="1">
              <a:off x="703" y="281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Line 192"/>
            <p:cNvSpPr>
              <a:spLocks noChangeShapeType="1"/>
            </p:cNvSpPr>
            <p:nvPr/>
          </p:nvSpPr>
          <p:spPr bwMode="auto">
            <a:xfrm>
              <a:off x="703" y="2810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193"/>
            <p:cNvSpPr>
              <a:spLocks noChangeShapeType="1"/>
            </p:cNvSpPr>
            <p:nvPr/>
          </p:nvSpPr>
          <p:spPr bwMode="auto">
            <a:xfrm flipV="1">
              <a:off x="703" y="253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Oval 194"/>
            <p:cNvSpPr>
              <a:spLocks noChangeArrowheads="1"/>
            </p:cNvSpPr>
            <p:nvPr/>
          </p:nvSpPr>
          <p:spPr bwMode="auto">
            <a:xfrm>
              <a:off x="793" y="347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1" name="Oval 195"/>
            <p:cNvSpPr>
              <a:spLocks noChangeArrowheads="1"/>
            </p:cNvSpPr>
            <p:nvPr/>
          </p:nvSpPr>
          <p:spPr bwMode="auto">
            <a:xfrm>
              <a:off x="884" y="3203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2" name="Oval 196"/>
            <p:cNvSpPr>
              <a:spLocks noChangeArrowheads="1"/>
            </p:cNvSpPr>
            <p:nvPr/>
          </p:nvSpPr>
          <p:spPr bwMode="auto">
            <a:xfrm>
              <a:off x="974" y="347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3" name="Oval 197"/>
            <p:cNvSpPr>
              <a:spLocks noChangeArrowheads="1"/>
            </p:cNvSpPr>
            <p:nvPr/>
          </p:nvSpPr>
          <p:spPr bwMode="auto">
            <a:xfrm>
              <a:off x="1065" y="3399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4" name="Oval 198"/>
            <p:cNvSpPr>
              <a:spLocks noChangeArrowheads="1"/>
            </p:cNvSpPr>
            <p:nvPr/>
          </p:nvSpPr>
          <p:spPr bwMode="auto">
            <a:xfrm>
              <a:off x="1201" y="349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5" name="Oval 199"/>
            <p:cNvSpPr>
              <a:spLocks noChangeArrowheads="1"/>
            </p:cNvSpPr>
            <p:nvPr/>
          </p:nvSpPr>
          <p:spPr bwMode="auto">
            <a:xfrm>
              <a:off x="1292" y="3128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6" name="Oval 200"/>
            <p:cNvSpPr>
              <a:spLocks noChangeArrowheads="1"/>
            </p:cNvSpPr>
            <p:nvPr/>
          </p:nvSpPr>
          <p:spPr bwMode="auto">
            <a:xfrm>
              <a:off x="1383" y="340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7" name="Oval 201"/>
            <p:cNvSpPr>
              <a:spLocks noChangeArrowheads="1"/>
            </p:cNvSpPr>
            <p:nvPr/>
          </p:nvSpPr>
          <p:spPr bwMode="auto">
            <a:xfrm>
              <a:off x="1518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8" name="Oval 202"/>
            <p:cNvSpPr>
              <a:spLocks noChangeArrowheads="1"/>
            </p:cNvSpPr>
            <p:nvPr/>
          </p:nvSpPr>
          <p:spPr bwMode="auto">
            <a:xfrm>
              <a:off x="1655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9" name="Oval 203"/>
            <p:cNvSpPr>
              <a:spLocks noChangeArrowheads="1"/>
            </p:cNvSpPr>
            <p:nvPr/>
          </p:nvSpPr>
          <p:spPr bwMode="auto">
            <a:xfrm>
              <a:off x="1745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0" name="Oval 204"/>
            <p:cNvSpPr>
              <a:spLocks noChangeArrowheads="1"/>
            </p:cNvSpPr>
            <p:nvPr/>
          </p:nvSpPr>
          <p:spPr bwMode="auto">
            <a:xfrm>
              <a:off x="1881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1" name="Oval 205"/>
            <p:cNvSpPr>
              <a:spLocks noChangeArrowheads="1"/>
            </p:cNvSpPr>
            <p:nvPr/>
          </p:nvSpPr>
          <p:spPr bwMode="auto">
            <a:xfrm>
              <a:off x="1972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2" name="Oval 206"/>
            <p:cNvSpPr>
              <a:spLocks noChangeArrowheads="1"/>
            </p:cNvSpPr>
            <p:nvPr/>
          </p:nvSpPr>
          <p:spPr bwMode="auto">
            <a:xfrm>
              <a:off x="2108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3" name="Oval 207"/>
            <p:cNvSpPr>
              <a:spLocks noChangeArrowheads="1"/>
            </p:cNvSpPr>
            <p:nvPr/>
          </p:nvSpPr>
          <p:spPr bwMode="auto">
            <a:xfrm>
              <a:off x="2199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4" name="Oval 208"/>
            <p:cNvSpPr>
              <a:spLocks noChangeArrowheads="1"/>
            </p:cNvSpPr>
            <p:nvPr/>
          </p:nvSpPr>
          <p:spPr bwMode="auto">
            <a:xfrm>
              <a:off x="2335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5" name="Oval 209"/>
            <p:cNvSpPr>
              <a:spLocks noChangeArrowheads="1"/>
            </p:cNvSpPr>
            <p:nvPr/>
          </p:nvSpPr>
          <p:spPr bwMode="auto">
            <a:xfrm>
              <a:off x="2426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6" name="Oval 210"/>
            <p:cNvSpPr>
              <a:spLocks noChangeArrowheads="1"/>
            </p:cNvSpPr>
            <p:nvPr/>
          </p:nvSpPr>
          <p:spPr bwMode="auto">
            <a:xfrm>
              <a:off x="2562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7" name="Oval 211"/>
            <p:cNvSpPr>
              <a:spLocks noChangeArrowheads="1"/>
            </p:cNvSpPr>
            <p:nvPr/>
          </p:nvSpPr>
          <p:spPr bwMode="auto">
            <a:xfrm>
              <a:off x="2652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8" name="Oval 212"/>
            <p:cNvSpPr>
              <a:spLocks noChangeArrowheads="1"/>
            </p:cNvSpPr>
            <p:nvPr/>
          </p:nvSpPr>
          <p:spPr bwMode="auto">
            <a:xfrm>
              <a:off x="2788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9" name="Oval 213"/>
            <p:cNvSpPr>
              <a:spLocks noChangeArrowheads="1"/>
            </p:cNvSpPr>
            <p:nvPr/>
          </p:nvSpPr>
          <p:spPr bwMode="auto">
            <a:xfrm>
              <a:off x="2879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0" name="Oval 214"/>
            <p:cNvSpPr>
              <a:spLocks noChangeArrowheads="1"/>
            </p:cNvSpPr>
            <p:nvPr/>
          </p:nvSpPr>
          <p:spPr bwMode="auto">
            <a:xfrm>
              <a:off x="3015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1" name="Oval 215"/>
            <p:cNvSpPr>
              <a:spLocks noChangeArrowheads="1"/>
            </p:cNvSpPr>
            <p:nvPr/>
          </p:nvSpPr>
          <p:spPr bwMode="auto">
            <a:xfrm>
              <a:off x="3107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2" name="Oval 216"/>
            <p:cNvSpPr>
              <a:spLocks noChangeArrowheads="1"/>
            </p:cNvSpPr>
            <p:nvPr/>
          </p:nvSpPr>
          <p:spPr bwMode="auto">
            <a:xfrm>
              <a:off x="3243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3" name="Oval 217"/>
            <p:cNvSpPr>
              <a:spLocks noChangeArrowheads="1"/>
            </p:cNvSpPr>
            <p:nvPr/>
          </p:nvSpPr>
          <p:spPr bwMode="auto">
            <a:xfrm>
              <a:off x="3333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4" name="Oval 218"/>
            <p:cNvSpPr>
              <a:spLocks noChangeArrowheads="1"/>
            </p:cNvSpPr>
            <p:nvPr/>
          </p:nvSpPr>
          <p:spPr bwMode="auto">
            <a:xfrm>
              <a:off x="3469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5" name="Oval 219"/>
            <p:cNvSpPr>
              <a:spLocks noChangeArrowheads="1"/>
            </p:cNvSpPr>
            <p:nvPr/>
          </p:nvSpPr>
          <p:spPr bwMode="auto">
            <a:xfrm>
              <a:off x="3560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6" name="Oval 220"/>
            <p:cNvSpPr>
              <a:spLocks noChangeArrowheads="1"/>
            </p:cNvSpPr>
            <p:nvPr/>
          </p:nvSpPr>
          <p:spPr bwMode="auto">
            <a:xfrm>
              <a:off x="3696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7" name="Oval 221"/>
            <p:cNvSpPr>
              <a:spLocks noChangeArrowheads="1"/>
            </p:cNvSpPr>
            <p:nvPr/>
          </p:nvSpPr>
          <p:spPr bwMode="auto">
            <a:xfrm>
              <a:off x="3787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8" name="Oval 222"/>
            <p:cNvSpPr>
              <a:spLocks noChangeArrowheads="1"/>
            </p:cNvSpPr>
            <p:nvPr/>
          </p:nvSpPr>
          <p:spPr bwMode="auto">
            <a:xfrm>
              <a:off x="3922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9" name="Oval 223"/>
            <p:cNvSpPr>
              <a:spLocks noChangeArrowheads="1"/>
            </p:cNvSpPr>
            <p:nvPr/>
          </p:nvSpPr>
          <p:spPr bwMode="auto">
            <a:xfrm>
              <a:off x="4014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0" name="Oval 224"/>
            <p:cNvSpPr>
              <a:spLocks noChangeArrowheads="1"/>
            </p:cNvSpPr>
            <p:nvPr/>
          </p:nvSpPr>
          <p:spPr bwMode="auto">
            <a:xfrm>
              <a:off x="4149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1" name="Oval 225"/>
            <p:cNvSpPr>
              <a:spLocks noChangeArrowheads="1"/>
            </p:cNvSpPr>
            <p:nvPr/>
          </p:nvSpPr>
          <p:spPr bwMode="auto">
            <a:xfrm>
              <a:off x="4241" y="293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2" name="Oval 226"/>
            <p:cNvSpPr>
              <a:spLocks noChangeArrowheads="1"/>
            </p:cNvSpPr>
            <p:nvPr/>
          </p:nvSpPr>
          <p:spPr bwMode="auto">
            <a:xfrm>
              <a:off x="4377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3" name="Oval 227"/>
            <p:cNvSpPr>
              <a:spLocks noChangeArrowheads="1"/>
            </p:cNvSpPr>
            <p:nvPr/>
          </p:nvSpPr>
          <p:spPr bwMode="auto">
            <a:xfrm>
              <a:off x="4467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4" name="Oval 228"/>
            <p:cNvSpPr>
              <a:spLocks noChangeArrowheads="1"/>
            </p:cNvSpPr>
            <p:nvPr/>
          </p:nvSpPr>
          <p:spPr bwMode="auto">
            <a:xfrm>
              <a:off x="4603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5" name="Oval 229"/>
            <p:cNvSpPr>
              <a:spLocks noChangeArrowheads="1"/>
            </p:cNvSpPr>
            <p:nvPr/>
          </p:nvSpPr>
          <p:spPr bwMode="auto">
            <a:xfrm>
              <a:off x="4694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6" name="Text Box 230"/>
            <p:cNvSpPr txBox="1">
              <a:spLocks noChangeArrowheads="1"/>
            </p:cNvSpPr>
            <p:nvPr/>
          </p:nvSpPr>
          <p:spPr bwMode="auto">
            <a:xfrm>
              <a:off x="5012" y="3853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9637" name="Text Box 231"/>
            <p:cNvSpPr txBox="1">
              <a:spLocks noChangeArrowheads="1"/>
            </p:cNvSpPr>
            <p:nvPr/>
          </p:nvSpPr>
          <p:spPr bwMode="auto">
            <a:xfrm>
              <a:off x="476" y="2538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19638" name="Line 232"/>
            <p:cNvSpPr>
              <a:spLocks noChangeShapeType="1"/>
            </p:cNvSpPr>
            <p:nvPr/>
          </p:nvSpPr>
          <p:spPr bwMode="auto">
            <a:xfrm>
              <a:off x="1474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Line 233"/>
            <p:cNvSpPr>
              <a:spLocks noChangeShapeType="1"/>
            </p:cNvSpPr>
            <p:nvPr/>
          </p:nvSpPr>
          <p:spPr bwMode="auto">
            <a:xfrm>
              <a:off x="2290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Line 234"/>
            <p:cNvSpPr>
              <a:spLocks noChangeShapeType="1"/>
            </p:cNvSpPr>
            <p:nvPr/>
          </p:nvSpPr>
          <p:spPr bwMode="auto">
            <a:xfrm>
              <a:off x="3424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361"/>
          <p:cNvGrpSpPr>
            <a:grpSpLocks/>
          </p:cNvGrpSpPr>
          <p:nvPr/>
        </p:nvGrpSpPr>
        <p:grpSpPr bwMode="auto">
          <a:xfrm>
            <a:off x="1116013" y="4581525"/>
            <a:ext cx="6551612" cy="1223963"/>
            <a:chOff x="703" y="2886"/>
            <a:chExt cx="4127" cy="771"/>
          </a:xfrm>
        </p:grpSpPr>
        <p:sp>
          <p:nvSpPr>
            <p:cNvPr id="19567" name="Line 235"/>
            <p:cNvSpPr>
              <a:spLocks noChangeShapeType="1"/>
            </p:cNvSpPr>
            <p:nvPr/>
          </p:nvSpPr>
          <p:spPr bwMode="auto">
            <a:xfrm>
              <a:off x="703" y="3385"/>
              <a:ext cx="771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236"/>
            <p:cNvSpPr>
              <a:spLocks noChangeShapeType="1"/>
            </p:cNvSpPr>
            <p:nvPr/>
          </p:nvSpPr>
          <p:spPr bwMode="auto">
            <a:xfrm>
              <a:off x="1474" y="3475"/>
              <a:ext cx="816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237"/>
            <p:cNvSpPr>
              <a:spLocks noChangeShapeType="1"/>
            </p:cNvSpPr>
            <p:nvPr/>
          </p:nvSpPr>
          <p:spPr bwMode="auto">
            <a:xfrm>
              <a:off x="2290" y="3657"/>
              <a:ext cx="1134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238"/>
            <p:cNvSpPr>
              <a:spLocks noChangeShapeType="1"/>
            </p:cNvSpPr>
            <p:nvPr/>
          </p:nvSpPr>
          <p:spPr bwMode="auto">
            <a:xfrm>
              <a:off x="3424" y="2886"/>
              <a:ext cx="1406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241"/>
            <p:cNvSpPr>
              <a:spLocks noChangeShapeType="1"/>
            </p:cNvSpPr>
            <p:nvPr/>
          </p:nvSpPr>
          <p:spPr bwMode="auto">
            <a:xfrm>
              <a:off x="1292" y="3158"/>
              <a:ext cx="0" cy="22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27" name="Text Box 350"/>
          <p:cNvSpPr txBox="1">
            <a:spLocks noChangeArrowheads="1"/>
          </p:cNvSpPr>
          <p:nvPr/>
        </p:nvSpPr>
        <p:spPr bwMode="auto">
          <a:xfrm>
            <a:off x="7956550" y="364490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50" y="1557338"/>
            <a:ext cx="7561263" cy="2232025"/>
            <a:chOff x="755650" y="1557338"/>
            <a:chExt cx="7561263" cy="2232025"/>
          </a:xfrm>
        </p:grpSpPr>
        <p:grpSp>
          <p:nvGrpSpPr>
            <p:cNvPr id="19462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9565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3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9563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4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9561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5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9559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6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19557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7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19555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8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19553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9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19551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0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19549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1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19547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2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19545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3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19543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4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19541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5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19539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6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19537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7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19535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6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8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19533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9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19531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80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19529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1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2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3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4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5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6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7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8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9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0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1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2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3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4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5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6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7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8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9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0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1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2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3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4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5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6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7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8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9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0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1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2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3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4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5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6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8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43096" y="3930134"/>
            <a:ext cx="330090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Segmentation into 4 segments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80162" y="4948535"/>
            <a:ext cx="276383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Homogeneity</a:t>
            </a:r>
            <a:r>
              <a:rPr lang="en-US" dirty="0" smtClean="0"/>
              <a:t>: points are close to the mean value (</a:t>
            </a:r>
            <a:r>
              <a:rPr lang="en-US" dirty="0" smtClean="0">
                <a:solidFill>
                  <a:srgbClr val="FF0000"/>
                </a:solidFill>
              </a:rPr>
              <a:t>small error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definitions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fi-FI" dirty="0" smtClean="0"/>
                  <a:t>Sequence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fi-FI" dirty="0" smtClean="0"/>
                  <a:t>: an ordered set of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fi-FI" dirty="0" smtClean="0"/>
                  <a:t>-dimensional real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fi-FI" dirty="0" smtClean="0"/>
              </a:p>
              <a:p>
                <a:endParaRPr lang="fi-FI" dirty="0" smtClean="0"/>
              </a:p>
              <a:p>
                <a:r>
                  <a:rPr lang="fi-FI" dirty="0" smtClean="0"/>
                  <a:t>A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dirty="0" smtClean="0"/>
                  <a:t>-segmentation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fi-FI" dirty="0" smtClean="0"/>
                  <a:t>: a partition of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fi-FI" dirty="0" smtClean="0"/>
                  <a:t> into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dirty="0" smtClean="0"/>
                  <a:t> contiguous segments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. </a:t>
                </a:r>
              </a:p>
              <a:p>
                <a:pPr lvl="1"/>
                <a:r>
                  <a:rPr lang="fi-FI" dirty="0" smtClean="0"/>
                  <a:t>Each segment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∈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fi-FI" dirty="0" smtClean="0"/>
                  <a:t> is represented by a single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i-FI" dirty="0" smtClean="0"/>
                  <a:t>(the </a:t>
                </a:r>
                <a:r>
                  <a:rPr lang="fi-FI" dirty="0" smtClean="0">
                    <a:solidFill>
                      <a:srgbClr val="FF0000"/>
                    </a:solidFill>
                  </a:rPr>
                  <a:t>representative </a:t>
                </a:r>
                <a:r>
                  <a:rPr lang="fi-FI" dirty="0" smtClean="0"/>
                  <a:t>of the segment -- same as the </a:t>
                </a:r>
                <a:r>
                  <a:rPr lang="fi-FI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centroid</a:t>
                </a:r>
                <a:r>
                  <a:rPr lang="fi-FI" dirty="0" smtClean="0"/>
                  <a:t> of a cluster)</a:t>
                </a:r>
                <a:endParaRPr lang="fi-FI" sz="2800" dirty="0"/>
              </a:p>
              <a:p>
                <a:endParaRPr lang="fi-FI" sz="2800" dirty="0" smtClean="0">
                  <a:solidFill>
                    <a:srgbClr val="FF0000"/>
                  </a:solidFill>
                </a:endParaRPr>
              </a:p>
              <a:p>
                <a:r>
                  <a:rPr lang="fi-FI" sz="2800" dirty="0" smtClean="0">
                    <a:solidFill>
                      <a:srgbClr val="FF0000"/>
                    </a:solidFill>
                  </a:rPr>
                  <a:t>Error</a:t>
                </a:r>
                <a:r>
                  <a:rPr lang="fi-FI" sz="2800" dirty="0" smtClean="0"/>
                  <a:t> </a:t>
                </a:r>
                <a:r>
                  <a:rPr lang="fi-FI" sz="2800" dirty="0" smtClean="0">
                    <a:solidFill>
                      <a:srgbClr val="0066FF"/>
                    </a:solidFill>
                  </a:rPr>
                  <a:t>E(S)</a:t>
                </a:r>
                <a:r>
                  <a:rPr lang="fi-FI" sz="2800" dirty="0" smtClean="0"/>
                  <a:t>: The error of replacing individual points with representatives</a:t>
                </a:r>
              </a:p>
              <a:p>
                <a:pPr lvl="1"/>
                <a:r>
                  <a:rPr lang="fi-FI" sz="2400" dirty="0" smtClean="0"/>
                  <a:t>Different error functions, define different representatives.</a:t>
                </a:r>
              </a:p>
              <a:p>
                <a:endParaRPr lang="fi-FI" sz="2800" dirty="0" smtClean="0"/>
              </a:p>
              <a:p>
                <a:r>
                  <a:rPr lang="fi-FI" sz="2800" dirty="0" smtClean="0"/>
                  <a:t>Sum of Squares Error (SSE):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fi-FI" dirty="0" smtClean="0"/>
              </a:p>
              <a:p>
                <a:r>
                  <a:rPr lang="fi-FI" dirty="0" smtClean="0"/>
                  <a:t>Representative of segment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fi-FI" dirty="0" smtClean="0">
                    <a:solidFill>
                      <a:srgbClr val="00B0F0"/>
                    </a:solidFill>
                  </a:rPr>
                  <a:t> </a:t>
                </a:r>
                <a:r>
                  <a:rPr lang="fi-FI" dirty="0" smtClean="0"/>
                  <a:t>with SSE: </a:t>
                </a:r>
                <a:r>
                  <a:rPr lang="fi-FI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mean</a:t>
                </a:r>
                <a:r>
                  <a:rPr lang="fi-FI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endParaRPr lang="fi-FI" sz="2800" dirty="0" smtClean="0"/>
              </a:p>
              <a:p>
                <a:endParaRPr lang="fi-FI" sz="2200" dirty="0" smtClean="0"/>
              </a:p>
            </p:txBody>
          </p:sp>
        </mc:Choice>
        <mc:Fallback xmlns="">
          <p:sp>
            <p:nvSpPr>
              <p:cNvPr id="20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1750" b="-1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0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K-segmentation problem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3355975"/>
                <a:ext cx="8229600" cy="30972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Similar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-means clustering</a:t>
                </a:r>
                <a:r>
                  <a:rPr lang="en-US" dirty="0" smtClean="0"/>
                  <a:t>, but now we need the points in the clusters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respect the order of the sequence</a:t>
                </a:r>
                <a:r>
                  <a:rPr lang="en-US" dirty="0" smtClean="0"/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This actually makes the problem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easier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3355975"/>
                <a:ext cx="8229600" cy="3097213"/>
              </a:xfr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4"/>
              <p:cNvSpPr>
                <a:spLocks noChangeArrowheads="1"/>
              </p:cNvSpPr>
              <p:nvPr/>
            </p:nvSpPr>
            <p:spPr bwMode="auto">
              <a:xfrm>
                <a:off x="457200" y="1773238"/>
                <a:ext cx="8291513" cy="1427162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</a:pPr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Given a sequence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fi-FI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and a value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, </a:t>
                </a:r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find a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-segmentation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= {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>
                        <a:solidFill>
                          <a:schemeClr val="accent2"/>
                        </a:solidFill>
                        <a:latin typeface="Cambria Math"/>
                      </a:rPr>
                      <m:t>1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, 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>
                        <a:solidFill>
                          <a:schemeClr val="accent2"/>
                        </a:solidFill>
                        <a:latin typeface="Cambria Math"/>
                      </a:rPr>
                      <m:t>2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, …,</m:t>
                    </m:r>
                    <m:r>
                      <a:rPr lang="en-US" sz="2800" i="1" dirty="0" err="1" smtClean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 err="1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}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of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T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such that the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SSE</a:t>
                </a:r>
                <a:r>
                  <a:rPr lang="en-US" sz="2800" dirty="0" smtClean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error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</a:rPr>
                  <a:t>E</a:t>
                </a:r>
                <a:r>
                  <a:rPr lang="en-US" sz="2800" dirty="0" smtClean="0">
                    <a:latin typeface="Calibri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is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minimized.</a:t>
                </a:r>
              </a:p>
            </p:txBody>
          </p:sp>
        </mc:Choice>
        <mc:Fallback xmlns="">
          <p:sp>
            <p:nvSpPr>
              <p:cNvPr id="2048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773238"/>
                <a:ext cx="8291513" cy="1427162"/>
              </a:xfrm>
              <a:prstGeom prst="rect">
                <a:avLst/>
              </a:prstGeom>
              <a:blipFill rotWithShape="1">
                <a:blip r:embed="rId4"/>
                <a:stretch>
                  <a:fillRect l="-588" t="-3846" r="-515" b="-85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Observation: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-segmentation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 defined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boundary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always. </a:t>
                </a:r>
              </a:p>
              <a:p>
                <a:pPr lvl="1"/>
                <a:r>
                  <a:rPr lang="en-US" dirty="0" smtClean="0"/>
                  <a:t>We only need to specify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/>
          <p:cNvGrpSpPr/>
          <p:nvPr/>
        </p:nvGrpSpPr>
        <p:grpSpPr>
          <a:xfrm>
            <a:off x="759266" y="2628985"/>
            <a:ext cx="7704138" cy="2691667"/>
            <a:chOff x="723547" y="3059905"/>
            <a:chExt cx="7704138" cy="2691667"/>
          </a:xfrm>
        </p:grpSpPr>
        <p:sp>
          <p:nvSpPr>
            <p:cNvPr id="4" name="Line 188"/>
            <p:cNvSpPr>
              <a:spLocks noChangeShapeType="1"/>
            </p:cNvSpPr>
            <p:nvPr/>
          </p:nvSpPr>
          <p:spPr bwMode="auto">
            <a:xfrm>
              <a:off x="1116013" y="434498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60"/>
            <p:cNvGrpSpPr>
              <a:grpSpLocks/>
            </p:cNvGrpSpPr>
            <p:nvPr/>
          </p:nvGrpSpPr>
          <p:grpSpPr bwMode="auto">
            <a:xfrm>
              <a:off x="723547" y="3059905"/>
              <a:ext cx="7704138" cy="2424113"/>
              <a:chOff x="476" y="2538"/>
              <a:chExt cx="4853" cy="1527"/>
            </a:xfrm>
          </p:grpSpPr>
          <p:grpSp>
            <p:nvGrpSpPr>
              <p:cNvPr id="6" name="Group 127"/>
              <p:cNvGrpSpPr>
                <a:grpSpLocks/>
              </p:cNvGrpSpPr>
              <p:nvPr/>
            </p:nvGrpSpPr>
            <p:grpSpPr bwMode="auto">
              <a:xfrm>
                <a:off x="703" y="3808"/>
                <a:ext cx="226" cy="136"/>
                <a:chOff x="431" y="1752"/>
                <a:chExt cx="226" cy="136"/>
              </a:xfrm>
            </p:grpSpPr>
            <p:sp>
              <p:nvSpPr>
                <p:cNvPr id="111" name="Line 128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29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30"/>
              <p:cNvGrpSpPr>
                <a:grpSpLocks/>
              </p:cNvGrpSpPr>
              <p:nvPr/>
            </p:nvGrpSpPr>
            <p:grpSpPr bwMode="auto">
              <a:xfrm>
                <a:off x="929" y="3808"/>
                <a:ext cx="226" cy="136"/>
                <a:chOff x="431" y="1752"/>
                <a:chExt cx="226" cy="136"/>
              </a:xfrm>
            </p:grpSpPr>
            <p:sp>
              <p:nvSpPr>
                <p:cNvPr id="109" name="Line 131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32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156" y="3808"/>
                <a:ext cx="226" cy="136"/>
                <a:chOff x="431" y="1752"/>
                <a:chExt cx="226" cy="136"/>
              </a:xfrm>
            </p:grpSpPr>
            <p:sp>
              <p:nvSpPr>
                <p:cNvPr id="107" name="Line 134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35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36"/>
              <p:cNvGrpSpPr>
                <a:grpSpLocks/>
              </p:cNvGrpSpPr>
              <p:nvPr/>
            </p:nvGrpSpPr>
            <p:grpSpPr bwMode="auto">
              <a:xfrm>
                <a:off x="1383" y="3808"/>
                <a:ext cx="226" cy="136"/>
                <a:chOff x="431" y="1752"/>
                <a:chExt cx="226" cy="136"/>
              </a:xfrm>
            </p:grpSpPr>
            <p:sp>
              <p:nvSpPr>
                <p:cNvPr id="105" name="Line 137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38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39"/>
              <p:cNvGrpSpPr>
                <a:grpSpLocks/>
              </p:cNvGrpSpPr>
              <p:nvPr/>
            </p:nvGrpSpPr>
            <p:grpSpPr bwMode="auto">
              <a:xfrm>
                <a:off x="1610" y="3808"/>
                <a:ext cx="226" cy="136"/>
                <a:chOff x="431" y="1752"/>
                <a:chExt cx="226" cy="136"/>
              </a:xfrm>
            </p:grpSpPr>
            <p:sp>
              <p:nvSpPr>
                <p:cNvPr id="103" name="Line 140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41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2"/>
              <p:cNvGrpSpPr>
                <a:grpSpLocks/>
              </p:cNvGrpSpPr>
              <p:nvPr/>
            </p:nvGrpSpPr>
            <p:grpSpPr bwMode="auto">
              <a:xfrm>
                <a:off x="1837" y="3808"/>
                <a:ext cx="226" cy="136"/>
                <a:chOff x="431" y="1752"/>
                <a:chExt cx="226" cy="136"/>
              </a:xfrm>
            </p:grpSpPr>
            <p:sp>
              <p:nvSpPr>
                <p:cNvPr id="101" name="Line 143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44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2063" y="3808"/>
                <a:ext cx="226" cy="136"/>
                <a:chOff x="431" y="1752"/>
                <a:chExt cx="226" cy="136"/>
              </a:xfrm>
            </p:grpSpPr>
            <p:sp>
              <p:nvSpPr>
                <p:cNvPr id="99" name="Line 146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47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48"/>
              <p:cNvGrpSpPr>
                <a:grpSpLocks/>
              </p:cNvGrpSpPr>
              <p:nvPr/>
            </p:nvGrpSpPr>
            <p:grpSpPr bwMode="auto">
              <a:xfrm>
                <a:off x="2290" y="3808"/>
                <a:ext cx="226" cy="136"/>
                <a:chOff x="431" y="1752"/>
                <a:chExt cx="226" cy="136"/>
              </a:xfrm>
            </p:grpSpPr>
            <p:sp>
              <p:nvSpPr>
                <p:cNvPr id="97" name="Line 149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0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51"/>
              <p:cNvGrpSpPr>
                <a:grpSpLocks/>
              </p:cNvGrpSpPr>
              <p:nvPr/>
            </p:nvGrpSpPr>
            <p:grpSpPr bwMode="auto">
              <a:xfrm>
                <a:off x="2517" y="3808"/>
                <a:ext cx="226" cy="136"/>
                <a:chOff x="431" y="1752"/>
                <a:chExt cx="226" cy="136"/>
              </a:xfrm>
            </p:grpSpPr>
            <p:sp>
              <p:nvSpPr>
                <p:cNvPr id="95" name="Line 152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3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54"/>
              <p:cNvGrpSpPr>
                <a:grpSpLocks/>
              </p:cNvGrpSpPr>
              <p:nvPr/>
            </p:nvGrpSpPr>
            <p:grpSpPr bwMode="auto">
              <a:xfrm>
                <a:off x="2744" y="3808"/>
                <a:ext cx="226" cy="136"/>
                <a:chOff x="431" y="1752"/>
                <a:chExt cx="226" cy="136"/>
              </a:xfrm>
            </p:grpSpPr>
            <p:sp>
              <p:nvSpPr>
                <p:cNvPr id="93" name="Line 155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6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7"/>
              <p:cNvGrpSpPr>
                <a:grpSpLocks/>
              </p:cNvGrpSpPr>
              <p:nvPr/>
            </p:nvGrpSpPr>
            <p:grpSpPr bwMode="auto">
              <a:xfrm>
                <a:off x="2971" y="3808"/>
                <a:ext cx="226" cy="136"/>
                <a:chOff x="431" y="1752"/>
                <a:chExt cx="226" cy="136"/>
              </a:xfrm>
            </p:grpSpPr>
            <p:sp>
              <p:nvSpPr>
                <p:cNvPr id="91" name="Line 158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59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0"/>
              <p:cNvGrpSpPr>
                <a:grpSpLocks/>
              </p:cNvGrpSpPr>
              <p:nvPr/>
            </p:nvGrpSpPr>
            <p:grpSpPr bwMode="auto">
              <a:xfrm>
                <a:off x="3197" y="3808"/>
                <a:ext cx="226" cy="136"/>
                <a:chOff x="431" y="1752"/>
                <a:chExt cx="226" cy="136"/>
              </a:xfrm>
            </p:grpSpPr>
            <p:sp>
              <p:nvSpPr>
                <p:cNvPr id="89" name="Line 161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2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63"/>
              <p:cNvGrpSpPr>
                <a:grpSpLocks/>
              </p:cNvGrpSpPr>
              <p:nvPr/>
            </p:nvGrpSpPr>
            <p:grpSpPr bwMode="auto">
              <a:xfrm>
                <a:off x="3424" y="3808"/>
                <a:ext cx="226" cy="136"/>
                <a:chOff x="431" y="1752"/>
                <a:chExt cx="226" cy="136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66"/>
              <p:cNvGrpSpPr>
                <a:grpSpLocks/>
              </p:cNvGrpSpPr>
              <p:nvPr/>
            </p:nvGrpSpPr>
            <p:grpSpPr bwMode="auto">
              <a:xfrm>
                <a:off x="3651" y="3808"/>
                <a:ext cx="226" cy="136"/>
                <a:chOff x="431" y="1752"/>
                <a:chExt cx="226" cy="136"/>
              </a:xfrm>
            </p:grpSpPr>
            <p:sp>
              <p:nvSpPr>
                <p:cNvPr id="85" name="Line 167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8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69"/>
              <p:cNvGrpSpPr>
                <a:grpSpLocks/>
              </p:cNvGrpSpPr>
              <p:nvPr/>
            </p:nvGrpSpPr>
            <p:grpSpPr bwMode="auto">
              <a:xfrm>
                <a:off x="3878" y="3808"/>
                <a:ext cx="226" cy="136"/>
                <a:chOff x="431" y="1752"/>
                <a:chExt cx="226" cy="136"/>
              </a:xfrm>
            </p:grpSpPr>
            <p:sp>
              <p:nvSpPr>
                <p:cNvPr id="83" name="Line 170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1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72"/>
              <p:cNvGrpSpPr>
                <a:grpSpLocks/>
              </p:cNvGrpSpPr>
              <p:nvPr/>
            </p:nvGrpSpPr>
            <p:grpSpPr bwMode="auto">
              <a:xfrm>
                <a:off x="4105" y="3808"/>
                <a:ext cx="226" cy="136"/>
                <a:chOff x="431" y="1752"/>
                <a:chExt cx="226" cy="136"/>
              </a:xfrm>
            </p:grpSpPr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75"/>
              <p:cNvGrpSpPr>
                <a:grpSpLocks/>
              </p:cNvGrpSpPr>
              <p:nvPr/>
            </p:nvGrpSpPr>
            <p:grpSpPr bwMode="auto">
              <a:xfrm>
                <a:off x="4331" y="3808"/>
                <a:ext cx="226" cy="136"/>
                <a:chOff x="431" y="1752"/>
                <a:chExt cx="226" cy="136"/>
              </a:xfrm>
            </p:grpSpPr>
            <p:sp>
              <p:nvSpPr>
                <p:cNvPr id="79" name="Line 176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7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78"/>
              <p:cNvGrpSpPr>
                <a:grpSpLocks/>
              </p:cNvGrpSpPr>
              <p:nvPr/>
            </p:nvGrpSpPr>
            <p:grpSpPr bwMode="auto">
              <a:xfrm>
                <a:off x="4558" y="3808"/>
                <a:ext cx="226" cy="136"/>
                <a:chOff x="431" y="1752"/>
                <a:chExt cx="226" cy="136"/>
              </a:xfrm>
            </p:grpSpPr>
            <p:sp>
              <p:nvSpPr>
                <p:cNvPr id="77" name="Line 179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80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81"/>
              <p:cNvGrpSpPr>
                <a:grpSpLocks/>
              </p:cNvGrpSpPr>
              <p:nvPr/>
            </p:nvGrpSpPr>
            <p:grpSpPr bwMode="auto">
              <a:xfrm>
                <a:off x="4785" y="3808"/>
                <a:ext cx="226" cy="136"/>
                <a:chOff x="431" y="1752"/>
                <a:chExt cx="226" cy="136"/>
              </a:xfrm>
            </p:grpSpPr>
            <p:sp>
              <p:nvSpPr>
                <p:cNvPr id="75" name="Line 182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3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Line 184"/>
              <p:cNvSpPr>
                <a:spLocks noChangeShapeType="1"/>
              </p:cNvSpPr>
              <p:nvPr/>
            </p:nvSpPr>
            <p:spPr bwMode="auto">
              <a:xfrm>
                <a:off x="5012" y="38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85"/>
              <p:cNvSpPr>
                <a:spLocks noChangeShapeType="1"/>
              </p:cNvSpPr>
              <p:nvPr/>
            </p:nvSpPr>
            <p:spPr bwMode="auto">
              <a:xfrm flipV="1">
                <a:off x="703" y="3612"/>
                <a:ext cx="0" cy="3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86"/>
              <p:cNvSpPr>
                <a:spLocks noChangeShapeType="1"/>
              </p:cNvSpPr>
              <p:nvPr/>
            </p:nvSpPr>
            <p:spPr bwMode="auto">
              <a:xfrm>
                <a:off x="703" y="3612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87"/>
              <p:cNvSpPr>
                <a:spLocks noChangeShapeType="1"/>
              </p:cNvSpPr>
              <p:nvPr/>
            </p:nvSpPr>
            <p:spPr bwMode="auto">
              <a:xfrm flipV="1">
                <a:off x="703" y="333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89"/>
              <p:cNvSpPr>
                <a:spLocks noChangeShapeType="1"/>
              </p:cNvSpPr>
              <p:nvPr/>
            </p:nvSpPr>
            <p:spPr bwMode="auto">
              <a:xfrm flipV="1">
                <a:off x="703" y="306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90"/>
              <p:cNvSpPr>
                <a:spLocks noChangeShapeType="1"/>
              </p:cNvSpPr>
              <p:nvPr/>
            </p:nvSpPr>
            <p:spPr bwMode="auto">
              <a:xfrm>
                <a:off x="703" y="3083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91"/>
              <p:cNvSpPr>
                <a:spLocks noChangeShapeType="1"/>
              </p:cNvSpPr>
              <p:nvPr/>
            </p:nvSpPr>
            <p:spPr bwMode="auto">
              <a:xfrm flipV="1">
                <a:off x="703" y="281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92"/>
              <p:cNvSpPr>
                <a:spLocks noChangeShapeType="1"/>
              </p:cNvSpPr>
              <p:nvPr/>
            </p:nvSpPr>
            <p:spPr bwMode="auto">
              <a:xfrm>
                <a:off x="703" y="2810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93"/>
              <p:cNvSpPr>
                <a:spLocks noChangeShapeType="1"/>
              </p:cNvSpPr>
              <p:nvPr/>
            </p:nvSpPr>
            <p:spPr bwMode="auto">
              <a:xfrm flipV="1">
                <a:off x="703" y="2538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194"/>
              <p:cNvSpPr>
                <a:spLocks noChangeArrowheads="1"/>
              </p:cNvSpPr>
              <p:nvPr/>
            </p:nvSpPr>
            <p:spPr bwMode="auto">
              <a:xfrm>
                <a:off x="793" y="347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" name="Oval 195"/>
              <p:cNvSpPr>
                <a:spLocks noChangeArrowheads="1"/>
              </p:cNvSpPr>
              <p:nvPr/>
            </p:nvSpPr>
            <p:spPr bwMode="auto">
              <a:xfrm>
                <a:off x="884" y="320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" name="Oval 196"/>
              <p:cNvSpPr>
                <a:spLocks noChangeArrowheads="1"/>
              </p:cNvSpPr>
              <p:nvPr/>
            </p:nvSpPr>
            <p:spPr bwMode="auto">
              <a:xfrm>
                <a:off x="974" y="347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7" name="Oval 197"/>
              <p:cNvSpPr>
                <a:spLocks noChangeArrowheads="1"/>
              </p:cNvSpPr>
              <p:nvPr/>
            </p:nvSpPr>
            <p:spPr bwMode="auto">
              <a:xfrm>
                <a:off x="1065" y="3399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Oval 198"/>
              <p:cNvSpPr>
                <a:spLocks noChangeArrowheads="1"/>
              </p:cNvSpPr>
              <p:nvPr/>
            </p:nvSpPr>
            <p:spPr bwMode="auto">
              <a:xfrm>
                <a:off x="1201" y="349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" name="Oval 199"/>
              <p:cNvSpPr>
                <a:spLocks noChangeArrowheads="1"/>
              </p:cNvSpPr>
              <p:nvPr/>
            </p:nvSpPr>
            <p:spPr bwMode="auto">
              <a:xfrm>
                <a:off x="1292" y="3128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" name="Oval 200"/>
              <p:cNvSpPr>
                <a:spLocks noChangeArrowheads="1"/>
              </p:cNvSpPr>
              <p:nvPr/>
            </p:nvSpPr>
            <p:spPr bwMode="auto">
              <a:xfrm>
                <a:off x="1383" y="340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" name="Oval 201"/>
              <p:cNvSpPr>
                <a:spLocks noChangeArrowheads="1"/>
              </p:cNvSpPr>
              <p:nvPr/>
            </p:nvSpPr>
            <p:spPr bwMode="auto">
              <a:xfrm>
                <a:off x="1518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2" name="Oval 202"/>
              <p:cNvSpPr>
                <a:spLocks noChangeArrowheads="1"/>
              </p:cNvSpPr>
              <p:nvPr/>
            </p:nvSpPr>
            <p:spPr bwMode="auto">
              <a:xfrm>
                <a:off x="1655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" name="Oval 203"/>
              <p:cNvSpPr>
                <a:spLocks noChangeArrowheads="1"/>
              </p:cNvSpPr>
              <p:nvPr/>
            </p:nvSpPr>
            <p:spPr bwMode="auto">
              <a:xfrm>
                <a:off x="1745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4" name="Oval 204"/>
              <p:cNvSpPr>
                <a:spLocks noChangeArrowheads="1"/>
              </p:cNvSpPr>
              <p:nvPr/>
            </p:nvSpPr>
            <p:spPr bwMode="auto">
              <a:xfrm>
                <a:off x="1881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5" name="Oval 205"/>
              <p:cNvSpPr>
                <a:spLocks noChangeArrowheads="1"/>
              </p:cNvSpPr>
              <p:nvPr/>
            </p:nvSpPr>
            <p:spPr bwMode="auto">
              <a:xfrm>
                <a:off x="1972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" name="Oval 206"/>
              <p:cNvSpPr>
                <a:spLocks noChangeArrowheads="1"/>
              </p:cNvSpPr>
              <p:nvPr/>
            </p:nvSpPr>
            <p:spPr bwMode="auto">
              <a:xfrm>
                <a:off x="2108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" name="Oval 207"/>
              <p:cNvSpPr>
                <a:spLocks noChangeArrowheads="1"/>
              </p:cNvSpPr>
              <p:nvPr/>
            </p:nvSpPr>
            <p:spPr bwMode="auto">
              <a:xfrm>
                <a:off x="2199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8" name="Oval 208"/>
              <p:cNvSpPr>
                <a:spLocks noChangeArrowheads="1"/>
              </p:cNvSpPr>
              <p:nvPr/>
            </p:nvSpPr>
            <p:spPr bwMode="auto">
              <a:xfrm>
                <a:off x="2335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9" name="Oval 209"/>
              <p:cNvSpPr>
                <a:spLocks noChangeArrowheads="1"/>
              </p:cNvSpPr>
              <p:nvPr/>
            </p:nvSpPr>
            <p:spPr bwMode="auto">
              <a:xfrm>
                <a:off x="2426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" name="Oval 210"/>
              <p:cNvSpPr>
                <a:spLocks noChangeArrowheads="1"/>
              </p:cNvSpPr>
              <p:nvPr/>
            </p:nvSpPr>
            <p:spPr bwMode="auto">
              <a:xfrm>
                <a:off x="2562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1" name="Oval 211"/>
              <p:cNvSpPr>
                <a:spLocks noChangeArrowheads="1"/>
              </p:cNvSpPr>
              <p:nvPr/>
            </p:nvSpPr>
            <p:spPr bwMode="auto">
              <a:xfrm>
                <a:off x="2652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2" name="Oval 212"/>
              <p:cNvSpPr>
                <a:spLocks noChangeArrowheads="1"/>
              </p:cNvSpPr>
              <p:nvPr/>
            </p:nvSpPr>
            <p:spPr bwMode="auto">
              <a:xfrm>
                <a:off x="2788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3" name="Oval 213"/>
              <p:cNvSpPr>
                <a:spLocks noChangeArrowheads="1"/>
              </p:cNvSpPr>
              <p:nvPr/>
            </p:nvSpPr>
            <p:spPr bwMode="auto">
              <a:xfrm>
                <a:off x="2879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4" name="Oval 214"/>
              <p:cNvSpPr>
                <a:spLocks noChangeArrowheads="1"/>
              </p:cNvSpPr>
              <p:nvPr/>
            </p:nvSpPr>
            <p:spPr bwMode="auto">
              <a:xfrm>
                <a:off x="3015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5" name="Oval 215"/>
              <p:cNvSpPr>
                <a:spLocks noChangeArrowheads="1"/>
              </p:cNvSpPr>
              <p:nvPr/>
            </p:nvSpPr>
            <p:spPr bwMode="auto">
              <a:xfrm>
                <a:off x="3107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6" name="Oval 216"/>
              <p:cNvSpPr>
                <a:spLocks noChangeArrowheads="1"/>
              </p:cNvSpPr>
              <p:nvPr/>
            </p:nvSpPr>
            <p:spPr bwMode="auto">
              <a:xfrm>
                <a:off x="3243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7" name="Oval 217"/>
              <p:cNvSpPr>
                <a:spLocks noChangeArrowheads="1"/>
              </p:cNvSpPr>
              <p:nvPr/>
            </p:nvSpPr>
            <p:spPr bwMode="auto">
              <a:xfrm>
                <a:off x="3333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8" name="Oval 218"/>
              <p:cNvSpPr>
                <a:spLocks noChangeArrowheads="1"/>
              </p:cNvSpPr>
              <p:nvPr/>
            </p:nvSpPr>
            <p:spPr bwMode="auto">
              <a:xfrm>
                <a:off x="3469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9" name="Oval 219"/>
              <p:cNvSpPr>
                <a:spLocks noChangeArrowheads="1"/>
              </p:cNvSpPr>
              <p:nvPr/>
            </p:nvSpPr>
            <p:spPr bwMode="auto">
              <a:xfrm>
                <a:off x="3560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0" name="Oval 220"/>
              <p:cNvSpPr>
                <a:spLocks noChangeArrowheads="1"/>
              </p:cNvSpPr>
              <p:nvPr/>
            </p:nvSpPr>
            <p:spPr bwMode="auto">
              <a:xfrm>
                <a:off x="3696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1" name="Oval 221"/>
              <p:cNvSpPr>
                <a:spLocks noChangeArrowheads="1"/>
              </p:cNvSpPr>
              <p:nvPr/>
            </p:nvSpPr>
            <p:spPr bwMode="auto">
              <a:xfrm>
                <a:off x="3787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" name="Oval 222"/>
              <p:cNvSpPr>
                <a:spLocks noChangeArrowheads="1"/>
              </p:cNvSpPr>
              <p:nvPr/>
            </p:nvSpPr>
            <p:spPr bwMode="auto">
              <a:xfrm>
                <a:off x="3922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3" name="Oval 223"/>
              <p:cNvSpPr>
                <a:spLocks noChangeArrowheads="1"/>
              </p:cNvSpPr>
              <p:nvPr/>
            </p:nvSpPr>
            <p:spPr bwMode="auto">
              <a:xfrm>
                <a:off x="4014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4" name="Oval 224"/>
              <p:cNvSpPr>
                <a:spLocks noChangeArrowheads="1"/>
              </p:cNvSpPr>
              <p:nvPr/>
            </p:nvSpPr>
            <p:spPr bwMode="auto">
              <a:xfrm>
                <a:off x="4149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5" name="Oval 225"/>
              <p:cNvSpPr>
                <a:spLocks noChangeArrowheads="1"/>
              </p:cNvSpPr>
              <p:nvPr/>
            </p:nvSpPr>
            <p:spPr bwMode="auto">
              <a:xfrm>
                <a:off x="4241" y="2931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6" name="Oval 226"/>
              <p:cNvSpPr>
                <a:spLocks noChangeArrowheads="1"/>
              </p:cNvSpPr>
              <p:nvPr/>
            </p:nvSpPr>
            <p:spPr bwMode="auto">
              <a:xfrm>
                <a:off x="4377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7" name="Oval 227"/>
              <p:cNvSpPr>
                <a:spLocks noChangeArrowheads="1"/>
              </p:cNvSpPr>
              <p:nvPr/>
            </p:nvSpPr>
            <p:spPr bwMode="auto">
              <a:xfrm>
                <a:off x="4467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8" name="Oval 228"/>
              <p:cNvSpPr>
                <a:spLocks noChangeArrowheads="1"/>
              </p:cNvSpPr>
              <p:nvPr/>
            </p:nvSpPr>
            <p:spPr bwMode="auto">
              <a:xfrm>
                <a:off x="4603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" name="Oval 229"/>
              <p:cNvSpPr>
                <a:spLocks noChangeArrowheads="1"/>
              </p:cNvSpPr>
              <p:nvPr/>
            </p:nvSpPr>
            <p:spPr bwMode="auto">
              <a:xfrm>
                <a:off x="4694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0" name="Text Box 230"/>
              <p:cNvSpPr txBox="1">
                <a:spLocks noChangeArrowheads="1"/>
              </p:cNvSpPr>
              <p:nvPr/>
            </p:nvSpPr>
            <p:spPr bwMode="auto">
              <a:xfrm>
                <a:off x="5012" y="3853"/>
                <a:ext cx="3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omic Sans MS" pitchFamily="66" charset="0"/>
                  </a:rPr>
                  <a:t>t</a:t>
                </a:r>
              </a:p>
            </p:txBody>
          </p:sp>
          <p:sp>
            <p:nvSpPr>
              <p:cNvPr id="71" name="Text Box 231"/>
              <p:cNvSpPr txBox="1">
                <a:spLocks noChangeArrowheads="1"/>
              </p:cNvSpPr>
              <p:nvPr/>
            </p:nvSpPr>
            <p:spPr bwMode="auto">
              <a:xfrm>
                <a:off x="476" y="2538"/>
                <a:ext cx="3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Comic Sans MS" pitchFamily="66" charset="0"/>
                  </a:rPr>
                  <a:t>R</a:t>
                </a:r>
              </a:p>
            </p:txBody>
          </p:sp>
          <p:sp>
            <p:nvSpPr>
              <p:cNvPr id="72" name="Line 232"/>
              <p:cNvSpPr>
                <a:spLocks noChangeShapeType="1"/>
              </p:cNvSpPr>
              <p:nvPr/>
            </p:nvSpPr>
            <p:spPr bwMode="auto">
              <a:xfrm>
                <a:off x="1474" y="2809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33"/>
              <p:cNvSpPr>
                <a:spLocks noChangeShapeType="1"/>
              </p:cNvSpPr>
              <p:nvPr/>
            </p:nvSpPr>
            <p:spPr bwMode="auto">
              <a:xfrm>
                <a:off x="2290" y="2795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34"/>
              <p:cNvSpPr>
                <a:spLocks noChangeShapeType="1"/>
              </p:cNvSpPr>
              <p:nvPr/>
            </p:nvSpPr>
            <p:spPr bwMode="auto">
              <a:xfrm>
                <a:off x="3424" y="2795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" name="Group 361"/>
            <p:cNvGrpSpPr>
              <a:grpSpLocks/>
            </p:cNvGrpSpPr>
            <p:nvPr/>
          </p:nvGrpSpPr>
          <p:grpSpPr bwMode="auto">
            <a:xfrm>
              <a:off x="1116013" y="3600450"/>
              <a:ext cx="6551612" cy="1223963"/>
              <a:chOff x="703" y="2886"/>
              <a:chExt cx="4127" cy="771"/>
            </a:xfrm>
          </p:grpSpPr>
          <p:sp>
            <p:nvSpPr>
              <p:cNvPr id="114" name="Line 235"/>
              <p:cNvSpPr>
                <a:spLocks noChangeShapeType="1"/>
              </p:cNvSpPr>
              <p:nvPr/>
            </p:nvSpPr>
            <p:spPr bwMode="auto">
              <a:xfrm>
                <a:off x="703" y="3385"/>
                <a:ext cx="771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36"/>
              <p:cNvSpPr>
                <a:spLocks noChangeShapeType="1"/>
              </p:cNvSpPr>
              <p:nvPr/>
            </p:nvSpPr>
            <p:spPr bwMode="auto">
              <a:xfrm>
                <a:off x="1474" y="3475"/>
                <a:ext cx="816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237"/>
              <p:cNvSpPr>
                <a:spLocks noChangeShapeType="1"/>
              </p:cNvSpPr>
              <p:nvPr/>
            </p:nvSpPr>
            <p:spPr bwMode="auto">
              <a:xfrm>
                <a:off x="2290" y="3657"/>
                <a:ext cx="1134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238"/>
              <p:cNvSpPr>
                <a:spLocks noChangeShapeType="1"/>
              </p:cNvSpPr>
              <p:nvPr/>
            </p:nvSpPr>
            <p:spPr bwMode="auto">
              <a:xfrm>
                <a:off x="3424" y="2886"/>
                <a:ext cx="1406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241"/>
              <p:cNvSpPr>
                <a:spLocks noChangeShapeType="1"/>
              </p:cNvSpPr>
              <p:nvPr/>
            </p:nvSpPr>
            <p:spPr bwMode="auto">
              <a:xfrm>
                <a:off x="1292" y="3158"/>
                <a:ext cx="0" cy="227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" name="Line 232"/>
            <p:cNvSpPr>
              <a:spLocks noChangeShapeType="1"/>
            </p:cNvSpPr>
            <p:nvPr/>
          </p:nvSpPr>
          <p:spPr bwMode="auto">
            <a:xfrm>
              <a:off x="1066800" y="3525836"/>
              <a:ext cx="0" cy="17287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4"/>
            <p:cNvSpPr>
              <a:spLocks noChangeShapeType="1"/>
            </p:cNvSpPr>
            <p:nvPr/>
          </p:nvSpPr>
          <p:spPr bwMode="auto">
            <a:xfrm>
              <a:off x="7566907" y="3492500"/>
              <a:ext cx="0" cy="17287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863732" y="5335071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32" y="5335071"/>
                  <a:ext cx="504561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2087694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694" y="5351462"/>
                  <a:ext cx="504561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3380713" y="5334954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713" y="5334954"/>
                  <a:ext cx="50456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5180938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0938" y="5351462"/>
                  <a:ext cx="504561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7342981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981" y="5351462"/>
                  <a:ext cx="50456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65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 smtClean="0"/>
              <a:t>Optimal solution for the k-segmentation problem</a:t>
            </a:r>
            <a:endParaRPr lang="en-US" sz="3600" dirty="0" smtClean="0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323850" y="1816100"/>
            <a:ext cx="8291513" cy="13843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fi-FI" sz="2400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fi-FI" sz="2800" dirty="0" smtClean="0">
                <a:solidFill>
                  <a:schemeClr val="hlink"/>
                </a:solidFill>
                <a:latin typeface="Calibri" pitchFamily="34" charset="0"/>
              </a:rPr>
              <a:t>Bellman’61</a:t>
            </a:r>
            <a:r>
              <a:rPr lang="fi-FI" sz="2800" dirty="0">
                <a:latin typeface="Calibri" pitchFamily="34" charset="0"/>
              </a:rPr>
              <a:t>:</a:t>
            </a:r>
            <a:r>
              <a:rPr lang="fi-FI" sz="2800" dirty="0" smtClean="0">
                <a:latin typeface="Calibri" pitchFamily="34" charset="0"/>
              </a:rPr>
              <a:t> </a:t>
            </a:r>
            <a:r>
              <a:rPr lang="fi-FI" sz="2800" dirty="0">
                <a:latin typeface="Calibri" pitchFamily="34" charset="0"/>
              </a:rPr>
              <a:t>The </a:t>
            </a:r>
            <a:r>
              <a:rPr lang="fi-FI" sz="2800" dirty="0" smtClean="0">
                <a:latin typeface="Calibri" pitchFamily="34" charset="0"/>
              </a:rPr>
              <a:t>K-segmentation </a:t>
            </a:r>
            <a:r>
              <a:rPr lang="fi-FI" sz="2800" dirty="0">
                <a:latin typeface="Calibri" pitchFamily="34" charset="0"/>
              </a:rPr>
              <a:t>problem can be solved optimally using a standard </a:t>
            </a: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dynamic programming</a:t>
            </a:r>
            <a:r>
              <a:rPr lang="fi-FI" sz="2800" dirty="0" smtClean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fi-FI" sz="2800" dirty="0">
                <a:latin typeface="Calibri" pitchFamily="34" charset="0"/>
              </a:rPr>
              <a:t>algorithm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34290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Dynamic Programming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Construct the solution of the problem by using solutions to problems of smaller size</a:t>
            </a:r>
          </a:p>
          <a:p>
            <a:pPr lvl="2"/>
            <a:r>
              <a:rPr lang="en-US" dirty="0" smtClean="0"/>
              <a:t>Define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dynamic programming recursion</a:t>
            </a:r>
          </a:p>
          <a:p>
            <a:pPr lvl="1"/>
            <a:r>
              <a:rPr lang="en-US" dirty="0" smtClean="0"/>
              <a:t>Build the solution </a:t>
            </a:r>
            <a:r>
              <a:rPr lang="en-US" dirty="0" smtClean="0">
                <a:solidFill>
                  <a:srgbClr val="0070C0"/>
                </a:solidFill>
              </a:rPr>
              <a:t>bottom up </a:t>
            </a:r>
            <a:r>
              <a:rPr lang="en-US" dirty="0" smtClean="0"/>
              <a:t>from smaller to larger instances</a:t>
            </a:r>
          </a:p>
          <a:p>
            <a:pPr lvl="2"/>
            <a:r>
              <a:rPr lang="en-US" dirty="0" smtClean="0"/>
              <a:t>Define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dynamic programming table </a:t>
            </a:r>
            <a:r>
              <a:rPr lang="en-US" dirty="0" smtClean="0"/>
              <a:t>that stores the solutions to the sub-problems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optimization problems where </a:t>
            </a:r>
            <a:r>
              <a:rPr lang="en-US" dirty="0" smtClean="0">
                <a:solidFill>
                  <a:srgbClr val="FF0000"/>
                </a:solidFill>
              </a:rPr>
              <a:t>order</a:t>
            </a:r>
            <a:r>
              <a:rPr lang="en-US" dirty="0" smtClean="0"/>
              <a:t> is involved can be solved optimally in polynomial time using dynamic programming. </a:t>
            </a:r>
          </a:p>
          <a:p>
            <a:pPr lvl="1"/>
            <a:r>
              <a:rPr lang="en-US" dirty="0" smtClean="0"/>
              <a:t>The polynomial exponent may be large 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3886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Terminology: </a:t>
                </a:r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  <a:latin typeface="Cambria Math"/>
                  </a:rPr>
                  <a:t>: </a:t>
                </a:r>
                <a:r>
                  <a:rPr lang="en-US" dirty="0"/>
                  <a:t>subsequence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𝑛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fi-FI" sz="2500" dirty="0"/>
                  <a:t>for </a:t>
                </a:r>
                <a14:m>
                  <m:oMath xmlns:m="http://schemas.openxmlformats.org/officeDocument/2006/math">
                    <m:r>
                      <a:rPr lang="fi-FI" sz="25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5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fi-FI" sz="25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sz="25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fi-FI" sz="25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[1,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],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: error of optimal segmentation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subsequence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segments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Dynamic Programming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Recursion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274320" lvl="1" indent="0">
                  <a:buNone/>
                </a:pPr>
                <a:endParaRPr lang="en-US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3886200"/>
              </a:xfrm>
              <a:blipFill rotWithShape="1">
                <a:blip r:embed="rId2"/>
                <a:stretch>
                  <a:fillRect l="-626" t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6934200" y="3738031"/>
            <a:ext cx="533400" cy="3124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91200" y="5715000"/>
                <a:ext cx="2971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Error of k-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(last) </a:t>
                </a:r>
                <a:r>
                  <a:rPr lang="en-US" dirty="0" smtClean="0"/>
                  <a:t>segment when the last segment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err="1" smtClean="0">
                        <a:latin typeface="Cambria Math"/>
                      </a:rPr>
                      <m:t>𝑗</m:t>
                    </m:r>
                    <m:r>
                      <a:rPr lang="en-US" i="1" dirty="0" err="1" smtClean="0">
                        <a:latin typeface="Cambria Math"/>
                      </a:rPr>
                      <m:t>+1,</m:t>
                    </m:r>
                    <m:r>
                      <a:rPr lang="en-US" i="1" dirty="0" err="1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715000"/>
                <a:ext cx="29718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639" t="-3311" r="-1230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6200000">
            <a:off x="4161366" y="4203697"/>
            <a:ext cx="533400" cy="2192867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31633" y="5715000"/>
                <a:ext cx="23071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Error of optimal segmentation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latin typeface="Cambria Math"/>
                      </a:rPr>
                      <m:t>[1,</m:t>
                    </m:r>
                    <m:r>
                      <a:rPr lang="en-US" i="1" dirty="0" err="1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with k-1 segments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633" y="5715000"/>
                <a:ext cx="2307167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2381" t="-3311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9467" y="5728857"/>
                <a:ext cx="28575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Minimum over all possible placements of the last boundary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67" y="5728857"/>
                <a:ext cx="2857500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1919" t="-3974" r="-2345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16200000">
            <a:off x="2019300" y="4465216"/>
            <a:ext cx="533400" cy="1676400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042146" y="3531481"/>
            <a:ext cx="1523998" cy="4014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55692" y="2735271"/>
            <a:ext cx="3796454" cy="7938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Two</m:t>
                    </m:r>
                    <m:r>
                      <m:rPr>
                        <m:nor/>
                      </m:rPr>
                      <a:rPr lang="en-US" dirty="0" smtClean="0"/>
                      <m:t>−</m:t>
                    </m:r>
                    <m:r>
                      <m:rPr>
                        <m:nor/>
                      </m:rPr>
                      <a:rPr lang="en-US" dirty="0" smtClean="0"/>
                      <m:t>dimensional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table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1…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Fill the table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top to bottom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left to right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  <a:blipFill rotWithShape="1">
                <a:blip r:embed="rId2"/>
                <a:stretch>
                  <a:fillRect l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669249" y="2349290"/>
            <a:ext cx="4182897" cy="2393591"/>
            <a:chOff x="6253262" y="5045736"/>
            <a:chExt cx="2509738" cy="1355064"/>
          </a:xfrm>
        </p:grpSpPr>
        <p:sp>
          <p:nvSpPr>
            <p:cNvPr id="5" name="Rectangle 4"/>
            <p:cNvSpPr/>
            <p:nvPr/>
          </p:nvSpPr>
          <p:spPr>
            <a:xfrm>
              <a:off x="6477000" y="5257800"/>
              <a:ext cx="22860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477000" y="54864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77000" y="59436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77000" y="57150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61722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056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342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628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3914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200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486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772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3058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534400" y="5045736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7000" y="5049362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53262" y="5264248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56528" y="6191627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K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table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66144" y="3529147"/>
            <a:ext cx="381001" cy="403799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80255" y="3565948"/>
            <a:ext cx="39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k</a:t>
            </a:r>
            <a:endParaRPr lang="en-US" b="1" dirty="0">
              <a:solidFill>
                <a:srgbClr val="EF851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1587" y="2349288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5146" y="3132209"/>
            <a:ext cx="380998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4145" y="3132209"/>
            <a:ext cx="381001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23146" y="3132209"/>
            <a:ext cx="380999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55692" y="3132209"/>
            <a:ext cx="367454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2732" y="2425584"/>
                <a:ext cx="3210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32" y="2425584"/>
                <a:ext cx="321081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27" idx="3"/>
          </p:cNvCxnSpPr>
          <p:nvPr/>
        </p:nvCxnSpPr>
        <p:spPr>
          <a:xfrm>
            <a:off x="3653547" y="2656417"/>
            <a:ext cx="2103097" cy="10746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471145" y="4338930"/>
            <a:ext cx="381001" cy="403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661646" y="4742881"/>
            <a:ext cx="0" cy="1581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02032" y="6324600"/>
            <a:ext cx="3441968" cy="369332"/>
          </a:xfrm>
          <a:prstGeom prst="rect">
            <a:avLst/>
          </a:prstGeom>
          <a:solidFill>
            <a:srgbClr val="FF3B3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Error of optimal K-segmentation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492095" y="3159815"/>
            <a:ext cx="55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k-1</a:t>
            </a:r>
            <a:endParaRPr lang="en-US" b="1" dirty="0">
              <a:solidFill>
                <a:srgbClr val="EF851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4830" y="2346539"/>
            <a:ext cx="6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n-1</a:t>
            </a:r>
            <a:endParaRPr lang="en-US" b="1" dirty="0">
              <a:solidFill>
                <a:srgbClr val="EF8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  <p:bldP spid="23" grpId="0" animBg="1"/>
      <p:bldP spid="24" grpId="0"/>
      <p:bldP spid="25" grpId="0"/>
      <p:bldP spid="30" grpId="0" animBg="1"/>
      <p:bldP spid="32" grpId="0" animBg="1"/>
      <p:bldP spid="33" grpId="0" animBg="1"/>
      <p:bldP spid="34" grpId="0" animBg="1"/>
      <p:bldP spid="27" grpId="0"/>
      <p:bldP spid="35" grpId="0" animBg="1"/>
      <p:bldP spid="38" grpId="0" animBg="1"/>
      <p:bldP spid="39" grpId="0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845841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845841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033215" y="6405016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15" y="6405016"/>
                <a:ext cx="4508863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351" t="-6154" r="-54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821347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821347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821347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821347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821347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145992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458615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795283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119928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444573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769219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809386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418509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74315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743155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821347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503606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771599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498664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503606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508244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727167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56202" y="4091545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02" y="4091545"/>
                <a:ext cx="5059757" cy="20788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5500707" y="1664732"/>
            <a:ext cx="473848" cy="2389742"/>
            <a:chOff x="5500707" y="1664732"/>
            <a:chExt cx="473848" cy="23897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00707" y="16647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0707" y="16647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5140654" y="165913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7456820" y="5223435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4283869" cy="142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384546" y="2383839"/>
            <a:ext cx="31506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051904" y="2000423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5934436" y="202247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16934" y="5980811"/>
                <a:ext cx="5516926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Three segnments means two boundaries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0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4" y="5980811"/>
                <a:ext cx="5516926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21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1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15" grpId="0" animBg="1"/>
      <p:bldP spid="173" grpId="0" animBg="1"/>
      <p:bldP spid="15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5356244" y="1654198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5140654" y="165913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7009289" y="5208861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4283869" cy="142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601545" y="2374899"/>
            <a:ext cx="47937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051904" y="2000423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957101" y="19907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5180805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3159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6692545" y="5223435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65926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951191" y="199248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374966" y="2374898"/>
            <a:ext cx="705952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96069" y="3581400"/>
            <a:ext cx="196412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4995440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3159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6349320" y="5214248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65926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951191" y="199248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180805" y="3040577"/>
            <a:ext cx="786363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96069" y="3581400"/>
            <a:ext cx="178473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7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19032" y="4301520"/>
            <a:ext cx="3416320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Optimal segmentation S[</a:t>
            </a:r>
            <a:r>
              <a:rPr lang="en-US" sz="2000" dirty="0" err="1" smtClean="0"/>
              <a:t>1:n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25676" y="4527498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5180805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3159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6692545" y="5223435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65926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951191" y="199248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374966" y="2374898"/>
            <a:ext cx="705952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96069" y="3581400"/>
            <a:ext cx="196412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35" idx="1"/>
            <a:endCxn id="173" idx="3"/>
          </p:cNvCxnSpPr>
          <p:nvPr/>
        </p:nvCxnSpPr>
        <p:spPr>
          <a:xfrm rot="10800000">
            <a:off x="7014811" y="5394183"/>
            <a:ext cx="633091" cy="326919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29844" y="4876999"/>
                <a:ext cx="4570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cell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[3,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stores the error of the optimal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-segmentation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44" y="4876999"/>
                <a:ext cx="4570237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341399" y="5721100"/>
                <a:ext cx="45702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the cell (or in a different table) we also store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position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−3</m:t>
                    </m:r>
                  </m:oMath>
                </a14:m>
                <a:r>
                  <a:rPr lang="en-US" dirty="0" smtClean="0"/>
                  <a:t>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boundary</a:t>
                </a:r>
                <a:r>
                  <a:rPr lang="en-US" dirty="0" smtClean="0"/>
                  <a:t> so we can trace back the segmentation</a:t>
                </a:r>
                <a:endParaRPr lang="en-US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99" y="5721100"/>
                <a:ext cx="4570237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067" t="-3311" r="-533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TextBox 154"/>
          <p:cNvSpPr txBox="1"/>
          <p:nvPr/>
        </p:nvSpPr>
        <p:spPr>
          <a:xfrm>
            <a:off x="6603682" y="4527498"/>
            <a:ext cx="5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n-3</a:t>
            </a:r>
            <a:endParaRPr lang="en-US" b="1" dirty="0">
              <a:solidFill>
                <a:srgbClr val="EF8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Dynamic-programming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Input</a:t>
            </a:r>
            <a:r>
              <a:rPr lang="en-US" dirty="0" smtClean="0"/>
              <a:t>: Sequence </a:t>
            </a:r>
            <a:r>
              <a:rPr lang="en-US" b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/>
              <a:t>, length </a:t>
            </a:r>
            <a:r>
              <a:rPr lang="en-US" b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K</a:t>
            </a:r>
            <a:r>
              <a:rPr lang="en-US" dirty="0" smtClean="0"/>
              <a:t> segments, error function </a:t>
            </a:r>
            <a:r>
              <a:rPr lang="en-US" b="1" dirty="0" smtClean="0">
                <a:solidFill>
                  <a:schemeClr val="accent1"/>
                </a:solidFill>
              </a:rPr>
              <a:t>E()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1"/>
                </a:solidFill>
              </a:rPr>
              <a:t>i=1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1"/>
                </a:solidFill>
              </a:rPr>
              <a:t>N </a:t>
            </a:r>
            <a:r>
              <a:rPr lang="en-US" dirty="0"/>
              <a:t>//Initialize first </a:t>
            </a:r>
            <a:r>
              <a:rPr lang="en-US" dirty="0" smtClean="0"/>
              <a:t>row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A[</a:t>
            </a:r>
            <a:r>
              <a:rPr lang="en-US" b="1" dirty="0" err="1" smtClean="0">
                <a:solidFill>
                  <a:schemeClr val="accent1"/>
                </a:solidFill>
              </a:rPr>
              <a:t>1,i</a:t>
            </a:r>
            <a:r>
              <a:rPr lang="en-US" b="1" dirty="0" smtClean="0">
                <a:solidFill>
                  <a:schemeClr val="accent1"/>
                </a:solidFill>
              </a:rPr>
              <a:t>]=E(T[1…i])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//Error when everything is in one cluster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b="1" dirty="0">
                <a:solidFill>
                  <a:schemeClr val="accent1"/>
                </a:solidFill>
              </a:rPr>
              <a:t>k</a:t>
            </a:r>
            <a:r>
              <a:rPr lang="en-US" b="1" dirty="0" smtClean="0">
                <a:solidFill>
                  <a:schemeClr val="accent1"/>
                </a:solidFill>
              </a:rPr>
              <a:t>=1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1"/>
                </a:solidFill>
              </a:rPr>
              <a:t>K </a:t>
            </a:r>
            <a:r>
              <a:rPr lang="en-US" dirty="0"/>
              <a:t>// Initialize </a:t>
            </a:r>
            <a:r>
              <a:rPr lang="en-US" dirty="0" smtClean="0"/>
              <a:t>diagonal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A[</a:t>
            </a:r>
            <a:r>
              <a:rPr lang="en-US" b="1" dirty="0" err="1" smtClean="0">
                <a:solidFill>
                  <a:schemeClr val="accent1"/>
                </a:solidFill>
              </a:rPr>
              <a:t>k,k</a:t>
            </a:r>
            <a:r>
              <a:rPr lang="en-US" b="1" dirty="0" smtClean="0">
                <a:solidFill>
                  <a:schemeClr val="accent1"/>
                </a:solidFill>
              </a:rPr>
              <a:t>] = 0 </a:t>
            </a:r>
            <a:r>
              <a:rPr lang="en-US" dirty="0" smtClean="0"/>
              <a:t>// Error when each point in its own cluster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b="1" dirty="0">
                <a:solidFill>
                  <a:schemeClr val="accent1"/>
                </a:solidFill>
              </a:rPr>
              <a:t>k</a:t>
            </a:r>
            <a:r>
              <a:rPr lang="en-US" b="1" dirty="0" smtClean="0">
                <a:solidFill>
                  <a:schemeClr val="accent1"/>
                </a:solidFill>
              </a:rPr>
              <a:t>=2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1"/>
                </a:solidFill>
              </a:rPr>
              <a:t>K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chemeClr val="accent1"/>
                </a:solidFill>
              </a:rPr>
              <a:t>i=</a:t>
            </a:r>
            <a:r>
              <a:rPr lang="en-US" sz="2400" b="1" dirty="0" err="1" smtClean="0">
                <a:solidFill>
                  <a:schemeClr val="accent1"/>
                </a:solidFill>
              </a:rPr>
              <a:t>k+1</a:t>
            </a:r>
            <a:r>
              <a:rPr lang="en-US" sz="2400" dirty="0" smtClean="0"/>
              <a:t> to </a:t>
            </a:r>
            <a:r>
              <a:rPr lang="en-US" sz="2400" b="1" dirty="0">
                <a:solidFill>
                  <a:schemeClr val="accent1"/>
                </a:solidFill>
              </a:rPr>
              <a:t>N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lvl="3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A[</a:t>
            </a:r>
            <a:r>
              <a:rPr lang="en-US" sz="2400" b="1" dirty="0" err="1" smtClean="0">
                <a:solidFill>
                  <a:schemeClr val="accent1"/>
                </a:solidFill>
              </a:rPr>
              <a:t>k,i</a:t>
            </a:r>
            <a:r>
              <a:rPr lang="en-US" sz="2400" b="1" dirty="0" smtClean="0">
                <a:solidFill>
                  <a:schemeClr val="accent1"/>
                </a:solidFill>
              </a:rPr>
              <a:t>] = </a:t>
            </a:r>
            <a:r>
              <a:rPr lang="en-US" sz="2400" b="1" dirty="0" err="1" smtClean="0">
                <a:solidFill>
                  <a:schemeClr val="accent1"/>
                </a:solidFill>
              </a:rPr>
              <a:t>min</a:t>
            </a:r>
            <a:r>
              <a:rPr lang="en-US" sz="2400" b="1" baseline="-25000" dirty="0" err="1" smtClean="0">
                <a:solidFill>
                  <a:schemeClr val="accent1"/>
                </a:solidFill>
              </a:rPr>
              <a:t>j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&lt;i</a:t>
            </a:r>
            <a:r>
              <a:rPr lang="en-US" sz="2400" b="1" dirty="0" smtClean="0">
                <a:solidFill>
                  <a:schemeClr val="accent1"/>
                </a:solidFill>
              </a:rPr>
              <a:t>{A[k-</a:t>
            </a:r>
            <a:r>
              <a:rPr lang="en-US" sz="2400" b="1" dirty="0" err="1" smtClean="0">
                <a:solidFill>
                  <a:schemeClr val="accent1"/>
                </a:solidFill>
              </a:rPr>
              <a:t>1,j</a:t>
            </a:r>
            <a:r>
              <a:rPr lang="en-US" sz="2400" b="1" dirty="0" smtClean="0">
                <a:solidFill>
                  <a:schemeClr val="accent1"/>
                </a:solidFill>
              </a:rPr>
              <a:t>]+E(T[</a:t>
            </a:r>
            <a:r>
              <a:rPr lang="en-US" sz="2400" b="1" dirty="0" err="1">
                <a:solidFill>
                  <a:schemeClr val="accent1"/>
                </a:solidFill>
              </a:rPr>
              <a:t>j</a:t>
            </a:r>
            <a:r>
              <a:rPr lang="en-US" sz="2400" b="1" dirty="0" err="1" smtClean="0">
                <a:solidFill>
                  <a:schemeClr val="accent1"/>
                </a:solidFill>
              </a:rPr>
              <a:t>+1</a:t>
            </a:r>
            <a:r>
              <a:rPr lang="en-US" sz="2400" b="1" dirty="0" smtClean="0">
                <a:solidFill>
                  <a:schemeClr val="accent1"/>
                </a:solidFill>
              </a:rPr>
              <a:t>…i])}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recover the actual segmentation (not just the optimal cost) store also the minimizing values </a:t>
            </a:r>
            <a:r>
              <a:rPr lang="en-US" b="1" dirty="0">
                <a:solidFill>
                  <a:schemeClr val="accent1"/>
                </a:solidFill>
              </a:rPr>
              <a:t>j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286000"/>
            <a:ext cx="7620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What is the complexity?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NK</a:t>
                </a:r>
                <a:r>
                  <a:rPr lang="en-US" dirty="0" smtClean="0"/>
                  <a:t> cells to fill</a:t>
                </a:r>
              </a:p>
              <a:p>
                <a:r>
                  <a:rPr lang="en-US" dirty="0" smtClean="0"/>
                  <a:t>Computation per cell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j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+1,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sz="2600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boundaries</a:t>
                </a:r>
                <a:r>
                  <a:rPr lang="en-US" sz="2600" dirty="0" smtClean="0"/>
                  <a:t> to check per cell</a:t>
                </a:r>
              </a:p>
              <a:p>
                <a:pPr lvl="2"/>
                <a:r>
                  <a:rPr lang="en-US" sz="2600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sz="2600" dirty="0" smtClean="0"/>
                  <a:t> to compute the second term </a:t>
                </a:r>
                <a: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per checked boundary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O(N</a:t>
                </a:r>
                <a:r>
                  <a:rPr lang="en-US" baseline="30000" dirty="0" smtClean="0">
                    <a:solidFill>
                      <a:srgbClr val="00B0F0"/>
                    </a:solidFill>
                  </a:rPr>
                  <a:t>3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K)</a:t>
                </a:r>
                <a:r>
                  <a:rPr lang="en-US" dirty="0" smtClean="0"/>
                  <a:t> in the naïve computation</a:t>
                </a:r>
                <a:endParaRPr lang="en-US" i="1" dirty="0">
                  <a:latin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We can avoid the last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dirty="0" smtClean="0"/>
                  <a:t> factor by observing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+1≤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+1≤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can compute in constant time by </a:t>
                </a:r>
                <a:r>
                  <a:rPr lang="en-US" dirty="0" err="1" smtClean="0"/>
                  <a:t>precomputing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partial sums</a:t>
                </a:r>
              </a:p>
              <a:p>
                <a:pPr lvl="1"/>
                <a:r>
                  <a:rPr lang="en-US" dirty="0" err="1" smtClean="0"/>
                  <a:t>Precompute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1≤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1≤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for all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n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1..N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Algorithm Complexity: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O(N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K)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2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Heuristics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Top-down greedy </a:t>
            </a:r>
            <a:r>
              <a:rPr lang="fi-FI" dirty="0"/>
              <a:t>(TD): </a:t>
            </a:r>
            <a:r>
              <a:rPr lang="fi-FI" dirty="0">
                <a:solidFill>
                  <a:srgbClr val="0066FF"/>
                </a:solidFill>
              </a:rPr>
              <a:t>O(NK)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Introduce </a:t>
            </a:r>
            <a:r>
              <a:rPr lang="fi-FI" dirty="0" smtClean="0"/>
              <a:t>boundaries one at the time so </a:t>
            </a:r>
            <a:r>
              <a:rPr lang="fi-FI" dirty="0"/>
              <a:t>that you get the largest decrease in error, until K segments are created.</a:t>
            </a:r>
          </a:p>
          <a:p>
            <a:pPr>
              <a:lnSpc>
                <a:spcPct val="90000"/>
              </a:lnSpc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Bottom-up greedy </a:t>
            </a:r>
            <a:r>
              <a:rPr lang="fi-FI" dirty="0" smtClean="0"/>
              <a:t>(BU): </a:t>
            </a:r>
            <a:r>
              <a:rPr lang="fi-FI" dirty="0" smtClean="0">
                <a:solidFill>
                  <a:srgbClr val="0066FF"/>
                </a:solidFill>
              </a:rPr>
              <a:t>O(NlogN)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Merge adjacent points each time selecting the two points that cause the smallest increase in the error until K segments</a:t>
            </a:r>
          </a:p>
          <a:p>
            <a:pPr lvl="1">
              <a:lnSpc>
                <a:spcPct val="90000"/>
              </a:lnSpc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Local Search </a:t>
            </a:r>
            <a:r>
              <a:rPr lang="fi-FI" dirty="0" smtClean="0"/>
              <a:t>Heuristics: </a:t>
            </a:r>
            <a:r>
              <a:rPr lang="fi-FI" dirty="0" smtClean="0">
                <a:solidFill>
                  <a:srgbClr val="0066FF"/>
                </a:solidFill>
              </a:rPr>
              <a:t>O(NKI)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Assign the breakpoints randomly and then move them so that you reduce the error</a:t>
            </a:r>
          </a:p>
        </p:txBody>
      </p:sp>
    </p:spTree>
    <p:extLst>
      <p:ext uri="{BB962C8B-B14F-4D97-AF65-F5344CB8AC3E}">
        <p14:creationId xmlns:p14="http://schemas.microsoft.com/office/powerpoint/2010/main" val="31490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Search </a:t>
            </a:r>
            <a:r>
              <a:rPr lang="en-US" dirty="0" smtClean="0"/>
              <a:t>refers to a class of heuristic optimization algorithms where we start with some solution and we try to reach an optimum by iteratively improving the solution with small (local) changes</a:t>
            </a:r>
          </a:p>
          <a:p>
            <a:pPr lvl="1"/>
            <a:r>
              <a:rPr lang="en-US" dirty="0" smtClean="0"/>
              <a:t>Each solution has a set of </a:t>
            </a:r>
            <a:r>
              <a:rPr lang="en-US" dirty="0" smtClean="0">
                <a:solidFill>
                  <a:srgbClr val="0070C0"/>
                </a:solidFill>
              </a:rPr>
              <a:t>neighboring solutions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The set of solutions that can be created with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allowed</a:t>
            </a:r>
            <a:r>
              <a:rPr lang="en-US" dirty="0" smtClean="0"/>
              <a:t> local changes.</a:t>
            </a:r>
          </a:p>
          <a:p>
            <a:pPr lvl="1"/>
            <a:r>
              <a:rPr lang="en-US" dirty="0" smtClean="0"/>
              <a:t>Usually we move to the best of the neighboring solutions, or one that improves our optimization function</a:t>
            </a:r>
          </a:p>
          <a:p>
            <a:r>
              <a:rPr lang="en-US" dirty="0" smtClean="0"/>
              <a:t>Local Search algorithms are surprisingly effective</a:t>
            </a:r>
          </a:p>
          <a:p>
            <a:pPr lvl="1"/>
            <a:r>
              <a:rPr lang="en-US" dirty="0" smtClean="0"/>
              <a:t>For some problems they yield optimal solutions or solutions with good approximation bounds</a:t>
            </a:r>
          </a:p>
          <a:p>
            <a:r>
              <a:rPr lang="en-US" dirty="0" smtClean="0"/>
              <a:t>They have been studied extensively</a:t>
            </a:r>
          </a:p>
          <a:p>
            <a:pPr lvl="1"/>
            <a:r>
              <a:rPr lang="en-US" smtClean="0"/>
              <a:t>Simulated Annealing</a:t>
            </a:r>
            <a:endParaRPr lang="en-US" dirty="0" smtClean="0"/>
          </a:p>
          <a:p>
            <a:pPr lvl="1"/>
            <a:r>
              <a:rPr lang="en-US" dirty="0" smtClean="0"/>
              <a:t>Taboo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time series analysis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signal processing techniques is common for defining similarity between series</a:t>
            </a:r>
          </a:p>
          <a:p>
            <a:pPr lvl="1"/>
            <a:r>
              <a:rPr lang="en-US" dirty="0" smtClean="0"/>
              <a:t>Fast Fourier Transform</a:t>
            </a:r>
          </a:p>
          <a:p>
            <a:pPr lvl="1"/>
            <a:r>
              <a:rPr lang="en-US" dirty="0" smtClean="0"/>
              <a:t>Wavelets</a:t>
            </a:r>
          </a:p>
          <a:p>
            <a:pPr lvl="1"/>
            <a:endParaRPr lang="en-US" dirty="0"/>
          </a:p>
          <a:p>
            <a:r>
              <a:rPr lang="en-US" dirty="0" smtClean="0"/>
              <a:t>Rich literature in the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 and the EM 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order to understand our data, we will assume that there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generative process </a:t>
            </a:r>
            <a:r>
              <a:rPr lang="en-US" dirty="0" smtClean="0"/>
              <a:t>(a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) that creates/describes the data, and we will try to find the model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best fits </a:t>
            </a:r>
            <a:r>
              <a:rPr lang="en-US" dirty="0" smtClean="0"/>
              <a:t>the data.</a:t>
            </a:r>
          </a:p>
          <a:p>
            <a:pPr lvl="1"/>
            <a:r>
              <a:rPr lang="en-US" dirty="0" smtClean="0"/>
              <a:t>Models of different complexity can be defined, but we will assume that our model is a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from which data points are sampled</a:t>
            </a:r>
          </a:p>
          <a:p>
            <a:pPr lvl="1"/>
            <a:r>
              <a:rPr lang="en-US" dirty="0" smtClean="0"/>
              <a:t>Example: the data is the height of all people in Greece</a:t>
            </a:r>
          </a:p>
          <a:p>
            <a:endParaRPr lang="en-US" dirty="0" smtClean="0"/>
          </a:p>
          <a:p>
            <a:r>
              <a:rPr lang="en-US" dirty="0" smtClean="0"/>
              <a:t>In most cases, a single distribution is not good enough to describe all data points: different parts of the data follow a different distribution</a:t>
            </a:r>
          </a:p>
          <a:p>
            <a:pPr lvl="1"/>
            <a:r>
              <a:rPr lang="en-US" dirty="0" smtClean="0"/>
              <a:t>Example: the data is the height of all people in Greece and China</a:t>
            </a:r>
          </a:p>
          <a:p>
            <a:pPr lvl="1"/>
            <a:r>
              <a:rPr lang="en-US" dirty="0" smtClean="0"/>
              <a:t>We need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 model</a:t>
            </a:r>
          </a:p>
          <a:p>
            <a:pPr lvl="1"/>
            <a:r>
              <a:rPr lang="en-US" dirty="0" smtClean="0"/>
              <a:t>Different distributions correspond to different clusters in the data.</a:t>
            </a:r>
          </a:p>
        </p:txBody>
      </p:sp>
    </p:spTree>
    <p:extLst>
      <p:ext uri="{BB962C8B-B14F-4D97-AF65-F5344CB8AC3E}">
        <p14:creationId xmlns:p14="http://schemas.microsoft.com/office/powerpoint/2010/main" val="7710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</a:t>
                </a:r>
                <a:r>
                  <a:rPr lang="en-US" dirty="0"/>
                  <a:t>: </a:t>
                </a:r>
                <a:r>
                  <a:rPr lang="en-US" dirty="0" smtClean="0"/>
                  <a:t>the data </a:t>
                </a:r>
                <a:r>
                  <a:rPr lang="en-US" dirty="0"/>
                  <a:t>is the height </a:t>
                </a:r>
                <a:r>
                  <a:rPr lang="en-US" dirty="0" smtClean="0"/>
                  <a:t>of all </a:t>
                </a:r>
                <a:r>
                  <a:rPr lang="en-US" dirty="0"/>
                  <a:t>people in Greece</a:t>
                </a:r>
              </a:p>
              <a:p>
                <a:pPr lvl="1"/>
                <a:r>
                  <a:rPr lang="en-US" dirty="0"/>
                  <a:t>Experience has shown that this data follows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Gaussian</a:t>
                </a:r>
                <a:r>
                  <a:rPr lang="en-US" dirty="0"/>
                  <a:t> (Normal) distribution</a:t>
                </a:r>
              </a:p>
              <a:p>
                <a:pPr lvl="1"/>
                <a:r>
                  <a:rPr lang="en-US" dirty="0"/>
                  <a:t>Reminder: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 distribution</a:t>
                </a:r>
                <a:r>
                  <a:rPr lang="en-US" dirty="0" smtClean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mean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standard deviation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963" t="-1398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a model?</a:t>
                </a:r>
              </a:p>
              <a:p>
                <a:pPr lvl="1"/>
                <a:r>
                  <a:rPr lang="en-US" dirty="0" smtClean="0"/>
                  <a:t>A Gaussian distribution is fully defined by the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the standard deviation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define our model as the pair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a general principle: a model is defined as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vector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8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want to find the normal distribution that best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fits our data</a:t>
                </a:r>
              </a:p>
              <a:p>
                <a:pPr lvl="1"/>
                <a:r>
                  <a:rPr lang="en-US" dirty="0"/>
                  <a:t>Find the best values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But what does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best fit </a:t>
                </a:r>
                <a:r>
                  <a:rPr lang="en-US" dirty="0" smtClean="0"/>
                  <a:t>mean?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4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10328</TotalTime>
  <Words>1742</Words>
  <Application>Microsoft Office PowerPoint</Application>
  <PresentationFormat>On-screen Show (4:3)</PresentationFormat>
  <Paragraphs>396</Paragraphs>
  <Slides>47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Cambria Math</vt:lpstr>
      <vt:lpstr>Comic Sans MS</vt:lpstr>
      <vt:lpstr>Tahoma</vt:lpstr>
      <vt:lpstr>Wingdings</vt:lpstr>
      <vt:lpstr>Clarity</vt:lpstr>
      <vt:lpstr>Bitmap Image</vt:lpstr>
      <vt:lpstr>DATA MINING LECTURE 8</vt:lpstr>
      <vt:lpstr>CLUSTERING</vt:lpstr>
      <vt:lpstr>What is a Clustering?</vt:lpstr>
      <vt:lpstr>Clustering Algorithms</vt:lpstr>
      <vt:lpstr>Mixture Models and the EM Algorithm</vt:lpstr>
      <vt:lpstr>Model-based clustering</vt:lpstr>
      <vt:lpstr>Gaussian Distribution</vt:lpstr>
      <vt:lpstr>Gaussian Model</vt:lpstr>
      <vt:lpstr>Fitting the model</vt:lpstr>
      <vt:lpstr>Maximum Likelihood Estimation (MLE)</vt:lpstr>
      <vt:lpstr>Maximum Likelihood Estimation (MLE)</vt:lpstr>
      <vt:lpstr>Maximum Likelihood Estimation (MLE)</vt:lpstr>
      <vt:lpstr>PowerPoint Presentation</vt:lpstr>
      <vt:lpstr>Mixture of Gaussians</vt:lpstr>
      <vt:lpstr>Mixture of Gaussians</vt:lpstr>
      <vt:lpstr>Mixture model</vt:lpstr>
      <vt:lpstr>Mixture Model</vt:lpstr>
      <vt:lpstr>Mixture Model</vt:lpstr>
      <vt:lpstr>Mixture Models</vt:lpstr>
      <vt:lpstr>EM (Expectation Maximization) Algorithm</vt:lpstr>
      <vt:lpstr>Relationship to K-means</vt:lpstr>
      <vt:lpstr>PowerPoint Presentation</vt:lpstr>
      <vt:lpstr>PowerPoint Presentation</vt:lpstr>
      <vt:lpstr>PowerPoint Presentation</vt:lpstr>
      <vt:lpstr>Sequence Segmentation</vt:lpstr>
      <vt:lpstr>Sequential data</vt:lpstr>
      <vt:lpstr>Time-series data</vt:lpstr>
      <vt:lpstr>Time series analysis</vt:lpstr>
      <vt:lpstr>Sequence Segmentation</vt:lpstr>
      <vt:lpstr>Example</vt:lpstr>
      <vt:lpstr>Basic definitions</vt:lpstr>
      <vt:lpstr>The K-segmentation problem</vt:lpstr>
      <vt:lpstr>Basic Definitions</vt:lpstr>
      <vt:lpstr>Optimal solution for the k-segmentation problem</vt:lpstr>
      <vt:lpstr>Rule of thumb</vt:lpstr>
      <vt:lpstr>Dynamic Programming Recursion</vt:lpstr>
      <vt:lpstr>Dynamic programming table</vt:lpstr>
      <vt:lpstr>Example</vt:lpstr>
      <vt:lpstr>Example</vt:lpstr>
      <vt:lpstr>Example</vt:lpstr>
      <vt:lpstr>Example</vt:lpstr>
      <vt:lpstr>Example</vt:lpstr>
      <vt:lpstr>Dynamic-programming algorithm</vt:lpstr>
      <vt:lpstr>Algorithm Complexity</vt:lpstr>
      <vt:lpstr>Heuristics</vt:lpstr>
      <vt:lpstr>Local Search Heuristics</vt:lpstr>
      <vt:lpstr>Other time series analysis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387</cp:revision>
  <dcterms:created xsi:type="dcterms:W3CDTF">2011-10-17T19:46:53Z</dcterms:created>
  <dcterms:modified xsi:type="dcterms:W3CDTF">2017-05-05T20:06:32Z</dcterms:modified>
</cp:coreProperties>
</file>