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63"/>
  </p:notesMasterIdLst>
  <p:sldIdLst>
    <p:sldId id="369" r:id="rId2"/>
    <p:sldId id="620" r:id="rId3"/>
    <p:sldId id="621" r:id="rId4"/>
    <p:sldId id="622" r:id="rId5"/>
    <p:sldId id="623" r:id="rId6"/>
    <p:sldId id="566" r:id="rId7"/>
    <p:sldId id="565" r:id="rId8"/>
    <p:sldId id="624" r:id="rId9"/>
    <p:sldId id="567" r:id="rId10"/>
    <p:sldId id="568" r:id="rId11"/>
    <p:sldId id="569" r:id="rId12"/>
    <p:sldId id="570" r:id="rId13"/>
    <p:sldId id="571" r:id="rId14"/>
    <p:sldId id="572" r:id="rId15"/>
    <p:sldId id="573" r:id="rId16"/>
    <p:sldId id="574" r:id="rId17"/>
    <p:sldId id="575" r:id="rId18"/>
    <p:sldId id="576" r:id="rId19"/>
    <p:sldId id="577" r:id="rId20"/>
    <p:sldId id="578" r:id="rId21"/>
    <p:sldId id="579" r:id="rId22"/>
    <p:sldId id="580" r:id="rId23"/>
    <p:sldId id="581" r:id="rId24"/>
    <p:sldId id="582" r:id="rId25"/>
    <p:sldId id="583" r:id="rId26"/>
    <p:sldId id="584" r:id="rId27"/>
    <p:sldId id="585" r:id="rId28"/>
    <p:sldId id="586" r:id="rId29"/>
    <p:sldId id="625" r:id="rId30"/>
    <p:sldId id="587" r:id="rId31"/>
    <p:sldId id="588" r:id="rId32"/>
    <p:sldId id="589" r:id="rId33"/>
    <p:sldId id="590" r:id="rId34"/>
    <p:sldId id="591" r:id="rId35"/>
    <p:sldId id="592" r:id="rId36"/>
    <p:sldId id="593" r:id="rId37"/>
    <p:sldId id="594" r:id="rId38"/>
    <p:sldId id="595" r:id="rId39"/>
    <p:sldId id="596" r:id="rId40"/>
    <p:sldId id="597" r:id="rId41"/>
    <p:sldId id="598" r:id="rId42"/>
    <p:sldId id="599" r:id="rId43"/>
    <p:sldId id="600" r:id="rId44"/>
    <p:sldId id="601" r:id="rId45"/>
    <p:sldId id="602" r:id="rId46"/>
    <p:sldId id="603" r:id="rId47"/>
    <p:sldId id="604" r:id="rId48"/>
    <p:sldId id="605" r:id="rId49"/>
    <p:sldId id="606" r:id="rId50"/>
    <p:sldId id="607" r:id="rId51"/>
    <p:sldId id="608" r:id="rId52"/>
    <p:sldId id="609" r:id="rId53"/>
    <p:sldId id="610" r:id="rId54"/>
    <p:sldId id="611" r:id="rId55"/>
    <p:sldId id="612" r:id="rId56"/>
    <p:sldId id="613" r:id="rId57"/>
    <p:sldId id="614" r:id="rId58"/>
    <p:sldId id="615" r:id="rId59"/>
    <p:sldId id="616" r:id="rId60"/>
    <p:sldId id="617" r:id="rId61"/>
    <p:sldId id="618" r:id="rId6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DDEE3"/>
    <a:srgbClr val="EF8511"/>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76" autoAdjust="0"/>
  </p:normalViewPr>
  <p:slideViewPr>
    <p:cSldViewPr>
      <p:cViewPr varScale="1">
        <p:scale>
          <a:sx n="69" d="100"/>
          <a:sy n="69" d="100"/>
        </p:scale>
        <p:origin x="128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8EA21D-F609-4883-9BF2-C2257D2F3E11}" type="datetimeFigureOut">
              <a:rPr lang="en-US" smtClean="0"/>
              <a:t>3/21/2017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2ABF5E-119C-40D0-9F75-E2458688F62F}" type="slidenum">
              <a:rPr lang="en-US" smtClean="0"/>
              <a:t>‹#›</a:t>
            </a:fld>
            <a:endParaRPr lang="en-US"/>
          </a:p>
        </p:txBody>
      </p:sp>
    </p:spTree>
    <p:extLst>
      <p:ext uri="{BB962C8B-B14F-4D97-AF65-F5344CB8AC3E}">
        <p14:creationId xmlns:p14="http://schemas.microsoft.com/office/powerpoint/2010/main" val="14433565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DD7E345-9BD5-414F-9B98-BE3DCAA5A9BF}" type="datetimeFigureOut">
              <a:rPr lang="en-US" smtClean="0"/>
              <a:t>3/21/2017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1A9E46F-7BA3-46CF-8DB8-B01995389C81}" type="slidenum">
              <a:rPr lang="en-US" smtClean="0"/>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D7E345-9BD5-414F-9B98-BE3DCAA5A9BF}" type="datetimeFigureOut">
              <a:rPr lang="en-US" smtClean="0"/>
              <a:t>3/21/2017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1A9E46F-7BA3-46CF-8DB8-B01995389C81}"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D7E345-9BD5-414F-9B98-BE3DCAA5A9BF}" type="datetimeFigureOut">
              <a:rPr lang="en-US" smtClean="0"/>
              <a:t>3/21/2017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1A9E46F-7BA3-46CF-8DB8-B01995389C81}"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a:buClr>
                <a:schemeClr val="accent1"/>
              </a:buClr>
              <a:defRPr/>
            </a:lvl2pPr>
            <a:lvl4pPr>
              <a:buClr>
                <a:schemeClr val="accent1"/>
              </a:buClr>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r>
              <a:rPr lang="el-GR" dirty="0" smtClean="0"/>
              <a:t>Χειμώνας 2011</a:t>
            </a:r>
            <a:endParaRPr lang="en-US" dirty="0"/>
          </a:p>
        </p:txBody>
      </p:sp>
      <p:sp>
        <p:nvSpPr>
          <p:cNvPr id="5" name="Footer Placeholder 4"/>
          <p:cNvSpPr>
            <a:spLocks noGrp="1"/>
          </p:cNvSpPr>
          <p:nvPr>
            <p:ph type="ftr" sz="quarter" idx="11"/>
          </p:nvPr>
        </p:nvSpPr>
        <p:spPr/>
        <p:txBody>
          <a:bodyPr/>
          <a:lstStyle/>
          <a:p>
            <a:r>
              <a:rPr lang="en-US" dirty="0" smtClean="0"/>
              <a:t>CS-409: </a:t>
            </a:r>
            <a:r>
              <a:rPr lang="el-GR" dirty="0" err="1" smtClean="0"/>
              <a:t>Αντικειμενοστρεφής</a:t>
            </a:r>
            <a:r>
              <a:rPr lang="el-GR" dirty="0" smtClean="0"/>
              <a:t> </a:t>
            </a:r>
            <a:r>
              <a:rPr lang="el-GR" dirty="0" err="1" smtClean="0"/>
              <a:t>Προγραμματισμος</a:t>
            </a:r>
            <a:endParaRPr lang="en-US" dirty="0"/>
          </a:p>
        </p:txBody>
      </p:sp>
      <p:sp>
        <p:nvSpPr>
          <p:cNvPr id="6" name="Slide Number Placeholder 5"/>
          <p:cNvSpPr>
            <a:spLocks noGrp="1"/>
          </p:cNvSpPr>
          <p:nvPr>
            <p:ph type="sldNum" sz="quarter" idx="12"/>
          </p:nvPr>
        </p:nvSpPr>
        <p:spPr/>
        <p:txBody>
          <a:bodyPr/>
          <a:lstStyle/>
          <a:p>
            <a:fld id="{81A9E46F-7BA3-46CF-8DB8-B01995389C81}"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D7E345-9BD5-414F-9B98-BE3DCAA5A9BF}" type="datetimeFigureOut">
              <a:rPr lang="en-US" smtClean="0"/>
              <a:t>3/21/2017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1A9E46F-7BA3-46CF-8DB8-B01995389C81}" type="slidenum">
              <a:rPr lang="en-US" smtClean="0"/>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DD7E345-9BD5-414F-9B98-BE3DCAA5A9BF}" type="datetimeFigureOut">
              <a:rPr lang="en-US" smtClean="0"/>
              <a:t>3/21/2017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1A9E46F-7BA3-46CF-8DB8-B01995389C81}"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DD7E345-9BD5-414F-9B98-BE3DCAA5A9BF}" type="datetimeFigureOut">
              <a:rPr lang="en-US" smtClean="0"/>
              <a:t>3/21/2017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1A9E46F-7BA3-46CF-8DB8-B01995389C81}" type="slidenum">
              <a:rPr lang="en-US" smtClean="0"/>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DD7E345-9BD5-414F-9B98-BE3DCAA5A9BF}" type="datetimeFigureOut">
              <a:rPr lang="en-US" smtClean="0"/>
              <a:t>3/21/2017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1A9E46F-7BA3-46CF-8DB8-B01995389C81}"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D7E345-9BD5-414F-9B98-BE3DCAA5A9BF}" type="datetimeFigureOut">
              <a:rPr lang="en-US" smtClean="0"/>
              <a:t>3/21/2017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1A9E46F-7BA3-46CF-8DB8-B01995389C81}"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D7E345-9BD5-414F-9B98-BE3DCAA5A9BF}" type="datetimeFigureOut">
              <a:rPr lang="en-US" smtClean="0"/>
              <a:t>3/21/2017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1A9E46F-7BA3-46CF-8DB8-B01995389C81}" type="slidenum">
              <a:rPr lang="en-US" smtClean="0"/>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D7E345-9BD5-414F-9B98-BE3DCAA5A9BF}" type="datetimeFigureOut">
              <a:rPr lang="en-US" smtClean="0"/>
              <a:t>3/21/2017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1A9E46F-7BA3-46CF-8DB8-B01995389C81}"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0DD7E345-9BD5-414F-9B98-BE3DCAA5A9BF}" type="datetimeFigureOut">
              <a:rPr lang="en-US" smtClean="0"/>
              <a:t>3/21/2017</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r>
              <a:rPr lang="el-GR" dirty="0" err="1" smtClean="0"/>
              <a:t>Αντικειμενοστρεφής</a:t>
            </a:r>
            <a:r>
              <a:rPr lang="el-GR" dirty="0" smtClean="0"/>
              <a:t> Προγραμματισμός</a:t>
            </a: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81A9E46F-7BA3-46CF-8DB8-B01995389C81}"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iming>
    <p:tnLst>
      <p:par>
        <p:cTn id="1" dur="indefinite" restart="never" nodeType="tmRoot"/>
      </p:par>
    </p:tnLst>
  </p:timing>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6"/>
        </a:buClr>
        <a:buSzPct val="85000"/>
        <a:buFont typeface="Arial" pitchFamily="34" charset="0"/>
        <a:buChar char="•"/>
        <a:defRPr sz="2800" kern="1200">
          <a:solidFill>
            <a:schemeClr val="tx1"/>
          </a:solidFill>
          <a:latin typeface="+mn-lt"/>
          <a:ea typeface="+mn-ea"/>
          <a:cs typeface="+mn-cs"/>
        </a:defRPr>
      </a:lvl1pPr>
      <a:lvl2pPr marL="457200" indent="-182880" algn="l" defTabSz="914400" rtl="0" eaLnBrk="1" latinLnBrk="0" hangingPunct="1">
        <a:spcBef>
          <a:spcPct val="20000"/>
        </a:spcBef>
        <a:buClr>
          <a:schemeClr val="accent6"/>
        </a:buClr>
        <a:buSzPct val="85000"/>
        <a:buFont typeface="Arial" pitchFamily="34" charset="0"/>
        <a:buChar char="•"/>
        <a:defRPr sz="2400" kern="1200">
          <a:solidFill>
            <a:schemeClr val="tx1"/>
          </a:solidFill>
          <a:latin typeface="+mn-lt"/>
          <a:ea typeface="+mn-ea"/>
          <a:cs typeface="+mn-cs"/>
        </a:defRPr>
      </a:lvl2pPr>
      <a:lvl3pPr marL="731520" indent="-182880" algn="l" defTabSz="914400" rtl="0" eaLnBrk="1" latinLnBrk="0" hangingPunct="1">
        <a:spcBef>
          <a:spcPct val="20000"/>
        </a:spcBef>
        <a:buClr>
          <a:schemeClr val="accent6"/>
        </a:buClr>
        <a:buSzPct val="90000"/>
        <a:buFont typeface="Arial" pitchFamily="34" charset="0"/>
        <a:buChar char="•"/>
        <a:defRPr sz="2000" kern="1200">
          <a:solidFill>
            <a:schemeClr val="tx1"/>
          </a:solidFill>
          <a:latin typeface="+mn-lt"/>
          <a:ea typeface="+mn-ea"/>
          <a:cs typeface="+mn-cs"/>
        </a:defRPr>
      </a:lvl3pPr>
      <a:lvl4pPr marL="1005840" indent="-182880" algn="l" defTabSz="914400" rtl="0" eaLnBrk="1" latinLnBrk="0" hangingPunct="1">
        <a:spcBef>
          <a:spcPct val="20000"/>
        </a:spcBef>
        <a:buClr>
          <a:schemeClr val="accent6"/>
        </a:buClr>
        <a:buFont typeface="Arial" pitchFamily="34" charset="0"/>
        <a:buChar char="•"/>
        <a:defRPr sz="1800" kern="1200">
          <a:solidFill>
            <a:schemeClr val="tx1"/>
          </a:solidFill>
          <a:latin typeface="+mn-lt"/>
          <a:ea typeface="+mn-ea"/>
          <a:cs typeface="+mn-cs"/>
        </a:defRPr>
      </a:lvl4pPr>
      <a:lvl5pPr marL="1188720" indent="-137160" algn="l" defTabSz="914400" rtl="0" eaLnBrk="1" latinLnBrk="0" hangingPunct="1">
        <a:spcBef>
          <a:spcPct val="20000"/>
        </a:spcBef>
        <a:buClr>
          <a:schemeClr val="accent6"/>
        </a:buClr>
        <a:buSzPct val="100000"/>
        <a:buFont typeface="Arial" pitchFamily="34" charset="0"/>
        <a:buChar char="•"/>
        <a:defRPr sz="16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80.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51.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DATA MINING</a:t>
            </a:r>
            <a:br>
              <a:rPr lang="en-US" dirty="0" smtClean="0"/>
            </a:br>
            <a:r>
              <a:rPr lang="en-US" smtClean="0"/>
              <a:t>LECTURE 5</a:t>
            </a:r>
            <a:endParaRPr lang="en-US" dirty="0"/>
          </a:p>
        </p:txBody>
      </p:sp>
      <p:sp>
        <p:nvSpPr>
          <p:cNvPr id="5" name="Subtitle 4"/>
          <p:cNvSpPr>
            <a:spLocks noGrp="1"/>
          </p:cNvSpPr>
          <p:nvPr>
            <p:ph type="subTitle" idx="1"/>
          </p:nvPr>
        </p:nvSpPr>
        <p:spPr/>
        <p:txBody>
          <a:bodyPr/>
          <a:lstStyle/>
          <a:p>
            <a:r>
              <a:rPr lang="en-US" smtClean="0"/>
              <a:t>Sketching</a:t>
            </a:r>
            <a:r>
              <a:rPr lang="en-US" dirty="0" smtClean="0"/>
              <a:t>, Locality Sensitive Hashing</a:t>
            </a:r>
          </a:p>
        </p:txBody>
      </p:sp>
    </p:spTree>
    <p:extLst>
      <p:ext uri="{BB962C8B-B14F-4D97-AF65-F5344CB8AC3E}">
        <p14:creationId xmlns:p14="http://schemas.microsoft.com/office/powerpoint/2010/main" val="39740196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9C12BBC-9176-4F9F-835F-6F7CADEACE99}" type="slidenum">
              <a:rPr lang="en-US"/>
              <a:pPr/>
              <a:t>10</a:t>
            </a:fld>
            <a:endParaRPr lang="en-US"/>
          </a:p>
        </p:txBody>
      </p:sp>
      <p:sp>
        <p:nvSpPr>
          <p:cNvPr id="62466" name="Rectangle 2"/>
          <p:cNvSpPr>
            <a:spLocks noGrp="1" noChangeArrowheads="1"/>
          </p:cNvSpPr>
          <p:nvPr>
            <p:ph type="title"/>
          </p:nvPr>
        </p:nvSpPr>
        <p:spPr/>
        <p:txBody>
          <a:bodyPr>
            <a:normAutofit fontScale="90000"/>
          </a:bodyPr>
          <a:lstStyle/>
          <a:p>
            <a:r>
              <a:rPr lang="en-US"/>
              <a:t>Three Essential Techniques for Similar Documents</a:t>
            </a:r>
          </a:p>
        </p:txBody>
      </p:sp>
      <p:sp>
        <p:nvSpPr>
          <p:cNvPr id="62467" name="Rectangle 3"/>
          <p:cNvSpPr>
            <a:spLocks noGrp="1" noChangeArrowheads="1"/>
          </p:cNvSpPr>
          <p:nvPr>
            <p:ph type="body" idx="1"/>
          </p:nvPr>
        </p:nvSpPr>
        <p:spPr>
          <a:xfrm>
            <a:off x="685800" y="2209800"/>
            <a:ext cx="7772400" cy="4114800"/>
          </a:xfrm>
        </p:spPr>
        <p:txBody>
          <a:bodyPr/>
          <a:lstStyle/>
          <a:p>
            <a:pPr marL="609600" indent="-609600">
              <a:buFont typeface="Monotype Sorts" pitchFamily="2" charset="2"/>
              <a:buAutoNum type="arabicPeriod"/>
            </a:pPr>
            <a:r>
              <a:rPr lang="en-US" dirty="0">
                <a:solidFill>
                  <a:srgbClr val="0070C0"/>
                </a:solidFill>
              </a:rPr>
              <a:t>Shingling</a:t>
            </a:r>
            <a:r>
              <a:rPr lang="en-US" dirty="0">
                <a:solidFill>
                  <a:srgbClr val="FF0000"/>
                </a:solidFill>
              </a:rPr>
              <a:t> </a:t>
            </a:r>
            <a:r>
              <a:rPr lang="en-US" dirty="0"/>
              <a:t>: convert documents, emails, etc., to sets.</a:t>
            </a:r>
          </a:p>
          <a:p>
            <a:pPr marL="609600" indent="-609600">
              <a:buFont typeface="Monotype Sorts" pitchFamily="2" charset="2"/>
              <a:buAutoNum type="arabicPeriod"/>
            </a:pPr>
            <a:endParaRPr lang="en-US" dirty="0" smtClean="0">
              <a:solidFill>
                <a:srgbClr val="0070C0"/>
              </a:solidFill>
            </a:endParaRPr>
          </a:p>
          <a:p>
            <a:pPr marL="609600" indent="-609600">
              <a:buFont typeface="Monotype Sorts" pitchFamily="2" charset="2"/>
              <a:buAutoNum type="arabicPeriod"/>
            </a:pPr>
            <a:r>
              <a:rPr lang="en-US" dirty="0" err="1" smtClean="0">
                <a:solidFill>
                  <a:srgbClr val="0070C0"/>
                </a:solidFill>
              </a:rPr>
              <a:t>Minhashing</a:t>
            </a:r>
            <a:r>
              <a:rPr lang="en-US" dirty="0" smtClean="0">
                <a:solidFill>
                  <a:srgbClr val="FF0000"/>
                </a:solidFill>
              </a:rPr>
              <a:t> </a:t>
            </a:r>
            <a:r>
              <a:rPr lang="en-US" dirty="0"/>
              <a:t>: convert large sets to short signatures, while preserving similarity.</a:t>
            </a:r>
          </a:p>
          <a:p>
            <a:pPr marL="609600" indent="-609600">
              <a:buFont typeface="Monotype Sorts" pitchFamily="2" charset="2"/>
              <a:buAutoNum type="arabicPeriod"/>
            </a:pPr>
            <a:endParaRPr lang="en-US" dirty="0" smtClean="0">
              <a:solidFill>
                <a:srgbClr val="0070C0"/>
              </a:solidFill>
            </a:endParaRPr>
          </a:p>
          <a:p>
            <a:pPr marL="609600" indent="-609600">
              <a:buFont typeface="Monotype Sorts" pitchFamily="2" charset="2"/>
              <a:buAutoNum type="arabicPeriod"/>
            </a:pPr>
            <a:r>
              <a:rPr lang="en-US" dirty="0" smtClean="0">
                <a:solidFill>
                  <a:srgbClr val="0070C0"/>
                </a:solidFill>
              </a:rPr>
              <a:t>Locality-Sensitive </a:t>
            </a:r>
            <a:r>
              <a:rPr lang="en-US" dirty="0">
                <a:solidFill>
                  <a:srgbClr val="0070C0"/>
                </a:solidFill>
              </a:rPr>
              <a:t>H</a:t>
            </a:r>
            <a:r>
              <a:rPr lang="en-US" dirty="0" smtClean="0">
                <a:solidFill>
                  <a:srgbClr val="0070C0"/>
                </a:solidFill>
              </a:rPr>
              <a:t>ashing (LSH)</a:t>
            </a:r>
            <a:r>
              <a:rPr lang="en-US" dirty="0" smtClean="0"/>
              <a:t>: </a:t>
            </a:r>
            <a:r>
              <a:rPr lang="en-US" dirty="0"/>
              <a:t>focus on pairs of signatures likely to be similar.</a:t>
            </a:r>
          </a:p>
        </p:txBody>
      </p:sp>
    </p:spTree>
    <p:extLst>
      <p:ext uri="{BB962C8B-B14F-4D97-AF65-F5344CB8AC3E}">
        <p14:creationId xmlns:p14="http://schemas.microsoft.com/office/powerpoint/2010/main" val="39636940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lide Number Placeholder 18"/>
          <p:cNvSpPr>
            <a:spLocks noGrp="1"/>
          </p:cNvSpPr>
          <p:nvPr>
            <p:ph type="sldNum" sz="quarter" idx="12"/>
          </p:nvPr>
        </p:nvSpPr>
        <p:spPr/>
        <p:txBody>
          <a:bodyPr/>
          <a:lstStyle/>
          <a:p>
            <a:fld id="{824DFE38-170A-42BE-8690-C21CE0E28940}" type="slidenum">
              <a:rPr lang="en-US"/>
              <a:pPr/>
              <a:t>11</a:t>
            </a:fld>
            <a:endParaRPr lang="en-US"/>
          </a:p>
        </p:txBody>
      </p:sp>
      <p:sp>
        <p:nvSpPr>
          <p:cNvPr id="64514" name="Rectangle 2"/>
          <p:cNvSpPr>
            <a:spLocks noGrp="1" noChangeArrowheads="1"/>
          </p:cNvSpPr>
          <p:nvPr>
            <p:ph type="title"/>
          </p:nvPr>
        </p:nvSpPr>
        <p:spPr/>
        <p:txBody>
          <a:bodyPr/>
          <a:lstStyle/>
          <a:p>
            <a:r>
              <a:rPr lang="en-US"/>
              <a:t>The Big Picture</a:t>
            </a:r>
          </a:p>
        </p:txBody>
      </p:sp>
      <p:sp>
        <p:nvSpPr>
          <p:cNvPr id="64515" name="AutoShape 3"/>
          <p:cNvSpPr>
            <a:spLocks noChangeArrowheads="1"/>
          </p:cNvSpPr>
          <p:nvPr/>
        </p:nvSpPr>
        <p:spPr bwMode="auto">
          <a:xfrm rot="-5394873">
            <a:off x="1257300" y="2552700"/>
            <a:ext cx="1371600" cy="9906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rgbClr val="FFCC99">
              <a:alpha val="5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lgn="ctr"/>
            <a:r>
              <a:rPr lang="en-US" sz="1800"/>
              <a:t>Shingling</a:t>
            </a:r>
          </a:p>
        </p:txBody>
      </p:sp>
      <p:sp>
        <p:nvSpPr>
          <p:cNvPr id="64518" name="Text Box 6"/>
          <p:cNvSpPr txBox="1">
            <a:spLocks noChangeArrowheads="1"/>
          </p:cNvSpPr>
          <p:nvPr/>
        </p:nvSpPr>
        <p:spPr bwMode="auto">
          <a:xfrm>
            <a:off x="152400" y="2743200"/>
            <a:ext cx="7778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800"/>
              <a:t>Docu-</a:t>
            </a:r>
          </a:p>
          <a:p>
            <a:r>
              <a:rPr lang="en-US" sz="1800"/>
              <a:t>ment</a:t>
            </a:r>
          </a:p>
        </p:txBody>
      </p:sp>
      <p:sp>
        <p:nvSpPr>
          <p:cNvPr id="64519" name="Line 7"/>
          <p:cNvSpPr>
            <a:spLocks noChangeShapeType="1"/>
          </p:cNvSpPr>
          <p:nvPr/>
        </p:nvSpPr>
        <p:spPr bwMode="auto">
          <a:xfrm>
            <a:off x="990600" y="3048000"/>
            <a:ext cx="4572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64531" name="Group 19"/>
          <p:cNvGrpSpPr>
            <a:grpSpLocks/>
          </p:cNvGrpSpPr>
          <p:nvPr/>
        </p:nvGrpSpPr>
        <p:grpSpPr bwMode="auto">
          <a:xfrm>
            <a:off x="2362200" y="3048000"/>
            <a:ext cx="1354138" cy="2578100"/>
            <a:chOff x="1488" y="1920"/>
            <a:chExt cx="853" cy="1624"/>
          </a:xfrm>
        </p:grpSpPr>
        <p:sp>
          <p:nvSpPr>
            <p:cNvPr id="64520" name="Line 8"/>
            <p:cNvSpPr>
              <a:spLocks noChangeShapeType="1"/>
            </p:cNvSpPr>
            <p:nvPr/>
          </p:nvSpPr>
          <p:spPr bwMode="auto">
            <a:xfrm>
              <a:off x="1536" y="1920"/>
              <a:ext cx="72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21" name="Text Box 9"/>
            <p:cNvSpPr txBox="1">
              <a:spLocks noChangeArrowheads="1"/>
            </p:cNvSpPr>
            <p:nvPr/>
          </p:nvSpPr>
          <p:spPr bwMode="auto">
            <a:xfrm>
              <a:off x="1488" y="2448"/>
              <a:ext cx="853" cy="1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800"/>
                <a:t>The set</a:t>
              </a:r>
            </a:p>
            <a:p>
              <a:r>
                <a:rPr lang="en-US" sz="1800"/>
                <a:t>of strings</a:t>
              </a:r>
            </a:p>
            <a:p>
              <a:r>
                <a:rPr lang="en-US" sz="1800"/>
                <a:t>of length </a:t>
              </a:r>
              <a:r>
                <a:rPr lang="en-US" sz="1800" i="1"/>
                <a:t>k</a:t>
              </a:r>
            </a:p>
            <a:p>
              <a:r>
                <a:rPr lang="en-US" sz="1800"/>
                <a:t>that appear</a:t>
              </a:r>
            </a:p>
            <a:p>
              <a:r>
                <a:rPr lang="en-US" sz="1800"/>
                <a:t>in the doc-</a:t>
              </a:r>
            </a:p>
            <a:p>
              <a:r>
                <a:rPr lang="en-US" sz="1800"/>
                <a:t>ument</a:t>
              </a:r>
            </a:p>
          </p:txBody>
        </p:sp>
        <p:sp>
          <p:nvSpPr>
            <p:cNvPr id="64522" name="Line 10"/>
            <p:cNvSpPr>
              <a:spLocks noChangeShapeType="1"/>
            </p:cNvSpPr>
            <p:nvPr/>
          </p:nvSpPr>
          <p:spPr bwMode="auto">
            <a:xfrm flipV="1">
              <a:off x="1872" y="1920"/>
              <a:ext cx="0" cy="48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64532" name="Group 20"/>
          <p:cNvGrpSpPr>
            <a:grpSpLocks/>
          </p:cNvGrpSpPr>
          <p:nvPr/>
        </p:nvGrpSpPr>
        <p:grpSpPr bwMode="auto">
          <a:xfrm>
            <a:off x="3581400" y="2362200"/>
            <a:ext cx="2376488" cy="3538538"/>
            <a:chOff x="2256" y="1488"/>
            <a:chExt cx="1497" cy="2229"/>
          </a:xfrm>
        </p:grpSpPr>
        <p:sp>
          <p:nvSpPr>
            <p:cNvPr id="64516" name="AutoShape 4"/>
            <p:cNvSpPr>
              <a:spLocks noChangeArrowheads="1"/>
            </p:cNvSpPr>
            <p:nvPr/>
          </p:nvSpPr>
          <p:spPr bwMode="auto">
            <a:xfrm rot="-5394873">
              <a:off x="2136" y="1608"/>
              <a:ext cx="864" cy="624"/>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rgbClr val="FF99CC">
                <a:alpha val="5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lgn="ctr"/>
              <a:r>
                <a:rPr lang="en-US" sz="1800"/>
                <a:t>Minhash-</a:t>
              </a:r>
            </a:p>
            <a:p>
              <a:pPr algn="ctr"/>
              <a:r>
                <a:rPr lang="en-US" sz="1800"/>
                <a:t>ing</a:t>
              </a:r>
            </a:p>
          </p:txBody>
        </p:sp>
        <p:sp>
          <p:nvSpPr>
            <p:cNvPr id="64524" name="Line 12"/>
            <p:cNvSpPr>
              <a:spLocks noChangeShapeType="1"/>
            </p:cNvSpPr>
            <p:nvPr/>
          </p:nvSpPr>
          <p:spPr bwMode="auto">
            <a:xfrm>
              <a:off x="2880" y="1920"/>
              <a:ext cx="72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26" name="Text Box 14"/>
            <p:cNvSpPr txBox="1">
              <a:spLocks noChangeArrowheads="1"/>
            </p:cNvSpPr>
            <p:nvPr/>
          </p:nvSpPr>
          <p:spPr bwMode="auto">
            <a:xfrm>
              <a:off x="2784" y="2448"/>
              <a:ext cx="969" cy="1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800" dirty="0">
                  <a:solidFill>
                    <a:srgbClr val="FF0000"/>
                  </a:solidFill>
                </a:rPr>
                <a:t>Signatures</a:t>
              </a:r>
              <a:r>
                <a:rPr lang="en-US" sz="1800" i="1" dirty="0">
                  <a:solidFill>
                    <a:srgbClr val="FF0000"/>
                  </a:solidFill>
                </a:rPr>
                <a:t> </a:t>
              </a:r>
              <a:r>
                <a:rPr lang="en-US" sz="1800" dirty="0"/>
                <a:t>:</a:t>
              </a:r>
            </a:p>
            <a:p>
              <a:r>
                <a:rPr lang="en-US" sz="1800" dirty="0"/>
                <a:t>short integer</a:t>
              </a:r>
            </a:p>
            <a:p>
              <a:r>
                <a:rPr lang="en-US" sz="1800" dirty="0"/>
                <a:t>vectors that</a:t>
              </a:r>
            </a:p>
            <a:p>
              <a:r>
                <a:rPr lang="en-US" sz="1800" dirty="0"/>
                <a:t>represent the</a:t>
              </a:r>
            </a:p>
            <a:p>
              <a:r>
                <a:rPr lang="en-US" sz="1800" dirty="0"/>
                <a:t>sets, and</a:t>
              </a:r>
            </a:p>
            <a:p>
              <a:r>
                <a:rPr lang="en-US" sz="1800" dirty="0"/>
                <a:t>reflect their</a:t>
              </a:r>
            </a:p>
            <a:p>
              <a:r>
                <a:rPr lang="en-US" sz="1800" dirty="0"/>
                <a:t>similarity</a:t>
              </a:r>
            </a:p>
          </p:txBody>
        </p:sp>
        <p:sp>
          <p:nvSpPr>
            <p:cNvPr id="64528" name="Line 16"/>
            <p:cNvSpPr>
              <a:spLocks noChangeShapeType="1"/>
            </p:cNvSpPr>
            <p:nvPr/>
          </p:nvSpPr>
          <p:spPr bwMode="auto">
            <a:xfrm flipV="1">
              <a:off x="3216" y="1920"/>
              <a:ext cx="0" cy="48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64533" name="Group 21"/>
          <p:cNvGrpSpPr>
            <a:grpSpLocks/>
          </p:cNvGrpSpPr>
          <p:nvPr/>
        </p:nvGrpSpPr>
        <p:grpSpPr bwMode="auto">
          <a:xfrm>
            <a:off x="5715000" y="2165350"/>
            <a:ext cx="3402013" cy="2014538"/>
            <a:chOff x="3600" y="1364"/>
            <a:chExt cx="2143" cy="1269"/>
          </a:xfrm>
        </p:grpSpPr>
        <p:sp>
          <p:nvSpPr>
            <p:cNvPr id="64523" name="Rectangle 11"/>
            <p:cNvSpPr>
              <a:spLocks noChangeArrowheads="1"/>
            </p:cNvSpPr>
            <p:nvPr/>
          </p:nvSpPr>
          <p:spPr bwMode="auto">
            <a:xfrm>
              <a:off x="3600" y="1536"/>
              <a:ext cx="816" cy="768"/>
            </a:xfrm>
            <a:prstGeom prst="rect">
              <a:avLst/>
            </a:prstGeom>
            <a:solidFill>
              <a:schemeClr val="accent1">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800"/>
                <a:t>Locality-</a:t>
              </a:r>
            </a:p>
            <a:p>
              <a:pPr algn="ctr"/>
              <a:r>
                <a:rPr lang="en-US" sz="1800"/>
                <a:t>sensitive</a:t>
              </a:r>
            </a:p>
            <a:p>
              <a:pPr algn="ctr"/>
              <a:r>
                <a:rPr lang="en-US" sz="1800"/>
                <a:t>Hashing</a:t>
              </a:r>
            </a:p>
          </p:txBody>
        </p:sp>
        <p:sp>
          <p:nvSpPr>
            <p:cNvPr id="64529" name="Line 17"/>
            <p:cNvSpPr>
              <a:spLocks noChangeShapeType="1"/>
            </p:cNvSpPr>
            <p:nvPr/>
          </p:nvSpPr>
          <p:spPr bwMode="auto">
            <a:xfrm>
              <a:off x="4416" y="1920"/>
              <a:ext cx="28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30" name="Text Box 18"/>
            <p:cNvSpPr txBox="1">
              <a:spLocks noChangeArrowheads="1"/>
            </p:cNvSpPr>
            <p:nvPr/>
          </p:nvSpPr>
          <p:spPr bwMode="auto">
            <a:xfrm>
              <a:off x="4790" y="1364"/>
              <a:ext cx="953" cy="1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800" dirty="0">
                  <a:solidFill>
                    <a:srgbClr val="FF0000"/>
                  </a:solidFill>
                </a:rPr>
                <a:t>Candidate</a:t>
              </a:r>
            </a:p>
            <a:p>
              <a:r>
                <a:rPr lang="en-US" sz="1800" dirty="0">
                  <a:solidFill>
                    <a:srgbClr val="FF0000"/>
                  </a:solidFill>
                </a:rPr>
                <a:t>pairs </a:t>
              </a:r>
              <a:r>
                <a:rPr lang="en-US" sz="1800" dirty="0"/>
                <a:t>:</a:t>
              </a:r>
            </a:p>
            <a:p>
              <a:r>
                <a:rPr lang="en-US" sz="1800" dirty="0"/>
                <a:t>those pairs</a:t>
              </a:r>
            </a:p>
            <a:p>
              <a:r>
                <a:rPr lang="en-US" sz="1800" dirty="0"/>
                <a:t>of signatures</a:t>
              </a:r>
            </a:p>
            <a:p>
              <a:r>
                <a:rPr lang="en-US" sz="1800" dirty="0"/>
                <a:t>that we need</a:t>
              </a:r>
            </a:p>
            <a:p>
              <a:r>
                <a:rPr lang="en-US" sz="1800" dirty="0"/>
                <a:t>to test for</a:t>
              </a:r>
            </a:p>
            <a:p>
              <a:r>
                <a:rPr lang="en-US" sz="1800" dirty="0"/>
                <a:t>similarity.</a:t>
              </a:r>
            </a:p>
          </p:txBody>
        </p:sp>
      </p:grpSp>
    </p:spTree>
    <p:extLst>
      <p:ext uri="{BB962C8B-B14F-4D97-AF65-F5344CB8AC3E}">
        <p14:creationId xmlns:p14="http://schemas.microsoft.com/office/powerpoint/2010/main" val="19565669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6453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6453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645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5044073-4AB2-4684-BF50-9C087D09C3E9}" type="slidenum">
              <a:rPr lang="en-US"/>
              <a:pPr/>
              <a:t>12</a:t>
            </a:fld>
            <a:endParaRPr lang="en-US"/>
          </a:p>
        </p:txBody>
      </p:sp>
      <p:sp>
        <p:nvSpPr>
          <p:cNvPr id="19458" name="Rectangle 2"/>
          <p:cNvSpPr>
            <a:spLocks noGrp="1" noChangeArrowheads="1"/>
          </p:cNvSpPr>
          <p:nvPr>
            <p:ph type="title"/>
          </p:nvPr>
        </p:nvSpPr>
        <p:spPr/>
        <p:txBody>
          <a:bodyPr/>
          <a:lstStyle/>
          <a:p>
            <a:r>
              <a:rPr lang="en-US"/>
              <a:t>Shingles</a:t>
            </a:r>
          </a:p>
        </p:txBody>
      </p:sp>
      <p:sp>
        <p:nvSpPr>
          <p:cNvPr id="19459" name="Rectangle 3"/>
          <p:cNvSpPr>
            <a:spLocks noGrp="1" noChangeArrowheads="1"/>
          </p:cNvSpPr>
          <p:nvPr>
            <p:ph type="body" idx="1"/>
          </p:nvPr>
        </p:nvSpPr>
        <p:spPr>
          <a:xfrm>
            <a:off x="457200" y="1981200"/>
            <a:ext cx="8001000" cy="4267200"/>
          </a:xfrm>
        </p:spPr>
        <p:txBody>
          <a:bodyPr/>
          <a:lstStyle/>
          <a:p>
            <a:r>
              <a:rPr lang="en-US" dirty="0"/>
              <a:t>A </a:t>
            </a:r>
            <a:r>
              <a:rPr lang="en-US" dirty="0">
                <a:solidFill>
                  <a:srgbClr val="FF0000"/>
                </a:solidFill>
              </a:rPr>
              <a:t>k -shingle </a:t>
            </a:r>
            <a:r>
              <a:rPr lang="en-US" dirty="0"/>
              <a:t>(or </a:t>
            </a:r>
            <a:r>
              <a:rPr lang="en-US" dirty="0">
                <a:solidFill>
                  <a:srgbClr val="FF0000"/>
                </a:solidFill>
              </a:rPr>
              <a:t>k -gram</a:t>
            </a:r>
            <a:r>
              <a:rPr lang="en-US" dirty="0"/>
              <a:t>) for a document is a sequence of </a:t>
            </a:r>
            <a:r>
              <a:rPr lang="en-US" dirty="0">
                <a:solidFill>
                  <a:srgbClr val="00B050"/>
                </a:solidFill>
              </a:rPr>
              <a:t>k</a:t>
            </a:r>
            <a:r>
              <a:rPr lang="en-US" i="1" dirty="0"/>
              <a:t> </a:t>
            </a:r>
            <a:r>
              <a:rPr lang="en-US" dirty="0" smtClean="0"/>
              <a:t>characters </a:t>
            </a:r>
            <a:r>
              <a:rPr lang="en-US" dirty="0"/>
              <a:t>that appears in the document.</a:t>
            </a:r>
          </a:p>
          <a:p>
            <a:r>
              <a:rPr lang="en-US" dirty="0">
                <a:solidFill>
                  <a:schemeClr val="accent6">
                    <a:lumMod val="75000"/>
                  </a:schemeClr>
                </a:solidFill>
              </a:rPr>
              <a:t>Example</a:t>
            </a:r>
            <a:r>
              <a:rPr lang="en-US" dirty="0"/>
              <a:t>: </a:t>
            </a:r>
            <a:r>
              <a:rPr lang="en-US" dirty="0" smtClean="0"/>
              <a:t>document </a:t>
            </a:r>
            <a:r>
              <a:rPr lang="en-US" dirty="0"/>
              <a:t>= </a:t>
            </a:r>
            <a:r>
              <a:rPr lang="en-US" dirty="0" err="1">
                <a:solidFill>
                  <a:srgbClr val="0070C0"/>
                </a:solidFill>
              </a:rPr>
              <a:t>abcab</a:t>
            </a:r>
            <a:r>
              <a:rPr lang="en-US" dirty="0" smtClean="0"/>
              <a:t>. </a:t>
            </a:r>
            <a:r>
              <a:rPr lang="en-US" dirty="0" smtClean="0">
                <a:solidFill>
                  <a:srgbClr val="00B050"/>
                </a:solidFill>
              </a:rPr>
              <a:t>k=2</a:t>
            </a:r>
            <a:r>
              <a:rPr lang="en-US" dirty="0" smtClean="0"/>
              <a:t>  </a:t>
            </a:r>
          </a:p>
          <a:p>
            <a:pPr lvl="1"/>
            <a:r>
              <a:rPr lang="en-US" dirty="0" smtClean="0"/>
              <a:t>Set </a:t>
            </a:r>
            <a:r>
              <a:rPr lang="en-US" dirty="0"/>
              <a:t>of 2-shingles = {</a:t>
            </a:r>
            <a:r>
              <a:rPr lang="en-US" dirty="0" err="1">
                <a:solidFill>
                  <a:srgbClr val="0070C0"/>
                </a:solidFill>
              </a:rPr>
              <a:t>ab</a:t>
            </a:r>
            <a:r>
              <a:rPr lang="en-US" dirty="0">
                <a:solidFill>
                  <a:srgbClr val="0070C0"/>
                </a:solidFill>
              </a:rPr>
              <a:t>, </a:t>
            </a:r>
            <a:r>
              <a:rPr lang="en-US" dirty="0" err="1">
                <a:solidFill>
                  <a:srgbClr val="0070C0"/>
                </a:solidFill>
              </a:rPr>
              <a:t>bc</a:t>
            </a:r>
            <a:r>
              <a:rPr lang="en-US" dirty="0">
                <a:solidFill>
                  <a:srgbClr val="0070C0"/>
                </a:solidFill>
              </a:rPr>
              <a:t>, </a:t>
            </a:r>
            <a:r>
              <a:rPr lang="en-US" dirty="0" err="1">
                <a:solidFill>
                  <a:srgbClr val="0070C0"/>
                </a:solidFill>
              </a:rPr>
              <a:t>ca</a:t>
            </a:r>
            <a:r>
              <a:rPr lang="en-US" dirty="0"/>
              <a:t>}.</a:t>
            </a:r>
          </a:p>
          <a:p>
            <a:pPr lvl="1"/>
            <a:r>
              <a:rPr lang="en-US" dirty="0">
                <a:solidFill>
                  <a:schemeClr val="accent6">
                    <a:lumMod val="75000"/>
                  </a:schemeClr>
                </a:solidFill>
              </a:rPr>
              <a:t>Option</a:t>
            </a:r>
            <a:r>
              <a:rPr lang="en-US" dirty="0"/>
              <a:t>: regard shingles as a </a:t>
            </a:r>
            <a:r>
              <a:rPr lang="en-US" dirty="0">
                <a:solidFill>
                  <a:schemeClr val="accent6">
                    <a:lumMod val="75000"/>
                  </a:schemeClr>
                </a:solidFill>
              </a:rPr>
              <a:t>bag</a:t>
            </a:r>
            <a:r>
              <a:rPr lang="en-US" dirty="0"/>
              <a:t>, and count </a:t>
            </a:r>
            <a:r>
              <a:rPr lang="en-US" dirty="0" err="1">
                <a:solidFill>
                  <a:srgbClr val="0070C0"/>
                </a:solidFill>
              </a:rPr>
              <a:t>ab</a:t>
            </a:r>
            <a:r>
              <a:rPr lang="en-US" dirty="0">
                <a:solidFill>
                  <a:srgbClr val="0070C0"/>
                </a:solidFill>
              </a:rPr>
              <a:t> </a:t>
            </a:r>
            <a:r>
              <a:rPr lang="en-US" dirty="0"/>
              <a:t>twice.</a:t>
            </a:r>
          </a:p>
          <a:p>
            <a:endParaRPr lang="en-US" dirty="0" smtClean="0"/>
          </a:p>
          <a:p>
            <a:r>
              <a:rPr lang="en-US" dirty="0" smtClean="0"/>
              <a:t>Represent </a:t>
            </a:r>
            <a:r>
              <a:rPr lang="en-US" dirty="0"/>
              <a:t>a </a:t>
            </a:r>
            <a:r>
              <a:rPr lang="en-US" dirty="0" smtClean="0"/>
              <a:t>document </a:t>
            </a:r>
            <a:r>
              <a:rPr lang="en-US" dirty="0"/>
              <a:t>by its </a:t>
            </a:r>
            <a:r>
              <a:rPr lang="en-US" dirty="0">
                <a:solidFill>
                  <a:srgbClr val="FF0000"/>
                </a:solidFill>
              </a:rPr>
              <a:t>set</a:t>
            </a:r>
            <a:r>
              <a:rPr lang="en-US" dirty="0"/>
              <a:t> of </a:t>
            </a:r>
            <a:r>
              <a:rPr lang="en-US" dirty="0">
                <a:solidFill>
                  <a:srgbClr val="00B050"/>
                </a:solidFill>
              </a:rPr>
              <a:t>k</a:t>
            </a:r>
            <a:r>
              <a:rPr lang="en-US" dirty="0"/>
              <a:t>-shingles.</a:t>
            </a:r>
          </a:p>
        </p:txBody>
      </p:sp>
    </p:spTree>
    <p:extLst>
      <p:ext uri="{BB962C8B-B14F-4D97-AF65-F5344CB8AC3E}">
        <p14:creationId xmlns:p14="http://schemas.microsoft.com/office/powerpoint/2010/main" val="2340684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2"/>
          <p:cNvSpPr>
            <a:spLocks noGrp="1" noChangeArrowheads="1"/>
          </p:cNvSpPr>
          <p:nvPr>
            <p:ph type="title"/>
          </p:nvPr>
        </p:nvSpPr>
        <p:spPr/>
        <p:txBody>
          <a:bodyPr/>
          <a:lstStyle/>
          <a:p>
            <a:r>
              <a:rPr lang="en-US"/>
              <a:t>Shingling</a:t>
            </a:r>
          </a:p>
        </p:txBody>
      </p:sp>
      <p:sp>
        <p:nvSpPr>
          <p:cNvPr id="290819" name="Rectangle 3"/>
          <p:cNvSpPr>
            <a:spLocks noGrp="1" noChangeArrowheads="1"/>
          </p:cNvSpPr>
          <p:nvPr>
            <p:ph type="body" idx="1"/>
          </p:nvPr>
        </p:nvSpPr>
        <p:spPr/>
        <p:txBody>
          <a:bodyPr/>
          <a:lstStyle/>
          <a:p>
            <a:r>
              <a:rPr lang="en-US" dirty="0"/>
              <a:t>Shingle: a sequence of </a:t>
            </a:r>
            <a:r>
              <a:rPr lang="en-US" dirty="0" smtClean="0">
                <a:solidFill>
                  <a:srgbClr val="0070C0"/>
                </a:solidFill>
              </a:rPr>
              <a:t>k</a:t>
            </a:r>
            <a:r>
              <a:rPr lang="en-US" dirty="0" smtClean="0"/>
              <a:t> </a:t>
            </a:r>
            <a:r>
              <a:rPr lang="en-US" dirty="0"/>
              <a:t>contiguous </a:t>
            </a:r>
            <a:r>
              <a:rPr lang="en-US" dirty="0" smtClean="0"/>
              <a:t>characters</a:t>
            </a:r>
            <a:endParaRPr lang="en-US" dirty="0"/>
          </a:p>
        </p:txBody>
      </p:sp>
      <p:sp>
        <p:nvSpPr>
          <p:cNvPr id="290820" name="Text Box 4"/>
          <p:cNvSpPr txBox="1">
            <a:spLocks noChangeArrowheads="1"/>
          </p:cNvSpPr>
          <p:nvPr/>
        </p:nvSpPr>
        <p:spPr bwMode="auto">
          <a:xfrm>
            <a:off x="1295400" y="2209800"/>
            <a:ext cx="4977645"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sz="2400" b="1" u="sng" dirty="0">
                <a:latin typeface="CourierPS" pitchFamily="49" charset="0"/>
              </a:rPr>
              <a:t>a rose is a rose is a rose</a:t>
            </a:r>
          </a:p>
          <a:p>
            <a:pPr eaLnBrk="0" hangingPunct="0"/>
            <a:r>
              <a:rPr lang="en-US" sz="2400" b="1" u="sng" dirty="0">
                <a:solidFill>
                  <a:srgbClr val="F2493C"/>
                </a:solidFill>
                <a:latin typeface="CourierPS" pitchFamily="49" charset="0"/>
              </a:rPr>
              <a:t>a rose </a:t>
            </a:r>
            <a:r>
              <a:rPr lang="en-US" sz="2400" b="1" u="sng" dirty="0" smtClean="0">
                <a:solidFill>
                  <a:srgbClr val="F2493C"/>
                </a:solidFill>
                <a:latin typeface="CourierPS" pitchFamily="49" charset="0"/>
              </a:rPr>
              <a:t>is </a:t>
            </a:r>
            <a:endParaRPr lang="en-US" sz="2400" b="1" u="sng" dirty="0">
              <a:solidFill>
                <a:srgbClr val="F2493C"/>
              </a:solidFill>
              <a:latin typeface="CourierPS" pitchFamily="49" charset="0"/>
            </a:endParaRPr>
          </a:p>
          <a:p>
            <a:pPr eaLnBrk="0" hangingPunct="0"/>
            <a:r>
              <a:rPr lang="en-US" sz="2400" b="1" dirty="0">
                <a:solidFill>
                  <a:schemeClr val="hlink"/>
                </a:solidFill>
                <a:latin typeface="CourierPS" pitchFamily="49" charset="0"/>
              </a:rPr>
              <a:t> </a:t>
            </a:r>
            <a:r>
              <a:rPr lang="en-US" sz="2400" b="1" u="sng" dirty="0">
                <a:solidFill>
                  <a:schemeClr val="accent2"/>
                </a:solidFill>
                <a:latin typeface="CourierPS" pitchFamily="49" charset="0"/>
              </a:rPr>
              <a:t> </a:t>
            </a:r>
            <a:r>
              <a:rPr lang="en-US" sz="2400" b="1" u="sng" dirty="0" smtClean="0">
                <a:solidFill>
                  <a:schemeClr val="accent2"/>
                </a:solidFill>
                <a:latin typeface="CourierPS" pitchFamily="49" charset="0"/>
              </a:rPr>
              <a:t>rose </a:t>
            </a:r>
            <a:r>
              <a:rPr lang="en-US" sz="2400" b="1" u="sng" dirty="0">
                <a:solidFill>
                  <a:schemeClr val="accent2"/>
                </a:solidFill>
                <a:latin typeface="CourierPS" pitchFamily="49" charset="0"/>
              </a:rPr>
              <a:t>is </a:t>
            </a:r>
            <a:r>
              <a:rPr lang="en-US" sz="2400" b="1" u="sng" dirty="0" smtClean="0">
                <a:solidFill>
                  <a:schemeClr val="accent2"/>
                </a:solidFill>
                <a:latin typeface="CourierPS" pitchFamily="49" charset="0"/>
              </a:rPr>
              <a:t>a</a:t>
            </a:r>
          </a:p>
          <a:p>
            <a:pPr eaLnBrk="0" hangingPunct="0"/>
            <a:r>
              <a:rPr lang="en-US" sz="2400" b="1" dirty="0" smtClean="0">
                <a:solidFill>
                  <a:schemeClr val="accent2"/>
                </a:solidFill>
                <a:latin typeface="CourierPS" pitchFamily="49" charset="0"/>
              </a:rPr>
              <a:t>  </a:t>
            </a:r>
            <a:r>
              <a:rPr lang="en-US" sz="2400" b="1" u="sng" dirty="0" smtClean="0">
                <a:solidFill>
                  <a:srgbClr val="00B050"/>
                </a:solidFill>
                <a:latin typeface="CourierPS" pitchFamily="49" charset="0"/>
              </a:rPr>
              <a:t>rose is a </a:t>
            </a:r>
          </a:p>
          <a:p>
            <a:pPr eaLnBrk="0" hangingPunct="0"/>
            <a:r>
              <a:rPr lang="en-US" sz="2400" b="1" dirty="0" smtClean="0">
                <a:solidFill>
                  <a:srgbClr val="00B050"/>
                </a:solidFill>
                <a:latin typeface="CourierPS" pitchFamily="49" charset="0"/>
              </a:rPr>
              <a:t>   </a:t>
            </a:r>
            <a:r>
              <a:rPr lang="en-US" sz="2400" b="1" u="sng" dirty="0" err="1" smtClean="0">
                <a:solidFill>
                  <a:srgbClr val="00B0F0"/>
                </a:solidFill>
                <a:latin typeface="CourierPS" pitchFamily="49" charset="0"/>
              </a:rPr>
              <a:t>ose</a:t>
            </a:r>
            <a:r>
              <a:rPr lang="en-US" sz="2400" b="1" u="sng" dirty="0" smtClean="0">
                <a:solidFill>
                  <a:srgbClr val="00B0F0"/>
                </a:solidFill>
                <a:latin typeface="CourierPS" pitchFamily="49" charset="0"/>
              </a:rPr>
              <a:t> is a r</a:t>
            </a:r>
          </a:p>
          <a:p>
            <a:pPr eaLnBrk="0" hangingPunct="0"/>
            <a:r>
              <a:rPr lang="en-US" sz="2400" b="1" dirty="0" smtClean="0">
                <a:solidFill>
                  <a:srgbClr val="00B0F0"/>
                </a:solidFill>
                <a:latin typeface="CourierPS" pitchFamily="49" charset="0"/>
              </a:rPr>
              <a:t>    </a:t>
            </a:r>
            <a:r>
              <a:rPr lang="en-US" sz="2400" b="1" u="sng" dirty="0" smtClean="0">
                <a:solidFill>
                  <a:schemeClr val="accent2">
                    <a:lumMod val="75000"/>
                  </a:schemeClr>
                </a:solidFill>
                <a:latin typeface="CourierPS" pitchFamily="49" charset="0"/>
              </a:rPr>
              <a:t>se is a </a:t>
            </a:r>
            <a:r>
              <a:rPr lang="en-US" sz="2400" b="1" u="sng" dirty="0" err="1" smtClean="0">
                <a:solidFill>
                  <a:schemeClr val="accent2">
                    <a:lumMod val="75000"/>
                  </a:schemeClr>
                </a:solidFill>
                <a:latin typeface="CourierPS" pitchFamily="49" charset="0"/>
              </a:rPr>
              <a:t>ro</a:t>
            </a:r>
            <a:endParaRPr lang="en-US" sz="2400" b="1" u="sng" dirty="0" smtClean="0">
              <a:solidFill>
                <a:schemeClr val="accent2">
                  <a:lumMod val="75000"/>
                </a:schemeClr>
              </a:solidFill>
              <a:latin typeface="CourierPS" pitchFamily="49" charset="0"/>
            </a:endParaRPr>
          </a:p>
          <a:p>
            <a:pPr eaLnBrk="0" hangingPunct="0"/>
            <a:r>
              <a:rPr lang="en-US" sz="2400" b="1" dirty="0">
                <a:solidFill>
                  <a:schemeClr val="accent2">
                    <a:lumMod val="75000"/>
                  </a:schemeClr>
                </a:solidFill>
                <a:latin typeface="CourierPS" pitchFamily="49" charset="0"/>
              </a:rPr>
              <a:t> </a:t>
            </a:r>
            <a:r>
              <a:rPr lang="en-US" sz="2400" b="1" dirty="0" smtClean="0">
                <a:solidFill>
                  <a:schemeClr val="accent2">
                    <a:lumMod val="75000"/>
                  </a:schemeClr>
                </a:solidFill>
                <a:latin typeface="CourierPS" pitchFamily="49" charset="0"/>
              </a:rPr>
              <a:t>    </a:t>
            </a:r>
            <a:r>
              <a:rPr lang="en-US" sz="2400" b="1" u="sng" dirty="0" smtClean="0">
                <a:solidFill>
                  <a:srgbClr val="FFC000"/>
                </a:solidFill>
                <a:latin typeface="CourierPS" pitchFamily="49" charset="0"/>
              </a:rPr>
              <a:t>e is a </a:t>
            </a:r>
            <a:r>
              <a:rPr lang="en-US" sz="2400" b="1" u="sng" dirty="0" err="1" smtClean="0">
                <a:solidFill>
                  <a:srgbClr val="FFC000"/>
                </a:solidFill>
                <a:latin typeface="CourierPS" pitchFamily="49" charset="0"/>
              </a:rPr>
              <a:t>ros</a:t>
            </a:r>
            <a:endParaRPr lang="en-US" sz="2400" b="1" u="sng" dirty="0" smtClean="0">
              <a:solidFill>
                <a:srgbClr val="FFC000"/>
              </a:solidFill>
              <a:latin typeface="CourierPS" pitchFamily="49" charset="0"/>
            </a:endParaRPr>
          </a:p>
          <a:p>
            <a:pPr eaLnBrk="0" hangingPunct="0"/>
            <a:r>
              <a:rPr lang="en-US" sz="2400" b="1" dirty="0">
                <a:solidFill>
                  <a:srgbClr val="7030A0"/>
                </a:solidFill>
                <a:latin typeface="CourierPS" pitchFamily="49" charset="0"/>
              </a:rPr>
              <a:t> </a:t>
            </a:r>
            <a:r>
              <a:rPr lang="en-US" sz="2400" b="1" dirty="0" smtClean="0">
                <a:solidFill>
                  <a:srgbClr val="7030A0"/>
                </a:solidFill>
                <a:latin typeface="CourierPS" pitchFamily="49" charset="0"/>
              </a:rPr>
              <a:t>     </a:t>
            </a:r>
            <a:r>
              <a:rPr lang="en-US" sz="2400" b="1" u="sng" dirty="0" smtClean="0">
                <a:solidFill>
                  <a:srgbClr val="7030A0"/>
                </a:solidFill>
                <a:latin typeface="CourierPS" pitchFamily="49" charset="0"/>
              </a:rPr>
              <a:t> is a rose</a:t>
            </a:r>
          </a:p>
          <a:p>
            <a:pPr eaLnBrk="0" hangingPunct="0"/>
            <a:r>
              <a:rPr lang="en-US" sz="2400" b="1" dirty="0" smtClean="0">
                <a:solidFill>
                  <a:srgbClr val="7030A0"/>
                </a:solidFill>
                <a:latin typeface="CourierPS" pitchFamily="49" charset="0"/>
              </a:rPr>
              <a:t>       </a:t>
            </a:r>
            <a:r>
              <a:rPr lang="en-US" sz="2400" b="1" u="sng" dirty="0" smtClean="0">
                <a:solidFill>
                  <a:schemeClr val="accent6">
                    <a:lumMod val="60000"/>
                    <a:lumOff val="40000"/>
                  </a:schemeClr>
                </a:solidFill>
                <a:latin typeface="CourierPS" pitchFamily="49" charset="0"/>
              </a:rPr>
              <a:t>is a rose </a:t>
            </a:r>
          </a:p>
          <a:p>
            <a:pPr eaLnBrk="0" hangingPunct="0"/>
            <a:r>
              <a:rPr lang="en-US" sz="2400" b="1" dirty="0" smtClean="0">
                <a:solidFill>
                  <a:schemeClr val="accent6">
                    <a:lumMod val="60000"/>
                    <a:lumOff val="40000"/>
                  </a:schemeClr>
                </a:solidFill>
                <a:latin typeface="CourierPS" pitchFamily="49" charset="0"/>
              </a:rPr>
              <a:t>        </a:t>
            </a:r>
            <a:r>
              <a:rPr lang="en-US" sz="2400" b="1" u="sng" dirty="0" smtClean="0">
                <a:solidFill>
                  <a:schemeClr val="accent5">
                    <a:lumMod val="75000"/>
                  </a:schemeClr>
                </a:solidFill>
                <a:latin typeface="CourierPS" pitchFamily="49" charset="0"/>
              </a:rPr>
              <a:t>s a rose i</a:t>
            </a:r>
          </a:p>
          <a:p>
            <a:pPr eaLnBrk="0" hangingPunct="0"/>
            <a:r>
              <a:rPr lang="en-US" sz="2400" b="1" dirty="0" smtClean="0">
                <a:solidFill>
                  <a:schemeClr val="accent5">
                    <a:lumMod val="75000"/>
                  </a:schemeClr>
                </a:solidFill>
                <a:latin typeface="CourierPS" pitchFamily="49" charset="0"/>
              </a:rPr>
              <a:t>	</a:t>
            </a:r>
            <a:r>
              <a:rPr lang="en-US" sz="2400" b="1" dirty="0" smtClean="0">
                <a:solidFill>
                  <a:schemeClr val="bg2">
                    <a:lumMod val="50000"/>
                  </a:schemeClr>
                </a:solidFill>
                <a:latin typeface="CourierPS" pitchFamily="49" charset="0"/>
              </a:rPr>
              <a:t>    </a:t>
            </a:r>
            <a:r>
              <a:rPr lang="en-US" sz="2400" b="1" u="sng" dirty="0" smtClean="0">
                <a:solidFill>
                  <a:schemeClr val="bg2">
                    <a:lumMod val="50000"/>
                  </a:schemeClr>
                </a:solidFill>
                <a:latin typeface="CourierPS" pitchFamily="49" charset="0"/>
              </a:rPr>
              <a:t> a rose is</a:t>
            </a:r>
          </a:p>
          <a:p>
            <a:pPr eaLnBrk="0" hangingPunct="0"/>
            <a:r>
              <a:rPr lang="en-US" sz="2400" b="1" dirty="0">
                <a:solidFill>
                  <a:schemeClr val="bg2">
                    <a:lumMod val="50000"/>
                  </a:schemeClr>
                </a:solidFill>
                <a:latin typeface="CourierPS" pitchFamily="49" charset="0"/>
              </a:rPr>
              <a:t>	</a:t>
            </a:r>
            <a:r>
              <a:rPr lang="en-US" sz="2400" b="1" dirty="0" smtClean="0">
                <a:solidFill>
                  <a:schemeClr val="bg2">
                    <a:lumMod val="50000"/>
                  </a:schemeClr>
                </a:solidFill>
                <a:latin typeface="CourierPS" pitchFamily="49" charset="0"/>
              </a:rPr>
              <a:t>	</a:t>
            </a:r>
            <a:r>
              <a:rPr lang="en-US" sz="2400" b="1" u="sng" dirty="0">
                <a:solidFill>
                  <a:srgbClr val="F2493C"/>
                </a:solidFill>
                <a:latin typeface="CourierPS" pitchFamily="49" charset="0"/>
              </a:rPr>
              <a:t>a rose is </a:t>
            </a:r>
            <a:endParaRPr lang="en-US" sz="2400" b="1" dirty="0" smtClean="0">
              <a:solidFill>
                <a:schemeClr val="bg2">
                  <a:lumMod val="50000"/>
                </a:schemeClr>
              </a:solidFill>
              <a:latin typeface="CourierPS" pitchFamily="49" charset="0"/>
            </a:endParaRPr>
          </a:p>
        </p:txBody>
      </p:sp>
    </p:spTree>
    <p:extLst>
      <p:ext uri="{BB962C8B-B14F-4D97-AF65-F5344CB8AC3E}">
        <p14:creationId xmlns:p14="http://schemas.microsoft.com/office/powerpoint/2010/main" val="38104950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2"/>
          <p:cNvSpPr>
            <a:spLocks noGrp="1" noChangeArrowheads="1"/>
          </p:cNvSpPr>
          <p:nvPr>
            <p:ph type="title"/>
          </p:nvPr>
        </p:nvSpPr>
        <p:spPr/>
        <p:txBody>
          <a:bodyPr/>
          <a:lstStyle/>
          <a:p>
            <a:r>
              <a:rPr lang="en-US"/>
              <a:t>Shingling</a:t>
            </a:r>
          </a:p>
        </p:txBody>
      </p:sp>
      <p:sp>
        <p:nvSpPr>
          <p:cNvPr id="290819" name="Rectangle 3"/>
          <p:cNvSpPr>
            <a:spLocks noGrp="1" noChangeArrowheads="1"/>
          </p:cNvSpPr>
          <p:nvPr>
            <p:ph type="body" idx="1"/>
          </p:nvPr>
        </p:nvSpPr>
        <p:spPr/>
        <p:txBody>
          <a:bodyPr/>
          <a:lstStyle/>
          <a:p>
            <a:r>
              <a:rPr lang="en-US" dirty="0"/>
              <a:t>Shingle: a sequence of </a:t>
            </a:r>
            <a:r>
              <a:rPr lang="en-US" dirty="0" smtClean="0">
                <a:solidFill>
                  <a:srgbClr val="0070C0"/>
                </a:solidFill>
              </a:rPr>
              <a:t>k</a:t>
            </a:r>
            <a:r>
              <a:rPr lang="en-US" dirty="0" smtClean="0"/>
              <a:t> </a:t>
            </a:r>
            <a:r>
              <a:rPr lang="en-US" dirty="0"/>
              <a:t>contiguous </a:t>
            </a:r>
            <a:r>
              <a:rPr lang="en-US" dirty="0" smtClean="0"/>
              <a:t>characters</a:t>
            </a:r>
            <a:endParaRPr lang="en-US" dirty="0"/>
          </a:p>
        </p:txBody>
      </p:sp>
      <p:sp>
        <p:nvSpPr>
          <p:cNvPr id="290820" name="Text Box 4"/>
          <p:cNvSpPr txBox="1">
            <a:spLocks noChangeArrowheads="1"/>
          </p:cNvSpPr>
          <p:nvPr/>
        </p:nvSpPr>
        <p:spPr bwMode="auto">
          <a:xfrm>
            <a:off x="1295400" y="2209800"/>
            <a:ext cx="4977645"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sz="2400" b="1" u="sng" dirty="0">
                <a:latin typeface="CourierPS" pitchFamily="49" charset="0"/>
              </a:rPr>
              <a:t>a rose is a rose is a rose</a:t>
            </a:r>
          </a:p>
          <a:p>
            <a:pPr eaLnBrk="0" hangingPunct="0"/>
            <a:r>
              <a:rPr lang="en-US" sz="2400" b="1" u="sng" dirty="0">
                <a:solidFill>
                  <a:srgbClr val="F2493C"/>
                </a:solidFill>
                <a:latin typeface="CourierPS" pitchFamily="49" charset="0"/>
              </a:rPr>
              <a:t>a rose </a:t>
            </a:r>
            <a:r>
              <a:rPr lang="en-US" sz="2400" b="1" u="sng" dirty="0" smtClean="0">
                <a:solidFill>
                  <a:srgbClr val="F2493C"/>
                </a:solidFill>
                <a:latin typeface="CourierPS" pitchFamily="49" charset="0"/>
              </a:rPr>
              <a:t>is </a:t>
            </a:r>
            <a:endParaRPr lang="en-US" sz="2400" b="1" u="sng" dirty="0">
              <a:solidFill>
                <a:srgbClr val="F2493C"/>
              </a:solidFill>
              <a:latin typeface="CourierPS" pitchFamily="49" charset="0"/>
            </a:endParaRPr>
          </a:p>
          <a:p>
            <a:pPr eaLnBrk="0" hangingPunct="0"/>
            <a:r>
              <a:rPr lang="en-US" sz="2400" b="1" dirty="0">
                <a:solidFill>
                  <a:schemeClr val="hlink"/>
                </a:solidFill>
                <a:latin typeface="CourierPS" pitchFamily="49" charset="0"/>
              </a:rPr>
              <a:t> </a:t>
            </a:r>
            <a:r>
              <a:rPr lang="en-US" sz="2400" b="1" u="sng" dirty="0">
                <a:solidFill>
                  <a:schemeClr val="accent2"/>
                </a:solidFill>
                <a:latin typeface="CourierPS" pitchFamily="49" charset="0"/>
              </a:rPr>
              <a:t> </a:t>
            </a:r>
            <a:r>
              <a:rPr lang="en-US" sz="2400" b="1" u="sng" dirty="0" smtClean="0">
                <a:solidFill>
                  <a:schemeClr val="accent2"/>
                </a:solidFill>
                <a:latin typeface="CourierPS" pitchFamily="49" charset="0"/>
              </a:rPr>
              <a:t>rose </a:t>
            </a:r>
            <a:r>
              <a:rPr lang="en-US" sz="2400" b="1" u="sng" dirty="0">
                <a:solidFill>
                  <a:schemeClr val="accent2"/>
                </a:solidFill>
                <a:latin typeface="CourierPS" pitchFamily="49" charset="0"/>
              </a:rPr>
              <a:t>is </a:t>
            </a:r>
            <a:r>
              <a:rPr lang="en-US" sz="2400" b="1" u="sng" dirty="0" smtClean="0">
                <a:solidFill>
                  <a:schemeClr val="accent2"/>
                </a:solidFill>
                <a:latin typeface="CourierPS" pitchFamily="49" charset="0"/>
              </a:rPr>
              <a:t>a</a:t>
            </a:r>
          </a:p>
          <a:p>
            <a:pPr eaLnBrk="0" hangingPunct="0"/>
            <a:r>
              <a:rPr lang="en-US" sz="2400" b="1" dirty="0" smtClean="0">
                <a:solidFill>
                  <a:schemeClr val="accent2"/>
                </a:solidFill>
                <a:latin typeface="CourierPS" pitchFamily="49" charset="0"/>
              </a:rPr>
              <a:t>  </a:t>
            </a:r>
            <a:r>
              <a:rPr lang="en-US" sz="2400" b="1" u="sng" dirty="0" smtClean="0">
                <a:solidFill>
                  <a:srgbClr val="00B050"/>
                </a:solidFill>
                <a:latin typeface="CourierPS" pitchFamily="49" charset="0"/>
              </a:rPr>
              <a:t>rose is a </a:t>
            </a:r>
          </a:p>
          <a:p>
            <a:pPr eaLnBrk="0" hangingPunct="0"/>
            <a:r>
              <a:rPr lang="en-US" sz="2400" b="1" dirty="0" smtClean="0">
                <a:solidFill>
                  <a:srgbClr val="00B050"/>
                </a:solidFill>
                <a:latin typeface="CourierPS" pitchFamily="49" charset="0"/>
              </a:rPr>
              <a:t>   </a:t>
            </a:r>
            <a:r>
              <a:rPr lang="en-US" sz="2400" b="1" u="sng" dirty="0" err="1" smtClean="0">
                <a:solidFill>
                  <a:srgbClr val="00B0F0"/>
                </a:solidFill>
                <a:latin typeface="CourierPS" pitchFamily="49" charset="0"/>
              </a:rPr>
              <a:t>ose</a:t>
            </a:r>
            <a:r>
              <a:rPr lang="en-US" sz="2400" b="1" u="sng" dirty="0" smtClean="0">
                <a:solidFill>
                  <a:srgbClr val="00B0F0"/>
                </a:solidFill>
                <a:latin typeface="CourierPS" pitchFamily="49" charset="0"/>
              </a:rPr>
              <a:t> is a r</a:t>
            </a:r>
          </a:p>
          <a:p>
            <a:pPr eaLnBrk="0" hangingPunct="0"/>
            <a:r>
              <a:rPr lang="en-US" sz="2400" b="1" dirty="0" smtClean="0">
                <a:solidFill>
                  <a:srgbClr val="00B0F0"/>
                </a:solidFill>
                <a:latin typeface="CourierPS" pitchFamily="49" charset="0"/>
              </a:rPr>
              <a:t>    </a:t>
            </a:r>
            <a:r>
              <a:rPr lang="en-US" sz="2400" b="1" u="sng" dirty="0" smtClean="0">
                <a:solidFill>
                  <a:schemeClr val="accent2">
                    <a:lumMod val="75000"/>
                  </a:schemeClr>
                </a:solidFill>
                <a:latin typeface="CourierPS" pitchFamily="49" charset="0"/>
              </a:rPr>
              <a:t>se is a </a:t>
            </a:r>
            <a:r>
              <a:rPr lang="en-US" sz="2400" b="1" u="sng" dirty="0" err="1" smtClean="0">
                <a:solidFill>
                  <a:schemeClr val="accent2">
                    <a:lumMod val="75000"/>
                  </a:schemeClr>
                </a:solidFill>
                <a:latin typeface="CourierPS" pitchFamily="49" charset="0"/>
              </a:rPr>
              <a:t>ro</a:t>
            </a:r>
            <a:endParaRPr lang="en-US" sz="2400" b="1" u="sng" dirty="0" smtClean="0">
              <a:solidFill>
                <a:schemeClr val="accent2">
                  <a:lumMod val="75000"/>
                </a:schemeClr>
              </a:solidFill>
              <a:latin typeface="CourierPS" pitchFamily="49" charset="0"/>
            </a:endParaRPr>
          </a:p>
          <a:p>
            <a:pPr eaLnBrk="0" hangingPunct="0"/>
            <a:r>
              <a:rPr lang="en-US" sz="2400" b="1" dirty="0">
                <a:solidFill>
                  <a:schemeClr val="accent2">
                    <a:lumMod val="75000"/>
                  </a:schemeClr>
                </a:solidFill>
                <a:latin typeface="CourierPS" pitchFamily="49" charset="0"/>
              </a:rPr>
              <a:t> </a:t>
            </a:r>
            <a:r>
              <a:rPr lang="en-US" sz="2400" b="1" dirty="0" smtClean="0">
                <a:solidFill>
                  <a:schemeClr val="accent2">
                    <a:lumMod val="75000"/>
                  </a:schemeClr>
                </a:solidFill>
                <a:latin typeface="CourierPS" pitchFamily="49" charset="0"/>
              </a:rPr>
              <a:t>    </a:t>
            </a:r>
            <a:r>
              <a:rPr lang="en-US" sz="2400" b="1" u="sng" dirty="0" smtClean="0">
                <a:solidFill>
                  <a:srgbClr val="FFC000"/>
                </a:solidFill>
                <a:latin typeface="CourierPS" pitchFamily="49" charset="0"/>
              </a:rPr>
              <a:t>e is a </a:t>
            </a:r>
            <a:r>
              <a:rPr lang="en-US" sz="2400" b="1" u="sng" dirty="0" err="1" smtClean="0">
                <a:solidFill>
                  <a:srgbClr val="FFC000"/>
                </a:solidFill>
                <a:latin typeface="CourierPS" pitchFamily="49" charset="0"/>
              </a:rPr>
              <a:t>ros</a:t>
            </a:r>
            <a:endParaRPr lang="en-US" sz="2400" b="1" u="sng" dirty="0" smtClean="0">
              <a:solidFill>
                <a:srgbClr val="FFC000"/>
              </a:solidFill>
              <a:latin typeface="CourierPS" pitchFamily="49" charset="0"/>
            </a:endParaRPr>
          </a:p>
          <a:p>
            <a:pPr eaLnBrk="0" hangingPunct="0"/>
            <a:r>
              <a:rPr lang="en-US" sz="2400" b="1" dirty="0">
                <a:solidFill>
                  <a:srgbClr val="7030A0"/>
                </a:solidFill>
                <a:latin typeface="CourierPS" pitchFamily="49" charset="0"/>
              </a:rPr>
              <a:t> </a:t>
            </a:r>
            <a:r>
              <a:rPr lang="en-US" sz="2400" b="1" dirty="0" smtClean="0">
                <a:solidFill>
                  <a:srgbClr val="7030A0"/>
                </a:solidFill>
                <a:latin typeface="CourierPS" pitchFamily="49" charset="0"/>
              </a:rPr>
              <a:t>     </a:t>
            </a:r>
            <a:r>
              <a:rPr lang="en-US" sz="2400" b="1" u="sng" dirty="0" smtClean="0">
                <a:solidFill>
                  <a:srgbClr val="7030A0"/>
                </a:solidFill>
                <a:latin typeface="CourierPS" pitchFamily="49" charset="0"/>
              </a:rPr>
              <a:t> is a rose</a:t>
            </a:r>
          </a:p>
          <a:p>
            <a:pPr eaLnBrk="0" hangingPunct="0"/>
            <a:r>
              <a:rPr lang="en-US" sz="2400" b="1" dirty="0" smtClean="0">
                <a:solidFill>
                  <a:srgbClr val="7030A0"/>
                </a:solidFill>
                <a:latin typeface="CourierPS" pitchFamily="49" charset="0"/>
              </a:rPr>
              <a:t>       </a:t>
            </a:r>
            <a:r>
              <a:rPr lang="en-US" sz="2400" b="1" u="sng" dirty="0" smtClean="0">
                <a:solidFill>
                  <a:schemeClr val="accent6">
                    <a:lumMod val="60000"/>
                    <a:lumOff val="40000"/>
                  </a:schemeClr>
                </a:solidFill>
                <a:latin typeface="CourierPS" pitchFamily="49" charset="0"/>
              </a:rPr>
              <a:t>is a rose </a:t>
            </a:r>
          </a:p>
          <a:p>
            <a:pPr eaLnBrk="0" hangingPunct="0"/>
            <a:r>
              <a:rPr lang="en-US" sz="2400" b="1" dirty="0" smtClean="0">
                <a:solidFill>
                  <a:schemeClr val="accent6">
                    <a:lumMod val="60000"/>
                    <a:lumOff val="40000"/>
                  </a:schemeClr>
                </a:solidFill>
                <a:latin typeface="CourierPS" pitchFamily="49" charset="0"/>
              </a:rPr>
              <a:t>        </a:t>
            </a:r>
            <a:r>
              <a:rPr lang="en-US" sz="2400" b="1" u="sng" dirty="0" smtClean="0">
                <a:solidFill>
                  <a:schemeClr val="accent5">
                    <a:lumMod val="75000"/>
                  </a:schemeClr>
                </a:solidFill>
                <a:latin typeface="CourierPS" pitchFamily="49" charset="0"/>
              </a:rPr>
              <a:t>s a rose i</a:t>
            </a:r>
          </a:p>
          <a:p>
            <a:pPr eaLnBrk="0" hangingPunct="0"/>
            <a:r>
              <a:rPr lang="en-US" sz="2400" b="1" dirty="0" smtClean="0">
                <a:solidFill>
                  <a:schemeClr val="accent5">
                    <a:lumMod val="75000"/>
                  </a:schemeClr>
                </a:solidFill>
                <a:latin typeface="CourierPS" pitchFamily="49" charset="0"/>
              </a:rPr>
              <a:t>	</a:t>
            </a:r>
            <a:r>
              <a:rPr lang="en-US" sz="2400" b="1" dirty="0" smtClean="0">
                <a:solidFill>
                  <a:schemeClr val="bg2">
                    <a:lumMod val="50000"/>
                  </a:schemeClr>
                </a:solidFill>
                <a:latin typeface="CourierPS" pitchFamily="49" charset="0"/>
              </a:rPr>
              <a:t>    </a:t>
            </a:r>
            <a:r>
              <a:rPr lang="en-US" sz="2400" b="1" u="sng" dirty="0" smtClean="0">
                <a:solidFill>
                  <a:schemeClr val="bg2">
                    <a:lumMod val="50000"/>
                  </a:schemeClr>
                </a:solidFill>
                <a:latin typeface="CourierPS" pitchFamily="49" charset="0"/>
              </a:rPr>
              <a:t> a rose is</a:t>
            </a:r>
          </a:p>
          <a:p>
            <a:pPr eaLnBrk="0" hangingPunct="0"/>
            <a:r>
              <a:rPr lang="en-US" sz="2400" b="1" dirty="0">
                <a:solidFill>
                  <a:schemeClr val="bg2">
                    <a:lumMod val="50000"/>
                  </a:schemeClr>
                </a:solidFill>
                <a:latin typeface="CourierPS" pitchFamily="49" charset="0"/>
              </a:rPr>
              <a:t>	</a:t>
            </a:r>
            <a:r>
              <a:rPr lang="en-US" sz="2400" b="1" dirty="0" smtClean="0">
                <a:solidFill>
                  <a:schemeClr val="bg2">
                    <a:lumMod val="50000"/>
                  </a:schemeClr>
                </a:solidFill>
                <a:latin typeface="CourierPS" pitchFamily="49" charset="0"/>
              </a:rPr>
              <a:t>	</a:t>
            </a:r>
            <a:r>
              <a:rPr lang="en-US" sz="2400" b="1" u="sng" dirty="0">
                <a:solidFill>
                  <a:srgbClr val="F2493C"/>
                </a:solidFill>
                <a:latin typeface="CourierPS" pitchFamily="49" charset="0"/>
              </a:rPr>
              <a:t>a rose is </a:t>
            </a:r>
            <a:endParaRPr lang="en-US" sz="2400" b="1" dirty="0" smtClean="0">
              <a:solidFill>
                <a:schemeClr val="bg2">
                  <a:lumMod val="50000"/>
                </a:schemeClr>
              </a:solidFill>
              <a:latin typeface="CourierPS" pitchFamily="49" charset="0"/>
            </a:endParaRPr>
          </a:p>
        </p:txBody>
      </p:sp>
      <p:sp>
        <p:nvSpPr>
          <p:cNvPr id="5" name="Text Box 4"/>
          <p:cNvSpPr txBox="1">
            <a:spLocks noChangeArrowheads="1"/>
          </p:cNvSpPr>
          <p:nvPr/>
        </p:nvSpPr>
        <p:spPr bwMode="auto">
          <a:xfrm>
            <a:off x="6172200" y="2667000"/>
            <a:ext cx="2028119" cy="378565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sz="2400" b="1" u="sng" dirty="0" smtClean="0">
                <a:solidFill>
                  <a:srgbClr val="F2493C"/>
                </a:solidFill>
                <a:latin typeface="CourierPS" pitchFamily="49" charset="0"/>
              </a:rPr>
              <a:t>a </a:t>
            </a:r>
            <a:r>
              <a:rPr lang="en-US" sz="2400" b="1" u="sng" dirty="0">
                <a:solidFill>
                  <a:srgbClr val="F2493C"/>
                </a:solidFill>
                <a:latin typeface="CourierPS" pitchFamily="49" charset="0"/>
              </a:rPr>
              <a:t>rose </a:t>
            </a:r>
            <a:r>
              <a:rPr lang="en-US" sz="2400" b="1" u="sng" dirty="0" smtClean="0">
                <a:solidFill>
                  <a:srgbClr val="F2493C"/>
                </a:solidFill>
                <a:latin typeface="CourierPS" pitchFamily="49" charset="0"/>
              </a:rPr>
              <a:t>is </a:t>
            </a:r>
            <a:endParaRPr lang="en-US" sz="2400" b="1" u="sng" dirty="0">
              <a:solidFill>
                <a:srgbClr val="F2493C"/>
              </a:solidFill>
              <a:latin typeface="CourierPS" pitchFamily="49" charset="0"/>
            </a:endParaRPr>
          </a:p>
          <a:p>
            <a:pPr eaLnBrk="0" hangingPunct="0"/>
            <a:r>
              <a:rPr lang="en-US" sz="2400" b="1" u="sng" dirty="0" smtClean="0">
                <a:solidFill>
                  <a:schemeClr val="accent2"/>
                </a:solidFill>
                <a:latin typeface="CourierPS" pitchFamily="49" charset="0"/>
              </a:rPr>
              <a:t> rose </a:t>
            </a:r>
            <a:r>
              <a:rPr lang="en-US" sz="2400" b="1" u="sng" dirty="0">
                <a:solidFill>
                  <a:schemeClr val="accent2"/>
                </a:solidFill>
                <a:latin typeface="CourierPS" pitchFamily="49" charset="0"/>
              </a:rPr>
              <a:t>is </a:t>
            </a:r>
            <a:r>
              <a:rPr lang="en-US" sz="2400" b="1" u="sng" dirty="0" smtClean="0">
                <a:solidFill>
                  <a:schemeClr val="accent2"/>
                </a:solidFill>
                <a:latin typeface="CourierPS" pitchFamily="49" charset="0"/>
              </a:rPr>
              <a:t>a</a:t>
            </a:r>
          </a:p>
          <a:p>
            <a:pPr eaLnBrk="0" hangingPunct="0"/>
            <a:r>
              <a:rPr lang="en-US" sz="2400" b="1" u="sng" dirty="0" smtClean="0">
                <a:solidFill>
                  <a:srgbClr val="00B050"/>
                </a:solidFill>
                <a:latin typeface="CourierPS" pitchFamily="49" charset="0"/>
              </a:rPr>
              <a:t>rose is a </a:t>
            </a:r>
          </a:p>
          <a:p>
            <a:pPr eaLnBrk="0" hangingPunct="0"/>
            <a:r>
              <a:rPr lang="en-US" sz="2400" b="1" u="sng" dirty="0" err="1" smtClean="0">
                <a:solidFill>
                  <a:srgbClr val="00B0F0"/>
                </a:solidFill>
                <a:latin typeface="CourierPS" pitchFamily="49" charset="0"/>
              </a:rPr>
              <a:t>ose</a:t>
            </a:r>
            <a:r>
              <a:rPr lang="en-US" sz="2400" b="1" u="sng" dirty="0" smtClean="0">
                <a:solidFill>
                  <a:srgbClr val="00B0F0"/>
                </a:solidFill>
                <a:latin typeface="CourierPS" pitchFamily="49" charset="0"/>
              </a:rPr>
              <a:t> is a r</a:t>
            </a:r>
          </a:p>
          <a:p>
            <a:pPr eaLnBrk="0" hangingPunct="0"/>
            <a:r>
              <a:rPr lang="en-US" sz="2400" b="1" u="sng" dirty="0" smtClean="0">
                <a:solidFill>
                  <a:schemeClr val="accent2">
                    <a:lumMod val="75000"/>
                  </a:schemeClr>
                </a:solidFill>
                <a:latin typeface="CourierPS" pitchFamily="49" charset="0"/>
              </a:rPr>
              <a:t>se is a </a:t>
            </a:r>
            <a:r>
              <a:rPr lang="en-US" sz="2400" b="1" u="sng" dirty="0" err="1" smtClean="0">
                <a:solidFill>
                  <a:schemeClr val="accent2">
                    <a:lumMod val="75000"/>
                  </a:schemeClr>
                </a:solidFill>
                <a:latin typeface="CourierPS" pitchFamily="49" charset="0"/>
              </a:rPr>
              <a:t>ro</a:t>
            </a:r>
            <a:endParaRPr lang="en-US" sz="2400" b="1" u="sng" dirty="0" smtClean="0">
              <a:solidFill>
                <a:schemeClr val="accent2">
                  <a:lumMod val="75000"/>
                </a:schemeClr>
              </a:solidFill>
              <a:latin typeface="CourierPS" pitchFamily="49" charset="0"/>
            </a:endParaRPr>
          </a:p>
          <a:p>
            <a:pPr eaLnBrk="0" hangingPunct="0"/>
            <a:r>
              <a:rPr lang="en-US" sz="2400" b="1" u="sng" dirty="0" smtClean="0">
                <a:solidFill>
                  <a:srgbClr val="FFC000"/>
                </a:solidFill>
                <a:latin typeface="CourierPS" pitchFamily="49" charset="0"/>
              </a:rPr>
              <a:t>e is a </a:t>
            </a:r>
            <a:r>
              <a:rPr lang="en-US" sz="2400" b="1" u="sng" dirty="0" err="1" smtClean="0">
                <a:solidFill>
                  <a:srgbClr val="FFC000"/>
                </a:solidFill>
                <a:latin typeface="CourierPS" pitchFamily="49" charset="0"/>
              </a:rPr>
              <a:t>ros</a:t>
            </a:r>
            <a:endParaRPr lang="en-US" sz="2400" b="1" u="sng" dirty="0" smtClean="0">
              <a:solidFill>
                <a:srgbClr val="FFC000"/>
              </a:solidFill>
              <a:latin typeface="CourierPS" pitchFamily="49" charset="0"/>
            </a:endParaRPr>
          </a:p>
          <a:p>
            <a:pPr eaLnBrk="0" hangingPunct="0"/>
            <a:r>
              <a:rPr lang="en-US" sz="2400" b="1" u="sng" dirty="0" smtClean="0">
                <a:solidFill>
                  <a:srgbClr val="7030A0"/>
                </a:solidFill>
                <a:latin typeface="CourierPS" pitchFamily="49" charset="0"/>
              </a:rPr>
              <a:t> is a rose</a:t>
            </a:r>
          </a:p>
          <a:p>
            <a:pPr eaLnBrk="0" hangingPunct="0"/>
            <a:r>
              <a:rPr lang="en-US" sz="2400" b="1" u="sng" dirty="0" smtClean="0">
                <a:solidFill>
                  <a:schemeClr val="accent6">
                    <a:lumMod val="60000"/>
                    <a:lumOff val="40000"/>
                  </a:schemeClr>
                </a:solidFill>
                <a:latin typeface="CourierPS" pitchFamily="49" charset="0"/>
              </a:rPr>
              <a:t>is a rose </a:t>
            </a:r>
          </a:p>
          <a:p>
            <a:pPr eaLnBrk="0" hangingPunct="0"/>
            <a:r>
              <a:rPr lang="en-US" sz="2400" b="1" u="sng" dirty="0" smtClean="0">
                <a:solidFill>
                  <a:schemeClr val="accent5">
                    <a:lumMod val="75000"/>
                  </a:schemeClr>
                </a:solidFill>
                <a:latin typeface="CourierPS" pitchFamily="49" charset="0"/>
              </a:rPr>
              <a:t>s a rose i</a:t>
            </a:r>
          </a:p>
          <a:p>
            <a:pPr eaLnBrk="0" hangingPunct="0"/>
            <a:r>
              <a:rPr lang="en-US" sz="2400" b="1" u="sng" dirty="0" smtClean="0">
                <a:solidFill>
                  <a:schemeClr val="bg2">
                    <a:lumMod val="50000"/>
                  </a:schemeClr>
                </a:solidFill>
                <a:latin typeface="CourierPS" pitchFamily="49" charset="0"/>
              </a:rPr>
              <a:t> a rose is</a:t>
            </a:r>
          </a:p>
        </p:txBody>
      </p:sp>
    </p:spTree>
    <p:extLst>
      <p:ext uri="{BB962C8B-B14F-4D97-AF65-F5344CB8AC3E}">
        <p14:creationId xmlns:p14="http://schemas.microsoft.com/office/powerpoint/2010/main" val="104509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92BFD8C-967A-4965-92B8-FA5D2646752C}" type="slidenum">
              <a:rPr lang="en-US"/>
              <a:pPr/>
              <a:t>15</a:t>
            </a:fld>
            <a:endParaRPr lang="en-US"/>
          </a:p>
        </p:txBody>
      </p:sp>
      <p:sp>
        <p:nvSpPr>
          <p:cNvPr id="70658" name="Rectangle 2"/>
          <p:cNvSpPr>
            <a:spLocks noGrp="1" noChangeArrowheads="1"/>
          </p:cNvSpPr>
          <p:nvPr>
            <p:ph type="title"/>
          </p:nvPr>
        </p:nvSpPr>
        <p:spPr/>
        <p:txBody>
          <a:bodyPr/>
          <a:lstStyle/>
          <a:p>
            <a:r>
              <a:rPr lang="en-US"/>
              <a:t>Working Assumption</a:t>
            </a:r>
          </a:p>
        </p:txBody>
      </p:sp>
      <p:sp>
        <p:nvSpPr>
          <p:cNvPr id="70659" name="Rectangle 3"/>
          <p:cNvSpPr>
            <a:spLocks noGrp="1" noChangeArrowheads="1"/>
          </p:cNvSpPr>
          <p:nvPr>
            <p:ph type="body" idx="1"/>
          </p:nvPr>
        </p:nvSpPr>
        <p:spPr/>
        <p:txBody>
          <a:bodyPr>
            <a:normAutofit lnSpcReduction="10000"/>
          </a:bodyPr>
          <a:lstStyle/>
          <a:p>
            <a:r>
              <a:rPr lang="en-US" dirty="0"/>
              <a:t>Documents that have lots of shingles in common have similar text, even if the text appears in different order.</a:t>
            </a:r>
          </a:p>
          <a:p>
            <a:r>
              <a:rPr lang="en-US" dirty="0">
                <a:solidFill>
                  <a:schemeClr val="accent2"/>
                </a:solidFill>
              </a:rPr>
              <a:t>Careful</a:t>
            </a:r>
            <a:r>
              <a:rPr lang="en-US" dirty="0"/>
              <a:t>: you must pick </a:t>
            </a:r>
            <a:r>
              <a:rPr lang="en-US" i="1" dirty="0">
                <a:solidFill>
                  <a:srgbClr val="00B050"/>
                </a:solidFill>
              </a:rPr>
              <a:t>k</a:t>
            </a:r>
            <a:r>
              <a:rPr lang="en-US" dirty="0"/>
              <a:t>  large enough, or most documents will have most shingles</a:t>
            </a:r>
            <a:r>
              <a:rPr lang="en-US" dirty="0" smtClean="0"/>
              <a:t>.</a:t>
            </a:r>
          </a:p>
          <a:p>
            <a:pPr lvl="1"/>
            <a:r>
              <a:rPr lang="en-US" dirty="0" smtClean="0"/>
              <a:t>Extreme case </a:t>
            </a:r>
            <a:r>
              <a:rPr lang="en-US" i="1" dirty="0" smtClean="0">
                <a:solidFill>
                  <a:srgbClr val="00B050"/>
                </a:solidFill>
              </a:rPr>
              <a:t>k = 1</a:t>
            </a:r>
            <a:r>
              <a:rPr lang="en-US" dirty="0" smtClean="0"/>
              <a:t>: all documents are the same</a:t>
            </a:r>
            <a:endParaRPr lang="en-US" dirty="0"/>
          </a:p>
          <a:p>
            <a:pPr lvl="1"/>
            <a:r>
              <a:rPr lang="en-US" i="1" dirty="0">
                <a:solidFill>
                  <a:srgbClr val="00B050"/>
                </a:solidFill>
              </a:rPr>
              <a:t>k </a:t>
            </a:r>
            <a:r>
              <a:rPr lang="en-US" dirty="0">
                <a:solidFill>
                  <a:srgbClr val="00B050"/>
                </a:solidFill>
              </a:rPr>
              <a:t>= 5 </a:t>
            </a:r>
            <a:r>
              <a:rPr lang="en-US" dirty="0"/>
              <a:t>is OK for short documents; </a:t>
            </a:r>
            <a:r>
              <a:rPr lang="en-US" i="1" dirty="0">
                <a:solidFill>
                  <a:srgbClr val="00B050"/>
                </a:solidFill>
              </a:rPr>
              <a:t>k</a:t>
            </a:r>
            <a:r>
              <a:rPr lang="en-US" dirty="0">
                <a:solidFill>
                  <a:srgbClr val="00B050"/>
                </a:solidFill>
              </a:rPr>
              <a:t> = 10 </a:t>
            </a:r>
            <a:r>
              <a:rPr lang="en-US" dirty="0"/>
              <a:t>is better for long documents</a:t>
            </a:r>
            <a:r>
              <a:rPr lang="en-US" dirty="0" smtClean="0"/>
              <a:t>.</a:t>
            </a:r>
          </a:p>
          <a:p>
            <a:r>
              <a:rPr lang="en-US" dirty="0" smtClean="0"/>
              <a:t>Alternative ways to define shingles:</a:t>
            </a:r>
          </a:p>
          <a:p>
            <a:pPr lvl="1"/>
            <a:r>
              <a:rPr lang="en-US" dirty="0" smtClean="0"/>
              <a:t>Use words instead of characters</a:t>
            </a:r>
          </a:p>
          <a:p>
            <a:pPr lvl="1"/>
            <a:r>
              <a:rPr lang="en-US" dirty="0" smtClean="0"/>
              <a:t>Anchor on stop words (to avoid templates)</a:t>
            </a:r>
            <a:endParaRPr lang="en-US" dirty="0"/>
          </a:p>
        </p:txBody>
      </p:sp>
    </p:spTree>
    <p:extLst>
      <p:ext uri="{BB962C8B-B14F-4D97-AF65-F5344CB8AC3E}">
        <p14:creationId xmlns:p14="http://schemas.microsoft.com/office/powerpoint/2010/main" val="19233348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9E16501-3546-4DF5-9069-43288F77B7ED}" type="slidenum">
              <a:rPr lang="en-US"/>
              <a:pPr/>
              <a:t>16</a:t>
            </a:fld>
            <a:endParaRPr lang="en-US"/>
          </a:p>
        </p:txBody>
      </p:sp>
      <p:sp>
        <p:nvSpPr>
          <p:cNvPr id="21506" name="Rectangle 2"/>
          <p:cNvSpPr>
            <a:spLocks noGrp="1" noChangeArrowheads="1"/>
          </p:cNvSpPr>
          <p:nvPr>
            <p:ph type="title"/>
          </p:nvPr>
        </p:nvSpPr>
        <p:spPr/>
        <p:txBody>
          <a:bodyPr/>
          <a:lstStyle/>
          <a:p>
            <a:r>
              <a:rPr lang="en-US"/>
              <a:t>Shingles: </a:t>
            </a:r>
            <a:r>
              <a:rPr lang="en-US">
                <a:solidFill>
                  <a:srgbClr val="FF9900"/>
                </a:solidFill>
              </a:rPr>
              <a:t>Compression Option</a:t>
            </a:r>
          </a:p>
        </p:txBody>
      </p:sp>
      <mc:AlternateContent xmlns:mc="http://schemas.openxmlformats.org/markup-compatibility/2006" xmlns:a14="http://schemas.microsoft.com/office/drawing/2010/main">
        <mc:Choice Requires="a14">
          <p:sp>
            <p:nvSpPr>
              <p:cNvPr id="21507" name="Rectangle 3"/>
              <p:cNvSpPr>
                <a:spLocks noGrp="1" noChangeArrowheads="1"/>
              </p:cNvSpPr>
              <p:nvPr>
                <p:ph type="body" idx="1"/>
              </p:nvPr>
            </p:nvSpPr>
            <p:spPr>
              <a:xfrm>
                <a:off x="685800" y="1981200"/>
                <a:ext cx="7848600" cy="4114800"/>
              </a:xfrm>
            </p:spPr>
            <p:txBody>
              <a:bodyPr>
                <a:normAutofit fontScale="92500"/>
              </a:bodyPr>
              <a:lstStyle/>
              <a:p>
                <a:r>
                  <a:rPr lang="en-US" dirty="0" smtClean="0"/>
                  <a:t>To compress long shingles, we can </a:t>
                </a:r>
                <a:r>
                  <a:rPr lang="en-US" dirty="0">
                    <a:solidFill>
                      <a:srgbClr val="0070C0"/>
                    </a:solidFill>
                  </a:rPr>
                  <a:t>hash</a:t>
                </a:r>
                <a:r>
                  <a:rPr lang="en-US" dirty="0"/>
                  <a:t> them to (say) 4 bytes</a:t>
                </a:r>
                <a:r>
                  <a:rPr lang="en-US" dirty="0" smtClean="0"/>
                  <a:t>.</a:t>
                </a:r>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a:rPr>
                        <m:t>h</m:t>
                      </m:r>
                      <m:r>
                        <a:rPr lang="en-US" b="0" i="1" smtClean="0">
                          <a:latin typeface="Cambria Math"/>
                        </a:rPr>
                        <m:t>:</m:t>
                      </m:r>
                      <m:sSup>
                        <m:sSupPr>
                          <m:ctrlPr>
                            <a:rPr lang="en-US" b="0" i="1" smtClean="0">
                              <a:latin typeface="Cambria Math" panose="02040503050406030204" pitchFamily="18" charset="0"/>
                            </a:rPr>
                          </m:ctrlPr>
                        </m:sSupPr>
                        <m:e>
                          <m:r>
                            <a:rPr lang="en-US" b="0" i="1" smtClean="0">
                              <a:latin typeface="Cambria Math"/>
                            </a:rPr>
                            <m:t>𝑉</m:t>
                          </m:r>
                        </m:e>
                        <m:sup>
                          <m:r>
                            <a:rPr lang="en-US" b="0" i="1" smtClean="0">
                              <a:latin typeface="Cambria Math"/>
                            </a:rPr>
                            <m:t>𝑘</m:t>
                          </m:r>
                        </m:sup>
                      </m:sSup>
                      <m:r>
                        <a:rPr lang="en-US" b="0" i="1" smtClean="0">
                          <a:latin typeface="Cambria Math"/>
                        </a:rPr>
                        <m:t>→</m:t>
                      </m:r>
                      <m:sSup>
                        <m:sSupPr>
                          <m:ctrlPr>
                            <a:rPr lang="en-US" b="0" i="1" smtClean="0">
                              <a:latin typeface="Cambria Math" panose="02040503050406030204" pitchFamily="18" charset="0"/>
                            </a:rPr>
                          </m:ctrlPr>
                        </m:sSupPr>
                        <m:e>
                          <m:d>
                            <m:dPr>
                              <m:begChr m:val="{"/>
                              <m:endChr m:val="}"/>
                              <m:ctrlPr>
                                <a:rPr lang="en-US" b="0" i="1" smtClean="0">
                                  <a:latin typeface="Cambria Math" panose="02040503050406030204" pitchFamily="18" charset="0"/>
                                </a:rPr>
                              </m:ctrlPr>
                            </m:dPr>
                            <m:e>
                              <m:r>
                                <a:rPr lang="en-US" b="0" i="1" smtClean="0">
                                  <a:latin typeface="Cambria Math"/>
                                </a:rPr>
                                <m:t>0,1</m:t>
                              </m:r>
                            </m:e>
                          </m:d>
                        </m:e>
                        <m:sup>
                          <m:r>
                            <a:rPr lang="en-US" b="0" i="1" smtClean="0">
                              <a:latin typeface="Cambria Math"/>
                            </a:rPr>
                            <m:t>64</m:t>
                          </m:r>
                        </m:sup>
                      </m:sSup>
                    </m:oMath>
                  </m:oMathPara>
                </a14:m>
                <a:endParaRPr lang="en-US" dirty="0"/>
              </a:p>
              <a:p>
                <a:r>
                  <a:rPr lang="en-US" dirty="0"/>
                  <a:t>Represent a doc by the set of </a:t>
                </a:r>
                <a:r>
                  <a:rPr lang="en-US" dirty="0">
                    <a:solidFill>
                      <a:schemeClr val="accent6">
                        <a:lumMod val="75000"/>
                      </a:schemeClr>
                    </a:solidFill>
                  </a:rPr>
                  <a:t>hash values </a:t>
                </a:r>
                <a:r>
                  <a:rPr lang="en-US" dirty="0"/>
                  <a:t>of its </a:t>
                </a:r>
                <a:r>
                  <a:rPr lang="en-US" i="1" dirty="0"/>
                  <a:t>k</a:t>
                </a:r>
                <a:r>
                  <a:rPr lang="en-US" dirty="0"/>
                  <a:t>-shingles</a:t>
                </a:r>
                <a:r>
                  <a:rPr lang="en-US" dirty="0" smtClean="0"/>
                  <a:t>.</a:t>
                </a:r>
              </a:p>
              <a:p>
                <a:pPr lvl="1"/>
                <a:r>
                  <a:rPr lang="en-US" dirty="0" smtClean="0"/>
                  <a:t>Shingle </a:t>
                </a:r>
                <a14:m>
                  <m:oMath xmlns:m="http://schemas.openxmlformats.org/officeDocument/2006/math">
                    <m:r>
                      <a:rPr lang="en-US" i="1" dirty="0" smtClean="0">
                        <a:latin typeface="Cambria Math"/>
                      </a:rPr>
                      <m:t>𝑠</m:t>
                    </m:r>
                  </m:oMath>
                </a14:m>
                <a:r>
                  <a:rPr lang="en-US" dirty="0" smtClean="0"/>
                  <a:t> will be represented by the 64-bit integer </a:t>
                </a:r>
                <a14:m>
                  <m:oMath xmlns:m="http://schemas.openxmlformats.org/officeDocument/2006/math">
                    <m:r>
                      <a:rPr lang="en-US" i="1" dirty="0" smtClean="0">
                        <a:latin typeface="Cambria Math"/>
                      </a:rPr>
                      <m:t>h</m:t>
                    </m:r>
                    <m:r>
                      <a:rPr lang="en-US" i="1" dirty="0" smtClean="0">
                        <a:latin typeface="Cambria Math"/>
                      </a:rPr>
                      <m:t>(</m:t>
                    </m:r>
                    <m:r>
                      <a:rPr lang="en-US" i="1" dirty="0" smtClean="0">
                        <a:latin typeface="Cambria Math"/>
                      </a:rPr>
                      <m:t>𝑠</m:t>
                    </m:r>
                    <m:r>
                      <a:rPr lang="en-US" i="1" dirty="0" smtClean="0">
                        <a:latin typeface="Cambria Math"/>
                      </a:rPr>
                      <m:t>)</m:t>
                    </m:r>
                  </m:oMath>
                </a14:m>
                <a:endParaRPr lang="en-US" dirty="0" smtClean="0"/>
              </a:p>
              <a:p>
                <a:r>
                  <a:rPr lang="en-US" dirty="0" smtClean="0"/>
                  <a:t>From now on we will assume that </a:t>
                </a:r>
                <a:r>
                  <a:rPr lang="en-US" dirty="0" smtClean="0">
                    <a:solidFill>
                      <a:srgbClr val="FF0000"/>
                    </a:solidFill>
                  </a:rPr>
                  <a:t>shingles are integers</a:t>
                </a:r>
                <a:endParaRPr lang="en-US" dirty="0">
                  <a:solidFill>
                    <a:srgbClr val="FF0000"/>
                  </a:solidFill>
                </a:endParaRPr>
              </a:p>
              <a:p>
                <a:pPr lvl="1"/>
                <a:r>
                  <a:rPr lang="en-US" dirty="0" smtClean="0"/>
                  <a:t>Collisions are possible, but very rare</a:t>
                </a:r>
                <a:endParaRPr lang="en-US" dirty="0"/>
              </a:p>
            </p:txBody>
          </p:sp>
        </mc:Choice>
        <mc:Fallback xmlns="">
          <p:sp>
            <p:nvSpPr>
              <p:cNvPr id="21507" name="Rectangle 3"/>
              <p:cNvSpPr>
                <a:spLocks noGrp="1" noRot="1" noChangeAspect="1" noMove="1" noResize="1" noEditPoints="1" noAdjustHandles="1" noChangeArrowheads="1" noChangeShapeType="1" noTextEdit="1"/>
              </p:cNvSpPr>
              <p:nvPr>
                <p:ph type="body" idx="1"/>
              </p:nvPr>
            </p:nvSpPr>
            <p:spPr>
              <a:xfrm>
                <a:off x="685800" y="1981200"/>
                <a:ext cx="7848600" cy="4114800"/>
              </a:xfrm>
              <a:blipFill rotWithShape="1">
                <a:blip r:embed="rId2"/>
                <a:stretch>
                  <a:fillRect l="-932" t="-1333"/>
                </a:stretch>
              </a:blipFill>
            </p:spPr>
            <p:txBody>
              <a:bodyPr/>
              <a:lstStyle/>
              <a:p>
                <a:r>
                  <a:rPr lang="en-US">
                    <a:noFill/>
                  </a:rPr>
                  <a:t> </a:t>
                </a:r>
              </a:p>
            </p:txBody>
          </p:sp>
        </mc:Fallback>
      </mc:AlternateContent>
    </p:spTree>
    <p:extLst>
      <p:ext uri="{BB962C8B-B14F-4D97-AF65-F5344CB8AC3E}">
        <p14:creationId xmlns:p14="http://schemas.microsoft.com/office/powerpoint/2010/main" val="1731418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2"/>
          <p:cNvSpPr>
            <a:spLocks noGrp="1" noChangeArrowheads="1"/>
          </p:cNvSpPr>
          <p:nvPr>
            <p:ph type="title"/>
          </p:nvPr>
        </p:nvSpPr>
        <p:spPr/>
        <p:txBody>
          <a:bodyPr/>
          <a:lstStyle/>
          <a:p>
            <a:r>
              <a:rPr lang="en-US" dirty="0" smtClean="0"/>
              <a:t>Fingerprinting</a:t>
            </a:r>
            <a:endParaRPr lang="en-US" dirty="0"/>
          </a:p>
        </p:txBody>
      </p:sp>
      <p:sp>
        <p:nvSpPr>
          <p:cNvPr id="290819" name="Rectangle 3"/>
          <p:cNvSpPr>
            <a:spLocks noGrp="1" noChangeArrowheads="1"/>
          </p:cNvSpPr>
          <p:nvPr>
            <p:ph type="body" idx="1"/>
          </p:nvPr>
        </p:nvSpPr>
        <p:spPr>
          <a:xfrm>
            <a:off x="457200" y="1600200"/>
            <a:ext cx="8229600" cy="4876800"/>
          </a:xfrm>
        </p:spPr>
        <p:txBody>
          <a:bodyPr/>
          <a:lstStyle/>
          <a:p>
            <a:r>
              <a:rPr lang="en-US" dirty="0" smtClean="0"/>
              <a:t>Hash shingles to 64-bit integers</a:t>
            </a:r>
            <a:endParaRPr lang="en-US" dirty="0"/>
          </a:p>
        </p:txBody>
      </p:sp>
      <p:sp>
        <p:nvSpPr>
          <p:cNvPr id="290820" name="Text Box 4"/>
          <p:cNvSpPr txBox="1">
            <a:spLocks noChangeArrowheads="1"/>
          </p:cNvSpPr>
          <p:nvPr/>
        </p:nvSpPr>
        <p:spPr bwMode="auto">
          <a:xfrm>
            <a:off x="1320800" y="2790250"/>
            <a:ext cx="2028119" cy="378565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sz="2400" b="1" u="sng" dirty="0" smtClean="0">
                <a:solidFill>
                  <a:srgbClr val="F2493C"/>
                </a:solidFill>
                <a:latin typeface="CourierPS" pitchFamily="49" charset="0"/>
              </a:rPr>
              <a:t>a </a:t>
            </a:r>
            <a:r>
              <a:rPr lang="en-US" sz="2400" b="1" u="sng" dirty="0">
                <a:solidFill>
                  <a:srgbClr val="F2493C"/>
                </a:solidFill>
                <a:latin typeface="CourierPS" pitchFamily="49" charset="0"/>
              </a:rPr>
              <a:t>rose </a:t>
            </a:r>
            <a:r>
              <a:rPr lang="en-US" sz="2400" b="1" u="sng" dirty="0" smtClean="0">
                <a:solidFill>
                  <a:srgbClr val="F2493C"/>
                </a:solidFill>
                <a:latin typeface="CourierPS" pitchFamily="49" charset="0"/>
              </a:rPr>
              <a:t>is </a:t>
            </a:r>
            <a:endParaRPr lang="en-US" sz="2400" b="1" u="sng" dirty="0">
              <a:solidFill>
                <a:srgbClr val="F2493C"/>
              </a:solidFill>
              <a:latin typeface="CourierPS" pitchFamily="49" charset="0"/>
            </a:endParaRPr>
          </a:p>
          <a:p>
            <a:pPr eaLnBrk="0" hangingPunct="0"/>
            <a:r>
              <a:rPr lang="en-US" sz="2400" b="1" u="sng" dirty="0" smtClean="0">
                <a:solidFill>
                  <a:schemeClr val="accent2"/>
                </a:solidFill>
                <a:latin typeface="CourierPS" pitchFamily="49" charset="0"/>
              </a:rPr>
              <a:t> rose </a:t>
            </a:r>
            <a:r>
              <a:rPr lang="en-US" sz="2400" b="1" u="sng" dirty="0">
                <a:solidFill>
                  <a:schemeClr val="accent2"/>
                </a:solidFill>
                <a:latin typeface="CourierPS" pitchFamily="49" charset="0"/>
              </a:rPr>
              <a:t>is </a:t>
            </a:r>
            <a:r>
              <a:rPr lang="en-US" sz="2400" b="1" u="sng" dirty="0" smtClean="0">
                <a:solidFill>
                  <a:schemeClr val="accent2"/>
                </a:solidFill>
                <a:latin typeface="CourierPS" pitchFamily="49" charset="0"/>
              </a:rPr>
              <a:t>a</a:t>
            </a:r>
          </a:p>
          <a:p>
            <a:pPr eaLnBrk="0" hangingPunct="0"/>
            <a:r>
              <a:rPr lang="en-US" sz="2400" b="1" u="sng" dirty="0" smtClean="0">
                <a:solidFill>
                  <a:srgbClr val="00B050"/>
                </a:solidFill>
                <a:latin typeface="CourierPS" pitchFamily="49" charset="0"/>
              </a:rPr>
              <a:t>rose is a </a:t>
            </a:r>
          </a:p>
          <a:p>
            <a:pPr eaLnBrk="0" hangingPunct="0"/>
            <a:r>
              <a:rPr lang="en-US" sz="2400" b="1" u="sng" dirty="0" err="1" smtClean="0">
                <a:solidFill>
                  <a:srgbClr val="00B0F0"/>
                </a:solidFill>
                <a:latin typeface="CourierPS" pitchFamily="49" charset="0"/>
              </a:rPr>
              <a:t>ose</a:t>
            </a:r>
            <a:r>
              <a:rPr lang="en-US" sz="2400" b="1" u="sng" dirty="0" smtClean="0">
                <a:solidFill>
                  <a:srgbClr val="00B0F0"/>
                </a:solidFill>
                <a:latin typeface="CourierPS" pitchFamily="49" charset="0"/>
              </a:rPr>
              <a:t> is a r</a:t>
            </a:r>
          </a:p>
          <a:p>
            <a:pPr eaLnBrk="0" hangingPunct="0"/>
            <a:r>
              <a:rPr lang="en-US" sz="2400" b="1" u="sng" dirty="0" smtClean="0">
                <a:solidFill>
                  <a:schemeClr val="accent2">
                    <a:lumMod val="75000"/>
                  </a:schemeClr>
                </a:solidFill>
                <a:latin typeface="CourierPS" pitchFamily="49" charset="0"/>
              </a:rPr>
              <a:t>se is a </a:t>
            </a:r>
            <a:r>
              <a:rPr lang="en-US" sz="2400" b="1" u="sng" dirty="0" err="1" smtClean="0">
                <a:solidFill>
                  <a:schemeClr val="accent2">
                    <a:lumMod val="75000"/>
                  </a:schemeClr>
                </a:solidFill>
                <a:latin typeface="CourierPS" pitchFamily="49" charset="0"/>
              </a:rPr>
              <a:t>ro</a:t>
            </a:r>
            <a:endParaRPr lang="en-US" sz="2400" b="1" u="sng" dirty="0" smtClean="0">
              <a:solidFill>
                <a:schemeClr val="accent2">
                  <a:lumMod val="75000"/>
                </a:schemeClr>
              </a:solidFill>
              <a:latin typeface="CourierPS" pitchFamily="49" charset="0"/>
            </a:endParaRPr>
          </a:p>
          <a:p>
            <a:pPr eaLnBrk="0" hangingPunct="0"/>
            <a:r>
              <a:rPr lang="en-US" sz="2400" b="1" u="sng" dirty="0" smtClean="0">
                <a:solidFill>
                  <a:srgbClr val="FFC000"/>
                </a:solidFill>
                <a:latin typeface="CourierPS" pitchFamily="49" charset="0"/>
              </a:rPr>
              <a:t>e is a </a:t>
            </a:r>
            <a:r>
              <a:rPr lang="en-US" sz="2400" b="1" u="sng" dirty="0" err="1" smtClean="0">
                <a:solidFill>
                  <a:srgbClr val="FFC000"/>
                </a:solidFill>
                <a:latin typeface="CourierPS" pitchFamily="49" charset="0"/>
              </a:rPr>
              <a:t>ros</a:t>
            </a:r>
            <a:endParaRPr lang="en-US" sz="2400" b="1" u="sng" dirty="0" smtClean="0">
              <a:solidFill>
                <a:srgbClr val="FFC000"/>
              </a:solidFill>
              <a:latin typeface="CourierPS" pitchFamily="49" charset="0"/>
            </a:endParaRPr>
          </a:p>
          <a:p>
            <a:pPr eaLnBrk="0" hangingPunct="0"/>
            <a:r>
              <a:rPr lang="en-US" sz="2400" b="1" u="sng" dirty="0" smtClean="0">
                <a:solidFill>
                  <a:srgbClr val="7030A0"/>
                </a:solidFill>
                <a:latin typeface="CourierPS" pitchFamily="49" charset="0"/>
              </a:rPr>
              <a:t> is a rose</a:t>
            </a:r>
          </a:p>
          <a:p>
            <a:pPr eaLnBrk="0" hangingPunct="0"/>
            <a:r>
              <a:rPr lang="en-US" sz="2400" b="1" u="sng" dirty="0" smtClean="0">
                <a:solidFill>
                  <a:schemeClr val="accent6">
                    <a:lumMod val="60000"/>
                    <a:lumOff val="40000"/>
                  </a:schemeClr>
                </a:solidFill>
                <a:latin typeface="CourierPS" pitchFamily="49" charset="0"/>
              </a:rPr>
              <a:t>is a rose </a:t>
            </a:r>
          </a:p>
          <a:p>
            <a:pPr eaLnBrk="0" hangingPunct="0"/>
            <a:r>
              <a:rPr lang="en-US" sz="2400" b="1" u="sng" dirty="0" smtClean="0">
                <a:solidFill>
                  <a:schemeClr val="accent5">
                    <a:lumMod val="75000"/>
                  </a:schemeClr>
                </a:solidFill>
                <a:latin typeface="CourierPS" pitchFamily="49" charset="0"/>
              </a:rPr>
              <a:t>s a rose i</a:t>
            </a:r>
          </a:p>
          <a:p>
            <a:pPr eaLnBrk="0" hangingPunct="0"/>
            <a:r>
              <a:rPr lang="en-US" sz="2400" b="1" u="sng" dirty="0" smtClean="0">
                <a:solidFill>
                  <a:schemeClr val="bg2">
                    <a:lumMod val="50000"/>
                  </a:schemeClr>
                </a:solidFill>
                <a:latin typeface="CourierPS" pitchFamily="49" charset="0"/>
              </a:rPr>
              <a:t> a rose is</a:t>
            </a:r>
          </a:p>
        </p:txBody>
      </p:sp>
      <p:sp>
        <p:nvSpPr>
          <p:cNvPr id="4" name="TextBox 3"/>
          <p:cNvSpPr txBox="1"/>
          <p:nvPr/>
        </p:nvSpPr>
        <p:spPr>
          <a:xfrm>
            <a:off x="7391400" y="2743200"/>
            <a:ext cx="922047" cy="3785652"/>
          </a:xfrm>
          <a:prstGeom prst="rect">
            <a:avLst/>
          </a:prstGeom>
          <a:noFill/>
          <a:ln>
            <a:solidFill>
              <a:schemeClr val="accent1"/>
            </a:solidFill>
          </a:ln>
        </p:spPr>
        <p:txBody>
          <a:bodyPr wrap="none" rtlCol="0">
            <a:spAutoFit/>
          </a:bodyPr>
          <a:lstStyle/>
          <a:p>
            <a:r>
              <a:rPr lang="en-US" sz="2400" b="1" dirty="0" smtClean="0">
                <a:solidFill>
                  <a:srgbClr val="F2493C"/>
                </a:solidFill>
                <a:latin typeface="CourierPS" pitchFamily="49" charset="0"/>
              </a:rPr>
              <a:t>1111</a:t>
            </a:r>
            <a:endParaRPr lang="en-US" sz="2400" b="1" dirty="0">
              <a:solidFill>
                <a:srgbClr val="F2493C"/>
              </a:solidFill>
              <a:latin typeface="CourierPS" pitchFamily="49" charset="0"/>
            </a:endParaRPr>
          </a:p>
          <a:p>
            <a:r>
              <a:rPr lang="en-US" sz="2400" b="1" dirty="0" smtClean="0">
                <a:solidFill>
                  <a:schemeClr val="accent2"/>
                </a:solidFill>
                <a:latin typeface="CourierPS" pitchFamily="49" charset="0"/>
              </a:rPr>
              <a:t>2222</a:t>
            </a:r>
            <a:endParaRPr lang="en-US" sz="2400" b="1" dirty="0">
              <a:solidFill>
                <a:schemeClr val="accent2"/>
              </a:solidFill>
              <a:latin typeface="CourierPS" pitchFamily="49" charset="0"/>
            </a:endParaRPr>
          </a:p>
          <a:p>
            <a:r>
              <a:rPr lang="en-US" sz="2400" b="1" dirty="0" smtClean="0">
                <a:solidFill>
                  <a:srgbClr val="00B050"/>
                </a:solidFill>
                <a:latin typeface="CourierPS" pitchFamily="49" charset="0"/>
              </a:rPr>
              <a:t>3333</a:t>
            </a:r>
            <a:endParaRPr lang="en-US" sz="2400" b="1" dirty="0">
              <a:solidFill>
                <a:srgbClr val="00B050"/>
              </a:solidFill>
              <a:latin typeface="CourierPS" pitchFamily="49" charset="0"/>
            </a:endParaRPr>
          </a:p>
          <a:p>
            <a:r>
              <a:rPr lang="en-US" sz="2400" b="1" dirty="0" smtClean="0">
                <a:solidFill>
                  <a:srgbClr val="00B0F0"/>
                </a:solidFill>
                <a:latin typeface="CourierPS" pitchFamily="49" charset="0"/>
              </a:rPr>
              <a:t>4444</a:t>
            </a:r>
            <a:endParaRPr lang="en-US" sz="2400" b="1" dirty="0">
              <a:solidFill>
                <a:srgbClr val="00B0F0"/>
              </a:solidFill>
              <a:latin typeface="CourierPS" pitchFamily="49" charset="0"/>
            </a:endParaRPr>
          </a:p>
          <a:p>
            <a:r>
              <a:rPr lang="en-US" sz="2400" b="1" dirty="0" smtClean="0">
                <a:solidFill>
                  <a:schemeClr val="accent2">
                    <a:lumMod val="75000"/>
                  </a:schemeClr>
                </a:solidFill>
                <a:latin typeface="CourierPS" pitchFamily="49" charset="0"/>
              </a:rPr>
              <a:t>5555</a:t>
            </a:r>
            <a:endParaRPr lang="en-US" sz="2400" b="1" dirty="0">
              <a:solidFill>
                <a:schemeClr val="accent2">
                  <a:lumMod val="75000"/>
                </a:schemeClr>
              </a:solidFill>
              <a:latin typeface="CourierPS" pitchFamily="49" charset="0"/>
            </a:endParaRPr>
          </a:p>
          <a:p>
            <a:r>
              <a:rPr lang="en-US" sz="2400" b="1" dirty="0" smtClean="0">
                <a:solidFill>
                  <a:srgbClr val="FFC000"/>
                </a:solidFill>
                <a:latin typeface="CourierPS" pitchFamily="49" charset="0"/>
              </a:rPr>
              <a:t>6666</a:t>
            </a:r>
            <a:endParaRPr lang="en-US" sz="2400" b="1" dirty="0">
              <a:solidFill>
                <a:srgbClr val="FFC000"/>
              </a:solidFill>
              <a:latin typeface="CourierPS" pitchFamily="49" charset="0"/>
            </a:endParaRPr>
          </a:p>
          <a:p>
            <a:r>
              <a:rPr lang="en-US" sz="2400" b="1" dirty="0" smtClean="0">
                <a:solidFill>
                  <a:srgbClr val="7030A0"/>
                </a:solidFill>
                <a:latin typeface="CourierPS" pitchFamily="49" charset="0"/>
              </a:rPr>
              <a:t>7777</a:t>
            </a:r>
            <a:endParaRPr lang="en-US" sz="2400" b="1" dirty="0">
              <a:solidFill>
                <a:srgbClr val="7030A0"/>
              </a:solidFill>
              <a:latin typeface="CourierPS" pitchFamily="49" charset="0"/>
            </a:endParaRPr>
          </a:p>
          <a:p>
            <a:r>
              <a:rPr lang="en-US" sz="2400" b="1" dirty="0" smtClean="0">
                <a:solidFill>
                  <a:schemeClr val="accent6">
                    <a:lumMod val="60000"/>
                    <a:lumOff val="40000"/>
                  </a:schemeClr>
                </a:solidFill>
                <a:latin typeface="CourierPS" pitchFamily="49" charset="0"/>
              </a:rPr>
              <a:t>8888</a:t>
            </a:r>
            <a:endParaRPr lang="en-US" sz="2400" b="1" dirty="0">
              <a:solidFill>
                <a:schemeClr val="accent6">
                  <a:lumMod val="60000"/>
                  <a:lumOff val="40000"/>
                </a:schemeClr>
              </a:solidFill>
              <a:latin typeface="CourierPS" pitchFamily="49" charset="0"/>
            </a:endParaRPr>
          </a:p>
          <a:p>
            <a:r>
              <a:rPr lang="en-US" sz="2400" b="1" dirty="0" smtClean="0">
                <a:solidFill>
                  <a:schemeClr val="accent5">
                    <a:lumMod val="75000"/>
                  </a:schemeClr>
                </a:solidFill>
                <a:latin typeface="CourierPS" pitchFamily="49" charset="0"/>
              </a:rPr>
              <a:t>9999</a:t>
            </a:r>
          </a:p>
          <a:p>
            <a:r>
              <a:rPr lang="en-US" sz="2400" b="1" dirty="0" smtClean="0">
                <a:solidFill>
                  <a:schemeClr val="bg2">
                    <a:lumMod val="50000"/>
                  </a:schemeClr>
                </a:solidFill>
                <a:latin typeface="CourierPS" pitchFamily="49" charset="0"/>
              </a:rPr>
              <a:t>0000</a:t>
            </a:r>
            <a:endParaRPr lang="en-US" sz="2400" b="1" dirty="0">
              <a:solidFill>
                <a:schemeClr val="bg2">
                  <a:lumMod val="50000"/>
                </a:schemeClr>
              </a:solidFill>
              <a:latin typeface="CourierPS" pitchFamily="49" charset="0"/>
            </a:endParaRPr>
          </a:p>
        </p:txBody>
      </p:sp>
      <p:sp>
        <p:nvSpPr>
          <p:cNvPr id="5" name="TextBox 4"/>
          <p:cNvSpPr txBox="1"/>
          <p:nvPr/>
        </p:nvSpPr>
        <p:spPr>
          <a:xfrm>
            <a:off x="1312784" y="2227302"/>
            <a:ext cx="2036135" cy="400110"/>
          </a:xfrm>
          <a:prstGeom prst="rect">
            <a:avLst/>
          </a:prstGeom>
          <a:noFill/>
        </p:spPr>
        <p:txBody>
          <a:bodyPr wrap="none" rtlCol="0">
            <a:spAutoFit/>
          </a:bodyPr>
          <a:lstStyle/>
          <a:p>
            <a:r>
              <a:rPr lang="en-US" sz="2000" b="1" dirty="0" smtClean="0"/>
              <a:t>Set of Shingles</a:t>
            </a:r>
            <a:endParaRPr lang="en-US" sz="1600" b="1" dirty="0"/>
          </a:p>
        </p:txBody>
      </p:sp>
      <p:sp>
        <p:nvSpPr>
          <p:cNvPr id="9" name="TextBox 8"/>
          <p:cNvSpPr txBox="1"/>
          <p:nvPr/>
        </p:nvSpPr>
        <p:spPr>
          <a:xfrm>
            <a:off x="6477000" y="2227302"/>
            <a:ext cx="2717411" cy="400110"/>
          </a:xfrm>
          <a:prstGeom prst="rect">
            <a:avLst/>
          </a:prstGeom>
          <a:noFill/>
        </p:spPr>
        <p:txBody>
          <a:bodyPr wrap="none" rtlCol="0">
            <a:spAutoFit/>
          </a:bodyPr>
          <a:lstStyle/>
          <a:p>
            <a:r>
              <a:rPr lang="en-US" sz="2000" b="1" dirty="0" smtClean="0"/>
              <a:t>Set of 64-bit integers</a:t>
            </a:r>
            <a:endParaRPr lang="en-US" sz="1600" b="1" dirty="0"/>
          </a:p>
        </p:txBody>
      </p:sp>
      <p:sp>
        <p:nvSpPr>
          <p:cNvPr id="10" name="TextBox 9"/>
          <p:cNvSpPr txBox="1"/>
          <p:nvPr/>
        </p:nvSpPr>
        <p:spPr>
          <a:xfrm>
            <a:off x="3810000" y="2400469"/>
            <a:ext cx="2765629" cy="707886"/>
          </a:xfrm>
          <a:prstGeom prst="rect">
            <a:avLst/>
          </a:prstGeom>
          <a:noFill/>
        </p:spPr>
        <p:txBody>
          <a:bodyPr wrap="none" rtlCol="0">
            <a:spAutoFit/>
          </a:bodyPr>
          <a:lstStyle/>
          <a:p>
            <a:pPr algn="ctr"/>
            <a:r>
              <a:rPr lang="en-US" sz="2000" b="1" dirty="0" smtClean="0"/>
              <a:t>Hash function</a:t>
            </a:r>
          </a:p>
          <a:p>
            <a:pPr algn="ctr"/>
            <a:r>
              <a:rPr lang="en-US" sz="2000" b="1" dirty="0" smtClean="0"/>
              <a:t>(Rabin’s fingerprints)</a:t>
            </a:r>
            <a:endParaRPr lang="en-US" sz="1600" b="1" dirty="0"/>
          </a:p>
        </p:txBody>
      </p:sp>
      <p:cxnSp>
        <p:nvCxnSpPr>
          <p:cNvPr id="11" name="Straight Arrow Connector 10"/>
          <p:cNvCxnSpPr/>
          <p:nvPr/>
        </p:nvCxnSpPr>
        <p:spPr>
          <a:xfrm>
            <a:off x="3581400" y="3038396"/>
            <a:ext cx="3505200"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3581400" y="3422492"/>
            <a:ext cx="3505200"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3581400" y="3733800"/>
            <a:ext cx="3505200"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3581400" y="4876800"/>
            <a:ext cx="3505200"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3581400" y="4495800"/>
            <a:ext cx="3505200"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3571689" y="4114800"/>
            <a:ext cx="3505200"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3581400" y="5257800"/>
            <a:ext cx="3505200"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3581400" y="5562600"/>
            <a:ext cx="3505200"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3581400" y="5943600"/>
            <a:ext cx="3505200"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3581400" y="6324600"/>
            <a:ext cx="3505200"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33969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114E92C-A25F-48B5-A42A-A4D37A8B4691}" type="slidenum">
              <a:rPr lang="en-US"/>
              <a:pPr/>
              <a:t>18</a:t>
            </a:fld>
            <a:endParaRPr lang="en-US"/>
          </a:p>
        </p:txBody>
      </p:sp>
      <p:sp>
        <p:nvSpPr>
          <p:cNvPr id="47106" name="Rectangle 2"/>
          <p:cNvSpPr>
            <a:spLocks noGrp="1" noChangeArrowheads="1"/>
          </p:cNvSpPr>
          <p:nvPr>
            <p:ph type="title"/>
          </p:nvPr>
        </p:nvSpPr>
        <p:spPr/>
        <p:txBody>
          <a:bodyPr/>
          <a:lstStyle/>
          <a:p>
            <a:r>
              <a:rPr lang="en-US">
                <a:solidFill>
                  <a:schemeClr val="accent2"/>
                </a:solidFill>
              </a:rPr>
              <a:t>Basic Data Model</a:t>
            </a:r>
            <a:r>
              <a:rPr lang="en-US"/>
              <a:t>: Sets</a:t>
            </a:r>
          </a:p>
        </p:txBody>
      </p:sp>
      <p:sp>
        <p:nvSpPr>
          <p:cNvPr id="47107" name="Rectangle 3"/>
          <p:cNvSpPr>
            <a:spLocks noGrp="1" noChangeArrowheads="1"/>
          </p:cNvSpPr>
          <p:nvPr>
            <p:ph type="body" idx="1"/>
          </p:nvPr>
        </p:nvSpPr>
        <p:spPr/>
        <p:txBody>
          <a:bodyPr>
            <a:normAutofit fontScale="92500" lnSpcReduction="10000"/>
          </a:bodyPr>
          <a:lstStyle/>
          <a:p>
            <a:r>
              <a:rPr lang="en-US" dirty="0" smtClean="0">
                <a:solidFill>
                  <a:schemeClr val="accent6">
                    <a:lumMod val="75000"/>
                  </a:schemeClr>
                </a:solidFill>
              </a:rPr>
              <a:t>Document</a:t>
            </a:r>
            <a:r>
              <a:rPr lang="en-US" dirty="0" smtClean="0"/>
              <a:t>: A document is represented as a </a:t>
            </a:r>
            <a:r>
              <a:rPr lang="en-US" dirty="0" smtClean="0">
                <a:solidFill>
                  <a:srgbClr val="FF0000"/>
                </a:solidFill>
              </a:rPr>
              <a:t>set</a:t>
            </a:r>
            <a:r>
              <a:rPr lang="en-US" dirty="0"/>
              <a:t> shingles </a:t>
            </a:r>
            <a:r>
              <a:rPr lang="en-US" dirty="0" smtClean="0"/>
              <a:t>(more accurately, hashes of shingles)</a:t>
            </a:r>
          </a:p>
          <a:p>
            <a:endParaRPr lang="en-US" dirty="0" smtClean="0">
              <a:solidFill>
                <a:schemeClr val="accent6">
                  <a:lumMod val="75000"/>
                </a:schemeClr>
              </a:solidFill>
            </a:endParaRPr>
          </a:p>
          <a:p>
            <a:r>
              <a:rPr lang="en-US" dirty="0" smtClean="0">
                <a:solidFill>
                  <a:schemeClr val="accent6">
                    <a:lumMod val="75000"/>
                  </a:schemeClr>
                </a:solidFill>
              </a:rPr>
              <a:t>Document similarity</a:t>
            </a:r>
            <a:r>
              <a:rPr lang="en-US" dirty="0" smtClean="0"/>
              <a:t>: </a:t>
            </a:r>
            <a:r>
              <a:rPr lang="en-US" dirty="0" err="1" smtClean="0">
                <a:solidFill>
                  <a:srgbClr val="FF0000"/>
                </a:solidFill>
              </a:rPr>
              <a:t>Jaccard</a:t>
            </a:r>
            <a:r>
              <a:rPr lang="en-US" dirty="0" smtClean="0">
                <a:solidFill>
                  <a:srgbClr val="FF0000"/>
                </a:solidFill>
              </a:rPr>
              <a:t> </a:t>
            </a:r>
            <a:r>
              <a:rPr lang="en-US" dirty="0" smtClean="0"/>
              <a:t>similarity of the sets of shingles.</a:t>
            </a:r>
          </a:p>
          <a:p>
            <a:pPr lvl="1"/>
            <a:r>
              <a:rPr lang="en-US" dirty="0" smtClean="0"/>
              <a:t>Common shingles over the union of shingles</a:t>
            </a:r>
          </a:p>
          <a:p>
            <a:pPr lvl="1"/>
            <a:r>
              <a:rPr lang="en-US" i="1" dirty="0" err="1">
                <a:solidFill>
                  <a:srgbClr val="0070C0"/>
                </a:solidFill>
              </a:rPr>
              <a:t>Sim</a:t>
            </a:r>
            <a:r>
              <a:rPr lang="en-US" i="1" dirty="0">
                <a:solidFill>
                  <a:srgbClr val="0070C0"/>
                </a:solidFill>
              </a:rPr>
              <a:t> </a:t>
            </a:r>
            <a:r>
              <a:rPr lang="en-US" dirty="0">
                <a:solidFill>
                  <a:srgbClr val="0070C0"/>
                </a:solidFill>
              </a:rPr>
              <a:t>(</a:t>
            </a:r>
            <a:r>
              <a:rPr lang="en-US" dirty="0" err="1">
                <a:solidFill>
                  <a:srgbClr val="0070C0"/>
                </a:solidFill>
              </a:rPr>
              <a:t>C</a:t>
            </a:r>
            <a:r>
              <a:rPr lang="en-US" baseline="-25000" dirty="0" err="1">
                <a:solidFill>
                  <a:srgbClr val="0070C0"/>
                </a:solidFill>
              </a:rPr>
              <a:t>1</a:t>
            </a:r>
            <a:r>
              <a:rPr lang="en-US" dirty="0">
                <a:solidFill>
                  <a:srgbClr val="0070C0"/>
                </a:solidFill>
              </a:rPr>
              <a:t>, </a:t>
            </a:r>
            <a:r>
              <a:rPr lang="en-US" dirty="0" err="1">
                <a:solidFill>
                  <a:srgbClr val="0070C0"/>
                </a:solidFill>
              </a:rPr>
              <a:t>C</a:t>
            </a:r>
            <a:r>
              <a:rPr lang="en-US" baseline="-25000" dirty="0" err="1">
                <a:solidFill>
                  <a:srgbClr val="0070C0"/>
                </a:solidFill>
              </a:rPr>
              <a:t>2</a:t>
            </a:r>
            <a:r>
              <a:rPr lang="en-US" dirty="0">
                <a:solidFill>
                  <a:srgbClr val="0070C0"/>
                </a:solidFill>
              </a:rPr>
              <a:t>) = |C</a:t>
            </a:r>
            <a:r>
              <a:rPr lang="en-US" baseline="-25000" dirty="0">
                <a:solidFill>
                  <a:srgbClr val="0070C0"/>
                </a:solidFill>
              </a:rPr>
              <a:t>1</a:t>
            </a:r>
            <a:r>
              <a:rPr lang="en-US" dirty="0">
                <a:solidFill>
                  <a:srgbClr val="0070C0"/>
                </a:solidFill>
                <a:sym typeface="Symbol" pitchFamily="18" charset="2"/>
              </a:rPr>
              <a:t>C</a:t>
            </a:r>
            <a:r>
              <a:rPr lang="en-US" baseline="-25000" dirty="0">
                <a:solidFill>
                  <a:srgbClr val="0070C0"/>
                </a:solidFill>
                <a:sym typeface="Symbol" pitchFamily="18" charset="2"/>
              </a:rPr>
              <a:t>2</a:t>
            </a:r>
            <a:r>
              <a:rPr lang="en-US" dirty="0">
                <a:solidFill>
                  <a:srgbClr val="0070C0"/>
                </a:solidFill>
                <a:sym typeface="Symbol" pitchFamily="18" charset="2"/>
              </a:rPr>
              <a:t>|/|C</a:t>
            </a:r>
            <a:r>
              <a:rPr lang="en-US" baseline="-25000" dirty="0">
                <a:solidFill>
                  <a:srgbClr val="0070C0"/>
                </a:solidFill>
                <a:sym typeface="Symbol" pitchFamily="18" charset="2"/>
              </a:rPr>
              <a:t>1</a:t>
            </a:r>
            <a:r>
              <a:rPr lang="en-US" dirty="0">
                <a:solidFill>
                  <a:srgbClr val="0070C0"/>
                </a:solidFill>
                <a:sym typeface="Symbol" pitchFamily="18" charset="2"/>
              </a:rPr>
              <a:t>C</a:t>
            </a:r>
            <a:r>
              <a:rPr lang="en-US" baseline="-25000" dirty="0">
                <a:solidFill>
                  <a:srgbClr val="0070C0"/>
                </a:solidFill>
                <a:sym typeface="Symbol" pitchFamily="18" charset="2"/>
              </a:rPr>
              <a:t>2</a:t>
            </a:r>
            <a:r>
              <a:rPr lang="en-US" dirty="0">
                <a:solidFill>
                  <a:srgbClr val="0070C0"/>
                </a:solidFill>
                <a:sym typeface="Symbol" pitchFamily="18" charset="2"/>
              </a:rPr>
              <a:t>|</a:t>
            </a:r>
            <a:r>
              <a:rPr lang="en-US" dirty="0">
                <a:solidFill>
                  <a:srgbClr val="0070C0"/>
                </a:solidFill>
              </a:rPr>
              <a:t>.</a:t>
            </a:r>
          </a:p>
          <a:p>
            <a:pPr marL="274320" lvl="1" indent="0">
              <a:buNone/>
            </a:pPr>
            <a:endParaRPr lang="en-US" dirty="0" smtClean="0"/>
          </a:p>
          <a:p>
            <a:r>
              <a:rPr lang="en-US" dirty="0" smtClean="0"/>
              <a:t>Although we use the documents as our driving example the techniques we will describe apply to any kind of sets.</a:t>
            </a:r>
            <a:endParaRPr lang="en-US" dirty="0"/>
          </a:p>
          <a:p>
            <a:pPr marL="800100" lvl="1" indent="-342900"/>
            <a:r>
              <a:rPr lang="en-US" dirty="0" smtClean="0"/>
              <a:t>E.g., similar </a:t>
            </a:r>
            <a:r>
              <a:rPr lang="en-US" dirty="0"/>
              <a:t>customers or </a:t>
            </a:r>
            <a:r>
              <a:rPr lang="en-US" dirty="0" smtClean="0"/>
              <a:t>items.</a:t>
            </a:r>
            <a:endParaRPr lang="en-US" dirty="0"/>
          </a:p>
        </p:txBody>
      </p:sp>
    </p:spTree>
    <p:extLst>
      <p:ext uri="{BB962C8B-B14F-4D97-AF65-F5344CB8AC3E}">
        <p14:creationId xmlns:p14="http://schemas.microsoft.com/office/powerpoint/2010/main" val="18873575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Signatures	</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solidFill>
                  <a:schemeClr val="accent6">
                    <a:lumMod val="75000"/>
                  </a:schemeClr>
                </a:solidFill>
              </a:rPr>
              <a:t>Problem</a:t>
            </a:r>
            <a:r>
              <a:rPr lang="en-US" dirty="0" smtClean="0"/>
              <a:t>: shingle sets are still too large to be kept in memory.</a:t>
            </a:r>
          </a:p>
          <a:p>
            <a:endParaRPr lang="en-US" dirty="0" smtClean="0">
              <a:solidFill>
                <a:schemeClr val="accent6">
                  <a:lumMod val="75000"/>
                </a:schemeClr>
              </a:solidFill>
            </a:endParaRPr>
          </a:p>
          <a:p>
            <a:r>
              <a:rPr lang="en-US" dirty="0" smtClean="0">
                <a:solidFill>
                  <a:schemeClr val="accent6">
                    <a:lumMod val="75000"/>
                  </a:schemeClr>
                </a:solidFill>
              </a:rPr>
              <a:t>Key </a:t>
            </a:r>
            <a:r>
              <a:rPr lang="en-US" dirty="0">
                <a:solidFill>
                  <a:schemeClr val="accent6">
                    <a:lumMod val="75000"/>
                  </a:schemeClr>
                </a:solidFill>
              </a:rPr>
              <a:t>idea</a:t>
            </a:r>
            <a:r>
              <a:rPr lang="en-US" dirty="0"/>
              <a:t>: “hash” each </a:t>
            </a:r>
            <a:r>
              <a:rPr lang="en-US" dirty="0" smtClean="0"/>
              <a:t>set </a:t>
            </a:r>
            <a:r>
              <a:rPr lang="en-US" dirty="0" smtClean="0">
                <a:solidFill>
                  <a:srgbClr val="0070C0"/>
                </a:solidFill>
              </a:rPr>
              <a:t>S</a:t>
            </a:r>
            <a:r>
              <a:rPr lang="en-US" dirty="0" smtClean="0"/>
              <a:t>  </a:t>
            </a:r>
            <a:r>
              <a:rPr lang="en-US" dirty="0"/>
              <a:t>to a small </a:t>
            </a:r>
            <a:r>
              <a:rPr lang="en-US" dirty="0">
                <a:solidFill>
                  <a:srgbClr val="FF0000"/>
                </a:solidFill>
              </a:rPr>
              <a:t>signature</a:t>
            </a:r>
            <a:r>
              <a:rPr lang="en-US" i="1" dirty="0">
                <a:solidFill>
                  <a:srgbClr val="FF0000"/>
                </a:solidFill>
              </a:rPr>
              <a:t> </a:t>
            </a:r>
            <a:r>
              <a:rPr lang="en-US" dirty="0">
                <a:solidFill>
                  <a:srgbClr val="0070C0"/>
                </a:solidFill>
              </a:rPr>
              <a:t>Sig </a:t>
            </a:r>
            <a:r>
              <a:rPr lang="en-US" dirty="0" smtClean="0">
                <a:solidFill>
                  <a:srgbClr val="0070C0"/>
                </a:solidFill>
              </a:rPr>
              <a:t>(S)</a:t>
            </a:r>
            <a:r>
              <a:rPr lang="en-US" dirty="0" smtClean="0"/>
              <a:t>, </a:t>
            </a:r>
            <a:r>
              <a:rPr lang="en-US" dirty="0"/>
              <a:t>such that</a:t>
            </a:r>
            <a:r>
              <a:rPr lang="en-US" dirty="0" smtClean="0"/>
              <a:t>:</a:t>
            </a:r>
          </a:p>
          <a:p>
            <a:pPr marL="731520" lvl="1" indent="-457200">
              <a:buFont typeface="+mj-lt"/>
              <a:buAutoNum type="arabicPeriod"/>
            </a:pPr>
            <a:endParaRPr lang="en-US" dirty="0" smtClean="0">
              <a:solidFill>
                <a:srgbClr val="0070C0"/>
              </a:solidFill>
            </a:endParaRPr>
          </a:p>
          <a:p>
            <a:pPr marL="731520" lvl="1" indent="-457200">
              <a:buFont typeface="+mj-lt"/>
              <a:buAutoNum type="arabicPeriod"/>
            </a:pPr>
            <a:r>
              <a:rPr lang="en-US" dirty="0" smtClean="0">
                <a:solidFill>
                  <a:srgbClr val="0070C0"/>
                </a:solidFill>
              </a:rPr>
              <a:t>Sig </a:t>
            </a:r>
            <a:r>
              <a:rPr lang="en-US" dirty="0">
                <a:solidFill>
                  <a:srgbClr val="0070C0"/>
                </a:solidFill>
              </a:rPr>
              <a:t>(S</a:t>
            </a:r>
            <a:r>
              <a:rPr lang="en-US" dirty="0" smtClean="0">
                <a:solidFill>
                  <a:srgbClr val="0070C0"/>
                </a:solidFill>
              </a:rPr>
              <a:t>) </a:t>
            </a:r>
            <a:r>
              <a:rPr lang="en-US" dirty="0"/>
              <a:t>is </a:t>
            </a:r>
            <a:r>
              <a:rPr lang="en-US" dirty="0">
                <a:solidFill>
                  <a:schemeClr val="accent6">
                    <a:lumMod val="75000"/>
                  </a:schemeClr>
                </a:solidFill>
              </a:rPr>
              <a:t>small enough </a:t>
            </a:r>
            <a:r>
              <a:rPr lang="en-US" dirty="0"/>
              <a:t>that we can fit a signature in main memory for each </a:t>
            </a:r>
            <a:r>
              <a:rPr lang="en-US" dirty="0" smtClean="0"/>
              <a:t>set.</a:t>
            </a:r>
            <a:endParaRPr lang="en-US" dirty="0"/>
          </a:p>
          <a:p>
            <a:pPr marL="731520" lvl="1" indent="-457200">
              <a:buFont typeface="+mj-lt"/>
              <a:buAutoNum type="arabicPeriod"/>
            </a:pPr>
            <a:endParaRPr lang="en-US" dirty="0" smtClean="0">
              <a:solidFill>
                <a:srgbClr val="0070C0"/>
              </a:solidFill>
            </a:endParaRPr>
          </a:p>
          <a:p>
            <a:pPr marL="731520" lvl="1" indent="-457200">
              <a:buFont typeface="+mj-lt"/>
              <a:buAutoNum type="arabicPeriod"/>
            </a:pPr>
            <a:r>
              <a:rPr lang="en-US" dirty="0" err="1" smtClean="0">
                <a:solidFill>
                  <a:srgbClr val="0070C0"/>
                </a:solidFill>
              </a:rPr>
              <a:t>Sim</a:t>
            </a:r>
            <a:r>
              <a:rPr lang="en-US" dirty="0" smtClean="0">
                <a:solidFill>
                  <a:srgbClr val="0070C0"/>
                </a:solidFill>
              </a:rPr>
              <a:t> (S</a:t>
            </a:r>
            <a:r>
              <a:rPr lang="en-US" baseline="-25000" dirty="0" smtClean="0">
                <a:solidFill>
                  <a:srgbClr val="0070C0"/>
                </a:solidFill>
              </a:rPr>
              <a:t>1</a:t>
            </a:r>
            <a:r>
              <a:rPr lang="en-US" dirty="0" smtClean="0">
                <a:solidFill>
                  <a:srgbClr val="0070C0"/>
                </a:solidFill>
              </a:rPr>
              <a:t>, S</a:t>
            </a:r>
            <a:r>
              <a:rPr lang="en-US" baseline="-25000" dirty="0" smtClean="0">
                <a:solidFill>
                  <a:srgbClr val="0070C0"/>
                </a:solidFill>
              </a:rPr>
              <a:t>2</a:t>
            </a:r>
            <a:r>
              <a:rPr lang="en-US" dirty="0" smtClean="0">
                <a:solidFill>
                  <a:srgbClr val="0070C0"/>
                </a:solidFill>
              </a:rPr>
              <a:t>) </a:t>
            </a:r>
            <a:r>
              <a:rPr lang="en-US" dirty="0"/>
              <a:t>is (</a:t>
            </a:r>
            <a:r>
              <a:rPr lang="en-US" dirty="0">
                <a:solidFill>
                  <a:schemeClr val="accent6">
                    <a:lumMod val="75000"/>
                  </a:schemeClr>
                </a:solidFill>
              </a:rPr>
              <a:t>almost</a:t>
            </a:r>
            <a:r>
              <a:rPr lang="en-US" dirty="0"/>
              <a:t>) the </a:t>
            </a:r>
            <a:r>
              <a:rPr lang="en-US" dirty="0">
                <a:solidFill>
                  <a:schemeClr val="accent6">
                    <a:lumMod val="75000"/>
                  </a:schemeClr>
                </a:solidFill>
              </a:rPr>
              <a:t>same</a:t>
            </a:r>
            <a:r>
              <a:rPr lang="en-US" dirty="0"/>
              <a:t> as the “similarity” of </a:t>
            </a:r>
            <a:r>
              <a:rPr lang="en-US" dirty="0">
                <a:solidFill>
                  <a:srgbClr val="0070C0"/>
                </a:solidFill>
              </a:rPr>
              <a:t>Sig (S</a:t>
            </a:r>
            <a:r>
              <a:rPr lang="en-US" baseline="-25000" dirty="0">
                <a:solidFill>
                  <a:srgbClr val="0070C0"/>
                </a:solidFill>
              </a:rPr>
              <a:t>1</a:t>
            </a:r>
            <a:r>
              <a:rPr lang="en-US" dirty="0">
                <a:solidFill>
                  <a:srgbClr val="0070C0"/>
                </a:solidFill>
              </a:rPr>
              <a:t>) </a:t>
            </a:r>
            <a:r>
              <a:rPr lang="en-US" dirty="0"/>
              <a:t>and </a:t>
            </a:r>
            <a:r>
              <a:rPr lang="en-US" dirty="0">
                <a:solidFill>
                  <a:srgbClr val="0070C0"/>
                </a:solidFill>
              </a:rPr>
              <a:t>Sig (S</a:t>
            </a:r>
            <a:r>
              <a:rPr lang="en-US" baseline="-25000" dirty="0">
                <a:solidFill>
                  <a:srgbClr val="0070C0"/>
                </a:solidFill>
              </a:rPr>
              <a:t>2</a:t>
            </a:r>
            <a:r>
              <a:rPr lang="en-US" dirty="0">
                <a:solidFill>
                  <a:srgbClr val="0070C0"/>
                </a:solidFill>
              </a:rPr>
              <a:t>). </a:t>
            </a:r>
            <a:r>
              <a:rPr lang="en-US" dirty="0"/>
              <a:t>(signature </a:t>
            </a:r>
            <a:r>
              <a:rPr lang="en-US" dirty="0">
                <a:solidFill>
                  <a:srgbClr val="FF0000"/>
                </a:solidFill>
              </a:rPr>
              <a:t>preserves</a:t>
            </a:r>
            <a:r>
              <a:rPr lang="en-US" dirty="0"/>
              <a:t> similarity).</a:t>
            </a:r>
          </a:p>
          <a:p>
            <a:endParaRPr lang="en-US" dirty="0" smtClean="0">
              <a:solidFill>
                <a:schemeClr val="accent6">
                  <a:lumMod val="75000"/>
                </a:schemeClr>
              </a:solidFill>
            </a:endParaRPr>
          </a:p>
          <a:p>
            <a:r>
              <a:rPr lang="en-US" dirty="0" smtClean="0">
                <a:solidFill>
                  <a:schemeClr val="accent6">
                    <a:lumMod val="75000"/>
                  </a:schemeClr>
                </a:solidFill>
              </a:rPr>
              <a:t>Warning</a:t>
            </a:r>
            <a:r>
              <a:rPr lang="en-US" dirty="0" smtClean="0"/>
              <a:t>: This method </a:t>
            </a:r>
            <a:r>
              <a:rPr lang="en-US" dirty="0"/>
              <a:t>can produce </a:t>
            </a:r>
            <a:r>
              <a:rPr lang="en-US" dirty="0">
                <a:solidFill>
                  <a:srgbClr val="FF0000"/>
                </a:solidFill>
              </a:rPr>
              <a:t>false negatives</a:t>
            </a:r>
            <a:r>
              <a:rPr lang="en-US" dirty="0"/>
              <a:t>, and </a:t>
            </a:r>
            <a:r>
              <a:rPr lang="en-US" dirty="0" smtClean="0">
                <a:solidFill>
                  <a:srgbClr val="00B050"/>
                </a:solidFill>
              </a:rPr>
              <a:t>false </a:t>
            </a:r>
            <a:r>
              <a:rPr lang="en-US" dirty="0">
                <a:solidFill>
                  <a:srgbClr val="00B050"/>
                </a:solidFill>
              </a:rPr>
              <a:t>positives </a:t>
            </a:r>
            <a:r>
              <a:rPr lang="en-US" dirty="0"/>
              <a:t>(if </a:t>
            </a:r>
            <a:r>
              <a:rPr lang="en-US" dirty="0" smtClean="0"/>
              <a:t>an additional check </a:t>
            </a:r>
            <a:r>
              <a:rPr lang="en-US" dirty="0"/>
              <a:t>is not made</a:t>
            </a:r>
            <a:r>
              <a:rPr lang="en-US" dirty="0" smtClean="0"/>
              <a:t>).</a:t>
            </a:r>
          </a:p>
          <a:p>
            <a:pPr lvl="1"/>
            <a:r>
              <a:rPr lang="en-US" dirty="0" smtClean="0">
                <a:solidFill>
                  <a:srgbClr val="FF0000"/>
                </a:solidFill>
              </a:rPr>
              <a:t>False negatives</a:t>
            </a:r>
            <a:r>
              <a:rPr lang="en-US" dirty="0" smtClean="0"/>
              <a:t>: Similar items deemed as non-similar</a:t>
            </a:r>
          </a:p>
          <a:p>
            <a:pPr lvl="1"/>
            <a:r>
              <a:rPr lang="en-US" dirty="0" smtClean="0">
                <a:solidFill>
                  <a:srgbClr val="00B050"/>
                </a:solidFill>
              </a:rPr>
              <a:t>False positives</a:t>
            </a:r>
            <a:r>
              <a:rPr lang="en-US" dirty="0" smtClean="0"/>
              <a:t>: Non-similar items deemed as similar</a:t>
            </a:r>
            <a:endParaRPr lang="en-US" dirty="0"/>
          </a:p>
          <a:p>
            <a:endParaRPr lang="en-US" dirty="0" smtClean="0"/>
          </a:p>
          <a:p>
            <a:endParaRPr lang="en-US" dirty="0"/>
          </a:p>
        </p:txBody>
      </p:sp>
    </p:spTree>
    <p:extLst>
      <p:ext uri="{BB962C8B-B14F-4D97-AF65-F5344CB8AC3E}">
        <p14:creationId xmlns:p14="http://schemas.microsoft.com/office/powerpoint/2010/main" val="28403400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6F14BD3-4510-418C-8AF9-A60F99FB8858}" type="slidenum">
              <a:rPr lang="en-US"/>
              <a:pPr/>
              <a:t>2</a:t>
            </a:fld>
            <a:endParaRPr lang="en-US"/>
          </a:p>
        </p:txBody>
      </p:sp>
      <p:sp>
        <p:nvSpPr>
          <p:cNvPr id="123906" name="Rectangle 2"/>
          <p:cNvSpPr>
            <a:spLocks noGrp="1" noChangeArrowheads="1"/>
          </p:cNvSpPr>
          <p:nvPr>
            <p:ph type="title"/>
          </p:nvPr>
        </p:nvSpPr>
        <p:spPr/>
        <p:txBody>
          <a:bodyPr/>
          <a:lstStyle/>
          <a:p>
            <a:r>
              <a:rPr lang="en-US" dirty="0" err="1">
                <a:solidFill>
                  <a:schemeClr val="tx1"/>
                </a:solidFill>
              </a:rPr>
              <a:t>Jaccard</a:t>
            </a:r>
            <a:r>
              <a:rPr lang="en-US" dirty="0">
                <a:solidFill>
                  <a:schemeClr val="tx1"/>
                </a:solidFill>
              </a:rPr>
              <a:t> </a:t>
            </a:r>
            <a:r>
              <a:rPr lang="en-US" dirty="0" smtClean="0">
                <a:solidFill>
                  <a:schemeClr val="tx1"/>
                </a:solidFill>
              </a:rPr>
              <a:t>Similarity</a:t>
            </a:r>
            <a:endParaRPr lang="en-US" dirty="0"/>
          </a:p>
        </p:txBody>
      </p:sp>
      <p:sp>
        <p:nvSpPr>
          <p:cNvPr id="123907" name="Rectangle 3"/>
          <p:cNvSpPr>
            <a:spLocks noGrp="1" noChangeArrowheads="1"/>
          </p:cNvSpPr>
          <p:nvPr>
            <p:ph type="body" idx="1"/>
          </p:nvPr>
        </p:nvSpPr>
        <p:spPr>
          <a:xfrm>
            <a:off x="457200" y="1600200"/>
            <a:ext cx="8229600" cy="4953000"/>
          </a:xfrm>
        </p:spPr>
        <p:txBody>
          <a:bodyPr>
            <a:normAutofit fontScale="70000" lnSpcReduction="20000"/>
          </a:bodyPr>
          <a:lstStyle/>
          <a:p>
            <a:r>
              <a:rPr lang="en-US" sz="3400" dirty="0"/>
              <a:t>The </a:t>
            </a:r>
            <a:r>
              <a:rPr lang="en-US" sz="3400" dirty="0" err="1">
                <a:solidFill>
                  <a:srgbClr val="FF0000"/>
                </a:solidFill>
              </a:rPr>
              <a:t>Jaccard</a:t>
            </a:r>
            <a:r>
              <a:rPr lang="en-US" sz="3400" dirty="0">
                <a:solidFill>
                  <a:srgbClr val="FF0000"/>
                </a:solidFill>
              </a:rPr>
              <a:t> similarity </a:t>
            </a:r>
            <a:r>
              <a:rPr lang="en-US" sz="3400" dirty="0" smtClean="0">
                <a:solidFill>
                  <a:srgbClr val="FF0000"/>
                </a:solidFill>
              </a:rPr>
              <a:t>(</a:t>
            </a:r>
            <a:r>
              <a:rPr lang="en-US" sz="3400" dirty="0" err="1" smtClean="0">
                <a:solidFill>
                  <a:srgbClr val="0070C0"/>
                </a:solidFill>
              </a:rPr>
              <a:t>Jaccard</a:t>
            </a:r>
            <a:r>
              <a:rPr lang="en-US" sz="3400" dirty="0" smtClean="0">
                <a:solidFill>
                  <a:srgbClr val="0070C0"/>
                </a:solidFill>
              </a:rPr>
              <a:t> coefficient</a:t>
            </a:r>
            <a:r>
              <a:rPr lang="en-US" sz="3400" dirty="0" smtClean="0">
                <a:solidFill>
                  <a:srgbClr val="FF0000"/>
                </a:solidFill>
              </a:rPr>
              <a:t>) </a:t>
            </a:r>
            <a:r>
              <a:rPr lang="en-US" sz="3400" dirty="0"/>
              <a:t>of two sets </a:t>
            </a:r>
            <a:r>
              <a:rPr lang="en-US" sz="3400" dirty="0">
                <a:solidFill>
                  <a:srgbClr val="00B050"/>
                </a:solidFill>
              </a:rPr>
              <a:t>S</a:t>
            </a:r>
            <a:r>
              <a:rPr lang="en-US" sz="3400" baseline="-25000" dirty="0" smtClean="0">
                <a:solidFill>
                  <a:srgbClr val="00B050"/>
                </a:solidFill>
              </a:rPr>
              <a:t>1</a:t>
            </a:r>
            <a:r>
              <a:rPr lang="en-US" sz="3400" dirty="0">
                <a:solidFill>
                  <a:srgbClr val="00B050"/>
                </a:solidFill>
              </a:rPr>
              <a:t>, </a:t>
            </a:r>
            <a:r>
              <a:rPr lang="en-US" sz="3400" dirty="0" smtClean="0">
                <a:solidFill>
                  <a:srgbClr val="00B050"/>
                </a:solidFill>
              </a:rPr>
              <a:t>S</a:t>
            </a:r>
            <a:r>
              <a:rPr lang="en-US" sz="3400" baseline="-25000" dirty="0" smtClean="0">
                <a:solidFill>
                  <a:srgbClr val="00B050"/>
                </a:solidFill>
              </a:rPr>
              <a:t>2</a:t>
            </a:r>
            <a:r>
              <a:rPr lang="en-US" sz="3400" dirty="0" smtClean="0">
                <a:solidFill>
                  <a:srgbClr val="00B050"/>
                </a:solidFill>
              </a:rPr>
              <a:t> </a:t>
            </a:r>
            <a:r>
              <a:rPr lang="en-US" sz="3400" dirty="0"/>
              <a:t>is the size of their </a:t>
            </a:r>
            <a:r>
              <a:rPr lang="en-US" sz="3400" dirty="0">
                <a:solidFill>
                  <a:srgbClr val="00B0F0"/>
                </a:solidFill>
              </a:rPr>
              <a:t>intersection </a:t>
            </a:r>
            <a:r>
              <a:rPr lang="en-US" sz="3400" dirty="0"/>
              <a:t>divided by the size of their </a:t>
            </a:r>
            <a:r>
              <a:rPr lang="en-US" sz="3400" dirty="0">
                <a:solidFill>
                  <a:schemeClr val="accent6">
                    <a:lumMod val="75000"/>
                  </a:schemeClr>
                </a:solidFill>
              </a:rPr>
              <a:t>union</a:t>
            </a:r>
            <a:r>
              <a:rPr lang="en-US" sz="3400" dirty="0"/>
              <a:t>.</a:t>
            </a:r>
          </a:p>
          <a:p>
            <a:pPr lvl="1"/>
            <a:r>
              <a:rPr lang="en-US" sz="3200" dirty="0" err="1" smtClean="0">
                <a:solidFill>
                  <a:srgbClr val="FF0000"/>
                </a:solidFill>
              </a:rPr>
              <a:t>JSim</a:t>
            </a:r>
            <a:r>
              <a:rPr lang="en-US" sz="3200" i="1" dirty="0" smtClean="0"/>
              <a:t> </a:t>
            </a:r>
            <a:r>
              <a:rPr lang="en-US" sz="3200" dirty="0" smtClean="0"/>
              <a:t>(S</a:t>
            </a:r>
            <a:r>
              <a:rPr lang="en-US" sz="3200" baseline="-25000" dirty="0" smtClean="0"/>
              <a:t>1</a:t>
            </a:r>
            <a:r>
              <a:rPr lang="en-US" sz="3200" dirty="0"/>
              <a:t>, </a:t>
            </a:r>
            <a:r>
              <a:rPr lang="en-US" sz="3200" dirty="0" smtClean="0"/>
              <a:t>S</a:t>
            </a:r>
            <a:r>
              <a:rPr lang="en-US" sz="3200" baseline="-25000" dirty="0" smtClean="0"/>
              <a:t>2</a:t>
            </a:r>
            <a:r>
              <a:rPr lang="en-US" sz="3200" dirty="0"/>
              <a:t>) = </a:t>
            </a:r>
            <a:r>
              <a:rPr lang="en-US" sz="3200" dirty="0" smtClean="0">
                <a:solidFill>
                  <a:srgbClr val="00B0F0"/>
                </a:solidFill>
              </a:rPr>
              <a:t>|S</a:t>
            </a:r>
            <a:r>
              <a:rPr lang="en-US" sz="3200" baseline="-25000" dirty="0" smtClean="0">
                <a:solidFill>
                  <a:srgbClr val="00B0F0"/>
                </a:solidFill>
              </a:rPr>
              <a:t>1</a:t>
            </a:r>
            <a:r>
              <a:rPr lang="en-US" sz="3200" dirty="0" smtClean="0">
                <a:solidFill>
                  <a:srgbClr val="00B0F0"/>
                </a:solidFill>
                <a:sym typeface="Symbol" pitchFamily="18" charset="2"/>
              </a:rPr>
              <a:t>S</a:t>
            </a:r>
            <a:r>
              <a:rPr lang="en-US" sz="3200" baseline="-25000" dirty="0" smtClean="0">
                <a:solidFill>
                  <a:srgbClr val="00B0F0"/>
                </a:solidFill>
                <a:sym typeface="Symbol" pitchFamily="18" charset="2"/>
              </a:rPr>
              <a:t>2</a:t>
            </a:r>
            <a:r>
              <a:rPr lang="en-US" sz="3200" dirty="0" smtClean="0">
                <a:solidFill>
                  <a:srgbClr val="00B0F0"/>
                </a:solidFill>
                <a:sym typeface="Symbol" pitchFamily="18" charset="2"/>
              </a:rPr>
              <a:t>| </a:t>
            </a:r>
            <a:r>
              <a:rPr lang="en-US" sz="3200" dirty="0" smtClean="0">
                <a:sym typeface="Symbol" pitchFamily="18" charset="2"/>
              </a:rPr>
              <a:t>/ </a:t>
            </a:r>
            <a:r>
              <a:rPr lang="en-US" sz="3200" dirty="0" smtClean="0">
                <a:solidFill>
                  <a:schemeClr val="accent6">
                    <a:lumMod val="75000"/>
                  </a:schemeClr>
                </a:solidFill>
                <a:sym typeface="Symbol" pitchFamily="18" charset="2"/>
              </a:rPr>
              <a:t>|S</a:t>
            </a:r>
            <a:r>
              <a:rPr lang="en-US" sz="3200" baseline="-25000" dirty="0" smtClean="0">
                <a:solidFill>
                  <a:schemeClr val="accent6">
                    <a:lumMod val="75000"/>
                  </a:schemeClr>
                </a:solidFill>
                <a:sym typeface="Symbol" pitchFamily="18" charset="2"/>
              </a:rPr>
              <a:t>1</a:t>
            </a:r>
            <a:r>
              <a:rPr lang="en-US" sz="3200" dirty="0" smtClean="0">
                <a:solidFill>
                  <a:schemeClr val="accent6">
                    <a:lumMod val="75000"/>
                  </a:schemeClr>
                </a:solidFill>
                <a:sym typeface="Symbol" pitchFamily="18" charset="2"/>
              </a:rPr>
              <a:t>S</a:t>
            </a:r>
            <a:r>
              <a:rPr lang="en-US" sz="3200" baseline="-25000" dirty="0" smtClean="0">
                <a:solidFill>
                  <a:schemeClr val="accent6">
                    <a:lumMod val="75000"/>
                  </a:schemeClr>
                </a:solidFill>
                <a:sym typeface="Symbol" pitchFamily="18" charset="2"/>
              </a:rPr>
              <a:t>2</a:t>
            </a:r>
            <a:r>
              <a:rPr lang="en-US" sz="3200" dirty="0" smtClean="0">
                <a:solidFill>
                  <a:schemeClr val="accent6">
                    <a:lumMod val="75000"/>
                  </a:schemeClr>
                </a:solidFill>
                <a:sym typeface="Symbol" pitchFamily="18" charset="2"/>
              </a:rPr>
              <a:t>|</a:t>
            </a:r>
            <a:r>
              <a:rPr lang="en-US" sz="3200" dirty="0" smtClean="0">
                <a:solidFill>
                  <a:schemeClr val="accent6">
                    <a:lumMod val="75000"/>
                  </a:schemeClr>
                </a:solidFill>
              </a:rPr>
              <a:t>.</a:t>
            </a:r>
          </a:p>
          <a:p>
            <a:pPr lvl="1"/>
            <a:endParaRPr lang="en-US" sz="3200" dirty="0">
              <a:solidFill>
                <a:srgbClr val="00B050"/>
              </a:solidFill>
            </a:endParaRPr>
          </a:p>
          <a:p>
            <a:pPr lvl="1"/>
            <a:endParaRPr lang="en-US" sz="3200" dirty="0" smtClean="0">
              <a:solidFill>
                <a:srgbClr val="00B050"/>
              </a:solidFill>
            </a:endParaRPr>
          </a:p>
          <a:p>
            <a:pPr lvl="1"/>
            <a:endParaRPr lang="en-US" sz="3200" dirty="0">
              <a:solidFill>
                <a:srgbClr val="00B050"/>
              </a:solidFill>
            </a:endParaRPr>
          </a:p>
          <a:p>
            <a:pPr lvl="1"/>
            <a:endParaRPr lang="en-US" sz="3200" dirty="0" smtClean="0">
              <a:solidFill>
                <a:srgbClr val="00B050"/>
              </a:solidFill>
            </a:endParaRPr>
          </a:p>
          <a:p>
            <a:pPr lvl="1"/>
            <a:endParaRPr lang="en-US" sz="3200" dirty="0" smtClean="0">
              <a:solidFill>
                <a:srgbClr val="00B050"/>
              </a:solidFill>
            </a:endParaRPr>
          </a:p>
          <a:p>
            <a:pPr lvl="1"/>
            <a:endParaRPr lang="en-US" sz="3200" dirty="0" smtClean="0"/>
          </a:p>
          <a:p>
            <a:pPr lvl="1"/>
            <a:endParaRPr lang="en-US" sz="3200" dirty="0" smtClean="0"/>
          </a:p>
          <a:p>
            <a:pPr lvl="1"/>
            <a:r>
              <a:rPr lang="en-US" sz="3200" dirty="0" smtClean="0"/>
              <a:t>Extreme behavior:</a:t>
            </a:r>
          </a:p>
          <a:p>
            <a:pPr lvl="2"/>
            <a:r>
              <a:rPr lang="en-US" sz="2800" dirty="0" err="1" smtClean="0"/>
              <a:t>Jsim</a:t>
            </a:r>
            <a:r>
              <a:rPr lang="en-US" sz="2800" dirty="0" smtClean="0"/>
              <a:t>(X,Y) = 1, </a:t>
            </a:r>
            <a:r>
              <a:rPr lang="en-US" sz="2800" dirty="0" err="1" smtClean="0"/>
              <a:t>iff</a:t>
            </a:r>
            <a:r>
              <a:rPr lang="en-US" sz="2800" dirty="0" smtClean="0"/>
              <a:t> X = Y</a:t>
            </a:r>
          </a:p>
          <a:p>
            <a:pPr lvl="2"/>
            <a:r>
              <a:rPr lang="en-US" sz="2800" dirty="0" err="1" smtClean="0"/>
              <a:t>Jsim</a:t>
            </a:r>
            <a:r>
              <a:rPr lang="en-US" sz="2800" dirty="0" smtClean="0"/>
              <a:t>(X,Y) = 0 </a:t>
            </a:r>
            <a:r>
              <a:rPr lang="en-US" sz="2800" dirty="0" err="1" smtClean="0"/>
              <a:t>iff</a:t>
            </a:r>
            <a:r>
              <a:rPr lang="en-US" sz="2800" dirty="0" smtClean="0"/>
              <a:t> X,Y have no elements in common</a:t>
            </a:r>
          </a:p>
          <a:p>
            <a:pPr lvl="1"/>
            <a:r>
              <a:rPr lang="en-US" sz="3200" dirty="0" err="1" smtClean="0"/>
              <a:t>JSim</a:t>
            </a:r>
            <a:r>
              <a:rPr lang="en-US" sz="3200" dirty="0" smtClean="0"/>
              <a:t> is symmetric</a:t>
            </a:r>
          </a:p>
          <a:p>
            <a:pPr lvl="1"/>
            <a:endParaRPr lang="en-US" sz="3200" dirty="0"/>
          </a:p>
          <a:p>
            <a:pPr lvl="1"/>
            <a:endParaRPr lang="en-US" sz="3200" dirty="0" smtClean="0"/>
          </a:p>
          <a:p>
            <a:pPr lvl="1"/>
            <a:endParaRPr lang="en-US" sz="3200" dirty="0"/>
          </a:p>
          <a:p>
            <a:pPr lvl="1"/>
            <a:endParaRPr lang="en-US" sz="3200" dirty="0" smtClean="0"/>
          </a:p>
        </p:txBody>
      </p:sp>
      <p:sp>
        <p:nvSpPr>
          <p:cNvPr id="5" name="Oval 3"/>
          <p:cNvSpPr>
            <a:spLocks noChangeArrowheads="1"/>
          </p:cNvSpPr>
          <p:nvPr/>
        </p:nvSpPr>
        <p:spPr bwMode="auto">
          <a:xfrm>
            <a:off x="2731407" y="3048000"/>
            <a:ext cx="1981200" cy="1905000"/>
          </a:xfrm>
          <a:prstGeom prst="ellipse">
            <a:avLst/>
          </a:prstGeom>
          <a:noFill/>
          <a:ln w="9525">
            <a:solidFill>
              <a:schemeClr val="tx1"/>
            </a:solidFill>
            <a:round/>
            <a:headEnd/>
            <a:tailEnd/>
          </a:ln>
          <a:effectLst/>
          <a:extLst>
            <a:ext uri="{909E8E84-426E-40DD-AFC4-6F175D3DCCD1}">
              <a14:hiddenFill xmlns:a14="http://schemas.microsoft.com/office/drawing/2010/main">
                <a:solidFill>
                  <a:srgbClr val="00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 name="Oval 4"/>
          <p:cNvSpPr>
            <a:spLocks noChangeArrowheads="1"/>
          </p:cNvSpPr>
          <p:nvPr/>
        </p:nvSpPr>
        <p:spPr bwMode="auto">
          <a:xfrm>
            <a:off x="2045607" y="3048000"/>
            <a:ext cx="1981200" cy="1905000"/>
          </a:xfrm>
          <a:prstGeom prst="ellipse">
            <a:avLst/>
          </a:prstGeom>
          <a:noFill/>
          <a:ln w="9525">
            <a:solidFill>
              <a:schemeClr val="tx1"/>
            </a:solidFill>
            <a:round/>
            <a:headEnd/>
            <a:tailEnd/>
          </a:ln>
          <a:effectLst/>
          <a:extLst>
            <a:ext uri="{909E8E84-426E-40DD-AFC4-6F175D3DCCD1}">
              <a14:hiddenFill xmlns:a14="http://schemas.microsoft.com/office/drawing/2010/main">
                <a:solidFill>
                  <a:srgbClr val="FF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 name="Oval 5"/>
          <p:cNvSpPr>
            <a:spLocks noChangeArrowheads="1"/>
          </p:cNvSpPr>
          <p:nvPr/>
        </p:nvSpPr>
        <p:spPr bwMode="auto">
          <a:xfrm>
            <a:off x="2426607" y="3505200"/>
            <a:ext cx="76200" cy="76200"/>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Oval 6"/>
          <p:cNvSpPr>
            <a:spLocks noChangeArrowheads="1"/>
          </p:cNvSpPr>
          <p:nvPr/>
        </p:nvSpPr>
        <p:spPr bwMode="auto">
          <a:xfrm>
            <a:off x="2426607" y="4343400"/>
            <a:ext cx="76200" cy="76200"/>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Oval 7"/>
          <p:cNvSpPr>
            <a:spLocks noChangeArrowheads="1"/>
          </p:cNvSpPr>
          <p:nvPr/>
        </p:nvSpPr>
        <p:spPr bwMode="auto">
          <a:xfrm>
            <a:off x="3036207" y="3810000"/>
            <a:ext cx="76200" cy="76200"/>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 name="Oval 8"/>
          <p:cNvSpPr>
            <a:spLocks noChangeArrowheads="1"/>
          </p:cNvSpPr>
          <p:nvPr/>
        </p:nvSpPr>
        <p:spPr bwMode="auto">
          <a:xfrm>
            <a:off x="3645807" y="4114800"/>
            <a:ext cx="76200" cy="76200"/>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Oval 9"/>
          <p:cNvSpPr>
            <a:spLocks noChangeArrowheads="1"/>
          </p:cNvSpPr>
          <p:nvPr/>
        </p:nvSpPr>
        <p:spPr bwMode="auto">
          <a:xfrm>
            <a:off x="3493407" y="3505200"/>
            <a:ext cx="76200" cy="76200"/>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 name="Oval 10"/>
          <p:cNvSpPr>
            <a:spLocks noChangeArrowheads="1"/>
          </p:cNvSpPr>
          <p:nvPr/>
        </p:nvSpPr>
        <p:spPr bwMode="auto">
          <a:xfrm>
            <a:off x="4255407" y="3886200"/>
            <a:ext cx="76200" cy="76200"/>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 name="Oval 11"/>
          <p:cNvSpPr>
            <a:spLocks noChangeArrowheads="1"/>
          </p:cNvSpPr>
          <p:nvPr/>
        </p:nvSpPr>
        <p:spPr bwMode="auto">
          <a:xfrm>
            <a:off x="4255407" y="4572000"/>
            <a:ext cx="76200" cy="76200"/>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 name="Oval 12"/>
          <p:cNvSpPr>
            <a:spLocks noChangeArrowheads="1"/>
          </p:cNvSpPr>
          <p:nvPr/>
        </p:nvSpPr>
        <p:spPr bwMode="auto">
          <a:xfrm>
            <a:off x="4179207" y="3429000"/>
            <a:ext cx="76200" cy="76200"/>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 name="Text Box 13"/>
          <p:cNvSpPr txBox="1">
            <a:spLocks noChangeArrowheads="1"/>
          </p:cNvSpPr>
          <p:nvPr/>
        </p:nvSpPr>
        <p:spPr bwMode="auto">
          <a:xfrm>
            <a:off x="5289550" y="3381374"/>
            <a:ext cx="2482850"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a:t>3 in intersection.</a:t>
            </a:r>
          </a:p>
          <a:p>
            <a:r>
              <a:rPr lang="en-US" dirty="0"/>
              <a:t>8 in union.</a:t>
            </a:r>
          </a:p>
          <a:p>
            <a:r>
              <a:rPr lang="en-US" dirty="0" err="1"/>
              <a:t>Jaccard</a:t>
            </a:r>
            <a:r>
              <a:rPr lang="en-US" dirty="0"/>
              <a:t> similarity</a:t>
            </a:r>
          </a:p>
          <a:p>
            <a:r>
              <a:rPr lang="en-US" dirty="0"/>
              <a:t>   = 3/8</a:t>
            </a:r>
          </a:p>
        </p:txBody>
      </p:sp>
    </p:spTree>
    <p:extLst>
      <p:ext uri="{BB962C8B-B14F-4D97-AF65-F5344CB8AC3E}">
        <p14:creationId xmlns:p14="http://schemas.microsoft.com/office/powerpoint/2010/main" val="35921234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90148C3-EE67-4B07-B222-A972DE8BFCAE}" type="slidenum">
              <a:rPr lang="en-US"/>
              <a:pPr/>
              <a:t>20</a:t>
            </a:fld>
            <a:endParaRPr lang="en-US"/>
          </a:p>
        </p:txBody>
      </p:sp>
      <p:sp>
        <p:nvSpPr>
          <p:cNvPr id="59394" name="Rectangle 2"/>
          <p:cNvSpPr>
            <a:spLocks noGrp="1" noChangeArrowheads="1"/>
          </p:cNvSpPr>
          <p:nvPr>
            <p:ph type="title"/>
          </p:nvPr>
        </p:nvSpPr>
        <p:spPr/>
        <p:txBody>
          <a:bodyPr/>
          <a:lstStyle/>
          <a:p>
            <a:r>
              <a:rPr lang="en-US"/>
              <a:t>From Sets to Boolean Matrices</a:t>
            </a:r>
          </a:p>
        </p:txBody>
      </p:sp>
      <p:sp>
        <p:nvSpPr>
          <p:cNvPr id="59395" name="Rectangle 3"/>
          <p:cNvSpPr>
            <a:spLocks noGrp="1" noChangeArrowheads="1"/>
          </p:cNvSpPr>
          <p:nvPr>
            <p:ph type="body" idx="1"/>
          </p:nvPr>
        </p:nvSpPr>
        <p:spPr>
          <a:xfrm>
            <a:off x="685800" y="1981200"/>
            <a:ext cx="8001000" cy="4419600"/>
          </a:xfrm>
        </p:spPr>
        <p:txBody>
          <a:bodyPr>
            <a:normAutofit/>
          </a:bodyPr>
          <a:lstStyle/>
          <a:p>
            <a:r>
              <a:rPr lang="en-US" dirty="0"/>
              <a:t>Represent the data as a </a:t>
            </a:r>
            <a:r>
              <a:rPr lang="en-US" dirty="0" err="1"/>
              <a:t>boolean</a:t>
            </a:r>
            <a:r>
              <a:rPr lang="en-US" dirty="0"/>
              <a:t> </a:t>
            </a:r>
            <a:r>
              <a:rPr lang="en-US" dirty="0" smtClean="0"/>
              <a:t>matrix </a:t>
            </a:r>
            <a:r>
              <a:rPr lang="en-US" dirty="0" smtClean="0">
                <a:solidFill>
                  <a:srgbClr val="0070C0"/>
                </a:solidFill>
              </a:rPr>
              <a:t>M</a:t>
            </a:r>
            <a:endParaRPr lang="en-US" dirty="0">
              <a:solidFill>
                <a:srgbClr val="0070C0"/>
              </a:solidFill>
            </a:endParaRPr>
          </a:p>
          <a:p>
            <a:pPr lvl="1"/>
            <a:r>
              <a:rPr lang="en-US" dirty="0" smtClean="0">
                <a:solidFill>
                  <a:srgbClr val="33CC33"/>
                </a:solidFill>
              </a:rPr>
              <a:t>Rows</a:t>
            </a:r>
            <a:r>
              <a:rPr lang="en-US" dirty="0" smtClean="0"/>
              <a:t> </a:t>
            </a:r>
            <a:r>
              <a:rPr lang="en-US" dirty="0"/>
              <a:t>= </a:t>
            </a:r>
            <a:r>
              <a:rPr lang="en-US" dirty="0" smtClean="0"/>
              <a:t>the universe of all possible set elements </a:t>
            </a:r>
          </a:p>
          <a:p>
            <a:pPr lvl="2"/>
            <a:r>
              <a:rPr lang="en-US" dirty="0" smtClean="0"/>
              <a:t>In our case, shingle fingerprints take values in [0…2</a:t>
            </a:r>
            <a:r>
              <a:rPr lang="en-US" baseline="30000" dirty="0" smtClean="0"/>
              <a:t>64</a:t>
            </a:r>
            <a:r>
              <a:rPr lang="en-US" dirty="0" smtClean="0"/>
              <a:t>-1]</a:t>
            </a:r>
            <a:endParaRPr lang="en-US" dirty="0"/>
          </a:p>
          <a:p>
            <a:pPr lvl="1"/>
            <a:r>
              <a:rPr lang="en-US" dirty="0">
                <a:solidFill>
                  <a:srgbClr val="33CC33"/>
                </a:solidFill>
              </a:rPr>
              <a:t>Columns</a:t>
            </a:r>
            <a:r>
              <a:rPr lang="en-US" dirty="0"/>
              <a:t> = </a:t>
            </a:r>
            <a:r>
              <a:rPr lang="en-US" dirty="0" smtClean="0"/>
              <a:t>the sets </a:t>
            </a:r>
          </a:p>
          <a:p>
            <a:pPr lvl="2"/>
            <a:r>
              <a:rPr lang="en-US" dirty="0" smtClean="0"/>
              <a:t>In our case, documents, sets of shingle fingerprints</a:t>
            </a:r>
          </a:p>
          <a:p>
            <a:pPr lvl="1"/>
            <a:r>
              <a:rPr lang="en-US" dirty="0" smtClean="0">
                <a:solidFill>
                  <a:srgbClr val="33CC33"/>
                </a:solidFill>
              </a:rPr>
              <a:t>M(</a:t>
            </a:r>
            <a:r>
              <a:rPr lang="en-US" dirty="0" err="1">
                <a:solidFill>
                  <a:srgbClr val="33CC33"/>
                </a:solidFill>
              </a:rPr>
              <a:t>r</a:t>
            </a:r>
            <a:r>
              <a:rPr lang="en-US" dirty="0" err="1" smtClean="0">
                <a:solidFill>
                  <a:srgbClr val="33CC33"/>
                </a:solidFill>
              </a:rPr>
              <a:t>,S</a:t>
            </a:r>
            <a:r>
              <a:rPr lang="en-US" dirty="0">
                <a:solidFill>
                  <a:srgbClr val="33CC33"/>
                </a:solidFill>
              </a:rPr>
              <a:t>) = 1 </a:t>
            </a:r>
            <a:r>
              <a:rPr lang="en-US" dirty="0"/>
              <a:t>in row </a:t>
            </a:r>
            <a:r>
              <a:rPr lang="en-US" dirty="0" smtClean="0">
                <a:solidFill>
                  <a:srgbClr val="0070C0"/>
                </a:solidFill>
              </a:rPr>
              <a:t>r</a:t>
            </a:r>
            <a:r>
              <a:rPr lang="en-US" dirty="0" smtClean="0"/>
              <a:t>  </a:t>
            </a:r>
            <a:r>
              <a:rPr lang="en-US" dirty="0"/>
              <a:t>and column </a:t>
            </a:r>
            <a:r>
              <a:rPr lang="en-US" dirty="0">
                <a:solidFill>
                  <a:srgbClr val="0070C0"/>
                </a:solidFill>
              </a:rPr>
              <a:t>S</a:t>
            </a:r>
            <a:r>
              <a:rPr lang="en-US" dirty="0"/>
              <a:t>  if and only if </a:t>
            </a:r>
            <a:r>
              <a:rPr lang="en-US" dirty="0" smtClean="0">
                <a:solidFill>
                  <a:srgbClr val="0070C0"/>
                </a:solidFill>
              </a:rPr>
              <a:t>r</a:t>
            </a:r>
            <a:r>
              <a:rPr lang="en-US" dirty="0" smtClean="0"/>
              <a:t>  </a:t>
            </a:r>
            <a:r>
              <a:rPr lang="en-US" dirty="0"/>
              <a:t>is a member of </a:t>
            </a:r>
            <a:r>
              <a:rPr lang="en-US" dirty="0">
                <a:solidFill>
                  <a:srgbClr val="0070C0"/>
                </a:solidFill>
              </a:rPr>
              <a:t>S</a:t>
            </a:r>
            <a:r>
              <a:rPr lang="en-US" dirty="0"/>
              <a:t>.</a:t>
            </a:r>
          </a:p>
          <a:p>
            <a:endParaRPr lang="en-US" dirty="0" smtClean="0">
              <a:solidFill>
                <a:srgbClr val="FF9900"/>
              </a:solidFill>
            </a:endParaRPr>
          </a:p>
          <a:p>
            <a:r>
              <a:rPr lang="en-US" dirty="0" smtClean="0">
                <a:solidFill>
                  <a:srgbClr val="FF9900"/>
                </a:solidFill>
              </a:rPr>
              <a:t>Typical </a:t>
            </a:r>
            <a:r>
              <a:rPr lang="en-US" dirty="0">
                <a:solidFill>
                  <a:srgbClr val="FF9900"/>
                </a:solidFill>
              </a:rPr>
              <a:t>matrix is sparse</a:t>
            </a:r>
            <a:r>
              <a:rPr lang="en-US" dirty="0" smtClean="0"/>
              <a:t>.</a:t>
            </a:r>
          </a:p>
          <a:p>
            <a:pPr lvl="1"/>
            <a:r>
              <a:rPr lang="en-US" dirty="0" smtClean="0"/>
              <a:t>We </a:t>
            </a:r>
            <a:r>
              <a:rPr lang="en-US" dirty="0" smtClean="0">
                <a:solidFill>
                  <a:srgbClr val="FF0000"/>
                </a:solidFill>
              </a:rPr>
              <a:t>do not really materialize </a:t>
            </a:r>
            <a:r>
              <a:rPr lang="en-US" dirty="0" smtClean="0"/>
              <a:t>the matrix</a:t>
            </a:r>
            <a:endParaRPr lang="en-US" dirty="0"/>
          </a:p>
        </p:txBody>
      </p:sp>
    </p:spTree>
    <p:extLst>
      <p:ext uri="{BB962C8B-B14F-4D97-AF65-F5344CB8AC3E}">
        <p14:creationId xmlns:p14="http://schemas.microsoft.com/office/powerpoint/2010/main" val="29375711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smtClean="0"/>
                  <a:t>Universe: </a:t>
                </a:r>
                <a:r>
                  <a:rPr lang="en-US" b="1" dirty="0">
                    <a:solidFill>
                      <a:srgbClr val="92D050"/>
                    </a:solidFill>
                  </a:rPr>
                  <a:t>U = {A,B,C,D,E,F,G</a:t>
                </a:r>
                <a:r>
                  <a:rPr lang="en-US" b="1" dirty="0" smtClean="0">
                    <a:solidFill>
                      <a:srgbClr val="92D050"/>
                    </a:solidFill>
                  </a:rPr>
                  <a:t>}</a:t>
                </a:r>
              </a:p>
              <a:p>
                <a:endParaRPr lang="en-US" b="1" dirty="0">
                  <a:solidFill>
                    <a:srgbClr val="92D050"/>
                  </a:solidFill>
                </a:endParaRPr>
              </a:p>
              <a:p>
                <a:r>
                  <a:rPr lang="en-US" dirty="0" smtClean="0">
                    <a:solidFill>
                      <a:srgbClr val="0070C0"/>
                    </a:solidFill>
                  </a:rPr>
                  <a:t>X = {A,B,F,G}</a:t>
                </a:r>
              </a:p>
              <a:p>
                <a:r>
                  <a:rPr lang="en-US" dirty="0" smtClean="0">
                    <a:solidFill>
                      <a:srgbClr val="0070C0"/>
                    </a:solidFill>
                  </a:rPr>
                  <a:t>Y = {A,E,F,G}</a:t>
                </a:r>
              </a:p>
              <a:p>
                <a:pPr marL="0" indent="0">
                  <a:buNone/>
                </a:pPr>
                <a:endParaRPr lang="en-US" dirty="0" smtClean="0"/>
              </a:p>
              <a:p>
                <a:r>
                  <a:rPr lang="en-US" dirty="0" err="1" smtClean="0"/>
                  <a:t>Sim</a:t>
                </a:r>
                <a:r>
                  <a:rPr lang="en-US" dirty="0" smtClean="0"/>
                  <a:t>(X,Y) = </a:t>
                </a:r>
                <a14:m>
                  <m:oMath xmlns:m="http://schemas.openxmlformats.org/officeDocument/2006/math">
                    <m:f>
                      <m:fPr>
                        <m:ctrlPr>
                          <a:rPr lang="en-US" sz="4000" i="1" smtClean="0">
                            <a:latin typeface="Cambria Math" panose="02040503050406030204" pitchFamily="18" charset="0"/>
                          </a:rPr>
                        </m:ctrlPr>
                      </m:fPr>
                      <m:num>
                        <m:r>
                          <a:rPr lang="en-US" sz="4000" b="0" i="0" smtClean="0">
                            <a:latin typeface="Cambria Math"/>
                          </a:rPr>
                          <m:t>3</m:t>
                        </m:r>
                      </m:num>
                      <m:den>
                        <m:r>
                          <a:rPr lang="en-US" sz="4000" b="0" i="0" smtClean="0">
                            <a:latin typeface="Cambria Math"/>
                          </a:rPr>
                          <m:t>5</m:t>
                        </m:r>
                      </m:den>
                    </m:f>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963" t="-1250"/>
                </a:stretch>
              </a:blipFill>
            </p:spPr>
            <p:txBody>
              <a:bodyPr/>
              <a:lstStyle/>
              <a:p>
                <a:r>
                  <a:rPr lang="en-US">
                    <a:noFill/>
                  </a:rPr>
                  <a:t> </a:t>
                </a:r>
              </a:p>
            </p:txBody>
          </p:sp>
        </mc:Fallback>
      </mc:AlternateContent>
      <p:graphicFrame>
        <p:nvGraphicFramePr>
          <p:cNvPr id="4" name="Table 3"/>
          <p:cNvGraphicFramePr>
            <a:graphicFrameLocks noGrp="1"/>
          </p:cNvGraphicFramePr>
          <p:nvPr>
            <p:extLst>
              <p:ext uri="{D42A27DB-BD31-4B8C-83A1-F6EECF244321}">
                <p14:modId xmlns:p14="http://schemas.microsoft.com/office/powerpoint/2010/main" val="662159680"/>
              </p:ext>
            </p:extLst>
          </p:nvPr>
        </p:nvGraphicFramePr>
        <p:xfrm>
          <a:off x="6477000" y="2667000"/>
          <a:ext cx="1371600" cy="2966720"/>
        </p:xfrm>
        <a:graphic>
          <a:graphicData uri="http://schemas.openxmlformats.org/drawingml/2006/table">
            <a:tbl>
              <a:tblPr firstRow="1" bandRow="1">
                <a:tableStyleId>{5C22544A-7EE6-4342-B048-85BDC9FD1C3A}</a:tableStyleId>
              </a:tblPr>
              <a:tblGrid>
                <a:gridCol w="457200"/>
                <a:gridCol w="457200"/>
                <a:gridCol w="457200"/>
              </a:tblGrid>
              <a:tr h="370840">
                <a:tc>
                  <a:txBody>
                    <a:bodyPr/>
                    <a:lstStyle/>
                    <a:p>
                      <a:endParaRPr lang="en-US" b="1" dirty="0"/>
                    </a:p>
                  </a:txBody>
                  <a:tcPr/>
                </a:tc>
                <a:tc>
                  <a:txBody>
                    <a:bodyPr/>
                    <a:lstStyle/>
                    <a:p>
                      <a:r>
                        <a:rPr lang="en-US" dirty="0" smtClean="0"/>
                        <a:t>X</a:t>
                      </a:r>
                      <a:endParaRPr lang="en-US" baseline="-25000" dirty="0"/>
                    </a:p>
                  </a:txBody>
                  <a:tcPr/>
                </a:tc>
                <a:tc>
                  <a:txBody>
                    <a:bodyPr/>
                    <a:lstStyle/>
                    <a:p>
                      <a:r>
                        <a:rPr lang="en-US" dirty="0" smtClean="0"/>
                        <a:t>Y</a:t>
                      </a:r>
                      <a:endParaRPr lang="en-US" baseline="-25000" dirty="0"/>
                    </a:p>
                  </a:txBody>
                  <a:tcPr/>
                </a:tc>
              </a:tr>
              <a:tr h="370840">
                <a:tc>
                  <a:txBody>
                    <a:bodyPr/>
                    <a:lstStyle/>
                    <a:p>
                      <a:r>
                        <a:rPr lang="en-US" b="1" dirty="0" smtClean="0"/>
                        <a:t>A</a:t>
                      </a:r>
                      <a:endParaRPr lang="en-US" b="1"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r>
              <a:tr h="370840">
                <a:tc>
                  <a:txBody>
                    <a:bodyPr/>
                    <a:lstStyle/>
                    <a:p>
                      <a:r>
                        <a:rPr lang="en-US" b="1" dirty="0" smtClean="0"/>
                        <a:t>B</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r>
              <a:tr h="370840">
                <a:tc>
                  <a:txBody>
                    <a:bodyPr/>
                    <a:lstStyle/>
                    <a:p>
                      <a:r>
                        <a:rPr lang="en-US" b="1" dirty="0" smtClean="0"/>
                        <a:t>C</a:t>
                      </a:r>
                      <a:endParaRPr lang="en-US" b="1"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70840">
                <a:tc>
                  <a:txBody>
                    <a:bodyPr/>
                    <a:lstStyle/>
                    <a:p>
                      <a:r>
                        <a:rPr lang="en-US" b="1" dirty="0" smtClean="0"/>
                        <a:t>D</a:t>
                      </a:r>
                      <a:endParaRPr lang="en-US" b="1"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70840">
                <a:tc>
                  <a:txBody>
                    <a:bodyPr/>
                    <a:lstStyle/>
                    <a:p>
                      <a:r>
                        <a:rPr lang="en-US" b="1" dirty="0" smtClean="0"/>
                        <a:t>E</a:t>
                      </a:r>
                      <a:endParaRPr lang="en-US" b="1"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70840">
                <a:tc>
                  <a:txBody>
                    <a:bodyPr/>
                    <a:lstStyle/>
                    <a:p>
                      <a:r>
                        <a:rPr lang="en-US" b="1" dirty="0" smtClean="0"/>
                        <a:t>F</a:t>
                      </a:r>
                      <a:endParaRPr lang="en-US" b="1"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r>
              <a:tr h="370840">
                <a:tc>
                  <a:txBody>
                    <a:bodyPr/>
                    <a:lstStyle/>
                    <a:p>
                      <a:r>
                        <a:rPr lang="en-US" b="1" dirty="0" smtClean="0"/>
                        <a:t>G</a:t>
                      </a:r>
                      <a:endParaRPr lang="en-US" b="1"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r>
            </a:tbl>
          </a:graphicData>
        </a:graphic>
      </p:graphicFrame>
    </p:spTree>
    <p:extLst>
      <p:ext uri="{BB962C8B-B14F-4D97-AF65-F5344CB8AC3E}">
        <p14:creationId xmlns:p14="http://schemas.microsoft.com/office/powerpoint/2010/main" val="21376582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smtClean="0"/>
                  <a:t>Universe: </a:t>
                </a:r>
                <a:r>
                  <a:rPr lang="en-US" b="1" dirty="0" smtClean="0">
                    <a:solidFill>
                      <a:srgbClr val="92D050"/>
                    </a:solidFill>
                  </a:rPr>
                  <a:t>U = {A,B,C,D,E,F,G}</a:t>
                </a:r>
              </a:p>
              <a:p>
                <a:endParaRPr lang="en-US" dirty="0" smtClean="0"/>
              </a:p>
              <a:p>
                <a:r>
                  <a:rPr lang="en-US" dirty="0" smtClean="0">
                    <a:solidFill>
                      <a:srgbClr val="0070C0"/>
                    </a:solidFill>
                  </a:rPr>
                  <a:t>X = {A,B,F,G}</a:t>
                </a:r>
              </a:p>
              <a:p>
                <a:r>
                  <a:rPr lang="en-US" dirty="0" smtClean="0">
                    <a:solidFill>
                      <a:srgbClr val="0070C0"/>
                    </a:solidFill>
                  </a:rPr>
                  <a:t>Y = {A,E,F,G}</a:t>
                </a:r>
              </a:p>
              <a:p>
                <a:pPr marL="0" indent="0">
                  <a:buNone/>
                </a:pPr>
                <a:endParaRPr lang="en-US" dirty="0" smtClean="0"/>
              </a:p>
              <a:p>
                <a:r>
                  <a:rPr lang="en-US" dirty="0" err="1" smtClean="0"/>
                  <a:t>Sim</a:t>
                </a:r>
                <a:r>
                  <a:rPr lang="en-US" dirty="0" smtClean="0"/>
                  <a:t>(X,Y) = </a:t>
                </a:r>
                <a14:m>
                  <m:oMath xmlns:m="http://schemas.openxmlformats.org/officeDocument/2006/math">
                    <m:f>
                      <m:fPr>
                        <m:ctrlPr>
                          <a:rPr lang="en-US" sz="4000" i="1" smtClean="0">
                            <a:latin typeface="Cambria Math" panose="02040503050406030204" pitchFamily="18" charset="0"/>
                          </a:rPr>
                        </m:ctrlPr>
                      </m:fPr>
                      <m:num>
                        <m:r>
                          <a:rPr lang="en-US" sz="4000" b="0" i="0" smtClean="0">
                            <a:latin typeface="Cambria Math"/>
                          </a:rPr>
                          <m:t>3</m:t>
                        </m:r>
                      </m:num>
                      <m:den>
                        <m:r>
                          <a:rPr lang="en-US" sz="4000" b="0" i="0" smtClean="0">
                            <a:solidFill>
                              <a:srgbClr val="FFC000"/>
                            </a:solidFill>
                            <a:latin typeface="Cambria Math"/>
                          </a:rPr>
                          <m:t>5</m:t>
                        </m:r>
                      </m:den>
                    </m:f>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963" t="-1250"/>
                </a:stretch>
              </a:blipFill>
            </p:spPr>
            <p:txBody>
              <a:bodyPr/>
              <a:lstStyle/>
              <a:p>
                <a:r>
                  <a:rPr lang="en-US">
                    <a:noFill/>
                  </a:rPr>
                  <a:t> </a:t>
                </a:r>
              </a:p>
            </p:txBody>
          </p:sp>
        </mc:Fallback>
      </mc:AlternateContent>
      <p:graphicFrame>
        <p:nvGraphicFramePr>
          <p:cNvPr id="4" name="Table 3"/>
          <p:cNvGraphicFramePr>
            <a:graphicFrameLocks noGrp="1"/>
          </p:cNvGraphicFramePr>
          <p:nvPr>
            <p:extLst>
              <p:ext uri="{D42A27DB-BD31-4B8C-83A1-F6EECF244321}">
                <p14:modId xmlns:p14="http://schemas.microsoft.com/office/powerpoint/2010/main" val="692421063"/>
              </p:ext>
            </p:extLst>
          </p:nvPr>
        </p:nvGraphicFramePr>
        <p:xfrm>
          <a:off x="6477000" y="2667000"/>
          <a:ext cx="1371600" cy="2966720"/>
        </p:xfrm>
        <a:graphic>
          <a:graphicData uri="http://schemas.openxmlformats.org/drawingml/2006/table">
            <a:tbl>
              <a:tblPr firstRow="1" bandRow="1">
                <a:tableStyleId>{5C22544A-7EE6-4342-B048-85BDC9FD1C3A}</a:tableStyleId>
              </a:tblPr>
              <a:tblGrid>
                <a:gridCol w="457200"/>
                <a:gridCol w="457200"/>
                <a:gridCol w="457200"/>
              </a:tblGrid>
              <a:tr h="370840">
                <a:tc>
                  <a:txBody>
                    <a:bodyPr/>
                    <a:lstStyle/>
                    <a:p>
                      <a:endParaRPr lang="en-US" b="1" dirty="0"/>
                    </a:p>
                  </a:txBody>
                  <a:tcPr/>
                </a:tc>
                <a:tc>
                  <a:txBody>
                    <a:bodyPr/>
                    <a:lstStyle/>
                    <a:p>
                      <a:r>
                        <a:rPr lang="en-US" dirty="0" smtClean="0"/>
                        <a:t>X</a:t>
                      </a:r>
                      <a:endParaRPr lang="en-US" baseline="-25000" dirty="0"/>
                    </a:p>
                  </a:txBody>
                  <a:tcPr/>
                </a:tc>
                <a:tc>
                  <a:txBody>
                    <a:bodyPr/>
                    <a:lstStyle/>
                    <a:p>
                      <a:r>
                        <a:rPr lang="en-US" dirty="0" smtClean="0"/>
                        <a:t>Y</a:t>
                      </a:r>
                      <a:endParaRPr lang="en-US" baseline="-25000" dirty="0"/>
                    </a:p>
                  </a:txBody>
                  <a:tcPr/>
                </a:tc>
              </a:tr>
              <a:tr h="370840">
                <a:tc>
                  <a:txBody>
                    <a:bodyPr/>
                    <a:lstStyle/>
                    <a:p>
                      <a:r>
                        <a:rPr lang="en-US" b="1" dirty="0" smtClean="0"/>
                        <a:t>A</a:t>
                      </a:r>
                      <a:endParaRPr lang="en-US" b="1" dirty="0"/>
                    </a:p>
                  </a:txBody>
                  <a:tcPr>
                    <a:solidFill>
                      <a:srgbClr val="FFFF00"/>
                    </a:solidFill>
                  </a:tcPr>
                </a:tc>
                <a:tc>
                  <a:txBody>
                    <a:bodyPr/>
                    <a:lstStyle/>
                    <a:p>
                      <a:r>
                        <a:rPr lang="en-US" dirty="0" smtClean="0"/>
                        <a:t>1</a:t>
                      </a:r>
                      <a:endParaRPr lang="en-US" dirty="0"/>
                    </a:p>
                  </a:txBody>
                  <a:tcPr>
                    <a:solidFill>
                      <a:srgbClr val="FFFF00"/>
                    </a:solidFill>
                  </a:tcPr>
                </a:tc>
                <a:tc>
                  <a:txBody>
                    <a:bodyPr/>
                    <a:lstStyle/>
                    <a:p>
                      <a:r>
                        <a:rPr lang="en-US" dirty="0" smtClean="0"/>
                        <a:t>1</a:t>
                      </a:r>
                      <a:endParaRPr lang="en-US" dirty="0"/>
                    </a:p>
                  </a:txBody>
                  <a:tcPr>
                    <a:solidFill>
                      <a:srgbClr val="FFFF00"/>
                    </a:solidFill>
                  </a:tcPr>
                </a:tc>
              </a:tr>
              <a:tr h="370840">
                <a:tc>
                  <a:txBody>
                    <a:bodyPr/>
                    <a:lstStyle/>
                    <a:p>
                      <a:r>
                        <a:rPr lang="en-US" b="1" dirty="0" smtClean="0"/>
                        <a:t>B</a:t>
                      </a:r>
                      <a:endParaRPr lang="en-US" b="1" dirty="0"/>
                    </a:p>
                  </a:txBody>
                  <a:tcPr>
                    <a:solidFill>
                      <a:srgbClr val="FFFF00"/>
                    </a:solidFill>
                  </a:tcPr>
                </a:tc>
                <a:tc>
                  <a:txBody>
                    <a:bodyPr/>
                    <a:lstStyle/>
                    <a:p>
                      <a:r>
                        <a:rPr lang="en-US" dirty="0" smtClean="0"/>
                        <a:t>1</a:t>
                      </a:r>
                      <a:endParaRPr lang="en-US" dirty="0"/>
                    </a:p>
                  </a:txBody>
                  <a:tcPr>
                    <a:solidFill>
                      <a:srgbClr val="FFFF00"/>
                    </a:solidFill>
                  </a:tcPr>
                </a:tc>
                <a:tc>
                  <a:txBody>
                    <a:bodyPr/>
                    <a:lstStyle/>
                    <a:p>
                      <a:r>
                        <a:rPr lang="en-US" dirty="0" smtClean="0"/>
                        <a:t>0</a:t>
                      </a:r>
                      <a:endParaRPr lang="en-US" dirty="0"/>
                    </a:p>
                  </a:txBody>
                  <a:tcPr>
                    <a:solidFill>
                      <a:srgbClr val="FFFF00"/>
                    </a:solidFill>
                  </a:tcPr>
                </a:tc>
              </a:tr>
              <a:tr h="370840">
                <a:tc>
                  <a:txBody>
                    <a:bodyPr/>
                    <a:lstStyle/>
                    <a:p>
                      <a:r>
                        <a:rPr lang="en-US" b="1" dirty="0" smtClean="0"/>
                        <a:t>C</a:t>
                      </a:r>
                      <a:endParaRPr lang="en-US" b="1"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70840">
                <a:tc>
                  <a:txBody>
                    <a:bodyPr/>
                    <a:lstStyle/>
                    <a:p>
                      <a:r>
                        <a:rPr lang="en-US" b="1" dirty="0" smtClean="0"/>
                        <a:t>D</a:t>
                      </a:r>
                      <a:endParaRPr lang="en-US" b="1"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70840">
                <a:tc>
                  <a:txBody>
                    <a:bodyPr/>
                    <a:lstStyle/>
                    <a:p>
                      <a:r>
                        <a:rPr lang="en-US" b="1" dirty="0" smtClean="0"/>
                        <a:t>E</a:t>
                      </a:r>
                      <a:endParaRPr lang="en-US" b="1" dirty="0"/>
                    </a:p>
                  </a:txBody>
                  <a:tcPr>
                    <a:solidFill>
                      <a:srgbClr val="FFFF00"/>
                    </a:solidFill>
                  </a:tcPr>
                </a:tc>
                <a:tc>
                  <a:txBody>
                    <a:bodyPr/>
                    <a:lstStyle/>
                    <a:p>
                      <a:r>
                        <a:rPr lang="en-US" dirty="0" smtClean="0"/>
                        <a:t>0</a:t>
                      </a:r>
                      <a:endParaRPr lang="en-US" dirty="0"/>
                    </a:p>
                  </a:txBody>
                  <a:tcPr>
                    <a:solidFill>
                      <a:srgbClr val="FFFF00"/>
                    </a:solidFill>
                  </a:tcPr>
                </a:tc>
                <a:tc>
                  <a:txBody>
                    <a:bodyPr/>
                    <a:lstStyle/>
                    <a:p>
                      <a:r>
                        <a:rPr lang="en-US" dirty="0" smtClean="0"/>
                        <a:t>1</a:t>
                      </a:r>
                      <a:endParaRPr lang="en-US" dirty="0"/>
                    </a:p>
                  </a:txBody>
                  <a:tcPr>
                    <a:solidFill>
                      <a:srgbClr val="FFFF00"/>
                    </a:solidFill>
                  </a:tcPr>
                </a:tc>
              </a:tr>
              <a:tr h="370840">
                <a:tc>
                  <a:txBody>
                    <a:bodyPr/>
                    <a:lstStyle/>
                    <a:p>
                      <a:r>
                        <a:rPr lang="en-US" b="1" dirty="0" smtClean="0"/>
                        <a:t>F</a:t>
                      </a:r>
                      <a:endParaRPr lang="en-US" b="1" dirty="0"/>
                    </a:p>
                  </a:txBody>
                  <a:tcPr>
                    <a:solidFill>
                      <a:srgbClr val="FFFF00"/>
                    </a:solidFill>
                  </a:tcPr>
                </a:tc>
                <a:tc>
                  <a:txBody>
                    <a:bodyPr/>
                    <a:lstStyle/>
                    <a:p>
                      <a:r>
                        <a:rPr lang="en-US" dirty="0" smtClean="0"/>
                        <a:t>1</a:t>
                      </a:r>
                      <a:endParaRPr lang="en-US" dirty="0"/>
                    </a:p>
                  </a:txBody>
                  <a:tcPr>
                    <a:solidFill>
                      <a:srgbClr val="FFFF00"/>
                    </a:solidFill>
                  </a:tcPr>
                </a:tc>
                <a:tc>
                  <a:txBody>
                    <a:bodyPr/>
                    <a:lstStyle/>
                    <a:p>
                      <a:r>
                        <a:rPr lang="en-US" dirty="0" smtClean="0"/>
                        <a:t>1</a:t>
                      </a:r>
                      <a:endParaRPr lang="en-US" dirty="0"/>
                    </a:p>
                  </a:txBody>
                  <a:tcPr>
                    <a:solidFill>
                      <a:srgbClr val="FFFF00"/>
                    </a:solidFill>
                  </a:tcPr>
                </a:tc>
              </a:tr>
              <a:tr h="370840">
                <a:tc>
                  <a:txBody>
                    <a:bodyPr/>
                    <a:lstStyle/>
                    <a:p>
                      <a:r>
                        <a:rPr lang="en-US" b="1" dirty="0" smtClean="0"/>
                        <a:t>G</a:t>
                      </a:r>
                      <a:endParaRPr lang="en-US" b="1" dirty="0"/>
                    </a:p>
                  </a:txBody>
                  <a:tcPr>
                    <a:solidFill>
                      <a:srgbClr val="FFFF00"/>
                    </a:solidFill>
                  </a:tcPr>
                </a:tc>
                <a:tc>
                  <a:txBody>
                    <a:bodyPr/>
                    <a:lstStyle/>
                    <a:p>
                      <a:r>
                        <a:rPr lang="en-US" dirty="0" smtClean="0"/>
                        <a:t>1</a:t>
                      </a:r>
                      <a:endParaRPr lang="en-US" dirty="0"/>
                    </a:p>
                  </a:txBody>
                  <a:tcPr>
                    <a:solidFill>
                      <a:srgbClr val="FFFF00"/>
                    </a:solidFill>
                  </a:tcPr>
                </a:tc>
                <a:tc>
                  <a:txBody>
                    <a:bodyPr/>
                    <a:lstStyle/>
                    <a:p>
                      <a:r>
                        <a:rPr lang="en-US" dirty="0" smtClean="0"/>
                        <a:t>1</a:t>
                      </a:r>
                      <a:endParaRPr lang="en-US" dirty="0"/>
                    </a:p>
                  </a:txBody>
                  <a:tcPr>
                    <a:solidFill>
                      <a:srgbClr val="FFFF00"/>
                    </a:solidFill>
                  </a:tcPr>
                </a:tc>
              </a:tr>
            </a:tbl>
          </a:graphicData>
        </a:graphic>
      </p:graphicFrame>
      <p:sp>
        <p:nvSpPr>
          <p:cNvPr id="5" name="TextBox 4"/>
          <p:cNvSpPr txBox="1"/>
          <p:nvPr/>
        </p:nvSpPr>
        <p:spPr>
          <a:xfrm>
            <a:off x="685800" y="5650467"/>
            <a:ext cx="5557932" cy="461665"/>
          </a:xfrm>
          <a:prstGeom prst="rect">
            <a:avLst/>
          </a:prstGeom>
          <a:noFill/>
        </p:spPr>
        <p:txBody>
          <a:bodyPr wrap="none" rtlCol="0">
            <a:spAutoFit/>
          </a:bodyPr>
          <a:lstStyle/>
          <a:p>
            <a:r>
              <a:rPr lang="en-US" sz="2400" dirty="0" smtClean="0"/>
              <a:t>At least one of the columns has value 1</a:t>
            </a:r>
            <a:endParaRPr lang="en-US" sz="2400" dirty="0"/>
          </a:p>
        </p:txBody>
      </p:sp>
    </p:spTree>
    <p:extLst>
      <p:ext uri="{BB962C8B-B14F-4D97-AF65-F5344CB8AC3E}">
        <p14:creationId xmlns:p14="http://schemas.microsoft.com/office/powerpoint/2010/main" val="3540687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smtClean="0"/>
                  <a:t>Universe: </a:t>
                </a:r>
                <a:r>
                  <a:rPr lang="en-US" b="1" dirty="0">
                    <a:solidFill>
                      <a:srgbClr val="92D050"/>
                    </a:solidFill>
                  </a:rPr>
                  <a:t>U = {A,B,C,D,E,F,G</a:t>
                </a:r>
                <a:r>
                  <a:rPr lang="en-US" b="1" dirty="0" smtClean="0">
                    <a:solidFill>
                      <a:srgbClr val="92D050"/>
                    </a:solidFill>
                  </a:rPr>
                  <a:t>}</a:t>
                </a:r>
              </a:p>
              <a:p>
                <a:endParaRPr lang="en-US" b="1" dirty="0">
                  <a:solidFill>
                    <a:srgbClr val="92D050"/>
                  </a:solidFill>
                </a:endParaRPr>
              </a:p>
              <a:p>
                <a:r>
                  <a:rPr lang="en-US" dirty="0" smtClean="0">
                    <a:solidFill>
                      <a:srgbClr val="0070C0"/>
                    </a:solidFill>
                  </a:rPr>
                  <a:t>X = {A,B,F,G}</a:t>
                </a:r>
              </a:p>
              <a:p>
                <a:r>
                  <a:rPr lang="en-US" dirty="0" smtClean="0">
                    <a:solidFill>
                      <a:srgbClr val="0070C0"/>
                    </a:solidFill>
                  </a:rPr>
                  <a:t>Y = {A,E,F,G}</a:t>
                </a:r>
              </a:p>
              <a:p>
                <a:pPr marL="0" indent="0">
                  <a:buNone/>
                </a:pPr>
                <a:endParaRPr lang="en-US" dirty="0" smtClean="0"/>
              </a:p>
              <a:p>
                <a:r>
                  <a:rPr lang="en-US" dirty="0" err="1" smtClean="0"/>
                  <a:t>Sim</a:t>
                </a:r>
                <a:r>
                  <a:rPr lang="en-US" dirty="0" smtClean="0"/>
                  <a:t>(X,Y) = </a:t>
                </a:r>
                <a14:m>
                  <m:oMath xmlns:m="http://schemas.openxmlformats.org/officeDocument/2006/math">
                    <m:f>
                      <m:fPr>
                        <m:ctrlPr>
                          <a:rPr lang="en-US" sz="4000" i="1" smtClean="0">
                            <a:latin typeface="Cambria Math" panose="02040503050406030204" pitchFamily="18" charset="0"/>
                          </a:rPr>
                        </m:ctrlPr>
                      </m:fPr>
                      <m:num>
                        <m:r>
                          <a:rPr lang="en-US" sz="4000" b="0" i="0" smtClean="0">
                            <a:solidFill>
                              <a:srgbClr val="FF0000"/>
                            </a:solidFill>
                            <a:latin typeface="Cambria Math"/>
                          </a:rPr>
                          <m:t>3</m:t>
                        </m:r>
                      </m:num>
                      <m:den>
                        <m:r>
                          <a:rPr lang="en-US" sz="4000" b="0" i="0" smtClean="0">
                            <a:solidFill>
                              <a:srgbClr val="FFC000"/>
                            </a:solidFill>
                            <a:latin typeface="Cambria Math"/>
                          </a:rPr>
                          <m:t>5</m:t>
                        </m:r>
                      </m:den>
                    </m:f>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963" t="-1250"/>
                </a:stretch>
              </a:blipFill>
            </p:spPr>
            <p:txBody>
              <a:bodyPr/>
              <a:lstStyle/>
              <a:p>
                <a:r>
                  <a:rPr lang="en-US">
                    <a:noFill/>
                  </a:rPr>
                  <a:t> </a:t>
                </a:r>
              </a:p>
            </p:txBody>
          </p:sp>
        </mc:Fallback>
      </mc:AlternateContent>
      <p:graphicFrame>
        <p:nvGraphicFramePr>
          <p:cNvPr id="4" name="Table 3"/>
          <p:cNvGraphicFramePr>
            <a:graphicFrameLocks noGrp="1"/>
          </p:cNvGraphicFramePr>
          <p:nvPr>
            <p:extLst>
              <p:ext uri="{D42A27DB-BD31-4B8C-83A1-F6EECF244321}">
                <p14:modId xmlns:p14="http://schemas.microsoft.com/office/powerpoint/2010/main" val="1293930972"/>
              </p:ext>
            </p:extLst>
          </p:nvPr>
        </p:nvGraphicFramePr>
        <p:xfrm>
          <a:off x="6477000" y="2667000"/>
          <a:ext cx="1371600" cy="2966720"/>
        </p:xfrm>
        <a:graphic>
          <a:graphicData uri="http://schemas.openxmlformats.org/drawingml/2006/table">
            <a:tbl>
              <a:tblPr firstRow="1" bandRow="1">
                <a:tableStyleId>{5C22544A-7EE6-4342-B048-85BDC9FD1C3A}</a:tableStyleId>
              </a:tblPr>
              <a:tblGrid>
                <a:gridCol w="457200"/>
                <a:gridCol w="457200"/>
                <a:gridCol w="457200"/>
              </a:tblGrid>
              <a:tr h="370840">
                <a:tc>
                  <a:txBody>
                    <a:bodyPr/>
                    <a:lstStyle/>
                    <a:p>
                      <a:endParaRPr lang="en-US" b="1" dirty="0"/>
                    </a:p>
                  </a:txBody>
                  <a:tcPr/>
                </a:tc>
                <a:tc>
                  <a:txBody>
                    <a:bodyPr/>
                    <a:lstStyle/>
                    <a:p>
                      <a:r>
                        <a:rPr lang="en-US" dirty="0" smtClean="0"/>
                        <a:t>X</a:t>
                      </a:r>
                      <a:endParaRPr lang="en-US" baseline="-25000" dirty="0"/>
                    </a:p>
                  </a:txBody>
                  <a:tcPr/>
                </a:tc>
                <a:tc>
                  <a:txBody>
                    <a:bodyPr/>
                    <a:lstStyle/>
                    <a:p>
                      <a:r>
                        <a:rPr lang="en-US" dirty="0" smtClean="0"/>
                        <a:t>Y</a:t>
                      </a:r>
                      <a:endParaRPr lang="en-US" baseline="-25000" dirty="0"/>
                    </a:p>
                  </a:txBody>
                  <a:tcPr/>
                </a:tc>
              </a:tr>
              <a:tr h="370840">
                <a:tc>
                  <a:txBody>
                    <a:bodyPr/>
                    <a:lstStyle/>
                    <a:p>
                      <a:r>
                        <a:rPr lang="en-US" b="1" dirty="0" smtClean="0"/>
                        <a:t>A</a:t>
                      </a:r>
                      <a:endParaRPr lang="en-US" b="1" dirty="0"/>
                    </a:p>
                  </a:txBody>
                  <a:tcPr>
                    <a:solidFill>
                      <a:srgbClr val="FF0000"/>
                    </a:solidFill>
                  </a:tcPr>
                </a:tc>
                <a:tc>
                  <a:txBody>
                    <a:bodyPr/>
                    <a:lstStyle/>
                    <a:p>
                      <a:r>
                        <a:rPr lang="en-US" dirty="0" smtClean="0"/>
                        <a:t>1</a:t>
                      </a:r>
                      <a:endParaRPr lang="en-US" dirty="0"/>
                    </a:p>
                  </a:txBody>
                  <a:tcPr>
                    <a:solidFill>
                      <a:srgbClr val="FF0000"/>
                    </a:solidFill>
                  </a:tcPr>
                </a:tc>
                <a:tc>
                  <a:txBody>
                    <a:bodyPr/>
                    <a:lstStyle/>
                    <a:p>
                      <a:r>
                        <a:rPr lang="en-US" dirty="0" smtClean="0"/>
                        <a:t>1</a:t>
                      </a:r>
                      <a:endParaRPr lang="en-US" dirty="0"/>
                    </a:p>
                  </a:txBody>
                  <a:tcPr>
                    <a:solidFill>
                      <a:srgbClr val="FF0000"/>
                    </a:solidFill>
                  </a:tcPr>
                </a:tc>
              </a:tr>
              <a:tr h="370840">
                <a:tc>
                  <a:txBody>
                    <a:bodyPr/>
                    <a:lstStyle/>
                    <a:p>
                      <a:r>
                        <a:rPr lang="en-US" b="1" dirty="0" smtClean="0"/>
                        <a:t>B</a:t>
                      </a:r>
                      <a:endParaRPr lang="en-US" b="1" dirty="0"/>
                    </a:p>
                  </a:txBody>
                  <a:tcPr>
                    <a:solidFill>
                      <a:srgbClr val="FFFF00"/>
                    </a:solidFill>
                  </a:tcPr>
                </a:tc>
                <a:tc>
                  <a:txBody>
                    <a:bodyPr/>
                    <a:lstStyle/>
                    <a:p>
                      <a:r>
                        <a:rPr lang="en-US" dirty="0" smtClean="0"/>
                        <a:t>1</a:t>
                      </a:r>
                      <a:endParaRPr lang="en-US" dirty="0"/>
                    </a:p>
                  </a:txBody>
                  <a:tcPr>
                    <a:solidFill>
                      <a:srgbClr val="FFFF00"/>
                    </a:solidFill>
                  </a:tcPr>
                </a:tc>
                <a:tc>
                  <a:txBody>
                    <a:bodyPr/>
                    <a:lstStyle/>
                    <a:p>
                      <a:r>
                        <a:rPr lang="en-US" dirty="0" smtClean="0"/>
                        <a:t>0</a:t>
                      </a:r>
                      <a:endParaRPr lang="en-US" dirty="0"/>
                    </a:p>
                  </a:txBody>
                  <a:tcPr>
                    <a:solidFill>
                      <a:srgbClr val="FFFF00"/>
                    </a:solidFill>
                  </a:tcPr>
                </a:tc>
              </a:tr>
              <a:tr h="370840">
                <a:tc>
                  <a:txBody>
                    <a:bodyPr/>
                    <a:lstStyle/>
                    <a:p>
                      <a:r>
                        <a:rPr lang="en-US" b="1" dirty="0" smtClean="0"/>
                        <a:t>C</a:t>
                      </a:r>
                      <a:endParaRPr lang="en-US" b="1"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70840">
                <a:tc>
                  <a:txBody>
                    <a:bodyPr/>
                    <a:lstStyle/>
                    <a:p>
                      <a:r>
                        <a:rPr lang="en-US" b="1" dirty="0" smtClean="0"/>
                        <a:t>D</a:t>
                      </a:r>
                      <a:endParaRPr lang="en-US" b="1"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70840">
                <a:tc>
                  <a:txBody>
                    <a:bodyPr/>
                    <a:lstStyle/>
                    <a:p>
                      <a:r>
                        <a:rPr lang="en-US" b="1" dirty="0" smtClean="0"/>
                        <a:t>E</a:t>
                      </a:r>
                      <a:endParaRPr lang="en-US" b="1" dirty="0"/>
                    </a:p>
                  </a:txBody>
                  <a:tcPr>
                    <a:solidFill>
                      <a:srgbClr val="FFFF00"/>
                    </a:solidFill>
                  </a:tcPr>
                </a:tc>
                <a:tc>
                  <a:txBody>
                    <a:bodyPr/>
                    <a:lstStyle/>
                    <a:p>
                      <a:r>
                        <a:rPr lang="en-US" dirty="0" smtClean="0"/>
                        <a:t>0</a:t>
                      </a:r>
                      <a:endParaRPr lang="en-US" dirty="0"/>
                    </a:p>
                  </a:txBody>
                  <a:tcPr>
                    <a:solidFill>
                      <a:srgbClr val="FFFF00"/>
                    </a:solidFill>
                  </a:tcPr>
                </a:tc>
                <a:tc>
                  <a:txBody>
                    <a:bodyPr/>
                    <a:lstStyle/>
                    <a:p>
                      <a:r>
                        <a:rPr lang="en-US" dirty="0" smtClean="0"/>
                        <a:t>1</a:t>
                      </a:r>
                      <a:endParaRPr lang="en-US" dirty="0"/>
                    </a:p>
                  </a:txBody>
                  <a:tcPr>
                    <a:solidFill>
                      <a:srgbClr val="FFFF00"/>
                    </a:solidFill>
                  </a:tcPr>
                </a:tc>
              </a:tr>
              <a:tr h="370840">
                <a:tc>
                  <a:txBody>
                    <a:bodyPr/>
                    <a:lstStyle/>
                    <a:p>
                      <a:r>
                        <a:rPr lang="en-US" b="1" dirty="0" smtClean="0"/>
                        <a:t>F</a:t>
                      </a:r>
                      <a:endParaRPr lang="en-US" b="1" dirty="0"/>
                    </a:p>
                  </a:txBody>
                  <a:tcPr>
                    <a:solidFill>
                      <a:srgbClr val="FF0000"/>
                    </a:solidFill>
                  </a:tcPr>
                </a:tc>
                <a:tc>
                  <a:txBody>
                    <a:bodyPr/>
                    <a:lstStyle/>
                    <a:p>
                      <a:r>
                        <a:rPr lang="en-US" dirty="0" smtClean="0"/>
                        <a:t>1</a:t>
                      </a:r>
                      <a:endParaRPr lang="en-US" dirty="0"/>
                    </a:p>
                  </a:txBody>
                  <a:tcPr>
                    <a:solidFill>
                      <a:srgbClr val="FF0000"/>
                    </a:solidFill>
                  </a:tcPr>
                </a:tc>
                <a:tc>
                  <a:txBody>
                    <a:bodyPr/>
                    <a:lstStyle/>
                    <a:p>
                      <a:r>
                        <a:rPr lang="en-US" dirty="0" smtClean="0"/>
                        <a:t>1</a:t>
                      </a:r>
                      <a:endParaRPr lang="en-US" dirty="0"/>
                    </a:p>
                  </a:txBody>
                  <a:tcPr>
                    <a:solidFill>
                      <a:srgbClr val="FF0000"/>
                    </a:solidFill>
                  </a:tcPr>
                </a:tc>
              </a:tr>
              <a:tr h="370840">
                <a:tc>
                  <a:txBody>
                    <a:bodyPr/>
                    <a:lstStyle/>
                    <a:p>
                      <a:r>
                        <a:rPr lang="en-US" b="1" dirty="0" smtClean="0"/>
                        <a:t>G</a:t>
                      </a:r>
                      <a:endParaRPr lang="en-US" b="1" dirty="0"/>
                    </a:p>
                  </a:txBody>
                  <a:tcPr>
                    <a:solidFill>
                      <a:srgbClr val="FF0000"/>
                    </a:solidFill>
                  </a:tcPr>
                </a:tc>
                <a:tc>
                  <a:txBody>
                    <a:bodyPr/>
                    <a:lstStyle/>
                    <a:p>
                      <a:r>
                        <a:rPr lang="en-US" dirty="0" smtClean="0"/>
                        <a:t>1</a:t>
                      </a:r>
                      <a:endParaRPr lang="en-US" dirty="0"/>
                    </a:p>
                  </a:txBody>
                  <a:tcPr>
                    <a:solidFill>
                      <a:srgbClr val="FF0000"/>
                    </a:solidFill>
                  </a:tcPr>
                </a:tc>
                <a:tc>
                  <a:txBody>
                    <a:bodyPr/>
                    <a:lstStyle/>
                    <a:p>
                      <a:r>
                        <a:rPr lang="en-US" dirty="0" smtClean="0"/>
                        <a:t>1</a:t>
                      </a:r>
                      <a:endParaRPr lang="en-US" dirty="0"/>
                    </a:p>
                  </a:txBody>
                  <a:tcPr>
                    <a:solidFill>
                      <a:srgbClr val="FF0000"/>
                    </a:solidFill>
                  </a:tcPr>
                </a:tc>
              </a:tr>
            </a:tbl>
          </a:graphicData>
        </a:graphic>
      </p:graphicFrame>
      <p:sp>
        <p:nvSpPr>
          <p:cNvPr id="5" name="TextBox 4"/>
          <p:cNvSpPr txBox="1"/>
          <p:nvPr/>
        </p:nvSpPr>
        <p:spPr>
          <a:xfrm>
            <a:off x="685800" y="5650467"/>
            <a:ext cx="3882794" cy="461665"/>
          </a:xfrm>
          <a:prstGeom prst="rect">
            <a:avLst/>
          </a:prstGeom>
          <a:noFill/>
        </p:spPr>
        <p:txBody>
          <a:bodyPr wrap="none" rtlCol="0">
            <a:spAutoFit/>
          </a:bodyPr>
          <a:lstStyle/>
          <a:p>
            <a:r>
              <a:rPr lang="en-US" sz="2400" dirty="0" smtClean="0"/>
              <a:t>Both columns have value 1</a:t>
            </a:r>
            <a:endParaRPr lang="en-US" sz="2400" dirty="0"/>
          </a:p>
        </p:txBody>
      </p:sp>
    </p:spTree>
    <p:extLst>
      <p:ext uri="{BB962C8B-B14F-4D97-AF65-F5344CB8AC3E}">
        <p14:creationId xmlns:p14="http://schemas.microsoft.com/office/powerpoint/2010/main" val="5079378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8BA6909-4CE6-4193-95F1-CD06F119D867}" type="slidenum">
              <a:rPr lang="en-US"/>
              <a:pPr/>
              <a:t>24</a:t>
            </a:fld>
            <a:endParaRPr lang="en-US"/>
          </a:p>
        </p:txBody>
      </p:sp>
      <p:sp>
        <p:nvSpPr>
          <p:cNvPr id="36866" name="Rectangle 2"/>
          <p:cNvSpPr>
            <a:spLocks noGrp="1" noChangeArrowheads="1"/>
          </p:cNvSpPr>
          <p:nvPr>
            <p:ph type="title"/>
          </p:nvPr>
        </p:nvSpPr>
        <p:spPr/>
        <p:txBody>
          <a:bodyPr/>
          <a:lstStyle/>
          <a:p>
            <a:r>
              <a:rPr lang="en-US" dirty="0" err="1">
                <a:solidFill>
                  <a:srgbClr val="FF0000"/>
                </a:solidFill>
              </a:rPr>
              <a:t>Minhashing</a:t>
            </a:r>
            <a:endParaRPr lang="en-US" dirty="0">
              <a:solidFill>
                <a:srgbClr val="FF0000"/>
              </a:solidFill>
            </a:endParaRPr>
          </a:p>
        </p:txBody>
      </p:sp>
      <p:sp>
        <p:nvSpPr>
          <p:cNvPr id="36867" name="Rectangle 3"/>
          <p:cNvSpPr>
            <a:spLocks noGrp="1" noChangeArrowheads="1"/>
          </p:cNvSpPr>
          <p:nvPr>
            <p:ph type="body" idx="1"/>
          </p:nvPr>
        </p:nvSpPr>
        <p:spPr/>
        <p:txBody>
          <a:bodyPr/>
          <a:lstStyle/>
          <a:p>
            <a:r>
              <a:rPr lang="en-US" dirty="0" smtClean="0"/>
              <a:t>Pick a </a:t>
            </a:r>
            <a:r>
              <a:rPr lang="en-US" dirty="0" smtClean="0">
                <a:solidFill>
                  <a:schemeClr val="accent6">
                    <a:lumMod val="75000"/>
                  </a:schemeClr>
                </a:solidFill>
              </a:rPr>
              <a:t>random permutation </a:t>
            </a:r>
            <a:r>
              <a:rPr lang="en-US" dirty="0" smtClean="0"/>
              <a:t>of the rows (the universe U).</a:t>
            </a:r>
            <a:endParaRPr lang="en-US" dirty="0"/>
          </a:p>
          <a:p>
            <a:r>
              <a:rPr lang="en-US" dirty="0"/>
              <a:t>Define “</a:t>
            </a:r>
            <a:r>
              <a:rPr lang="en-US" dirty="0">
                <a:solidFill>
                  <a:srgbClr val="FF0000"/>
                </a:solidFill>
              </a:rPr>
              <a:t>hash</a:t>
            </a:r>
            <a:r>
              <a:rPr lang="en-US" dirty="0"/>
              <a:t>” function </a:t>
            </a:r>
            <a:r>
              <a:rPr lang="en-US" dirty="0" smtClean="0"/>
              <a:t>for set </a:t>
            </a:r>
            <a:r>
              <a:rPr lang="en-US" dirty="0" smtClean="0">
                <a:solidFill>
                  <a:srgbClr val="0070C0"/>
                </a:solidFill>
              </a:rPr>
              <a:t>S</a:t>
            </a:r>
          </a:p>
          <a:p>
            <a:pPr lvl="1"/>
            <a:r>
              <a:rPr lang="en-US" dirty="0" smtClean="0">
                <a:solidFill>
                  <a:srgbClr val="0070C0"/>
                </a:solidFill>
              </a:rPr>
              <a:t>h(S) </a:t>
            </a:r>
            <a:r>
              <a:rPr lang="en-US" dirty="0"/>
              <a:t>= the</a:t>
            </a:r>
            <a:r>
              <a:rPr lang="en-US" dirty="0">
                <a:solidFill>
                  <a:schemeClr val="accent6">
                    <a:lumMod val="75000"/>
                  </a:schemeClr>
                </a:solidFill>
              </a:rPr>
              <a:t> </a:t>
            </a:r>
            <a:r>
              <a:rPr lang="en-US" dirty="0" smtClean="0">
                <a:solidFill>
                  <a:srgbClr val="0070C0"/>
                </a:solidFill>
              </a:rPr>
              <a:t>index</a:t>
            </a:r>
            <a:r>
              <a:rPr lang="en-US" dirty="0" smtClean="0">
                <a:solidFill>
                  <a:schemeClr val="accent6">
                    <a:lumMod val="75000"/>
                  </a:schemeClr>
                </a:solidFill>
              </a:rPr>
              <a:t> </a:t>
            </a:r>
            <a:r>
              <a:rPr lang="en-US" dirty="0" smtClean="0"/>
              <a:t>of </a:t>
            </a:r>
            <a:r>
              <a:rPr lang="en-US" dirty="0"/>
              <a:t>the </a:t>
            </a:r>
            <a:r>
              <a:rPr lang="en-US" dirty="0">
                <a:solidFill>
                  <a:schemeClr val="accent6">
                    <a:lumMod val="75000"/>
                  </a:schemeClr>
                </a:solidFill>
              </a:rPr>
              <a:t>first row </a:t>
            </a:r>
            <a:r>
              <a:rPr lang="en-US" dirty="0"/>
              <a:t>(</a:t>
            </a:r>
            <a:r>
              <a:rPr lang="en-US" dirty="0">
                <a:solidFill>
                  <a:schemeClr val="accent6">
                    <a:lumMod val="75000"/>
                  </a:schemeClr>
                </a:solidFill>
              </a:rPr>
              <a:t>in the permuted order</a:t>
            </a:r>
            <a:r>
              <a:rPr lang="en-US" dirty="0"/>
              <a:t>) in which </a:t>
            </a:r>
            <a:r>
              <a:rPr lang="en-US" dirty="0" smtClean="0"/>
              <a:t>column</a:t>
            </a:r>
            <a:r>
              <a:rPr lang="en-US" dirty="0" smtClean="0">
                <a:solidFill>
                  <a:schemeClr val="accent6">
                    <a:lumMod val="75000"/>
                  </a:schemeClr>
                </a:solidFill>
              </a:rPr>
              <a:t> </a:t>
            </a:r>
            <a:r>
              <a:rPr lang="en-US" dirty="0" smtClean="0">
                <a:solidFill>
                  <a:srgbClr val="0070C0"/>
                </a:solidFill>
              </a:rPr>
              <a:t>S</a:t>
            </a:r>
            <a:r>
              <a:rPr lang="en-US" dirty="0" smtClean="0">
                <a:solidFill>
                  <a:schemeClr val="accent6">
                    <a:lumMod val="75000"/>
                  </a:schemeClr>
                </a:solidFill>
              </a:rPr>
              <a:t> </a:t>
            </a:r>
            <a:r>
              <a:rPr lang="en-US" dirty="0"/>
              <a:t>has</a:t>
            </a:r>
            <a:r>
              <a:rPr lang="en-US" dirty="0">
                <a:solidFill>
                  <a:schemeClr val="accent6">
                    <a:lumMod val="75000"/>
                  </a:schemeClr>
                </a:solidFill>
              </a:rPr>
              <a:t> </a:t>
            </a:r>
            <a:r>
              <a:rPr lang="en-US" dirty="0">
                <a:solidFill>
                  <a:srgbClr val="0070C0"/>
                </a:solidFill>
              </a:rPr>
              <a:t>1</a:t>
            </a:r>
            <a:r>
              <a:rPr lang="en-US" dirty="0" smtClean="0"/>
              <a:t>.</a:t>
            </a:r>
          </a:p>
          <a:p>
            <a:pPr marL="274320" lvl="1" indent="0">
              <a:buNone/>
            </a:pPr>
            <a:r>
              <a:rPr lang="en-US" dirty="0"/>
              <a:t>s</a:t>
            </a:r>
            <a:r>
              <a:rPr lang="en-US" dirty="0" smtClean="0"/>
              <a:t>ame as:</a:t>
            </a:r>
            <a:r>
              <a:rPr lang="en-US" dirty="0" smtClean="0">
                <a:solidFill>
                  <a:srgbClr val="0070C0"/>
                </a:solidFill>
              </a:rPr>
              <a:t> </a:t>
            </a:r>
          </a:p>
          <a:p>
            <a:pPr lvl="1"/>
            <a:r>
              <a:rPr lang="en-US" dirty="0" smtClean="0">
                <a:solidFill>
                  <a:srgbClr val="0070C0"/>
                </a:solidFill>
              </a:rPr>
              <a:t>h(S) </a:t>
            </a:r>
            <a:r>
              <a:rPr lang="en-US" dirty="0"/>
              <a:t>= the</a:t>
            </a:r>
            <a:r>
              <a:rPr lang="en-US" dirty="0">
                <a:solidFill>
                  <a:schemeClr val="accent6">
                    <a:lumMod val="75000"/>
                  </a:schemeClr>
                </a:solidFill>
              </a:rPr>
              <a:t> </a:t>
            </a:r>
            <a:r>
              <a:rPr lang="en-US" dirty="0">
                <a:solidFill>
                  <a:srgbClr val="0070C0"/>
                </a:solidFill>
              </a:rPr>
              <a:t>index</a:t>
            </a:r>
            <a:r>
              <a:rPr lang="en-US" dirty="0">
                <a:solidFill>
                  <a:schemeClr val="accent6">
                    <a:lumMod val="75000"/>
                  </a:schemeClr>
                </a:solidFill>
              </a:rPr>
              <a:t> </a:t>
            </a:r>
            <a:r>
              <a:rPr lang="en-US" dirty="0"/>
              <a:t>of the </a:t>
            </a:r>
            <a:r>
              <a:rPr lang="en-US" dirty="0">
                <a:solidFill>
                  <a:schemeClr val="accent6">
                    <a:lumMod val="75000"/>
                  </a:schemeClr>
                </a:solidFill>
              </a:rPr>
              <a:t>first </a:t>
            </a:r>
            <a:r>
              <a:rPr lang="en-US" dirty="0" smtClean="0">
                <a:solidFill>
                  <a:schemeClr val="accent6">
                    <a:lumMod val="75000"/>
                  </a:schemeClr>
                </a:solidFill>
              </a:rPr>
              <a:t>element </a:t>
            </a:r>
            <a:r>
              <a:rPr lang="en-US" dirty="0" smtClean="0"/>
              <a:t>of </a:t>
            </a:r>
            <a:r>
              <a:rPr lang="en-US" dirty="0" smtClean="0">
                <a:solidFill>
                  <a:srgbClr val="0070C0"/>
                </a:solidFill>
              </a:rPr>
              <a:t>S</a:t>
            </a:r>
            <a:r>
              <a:rPr lang="en-US" dirty="0" smtClean="0">
                <a:solidFill>
                  <a:schemeClr val="accent6">
                    <a:lumMod val="75000"/>
                  </a:schemeClr>
                </a:solidFill>
              </a:rPr>
              <a:t> in </a:t>
            </a:r>
            <a:r>
              <a:rPr lang="en-US" dirty="0">
                <a:solidFill>
                  <a:schemeClr val="accent6">
                    <a:lumMod val="75000"/>
                  </a:schemeClr>
                </a:solidFill>
              </a:rPr>
              <a:t>the permuted </a:t>
            </a:r>
            <a:r>
              <a:rPr lang="en-US" dirty="0" smtClean="0">
                <a:solidFill>
                  <a:schemeClr val="accent6">
                    <a:lumMod val="75000"/>
                  </a:schemeClr>
                </a:solidFill>
              </a:rPr>
              <a:t>order</a:t>
            </a:r>
            <a:r>
              <a:rPr lang="en-US" dirty="0" smtClean="0"/>
              <a:t>.</a:t>
            </a:r>
          </a:p>
          <a:p>
            <a:r>
              <a:rPr lang="en-US" dirty="0" smtClean="0"/>
              <a:t>Use </a:t>
            </a:r>
            <a:r>
              <a:rPr lang="en-US" dirty="0" smtClean="0">
                <a:solidFill>
                  <a:srgbClr val="0070C0"/>
                </a:solidFill>
              </a:rPr>
              <a:t>k </a:t>
            </a:r>
            <a:r>
              <a:rPr lang="en-US" dirty="0" smtClean="0"/>
              <a:t>(e.g</a:t>
            </a:r>
            <a:r>
              <a:rPr lang="en-US" dirty="0"/>
              <a:t>., </a:t>
            </a:r>
            <a:r>
              <a:rPr lang="en-US" dirty="0" smtClean="0"/>
              <a:t>k = 100</a:t>
            </a:r>
            <a:r>
              <a:rPr lang="en-US" dirty="0"/>
              <a:t>) independent </a:t>
            </a:r>
            <a:r>
              <a:rPr lang="en-US" dirty="0" smtClean="0"/>
              <a:t>random permutations to </a:t>
            </a:r>
            <a:r>
              <a:rPr lang="en-US" dirty="0"/>
              <a:t>create a signature.</a:t>
            </a:r>
          </a:p>
        </p:txBody>
      </p:sp>
    </p:spTree>
    <p:extLst>
      <p:ext uri="{BB962C8B-B14F-4D97-AF65-F5344CB8AC3E}">
        <p14:creationId xmlns:p14="http://schemas.microsoft.com/office/powerpoint/2010/main" val="27063313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smtClean="0"/>
              <a:t>Example of minhash signatures</a:t>
            </a:r>
          </a:p>
        </p:txBody>
      </p:sp>
      <p:sp>
        <p:nvSpPr>
          <p:cNvPr id="47107" name="Content Placeholder 2"/>
          <p:cNvSpPr>
            <a:spLocks noGrp="1"/>
          </p:cNvSpPr>
          <p:nvPr>
            <p:ph idx="1"/>
          </p:nvPr>
        </p:nvSpPr>
        <p:spPr/>
        <p:txBody>
          <a:bodyPr/>
          <a:lstStyle/>
          <a:p>
            <a:r>
              <a:rPr lang="en-US" smtClean="0"/>
              <a:t>Input matrix</a:t>
            </a:r>
          </a:p>
        </p:txBody>
      </p:sp>
      <p:graphicFrame>
        <p:nvGraphicFramePr>
          <p:cNvPr id="4" name="Table 3"/>
          <p:cNvGraphicFramePr>
            <a:graphicFrameLocks noGrp="1"/>
          </p:cNvGraphicFramePr>
          <p:nvPr>
            <p:extLst>
              <p:ext uri="{D42A27DB-BD31-4B8C-83A1-F6EECF244321}">
                <p14:modId xmlns:p14="http://schemas.microsoft.com/office/powerpoint/2010/main" val="3990169124"/>
              </p:ext>
            </p:extLst>
          </p:nvPr>
        </p:nvGraphicFramePr>
        <p:xfrm>
          <a:off x="762000" y="2286000"/>
          <a:ext cx="2362200" cy="2966720"/>
        </p:xfrm>
        <a:graphic>
          <a:graphicData uri="http://schemas.openxmlformats.org/drawingml/2006/table">
            <a:tbl>
              <a:tblPr firstRow="1" bandRow="1">
                <a:tableStyleId>{21E4AEA4-8DFA-4A89-87EB-49C32662AFE0}</a:tableStyleId>
              </a:tblPr>
              <a:tblGrid>
                <a:gridCol w="457200"/>
                <a:gridCol w="457200"/>
                <a:gridCol w="457200"/>
                <a:gridCol w="457200"/>
                <a:gridCol w="533400"/>
              </a:tblGrid>
              <a:tr h="370840">
                <a:tc>
                  <a:txBody>
                    <a:bodyPr/>
                    <a:lstStyle/>
                    <a:p>
                      <a:r>
                        <a:rPr lang="en-US" sz="900" dirty="0" smtClean="0"/>
                        <a:t>element</a:t>
                      </a:r>
                      <a:endParaRPr lang="en-US" sz="900" dirty="0"/>
                    </a:p>
                  </a:txBody>
                  <a:tcPr/>
                </a:tc>
                <a:tc>
                  <a:txBody>
                    <a:bodyPr/>
                    <a:lstStyle/>
                    <a:p>
                      <a:r>
                        <a:rPr lang="en-US" dirty="0" smtClean="0"/>
                        <a:t>S</a:t>
                      </a:r>
                      <a:r>
                        <a:rPr lang="en-US" baseline="-25000" dirty="0" smtClean="0"/>
                        <a:t>1</a:t>
                      </a:r>
                      <a:endParaRPr lang="en-US" baseline="-25000" dirty="0"/>
                    </a:p>
                  </a:txBody>
                  <a:tcPr/>
                </a:tc>
                <a:tc>
                  <a:txBody>
                    <a:bodyPr/>
                    <a:lstStyle/>
                    <a:p>
                      <a:r>
                        <a:rPr lang="en-US" dirty="0" smtClean="0"/>
                        <a:t>S</a:t>
                      </a:r>
                      <a:r>
                        <a:rPr lang="en-US" baseline="-25000" dirty="0" smtClean="0"/>
                        <a:t>2</a:t>
                      </a:r>
                      <a:endParaRPr lang="en-US" baseline="-25000" dirty="0"/>
                    </a:p>
                  </a:txBody>
                  <a:tcPr/>
                </a:tc>
                <a:tc>
                  <a:txBody>
                    <a:bodyPr/>
                    <a:lstStyle/>
                    <a:p>
                      <a:r>
                        <a:rPr lang="en-US" dirty="0" err="1" smtClean="0"/>
                        <a:t>S</a:t>
                      </a:r>
                      <a:r>
                        <a:rPr lang="en-US" baseline="-25000" dirty="0" err="1" smtClean="0"/>
                        <a:t>3</a:t>
                      </a:r>
                      <a:endParaRPr lang="en-US" baseline="-25000" dirty="0"/>
                    </a:p>
                  </a:txBody>
                  <a:tcPr/>
                </a:tc>
                <a:tc>
                  <a:txBody>
                    <a:bodyPr/>
                    <a:lstStyle/>
                    <a:p>
                      <a:r>
                        <a:rPr lang="en-US" dirty="0" err="1" smtClean="0"/>
                        <a:t>S</a:t>
                      </a:r>
                      <a:r>
                        <a:rPr lang="en-US" baseline="-25000" dirty="0" err="1" smtClean="0"/>
                        <a:t>4</a:t>
                      </a:r>
                      <a:endParaRPr lang="en-US" baseline="-25000" dirty="0"/>
                    </a:p>
                  </a:txBody>
                  <a:tcPr/>
                </a:tc>
              </a:tr>
              <a:tr h="370840">
                <a:tc>
                  <a:txBody>
                    <a:bodyPr/>
                    <a:lstStyle/>
                    <a:p>
                      <a:r>
                        <a:rPr lang="en-US" b="1" dirty="0" smtClean="0"/>
                        <a:t>A</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r>
              <a:tr h="370840">
                <a:tc>
                  <a:txBody>
                    <a:bodyPr/>
                    <a:lstStyle/>
                    <a:p>
                      <a:r>
                        <a:rPr lang="en-US" b="1" dirty="0" smtClean="0"/>
                        <a:t>B</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70840">
                <a:tc>
                  <a:txBody>
                    <a:bodyPr/>
                    <a:lstStyle/>
                    <a:p>
                      <a:r>
                        <a:rPr lang="en-US" b="1" dirty="0" smtClean="0"/>
                        <a:t>C</a:t>
                      </a:r>
                      <a:endParaRPr lang="en-US" b="1"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70840">
                <a:tc>
                  <a:txBody>
                    <a:bodyPr/>
                    <a:lstStyle/>
                    <a:p>
                      <a:r>
                        <a:rPr lang="en-US" b="1" dirty="0" smtClean="0"/>
                        <a:t>D</a:t>
                      </a:r>
                      <a:endParaRPr lang="en-US" b="1"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70840">
                <a:tc>
                  <a:txBody>
                    <a:bodyPr/>
                    <a:lstStyle/>
                    <a:p>
                      <a:r>
                        <a:rPr lang="en-US" b="1" dirty="0" smtClean="0"/>
                        <a:t>E</a:t>
                      </a:r>
                      <a:endParaRPr lang="en-US" b="1"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r>
              <a:tr h="370840">
                <a:tc>
                  <a:txBody>
                    <a:bodyPr/>
                    <a:lstStyle/>
                    <a:p>
                      <a:r>
                        <a:rPr lang="en-US" b="1" dirty="0" smtClean="0"/>
                        <a:t>F</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r>
              <a:tr h="370840">
                <a:tc>
                  <a:txBody>
                    <a:bodyPr/>
                    <a:lstStyle/>
                    <a:p>
                      <a:r>
                        <a:rPr lang="en-US" b="1" dirty="0" smtClean="0"/>
                        <a:t>G</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971788048"/>
              </p:ext>
            </p:extLst>
          </p:nvPr>
        </p:nvGraphicFramePr>
        <p:xfrm>
          <a:off x="3962400" y="2514600"/>
          <a:ext cx="457200" cy="2743202"/>
        </p:xfrm>
        <a:graphic>
          <a:graphicData uri="http://schemas.openxmlformats.org/drawingml/2006/table">
            <a:tbl>
              <a:tblPr firstRow="1" bandRow="1">
                <a:tableStyleId>{8A107856-5554-42FB-B03E-39F5DBC370BA}</a:tableStyleId>
              </a:tblPr>
              <a:tblGrid>
                <a:gridCol w="457200"/>
              </a:tblGrid>
              <a:tr h="391886">
                <a:tc>
                  <a:txBody>
                    <a:bodyPr/>
                    <a:lstStyle/>
                    <a:p>
                      <a:pPr algn="ctr"/>
                      <a:r>
                        <a:rPr lang="en-US" b="1" dirty="0" smtClean="0"/>
                        <a:t>A</a:t>
                      </a:r>
                      <a:endParaRPr lang="en-US" b="1" dirty="0"/>
                    </a:p>
                  </a:txBody>
                  <a:tcPr/>
                </a:tc>
              </a:tr>
              <a:tr h="391886">
                <a:tc>
                  <a:txBody>
                    <a:bodyPr/>
                    <a:lstStyle/>
                    <a:p>
                      <a:pPr algn="ctr"/>
                      <a:r>
                        <a:rPr lang="en-US" b="1" dirty="0" smtClean="0"/>
                        <a:t>C</a:t>
                      </a:r>
                      <a:endParaRPr lang="en-US" b="1" dirty="0"/>
                    </a:p>
                  </a:txBody>
                  <a:tcPr/>
                </a:tc>
              </a:tr>
              <a:tr h="391886">
                <a:tc>
                  <a:txBody>
                    <a:bodyPr/>
                    <a:lstStyle/>
                    <a:p>
                      <a:pPr algn="ctr"/>
                      <a:r>
                        <a:rPr lang="en-US" b="1" dirty="0" smtClean="0"/>
                        <a:t>G</a:t>
                      </a:r>
                      <a:endParaRPr lang="en-US" b="1" dirty="0"/>
                    </a:p>
                  </a:txBody>
                  <a:tcPr/>
                </a:tc>
              </a:tr>
              <a:tr h="391886">
                <a:tc>
                  <a:txBody>
                    <a:bodyPr/>
                    <a:lstStyle/>
                    <a:p>
                      <a:pPr algn="ctr"/>
                      <a:r>
                        <a:rPr lang="en-US" b="1" dirty="0" smtClean="0"/>
                        <a:t>F</a:t>
                      </a:r>
                      <a:endParaRPr lang="en-US" b="1" dirty="0"/>
                    </a:p>
                  </a:txBody>
                  <a:tcPr/>
                </a:tc>
              </a:tr>
              <a:tr h="391886">
                <a:tc>
                  <a:txBody>
                    <a:bodyPr/>
                    <a:lstStyle/>
                    <a:p>
                      <a:pPr algn="ctr"/>
                      <a:r>
                        <a:rPr lang="en-US" b="1" dirty="0" smtClean="0"/>
                        <a:t>B</a:t>
                      </a:r>
                      <a:endParaRPr lang="en-US" b="1" dirty="0"/>
                    </a:p>
                  </a:txBody>
                  <a:tcPr/>
                </a:tc>
              </a:tr>
              <a:tr h="391886">
                <a:tc>
                  <a:txBody>
                    <a:bodyPr/>
                    <a:lstStyle/>
                    <a:p>
                      <a:pPr algn="ctr"/>
                      <a:r>
                        <a:rPr lang="en-US" b="1" dirty="0" smtClean="0"/>
                        <a:t>E</a:t>
                      </a:r>
                      <a:endParaRPr lang="en-US" b="1" dirty="0"/>
                    </a:p>
                  </a:txBody>
                  <a:tcPr/>
                </a:tc>
              </a:tr>
              <a:tr h="391886">
                <a:tc>
                  <a:txBody>
                    <a:bodyPr/>
                    <a:lstStyle/>
                    <a:p>
                      <a:pPr algn="ctr"/>
                      <a:r>
                        <a:rPr lang="en-US" b="1" dirty="0" smtClean="0"/>
                        <a:t>D</a:t>
                      </a:r>
                      <a:endParaRPr lang="en-US" b="1" dirty="0"/>
                    </a:p>
                  </a:txBody>
                  <a:tcPr/>
                </a:tc>
              </a:tr>
            </a:tbl>
          </a:graphicData>
        </a:graphic>
      </p:graphicFrame>
      <p:sp>
        <p:nvSpPr>
          <p:cNvPr id="47182" name="Right Arrow 8"/>
          <p:cNvSpPr>
            <a:spLocks noChangeArrowheads="1"/>
          </p:cNvSpPr>
          <p:nvPr/>
        </p:nvSpPr>
        <p:spPr bwMode="auto">
          <a:xfrm>
            <a:off x="3276600" y="3581400"/>
            <a:ext cx="533400" cy="381000"/>
          </a:xfrm>
          <a:prstGeom prst="rightArrow">
            <a:avLst>
              <a:gd name="adj1" fmla="val 50000"/>
              <a:gd name="adj2" fmla="val 49998"/>
            </a:avLst>
          </a:prstGeom>
          <a:solidFill>
            <a:srgbClr val="00B8FF"/>
          </a:solidFill>
          <a:ln w="9525" algn="ctr">
            <a:solidFill>
              <a:schemeClr val="tx1"/>
            </a:solidFill>
            <a:round/>
            <a:headEnd/>
            <a:tailEnd/>
          </a:ln>
        </p:spPr>
        <p:txBody>
          <a:bodyPr/>
          <a:lstStyle/>
          <a:p>
            <a:pPr defTabSz="457200" fontAlgn="base">
              <a:lnSpc>
                <a:spcPct val="98000"/>
              </a:lnSpc>
              <a:spcBef>
                <a:spcPct val="0"/>
              </a:spcBef>
              <a:spcAft>
                <a:spcPct val="0"/>
              </a:spcAft>
              <a:buClr>
                <a:srgbClr val="000000"/>
              </a:buClr>
              <a:buSzPct val="100000"/>
              <a:buFont typeface="Calibri" pitchFamily="34" charset="0"/>
              <a:buNone/>
            </a:pPr>
            <a:endParaRPr lang="en-US">
              <a:solidFill>
                <a:srgbClr val="FFFFFF"/>
              </a:solidFill>
            </a:endParaRPr>
          </a:p>
        </p:txBody>
      </p:sp>
      <p:sp>
        <p:nvSpPr>
          <p:cNvPr id="47183" name="Right Arrow 9"/>
          <p:cNvSpPr>
            <a:spLocks noChangeArrowheads="1"/>
          </p:cNvSpPr>
          <p:nvPr/>
        </p:nvSpPr>
        <p:spPr bwMode="auto">
          <a:xfrm>
            <a:off x="4572000" y="3581400"/>
            <a:ext cx="533400" cy="381000"/>
          </a:xfrm>
          <a:prstGeom prst="rightArrow">
            <a:avLst>
              <a:gd name="adj1" fmla="val 50000"/>
              <a:gd name="adj2" fmla="val 49998"/>
            </a:avLst>
          </a:prstGeom>
          <a:solidFill>
            <a:srgbClr val="00B8FF"/>
          </a:solidFill>
          <a:ln w="9525" algn="ctr">
            <a:solidFill>
              <a:schemeClr val="tx1"/>
            </a:solidFill>
            <a:round/>
            <a:headEnd/>
            <a:tailEnd/>
          </a:ln>
        </p:spPr>
        <p:txBody>
          <a:bodyPr/>
          <a:lstStyle/>
          <a:p>
            <a:pPr defTabSz="457200" fontAlgn="base">
              <a:lnSpc>
                <a:spcPct val="98000"/>
              </a:lnSpc>
              <a:spcBef>
                <a:spcPct val="0"/>
              </a:spcBef>
              <a:spcAft>
                <a:spcPct val="0"/>
              </a:spcAft>
              <a:buClr>
                <a:srgbClr val="000000"/>
              </a:buClr>
              <a:buSzPct val="100000"/>
              <a:buFont typeface="Calibri" pitchFamily="34" charset="0"/>
              <a:buNone/>
            </a:pPr>
            <a:endParaRPr lang="en-US">
              <a:solidFill>
                <a:srgbClr val="FFFFFF"/>
              </a:solidFill>
            </a:endParaRPr>
          </a:p>
        </p:txBody>
      </p:sp>
      <p:graphicFrame>
        <p:nvGraphicFramePr>
          <p:cNvPr id="11" name="Table 10"/>
          <p:cNvGraphicFramePr>
            <a:graphicFrameLocks noGrp="1"/>
          </p:cNvGraphicFramePr>
          <p:nvPr>
            <p:extLst>
              <p:ext uri="{D42A27DB-BD31-4B8C-83A1-F6EECF244321}">
                <p14:modId xmlns:p14="http://schemas.microsoft.com/office/powerpoint/2010/main" val="2786626789"/>
              </p:ext>
            </p:extLst>
          </p:nvPr>
        </p:nvGraphicFramePr>
        <p:xfrm>
          <a:off x="5257798" y="2286000"/>
          <a:ext cx="2667002" cy="2966720"/>
        </p:xfrm>
        <a:graphic>
          <a:graphicData uri="http://schemas.openxmlformats.org/drawingml/2006/table">
            <a:tbl>
              <a:tblPr firstRow="1" bandRow="1">
                <a:tableStyleId>{21E4AEA4-8DFA-4A89-87EB-49C32662AFE0}</a:tableStyleId>
              </a:tblPr>
              <a:tblGrid>
                <a:gridCol w="432487"/>
                <a:gridCol w="432487"/>
                <a:gridCol w="432487"/>
                <a:gridCol w="432487"/>
                <a:gridCol w="432487"/>
                <a:gridCol w="504567"/>
              </a:tblGrid>
              <a:tr h="370840">
                <a:tc>
                  <a:txBody>
                    <a:bodyPr/>
                    <a:lstStyle/>
                    <a:p>
                      <a:r>
                        <a:rPr lang="en-US" sz="700" dirty="0" smtClean="0"/>
                        <a:t>index</a:t>
                      </a:r>
                      <a:endParaRPr lang="en-US" sz="700" dirty="0"/>
                    </a:p>
                  </a:txBody>
                  <a:tcPr/>
                </a:tc>
                <a:tc>
                  <a:txBody>
                    <a:bodyPr/>
                    <a:lstStyle/>
                    <a:p>
                      <a:r>
                        <a:rPr kumimoji="0" lang="en-US" sz="800" b="1" i="0" u="none" strike="noStrike" kern="1200" cap="none" spc="0" normalizeH="0" baseline="0" noProof="0" dirty="0" smtClean="0">
                          <a:ln>
                            <a:noFill/>
                          </a:ln>
                          <a:solidFill>
                            <a:prstClr val="white"/>
                          </a:solidFill>
                          <a:effectLst/>
                          <a:uLnTx/>
                          <a:uFillTx/>
                          <a:latin typeface="+mn-lt"/>
                          <a:ea typeface="+mn-ea"/>
                          <a:cs typeface="+mn-cs"/>
                        </a:rPr>
                        <a:t>element</a:t>
                      </a:r>
                      <a:endParaRPr lang="en-US" sz="1600" dirty="0"/>
                    </a:p>
                  </a:txBody>
                  <a:tcPr/>
                </a:tc>
                <a:tc>
                  <a:txBody>
                    <a:bodyPr/>
                    <a:lstStyle/>
                    <a:p>
                      <a:r>
                        <a:rPr lang="en-US" dirty="0" smtClean="0"/>
                        <a:t>S</a:t>
                      </a:r>
                      <a:r>
                        <a:rPr lang="en-US" baseline="-25000" dirty="0" smtClean="0"/>
                        <a:t>1</a:t>
                      </a:r>
                      <a:endParaRPr lang="en-US" baseline="-25000" dirty="0"/>
                    </a:p>
                  </a:txBody>
                  <a:tcPr/>
                </a:tc>
                <a:tc>
                  <a:txBody>
                    <a:bodyPr/>
                    <a:lstStyle/>
                    <a:p>
                      <a:r>
                        <a:rPr lang="en-US" dirty="0" smtClean="0"/>
                        <a:t>S</a:t>
                      </a:r>
                      <a:r>
                        <a:rPr lang="en-US" baseline="-25000" dirty="0" smtClean="0"/>
                        <a:t>2</a:t>
                      </a:r>
                      <a:endParaRPr lang="en-US" baseline="-25000" dirty="0"/>
                    </a:p>
                  </a:txBody>
                  <a:tcPr/>
                </a:tc>
                <a:tc>
                  <a:txBody>
                    <a:bodyPr/>
                    <a:lstStyle/>
                    <a:p>
                      <a:r>
                        <a:rPr lang="en-US" dirty="0" err="1" smtClean="0"/>
                        <a:t>S</a:t>
                      </a:r>
                      <a:r>
                        <a:rPr lang="en-US" baseline="-25000" dirty="0" err="1" smtClean="0"/>
                        <a:t>3</a:t>
                      </a:r>
                      <a:endParaRPr lang="en-US" baseline="-25000" dirty="0"/>
                    </a:p>
                  </a:txBody>
                  <a:tcPr/>
                </a:tc>
                <a:tc>
                  <a:txBody>
                    <a:bodyPr/>
                    <a:lstStyle/>
                    <a:p>
                      <a:r>
                        <a:rPr lang="en-US" dirty="0" err="1" smtClean="0"/>
                        <a:t>S</a:t>
                      </a:r>
                      <a:r>
                        <a:rPr lang="en-US" baseline="-25000" dirty="0" err="1" smtClean="0"/>
                        <a:t>4</a:t>
                      </a:r>
                      <a:endParaRPr lang="en-US" baseline="-25000" dirty="0"/>
                    </a:p>
                  </a:txBody>
                  <a:tcPr/>
                </a:tc>
              </a:tr>
              <a:tr h="370840">
                <a:tc>
                  <a:txBody>
                    <a:bodyPr/>
                    <a:lstStyle/>
                    <a:p>
                      <a:pPr algn="ctr"/>
                      <a:r>
                        <a:rPr lang="en-US" b="0" dirty="0" smtClean="0"/>
                        <a:t>1</a:t>
                      </a:r>
                      <a:endParaRPr lang="en-US" b="0" dirty="0"/>
                    </a:p>
                  </a:txBody>
                  <a:tcPr/>
                </a:tc>
                <a:tc>
                  <a:txBody>
                    <a:bodyPr/>
                    <a:lstStyle/>
                    <a:p>
                      <a:pPr algn="ctr"/>
                      <a:r>
                        <a:rPr lang="en-US" b="1" dirty="0" smtClean="0"/>
                        <a:t>A</a:t>
                      </a:r>
                      <a:endParaRPr lang="en-US" b="1" dirty="0"/>
                    </a:p>
                  </a:txBody>
                  <a:tcPr/>
                </a:tc>
                <a:tc>
                  <a:txBody>
                    <a:bodyPr/>
                    <a:lstStyle/>
                    <a:p>
                      <a:r>
                        <a:rPr lang="en-US" dirty="0" smtClean="0"/>
                        <a:t>1</a:t>
                      </a:r>
                      <a:endParaRPr lang="en-US" dirty="0"/>
                    </a:p>
                  </a:txBody>
                  <a:tcPr>
                    <a:solidFill>
                      <a:srgbClr val="EF8511"/>
                    </a:solidFill>
                  </a:tcPr>
                </a:tc>
                <a:tc>
                  <a:txBody>
                    <a:bodyPr/>
                    <a:lstStyle/>
                    <a:p>
                      <a:r>
                        <a:rPr lang="en-US" dirty="0" smtClean="0"/>
                        <a:t>0</a:t>
                      </a:r>
                      <a:endParaRPr lang="en-US" dirty="0"/>
                    </a:p>
                  </a:txBody>
                  <a:tcPr/>
                </a:tc>
                <a:tc>
                  <a:txBody>
                    <a:bodyPr/>
                    <a:lstStyle/>
                    <a:p>
                      <a:r>
                        <a:rPr lang="en-US" dirty="0" smtClean="0"/>
                        <a:t>1</a:t>
                      </a:r>
                      <a:endParaRPr lang="en-US" dirty="0"/>
                    </a:p>
                  </a:txBody>
                  <a:tcPr>
                    <a:solidFill>
                      <a:srgbClr val="EF8511"/>
                    </a:solidFill>
                  </a:tcPr>
                </a:tc>
                <a:tc>
                  <a:txBody>
                    <a:bodyPr/>
                    <a:lstStyle/>
                    <a:p>
                      <a:r>
                        <a:rPr lang="en-US" dirty="0" smtClean="0"/>
                        <a:t>0</a:t>
                      </a:r>
                      <a:endParaRPr lang="en-US" dirty="0"/>
                    </a:p>
                  </a:txBody>
                  <a:tcPr/>
                </a:tc>
              </a:tr>
              <a:tr h="370840">
                <a:tc>
                  <a:txBody>
                    <a:bodyPr/>
                    <a:lstStyle/>
                    <a:p>
                      <a:pPr algn="ctr"/>
                      <a:r>
                        <a:rPr lang="en-US" b="0" dirty="0" smtClean="0"/>
                        <a:t>2</a:t>
                      </a:r>
                      <a:endParaRPr lang="en-US" b="0" dirty="0"/>
                    </a:p>
                  </a:txBody>
                  <a:tcPr/>
                </a:tc>
                <a:tc>
                  <a:txBody>
                    <a:bodyPr/>
                    <a:lstStyle/>
                    <a:p>
                      <a:pPr algn="ctr"/>
                      <a:r>
                        <a:rPr lang="en-US" b="1" dirty="0" smtClean="0"/>
                        <a:t>C</a:t>
                      </a:r>
                      <a:endParaRPr lang="en-US" b="1" dirty="0"/>
                    </a:p>
                  </a:txBody>
                  <a:tcPr/>
                </a:tc>
                <a:tc>
                  <a:txBody>
                    <a:bodyPr/>
                    <a:lstStyle/>
                    <a:p>
                      <a:r>
                        <a:rPr lang="en-US" dirty="0" smtClean="0"/>
                        <a:t>0</a:t>
                      </a:r>
                      <a:endParaRPr lang="en-US" dirty="0"/>
                    </a:p>
                  </a:txBody>
                  <a:tcPr/>
                </a:tc>
                <a:tc>
                  <a:txBody>
                    <a:bodyPr/>
                    <a:lstStyle/>
                    <a:p>
                      <a:r>
                        <a:rPr lang="en-US" dirty="0" smtClean="0"/>
                        <a:t>1</a:t>
                      </a:r>
                      <a:endParaRPr lang="en-US" dirty="0"/>
                    </a:p>
                  </a:txBody>
                  <a:tcPr>
                    <a:solidFill>
                      <a:srgbClr val="EF8511"/>
                    </a:solidFill>
                  </a:tcPr>
                </a:tc>
                <a:tc>
                  <a:txBody>
                    <a:bodyPr/>
                    <a:lstStyle/>
                    <a:p>
                      <a:r>
                        <a:rPr lang="en-US" dirty="0" smtClean="0"/>
                        <a:t>0</a:t>
                      </a:r>
                      <a:endParaRPr lang="en-US" dirty="0"/>
                    </a:p>
                  </a:txBody>
                  <a:tcPr/>
                </a:tc>
                <a:tc>
                  <a:txBody>
                    <a:bodyPr/>
                    <a:lstStyle/>
                    <a:p>
                      <a:r>
                        <a:rPr lang="en-US" dirty="0" smtClean="0"/>
                        <a:t>1</a:t>
                      </a:r>
                      <a:endParaRPr lang="en-US" dirty="0"/>
                    </a:p>
                  </a:txBody>
                  <a:tcPr>
                    <a:solidFill>
                      <a:srgbClr val="EF8511"/>
                    </a:solidFill>
                  </a:tcPr>
                </a:tc>
              </a:tr>
              <a:tr h="370840">
                <a:tc>
                  <a:txBody>
                    <a:bodyPr/>
                    <a:lstStyle/>
                    <a:p>
                      <a:pPr algn="ctr"/>
                      <a:r>
                        <a:rPr lang="en-US" b="0" dirty="0" smtClean="0"/>
                        <a:t>3</a:t>
                      </a:r>
                      <a:endParaRPr lang="en-US" b="0" dirty="0"/>
                    </a:p>
                  </a:txBody>
                  <a:tcPr/>
                </a:tc>
                <a:tc>
                  <a:txBody>
                    <a:bodyPr/>
                    <a:lstStyle/>
                    <a:p>
                      <a:pPr algn="ctr"/>
                      <a:r>
                        <a:rPr lang="en-US" b="1" dirty="0" smtClean="0"/>
                        <a:t>G</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r>
              <a:tr h="370840">
                <a:tc>
                  <a:txBody>
                    <a:bodyPr/>
                    <a:lstStyle/>
                    <a:p>
                      <a:pPr algn="ctr"/>
                      <a:r>
                        <a:rPr lang="en-US" b="0" dirty="0" smtClean="0"/>
                        <a:t>4</a:t>
                      </a:r>
                      <a:endParaRPr lang="en-US" b="0" dirty="0"/>
                    </a:p>
                  </a:txBody>
                  <a:tcPr/>
                </a:tc>
                <a:tc>
                  <a:txBody>
                    <a:bodyPr/>
                    <a:lstStyle/>
                    <a:p>
                      <a:pPr algn="ctr"/>
                      <a:r>
                        <a:rPr lang="en-US" b="1" dirty="0" smtClean="0"/>
                        <a:t>F</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r>
              <a:tr h="370840">
                <a:tc>
                  <a:txBody>
                    <a:bodyPr/>
                    <a:lstStyle/>
                    <a:p>
                      <a:pPr algn="ctr"/>
                      <a:r>
                        <a:rPr lang="en-US" b="0" dirty="0" smtClean="0"/>
                        <a:t>5</a:t>
                      </a:r>
                      <a:endParaRPr lang="en-US" b="0" dirty="0"/>
                    </a:p>
                  </a:txBody>
                  <a:tcPr/>
                </a:tc>
                <a:tc>
                  <a:txBody>
                    <a:bodyPr/>
                    <a:lstStyle/>
                    <a:p>
                      <a:pPr algn="ctr"/>
                      <a:r>
                        <a:rPr lang="en-US" b="1" dirty="0" smtClean="0"/>
                        <a:t>B</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70840">
                <a:tc>
                  <a:txBody>
                    <a:bodyPr/>
                    <a:lstStyle/>
                    <a:p>
                      <a:pPr algn="ctr"/>
                      <a:r>
                        <a:rPr lang="en-US" b="0" dirty="0" smtClean="0"/>
                        <a:t>6</a:t>
                      </a:r>
                      <a:endParaRPr lang="en-US" b="0" dirty="0"/>
                    </a:p>
                  </a:txBody>
                  <a:tcPr/>
                </a:tc>
                <a:tc>
                  <a:txBody>
                    <a:bodyPr/>
                    <a:lstStyle/>
                    <a:p>
                      <a:pPr algn="ctr"/>
                      <a:r>
                        <a:rPr lang="en-US" b="1" dirty="0" smtClean="0"/>
                        <a:t>E</a:t>
                      </a:r>
                      <a:endParaRPr lang="en-US" b="1"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r>
              <a:tr h="370840">
                <a:tc>
                  <a:txBody>
                    <a:bodyPr/>
                    <a:lstStyle/>
                    <a:p>
                      <a:pPr algn="ctr"/>
                      <a:r>
                        <a:rPr lang="en-US" b="0" dirty="0" smtClean="0"/>
                        <a:t>7</a:t>
                      </a:r>
                      <a:endParaRPr lang="en-US" b="0" dirty="0"/>
                    </a:p>
                  </a:txBody>
                  <a:tcPr/>
                </a:tc>
                <a:tc>
                  <a:txBody>
                    <a:bodyPr/>
                    <a:lstStyle/>
                    <a:p>
                      <a:pPr algn="ctr"/>
                      <a:r>
                        <a:rPr lang="en-US" b="1" dirty="0" smtClean="0"/>
                        <a:t>D</a:t>
                      </a:r>
                      <a:endParaRPr lang="en-US" b="1"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451259933"/>
              </p:ext>
            </p:extLst>
          </p:nvPr>
        </p:nvGraphicFramePr>
        <p:xfrm>
          <a:off x="6096000" y="5334000"/>
          <a:ext cx="1828800" cy="370840"/>
        </p:xfrm>
        <a:graphic>
          <a:graphicData uri="http://schemas.openxmlformats.org/drawingml/2006/table">
            <a:tbl>
              <a:tblPr firstRow="1" bandRow="1">
                <a:tableStyleId>{21E4AEA4-8DFA-4A89-87EB-49C32662AFE0}</a:tableStyleId>
              </a:tblPr>
              <a:tblGrid>
                <a:gridCol w="457200"/>
                <a:gridCol w="457200"/>
                <a:gridCol w="457200"/>
                <a:gridCol w="457200"/>
              </a:tblGrid>
              <a:tr h="370840">
                <a:tc>
                  <a:txBody>
                    <a:bodyPr/>
                    <a:lstStyle/>
                    <a:p>
                      <a:pPr algn="ctr"/>
                      <a:r>
                        <a:rPr lang="en-US" dirty="0" smtClean="0">
                          <a:solidFill>
                            <a:schemeClr val="tx1"/>
                          </a:solidFill>
                        </a:rPr>
                        <a:t>1</a:t>
                      </a:r>
                      <a:endParaRPr lang="en-US" dirty="0">
                        <a:solidFill>
                          <a:schemeClr val="tx1"/>
                        </a:solidFill>
                      </a:endParaRPr>
                    </a:p>
                  </a:txBody>
                  <a:tcPr>
                    <a:solidFill>
                      <a:srgbClr val="EF8511"/>
                    </a:solidFill>
                  </a:tcPr>
                </a:tc>
                <a:tc>
                  <a:txBody>
                    <a:bodyPr/>
                    <a:lstStyle/>
                    <a:p>
                      <a:pPr algn="ctr"/>
                      <a:r>
                        <a:rPr lang="en-US" dirty="0" smtClean="0">
                          <a:solidFill>
                            <a:schemeClr val="tx1"/>
                          </a:solidFill>
                        </a:rPr>
                        <a:t>2</a:t>
                      </a:r>
                      <a:endParaRPr lang="en-US" dirty="0">
                        <a:solidFill>
                          <a:schemeClr val="tx1"/>
                        </a:solidFill>
                      </a:endParaRPr>
                    </a:p>
                  </a:txBody>
                  <a:tcPr>
                    <a:solidFill>
                      <a:srgbClr val="EF8511"/>
                    </a:solidFill>
                  </a:tcPr>
                </a:tc>
                <a:tc>
                  <a:txBody>
                    <a:bodyPr/>
                    <a:lstStyle/>
                    <a:p>
                      <a:pPr algn="ctr"/>
                      <a:r>
                        <a:rPr lang="en-US" dirty="0" smtClean="0">
                          <a:solidFill>
                            <a:schemeClr val="tx1"/>
                          </a:solidFill>
                        </a:rPr>
                        <a:t>1</a:t>
                      </a:r>
                      <a:endParaRPr lang="en-US" dirty="0">
                        <a:solidFill>
                          <a:schemeClr val="tx1"/>
                        </a:solidFill>
                      </a:endParaRPr>
                    </a:p>
                  </a:txBody>
                  <a:tcPr>
                    <a:solidFill>
                      <a:srgbClr val="EF8511"/>
                    </a:solidFill>
                  </a:tcPr>
                </a:tc>
                <a:tc>
                  <a:txBody>
                    <a:bodyPr/>
                    <a:lstStyle/>
                    <a:p>
                      <a:pPr algn="ctr"/>
                      <a:r>
                        <a:rPr lang="en-US" dirty="0" smtClean="0">
                          <a:solidFill>
                            <a:schemeClr val="tx1"/>
                          </a:solidFill>
                        </a:rPr>
                        <a:t>2</a:t>
                      </a:r>
                      <a:endParaRPr lang="en-US" dirty="0">
                        <a:solidFill>
                          <a:schemeClr val="tx1"/>
                        </a:solidFill>
                      </a:endParaRPr>
                    </a:p>
                  </a:txBody>
                  <a:tcPr>
                    <a:solidFill>
                      <a:srgbClr val="EF8511"/>
                    </a:solidFill>
                  </a:tcPr>
                </a:tc>
              </a:tr>
            </a:tbl>
          </a:graphicData>
        </a:graphic>
      </p:graphicFrame>
      <p:sp>
        <p:nvSpPr>
          <p:cNvPr id="2" name="TextBox 1"/>
          <p:cNvSpPr txBox="1"/>
          <p:nvPr/>
        </p:nvSpPr>
        <p:spPr>
          <a:xfrm>
            <a:off x="3577167" y="1752600"/>
            <a:ext cx="1428596" cy="646331"/>
          </a:xfrm>
          <a:prstGeom prst="rect">
            <a:avLst/>
          </a:prstGeom>
          <a:noFill/>
        </p:spPr>
        <p:txBody>
          <a:bodyPr wrap="none" rtlCol="0">
            <a:spAutoFit/>
          </a:bodyPr>
          <a:lstStyle/>
          <a:p>
            <a:r>
              <a:rPr lang="en-US" dirty="0" smtClean="0"/>
              <a:t>Random</a:t>
            </a:r>
          </a:p>
          <a:p>
            <a:r>
              <a:rPr lang="en-US" dirty="0" smtClean="0"/>
              <a:t>Permutation</a:t>
            </a:r>
          </a:p>
        </p:txBody>
      </p:sp>
      <p:cxnSp>
        <p:nvCxnSpPr>
          <p:cNvPr id="5" name="Straight Arrow Connector 4"/>
          <p:cNvCxnSpPr/>
          <p:nvPr/>
        </p:nvCxnSpPr>
        <p:spPr>
          <a:xfrm>
            <a:off x="5562600" y="2895600"/>
            <a:ext cx="762000" cy="25146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5562600" y="3276600"/>
            <a:ext cx="1219200" cy="21336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5562600" y="2895600"/>
            <a:ext cx="1676400" cy="25146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5562600" y="3276600"/>
            <a:ext cx="2133600" cy="21336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382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r>
              <a:rPr lang="en-US" smtClean="0"/>
              <a:t>Example of minhash signatures</a:t>
            </a:r>
          </a:p>
        </p:txBody>
      </p:sp>
      <p:sp>
        <p:nvSpPr>
          <p:cNvPr id="48131" name="Content Placeholder 2"/>
          <p:cNvSpPr>
            <a:spLocks noGrp="1"/>
          </p:cNvSpPr>
          <p:nvPr>
            <p:ph idx="1"/>
          </p:nvPr>
        </p:nvSpPr>
        <p:spPr/>
        <p:txBody>
          <a:bodyPr/>
          <a:lstStyle/>
          <a:p>
            <a:r>
              <a:rPr lang="en-US" smtClean="0"/>
              <a:t>Input matrix</a:t>
            </a:r>
          </a:p>
        </p:txBody>
      </p:sp>
      <p:graphicFrame>
        <p:nvGraphicFramePr>
          <p:cNvPr id="4" name="Table 3"/>
          <p:cNvGraphicFramePr>
            <a:graphicFrameLocks noGrp="1"/>
          </p:cNvGraphicFramePr>
          <p:nvPr>
            <p:extLst>
              <p:ext uri="{D42A27DB-BD31-4B8C-83A1-F6EECF244321}">
                <p14:modId xmlns:p14="http://schemas.microsoft.com/office/powerpoint/2010/main" val="635891011"/>
              </p:ext>
            </p:extLst>
          </p:nvPr>
        </p:nvGraphicFramePr>
        <p:xfrm>
          <a:off x="762000" y="2286000"/>
          <a:ext cx="2362200" cy="2966720"/>
        </p:xfrm>
        <a:graphic>
          <a:graphicData uri="http://schemas.openxmlformats.org/drawingml/2006/table">
            <a:tbl>
              <a:tblPr firstRow="1" bandRow="1">
                <a:tableStyleId>{21E4AEA4-8DFA-4A89-87EB-49C32662AFE0}</a:tableStyleId>
              </a:tblPr>
              <a:tblGrid>
                <a:gridCol w="457200"/>
                <a:gridCol w="457200"/>
                <a:gridCol w="457200"/>
                <a:gridCol w="457200"/>
                <a:gridCol w="533400"/>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smtClean="0">
                          <a:ln>
                            <a:noFill/>
                          </a:ln>
                          <a:solidFill>
                            <a:prstClr val="white"/>
                          </a:solidFill>
                          <a:effectLst/>
                          <a:uLnTx/>
                          <a:uFillTx/>
                          <a:latin typeface="+mn-lt"/>
                          <a:ea typeface="+mn-ea"/>
                          <a:cs typeface="+mn-cs"/>
                        </a:rPr>
                        <a:t>element</a:t>
                      </a:r>
                      <a:endParaRPr kumimoji="0" lang="en-US" sz="1800" b="1" i="0" u="none" strike="noStrike" kern="1200" cap="none" spc="0" normalizeH="0" baseline="0" noProof="0" dirty="0" smtClean="0">
                        <a:ln>
                          <a:noFill/>
                        </a:ln>
                        <a:solidFill>
                          <a:prstClr val="white"/>
                        </a:solidFill>
                        <a:effectLst/>
                        <a:uLnTx/>
                        <a:uFillTx/>
                        <a:latin typeface="+mn-lt"/>
                        <a:ea typeface="+mn-ea"/>
                        <a:cs typeface="+mn-cs"/>
                      </a:endParaRPr>
                    </a:p>
                  </a:txBody>
                  <a:tcPr/>
                </a:tc>
                <a:tc>
                  <a:txBody>
                    <a:bodyPr/>
                    <a:lstStyle/>
                    <a:p>
                      <a:r>
                        <a:rPr lang="en-US" dirty="0" smtClean="0"/>
                        <a:t>S</a:t>
                      </a:r>
                      <a:r>
                        <a:rPr lang="en-US" baseline="-25000" dirty="0" smtClean="0"/>
                        <a:t>1</a:t>
                      </a:r>
                      <a:endParaRPr lang="en-US" baseline="-25000" dirty="0"/>
                    </a:p>
                  </a:txBody>
                  <a:tcPr/>
                </a:tc>
                <a:tc>
                  <a:txBody>
                    <a:bodyPr/>
                    <a:lstStyle/>
                    <a:p>
                      <a:r>
                        <a:rPr lang="en-US" dirty="0" smtClean="0"/>
                        <a:t>S</a:t>
                      </a:r>
                      <a:r>
                        <a:rPr lang="en-US" baseline="-25000" dirty="0" smtClean="0"/>
                        <a:t>2</a:t>
                      </a:r>
                      <a:endParaRPr lang="en-US" baseline="-25000" dirty="0"/>
                    </a:p>
                  </a:txBody>
                  <a:tcPr/>
                </a:tc>
                <a:tc>
                  <a:txBody>
                    <a:bodyPr/>
                    <a:lstStyle/>
                    <a:p>
                      <a:r>
                        <a:rPr lang="en-US" dirty="0" err="1" smtClean="0"/>
                        <a:t>S</a:t>
                      </a:r>
                      <a:r>
                        <a:rPr lang="en-US" baseline="-25000" dirty="0" err="1" smtClean="0"/>
                        <a:t>3</a:t>
                      </a:r>
                      <a:endParaRPr lang="en-US" baseline="-25000" dirty="0"/>
                    </a:p>
                  </a:txBody>
                  <a:tcPr/>
                </a:tc>
                <a:tc>
                  <a:txBody>
                    <a:bodyPr/>
                    <a:lstStyle/>
                    <a:p>
                      <a:r>
                        <a:rPr lang="en-US" dirty="0" err="1" smtClean="0"/>
                        <a:t>S</a:t>
                      </a:r>
                      <a:r>
                        <a:rPr lang="en-US" baseline="-25000" dirty="0" err="1" smtClean="0"/>
                        <a:t>4</a:t>
                      </a:r>
                      <a:endParaRPr lang="en-US" baseline="-25000" dirty="0"/>
                    </a:p>
                  </a:txBody>
                  <a:tcPr/>
                </a:tc>
              </a:tr>
              <a:tr h="370840">
                <a:tc>
                  <a:txBody>
                    <a:bodyPr/>
                    <a:lstStyle/>
                    <a:p>
                      <a:r>
                        <a:rPr lang="en-US" b="1" dirty="0" smtClean="0"/>
                        <a:t>A</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r>
              <a:tr h="370840">
                <a:tc>
                  <a:txBody>
                    <a:bodyPr/>
                    <a:lstStyle/>
                    <a:p>
                      <a:r>
                        <a:rPr lang="en-US" b="1" dirty="0" smtClean="0"/>
                        <a:t>B</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70840">
                <a:tc>
                  <a:txBody>
                    <a:bodyPr/>
                    <a:lstStyle/>
                    <a:p>
                      <a:r>
                        <a:rPr lang="en-US" b="1" dirty="0" smtClean="0"/>
                        <a:t>C</a:t>
                      </a:r>
                      <a:endParaRPr lang="en-US" b="1"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70840">
                <a:tc>
                  <a:txBody>
                    <a:bodyPr/>
                    <a:lstStyle/>
                    <a:p>
                      <a:r>
                        <a:rPr lang="en-US" b="1" dirty="0" smtClean="0"/>
                        <a:t>D</a:t>
                      </a:r>
                      <a:endParaRPr lang="en-US" b="1"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70840">
                <a:tc>
                  <a:txBody>
                    <a:bodyPr/>
                    <a:lstStyle/>
                    <a:p>
                      <a:r>
                        <a:rPr lang="en-US" b="1" dirty="0" smtClean="0"/>
                        <a:t>E</a:t>
                      </a:r>
                      <a:endParaRPr lang="en-US" b="1"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r>
              <a:tr h="370840">
                <a:tc>
                  <a:txBody>
                    <a:bodyPr/>
                    <a:lstStyle/>
                    <a:p>
                      <a:r>
                        <a:rPr lang="en-US" b="1" dirty="0" smtClean="0"/>
                        <a:t>F</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r>
              <a:tr h="370840">
                <a:tc>
                  <a:txBody>
                    <a:bodyPr/>
                    <a:lstStyle/>
                    <a:p>
                      <a:r>
                        <a:rPr lang="en-US" b="1" dirty="0" smtClean="0"/>
                        <a:t>G</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506270461"/>
              </p:ext>
            </p:extLst>
          </p:nvPr>
        </p:nvGraphicFramePr>
        <p:xfrm>
          <a:off x="3962400" y="2514600"/>
          <a:ext cx="457200" cy="2743202"/>
        </p:xfrm>
        <a:graphic>
          <a:graphicData uri="http://schemas.openxmlformats.org/drawingml/2006/table">
            <a:tbl>
              <a:tblPr firstRow="1" bandRow="1">
                <a:tableStyleId>{8A107856-5554-42FB-B03E-39F5DBC370BA}</a:tableStyleId>
              </a:tblPr>
              <a:tblGrid>
                <a:gridCol w="457200"/>
              </a:tblGrid>
              <a:tr h="391886">
                <a:tc>
                  <a:txBody>
                    <a:bodyPr/>
                    <a:lstStyle/>
                    <a:p>
                      <a:pPr algn="ctr"/>
                      <a:r>
                        <a:rPr lang="en-US" b="1" dirty="0" smtClean="0"/>
                        <a:t>D</a:t>
                      </a:r>
                      <a:endParaRPr lang="en-US" b="1" dirty="0"/>
                    </a:p>
                  </a:txBody>
                  <a:tcPr/>
                </a:tc>
              </a:tr>
              <a:tr h="391886">
                <a:tc>
                  <a:txBody>
                    <a:bodyPr/>
                    <a:lstStyle/>
                    <a:p>
                      <a:pPr algn="ctr"/>
                      <a:r>
                        <a:rPr lang="en-US" b="1" dirty="0" smtClean="0"/>
                        <a:t>B</a:t>
                      </a:r>
                      <a:endParaRPr lang="en-US" b="1" dirty="0"/>
                    </a:p>
                  </a:txBody>
                  <a:tcPr/>
                </a:tc>
              </a:tr>
              <a:tr h="391886">
                <a:tc>
                  <a:txBody>
                    <a:bodyPr/>
                    <a:lstStyle/>
                    <a:p>
                      <a:pPr algn="ctr"/>
                      <a:r>
                        <a:rPr lang="en-US" b="1" dirty="0" smtClean="0"/>
                        <a:t>A</a:t>
                      </a:r>
                      <a:endParaRPr lang="en-US" b="1" dirty="0"/>
                    </a:p>
                  </a:txBody>
                  <a:tcPr/>
                </a:tc>
              </a:tr>
              <a:tr h="391886">
                <a:tc>
                  <a:txBody>
                    <a:bodyPr/>
                    <a:lstStyle/>
                    <a:p>
                      <a:pPr algn="ctr"/>
                      <a:r>
                        <a:rPr lang="en-US" b="1" dirty="0" smtClean="0"/>
                        <a:t>C</a:t>
                      </a:r>
                      <a:endParaRPr lang="en-US" b="1" dirty="0"/>
                    </a:p>
                  </a:txBody>
                  <a:tcPr/>
                </a:tc>
              </a:tr>
              <a:tr h="391886">
                <a:tc>
                  <a:txBody>
                    <a:bodyPr/>
                    <a:lstStyle/>
                    <a:p>
                      <a:pPr algn="ctr"/>
                      <a:r>
                        <a:rPr lang="en-US" b="1" dirty="0" smtClean="0"/>
                        <a:t>F</a:t>
                      </a:r>
                      <a:endParaRPr lang="en-US" b="1" dirty="0"/>
                    </a:p>
                  </a:txBody>
                  <a:tcPr/>
                </a:tc>
              </a:tr>
              <a:tr h="391886">
                <a:tc>
                  <a:txBody>
                    <a:bodyPr/>
                    <a:lstStyle/>
                    <a:p>
                      <a:pPr algn="ctr"/>
                      <a:r>
                        <a:rPr lang="en-US" b="1" dirty="0" smtClean="0"/>
                        <a:t>G</a:t>
                      </a:r>
                      <a:endParaRPr lang="en-US" b="1" dirty="0"/>
                    </a:p>
                  </a:txBody>
                  <a:tcPr/>
                </a:tc>
              </a:tr>
              <a:tr h="391886">
                <a:tc>
                  <a:txBody>
                    <a:bodyPr/>
                    <a:lstStyle/>
                    <a:p>
                      <a:pPr algn="ctr"/>
                      <a:r>
                        <a:rPr lang="en-US" b="1" dirty="0" smtClean="0"/>
                        <a:t>E</a:t>
                      </a:r>
                      <a:endParaRPr lang="en-US" b="1" dirty="0"/>
                    </a:p>
                  </a:txBody>
                  <a:tcPr/>
                </a:tc>
              </a:tr>
            </a:tbl>
          </a:graphicData>
        </a:graphic>
      </p:graphicFrame>
      <p:sp>
        <p:nvSpPr>
          <p:cNvPr id="48206" name="Right Arrow 8"/>
          <p:cNvSpPr>
            <a:spLocks noChangeArrowheads="1"/>
          </p:cNvSpPr>
          <p:nvPr/>
        </p:nvSpPr>
        <p:spPr bwMode="auto">
          <a:xfrm>
            <a:off x="3276600" y="3581400"/>
            <a:ext cx="533400" cy="381000"/>
          </a:xfrm>
          <a:prstGeom prst="rightArrow">
            <a:avLst>
              <a:gd name="adj1" fmla="val 50000"/>
              <a:gd name="adj2" fmla="val 49998"/>
            </a:avLst>
          </a:prstGeom>
          <a:solidFill>
            <a:srgbClr val="00B8FF"/>
          </a:solidFill>
          <a:ln w="9525" algn="ctr">
            <a:solidFill>
              <a:schemeClr val="tx1"/>
            </a:solidFill>
            <a:round/>
            <a:headEnd/>
            <a:tailEnd/>
          </a:ln>
        </p:spPr>
        <p:txBody>
          <a:bodyPr/>
          <a:lstStyle/>
          <a:p>
            <a:pPr defTabSz="457200" fontAlgn="base">
              <a:lnSpc>
                <a:spcPct val="98000"/>
              </a:lnSpc>
              <a:spcBef>
                <a:spcPct val="0"/>
              </a:spcBef>
              <a:spcAft>
                <a:spcPct val="0"/>
              </a:spcAft>
              <a:buClr>
                <a:srgbClr val="000000"/>
              </a:buClr>
              <a:buSzPct val="100000"/>
              <a:buFont typeface="Calibri" pitchFamily="34" charset="0"/>
              <a:buNone/>
            </a:pPr>
            <a:endParaRPr lang="en-US">
              <a:solidFill>
                <a:srgbClr val="FFFFFF"/>
              </a:solidFill>
            </a:endParaRPr>
          </a:p>
        </p:txBody>
      </p:sp>
      <p:sp>
        <p:nvSpPr>
          <p:cNvPr id="48207" name="Right Arrow 9"/>
          <p:cNvSpPr>
            <a:spLocks noChangeArrowheads="1"/>
          </p:cNvSpPr>
          <p:nvPr/>
        </p:nvSpPr>
        <p:spPr bwMode="auto">
          <a:xfrm>
            <a:off x="4572000" y="3581400"/>
            <a:ext cx="533400" cy="381000"/>
          </a:xfrm>
          <a:prstGeom prst="rightArrow">
            <a:avLst>
              <a:gd name="adj1" fmla="val 50000"/>
              <a:gd name="adj2" fmla="val 49998"/>
            </a:avLst>
          </a:prstGeom>
          <a:solidFill>
            <a:srgbClr val="00B8FF"/>
          </a:solidFill>
          <a:ln w="9525" algn="ctr">
            <a:solidFill>
              <a:schemeClr val="tx1"/>
            </a:solidFill>
            <a:round/>
            <a:headEnd/>
            <a:tailEnd/>
          </a:ln>
        </p:spPr>
        <p:txBody>
          <a:bodyPr/>
          <a:lstStyle/>
          <a:p>
            <a:pPr defTabSz="457200" fontAlgn="base">
              <a:lnSpc>
                <a:spcPct val="98000"/>
              </a:lnSpc>
              <a:spcBef>
                <a:spcPct val="0"/>
              </a:spcBef>
              <a:spcAft>
                <a:spcPct val="0"/>
              </a:spcAft>
              <a:buClr>
                <a:srgbClr val="000000"/>
              </a:buClr>
              <a:buSzPct val="100000"/>
              <a:buFont typeface="Calibri" pitchFamily="34" charset="0"/>
              <a:buNone/>
            </a:pPr>
            <a:endParaRPr lang="en-US">
              <a:solidFill>
                <a:srgbClr val="FFFFFF"/>
              </a:solidFill>
            </a:endParaRPr>
          </a:p>
        </p:txBody>
      </p:sp>
      <p:graphicFrame>
        <p:nvGraphicFramePr>
          <p:cNvPr id="11" name="Table 10"/>
          <p:cNvGraphicFramePr>
            <a:graphicFrameLocks noGrp="1"/>
          </p:cNvGraphicFramePr>
          <p:nvPr>
            <p:extLst>
              <p:ext uri="{D42A27DB-BD31-4B8C-83A1-F6EECF244321}">
                <p14:modId xmlns:p14="http://schemas.microsoft.com/office/powerpoint/2010/main" val="2192704823"/>
              </p:ext>
            </p:extLst>
          </p:nvPr>
        </p:nvGraphicFramePr>
        <p:xfrm>
          <a:off x="5333999" y="2286000"/>
          <a:ext cx="2743199" cy="2966720"/>
        </p:xfrm>
        <a:graphic>
          <a:graphicData uri="http://schemas.openxmlformats.org/drawingml/2006/table">
            <a:tbl>
              <a:tblPr firstRow="1" bandRow="1">
                <a:tableStyleId>{21E4AEA4-8DFA-4A89-87EB-49C32662AFE0}</a:tableStyleId>
              </a:tblPr>
              <a:tblGrid>
                <a:gridCol w="457201"/>
                <a:gridCol w="432485"/>
                <a:gridCol w="444843"/>
                <a:gridCol w="468146"/>
                <a:gridCol w="470263"/>
                <a:gridCol w="470261"/>
              </a:tblGrid>
              <a:tr h="370840">
                <a:tc>
                  <a:txBody>
                    <a:bodyPr/>
                    <a:lstStyle/>
                    <a:p>
                      <a:r>
                        <a:rPr lang="en-US" sz="800" dirty="0" smtClean="0"/>
                        <a:t>index</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smtClean="0">
                          <a:ln>
                            <a:noFill/>
                          </a:ln>
                          <a:solidFill>
                            <a:prstClr val="white"/>
                          </a:solidFill>
                          <a:effectLst/>
                          <a:uLnTx/>
                          <a:uFillTx/>
                          <a:latin typeface="+mn-lt"/>
                          <a:ea typeface="+mn-ea"/>
                          <a:cs typeface="+mn-cs"/>
                        </a:rPr>
                        <a:t>element</a:t>
                      </a:r>
                      <a:endParaRPr kumimoji="0" lang="en-US" sz="1600" b="1" i="0" u="none" strike="noStrike" kern="1200" cap="none" spc="0" normalizeH="0" baseline="0" noProof="0" dirty="0" smtClean="0">
                        <a:ln>
                          <a:noFill/>
                        </a:ln>
                        <a:solidFill>
                          <a:prstClr val="white"/>
                        </a:solidFill>
                        <a:effectLst/>
                        <a:uLnTx/>
                        <a:uFillTx/>
                        <a:latin typeface="+mn-lt"/>
                        <a:ea typeface="+mn-ea"/>
                        <a:cs typeface="+mn-cs"/>
                      </a:endParaRPr>
                    </a:p>
                  </a:txBody>
                  <a:tcPr/>
                </a:tc>
                <a:tc>
                  <a:txBody>
                    <a:bodyPr/>
                    <a:lstStyle/>
                    <a:p>
                      <a:r>
                        <a:rPr lang="en-US" dirty="0" smtClean="0"/>
                        <a:t>S</a:t>
                      </a:r>
                      <a:r>
                        <a:rPr lang="en-US" baseline="-25000" dirty="0" smtClean="0"/>
                        <a:t>1</a:t>
                      </a:r>
                      <a:endParaRPr lang="en-US" baseline="-25000" dirty="0"/>
                    </a:p>
                  </a:txBody>
                  <a:tcPr/>
                </a:tc>
                <a:tc>
                  <a:txBody>
                    <a:bodyPr/>
                    <a:lstStyle/>
                    <a:p>
                      <a:r>
                        <a:rPr lang="en-US" dirty="0" smtClean="0"/>
                        <a:t>S</a:t>
                      </a:r>
                      <a:r>
                        <a:rPr lang="en-US" baseline="-25000" dirty="0" smtClean="0"/>
                        <a:t>2</a:t>
                      </a:r>
                      <a:endParaRPr lang="en-US" baseline="-25000" dirty="0"/>
                    </a:p>
                  </a:txBody>
                  <a:tcPr/>
                </a:tc>
                <a:tc>
                  <a:txBody>
                    <a:bodyPr/>
                    <a:lstStyle/>
                    <a:p>
                      <a:r>
                        <a:rPr lang="en-US" dirty="0" err="1" smtClean="0"/>
                        <a:t>S</a:t>
                      </a:r>
                      <a:r>
                        <a:rPr lang="en-US" baseline="-25000" dirty="0" err="1" smtClean="0"/>
                        <a:t>3</a:t>
                      </a:r>
                      <a:endParaRPr lang="en-US" baseline="-25000" dirty="0"/>
                    </a:p>
                  </a:txBody>
                  <a:tcPr/>
                </a:tc>
                <a:tc>
                  <a:txBody>
                    <a:bodyPr/>
                    <a:lstStyle/>
                    <a:p>
                      <a:r>
                        <a:rPr lang="en-US" dirty="0" err="1" smtClean="0"/>
                        <a:t>S</a:t>
                      </a:r>
                      <a:r>
                        <a:rPr lang="en-US" baseline="-25000" dirty="0" err="1" smtClean="0"/>
                        <a:t>4</a:t>
                      </a:r>
                      <a:endParaRPr lang="en-US" baseline="-25000" dirty="0"/>
                    </a:p>
                  </a:txBody>
                  <a:tcPr/>
                </a:tc>
              </a:tr>
              <a:tr h="370840">
                <a:tc>
                  <a:txBody>
                    <a:bodyPr/>
                    <a:lstStyle/>
                    <a:p>
                      <a:pPr algn="ctr"/>
                      <a:r>
                        <a:rPr lang="en-US" b="0" dirty="0" smtClean="0"/>
                        <a:t>1</a:t>
                      </a:r>
                      <a:endParaRPr lang="en-US" b="0" dirty="0"/>
                    </a:p>
                  </a:txBody>
                  <a:tcPr/>
                </a:tc>
                <a:tc>
                  <a:txBody>
                    <a:bodyPr/>
                    <a:lstStyle/>
                    <a:p>
                      <a:pPr algn="ctr"/>
                      <a:r>
                        <a:rPr lang="en-US" b="1" dirty="0" smtClean="0"/>
                        <a:t>D</a:t>
                      </a:r>
                      <a:endParaRPr lang="en-US" b="1" dirty="0"/>
                    </a:p>
                  </a:txBody>
                  <a:tcPr/>
                </a:tc>
                <a:tc>
                  <a:txBody>
                    <a:bodyPr/>
                    <a:lstStyle/>
                    <a:p>
                      <a:r>
                        <a:rPr lang="en-US" dirty="0" smtClean="0"/>
                        <a:t>0</a:t>
                      </a:r>
                      <a:endParaRPr lang="en-US" dirty="0"/>
                    </a:p>
                  </a:txBody>
                  <a:tcPr/>
                </a:tc>
                <a:tc>
                  <a:txBody>
                    <a:bodyPr/>
                    <a:lstStyle/>
                    <a:p>
                      <a:r>
                        <a:rPr lang="en-US" dirty="0" smtClean="0"/>
                        <a:t>1</a:t>
                      </a:r>
                      <a:endParaRPr lang="en-US" dirty="0"/>
                    </a:p>
                  </a:txBody>
                  <a:tcPr>
                    <a:solidFill>
                      <a:srgbClr val="7030A0"/>
                    </a:solidFill>
                  </a:tcPr>
                </a:tc>
                <a:tc>
                  <a:txBody>
                    <a:bodyPr/>
                    <a:lstStyle/>
                    <a:p>
                      <a:r>
                        <a:rPr lang="en-US" dirty="0" smtClean="0"/>
                        <a:t>0</a:t>
                      </a:r>
                      <a:endParaRPr lang="en-US" dirty="0"/>
                    </a:p>
                  </a:txBody>
                  <a:tcPr/>
                </a:tc>
                <a:tc>
                  <a:txBody>
                    <a:bodyPr/>
                    <a:lstStyle/>
                    <a:p>
                      <a:r>
                        <a:rPr lang="en-US" dirty="0" smtClean="0"/>
                        <a:t>1</a:t>
                      </a:r>
                      <a:endParaRPr lang="en-US" dirty="0"/>
                    </a:p>
                  </a:txBody>
                  <a:tcPr>
                    <a:solidFill>
                      <a:srgbClr val="7030A0"/>
                    </a:solidFill>
                  </a:tcPr>
                </a:tc>
              </a:tr>
              <a:tr h="370840">
                <a:tc>
                  <a:txBody>
                    <a:bodyPr/>
                    <a:lstStyle/>
                    <a:p>
                      <a:pPr algn="ctr"/>
                      <a:r>
                        <a:rPr lang="en-US" b="0" dirty="0" smtClean="0"/>
                        <a:t>2</a:t>
                      </a:r>
                      <a:endParaRPr lang="en-US" b="0" dirty="0"/>
                    </a:p>
                  </a:txBody>
                  <a:tcPr/>
                </a:tc>
                <a:tc>
                  <a:txBody>
                    <a:bodyPr/>
                    <a:lstStyle/>
                    <a:p>
                      <a:pPr algn="ctr"/>
                      <a:r>
                        <a:rPr lang="en-US" b="1" dirty="0" smtClean="0"/>
                        <a:t>B</a:t>
                      </a:r>
                      <a:endParaRPr lang="en-US" b="1" dirty="0"/>
                    </a:p>
                  </a:txBody>
                  <a:tcPr/>
                </a:tc>
                <a:tc>
                  <a:txBody>
                    <a:bodyPr/>
                    <a:lstStyle/>
                    <a:p>
                      <a:r>
                        <a:rPr lang="en-US" dirty="0" smtClean="0"/>
                        <a:t>1</a:t>
                      </a:r>
                      <a:endParaRPr lang="en-US" dirty="0"/>
                    </a:p>
                  </a:txBody>
                  <a:tcPr>
                    <a:solidFill>
                      <a:srgbClr val="7030A0"/>
                    </a:solidFill>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70840">
                <a:tc>
                  <a:txBody>
                    <a:bodyPr/>
                    <a:lstStyle/>
                    <a:p>
                      <a:pPr algn="ctr"/>
                      <a:r>
                        <a:rPr lang="en-US" b="0" dirty="0" smtClean="0"/>
                        <a:t>3</a:t>
                      </a:r>
                      <a:endParaRPr lang="en-US" b="0" dirty="0"/>
                    </a:p>
                  </a:txBody>
                  <a:tcPr/>
                </a:tc>
                <a:tc>
                  <a:txBody>
                    <a:bodyPr/>
                    <a:lstStyle/>
                    <a:p>
                      <a:pPr algn="ctr"/>
                      <a:r>
                        <a:rPr lang="en-US" b="1" dirty="0" smtClean="0"/>
                        <a:t>A</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solidFill>
                      <a:srgbClr val="7030A0"/>
                    </a:solidFill>
                  </a:tcPr>
                </a:tc>
                <a:tc>
                  <a:txBody>
                    <a:bodyPr/>
                    <a:lstStyle/>
                    <a:p>
                      <a:r>
                        <a:rPr lang="en-US" dirty="0" smtClean="0"/>
                        <a:t>0</a:t>
                      </a:r>
                      <a:endParaRPr lang="en-US" dirty="0"/>
                    </a:p>
                  </a:txBody>
                  <a:tcPr/>
                </a:tc>
              </a:tr>
              <a:tr h="370840">
                <a:tc>
                  <a:txBody>
                    <a:bodyPr/>
                    <a:lstStyle/>
                    <a:p>
                      <a:pPr algn="ctr"/>
                      <a:r>
                        <a:rPr lang="en-US" b="0" dirty="0" smtClean="0"/>
                        <a:t>4</a:t>
                      </a:r>
                      <a:endParaRPr lang="en-US" b="0" dirty="0"/>
                    </a:p>
                  </a:txBody>
                  <a:tcPr/>
                </a:tc>
                <a:tc>
                  <a:txBody>
                    <a:bodyPr/>
                    <a:lstStyle/>
                    <a:p>
                      <a:pPr algn="ctr"/>
                      <a:r>
                        <a:rPr lang="en-US" b="1" dirty="0" smtClean="0"/>
                        <a:t>C</a:t>
                      </a:r>
                      <a:endParaRPr lang="en-US" b="1"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70840">
                <a:tc>
                  <a:txBody>
                    <a:bodyPr/>
                    <a:lstStyle/>
                    <a:p>
                      <a:pPr algn="ctr"/>
                      <a:r>
                        <a:rPr lang="en-US" b="0" dirty="0" smtClean="0"/>
                        <a:t>5</a:t>
                      </a:r>
                      <a:endParaRPr lang="en-US" b="0" dirty="0"/>
                    </a:p>
                  </a:txBody>
                  <a:tcPr/>
                </a:tc>
                <a:tc>
                  <a:txBody>
                    <a:bodyPr/>
                    <a:lstStyle/>
                    <a:p>
                      <a:pPr algn="ctr"/>
                      <a:r>
                        <a:rPr lang="en-US" b="1" dirty="0" smtClean="0"/>
                        <a:t>F</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r>
              <a:tr h="370840">
                <a:tc>
                  <a:txBody>
                    <a:bodyPr/>
                    <a:lstStyle/>
                    <a:p>
                      <a:pPr algn="ctr"/>
                      <a:r>
                        <a:rPr lang="en-US" b="0" dirty="0" smtClean="0"/>
                        <a:t>6</a:t>
                      </a:r>
                      <a:endParaRPr lang="en-US" b="0" dirty="0"/>
                    </a:p>
                  </a:txBody>
                  <a:tcPr/>
                </a:tc>
                <a:tc>
                  <a:txBody>
                    <a:bodyPr/>
                    <a:lstStyle/>
                    <a:p>
                      <a:pPr algn="ctr"/>
                      <a:r>
                        <a:rPr lang="en-US" b="1" dirty="0" smtClean="0"/>
                        <a:t>G</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r>
              <a:tr h="370840">
                <a:tc>
                  <a:txBody>
                    <a:bodyPr/>
                    <a:lstStyle/>
                    <a:p>
                      <a:pPr algn="ctr"/>
                      <a:r>
                        <a:rPr lang="en-US" b="0" dirty="0" smtClean="0"/>
                        <a:t>7</a:t>
                      </a:r>
                      <a:endParaRPr lang="en-US" b="0" dirty="0"/>
                    </a:p>
                  </a:txBody>
                  <a:tcPr/>
                </a:tc>
                <a:tc>
                  <a:txBody>
                    <a:bodyPr/>
                    <a:lstStyle/>
                    <a:p>
                      <a:pPr algn="ctr"/>
                      <a:r>
                        <a:rPr lang="en-US" b="1" dirty="0" smtClean="0"/>
                        <a:t>E</a:t>
                      </a:r>
                      <a:endParaRPr lang="en-US" b="1"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864048538"/>
              </p:ext>
            </p:extLst>
          </p:nvPr>
        </p:nvGraphicFramePr>
        <p:xfrm>
          <a:off x="6248400" y="5334000"/>
          <a:ext cx="1828800" cy="370840"/>
        </p:xfrm>
        <a:graphic>
          <a:graphicData uri="http://schemas.openxmlformats.org/drawingml/2006/table">
            <a:tbl>
              <a:tblPr firstRow="1" bandRow="1">
                <a:tableStyleId>{21E4AEA4-8DFA-4A89-87EB-49C32662AFE0}</a:tableStyleId>
              </a:tblPr>
              <a:tblGrid>
                <a:gridCol w="457200"/>
                <a:gridCol w="457200"/>
                <a:gridCol w="457200"/>
                <a:gridCol w="457200"/>
              </a:tblGrid>
              <a:tr h="370840">
                <a:tc>
                  <a:txBody>
                    <a:bodyPr/>
                    <a:lstStyle/>
                    <a:p>
                      <a:pPr algn="ctr"/>
                      <a:r>
                        <a:rPr lang="en-US" dirty="0" smtClean="0">
                          <a:solidFill>
                            <a:schemeClr val="tx1"/>
                          </a:solidFill>
                        </a:rPr>
                        <a:t>2</a:t>
                      </a:r>
                      <a:endParaRPr lang="en-US" dirty="0">
                        <a:solidFill>
                          <a:schemeClr val="tx1"/>
                        </a:solidFill>
                      </a:endParaRPr>
                    </a:p>
                  </a:txBody>
                  <a:tcPr>
                    <a:solidFill>
                      <a:srgbClr val="7030A0"/>
                    </a:solidFill>
                  </a:tcPr>
                </a:tc>
                <a:tc>
                  <a:txBody>
                    <a:bodyPr/>
                    <a:lstStyle/>
                    <a:p>
                      <a:pPr algn="ctr"/>
                      <a:r>
                        <a:rPr lang="en-US" dirty="0" smtClean="0">
                          <a:solidFill>
                            <a:schemeClr val="tx1"/>
                          </a:solidFill>
                        </a:rPr>
                        <a:t>1</a:t>
                      </a:r>
                      <a:endParaRPr lang="en-US" dirty="0">
                        <a:solidFill>
                          <a:schemeClr val="tx1"/>
                        </a:solidFill>
                      </a:endParaRPr>
                    </a:p>
                  </a:txBody>
                  <a:tcPr>
                    <a:solidFill>
                      <a:srgbClr val="7030A0"/>
                    </a:solidFill>
                  </a:tcPr>
                </a:tc>
                <a:tc>
                  <a:txBody>
                    <a:bodyPr/>
                    <a:lstStyle/>
                    <a:p>
                      <a:pPr algn="ctr"/>
                      <a:r>
                        <a:rPr lang="en-US" dirty="0" smtClean="0">
                          <a:solidFill>
                            <a:schemeClr val="tx1"/>
                          </a:solidFill>
                        </a:rPr>
                        <a:t>3</a:t>
                      </a:r>
                      <a:endParaRPr lang="en-US" dirty="0">
                        <a:solidFill>
                          <a:schemeClr val="tx1"/>
                        </a:solidFill>
                      </a:endParaRPr>
                    </a:p>
                  </a:txBody>
                  <a:tcPr>
                    <a:solidFill>
                      <a:srgbClr val="7030A0"/>
                    </a:solidFill>
                  </a:tcPr>
                </a:tc>
                <a:tc>
                  <a:txBody>
                    <a:bodyPr/>
                    <a:lstStyle/>
                    <a:p>
                      <a:pPr algn="ctr"/>
                      <a:r>
                        <a:rPr lang="en-US" dirty="0" smtClean="0">
                          <a:solidFill>
                            <a:schemeClr val="tx1"/>
                          </a:solidFill>
                        </a:rPr>
                        <a:t>1</a:t>
                      </a:r>
                      <a:endParaRPr lang="en-US" dirty="0">
                        <a:solidFill>
                          <a:schemeClr val="tx1"/>
                        </a:solidFill>
                      </a:endParaRPr>
                    </a:p>
                  </a:txBody>
                  <a:tcPr>
                    <a:solidFill>
                      <a:srgbClr val="7030A0"/>
                    </a:solidFill>
                  </a:tcPr>
                </a:tc>
              </a:tr>
            </a:tbl>
          </a:graphicData>
        </a:graphic>
      </p:graphicFrame>
      <p:sp>
        <p:nvSpPr>
          <p:cNvPr id="10" name="TextBox 9"/>
          <p:cNvSpPr txBox="1"/>
          <p:nvPr/>
        </p:nvSpPr>
        <p:spPr>
          <a:xfrm>
            <a:off x="3577167" y="1752600"/>
            <a:ext cx="1428596" cy="646331"/>
          </a:xfrm>
          <a:prstGeom prst="rect">
            <a:avLst/>
          </a:prstGeom>
          <a:noFill/>
        </p:spPr>
        <p:txBody>
          <a:bodyPr wrap="none" rtlCol="0">
            <a:spAutoFit/>
          </a:bodyPr>
          <a:lstStyle/>
          <a:p>
            <a:r>
              <a:rPr lang="en-US" dirty="0" smtClean="0"/>
              <a:t>Random</a:t>
            </a:r>
          </a:p>
          <a:p>
            <a:r>
              <a:rPr lang="en-US" dirty="0" smtClean="0"/>
              <a:t>Permutation</a:t>
            </a:r>
          </a:p>
        </p:txBody>
      </p:sp>
    </p:spTree>
    <p:extLst>
      <p:ext uri="{BB962C8B-B14F-4D97-AF65-F5344CB8AC3E}">
        <p14:creationId xmlns:p14="http://schemas.microsoft.com/office/powerpoint/2010/main" val="142926104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smtClean="0"/>
              <a:t>Example of minhash signatures</a:t>
            </a:r>
          </a:p>
        </p:txBody>
      </p:sp>
      <p:sp>
        <p:nvSpPr>
          <p:cNvPr id="49155" name="Content Placeholder 2"/>
          <p:cNvSpPr>
            <a:spLocks noGrp="1"/>
          </p:cNvSpPr>
          <p:nvPr>
            <p:ph idx="1"/>
          </p:nvPr>
        </p:nvSpPr>
        <p:spPr/>
        <p:txBody>
          <a:bodyPr/>
          <a:lstStyle/>
          <a:p>
            <a:r>
              <a:rPr lang="en-US" smtClean="0"/>
              <a:t>Input matrix</a:t>
            </a:r>
          </a:p>
        </p:txBody>
      </p:sp>
      <p:graphicFrame>
        <p:nvGraphicFramePr>
          <p:cNvPr id="4" name="Table 3"/>
          <p:cNvGraphicFramePr>
            <a:graphicFrameLocks noGrp="1"/>
          </p:cNvGraphicFramePr>
          <p:nvPr>
            <p:extLst>
              <p:ext uri="{D42A27DB-BD31-4B8C-83A1-F6EECF244321}">
                <p14:modId xmlns:p14="http://schemas.microsoft.com/office/powerpoint/2010/main" val="782289370"/>
              </p:ext>
            </p:extLst>
          </p:nvPr>
        </p:nvGraphicFramePr>
        <p:xfrm>
          <a:off x="762000" y="2286000"/>
          <a:ext cx="2362200" cy="2966720"/>
        </p:xfrm>
        <a:graphic>
          <a:graphicData uri="http://schemas.openxmlformats.org/drawingml/2006/table">
            <a:tbl>
              <a:tblPr firstRow="1" bandRow="1">
                <a:tableStyleId>{21E4AEA4-8DFA-4A89-87EB-49C32662AFE0}</a:tableStyleId>
              </a:tblPr>
              <a:tblGrid>
                <a:gridCol w="457200"/>
                <a:gridCol w="457200"/>
                <a:gridCol w="457200"/>
                <a:gridCol w="457200"/>
                <a:gridCol w="533400"/>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smtClean="0">
                          <a:ln>
                            <a:noFill/>
                          </a:ln>
                          <a:solidFill>
                            <a:prstClr val="white"/>
                          </a:solidFill>
                          <a:effectLst/>
                          <a:uLnTx/>
                          <a:uFillTx/>
                          <a:latin typeface="+mn-lt"/>
                          <a:ea typeface="+mn-ea"/>
                          <a:cs typeface="+mn-cs"/>
                        </a:rPr>
                        <a:t>element</a:t>
                      </a:r>
                      <a:endParaRPr kumimoji="0" lang="en-US" sz="1800" b="1" i="0" u="none" strike="noStrike" kern="1200" cap="none" spc="0" normalizeH="0" baseline="0" noProof="0" dirty="0" smtClean="0">
                        <a:ln>
                          <a:noFill/>
                        </a:ln>
                        <a:solidFill>
                          <a:prstClr val="white"/>
                        </a:solidFill>
                        <a:effectLst/>
                        <a:uLnTx/>
                        <a:uFillTx/>
                        <a:latin typeface="+mn-lt"/>
                        <a:ea typeface="+mn-ea"/>
                        <a:cs typeface="+mn-cs"/>
                      </a:endParaRPr>
                    </a:p>
                  </a:txBody>
                  <a:tcPr/>
                </a:tc>
                <a:tc>
                  <a:txBody>
                    <a:bodyPr/>
                    <a:lstStyle/>
                    <a:p>
                      <a:r>
                        <a:rPr lang="en-US" dirty="0" smtClean="0"/>
                        <a:t>S</a:t>
                      </a:r>
                      <a:r>
                        <a:rPr lang="en-US" baseline="-25000" dirty="0" smtClean="0"/>
                        <a:t>1</a:t>
                      </a:r>
                      <a:endParaRPr lang="en-US" baseline="-25000" dirty="0"/>
                    </a:p>
                  </a:txBody>
                  <a:tcPr/>
                </a:tc>
                <a:tc>
                  <a:txBody>
                    <a:bodyPr/>
                    <a:lstStyle/>
                    <a:p>
                      <a:r>
                        <a:rPr lang="en-US" dirty="0" smtClean="0"/>
                        <a:t>S</a:t>
                      </a:r>
                      <a:r>
                        <a:rPr lang="en-US" baseline="-25000" dirty="0" smtClean="0"/>
                        <a:t>2</a:t>
                      </a:r>
                      <a:endParaRPr lang="en-US" baseline="-25000" dirty="0"/>
                    </a:p>
                  </a:txBody>
                  <a:tcPr/>
                </a:tc>
                <a:tc>
                  <a:txBody>
                    <a:bodyPr/>
                    <a:lstStyle/>
                    <a:p>
                      <a:r>
                        <a:rPr lang="en-US" dirty="0" err="1" smtClean="0"/>
                        <a:t>S</a:t>
                      </a:r>
                      <a:r>
                        <a:rPr lang="en-US" baseline="-25000" dirty="0" err="1" smtClean="0"/>
                        <a:t>3</a:t>
                      </a:r>
                      <a:endParaRPr lang="en-US" baseline="-25000" dirty="0"/>
                    </a:p>
                  </a:txBody>
                  <a:tcPr/>
                </a:tc>
                <a:tc>
                  <a:txBody>
                    <a:bodyPr/>
                    <a:lstStyle/>
                    <a:p>
                      <a:r>
                        <a:rPr lang="en-US" dirty="0" err="1" smtClean="0"/>
                        <a:t>S</a:t>
                      </a:r>
                      <a:r>
                        <a:rPr lang="en-US" baseline="-25000" dirty="0" err="1" smtClean="0"/>
                        <a:t>4</a:t>
                      </a:r>
                      <a:endParaRPr lang="en-US" baseline="-25000" dirty="0"/>
                    </a:p>
                  </a:txBody>
                  <a:tcPr/>
                </a:tc>
              </a:tr>
              <a:tr h="370840">
                <a:tc>
                  <a:txBody>
                    <a:bodyPr/>
                    <a:lstStyle/>
                    <a:p>
                      <a:r>
                        <a:rPr lang="en-US" b="1" dirty="0" smtClean="0"/>
                        <a:t>A</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r>
              <a:tr h="370840">
                <a:tc>
                  <a:txBody>
                    <a:bodyPr/>
                    <a:lstStyle/>
                    <a:p>
                      <a:r>
                        <a:rPr lang="en-US" b="1" dirty="0" smtClean="0"/>
                        <a:t>B</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70840">
                <a:tc>
                  <a:txBody>
                    <a:bodyPr/>
                    <a:lstStyle/>
                    <a:p>
                      <a:r>
                        <a:rPr lang="en-US" b="1" dirty="0" smtClean="0"/>
                        <a:t>C</a:t>
                      </a:r>
                      <a:endParaRPr lang="en-US" b="1"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70840">
                <a:tc>
                  <a:txBody>
                    <a:bodyPr/>
                    <a:lstStyle/>
                    <a:p>
                      <a:r>
                        <a:rPr lang="en-US" b="1" dirty="0" smtClean="0"/>
                        <a:t>D</a:t>
                      </a:r>
                      <a:endParaRPr lang="en-US" b="1"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70840">
                <a:tc>
                  <a:txBody>
                    <a:bodyPr/>
                    <a:lstStyle/>
                    <a:p>
                      <a:r>
                        <a:rPr lang="en-US" b="1" dirty="0" smtClean="0"/>
                        <a:t>E</a:t>
                      </a:r>
                      <a:endParaRPr lang="en-US" b="1"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r>
              <a:tr h="370840">
                <a:tc>
                  <a:txBody>
                    <a:bodyPr/>
                    <a:lstStyle/>
                    <a:p>
                      <a:r>
                        <a:rPr lang="en-US" b="1" dirty="0" smtClean="0"/>
                        <a:t>F</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r>
              <a:tr h="370840">
                <a:tc>
                  <a:txBody>
                    <a:bodyPr/>
                    <a:lstStyle/>
                    <a:p>
                      <a:r>
                        <a:rPr lang="en-US" b="1" dirty="0" smtClean="0"/>
                        <a:t>G</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76751812"/>
              </p:ext>
            </p:extLst>
          </p:nvPr>
        </p:nvGraphicFramePr>
        <p:xfrm>
          <a:off x="3962400" y="2514600"/>
          <a:ext cx="457200" cy="2743202"/>
        </p:xfrm>
        <a:graphic>
          <a:graphicData uri="http://schemas.openxmlformats.org/drawingml/2006/table">
            <a:tbl>
              <a:tblPr firstRow="1" bandRow="1">
                <a:tableStyleId>{8A107856-5554-42FB-B03E-39F5DBC370BA}</a:tableStyleId>
              </a:tblPr>
              <a:tblGrid>
                <a:gridCol w="457200"/>
              </a:tblGrid>
              <a:tr h="391886">
                <a:tc>
                  <a:txBody>
                    <a:bodyPr/>
                    <a:lstStyle/>
                    <a:p>
                      <a:pPr algn="ctr"/>
                      <a:r>
                        <a:rPr lang="en-US" b="1" dirty="0" smtClean="0"/>
                        <a:t>C</a:t>
                      </a:r>
                      <a:endParaRPr lang="en-US" b="1" dirty="0"/>
                    </a:p>
                  </a:txBody>
                  <a:tcPr/>
                </a:tc>
              </a:tr>
              <a:tr h="391886">
                <a:tc>
                  <a:txBody>
                    <a:bodyPr/>
                    <a:lstStyle/>
                    <a:p>
                      <a:pPr algn="ctr"/>
                      <a:r>
                        <a:rPr lang="en-US" b="1" dirty="0" smtClean="0"/>
                        <a:t>D</a:t>
                      </a:r>
                      <a:endParaRPr lang="en-US" b="1" dirty="0"/>
                    </a:p>
                  </a:txBody>
                  <a:tcPr/>
                </a:tc>
              </a:tr>
              <a:tr h="391886">
                <a:tc>
                  <a:txBody>
                    <a:bodyPr/>
                    <a:lstStyle/>
                    <a:p>
                      <a:pPr algn="ctr"/>
                      <a:r>
                        <a:rPr lang="en-US" b="1" dirty="0" smtClean="0"/>
                        <a:t>G</a:t>
                      </a:r>
                      <a:endParaRPr lang="en-US" b="1" dirty="0"/>
                    </a:p>
                  </a:txBody>
                  <a:tcPr/>
                </a:tc>
              </a:tr>
              <a:tr h="391886">
                <a:tc>
                  <a:txBody>
                    <a:bodyPr/>
                    <a:lstStyle/>
                    <a:p>
                      <a:pPr algn="ctr"/>
                      <a:r>
                        <a:rPr lang="en-US" b="1" dirty="0" smtClean="0"/>
                        <a:t>F</a:t>
                      </a:r>
                      <a:endParaRPr lang="en-US" b="1" dirty="0"/>
                    </a:p>
                  </a:txBody>
                  <a:tcPr/>
                </a:tc>
              </a:tr>
              <a:tr h="391886">
                <a:tc>
                  <a:txBody>
                    <a:bodyPr/>
                    <a:lstStyle/>
                    <a:p>
                      <a:pPr algn="ctr"/>
                      <a:r>
                        <a:rPr lang="en-US" b="1" dirty="0" smtClean="0"/>
                        <a:t>A</a:t>
                      </a:r>
                      <a:endParaRPr lang="en-US" b="1" dirty="0"/>
                    </a:p>
                  </a:txBody>
                  <a:tcPr/>
                </a:tc>
              </a:tr>
              <a:tr h="391886">
                <a:tc>
                  <a:txBody>
                    <a:bodyPr/>
                    <a:lstStyle/>
                    <a:p>
                      <a:pPr algn="ctr"/>
                      <a:r>
                        <a:rPr lang="en-US" b="1" dirty="0" smtClean="0"/>
                        <a:t>B</a:t>
                      </a:r>
                      <a:endParaRPr lang="en-US" b="1" dirty="0"/>
                    </a:p>
                  </a:txBody>
                  <a:tcPr/>
                </a:tc>
              </a:tr>
              <a:tr h="391886">
                <a:tc>
                  <a:txBody>
                    <a:bodyPr/>
                    <a:lstStyle/>
                    <a:p>
                      <a:pPr algn="ctr"/>
                      <a:r>
                        <a:rPr lang="en-US" b="1" dirty="0" smtClean="0"/>
                        <a:t>E</a:t>
                      </a:r>
                      <a:endParaRPr lang="en-US" b="1" dirty="0"/>
                    </a:p>
                  </a:txBody>
                  <a:tcPr/>
                </a:tc>
              </a:tr>
            </a:tbl>
          </a:graphicData>
        </a:graphic>
      </p:graphicFrame>
      <p:sp>
        <p:nvSpPr>
          <p:cNvPr id="49230" name="Right Arrow 8"/>
          <p:cNvSpPr>
            <a:spLocks noChangeArrowheads="1"/>
          </p:cNvSpPr>
          <p:nvPr/>
        </p:nvSpPr>
        <p:spPr bwMode="auto">
          <a:xfrm>
            <a:off x="3276600" y="3581400"/>
            <a:ext cx="533400" cy="381000"/>
          </a:xfrm>
          <a:prstGeom prst="rightArrow">
            <a:avLst>
              <a:gd name="adj1" fmla="val 50000"/>
              <a:gd name="adj2" fmla="val 49998"/>
            </a:avLst>
          </a:prstGeom>
          <a:solidFill>
            <a:srgbClr val="00B8FF"/>
          </a:solidFill>
          <a:ln w="9525" algn="ctr">
            <a:solidFill>
              <a:schemeClr val="tx1"/>
            </a:solidFill>
            <a:round/>
            <a:headEnd/>
            <a:tailEnd/>
          </a:ln>
        </p:spPr>
        <p:txBody>
          <a:bodyPr/>
          <a:lstStyle/>
          <a:p>
            <a:pPr defTabSz="457200" fontAlgn="base">
              <a:lnSpc>
                <a:spcPct val="98000"/>
              </a:lnSpc>
              <a:spcBef>
                <a:spcPct val="0"/>
              </a:spcBef>
              <a:spcAft>
                <a:spcPct val="0"/>
              </a:spcAft>
              <a:buClr>
                <a:srgbClr val="000000"/>
              </a:buClr>
              <a:buSzPct val="100000"/>
              <a:buFont typeface="Calibri" pitchFamily="34" charset="0"/>
              <a:buNone/>
            </a:pPr>
            <a:endParaRPr lang="en-US">
              <a:solidFill>
                <a:srgbClr val="FFFFFF"/>
              </a:solidFill>
            </a:endParaRPr>
          </a:p>
        </p:txBody>
      </p:sp>
      <p:sp>
        <p:nvSpPr>
          <p:cNvPr id="49231" name="Right Arrow 9"/>
          <p:cNvSpPr>
            <a:spLocks noChangeArrowheads="1"/>
          </p:cNvSpPr>
          <p:nvPr/>
        </p:nvSpPr>
        <p:spPr bwMode="auto">
          <a:xfrm>
            <a:off x="4572000" y="3581400"/>
            <a:ext cx="533400" cy="381000"/>
          </a:xfrm>
          <a:prstGeom prst="rightArrow">
            <a:avLst>
              <a:gd name="adj1" fmla="val 50000"/>
              <a:gd name="adj2" fmla="val 49998"/>
            </a:avLst>
          </a:prstGeom>
          <a:solidFill>
            <a:srgbClr val="00B8FF"/>
          </a:solidFill>
          <a:ln w="9525" algn="ctr">
            <a:solidFill>
              <a:schemeClr val="tx1"/>
            </a:solidFill>
            <a:round/>
            <a:headEnd/>
            <a:tailEnd/>
          </a:ln>
        </p:spPr>
        <p:txBody>
          <a:bodyPr/>
          <a:lstStyle/>
          <a:p>
            <a:pPr defTabSz="457200" fontAlgn="base">
              <a:lnSpc>
                <a:spcPct val="98000"/>
              </a:lnSpc>
              <a:spcBef>
                <a:spcPct val="0"/>
              </a:spcBef>
              <a:spcAft>
                <a:spcPct val="0"/>
              </a:spcAft>
              <a:buClr>
                <a:srgbClr val="000000"/>
              </a:buClr>
              <a:buSzPct val="100000"/>
              <a:buFont typeface="Calibri" pitchFamily="34" charset="0"/>
              <a:buNone/>
            </a:pPr>
            <a:endParaRPr lang="en-US">
              <a:solidFill>
                <a:srgbClr val="FFFFFF"/>
              </a:solidFill>
            </a:endParaRPr>
          </a:p>
        </p:txBody>
      </p:sp>
      <p:graphicFrame>
        <p:nvGraphicFramePr>
          <p:cNvPr id="11" name="Table 10"/>
          <p:cNvGraphicFramePr>
            <a:graphicFrameLocks noGrp="1"/>
          </p:cNvGraphicFramePr>
          <p:nvPr>
            <p:extLst>
              <p:ext uri="{D42A27DB-BD31-4B8C-83A1-F6EECF244321}">
                <p14:modId xmlns:p14="http://schemas.microsoft.com/office/powerpoint/2010/main" val="4265986378"/>
              </p:ext>
            </p:extLst>
          </p:nvPr>
        </p:nvGraphicFramePr>
        <p:xfrm>
          <a:off x="5257799" y="2286000"/>
          <a:ext cx="2819400" cy="2966720"/>
        </p:xfrm>
        <a:graphic>
          <a:graphicData uri="http://schemas.openxmlformats.org/drawingml/2006/table">
            <a:tbl>
              <a:tblPr firstRow="1" bandRow="1">
                <a:tableStyleId>{21E4AEA4-8DFA-4A89-87EB-49C32662AFE0}</a:tableStyleId>
              </a:tblPr>
              <a:tblGrid>
                <a:gridCol w="457200"/>
                <a:gridCol w="457200"/>
                <a:gridCol w="457200"/>
                <a:gridCol w="481150"/>
                <a:gridCol w="483326"/>
                <a:gridCol w="483324"/>
              </a:tblGrid>
              <a:tr h="370840">
                <a:tc>
                  <a:txBody>
                    <a:bodyPr/>
                    <a:lstStyle/>
                    <a:p>
                      <a:r>
                        <a:rPr kumimoji="0" lang="en-US" sz="800" b="1" i="0" u="none" strike="noStrike" kern="1200" cap="none" spc="0" normalizeH="0" baseline="0" noProof="0" dirty="0" smtClean="0">
                          <a:ln>
                            <a:noFill/>
                          </a:ln>
                          <a:solidFill>
                            <a:prstClr val="white"/>
                          </a:solidFill>
                          <a:effectLst/>
                          <a:uLnTx/>
                          <a:uFillTx/>
                          <a:latin typeface="+mn-lt"/>
                          <a:ea typeface="+mn-ea"/>
                          <a:cs typeface="+mn-cs"/>
                        </a:rPr>
                        <a:t>index</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smtClean="0">
                          <a:ln>
                            <a:noFill/>
                          </a:ln>
                          <a:solidFill>
                            <a:prstClr val="white"/>
                          </a:solidFill>
                          <a:effectLst/>
                          <a:uLnTx/>
                          <a:uFillTx/>
                          <a:latin typeface="+mn-lt"/>
                          <a:ea typeface="+mn-ea"/>
                          <a:cs typeface="+mn-cs"/>
                        </a:rPr>
                        <a:t>element</a:t>
                      </a:r>
                      <a:endParaRPr kumimoji="0" lang="en-US" sz="1800" b="1" i="0" u="none" strike="noStrike" kern="1200" cap="none" spc="0" normalizeH="0" baseline="0" noProof="0" dirty="0" smtClean="0">
                        <a:ln>
                          <a:noFill/>
                        </a:ln>
                        <a:solidFill>
                          <a:prstClr val="white"/>
                        </a:solidFill>
                        <a:effectLst/>
                        <a:uLnTx/>
                        <a:uFillTx/>
                        <a:latin typeface="+mn-lt"/>
                        <a:ea typeface="+mn-ea"/>
                        <a:cs typeface="+mn-cs"/>
                      </a:endParaRPr>
                    </a:p>
                  </a:txBody>
                  <a:tcPr/>
                </a:tc>
                <a:tc>
                  <a:txBody>
                    <a:bodyPr/>
                    <a:lstStyle/>
                    <a:p>
                      <a:r>
                        <a:rPr lang="en-US" dirty="0" smtClean="0"/>
                        <a:t>S</a:t>
                      </a:r>
                      <a:r>
                        <a:rPr lang="en-US" baseline="-25000" dirty="0" smtClean="0"/>
                        <a:t>1</a:t>
                      </a:r>
                      <a:endParaRPr lang="en-US" baseline="-25000" dirty="0"/>
                    </a:p>
                  </a:txBody>
                  <a:tcPr/>
                </a:tc>
                <a:tc>
                  <a:txBody>
                    <a:bodyPr/>
                    <a:lstStyle/>
                    <a:p>
                      <a:r>
                        <a:rPr lang="en-US" dirty="0" smtClean="0"/>
                        <a:t>S</a:t>
                      </a:r>
                      <a:r>
                        <a:rPr lang="en-US" baseline="-25000" dirty="0" smtClean="0"/>
                        <a:t>2</a:t>
                      </a:r>
                      <a:endParaRPr lang="en-US" baseline="-25000" dirty="0"/>
                    </a:p>
                  </a:txBody>
                  <a:tcPr/>
                </a:tc>
                <a:tc>
                  <a:txBody>
                    <a:bodyPr/>
                    <a:lstStyle/>
                    <a:p>
                      <a:r>
                        <a:rPr lang="en-US" dirty="0" err="1" smtClean="0"/>
                        <a:t>S</a:t>
                      </a:r>
                      <a:r>
                        <a:rPr lang="en-US" baseline="-25000" dirty="0" err="1" smtClean="0"/>
                        <a:t>3</a:t>
                      </a:r>
                      <a:endParaRPr lang="en-US" baseline="-25000" dirty="0"/>
                    </a:p>
                  </a:txBody>
                  <a:tcPr/>
                </a:tc>
                <a:tc>
                  <a:txBody>
                    <a:bodyPr/>
                    <a:lstStyle/>
                    <a:p>
                      <a:r>
                        <a:rPr lang="en-US" dirty="0" err="1" smtClean="0"/>
                        <a:t>S</a:t>
                      </a:r>
                      <a:r>
                        <a:rPr lang="en-US" baseline="-25000" dirty="0" err="1" smtClean="0"/>
                        <a:t>4</a:t>
                      </a:r>
                      <a:endParaRPr lang="en-US" baseline="-25000" dirty="0"/>
                    </a:p>
                  </a:txBody>
                  <a:tcPr/>
                </a:tc>
              </a:tr>
              <a:tr h="370840">
                <a:tc>
                  <a:txBody>
                    <a:bodyPr/>
                    <a:lstStyle/>
                    <a:p>
                      <a:pPr algn="ctr"/>
                      <a:r>
                        <a:rPr lang="en-US" b="0" dirty="0" smtClean="0"/>
                        <a:t>1</a:t>
                      </a:r>
                      <a:endParaRPr lang="en-US" b="0" dirty="0"/>
                    </a:p>
                  </a:txBody>
                  <a:tcPr/>
                </a:tc>
                <a:tc>
                  <a:txBody>
                    <a:bodyPr/>
                    <a:lstStyle/>
                    <a:p>
                      <a:pPr algn="ctr"/>
                      <a:r>
                        <a:rPr lang="en-US" b="1" dirty="0" smtClean="0"/>
                        <a:t>C</a:t>
                      </a:r>
                      <a:endParaRPr lang="en-US" b="1" dirty="0"/>
                    </a:p>
                  </a:txBody>
                  <a:tcPr/>
                </a:tc>
                <a:tc>
                  <a:txBody>
                    <a:bodyPr/>
                    <a:lstStyle/>
                    <a:p>
                      <a:r>
                        <a:rPr lang="en-US" dirty="0" smtClean="0"/>
                        <a:t>0</a:t>
                      </a:r>
                      <a:endParaRPr lang="en-US" dirty="0"/>
                    </a:p>
                  </a:txBody>
                  <a:tcPr/>
                </a:tc>
                <a:tc>
                  <a:txBody>
                    <a:bodyPr/>
                    <a:lstStyle/>
                    <a:p>
                      <a:r>
                        <a:rPr lang="en-US" dirty="0" smtClean="0"/>
                        <a:t>1</a:t>
                      </a:r>
                      <a:endParaRPr lang="en-US" dirty="0"/>
                    </a:p>
                  </a:txBody>
                  <a:tcPr>
                    <a:solidFill>
                      <a:srgbClr val="00B050"/>
                    </a:solidFill>
                  </a:tcPr>
                </a:tc>
                <a:tc>
                  <a:txBody>
                    <a:bodyPr/>
                    <a:lstStyle/>
                    <a:p>
                      <a:r>
                        <a:rPr lang="en-US" dirty="0" smtClean="0"/>
                        <a:t>0</a:t>
                      </a:r>
                      <a:endParaRPr lang="en-US" dirty="0"/>
                    </a:p>
                  </a:txBody>
                  <a:tcPr/>
                </a:tc>
                <a:tc>
                  <a:txBody>
                    <a:bodyPr/>
                    <a:lstStyle/>
                    <a:p>
                      <a:r>
                        <a:rPr lang="en-US" dirty="0" smtClean="0"/>
                        <a:t>1</a:t>
                      </a:r>
                      <a:endParaRPr lang="en-US" dirty="0"/>
                    </a:p>
                  </a:txBody>
                  <a:tcPr>
                    <a:solidFill>
                      <a:srgbClr val="00B050"/>
                    </a:solidFill>
                  </a:tcPr>
                </a:tc>
              </a:tr>
              <a:tr h="370840">
                <a:tc>
                  <a:txBody>
                    <a:bodyPr/>
                    <a:lstStyle/>
                    <a:p>
                      <a:pPr algn="ctr"/>
                      <a:r>
                        <a:rPr lang="en-US" b="0" dirty="0" smtClean="0"/>
                        <a:t>2</a:t>
                      </a:r>
                      <a:endParaRPr lang="en-US" b="0" dirty="0"/>
                    </a:p>
                  </a:txBody>
                  <a:tcPr/>
                </a:tc>
                <a:tc>
                  <a:txBody>
                    <a:bodyPr/>
                    <a:lstStyle/>
                    <a:p>
                      <a:pPr algn="ctr"/>
                      <a:r>
                        <a:rPr lang="en-US" b="1" dirty="0" smtClean="0"/>
                        <a:t>D</a:t>
                      </a:r>
                      <a:endParaRPr lang="en-US" b="1"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70840">
                <a:tc>
                  <a:txBody>
                    <a:bodyPr/>
                    <a:lstStyle/>
                    <a:p>
                      <a:pPr algn="ctr"/>
                      <a:r>
                        <a:rPr lang="en-US" b="0" dirty="0" smtClean="0"/>
                        <a:t>3</a:t>
                      </a:r>
                      <a:endParaRPr lang="en-US" b="0" dirty="0"/>
                    </a:p>
                  </a:txBody>
                  <a:tcPr/>
                </a:tc>
                <a:tc>
                  <a:txBody>
                    <a:bodyPr/>
                    <a:lstStyle/>
                    <a:p>
                      <a:pPr algn="ctr"/>
                      <a:r>
                        <a:rPr lang="en-US" b="1" dirty="0" smtClean="0"/>
                        <a:t>G</a:t>
                      </a:r>
                      <a:endParaRPr lang="en-US" b="1" dirty="0"/>
                    </a:p>
                  </a:txBody>
                  <a:tcPr/>
                </a:tc>
                <a:tc>
                  <a:txBody>
                    <a:bodyPr/>
                    <a:lstStyle/>
                    <a:p>
                      <a:r>
                        <a:rPr lang="en-US" dirty="0" smtClean="0"/>
                        <a:t>1</a:t>
                      </a:r>
                      <a:endParaRPr lang="en-US" dirty="0"/>
                    </a:p>
                  </a:txBody>
                  <a:tcPr>
                    <a:solidFill>
                      <a:srgbClr val="00B050"/>
                    </a:solidFill>
                  </a:tcPr>
                </a:tc>
                <a:tc>
                  <a:txBody>
                    <a:bodyPr/>
                    <a:lstStyle/>
                    <a:p>
                      <a:r>
                        <a:rPr lang="en-US" dirty="0" smtClean="0"/>
                        <a:t>0</a:t>
                      </a:r>
                      <a:endParaRPr lang="en-US" dirty="0"/>
                    </a:p>
                  </a:txBody>
                  <a:tcPr/>
                </a:tc>
                <a:tc>
                  <a:txBody>
                    <a:bodyPr/>
                    <a:lstStyle/>
                    <a:p>
                      <a:r>
                        <a:rPr lang="en-US" dirty="0" smtClean="0"/>
                        <a:t>1</a:t>
                      </a:r>
                      <a:endParaRPr lang="en-US" dirty="0"/>
                    </a:p>
                  </a:txBody>
                  <a:tcPr>
                    <a:solidFill>
                      <a:srgbClr val="00B050"/>
                    </a:solidFill>
                  </a:tcPr>
                </a:tc>
                <a:tc>
                  <a:txBody>
                    <a:bodyPr/>
                    <a:lstStyle/>
                    <a:p>
                      <a:r>
                        <a:rPr lang="en-US" dirty="0" smtClean="0"/>
                        <a:t>0</a:t>
                      </a:r>
                      <a:endParaRPr lang="en-US" dirty="0"/>
                    </a:p>
                  </a:txBody>
                  <a:tcPr/>
                </a:tc>
              </a:tr>
              <a:tr h="370840">
                <a:tc>
                  <a:txBody>
                    <a:bodyPr/>
                    <a:lstStyle/>
                    <a:p>
                      <a:pPr algn="ctr"/>
                      <a:r>
                        <a:rPr lang="en-US" b="0" dirty="0" smtClean="0"/>
                        <a:t>4</a:t>
                      </a:r>
                      <a:endParaRPr lang="en-US" b="0" dirty="0"/>
                    </a:p>
                  </a:txBody>
                  <a:tcPr/>
                </a:tc>
                <a:tc>
                  <a:txBody>
                    <a:bodyPr/>
                    <a:lstStyle/>
                    <a:p>
                      <a:pPr algn="ctr"/>
                      <a:r>
                        <a:rPr lang="en-US" b="1" dirty="0" smtClean="0"/>
                        <a:t>F</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r>
              <a:tr h="370840">
                <a:tc>
                  <a:txBody>
                    <a:bodyPr/>
                    <a:lstStyle/>
                    <a:p>
                      <a:pPr algn="ctr"/>
                      <a:r>
                        <a:rPr lang="en-US" b="0" dirty="0" smtClean="0"/>
                        <a:t>5</a:t>
                      </a:r>
                      <a:endParaRPr lang="en-US" b="0" dirty="0"/>
                    </a:p>
                  </a:txBody>
                  <a:tcPr/>
                </a:tc>
                <a:tc>
                  <a:txBody>
                    <a:bodyPr/>
                    <a:lstStyle/>
                    <a:p>
                      <a:pPr algn="ctr"/>
                      <a:r>
                        <a:rPr lang="en-US" b="1" dirty="0" smtClean="0"/>
                        <a:t>A</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r>
              <a:tr h="370840">
                <a:tc>
                  <a:txBody>
                    <a:bodyPr/>
                    <a:lstStyle/>
                    <a:p>
                      <a:pPr algn="ctr"/>
                      <a:r>
                        <a:rPr lang="en-US" b="0" dirty="0" smtClean="0"/>
                        <a:t>6</a:t>
                      </a:r>
                      <a:endParaRPr lang="en-US" b="0" dirty="0"/>
                    </a:p>
                  </a:txBody>
                  <a:tcPr/>
                </a:tc>
                <a:tc>
                  <a:txBody>
                    <a:bodyPr/>
                    <a:lstStyle/>
                    <a:p>
                      <a:pPr algn="ctr"/>
                      <a:r>
                        <a:rPr lang="en-US" b="1" dirty="0" smtClean="0"/>
                        <a:t>B</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70840">
                <a:tc>
                  <a:txBody>
                    <a:bodyPr/>
                    <a:lstStyle/>
                    <a:p>
                      <a:pPr algn="ctr"/>
                      <a:r>
                        <a:rPr lang="en-US" b="0" dirty="0" smtClean="0"/>
                        <a:t>7</a:t>
                      </a:r>
                      <a:endParaRPr lang="en-US" b="0" dirty="0"/>
                    </a:p>
                  </a:txBody>
                  <a:tcPr/>
                </a:tc>
                <a:tc>
                  <a:txBody>
                    <a:bodyPr/>
                    <a:lstStyle/>
                    <a:p>
                      <a:pPr algn="ctr"/>
                      <a:r>
                        <a:rPr lang="en-US" b="1" dirty="0" smtClean="0"/>
                        <a:t>E</a:t>
                      </a:r>
                      <a:endParaRPr lang="en-US" b="1"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1694999483"/>
              </p:ext>
            </p:extLst>
          </p:nvPr>
        </p:nvGraphicFramePr>
        <p:xfrm>
          <a:off x="6248400" y="5344160"/>
          <a:ext cx="1828800" cy="370840"/>
        </p:xfrm>
        <a:graphic>
          <a:graphicData uri="http://schemas.openxmlformats.org/drawingml/2006/table">
            <a:tbl>
              <a:tblPr firstRow="1" bandRow="1">
                <a:tableStyleId>{21E4AEA4-8DFA-4A89-87EB-49C32662AFE0}</a:tableStyleId>
              </a:tblPr>
              <a:tblGrid>
                <a:gridCol w="457200"/>
                <a:gridCol w="457200"/>
                <a:gridCol w="457200"/>
                <a:gridCol w="457200"/>
              </a:tblGrid>
              <a:tr h="370840">
                <a:tc>
                  <a:txBody>
                    <a:bodyPr/>
                    <a:lstStyle/>
                    <a:p>
                      <a:pPr algn="ctr"/>
                      <a:r>
                        <a:rPr lang="en-US" dirty="0" smtClean="0">
                          <a:solidFill>
                            <a:schemeClr val="tx1"/>
                          </a:solidFill>
                        </a:rPr>
                        <a:t>3</a:t>
                      </a:r>
                      <a:endParaRPr lang="en-US" dirty="0">
                        <a:solidFill>
                          <a:schemeClr val="tx1"/>
                        </a:solidFill>
                      </a:endParaRPr>
                    </a:p>
                  </a:txBody>
                  <a:tcPr>
                    <a:solidFill>
                      <a:srgbClr val="00B050"/>
                    </a:solidFill>
                  </a:tcPr>
                </a:tc>
                <a:tc>
                  <a:txBody>
                    <a:bodyPr/>
                    <a:lstStyle/>
                    <a:p>
                      <a:pPr algn="ctr"/>
                      <a:r>
                        <a:rPr lang="en-US" dirty="0" smtClean="0">
                          <a:solidFill>
                            <a:schemeClr val="tx1"/>
                          </a:solidFill>
                        </a:rPr>
                        <a:t>1</a:t>
                      </a:r>
                      <a:endParaRPr lang="en-US" dirty="0">
                        <a:solidFill>
                          <a:schemeClr val="tx1"/>
                        </a:solidFill>
                      </a:endParaRPr>
                    </a:p>
                  </a:txBody>
                  <a:tcPr>
                    <a:solidFill>
                      <a:srgbClr val="00B050"/>
                    </a:solidFill>
                  </a:tcPr>
                </a:tc>
                <a:tc>
                  <a:txBody>
                    <a:bodyPr/>
                    <a:lstStyle/>
                    <a:p>
                      <a:pPr algn="ctr"/>
                      <a:r>
                        <a:rPr lang="en-US" dirty="0" smtClean="0">
                          <a:solidFill>
                            <a:schemeClr val="tx1"/>
                          </a:solidFill>
                        </a:rPr>
                        <a:t>3</a:t>
                      </a:r>
                      <a:endParaRPr lang="en-US" dirty="0">
                        <a:solidFill>
                          <a:schemeClr val="tx1"/>
                        </a:solidFill>
                      </a:endParaRPr>
                    </a:p>
                  </a:txBody>
                  <a:tcPr>
                    <a:solidFill>
                      <a:srgbClr val="00B050"/>
                    </a:solidFill>
                  </a:tcPr>
                </a:tc>
                <a:tc>
                  <a:txBody>
                    <a:bodyPr/>
                    <a:lstStyle/>
                    <a:p>
                      <a:pPr algn="ctr"/>
                      <a:r>
                        <a:rPr lang="en-US" dirty="0" smtClean="0">
                          <a:solidFill>
                            <a:schemeClr val="tx1"/>
                          </a:solidFill>
                        </a:rPr>
                        <a:t>1</a:t>
                      </a:r>
                      <a:endParaRPr lang="en-US" dirty="0">
                        <a:solidFill>
                          <a:schemeClr val="tx1"/>
                        </a:solidFill>
                      </a:endParaRPr>
                    </a:p>
                  </a:txBody>
                  <a:tcPr>
                    <a:solidFill>
                      <a:srgbClr val="00B050"/>
                    </a:solidFill>
                  </a:tcPr>
                </a:tc>
              </a:tr>
            </a:tbl>
          </a:graphicData>
        </a:graphic>
      </p:graphicFrame>
      <p:sp>
        <p:nvSpPr>
          <p:cNvPr id="10" name="TextBox 9"/>
          <p:cNvSpPr txBox="1"/>
          <p:nvPr/>
        </p:nvSpPr>
        <p:spPr>
          <a:xfrm>
            <a:off x="3577167" y="1752600"/>
            <a:ext cx="1428596" cy="646331"/>
          </a:xfrm>
          <a:prstGeom prst="rect">
            <a:avLst/>
          </a:prstGeom>
          <a:noFill/>
        </p:spPr>
        <p:txBody>
          <a:bodyPr wrap="none" rtlCol="0">
            <a:spAutoFit/>
          </a:bodyPr>
          <a:lstStyle/>
          <a:p>
            <a:r>
              <a:rPr lang="en-US" dirty="0" smtClean="0"/>
              <a:t>Random</a:t>
            </a:r>
          </a:p>
          <a:p>
            <a:r>
              <a:rPr lang="en-US" dirty="0" smtClean="0"/>
              <a:t>Permutation</a:t>
            </a:r>
          </a:p>
        </p:txBody>
      </p:sp>
    </p:spTree>
    <p:extLst>
      <p:ext uri="{BB962C8B-B14F-4D97-AF65-F5344CB8AC3E}">
        <p14:creationId xmlns:p14="http://schemas.microsoft.com/office/powerpoint/2010/main" val="14537071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r>
              <a:rPr lang="en-US" smtClean="0"/>
              <a:t>Example of minhash signatures</a:t>
            </a:r>
          </a:p>
        </p:txBody>
      </p:sp>
      <p:sp>
        <p:nvSpPr>
          <p:cNvPr id="50179" name="Content Placeholder 2"/>
          <p:cNvSpPr>
            <a:spLocks noGrp="1"/>
          </p:cNvSpPr>
          <p:nvPr>
            <p:ph idx="1"/>
          </p:nvPr>
        </p:nvSpPr>
        <p:spPr/>
        <p:txBody>
          <a:bodyPr/>
          <a:lstStyle/>
          <a:p>
            <a:r>
              <a:rPr lang="en-US" smtClean="0"/>
              <a:t>Input matrix</a:t>
            </a:r>
          </a:p>
        </p:txBody>
      </p:sp>
      <p:graphicFrame>
        <p:nvGraphicFramePr>
          <p:cNvPr id="4" name="Table 3"/>
          <p:cNvGraphicFramePr>
            <a:graphicFrameLocks noGrp="1"/>
          </p:cNvGraphicFramePr>
          <p:nvPr>
            <p:extLst>
              <p:ext uri="{D42A27DB-BD31-4B8C-83A1-F6EECF244321}">
                <p14:modId xmlns:p14="http://schemas.microsoft.com/office/powerpoint/2010/main" val="3431245043"/>
              </p:ext>
            </p:extLst>
          </p:nvPr>
        </p:nvGraphicFramePr>
        <p:xfrm>
          <a:off x="762000" y="2286000"/>
          <a:ext cx="2362200" cy="2966720"/>
        </p:xfrm>
        <a:graphic>
          <a:graphicData uri="http://schemas.openxmlformats.org/drawingml/2006/table">
            <a:tbl>
              <a:tblPr firstRow="1" bandRow="1">
                <a:tableStyleId>{21E4AEA4-8DFA-4A89-87EB-49C32662AFE0}</a:tableStyleId>
              </a:tblPr>
              <a:tblGrid>
                <a:gridCol w="457200"/>
                <a:gridCol w="457200"/>
                <a:gridCol w="457200"/>
                <a:gridCol w="457200"/>
                <a:gridCol w="533400"/>
              </a:tblGrid>
              <a:tr h="370840">
                <a:tc>
                  <a:txBody>
                    <a:bodyPr/>
                    <a:lstStyle/>
                    <a:p>
                      <a:endParaRPr lang="en-US" dirty="0"/>
                    </a:p>
                  </a:txBody>
                  <a:tcPr/>
                </a:tc>
                <a:tc>
                  <a:txBody>
                    <a:bodyPr/>
                    <a:lstStyle/>
                    <a:p>
                      <a:r>
                        <a:rPr lang="en-US" dirty="0" smtClean="0"/>
                        <a:t>S</a:t>
                      </a:r>
                      <a:r>
                        <a:rPr lang="en-US" baseline="-25000" dirty="0" smtClean="0"/>
                        <a:t>1</a:t>
                      </a:r>
                      <a:endParaRPr lang="en-US" baseline="-25000" dirty="0"/>
                    </a:p>
                  </a:txBody>
                  <a:tcPr/>
                </a:tc>
                <a:tc>
                  <a:txBody>
                    <a:bodyPr/>
                    <a:lstStyle/>
                    <a:p>
                      <a:r>
                        <a:rPr lang="en-US" dirty="0" smtClean="0"/>
                        <a:t>S</a:t>
                      </a:r>
                      <a:r>
                        <a:rPr lang="en-US" baseline="-25000" dirty="0" smtClean="0"/>
                        <a:t>2</a:t>
                      </a:r>
                      <a:endParaRPr lang="en-US" baseline="-25000" dirty="0"/>
                    </a:p>
                  </a:txBody>
                  <a:tcPr/>
                </a:tc>
                <a:tc>
                  <a:txBody>
                    <a:bodyPr/>
                    <a:lstStyle/>
                    <a:p>
                      <a:r>
                        <a:rPr lang="en-US" dirty="0" err="1" smtClean="0"/>
                        <a:t>S</a:t>
                      </a:r>
                      <a:r>
                        <a:rPr lang="en-US" baseline="-25000" dirty="0" err="1" smtClean="0"/>
                        <a:t>3</a:t>
                      </a:r>
                      <a:endParaRPr lang="en-US" baseline="-25000" dirty="0"/>
                    </a:p>
                  </a:txBody>
                  <a:tcPr/>
                </a:tc>
                <a:tc>
                  <a:txBody>
                    <a:bodyPr/>
                    <a:lstStyle/>
                    <a:p>
                      <a:r>
                        <a:rPr lang="en-US" dirty="0" err="1" smtClean="0"/>
                        <a:t>S</a:t>
                      </a:r>
                      <a:r>
                        <a:rPr lang="en-US" baseline="-25000" dirty="0" err="1" smtClean="0"/>
                        <a:t>4</a:t>
                      </a:r>
                      <a:endParaRPr lang="en-US" baseline="-25000" dirty="0"/>
                    </a:p>
                  </a:txBody>
                  <a:tcPr/>
                </a:tc>
              </a:tr>
              <a:tr h="370840">
                <a:tc>
                  <a:txBody>
                    <a:bodyPr/>
                    <a:lstStyle/>
                    <a:p>
                      <a:r>
                        <a:rPr lang="en-US" b="1" dirty="0" smtClean="0"/>
                        <a:t>A</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r>
              <a:tr h="370840">
                <a:tc>
                  <a:txBody>
                    <a:bodyPr/>
                    <a:lstStyle/>
                    <a:p>
                      <a:r>
                        <a:rPr lang="en-US" b="1" dirty="0" smtClean="0"/>
                        <a:t>B</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70840">
                <a:tc>
                  <a:txBody>
                    <a:bodyPr/>
                    <a:lstStyle/>
                    <a:p>
                      <a:r>
                        <a:rPr lang="en-US" b="1" dirty="0" smtClean="0"/>
                        <a:t>C</a:t>
                      </a:r>
                      <a:endParaRPr lang="en-US" b="1"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70840">
                <a:tc>
                  <a:txBody>
                    <a:bodyPr/>
                    <a:lstStyle/>
                    <a:p>
                      <a:r>
                        <a:rPr lang="en-US" b="1" dirty="0" smtClean="0"/>
                        <a:t>D</a:t>
                      </a:r>
                      <a:endParaRPr lang="en-US" b="1"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70840">
                <a:tc>
                  <a:txBody>
                    <a:bodyPr/>
                    <a:lstStyle/>
                    <a:p>
                      <a:r>
                        <a:rPr lang="en-US" b="1" dirty="0" smtClean="0"/>
                        <a:t>E</a:t>
                      </a:r>
                      <a:endParaRPr lang="en-US" b="1"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r>
              <a:tr h="370840">
                <a:tc>
                  <a:txBody>
                    <a:bodyPr/>
                    <a:lstStyle/>
                    <a:p>
                      <a:r>
                        <a:rPr lang="en-US" b="1" dirty="0" smtClean="0"/>
                        <a:t>F</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r>
              <a:tr h="370840">
                <a:tc>
                  <a:txBody>
                    <a:bodyPr/>
                    <a:lstStyle/>
                    <a:p>
                      <a:r>
                        <a:rPr lang="en-US" b="1" dirty="0" smtClean="0"/>
                        <a:t>G</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619984658"/>
              </p:ext>
            </p:extLst>
          </p:nvPr>
        </p:nvGraphicFramePr>
        <p:xfrm>
          <a:off x="3886196" y="2920682"/>
          <a:ext cx="2438403" cy="1483360"/>
        </p:xfrm>
        <a:graphic>
          <a:graphicData uri="http://schemas.openxmlformats.org/drawingml/2006/table">
            <a:tbl>
              <a:tblPr firstRow="1" bandRow="1">
                <a:tableStyleId>{21E4AEA4-8DFA-4A89-87EB-49C32662AFE0}</a:tableStyleId>
              </a:tblPr>
              <a:tblGrid>
                <a:gridCol w="457204"/>
                <a:gridCol w="486695"/>
                <a:gridCol w="471949"/>
                <a:gridCol w="471949"/>
                <a:gridCol w="550606"/>
              </a:tblGrid>
              <a:tr h="370840">
                <a:tc>
                  <a:txBody>
                    <a:bodyPr/>
                    <a:lstStyle/>
                    <a:p>
                      <a:endParaRPr lang="en-US" baseline="-25000" dirty="0"/>
                    </a:p>
                  </a:txBody>
                  <a:tcPr/>
                </a:tc>
                <a:tc>
                  <a:txBody>
                    <a:bodyPr/>
                    <a:lstStyle/>
                    <a:p>
                      <a:r>
                        <a:rPr lang="en-US" dirty="0" smtClean="0"/>
                        <a:t>S</a:t>
                      </a:r>
                      <a:r>
                        <a:rPr lang="en-US" baseline="-25000" dirty="0" smtClean="0"/>
                        <a:t>1</a:t>
                      </a:r>
                      <a:endParaRPr lang="en-US" baseline="-25000" dirty="0"/>
                    </a:p>
                  </a:txBody>
                  <a:tcPr/>
                </a:tc>
                <a:tc>
                  <a:txBody>
                    <a:bodyPr/>
                    <a:lstStyle/>
                    <a:p>
                      <a:r>
                        <a:rPr lang="en-US" dirty="0" smtClean="0"/>
                        <a:t>S</a:t>
                      </a:r>
                      <a:r>
                        <a:rPr lang="en-US" baseline="-25000" dirty="0" smtClean="0"/>
                        <a:t>2</a:t>
                      </a:r>
                      <a:endParaRPr lang="en-US" baseline="-25000" dirty="0"/>
                    </a:p>
                  </a:txBody>
                  <a:tcPr/>
                </a:tc>
                <a:tc>
                  <a:txBody>
                    <a:bodyPr/>
                    <a:lstStyle/>
                    <a:p>
                      <a:r>
                        <a:rPr lang="en-US" dirty="0" err="1" smtClean="0"/>
                        <a:t>S</a:t>
                      </a:r>
                      <a:r>
                        <a:rPr lang="en-US" baseline="-25000" dirty="0" err="1" smtClean="0"/>
                        <a:t>3</a:t>
                      </a:r>
                      <a:endParaRPr lang="en-US" baseline="-25000" dirty="0"/>
                    </a:p>
                  </a:txBody>
                  <a:tcPr/>
                </a:tc>
                <a:tc>
                  <a:txBody>
                    <a:bodyPr/>
                    <a:lstStyle/>
                    <a:p>
                      <a:r>
                        <a:rPr lang="en-US" dirty="0" err="1" smtClean="0"/>
                        <a:t>S</a:t>
                      </a:r>
                      <a:r>
                        <a:rPr lang="en-US" baseline="-25000" dirty="0" err="1" smtClean="0"/>
                        <a:t>4</a:t>
                      </a:r>
                      <a:endParaRPr lang="en-US" baseline="-25000" dirty="0"/>
                    </a:p>
                  </a:txBody>
                  <a:tcPr/>
                </a:tc>
              </a:tr>
              <a:tr h="370840">
                <a:tc>
                  <a:txBody>
                    <a:bodyPr/>
                    <a:lstStyle/>
                    <a:p>
                      <a:r>
                        <a:rPr lang="en-US" b="1" dirty="0" err="1" smtClean="0">
                          <a:solidFill>
                            <a:schemeClr val="bg1"/>
                          </a:solidFill>
                        </a:rPr>
                        <a:t>h</a:t>
                      </a:r>
                      <a:r>
                        <a:rPr lang="en-US" b="1" baseline="-25000" dirty="0" err="1" smtClean="0">
                          <a:solidFill>
                            <a:schemeClr val="bg1"/>
                          </a:solidFill>
                        </a:rPr>
                        <a:t>1</a:t>
                      </a:r>
                      <a:endParaRPr lang="en-US" b="1" baseline="-25000" dirty="0">
                        <a:solidFill>
                          <a:schemeClr val="bg1"/>
                        </a:solidFill>
                      </a:endParaRPr>
                    </a:p>
                  </a:txBody>
                  <a:tcPr>
                    <a:solidFill>
                      <a:srgbClr val="EF8511"/>
                    </a:solidFill>
                  </a:tcPr>
                </a:tc>
                <a:tc>
                  <a:txBody>
                    <a:bodyPr/>
                    <a:lstStyle/>
                    <a:p>
                      <a:r>
                        <a:rPr lang="en-US" dirty="0" smtClean="0"/>
                        <a:t>1</a:t>
                      </a:r>
                      <a:endParaRPr lang="en-US" dirty="0"/>
                    </a:p>
                  </a:txBody>
                  <a:tcPr>
                    <a:solidFill>
                      <a:srgbClr val="EF8511"/>
                    </a:solidFill>
                  </a:tcPr>
                </a:tc>
                <a:tc>
                  <a:txBody>
                    <a:bodyPr/>
                    <a:lstStyle/>
                    <a:p>
                      <a:r>
                        <a:rPr lang="en-US" dirty="0" smtClean="0"/>
                        <a:t>2</a:t>
                      </a:r>
                      <a:endParaRPr lang="en-US" dirty="0"/>
                    </a:p>
                  </a:txBody>
                  <a:tcPr>
                    <a:solidFill>
                      <a:srgbClr val="EF8511"/>
                    </a:solidFill>
                  </a:tcPr>
                </a:tc>
                <a:tc>
                  <a:txBody>
                    <a:bodyPr/>
                    <a:lstStyle/>
                    <a:p>
                      <a:r>
                        <a:rPr lang="en-US" dirty="0" smtClean="0"/>
                        <a:t>1</a:t>
                      </a:r>
                      <a:endParaRPr lang="en-US" dirty="0"/>
                    </a:p>
                  </a:txBody>
                  <a:tcPr>
                    <a:solidFill>
                      <a:srgbClr val="EF8511"/>
                    </a:solidFill>
                  </a:tcPr>
                </a:tc>
                <a:tc>
                  <a:txBody>
                    <a:bodyPr/>
                    <a:lstStyle/>
                    <a:p>
                      <a:r>
                        <a:rPr lang="en-US" dirty="0" smtClean="0"/>
                        <a:t>2</a:t>
                      </a:r>
                      <a:endParaRPr lang="en-US" dirty="0"/>
                    </a:p>
                  </a:txBody>
                  <a:tcPr>
                    <a:solidFill>
                      <a:srgbClr val="EF8511"/>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err="1" smtClean="0">
                          <a:solidFill>
                            <a:schemeClr val="bg1"/>
                          </a:solidFill>
                        </a:rPr>
                        <a:t>h</a:t>
                      </a:r>
                      <a:r>
                        <a:rPr lang="en-US" b="1" baseline="-25000" dirty="0" err="1" smtClean="0">
                          <a:solidFill>
                            <a:schemeClr val="bg1"/>
                          </a:solidFill>
                        </a:rPr>
                        <a:t>2</a:t>
                      </a:r>
                      <a:endParaRPr lang="en-US" b="1" baseline="-25000" dirty="0" smtClean="0">
                        <a:solidFill>
                          <a:schemeClr val="bg1"/>
                        </a:solidFill>
                      </a:endParaRPr>
                    </a:p>
                  </a:txBody>
                  <a:tcPr>
                    <a:solidFill>
                      <a:srgbClr val="7030A0"/>
                    </a:solidFill>
                  </a:tcPr>
                </a:tc>
                <a:tc>
                  <a:txBody>
                    <a:bodyPr/>
                    <a:lstStyle/>
                    <a:p>
                      <a:r>
                        <a:rPr lang="en-US" dirty="0" smtClean="0"/>
                        <a:t>2</a:t>
                      </a:r>
                      <a:endParaRPr lang="en-US" dirty="0"/>
                    </a:p>
                  </a:txBody>
                  <a:tcPr>
                    <a:solidFill>
                      <a:srgbClr val="7030A0"/>
                    </a:solidFill>
                  </a:tcPr>
                </a:tc>
                <a:tc>
                  <a:txBody>
                    <a:bodyPr/>
                    <a:lstStyle/>
                    <a:p>
                      <a:r>
                        <a:rPr lang="en-US" dirty="0" smtClean="0"/>
                        <a:t>1</a:t>
                      </a:r>
                      <a:endParaRPr lang="en-US" dirty="0"/>
                    </a:p>
                  </a:txBody>
                  <a:tcPr>
                    <a:solidFill>
                      <a:srgbClr val="7030A0"/>
                    </a:solidFill>
                  </a:tcPr>
                </a:tc>
                <a:tc>
                  <a:txBody>
                    <a:bodyPr/>
                    <a:lstStyle/>
                    <a:p>
                      <a:r>
                        <a:rPr lang="en-US" dirty="0" smtClean="0"/>
                        <a:t>3</a:t>
                      </a:r>
                      <a:endParaRPr lang="en-US" dirty="0"/>
                    </a:p>
                  </a:txBody>
                  <a:tcPr>
                    <a:solidFill>
                      <a:srgbClr val="7030A0"/>
                    </a:solidFill>
                  </a:tcPr>
                </a:tc>
                <a:tc>
                  <a:txBody>
                    <a:bodyPr/>
                    <a:lstStyle/>
                    <a:p>
                      <a:r>
                        <a:rPr lang="en-US" dirty="0" smtClean="0"/>
                        <a:t>1</a:t>
                      </a:r>
                      <a:endParaRPr lang="en-US" dirty="0"/>
                    </a:p>
                  </a:txBody>
                  <a:tcPr>
                    <a:solidFill>
                      <a:srgbClr val="7030A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err="1" smtClean="0">
                          <a:solidFill>
                            <a:schemeClr val="bg1"/>
                          </a:solidFill>
                        </a:rPr>
                        <a:t>h</a:t>
                      </a:r>
                      <a:r>
                        <a:rPr lang="en-US" b="1" baseline="-25000" dirty="0" err="1" smtClean="0">
                          <a:solidFill>
                            <a:schemeClr val="bg1"/>
                          </a:solidFill>
                        </a:rPr>
                        <a:t>3</a:t>
                      </a:r>
                      <a:endParaRPr lang="en-US" b="1" baseline="-25000" dirty="0" smtClean="0">
                        <a:solidFill>
                          <a:schemeClr val="bg1"/>
                        </a:solidFill>
                      </a:endParaRPr>
                    </a:p>
                  </a:txBody>
                  <a:tcPr>
                    <a:solidFill>
                      <a:srgbClr val="00B050"/>
                    </a:solidFill>
                  </a:tcPr>
                </a:tc>
                <a:tc>
                  <a:txBody>
                    <a:bodyPr/>
                    <a:lstStyle/>
                    <a:p>
                      <a:r>
                        <a:rPr lang="en-US" dirty="0" smtClean="0"/>
                        <a:t>3</a:t>
                      </a:r>
                      <a:endParaRPr lang="en-US" dirty="0"/>
                    </a:p>
                  </a:txBody>
                  <a:tcPr>
                    <a:solidFill>
                      <a:srgbClr val="00B050"/>
                    </a:solidFill>
                  </a:tcPr>
                </a:tc>
                <a:tc>
                  <a:txBody>
                    <a:bodyPr/>
                    <a:lstStyle/>
                    <a:p>
                      <a:r>
                        <a:rPr lang="en-US" dirty="0" smtClean="0"/>
                        <a:t>1</a:t>
                      </a:r>
                      <a:endParaRPr lang="en-US" dirty="0"/>
                    </a:p>
                  </a:txBody>
                  <a:tcPr>
                    <a:solidFill>
                      <a:srgbClr val="00B050"/>
                    </a:solidFill>
                  </a:tcPr>
                </a:tc>
                <a:tc>
                  <a:txBody>
                    <a:bodyPr/>
                    <a:lstStyle/>
                    <a:p>
                      <a:r>
                        <a:rPr lang="en-US" dirty="0" smtClean="0"/>
                        <a:t>3</a:t>
                      </a:r>
                      <a:endParaRPr lang="en-US" dirty="0"/>
                    </a:p>
                  </a:txBody>
                  <a:tcPr>
                    <a:solidFill>
                      <a:srgbClr val="00B050"/>
                    </a:solidFill>
                  </a:tcPr>
                </a:tc>
                <a:tc>
                  <a:txBody>
                    <a:bodyPr/>
                    <a:lstStyle/>
                    <a:p>
                      <a:r>
                        <a:rPr lang="en-US" dirty="0" smtClean="0"/>
                        <a:t>1</a:t>
                      </a:r>
                      <a:endParaRPr lang="en-US" dirty="0"/>
                    </a:p>
                  </a:txBody>
                  <a:tcPr>
                    <a:solidFill>
                      <a:srgbClr val="00B050"/>
                    </a:solidFill>
                  </a:tcPr>
                </a:tc>
              </a:tr>
            </a:tbl>
          </a:graphicData>
        </a:graphic>
      </p:graphicFrame>
      <p:sp>
        <p:nvSpPr>
          <p:cNvPr id="13" name="TextBox 12"/>
          <p:cNvSpPr txBox="1"/>
          <p:nvPr/>
        </p:nvSpPr>
        <p:spPr>
          <a:xfrm>
            <a:off x="2895600" y="3200400"/>
            <a:ext cx="990600" cy="923925"/>
          </a:xfrm>
          <a:prstGeom prst="rect">
            <a:avLst/>
          </a:prstGeom>
          <a:noFill/>
        </p:spPr>
        <p:txBody>
          <a:bodyPr>
            <a:spAutoFit/>
          </a:bodyPr>
          <a:lstStyle/>
          <a:p>
            <a:pPr algn="ctr" defTabSz="457200" fontAlgn="base">
              <a:spcBef>
                <a:spcPct val="0"/>
              </a:spcBef>
              <a:spcAft>
                <a:spcPct val="0"/>
              </a:spcAft>
              <a:defRPr/>
            </a:pPr>
            <a:r>
              <a:rPr lang="en-US" sz="5400" b="1" dirty="0">
                <a:solidFill>
                  <a:srgbClr val="2D2DB9"/>
                </a:solidFill>
              </a:rPr>
              <a:t>≈</a:t>
            </a:r>
          </a:p>
        </p:txBody>
      </p:sp>
      <p:sp>
        <p:nvSpPr>
          <p:cNvPr id="2" name="TextBox 1"/>
          <p:cNvSpPr txBox="1"/>
          <p:nvPr/>
        </p:nvSpPr>
        <p:spPr>
          <a:xfrm>
            <a:off x="3614057" y="4656147"/>
            <a:ext cx="5304488" cy="1877437"/>
          </a:xfrm>
          <a:prstGeom prst="rect">
            <a:avLst/>
          </a:prstGeom>
          <a:noFill/>
        </p:spPr>
        <p:txBody>
          <a:bodyPr wrap="square" rtlCol="0">
            <a:spAutoFit/>
          </a:bodyPr>
          <a:lstStyle/>
          <a:p>
            <a:pPr marL="342900" indent="-342900">
              <a:buFont typeface="Arial" pitchFamily="34" charset="0"/>
              <a:buChar char="•"/>
            </a:pPr>
            <a:r>
              <a:rPr lang="en-US" sz="2400" dirty="0" smtClean="0">
                <a:solidFill>
                  <a:srgbClr val="0070C0"/>
                </a:solidFill>
              </a:rPr>
              <a:t>Sig(S) </a:t>
            </a:r>
            <a:r>
              <a:rPr lang="en-US" sz="2400" dirty="0" smtClean="0"/>
              <a:t>= vector of hash values </a:t>
            </a:r>
          </a:p>
          <a:p>
            <a:pPr marL="800100" lvl="1" indent="-342900">
              <a:buFont typeface="Arial" pitchFamily="34" charset="0"/>
              <a:buChar char="•"/>
            </a:pPr>
            <a:r>
              <a:rPr lang="en-US" sz="2000" dirty="0" smtClean="0"/>
              <a:t>e.g.,</a:t>
            </a:r>
            <a:r>
              <a:rPr lang="en-US" sz="2000" dirty="0" smtClean="0">
                <a:solidFill>
                  <a:srgbClr val="0070C0"/>
                </a:solidFill>
              </a:rPr>
              <a:t> Sig(S</a:t>
            </a:r>
            <a:r>
              <a:rPr lang="en-US" sz="2000" baseline="-25000" dirty="0" smtClean="0">
                <a:solidFill>
                  <a:srgbClr val="0070C0"/>
                </a:solidFill>
              </a:rPr>
              <a:t>2</a:t>
            </a:r>
            <a:r>
              <a:rPr lang="en-US" sz="2000" dirty="0" smtClean="0">
                <a:solidFill>
                  <a:srgbClr val="0070C0"/>
                </a:solidFill>
              </a:rPr>
              <a:t>) = [</a:t>
            </a:r>
            <a:r>
              <a:rPr lang="en-US" sz="2000" dirty="0" smtClean="0">
                <a:solidFill>
                  <a:schemeClr val="accent6">
                    <a:lumMod val="75000"/>
                  </a:schemeClr>
                </a:solidFill>
              </a:rPr>
              <a:t>2,</a:t>
            </a:r>
            <a:r>
              <a:rPr lang="en-US" sz="2000" dirty="0" smtClean="0">
                <a:solidFill>
                  <a:srgbClr val="7030A0"/>
                </a:solidFill>
              </a:rPr>
              <a:t>1</a:t>
            </a:r>
            <a:r>
              <a:rPr lang="en-US" sz="2000" dirty="0" smtClean="0">
                <a:solidFill>
                  <a:schemeClr val="accent6">
                    <a:lumMod val="75000"/>
                  </a:schemeClr>
                </a:solidFill>
              </a:rPr>
              <a:t>,</a:t>
            </a:r>
            <a:r>
              <a:rPr lang="en-US" sz="2000" dirty="0" smtClean="0">
                <a:solidFill>
                  <a:srgbClr val="00B050"/>
                </a:solidFill>
              </a:rPr>
              <a:t>1</a:t>
            </a:r>
            <a:r>
              <a:rPr lang="en-US" sz="2000" dirty="0" smtClean="0">
                <a:solidFill>
                  <a:srgbClr val="0070C0"/>
                </a:solidFill>
              </a:rPr>
              <a:t>]</a:t>
            </a:r>
          </a:p>
          <a:p>
            <a:pPr marL="342900" indent="-342900">
              <a:buFont typeface="Arial" pitchFamily="34" charset="0"/>
              <a:buChar char="•"/>
            </a:pPr>
            <a:r>
              <a:rPr lang="en-US" sz="2400" dirty="0" smtClean="0">
                <a:solidFill>
                  <a:srgbClr val="0070C0"/>
                </a:solidFill>
              </a:rPr>
              <a:t>Sig(</a:t>
            </a:r>
            <a:r>
              <a:rPr lang="en-US" sz="2400" dirty="0" err="1" smtClean="0">
                <a:solidFill>
                  <a:srgbClr val="0070C0"/>
                </a:solidFill>
              </a:rPr>
              <a:t>S,i</a:t>
            </a:r>
            <a:r>
              <a:rPr lang="en-US" sz="2400" dirty="0" smtClean="0">
                <a:solidFill>
                  <a:srgbClr val="0070C0"/>
                </a:solidFill>
              </a:rPr>
              <a:t>)</a:t>
            </a:r>
            <a:r>
              <a:rPr lang="en-US" sz="2400" dirty="0" smtClean="0"/>
              <a:t> = value of the i-</a:t>
            </a:r>
            <a:r>
              <a:rPr lang="en-US" sz="2400" dirty="0" err="1" smtClean="0"/>
              <a:t>th</a:t>
            </a:r>
            <a:r>
              <a:rPr lang="en-US" sz="2400" dirty="0" smtClean="0"/>
              <a:t> hash function for set S</a:t>
            </a:r>
          </a:p>
          <a:p>
            <a:pPr marL="800100" lvl="1" indent="-342900">
              <a:buFont typeface="Arial" pitchFamily="34" charset="0"/>
              <a:buChar char="•"/>
            </a:pPr>
            <a:r>
              <a:rPr lang="en-US" sz="2000" dirty="0" smtClean="0"/>
              <a:t>E.g., </a:t>
            </a:r>
            <a:r>
              <a:rPr lang="en-US" sz="2000" dirty="0" smtClean="0">
                <a:solidFill>
                  <a:srgbClr val="0070C0"/>
                </a:solidFill>
              </a:rPr>
              <a:t>Sig(</a:t>
            </a:r>
            <a:r>
              <a:rPr lang="en-US" sz="2000" dirty="0" err="1" smtClean="0">
                <a:solidFill>
                  <a:srgbClr val="0070C0"/>
                </a:solidFill>
              </a:rPr>
              <a:t>S</a:t>
            </a:r>
            <a:r>
              <a:rPr lang="en-US" sz="2000" baseline="-25000" dirty="0" err="1" smtClean="0">
                <a:solidFill>
                  <a:srgbClr val="0070C0"/>
                </a:solidFill>
              </a:rPr>
              <a:t>2</a:t>
            </a:r>
            <a:r>
              <a:rPr lang="en-US" sz="2000" dirty="0" err="1" smtClean="0">
                <a:solidFill>
                  <a:srgbClr val="0070C0"/>
                </a:solidFill>
              </a:rPr>
              <a:t>,</a:t>
            </a:r>
            <a:r>
              <a:rPr lang="en-US" sz="2000" dirty="0" err="1" smtClean="0">
                <a:solidFill>
                  <a:srgbClr val="00B050"/>
                </a:solidFill>
              </a:rPr>
              <a:t>3</a:t>
            </a:r>
            <a:r>
              <a:rPr lang="en-US" sz="2000" dirty="0" smtClean="0">
                <a:solidFill>
                  <a:srgbClr val="0070C0"/>
                </a:solidFill>
              </a:rPr>
              <a:t>) = </a:t>
            </a:r>
            <a:r>
              <a:rPr lang="en-US" sz="2000" dirty="0" smtClean="0">
                <a:solidFill>
                  <a:srgbClr val="00B050"/>
                </a:solidFill>
              </a:rPr>
              <a:t>1</a:t>
            </a:r>
            <a:endParaRPr lang="en-US" sz="2000" dirty="0">
              <a:solidFill>
                <a:srgbClr val="00B050"/>
              </a:solidFill>
            </a:endParaRPr>
          </a:p>
        </p:txBody>
      </p:sp>
      <p:sp>
        <p:nvSpPr>
          <p:cNvPr id="3" name="TextBox 2"/>
          <p:cNvSpPr txBox="1"/>
          <p:nvPr/>
        </p:nvSpPr>
        <p:spPr>
          <a:xfrm>
            <a:off x="3873500" y="2283767"/>
            <a:ext cx="2241126" cy="461665"/>
          </a:xfrm>
          <a:prstGeom prst="rect">
            <a:avLst/>
          </a:prstGeom>
          <a:noFill/>
        </p:spPr>
        <p:txBody>
          <a:bodyPr wrap="none" rtlCol="0">
            <a:spAutoFit/>
          </a:bodyPr>
          <a:lstStyle/>
          <a:p>
            <a:r>
              <a:rPr lang="en-US" sz="2400" dirty="0" smtClean="0"/>
              <a:t>Signature matrix</a:t>
            </a:r>
            <a:endParaRPr lang="en-US" sz="2400" dirty="0"/>
          </a:p>
        </p:txBody>
      </p:sp>
      <mc:AlternateContent xmlns:mc="http://schemas.openxmlformats.org/markup-compatibility/2006">
        <mc:Choice xmlns:a14="http://schemas.microsoft.com/office/drawing/2010/main" Requires="a14">
          <p:sp>
            <p:nvSpPr>
              <p:cNvPr id="5" name="TextBox 4"/>
              <p:cNvSpPr txBox="1"/>
              <p:nvPr/>
            </p:nvSpPr>
            <p:spPr>
              <a:xfrm>
                <a:off x="6863925" y="2846030"/>
                <a:ext cx="2127675" cy="923330"/>
              </a:xfrm>
              <a:prstGeom prst="rect">
                <a:avLst/>
              </a:prstGeom>
              <a:noFill/>
            </p:spPr>
            <p:txBody>
              <a:bodyPr wrap="square" rtlCol="0">
                <a:spAutoFit/>
              </a:bodyPr>
              <a:lstStyle/>
              <a:p>
                <a:r>
                  <a:rPr lang="en-US" dirty="0" smtClean="0"/>
                  <a:t>We now have a smaller dataset with just </a:t>
                </a:r>
                <a14:m>
                  <m:oMath xmlns:m="http://schemas.openxmlformats.org/officeDocument/2006/math">
                    <m:r>
                      <a:rPr lang="en-US" b="0" i="1" smtClean="0">
                        <a:latin typeface="Cambria Math" panose="02040503050406030204" pitchFamily="18" charset="0"/>
                      </a:rPr>
                      <m:t>𝑘</m:t>
                    </m:r>
                  </m:oMath>
                </a14:m>
                <a:r>
                  <a:rPr lang="en-US" dirty="0" smtClean="0"/>
                  <a:t> rows</a:t>
                </a:r>
                <a:endParaRPr lang="en-US" dirty="0"/>
              </a:p>
            </p:txBody>
          </p:sp>
        </mc:Choice>
        <mc:Fallback>
          <p:sp>
            <p:nvSpPr>
              <p:cNvPr id="5" name="TextBox 4"/>
              <p:cNvSpPr txBox="1">
                <a:spLocks noRot="1" noChangeAspect="1" noMove="1" noResize="1" noEditPoints="1" noAdjustHandles="1" noChangeArrowheads="1" noChangeShapeType="1" noTextEdit="1"/>
              </p:cNvSpPr>
              <p:nvPr/>
            </p:nvSpPr>
            <p:spPr>
              <a:xfrm>
                <a:off x="6863925" y="2846030"/>
                <a:ext cx="2127675" cy="923330"/>
              </a:xfrm>
              <a:prstGeom prst="rect">
                <a:avLst/>
              </a:prstGeom>
              <a:blipFill rotWithShape="0">
                <a:blip r:embed="rId2"/>
                <a:stretch>
                  <a:fillRect l="-2579" t="-3974" b="-9934"/>
                </a:stretch>
              </a:blipFill>
            </p:spPr>
            <p:txBody>
              <a:bodyPr/>
              <a:lstStyle/>
              <a:p>
                <a:r>
                  <a:rPr lang="en-US">
                    <a:noFill/>
                  </a:rPr>
                  <a:t> </a:t>
                </a:r>
              </a:p>
            </p:txBody>
          </p:sp>
        </mc:Fallback>
      </mc:AlternateContent>
    </p:spTree>
    <p:extLst>
      <p:ext uri="{BB962C8B-B14F-4D97-AF65-F5344CB8AC3E}">
        <p14:creationId xmlns:p14="http://schemas.microsoft.com/office/powerpoint/2010/main" val="425851652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Subtle Point</a:t>
            </a:r>
            <a:endParaRPr lang="en-US" dirty="0"/>
          </a:p>
        </p:txBody>
      </p:sp>
      <p:sp>
        <p:nvSpPr>
          <p:cNvPr id="3" name="Content Placeholder 2"/>
          <p:cNvSpPr>
            <a:spLocks noGrp="1"/>
          </p:cNvSpPr>
          <p:nvPr>
            <p:ph idx="1"/>
          </p:nvPr>
        </p:nvSpPr>
        <p:spPr/>
        <p:txBody>
          <a:bodyPr/>
          <a:lstStyle/>
          <a:p>
            <a:r>
              <a:rPr lang="en-US" dirty="0" smtClean="0"/>
              <a:t>People sometimes ask whether the </a:t>
            </a:r>
            <a:r>
              <a:rPr lang="en-US" dirty="0" err="1" smtClean="0"/>
              <a:t>minhash</a:t>
            </a:r>
            <a:r>
              <a:rPr lang="en-US" dirty="0" smtClean="0"/>
              <a:t> value should be the original number of the row, or the number in the permuted order (as we did in our example).</a:t>
            </a:r>
          </a:p>
          <a:p>
            <a:r>
              <a:rPr lang="en-US" dirty="0" smtClean="0">
                <a:solidFill>
                  <a:srgbClr val="0070C0"/>
                </a:solidFill>
              </a:rPr>
              <a:t>Answer</a:t>
            </a:r>
            <a:r>
              <a:rPr lang="en-US" dirty="0" smtClean="0"/>
              <a:t>: it doesn’t matter.</a:t>
            </a:r>
          </a:p>
          <a:p>
            <a:r>
              <a:rPr lang="en-US" dirty="0" smtClean="0"/>
              <a:t>You only need to be consistent, and assure that two columns get the same value if and only if their first 1’s in the permuted order are in the same row.</a:t>
            </a:r>
            <a:endParaRPr lang="en-US" dirty="0"/>
          </a:p>
        </p:txBody>
      </p:sp>
      <p:sp>
        <p:nvSpPr>
          <p:cNvPr id="4" name="Slide Number Placeholder 3"/>
          <p:cNvSpPr>
            <a:spLocks noGrp="1"/>
          </p:cNvSpPr>
          <p:nvPr>
            <p:ph type="sldNum" sz="quarter" idx="12"/>
          </p:nvPr>
        </p:nvSpPr>
        <p:spPr/>
        <p:txBody>
          <a:bodyPr/>
          <a:lstStyle/>
          <a:p>
            <a:fld id="{19B12225-5612-419B-A8D5-4B8EEE4C217E}" type="slidenum">
              <a:rPr lang="en-US" smtClean="0"/>
              <a:pPr/>
              <a:t>29</a:t>
            </a:fld>
            <a:endParaRPr lang="en-US" dirty="0"/>
          </a:p>
        </p:txBody>
      </p:sp>
    </p:spTree>
    <p:extLst>
      <p:ext uri="{BB962C8B-B14F-4D97-AF65-F5344CB8AC3E}">
        <p14:creationId xmlns:p14="http://schemas.microsoft.com/office/powerpoint/2010/main" val="3032162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Cosine Similarity</a:t>
            </a:r>
            <a:endParaRPr lang="en-US" dirty="0"/>
          </a:p>
        </p:txBody>
      </p:sp>
      <p:sp>
        <p:nvSpPr>
          <p:cNvPr id="3" name="Content Placeholder 2"/>
          <p:cNvSpPr>
            <a:spLocks noGrp="1"/>
          </p:cNvSpPr>
          <p:nvPr>
            <p:ph idx="1"/>
          </p:nvPr>
        </p:nvSpPr>
        <p:spPr>
          <a:xfrm>
            <a:off x="457200" y="3352800"/>
            <a:ext cx="8153400" cy="3124200"/>
          </a:xfrm>
        </p:spPr>
        <p:txBody>
          <a:bodyPr>
            <a:normAutofit fontScale="70000" lnSpcReduction="20000"/>
          </a:bodyPr>
          <a:lstStyle/>
          <a:p>
            <a:r>
              <a:rPr lang="en-US" dirty="0" err="1" smtClean="0"/>
              <a:t>Sim</a:t>
            </a:r>
            <a:r>
              <a:rPr lang="en-US" dirty="0" smtClean="0"/>
              <a:t>(X,Y) = </a:t>
            </a:r>
            <a:r>
              <a:rPr lang="en-US" dirty="0" err="1" smtClean="0"/>
              <a:t>cos</a:t>
            </a:r>
            <a:r>
              <a:rPr lang="en-US" dirty="0" smtClean="0"/>
              <a:t>(X,Y)</a:t>
            </a:r>
          </a:p>
          <a:p>
            <a:pPr lvl="1"/>
            <a:r>
              <a:rPr lang="en-US" sz="2600" dirty="0" smtClean="0"/>
              <a:t>The cosine of the angle between X and Y</a:t>
            </a:r>
          </a:p>
          <a:p>
            <a:pPr marL="0" indent="0">
              <a:buNone/>
            </a:pPr>
            <a:endParaRPr lang="en-US" dirty="0"/>
          </a:p>
          <a:p>
            <a:r>
              <a:rPr lang="en-US" dirty="0" smtClean="0"/>
              <a:t>If the vectors are </a:t>
            </a:r>
            <a:r>
              <a:rPr lang="en-US" dirty="0" smtClean="0">
                <a:solidFill>
                  <a:schemeClr val="accent6">
                    <a:lumMod val="75000"/>
                  </a:schemeClr>
                </a:solidFill>
              </a:rPr>
              <a:t>aligned (correlated) </a:t>
            </a:r>
            <a:r>
              <a:rPr lang="en-US" dirty="0" smtClean="0"/>
              <a:t>angle is </a:t>
            </a:r>
            <a:r>
              <a:rPr lang="en-US" dirty="0" smtClean="0">
                <a:solidFill>
                  <a:srgbClr val="0070C0"/>
                </a:solidFill>
              </a:rPr>
              <a:t>zero degrees </a:t>
            </a:r>
            <a:r>
              <a:rPr lang="en-US" dirty="0" smtClean="0"/>
              <a:t>and </a:t>
            </a:r>
            <a:r>
              <a:rPr lang="en-US" dirty="0" err="1" smtClean="0"/>
              <a:t>cos</a:t>
            </a:r>
            <a:r>
              <a:rPr lang="en-US" dirty="0" smtClean="0"/>
              <a:t>(X,Y)=1</a:t>
            </a:r>
          </a:p>
          <a:p>
            <a:r>
              <a:rPr lang="en-US" dirty="0" smtClean="0"/>
              <a:t>If the vectors are </a:t>
            </a:r>
            <a:r>
              <a:rPr lang="en-US" dirty="0" smtClean="0">
                <a:solidFill>
                  <a:schemeClr val="accent6">
                    <a:lumMod val="75000"/>
                  </a:schemeClr>
                </a:solidFill>
              </a:rPr>
              <a:t>orthogonal </a:t>
            </a:r>
            <a:r>
              <a:rPr lang="en-US" dirty="0" smtClean="0"/>
              <a:t>(no common coordinates) angle is </a:t>
            </a:r>
            <a:r>
              <a:rPr lang="en-US" dirty="0" smtClean="0">
                <a:solidFill>
                  <a:srgbClr val="0070C0"/>
                </a:solidFill>
              </a:rPr>
              <a:t>90 degrees </a:t>
            </a:r>
            <a:r>
              <a:rPr lang="en-US" dirty="0" smtClean="0"/>
              <a:t>and </a:t>
            </a:r>
            <a:r>
              <a:rPr lang="en-US" dirty="0" err="1" smtClean="0"/>
              <a:t>cos</a:t>
            </a:r>
            <a:r>
              <a:rPr lang="en-US" dirty="0" smtClean="0"/>
              <a:t>(X,Y) = 0</a:t>
            </a:r>
          </a:p>
          <a:p>
            <a:pPr marL="0" indent="0">
              <a:buNone/>
            </a:pPr>
            <a:endParaRPr lang="en-US" dirty="0"/>
          </a:p>
          <a:p>
            <a:r>
              <a:rPr lang="en-US" dirty="0" smtClean="0"/>
              <a:t>Cosine is commonly used for comparing </a:t>
            </a:r>
            <a:r>
              <a:rPr lang="en-US" dirty="0" smtClean="0">
                <a:solidFill>
                  <a:srgbClr val="0070C0"/>
                </a:solidFill>
              </a:rPr>
              <a:t>documents</a:t>
            </a:r>
            <a:r>
              <a:rPr lang="en-US" dirty="0" smtClean="0"/>
              <a:t>, where we assume that the vectors are </a:t>
            </a:r>
            <a:r>
              <a:rPr lang="en-US" dirty="0" smtClean="0">
                <a:solidFill>
                  <a:schemeClr val="accent6">
                    <a:lumMod val="75000"/>
                  </a:schemeClr>
                </a:solidFill>
              </a:rPr>
              <a:t>normalized </a:t>
            </a:r>
            <a:r>
              <a:rPr lang="en-US" dirty="0" smtClean="0"/>
              <a:t>by the document length.</a:t>
            </a:r>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7975" y="1219200"/>
            <a:ext cx="5026025" cy="228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4441810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E73EA28-8777-47BB-A7A8-90CEC05016F2}" type="slidenum">
              <a:rPr lang="en-US"/>
              <a:pPr/>
              <a:t>30</a:t>
            </a:fld>
            <a:endParaRPr lang="en-US"/>
          </a:p>
        </p:txBody>
      </p:sp>
      <p:sp>
        <p:nvSpPr>
          <p:cNvPr id="38914" name="Rectangle 2"/>
          <p:cNvSpPr>
            <a:spLocks noGrp="1" noChangeArrowheads="1"/>
          </p:cNvSpPr>
          <p:nvPr>
            <p:ph type="title"/>
          </p:nvPr>
        </p:nvSpPr>
        <p:spPr>
          <a:xfrm>
            <a:off x="609600" y="381000"/>
            <a:ext cx="7772400" cy="1143000"/>
          </a:xfrm>
        </p:spPr>
        <p:txBody>
          <a:bodyPr/>
          <a:lstStyle/>
          <a:p>
            <a:r>
              <a:rPr lang="en-US" dirty="0" smtClean="0"/>
              <a:t>Hash function </a:t>
            </a:r>
            <a:r>
              <a:rPr lang="en-US" dirty="0"/>
              <a:t>Property</a:t>
            </a:r>
          </a:p>
        </p:txBody>
      </p:sp>
      <p:sp>
        <p:nvSpPr>
          <p:cNvPr id="38915" name="Rectangle 3"/>
          <p:cNvSpPr>
            <a:spLocks noGrp="1" noChangeArrowheads="1"/>
          </p:cNvSpPr>
          <p:nvPr>
            <p:ph type="body" idx="1"/>
          </p:nvPr>
        </p:nvSpPr>
        <p:spPr>
          <a:xfrm>
            <a:off x="609600" y="1600200"/>
            <a:ext cx="7620000" cy="4800600"/>
          </a:xfrm>
        </p:spPr>
        <p:txBody>
          <a:bodyPr>
            <a:normAutofit fontScale="92500" lnSpcReduction="10000"/>
          </a:bodyPr>
          <a:lstStyle/>
          <a:p>
            <a:pPr marL="0" indent="0" algn="ctr">
              <a:buNone/>
            </a:pPr>
            <a:endParaRPr lang="en-US" dirty="0" smtClean="0">
              <a:solidFill>
                <a:srgbClr val="0070C0"/>
              </a:solidFill>
            </a:endParaRPr>
          </a:p>
          <a:p>
            <a:pPr marL="0" indent="0" algn="ctr">
              <a:buNone/>
            </a:pPr>
            <a:r>
              <a:rPr lang="en-US" sz="3000" dirty="0" err="1" smtClean="0">
                <a:solidFill>
                  <a:srgbClr val="0070C0"/>
                </a:solidFill>
              </a:rPr>
              <a:t>Pr</a:t>
            </a:r>
            <a:r>
              <a:rPr lang="en-US" sz="3000" dirty="0" smtClean="0">
                <a:solidFill>
                  <a:srgbClr val="0070C0"/>
                </a:solidFill>
              </a:rPr>
              <a:t>(h(S</a:t>
            </a:r>
            <a:r>
              <a:rPr lang="en-US" sz="3000" baseline="-25000" dirty="0" smtClean="0">
                <a:solidFill>
                  <a:srgbClr val="0070C0"/>
                </a:solidFill>
              </a:rPr>
              <a:t>1</a:t>
            </a:r>
            <a:r>
              <a:rPr lang="en-US" sz="3000" dirty="0" smtClean="0">
                <a:solidFill>
                  <a:srgbClr val="0070C0"/>
                </a:solidFill>
              </a:rPr>
              <a:t>) = h(S</a:t>
            </a:r>
            <a:r>
              <a:rPr lang="en-US" sz="3000" baseline="-25000" dirty="0" smtClean="0">
                <a:solidFill>
                  <a:srgbClr val="0070C0"/>
                </a:solidFill>
              </a:rPr>
              <a:t>2</a:t>
            </a:r>
            <a:r>
              <a:rPr lang="en-US" sz="3000" dirty="0" smtClean="0">
                <a:solidFill>
                  <a:srgbClr val="0070C0"/>
                </a:solidFill>
              </a:rPr>
              <a:t>)) = </a:t>
            </a:r>
            <a:r>
              <a:rPr lang="en-US" sz="3000" dirty="0" err="1" smtClean="0">
                <a:solidFill>
                  <a:srgbClr val="0070C0"/>
                </a:solidFill>
              </a:rPr>
              <a:t>Sim</a:t>
            </a:r>
            <a:r>
              <a:rPr lang="en-US" sz="3000" dirty="0" smtClean="0">
                <a:solidFill>
                  <a:srgbClr val="0070C0"/>
                </a:solidFill>
              </a:rPr>
              <a:t>(S</a:t>
            </a:r>
            <a:r>
              <a:rPr lang="en-US" sz="3000" baseline="-25000" dirty="0" smtClean="0">
                <a:solidFill>
                  <a:srgbClr val="0070C0"/>
                </a:solidFill>
              </a:rPr>
              <a:t>1</a:t>
            </a:r>
            <a:r>
              <a:rPr lang="en-US" sz="3000" dirty="0" smtClean="0">
                <a:solidFill>
                  <a:srgbClr val="0070C0"/>
                </a:solidFill>
              </a:rPr>
              <a:t>,S</a:t>
            </a:r>
            <a:r>
              <a:rPr lang="en-US" sz="3000" baseline="-25000" dirty="0" smtClean="0">
                <a:solidFill>
                  <a:srgbClr val="0070C0"/>
                </a:solidFill>
              </a:rPr>
              <a:t>2</a:t>
            </a:r>
            <a:r>
              <a:rPr lang="en-US" sz="3000" dirty="0" smtClean="0">
                <a:solidFill>
                  <a:srgbClr val="0070C0"/>
                </a:solidFill>
              </a:rPr>
              <a:t>)</a:t>
            </a:r>
          </a:p>
          <a:p>
            <a:endParaRPr lang="en-US" sz="3000" dirty="0" smtClean="0"/>
          </a:p>
          <a:p>
            <a:r>
              <a:rPr lang="en-US" dirty="0"/>
              <a:t>w</a:t>
            </a:r>
            <a:r>
              <a:rPr lang="en-US" dirty="0" smtClean="0"/>
              <a:t>here the probability is over all choices of  permutations. </a:t>
            </a:r>
          </a:p>
          <a:p>
            <a:endParaRPr lang="en-US" dirty="0">
              <a:solidFill>
                <a:srgbClr val="33CC33"/>
              </a:solidFill>
            </a:endParaRPr>
          </a:p>
          <a:p>
            <a:r>
              <a:rPr lang="en-US" dirty="0" smtClean="0">
                <a:solidFill>
                  <a:srgbClr val="33CC33"/>
                </a:solidFill>
              </a:rPr>
              <a:t>Why</a:t>
            </a:r>
            <a:r>
              <a:rPr lang="en-US" dirty="0" smtClean="0"/>
              <a:t>?</a:t>
            </a:r>
          </a:p>
          <a:p>
            <a:pPr lvl="1"/>
            <a:r>
              <a:rPr lang="en-US" dirty="0" smtClean="0"/>
              <a:t>The first row where </a:t>
            </a:r>
            <a:r>
              <a:rPr lang="en-US" dirty="0" smtClean="0">
                <a:solidFill>
                  <a:schemeClr val="accent6">
                    <a:lumMod val="75000"/>
                  </a:schemeClr>
                </a:solidFill>
              </a:rPr>
              <a:t>one of the two sets has value 1</a:t>
            </a:r>
            <a:r>
              <a:rPr lang="en-US" dirty="0" smtClean="0"/>
              <a:t> belongs to the </a:t>
            </a:r>
            <a:r>
              <a:rPr lang="en-US" dirty="0" smtClean="0">
                <a:solidFill>
                  <a:schemeClr val="accent6">
                    <a:lumMod val="75000"/>
                  </a:schemeClr>
                </a:solidFill>
              </a:rPr>
              <a:t>union</a:t>
            </a:r>
            <a:r>
              <a:rPr lang="en-US" dirty="0" smtClean="0"/>
              <a:t>.</a:t>
            </a:r>
          </a:p>
          <a:p>
            <a:pPr lvl="2"/>
            <a:r>
              <a:rPr lang="en-US" dirty="0" smtClean="0"/>
              <a:t>Recall that union contains rows with at least one 1.</a:t>
            </a:r>
          </a:p>
          <a:p>
            <a:pPr lvl="1"/>
            <a:r>
              <a:rPr lang="en-US" dirty="0" smtClean="0"/>
              <a:t>We have equality if </a:t>
            </a:r>
            <a:r>
              <a:rPr lang="en-US" dirty="0" smtClean="0">
                <a:solidFill>
                  <a:srgbClr val="0070C0"/>
                </a:solidFill>
              </a:rPr>
              <a:t>both sets have value 1</a:t>
            </a:r>
            <a:r>
              <a:rPr lang="en-US" dirty="0" smtClean="0"/>
              <a:t>, and this row belongs to the </a:t>
            </a:r>
            <a:r>
              <a:rPr lang="en-US" dirty="0" smtClean="0">
                <a:solidFill>
                  <a:srgbClr val="0070C0"/>
                </a:solidFill>
              </a:rPr>
              <a:t>intersection</a:t>
            </a:r>
            <a:endParaRPr lang="en-US" dirty="0">
              <a:solidFill>
                <a:srgbClr val="0070C0"/>
              </a:solidFill>
            </a:endParaRPr>
          </a:p>
        </p:txBody>
      </p:sp>
    </p:spTree>
    <p:extLst>
      <p:ext uri="{BB962C8B-B14F-4D97-AF65-F5344CB8AC3E}">
        <p14:creationId xmlns:p14="http://schemas.microsoft.com/office/powerpoint/2010/main" val="3668490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8915">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8915">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891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r>
              <a:rPr lang="en-US" dirty="0" smtClean="0"/>
              <a:t>Universe: </a:t>
            </a:r>
            <a:r>
              <a:rPr lang="en-US" b="1" dirty="0">
                <a:solidFill>
                  <a:srgbClr val="92D050"/>
                </a:solidFill>
              </a:rPr>
              <a:t>U = {A,B,C,D,E,F,G</a:t>
            </a:r>
            <a:r>
              <a:rPr lang="en-US" b="1" dirty="0" smtClean="0">
                <a:solidFill>
                  <a:srgbClr val="92D050"/>
                </a:solidFill>
              </a:rPr>
              <a:t>}</a:t>
            </a:r>
            <a:endParaRPr lang="en-US" b="1" dirty="0">
              <a:solidFill>
                <a:srgbClr val="92D050"/>
              </a:solidFill>
            </a:endParaRPr>
          </a:p>
          <a:p>
            <a:r>
              <a:rPr lang="en-US" dirty="0" smtClean="0">
                <a:solidFill>
                  <a:srgbClr val="0070C0"/>
                </a:solidFill>
              </a:rPr>
              <a:t>X = {A,B,F,G}</a:t>
            </a:r>
          </a:p>
          <a:p>
            <a:r>
              <a:rPr lang="en-US" dirty="0" smtClean="0">
                <a:solidFill>
                  <a:srgbClr val="0070C0"/>
                </a:solidFill>
              </a:rPr>
              <a:t>Y = {A,E,F,G}</a:t>
            </a:r>
          </a:p>
          <a:p>
            <a:endParaRPr lang="en-US" dirty="0">
              <a:solidFill>
                <a:srgbClr val="0070C0"/>
              </a:solidFill>
            </a:endParaRPr>
          </a:p>
          <a:p>
            <a:r>
              <a:rPr lang="en-US" dirty="0" smtClean="0">
                <a:solidFill>
                  <a:srgbClr val="FFC000"/>
                </a:solidFill>
              </a:rPr>
              <a:t>Union = </a:t>
            </a:r>
          </a:p>
          <a:p>
            <a:pPr marL="0" indent="0">
              <a:buNone/>
            </a:pPr>
            <a:r>
              <a:rPr lang="en-US" dirty="0" smtClean="0">
                <a:solidFill>
                  <a:srgbClr val="FFC000"/>
                </a:solidFill>
              </a:rPr>
              <a:t>      {A,B,E,F,G}</a:t>
            </a:r>
          </a:p>
          <a:p>
            <a:r>
              <a:rPr lang="en-US" dirty="0" smtClean="0">
                <a:solidFill>
                  <a:srgbClr val="FF0000"/>
                </a:solidFill>
              </a:rPr>
              <a:t>Intersection = </a:t>
            </a:r>
          </a:p>
          <a:p>
            <a:pPr marL="0" indent="0">
              <a:buNone/>
            </a:pPr>
            <a:r>
              <a:rPr lang="en-US" dirty="0">
                <a:solidFill>
                  <a:srgbClr val="FF0000"/>
                </a:solidFill>
              </a:rPr>
              <a:t> </a:t>
            </a:r>
            <a:r>
              <a:rPr lang="en-US" dirty="0" smtClean="0">
                <a:solidFill>
                  <a:srgbClr val="FF0000"/>
                </a:solidFill>
              </a:rPr>
              <a:t>     {A,F,G}</a:t>
            </a:r>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smtClean="0"/>
          </a:p>
        </p:txBody>
      </p:sp>
      <p:graphicFrame>
        <p:nvGraphicFramePr>
          <p:cNvPr id="4" name="Table 3"/>
          <p:cNvGraphicFramePr>
            <a:graphicFrameLocks noGrp="1"/>
          </p:cNvGraphicFramePr>
          <p:nvPr>
            <p:extLst>
              <p:ext uri="{D42A27DB-BD31-4B8C-83A1-F6EECF244321}">
                <p14:modId xmlns:p14="http://schemas.microsoft.com/office/powerpoint/2010/main" val="2540849029"/>
              </p:ext>
            </p:extLst>
          </p:nvPr>
        </p:nvGraphicFramePr>
        <p:xfrm>
          <a:off x="3327400" y="3467100"/>
          <a:ext cx="1524000" cy="3124200"/>
        </p:xfrm>
        <a:graphic>
          <a:graphicData uri="http://schemas.openxmlformats.org/drawingml/2006/table">
            <a:tbl>
              <a:tblPr firstRow="1" bandRow="1">
                <a:tableStyleId>{5C22544A-7EE6-4342-B048-85BDC9FD1C3A}</a:tableStyleId>
              </a:tblPr>
              <a:tblGrid>
                <a:gridCol w="508000"/>
                <a:gridCol w="508000"/>
                <a:gridCol w="508000"/>
              </a:tblGrid>
              <a:tr h="390525">
                <a:tc>
                  <a:txBody>
                    <a:bodyPr/>
                    <a:lstStyle/>
                    <a:p>
                      <a:endParaRPr lang="en-US" b="1" dirty="0"/>
                    </a:p>
                  </a:txBody>
                  <a:tcPr/>
                </a:tc>
                <a:tc>
                  <a:txBody>
                    <a:bodyPr/>
                    <a:lstStyle/>
                    <a:p>
                      <a:r>
                        <a:rPr lang="en-US" dirty="0" smtClean="0"/>
                        <a:t>X</a:t>
                      </a:r>
                      <a:endParaRPr lang="en-US" baseline="-25000" dirty="0"/>
                    </a:p>
                  </a:txBody>
                  <a:tcPr/>
                </a:tc>
                <a:tc>
                  <a:txBody>
                    <a:bodyPr/>
                    <a:lstStyle/>
                    <a:p>
                      <a:r>
                        <a:rPr lang="en-US" dirty="0" smtClean="0"/>
                        <a:t>Y</a:t>
                      </a:r>
                      <a:endParaRPr lang="en-US" baseline="-25000" dirty="0"/>
                    </a:p>
                  </a:txBody>
                  <a:tcPr/>
                </a:tc>
              </a:tr>
              <a:tr h="390525">
                <a:tc>
                  <a:txBody>
                    <a:bodyPr/>
                    <a:lstStyle/>
                    <a:p>
                      <a:r>
                        <a:rPr lang="en-US" b="1" dirty="0" smtClean="0"/>
                        <a:t>A</a:t>
                      </a:r>
                      <a:endParaRPr lang="en-US" b="1"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r>
              <a:tr h="390525">
                <a:tc>
                  <a:txBody>
                    <a:bodyPr/>
                    <a:lstStyle/>
                    <a:p>
                      <a:r>
                        <a:rPr lang="en-US" b="1" dirty="0" smtClean="0"/>
                        <a:t>B</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r>
              <a:tr h="390525">
                <a:tc>
                  <a:txBody>
                    <a:bodyPr/>
                    <a:lstStyle/>
                    <a:p>
                      <a:r>
                        <a:rPr lang="en-US" b="1" dirty="0" smtClean="0"/>
                        <a:t>C</a:t>
                      </a:r>
                      <a:endParaRPr lang="en-US" b="1"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90525">
                <a:tc>
                  <a:txBody>
                    <a:bodyPr/>
                    <a:lstStyle/>
                    <a:p>
                      <a:r>
                        <a:rPr lang="en-US" b="1" dirty="0" smtClean="0"/>
                        <a:t>D</a:t>
                      </a:r>
                      <a:endParaRPr lang="en-US" b="1"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90525">
                <a:tc>
                  <a:txBody>
                    <a:bodyPr/>
                    <a:lstStyle/>
                    <a:p>
                      <a:r>
                        <a:rPr lang="en-US" b="1" dirty="0" smtClean="0"/>
                        <a:t>E</a:t>
                      </a:r>
                      <a:endParaRPr lang="en-US" b="1"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90525">
                <a:tc>
                  <a:txBody>
                    <a:bodyPr/>
                    <a:lstStyle/>
                    <a:p>
                      <a:r>
                        <a:rPr lang="en-US" b="1" dirty="0" smtClean="0"/>
                        <a:t>F</a:t>
                      </a:r>
                      <a:endParaRPr lang="en-US" b="1"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r>
              <a:tr h="390525">
                <a:tc>
                  <a:txBody>
                    <a:bodyPr/>
                    <a:lstStyle/>
                    <a:p>
                      <a:r>
                        <a:rPr lang="en-US" b="1" dirty="0" smtClean="0"/>
                        <a:t>G</a:t>
                      </a:r>
                      <a:endParaRPr lang="en-US" b="1"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629263777"/>
              </p:ext>
            </p:extLst>
          </p:nvPr>
        </p:nvGraphicFramePr>
        <p:xfrm>
          <a:off x="5715000" y="3835399"/>
          <a:ext cx="457200" cy="2743202"/>
        </p:xfrm>
        <a:graphic>
          <a:graphicData uri="http://schemas.openxmlformats.org/drawingml/2006/table">
            <a:tbl>
              <a:tblPr firstRow="1" bandRow="1"/>
              <a:tblGrid>
                <a:gridCol w="457200"/>
              </a:tblGrid>
              <a:tr h="391886">
                <a:tc>
                  <a:txBody>
                    <a:bodyPr/>
                    <a:lstStyle>
                      <a:lvl1pPr marL="0" algn="l" defTabSz="914400" rtl="0" eaLnBrk="1" latinLnBrk="0" hangingPunct="1">
                        <a:defRPr sz="1800" b="1" kern="1200">
                          <a:solidFill>
                            <a:schemeClr val="dk1"/>
                          </a:solidFill>
                          <a:latin typeface="Calibri"/>
                          <a:ea typeface="DejaVu LGC Sans"/>
                          <a:cs typeface="DejaVu LGC Sans"/>
                        </a:defRPr>
                      </a:lvl1pPr>
                      <a:lvl2pPr marL="457200" algn="l" defTabSz="914400" rtl="0" eaLnBrk="1" latinLnBrk="0" hangingPunct="1">
                        <a:defRPr sz="1800" b="1" kern="1200">
                          <a:solidFill>
                            <a:schemeClr val="dk1"/>
                          </a:solidFill>
                          <a:latin typeface="Calibri"/>
                          <a:ea typeface="DejaVu LGC Sans"/>
                          <a:cs typeface="DejaVu LGC Sans"/>
                        </a:defRPr>
                      </a:lvl2pPr>
                      <a:lvl3pPr marL="914400" algn="l" defTabSz="914400" rtl="0" eaLnBrk="1" latinLnBrk="0" hangingPunct="1">
                        <a:defRPr sz="1800" b="1" kern="1200">
                          <a:solidFill>
                            <a:schemeClr val="dk1"/>
                          </a:solidFill>
                          <a:latin typeface="Calibri"/>
                          <a:ea typeface="DejaVu LGC Sans"/>
                          <a:cs typeface="DejaVu LGC Sans"/>
                        </a:defRPr>
                      </a:lvl3pPr>
                      <a:lvl4pPr marL="1371600" algn="l" defTabSz="914400" rtl="0" eaLnBrk="1" latinLnBrk="0" hangingPunct="1">
                        <a:defRPr sz="1800" b="1" kern="1200">
                          <a:solidFill>
                            <a:schemeClr val="dk1"/>
                          </a:solidFill>
                          <a:latin typeface="Calibri"/>
                          <a:ea typeface="DejaVu LGC Sans"/>
                          <a:cs typeface="DejaVu LGC Sans"/>
                        </a:defRPr>
                      </a:lvl4pPr>
                      <a:lvl5pPr marL="1828800" algn="l" defTabSz="914400" rtl="0" eaLnBrk="1" latinLnBrk="0" hangingPunct="1">
                        <a:defRPr sz="1800" b="1" kern="1200">
                          <a:solidFill>
                            <a:schemeClr val="dk1"/>
                          </a:solidFill>
                          <a:latin typeface="Calibri"/>
                          <a:ea typeface="DejaVu LGC Sans"/>
                          <a:cs typeface="DejaVu LGC Sans"/>
                        </a:defRPr>
                      </a:lvl5pPr>
                      <a:lvl6pPr marL="2286000" algn="l" defTabSz="914400" rtl="0" eaLnBrk="1" latinLnBrk="0" hangingPunct="1">
                        <a:defRPr sz="1800" b="1" kern="1200">
                          <a:solidFill>
                            <a:schemeClr val="dk1"/>
                          </a:solidFill>
                          <a:latin typeface="Calibri"/>
                          <a:ea typeface="DejaVu LGC Sans"/>
                          <a:cs typeface="DejaVu LGC Sans"/>
                        </a:defRPr>
                      </a:lvl6pPr>
                      <a:lvl7pPr marL="2743200" algn="l" defTabSz="914400" rtl="0" eaLnBrk="1" latinLnBrk="0" hangingPunct="1">
                        <a:defRPr sz="1800" b="1" kern="1200">
                          <a:solidFill>
                            <a:schemeClr val="dk1"/>
                          </a:solidFill>
                          <a:latin typeface="Calibri"/>
                          <a:ea typeface="DejaVu LGC Sans"/>
                          <a:cs typeface="DejaVu LGC Sans"/>
                        </a:defRPr>
                      </a:lvl7pPr>
                      <a:lvl8pPr marL="3200400" algn="l" defTabSz="914400" rtl="0" eaLnBrk="1" latinLnBrk="0" hangingPunct="1">
                        <a:defRPr sz="1800" b="1" kern="1200">
                          <a:solidFill>
                            <a:schemeClr val="dk1"/>
                          </a:solidFill>
                          <a:latin typeface="Calibri"/>
                          <a:ea typeface="DejaVu LGC Sans"/>
                          <a:cs typeface="DejaVu LGC Sans"/>
                        </a:defRPr>
                      </a:lvl8pPr>
                      <a:lvl9pPr marL="3657600" algn="l" defTabSz="914400" rtl="0" eaLnBrk="1" latinLnBrk="0" hangingPunct="1">
                        <a:defRPr sz="1800" b="1" kern="1200">
                          <a:solidFill>
                            <a:schemeClr val="dk1"/>
                          </a:solidFill>
                          <a:latin typeface="Calibri"/>
                          <a:ea typeface="DejaVu LGC Sans"/>
                          <a:cs typeface="DejaVu LGC Sans"/>
                        </a:defRPr>
                      </a:lvl9pPr>
                    </a:lstStyle>
                    <a:p>
                      <a:pPr algn="ctr"/>
                      <a:r>
                        <a:rPr lang="en-US" b="1" dirty="0" smtClean="0"/>
                        <a:t>D</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2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b="1" dirty="0" smtClean="0"/>
                        <a:t>*</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4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b="1" dirty="0" smtClean="0"/>
                        <a:t>*</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2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b="1" dirty="0" smtClean="0"/>
                        <a:t>C</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4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b="1" dirty="0" smtClean="0"/>
                        <a:t>*</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2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b="1" dirty="0" smtClean="0"/>
                        <a:t>*</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4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b="1" dirty="0" smtClean="0"/>
                        <a:t>*</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20000"/>
                      </a:srgbClr>
                    </a:solidFill>
                  </a:tcPr>
                </a:tc>
              </a:tr>
            </a:tbl>
          </a:graphicData>
        </a:graphic>
      </p:graphicFrame>
      <p:sp>
        <p:nvSpPr>
          <p:cNvPr id="9" name="Right Arrow 8"/>
          <p:cNvSpPr>
            <a:spLocks noChangeArrowheads="1"/>
          </p:cNvSpPr>
          <p:nvPr/>
        </p:nvSpPr>
        <p:spPr bwMode="auto">
          <a:xfrm>
            <a:off x="5029200" y="4826000"/>
            <a:ext cx="533400" cy="381000"/>
          </a:xfrm>
          <a:prstGeom prst="rightArrow">
            <a:avLst>
              <a:gd name="adj1" fmla="val 50000"/>
              <a:gd name="adj2" fmla="val 49998"/>
            </a:avLst>
          </a:prstGeom>
          <a:solidFill>
            <a:srgbClr val="00B8FF"/>
          </a:solidFill>
          <a:ln w="9525" algn="ctr">
            <a:solidFill>
              <a:srgbClr val="000000"/>
            </a:solidFill>
            <a:round/>
            <a:headEnd/>
            <a:tailEnd/>
          </a:ln>
        </p:spPr>
        <p:txBody>
          <a:bodyPr/>
          <a:lstStyle/>
          <a:p>
            <a:pPr marL="0" marR="0" lvl="0" indent="0" defTabSz="457200" eaLnBrk="1" fontAlgn="base" latinLnBrk="0" hangingPunct="1">
              <a:lnSpc>
                <a:spcPct val="98000"/>
              </a:lnSpc>
              <a:spcBef>
                <a:spcPct val="0"/>
              </a:spcBef>
              <a:spcAft>
                <a:spcPct val="0"/>
              </a:spcAft>
              <a:buClr>
                <a:srgbClr val="000000"/>
              </a:buClr>
              <a:buSzPct val="100000"/>
              <a:buFont typeface="Calibri" pitchFamily="34" charset="0"/>
              <a:buNone/>
              <a:tabLst/>
              <a:defRPr/>
            </a:pPr>
            <a:endParaRPr kumimoji="0" lang="en-US" sz="1800" b="0" i="0" u="none" strike="noStrike" kern="0" cap="none" spc="0" normalizeH="0" baseline="0" noProof="0">
              <a:ln>
                <a:noFill/>
              </a:ln>
              <a:solidFill>
                <a:srgbClr val="FFFFFF"/>
              </a:solidFill>
              <a:effectLst/>
              <a:uLnTx/>
              <a:uFillTx/>
            </a:endParaRPr>
          </a:p>
        </p:txBody>
      </p:sp>
      <p:sp>
        <p:nvSpPr>
          <p:cNvPr id="10" name="Right Arrow 9"/>
          <p:cNvSpPr>
            <a:spLocks noChangeArrowheads="1"/>
          </p:cNvSpPr>
          <p:nvPr/>
        </p:nvSpPr>
        <p:spPr bwMode="auto">
          <a:xfrm>
            <a:off x="6477000" y="4826000"/>
            <a:ext cx="533400" cy="381000"/>
          </a:xfrm>
          <a:prstGeom prst="rightArrow">
            <a:avLst>
              <a:gd name="adj1" fmla="val 50000"/>
              <a:gd name="adj2" fmla="val 49998"/>
            </a:avLst>
          </a:prstGeom>
          <a:solidFill>
            <a:srgbClr val="00B8FF"/>
          </a:solidFill>
          <a:ln w="9525" algn="ctr">
            <a:solidFill>
              <a:srgbClr val="000000"/>
            </a:solidFill>
            <a:round/>
            <a:headEnd/>
            <a:tailEnd/>
          </a:ln>
        </p:spPr>
        <p:txBody>
          <a:bodyPr/>
          <a:lstStyle/>
          <a:p>
            <a:pPr marL="0" marR="0" lvl="0" indent="0" defTabSz="457200" eaLnBrk="1" fontAlgn="base" latinLnBrk="0" hangingPunct="1">
              <a:lnSpc>
                <a:spcPct val="98000"/>
              </a:lnSpc>
              <a:spcBef>
                <a:spcPct val="0"/>
              </a:spcBef>
              <a:spcAft>
                <a:spcPct val="0"/>
              </a:spcAft>
              <a:buClr>
                <a:srgbClr val="000000"/>
              </a:buClr>
              <a:buSzPct val="100000"/>
              <a:buFont typeface="Calibri" pitchFamily="34" charset="0"/>
              <a:buNone/>
              <a:tabLst/>
              <a:defRPr/>
            </a:pPr>
            <a:endParaRPr kumimoji="0" lang="en-US" sz="1800" b="0" i="0" u="none" strike="noStrike" kern="0" cap="none" spc="0" normalizeH="0" baseline="0" noProof="0">
              <a:ln>
                <a:noFill/>
              </a:ln>
              <a:solidFill>
                <a:srgbClr val="FFFFFF"/>
              </a:solidFill>
              <a:effectLst/>
              <a:uLnTx/>
              <a:uFillTx/>
            </a:endParaRPr>
          </a:p>
        </p:txBody>
      </p:sp>
      <p:graphicFrame>
        <p:nvGraphicFramePr>
          <p:cNvPr id="12" name="Table 11"/>
          <p:cNvGraphicFramePr>
            <a:graphicFrameLocks noGrp="1"/>
          </p:cNvGraphicFramePr>
          <p:nvPr>
            <p:extLst>
              <p:ext uri="{D42A27DB-BD31-4B8C-83A1-F6EECF244321}">
                <p14:modId xmlns:p14="http://schemas.microsoft.com/office/powerpoint/2010/main" val="3297043930"/>
              </p:ext>
            </p:extLst>
          </p:nvPr>
        </p:nvGraphicFramePr>
        <p:xfrm>
          <a:off x="7239000" y="3467100"/>
          <a:ext cx="1524000" cy="3124200"/>
        </p:xfrm>
        <a:graphic>
          <a:graphicData uri="http://schemas.openxmlformats.org/drawingml/2006/table">
            <a:tbl>
              <a:tblPr firstRow="1" bandRow="1">
                <a:tableStyleId>{5C22544A-7EE6-4342-B048-85BDC9FD1C3A}</a:tableStyleId>
              </a:tblPr>
              <a:tblGrid>
                <a:gridCol w="508000"/>
                <a:gridCol w="508000"/>
                <a:gridCol w="508000"/>
              </a:tblGrid>
              <a:tr h="390525">
                <a:tc>
                  <a:txBody>
                    <a:bodyPr/>
                    <a:lstStyle/>
                    <a:p>
                      <a:endParaRPr lang="en-US" b="1" dirty="0"/>
                    </a:p>
                  </a:txBody>
                  <a:tcPr/>
                </a:tc>
                <a:tc>
                  <a:txBody>
                    <a:bodyPr/>
                    <a:lstStyle/>
                    <a:p>
                      <a:r>
                        <a:rPr lang="en-US" dirty="0" smtClean="0"/>
                        <a:t>X</a:t>
                      </a:r>
                      <a:endParaRPr lang="en-US" baseline="-25000" dirty="0"/>
                    </a:p>
                  </a:txBody>
                  <a:tcPr/>
                </a:tc>
                <a:tc>
                  <a:txBody>
                    <a:bodyPr/>
                    <a:lstStyle/>
                    <a:p>
                      <a:r>
                        <a:rPr lang="en-US" dirty="0" smtClean="0"/>
                        <a:t>Y</a:t>
                      </a:r>
                      <a:endParaRPr lang="en-US" baseline="-25000" dirty="0"/>
                    </a:p>
                  </a:txBody>
                  <a:tcPr/>
                </a:tc>
              </a:tr>
              <a:tr h="390525">
                <a:tc>
                  <a:txBody>
                    <a:bodyPr/>
                    <a:lstStyle/>
                    <a:p>
                      <a:r>
                        <a:rPr lang="en-US" b="1" dirty="0" smtClean="0"/>
                        <a:t>D</a:t>
                      </a:r>
                      <a:endParaRPr lang="en-US" b="1"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90525">
                <a:tc>
                  <a:txBody>
                    <a:bodyPr/>
                    <a:lstStyle/>
                    <a:p>
                      <a:endParaRPr lang="en-US" b="1" dirty="0"/>
                    </a:p>
                  </a:txBody>
                  <a:tcPr/>
                </a:tc>
                <a:tc>
                  <a:txBody>
                    <a:bodyPr/>
                    <a:lstStyle/>
                    <a:p>
                      <a:endParaRPr lang="en-US" dirty="0"/>
                    </a:p>
                  </a:txBody>
                  <a:tcPr/>
                </a:tc>
                <a:tc>
                  <a:txBody>
                    <a:bodyPr/>
                    <a:lstStyle/>
                    <a:p>
                      <a:endParaRPr lang="en-US" dirty="0"/>
                    </a:p>
                  </a:txBody>
                  <a:tcPr/>
                </a:tc>
              </a:tr>
              <a:tr h="390525">
                <a:tc>
                  <a:txBody>
                    <a:bodyPr/>
                    <a:lstStyle/>
                    <a:p>
                      <a:endParaRPr lang="en-US" b="1" dirty="0"/>
                    </a:p>
                  </a:txBody>
                  <a:tcPr/>
                </a:tc>
                <a:tc>
                  <a:txBody>
                    <a:bodyPr/>
                    <a:lstStyle/>
                    <a:p>
                      <a:endParaRPr lang="en-US" dirty="0"/>
                    </a:p>
                  </a:txBody>
                  <a:tcPr/>
                </a:tc>
                <a:tc>
                  <a:txBody>
                    <a:bodyPr/>
                    <a:lstStyle/>
                    <a:p>
                      <a:endParaRPr lang="en-US" dirty="0"/>
                    </a:p>
                  </a:txBody>
                  <a:tcPr/>
                </a:tc>
              </a:tr>
              <a:tr h="390525">
                <a:tc>
                  <a:txBody>
                    <a:bodyPr/>
                    <a:lstStyle/>
                    <a:p>
                      <a:r>
                        <a:rPr lang="en-US" b="1" dirty="0" smtClean="0"/>
                        <a:t>C</a:t>
                      </a:r>
                      <a:endParaRPr lang="en-US" b="1"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90525">
                <a:tc>
                  <a:txBody>
                    <a:bodyPr/>
                    <a:lstStyle/>
                    <a:p>
                      <a:endParaRPr lang="en-US" b="1" dirty="0"/>
                    </a:p>
                  </a:txBody>
                  <a:tcPr/>
                </a:tc>
                <a:tc>
                  <a:txBody>
                    <a:bodyPr/>
                    <a:lstStyle/>
                    <a:p>
                      <a:endParaRPr lang="en-US" dirty="0"/>
                    </a:p>
                  </a:txBody>
                  <a:tcPr/>
                </a:tc>
                <a:tc>
                  <a:txBody>
                    <a:bodyPr/>
                    <a:lstStyle/>
                    <a:p>
                      <a:endParaRPr lang="en-US" dirty="0"/>
                    </a:p>
                  </a:txBody>
                  <a:tcPr/>
                </a:tc>
              </a:tr>
              <a:tr h="390525">
                <a:tc>
                  <a:txBody>
                    <a:bodyPr/>
                    <a:lstStyle/>
                    <a:p>
                      <a:endParaRPr lang="en-US" b="1" dirty="0"/>
                    </a:p>
                  </a:txBody>
                  <a:tcPr/>
                </a:tc>
                <a:tc>
                  <a:txBody>
                    <a:bodyPr/>
                    <a:lstStyle/>
                    <a:p>
                      <a:endParaRPr lang="en-US" dirty="0"/>
                    </a:p>
                  </a:txBody>
                  <a:tcPr/>
                </a:tc>
                <a:tc>
                  <a:txBody>
                    <a:bodyPr/>
                    <a:lstStyle/>
                    <a:p>
                      <a:endParaRPr lang="en-US" dirty="0"/>
                    </a:p>
                  </a:txBody>
                  <a:tcPr/>
                </a:tc>
              </a:tr>
              <a:tr h="390525">
                <a:tc>
                  <a:txBody>
                    <a:bodyPr/>
                    <a:lstStyle/>
                    <a:p>
                      <a:endParaRPr lang="en-US" b="1" dirty="0"/>
                    </a:p>
                  </a:txBody>
                  <a:tcPr/>
                </a:tc>
                <a:tc>
                  <a:txBody>
                    <a:bodyPr/>
                    <a:lstStyle/>
                    <a:p>
                      <a:endParaRPr lang="en-US" dirty="0"/>
                    </a:p>
                  </a:txBody>
                  <a:tcPr/>
                </a:tc>
                <a:tc>
                  <a:txBody>
                    <a:bodyPr/>
                    <a:lstStyle/>
                    <a:p>
                      <a:endParaRPr lang="en-US" dirty="0"/>
                    </a:p>
                  </a:txBody>
                  <a:tcPr/>
                </a:tc>
              </a:tr>
            </a:tbl>
          </a:graphicData>
        </a:graphic>
      </p:graphicFrame>
      <p:sp>
        <p:nvSpPr>
          <p:cNvPr id="13" name="TextBox 12"/>
          <p:cNvSpPr txBox="1"/>
          <p:nvPr/>
        </p:nvSpPr>
        <p:spPr>
          <a:xfrm>
            <a:off x="5562600" y="2366274"/>
            <a:ext cx="3581400" cy="646331"/>
          </a:xfrm>
          <a:prstGeom prst="rect">
            <a:avLst/>
          </a:prstGeom>
          <a:noFill/>
        </p:spPr>
        <p:txBody>
          <a:bodyPr wrap="square" rtlCol="0">
            <a:spAutoFit/>
          </a:bodyPr>
          <a:lstStyle/>
          <a:p>
            <a:r>
              <a:rPr lang="en-US" dirty="0" smtClean="0"/>
              <a:t>Rows C,D could be anywhere they do not affect the probability</a:t>
            </a:r>
            <a:endParaRPr lang="en-US" dirty="0"/>
          </a:p>
        </p:txBody>
      </p:sp>
    </p:spTree>
    <p:extLst>
      <p:ext uri="{BB962C8B-B14F-4D97-AF65-F5344CB8AC3E}">
        <p14:creationId xmlns:p14="http://schemas.microsoft.com/office/powerpoint/2010/main" val="1166896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3"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r>
              <a:rPr lang="en-US" dirty="0" smtClean="0"/>
              <a:t>Universe: </a:t>
            </a:r>
            <a:r>
              <a:rPr lang="en-US" b="1" dirty="0">
                <a:solidFill>
                  <a:srgbClr val="92D050"/>
                </a:solidFill>
              </a:rPr>
              <a:t>U = {A,B,C,D,E,F,G</a:t>
            </a:r>
            <a:r>
              <a:rPr lang="en-US" b="1" dirty="0" smtClean="0">
                <a:solidFill>
                  <a:srgbClr val="92D050"/>
                </a:solidFill>
              </a:rPr>
              <a:t>}</a:t>
            </a:r>
            <a:endParaRPr lang="en-US" b="1" dirty="0">
              <a:solidFill>
                <a:srgbClr val="92D050"/>
              </a:solidFill>
            </a:endParaRPr>
          </a:p>
          <a:p>
            <a:r>
              <a:rPr lang="en-US" dirty="0" smtClean="0">
                <a:solidFill>
                  <a:srgbClr val="0070C0"/>
                </a:solidFill>
              </a:rPr>
              <a:t>X = {A,B,F,G}</a:t>
            </a:r>
          </a:p>
          <a:p>
            <a:r>
              <a:rPr lang="en-US" dirty="0" smtClean="0">
                <a:solidFill>
                  <a:srgbClr val="0070C0"/>
                </a:solidFill>
              </a:rPr>
              <a:t>Y = {A,E,F,G}</a:t>
            </a:r>
          </a:p>
          <a:p>
            <a:endParaRPr lang="en-US" dirty="0">
              <a:solidFill>
                <a:srgbClr val="0070C0"/>
              </a:solidFill>
            </a:endParaRPr>
          </a:p>
          <a:p>
            <a:r>
              <a:rPr lang="en-US" dirty="0">
                <a:solidFill>
                  <a:srgbClr val="FFCC00"/>
                </a:solidFill>
              </a:rPr>
              <a:t>Union = </a:t>
            </a:r>
          </a:p>
          <a:p>
            <a:pPr marL="0" indent="0">
              <a:buFont typeface="Arial" pitchFamily="34" charset="0"/>
              <a:buNone/>
            </a:pPr>
            <a:r>
              <a:rPr lang="en-US" dirty="0">
                <a:solidFill>
                  <a:srgbClr val="FFCC00"/>
                </a:solidFill>
              </a:rPr>
              <a:t>      {A,B,E,F,G}</a:t>
            </a:r>
          </a:p>
          <a:p>
            <a:r>
              <a:rPr lang="en-US" dirty="0" smtClean="0">
                <a:solidFill>
                  <a:srgbClr val="FF0000"/>
                </a:solidFill>
              </a:rPr>
              <a:t>Intersection = </a:t>
            </a:r>
          </a:p>
          <a:p>
            <a:pPr marL="0" indent="0">
              <a:buNone/>
            </a:pPr>
            <a:r>
              <a:rPr lang="en-US" dirty="0">
                <a:solidFill>
                  <a:srgbClr val="FF0000"/>
                </a:solidFill>
              </a:rPr>
              <a:t> </a:t>
            </a:r>
            <a:r>
              <a:rPr lang="en-US" dirty="0" smtClean="0">
                <a:solidFill>
                  <a:srgbClr val="FF0000"/>
                </a:solidFill>
              </a:rPr>
              <a:t>     {A,F,G}</a:t>
            </a:r>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smtClean="0"/>
          </a:p>
        </p:txBody>
      </p:sp>
      <p:graphicFrame>
        <p:nvGraphicFramePr>
          <p:cNvPr id="4" name="Table 3"/>
          <p:cNvGraphicFramePr>
            <a:graphicFrameLocks noGrp="1"/>
          </p:cNvGraphicFramePr>
          <p:nvPr>
            <p:extLst>
              <p:ext uri="{D42A27DB-BD31-4B8C-83A1-F6EECF244321}">
                <p14:modId xmlns:p14="http://schemas.microsoft.com/office/powerpoint/2010/main" val="4288348350"/>
              </p:ext>
            </p:extLst>
          </p:nvPr>
        </p:nvGraphicFramePr>
        <p:xfrm>
          <a:off x="3327400" y="3467100"/>
          <a:ext cx="1524000" cy="3124200"/>
        </p:xfrm>
        <a:graphic>
          <a:graphicData uri="http://schemas.openxmlformats.org/drawingml/2006/table">
            <a:tbl>
              <a:tblPr firstRow="1" bandRow="1">
                <a:tableStyleId>{5C22544A-7EE6-4342-B048-85BDC9FD1C3A}</a:tableStyleId>
              </a:tblPr>
              <a:tblGrid>
                <a:gridCol w="508000"/>
                <a:gridCol w="508000"/>
                <a:gridCol w="508000"/>
              </a:tblGrid>
              <a:tr h="390525">
                <a:tc>
                  <a:txBody>
                    <a:bodyPr/>
                    <a:lstStyle/>
                    <a:p>
                      <a:endParaRPr lang="en-US" b="1" dirty="0"/>
                    </a:p>
                  </a:txBody>
                  <a:tcPr/>
                </a:tc>
                <a:tc>
                  <a:txBody>
                    <a:bodyPr/>
                    <a:lstStyle/>
                    <a:p>
                      <a:r>
                        <a:rPr lang="en-US" dirty="0" smtClean="0"/>
                        <a:t>X</a:t>
                      </a:r>
                      <a:endParaRPr lang="en-US" baseline="-25000" dirty="0"/>
                    </a:p>
                  </a:txBody>
                  <a:tcPr/>
                </a:tc>
                <a:tc>
                  <a:txBody>
                    <a:bodyPr/>
                    <a:lstStyle/>
                    <a:p>
                      <a:r>
                        <a:rPr lang="en-US" dirty="0" smtClean="0"/>
                        <a:t>Y</a:t>
                      </a:r>
                      <a:endParaRPr lang="en-US" baseline="-25000" dirty="0"/>
                    </a:p>
                  </a:txBody>
                  <a:tcPr/>
                </a:tc>
              </a:tr>
              <a:tr h="390525">
                <a:tc>
                  <a:txBody>
                    <a:bodyPr/>
                    <a:lstStyle/>
                    <a:p>
                      <a:r>
                        <a:rPr lang="en-US" b="1" dirty="0" smtClean="0"/>
                        <a:t>A</a:t>
                      </a:r>
                      <a:endParaRPr lang="en-US" b="1"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r>
              <a:tr h="390525">
                <a:tc>
                  <a:txBody>
                    <a:bodyPr/>
                    <a:lstStyle/>
                    <a:p>
                      <a:r>
                        <a:rPr lang="en-US" b="1" dirty="0" smtClean="0"/>
                        <a:t>B</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r>
              <a:tr h="390525">
                <a:tc>
                  <a:txBody>
                    <a:bodyPr/>
                    <a:lstStyle/>
                    <a:p>
                      <a:r>
                        <a:rPr lang="en-US" b="1" dirty="0" smtClean="0"/>
                        <a:t>C</a:t>
                      </a:r>
                      <a:endParaRPr lang="en-US" b="1"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90525">
                <a:tc>
                  <a:txBody>
                    <a:bodyPr/>
                    <a:lstStyle/>
                    <a:p>
                      <a:r>
                        <a:rPr lang="en-US" b="1" dirty="0" smtClean="0"/>
                        <a:t>D</a:t>
                      </a:r>
                      <a:endParaRPr lang="en-US" b="1"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90525">
                <a:tc>
                  <a:txBody>
                    <a:bodyPr/>
                    <a:lstStyle/>
                    <a:p>
                      <a:r>
                        <a:rPr lang="en-US" b="1" dirty="0" smtClean="0"/>
                        <a:t>E</a:t>
                      </a:r>
                      <a:endParaRPr lang="en-US" b="1"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90525">
                <a:tc>
                  <a:txBody>
                    <a:bodyPr/>
                    <a:lstStyle/>
                    <a:p>
                      <a:r>
                        <a:rPr lang="en-US" b="1" dirty="0" smtClean="0"/>
                        <a:t>F</a:t>
                      </a:r>
                      <a:endParaRPr lang="en-US" b="1"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r>
              <a:tr h="390525">
                <a:tc>
                  <a:txBody>
                    <a:bodyPr/>
                    <a:lstStyle/>
                    <a:p>
                      <a:r>
                        <a:rPr lang="en-US" b="1" dirty="0" smtClean="0"/>
                        <a:t>G</a:t>
                      </a:r>
                      <a:endParaRPr lang="en-US" b="1"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497647904"/>
              </p:ext>
            </p:extLst>
          </p:nvPr>
        </p:nvGraphicFramePr>
        <p:xfrm>
          <a:off x="5715000" y="3835399"/>
          <a:ext cx="457200" cy="2743202"/>
        </p:xfrm>
        <a:graphic>
          <a:graphicData uri="http://schemas.openxmlformats.org/drawingml/2006/table">
            <a:tbl>
              <a:tblPr firstRow="1" bandRow="1"/>
              <a:tblGrid>
                <a:gridCol w="457200"/>
              </a:tblGrid>
              <a:tr h="391886">
                <a:tc>
                  <a:txBody>
                    <a:bodyPr/>
                    <a:lstStyle>
                      <a:lvl1pPr marL="0" algn="l" defTabSz="914400" rtl="0" eaLnBrk="1" latinLnBrk="0" hangingPunct="1">
                        <a:defRPr sz="1800" b="1" kern="1200">
                          <a:solidFill>
                            <a:schemeClr val="dk1"/>
                          </a:solidFill>
                          <a:latin typeface="Calibri"/>
                          <a:ea typeface="DejaVu LGC Sans"/>
                          <a:cs typeface="DejaVu LGC Sans"/>
                        </a:defRPr>
                      </a:lvl1pPr>
                      <a:lvl2pPr marL="457200" algn="l" defTabSz="914400" rtl="0" eaLnBrk="1" latinLnBrk="0" hangingPunct="1">
                        <a:defRPr sz="1800" b="1" kern="1200">
                          <a:solidFill>
                            <a:schemeClr val="dk1"/>
                          </a:solidFill>
                          <a:latin typeface="Calibri"/>
                          <a:ea typeface="DejaVu LGC Sans"/>
                          <a:cs typeface="DejaVu LGC Sans"/>
                        </a:defRPr>
                      </a:lvl2pPr>
                      <a:lvl3pPr marL="914400" algn="l" defTabSz="914400" rtl="0" eaLnBrk="1" latinLnBrk="0" hangingPunct="1">
                        <a:defRPr sz="1800" b="1" kern="1200">
                          <a:solidFill>
                            <a:schemeClr val="dk1"/>
                          </a:solidFill>
                          <a:latin typeface="Calibri"/>
                          <a:ea typeface="DejaVu LGC Sans"/>
                          <a:cs typeface="DejaVu LGC Sans"/>
                        </a:defRPr>
                      </a:lvl3pPr>
                      <a:lvl4pPr marL="1371600" algn="l" defTabSz="914400" rtl="0" eaLnBrk="1" latinLnBrk="0" hangingPunct="1">
                        <a:defRPr sz="1800" b="1" kern="1200">
                          <a:solidFill>
                            <a:schemeClr val="dk1"/>
                          </a:solidFill>
                          <a:latin typeface="Calibri"/>
                          <a:ea typeface="DejaVu LGC Sans"/>
                          <a:cs typeface="DejaVu LGC Sans"/>
                        </a:defRPr>
                      </a:lvl4pPr>
                      <a:lvl5pPr marL="1828800" algn="l" defTabSz="914400" rtl="0" eaLnBrk="1" latinLnBrk="0" hangingPunct="1">
                        <a:defRPr sz="1800" b="1" kern="1200">
                          <a:solidFill>
                            <a:schemeClr val="dk1"/>
                          </a:solidFill>
                          <a:latin typeface="Calibri"/>
                          <a:ea typeface="DejaVu LGC Sans"/>
                          <a:cs typeface="DejaVu LGC Sans"/>
                        </a:defRPr>
                      </a:lvl5pPr>
                      <a:lvl6pPr marL="2286000" algn="l" defTabSz="914400" rtl="0" eaLnBrk="1" latinLnBrk="0" hangingPunct="1">
                        <a:defRPr sz="1800" b="1" kern="1200">
                          <a:solidFill>
                            <a:schemeClr val="dk1"/>
                          </a:solidFill>
                          <a:latin typeface="Calibri"/>
                          <a:ea typeface="DejaVu LGC Sans"/>
                          <a:cs typeface="DejaVu LGC Sans"/>
                        </a:defRPr>
                      </a:lvl6pPr>
                      <a:lvl7pPr marL="2743200" algn="l" defTabSz="914400" rtl="0" eaLnBrk="1" latinLnBrk="0" hangingPunct="1">
                        <a:defRPr sz="1800" b="1" kern="1200">
                          <a:solidFill>
                            <a:schemeClr val="dk1"/>
                          </a:solidFill>
                          <a:latin typeface="Calibri"/>
                          <a:ea typeface="DejaVu LGC Sans"/>
                          <a:cs typeface="DejaVu LGC Sans"/>
                        </a:defRPr>
                      </a:lvl7pPr>
                      <a:lvl8pPr marL="3200400" algn="l" defTabSz="914400" rtl="0" eaLnBrk="1" latinLnBrk="0" hangingPunct="1">
                        <a:defRPr sz="1800" b="1" kern="1200">
                          <a:solidFill>
                            <a:schemeClr val="dk1"/>
                          </a:solidFill>
                          <a:latin typeface="Calibri"/>
                          <a:ea typeface="DejaVu LGC Sans"/>
                          <a:cs typeface="DejaVu LGC Sans"/>
                        </a:defRPr>
                      </a:lvl8pPr>
                      <a:lvl9pPr marL="3657600" algn="l" defTabSz="914400" rtl="0" eaLnBrk="1" latinLnBrk="0" hangingPunct="1">
                        <a:defRPr sz="1800" b="1" kern="1200">
                          <a:solidFill>
                            <a:schemeClr val="dk1"/>
                          </a:solidFill>
                          <a:latin typeface="Calibri"/>
                          <a:ea typeface="DejaVu LGC Sans"/>
                          <a:cs typeface="DejaVu LGC Sans"/>
                        </a:defRPr>
                      </a:lvl9pPr>
                    </a:lstStyle>
                    <a:p>
                      <a:pPr algn="ctr"/>
                      <a:r>
                        <a:rPr lang="en-US" b="1" dirty="0" smtClean="0"/>
                        <a:t>D</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2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b="1" dirty="0" smtClean="0"/>
                        <a:t>*</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4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b="1" dirty="0" smtClean="0"/>
                        <a:t>*</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2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b="1" dirty="0" smtClean="0"/>
                        <a:t>C</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4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b="1" dirty="0" smtClean="0"/>
                        <a:t>*</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2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b="1" dirty="0" smtClean="0"/>
                        <a:t>*</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4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b="1" dirty="0" smtClean="0"/>
                        <a:t>*</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20000"/>
                      </a:srgbClr>
                    </a:solidFill>
                  </a:tcPr>
                </a:tc>
              </a:tr>
            </a:tbl>
          </a:graphicData>
        </a:graphic>
      </p:graphicFrame>
      <p:sp>
        <p:nvSpPr>
          <p:cNvPr id="9" name="Right Arrow 8"/>
          <p:cNvSpPr>
            <a:spLocks noChangeArrowheads="1"/>
          </p:cNvSpPr>
          <p:nvPr/>
        </p:nvSpPr>
        <p:spPr bwMode="auto">
          <a:xfrm>
            <a:off x="5029200" y="4826000"/>
            <a:ext cx="533400" cy="381000"/>
          </a:xfrm>
          <a:prstGeom prst="rightArrow">
            <a:avLst>
              <a:gd name="adj1" fmla="val 50000"/>
              <a:gd name="adj2" fmla="val 49998"/>
            </a:avLst>
          </a:prstGeom>
          <a:solidFill>
            <a:srgbClr val="00B8FF"/>
          </a:solidFill>
          <a:ln w="9525" algn="ctr">
            <a:solidFill>
              <a:srgbClr val="000000"/>
            </a:solidFill>
            <a:round/>
            <a:headEnd/>
            <a:tailEnd/>
          </a:ln>
        </p:spPr>
        <p:txBody>
          <a:bodyPr/>
          <a:lstStyle/>
          <a:p>
            <a:pPr marL="0" marR="0" lvl="0" indent="0" defTabSz="457200" eaLnBrk="1" fontAlgn="base" latinLnBrk="0" hangingPunct="1">
              <a:lnSpc>
                <a:spcPct val="98000"/>
              </a:lnSpc>
              <a:spcBef>
                <a:spcPct val="0"/>
              </a:spcBef>
              <a:spcAft>
                <a:spcPct val="0"/>
              </a:spcAft>
              <a:buClr>
                <a:srgbClr val="000000"/>
              </a:buClr>
              <a:buSzPct val="100000"/>
              <a:buFont typeface="Calibri" pitchFamily="34" charset="0"/>
              <a:buNone/>
              <a:tabLst/>
              <a:defRPr/>
            </a:pPr>
            <a:endParaRPr kumimoji="0" lang="en-US" sz="1800" b="0" i="0" u="none" strike="noStrike" kern="0" cap="none" spc="0" normalizeH="0" baseline="0" noProof="0">
              <a:ln>
                <a:noFill/>
              </a:ln>
              <a:solidFill>
                <a:srgbClr val="FFFFFF"/>
              </a:solidFill>
              <a:effectLst/>
              <a:uLnTx/>
              <a:uFillTx/>
            </a:endParaRPr>
          </a:p>
        </p:txBody>
      </p:sp>
      <p:sp>
        <p:nvSpPr>
          <p:cNvPr id="10" name="Right Arrow 9"/>
          <p:cNvSpPr>
            <a:spLocks noChangeArrowheads="1"/>
          </p:cNvSpPr>
          <p:nvPr/>
        </p:nvSpPr>
        <p:spPr bwMode="auto">
          <a:xfrm>
            <a:off x="6477000" y="4826000"/>
            <a:ext cx="533400" cy="381000"/>
          </a:xfrm>
          <a:prstGeom prst="rightArrow">
            <a:avLst>
              <a:gd name="adj1" fmla="val 50000"/>
              <a:gd name="adj2" fmla="val 49998"/>
            </a:avLst>
          </a:prstGeom>
          <a:solidFill>
            <a:srgbClr val="00B8FF"/>
          </a:solidFill>
          <a:ln w="9525" algn="ctr">
            <a:solidFill>
              <a:srgbClr val="000000"/>
            </a:solidFill>
            <a:round/>
            <a:headEnd/>
            <a:tailEnd/>
          </a:ln>
        </p:spPr>
        <p:txBody>
          <a:bodyPr/>
          <a:lstStyle/>
          <a:p>
            <a:pPr marL="0" marR="0" lvl="0" indent="0" defTabSz="457200" eaLnBrk="1" fontAlgn="base" latinLnBrk="0" hangingPunct="1">
              <a:lnSpc>
                <a:spcPct val="98000"/>
              </a:lnSpc>
              <a:spcBef>
                <a:spcPct val="0"/>
              </a:spcBef>
              <a:spcAft>
                <a:spcPct val="0"/>
              </a:spcAft>
              <a:buClr>
                <a:srgbClr val="000000"/>
              </a:buClr>
              <a:buSzPct val="100000"/>
              <a:buFont typeface="Calibri" pitchFamily="34" charset="0"/>
              <a:buNone/>
              <a:tabLst/>
              <a:defRPr/>
            </a:pPr>
            <a:endParaRPr kumimoji="0" lang="en-US" sz="1800" b="0" i="0" u="none" strike="noStrike" kern="0" cap="none" spc="0" normalizeH="0" baseline="0" noProof="0">
              <a:ln>
                <a:noFill/>
              </a:ln>
              <a:solidFill>
                <a:srgbClr val="FFFFFF"/>
              </a:solidFill>
              <a:effectLst/>
              <a:uLnTx/>
              <a:uFillTx/>
            </a:endParaRPr>
          </a:p>
        </p:txBody>
      </p:sp>
      <p:graphicFrame>
        <p:nvGraphicFramePr>
          <p:cNvPr id="12" name="Table 11"/>
          <p:cNvGraphicFramePr>
            <a:graphicFrameLocks noGrp="1"/>
          </p:cNvGraphicFramePr>
          <p:nvPr>
            <p:extLst>
              <p:ext uri="{D42A27DB-BD31-4B8C-83A1-F6EECF244321}">
                <p14:modId xmlns:p14="http://schemas.microsoft.com/office/powerpoint/2010/main" val="241215248"/>
              </p:ext>
            </p:extLst>
          </p:nvPr>
        </p:nvGraphicFramePr>
        <p:xfrm>
          <a:off x="7239000" y="3467100"/>
          <a:ext cx="1524000" cy="3124200"/>
        </p:xfrm>
        <a:graphic>
          <a:graphicData uri="http://schemas.openxmlformats.org/drawingml/2006/table">
            <a:tbl>
              <a:tblPr firstRow="1" bandRow="1">
                <a:tableStyleId>{5C22544A-7EE6-4342-B048-85BDC9FD1C3A}</a:tableStyleId>
              </a:tblPr>
              <a:tblGrid>
                <a:gridCol w="508000"/>
                <a:gridCol w="508000"/>
                <a:gridCol w="508000"/>
              </a:tblGrid>
              <a:tr h="390525">
                <a:tc>
                  <a:txBody>
                    <a:bodyPr/>
                    <a:lstStyle/>
                    <a:p>
                      <a:endParaRPr lang="en-US" b="1" dirty="0"/>
                    </a:p>
                  </a:txBody>
                  <a:tcPr/>
                </a:tc>
                <a:tc>
                  <a:txBody>
                    <a:bodyPr/>
                    <a:lstStyle/>
                    <a:p>
                      <a:r>
                        <a:rPr lang="en-US" dirty="0" smtClean="0"/>
                        <a:t>X</a:t>
                      </a:r>
                      <a:endParaRPr lang="en-US" baseline="-25000" dirty="0"/>
                    </a:p>
                  </a:txBody>
                  <a:tcPr/>
                </a:tc>
                <a:tc>
                  <a:txBody>
                    <a:bodyPr/>
                    <a:lstStyle/>
                    <a:p>
                      <a:r>
                        <a:rPr lang="en-US" dirty="0" smtClean="0"/>
                        <a:t>Y</a:t>
                      </a:r>
                      <a:endParaRPr lang="en-US" baseline="-25000" dirty="0"/>
                    </a:p>
                  </a:txBody>
                  <a:tcPr/>
                </a:tc>
              </a:tr>
              <a:tr h="390525">
                <a:tc>
                  <a:txBody>
                    <a:bodyPr/>
                    <a:lstStyle/>
                    <a:p>
                      <a:r>
                        <a:rPr lang="en-US" b="1" dirty="0" smtClean="0"/>
                        <a:t>D</a:t>
                      </a:r>
                      <a:endParaRPr lang="en-US" b="1"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90525">
                <a:tc>
                  <a:txBody>
                    <a:bodyPr/>
                    <a:lstStyle/>
                    <a:p>
                      <a:endParaRPr lang="en-US" b="1" dirty="0"/>
                    </a:p>
                  </a:txBody>
                  <a:tcPr>
                    <a:solidFill>
                      <a:srgbClr val="FFFF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r>
              <a:tr h="390525">
                <a:tc>
                  <a:txBody>
                    <a:bodyPr/>
                    <a:lstStyle/>
                    <a:p>
                      <a:endParaRPr lang="en-US" b="1" dirty="0"/>
                    </a:p>
                  </a:txBody>
                  <a:tcPr>
                    <a:solidFill>
                      <a:srgbClr val="FFFF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r>
              <a:tr h="390525">
                <a:tc>
                  <a:txBody>
                    <a:bodyPr/>
                    <a:lstStyle/>
                    <a:p>
                      <a:r>
                        <a:rPr lang="en-US" b="1" dirty="0" smtClean="0"/>
                        <a:t>C</a:t>
                      </a:r>
                      <a:endParaRPr lang="en-US" b="1"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90525">
                <a:tc>
                  <a:txBody>
                    <a:bodyPr/>
                    <a:lstStyle/>
                    <a:p>
                      <a:endParaRPr lang="en-US" b="1" dirty="0"/>
                    </a:p>
                  </a:txBody>
                  <a:tcPr>
                    <a:solidFill>
                      <a:srgbClr val="FFFF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r>
              <a:tr h="390525">
                <a:tc>
                  <a:txBody>
                    <a:bodyPr/>
                    <a:lstStyle/>
                    <a:p>
                      <a:endParaRPr lang="en-US" b="1" dirty="0"/>
                    </a:p>
                  </a:txBody>
                  <a:tcPr>
                    <a:solidFill>
                      <a:srgbClr val="FFFF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r>
              <a:tr h="390525">
                <a:tc>
                  <a:txBody>
                    <a:bodyPr/>
                    <a:lstStyle/>
                    <a:p>
                      <a:endParaRPr lang="en-US" b="1" dirty="0"/>
                    </a:p>
                  </a:txBody>
                  <a:tcPr>
                    <a:solidFill>
                      <a:srgbClr val="FFFF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r>
            </a:tbl>
          </a:graphicData>
        </a:graphic>
      </p:graphicFrame>
      <p:sp>
        <p:nvSpPr>
          <p:cNvPr id="13" name="TextBox 12"/>
          <p:cNvSpPr txBox="1"/>
          <p:nvPr/>
        </p:nvSpPr>
        <p:spPr>
          <a:xfrm>
            <a:off x="5562600" y="2366274"/>
            <a:ext cx="3581400" cy="369332"/>
          </a:xfrm>
          <a:prstGeom prst="rect">
            <a:avLst/>
          </a:prstGeom>
          <a:noFill/>
        </p:spPr>
        <p:txBody>
          <a:bodyPr wrap="square" rtlCol="0">
            <a:spAutoFit/>
          </a:bodyPr>
          <a:lstStyle/>
          <a:p>
            <a:r>
              <a:rPr lang="en-US" dirty="0" smtClean="0"/>
              <a:t>The * rows belong to the union</a:t>
            </a:r>
            <a:endParaRPr lang="en-US" dirty="0"/>
          </a:p>
        </p:txBody>
      </p:sp>
    </p:spTree>
    <p:extLst>
      <p:ext uri="{BB962C8B-B14F-4D97-AF65-F5344CB8AC3E}">
        <p14:creationId xmlns:p14="http://schemas.microsoft.com/office/powerpoint/2010/main" val="148007205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r>
              <a:rPr lang="en-US" dirty="0" smtClean="0"/>
              <a:t>Universe: </a:t>
            </a:r>
            <a:r>
              <a:rPr lang="en-US" b="1" dirty="0">
                <a:solidFill>
                  <a:srgbClr val="92D050"/>
                </a:solidFill>
              </a:rPr>
              <a:t>U = {A,B,C,D,E,F,G</a:t>
            </a:r>
            <a:r>
              <a:rPr lang="en-US" b="1" dirty="0" smtClean="0">
                <a:solidFill>
                  <a:srgbClr val="92D050"/>
                </a:solidFill>
              </a:rPr>
              <a:t>}</a:t>
            </a:r>
            <a:endParaRPr lang="en-US" b="1" dirty="0">
              <a:solidFill>
                <a:srgbClr val="92D050"/>
              </a:solidFill>
            </a:endParaRPr>
          </a:p>
          <a:p>
            <a:r>
              <a:rPr lang="en-US" dirty="0" smtClean="0">
                <a:solidFill>
                  <a:srgbClr val="0070C0"/>
                </a:solidFill>
              </a:rPr>
              <a:t>X = {A,B,F,G}</a:t>
            </a:r>
          </a:p>
          <a:p>
            <a:r>
              <a:rPr lang="en-US" dirty="0" smtClean="0">
                <a:solidFill>
                  <a:srgbClr val="0070C0"/>
                </a:solidFill>
              </a:rPr>
              <a:t>Y = {A,E,F,G}</a:t>
            </a:r>
          </a:p>
          <a:p>
            <a:endParaRPr lang="en-US" dirty="0">
              <a:solidFill>
                <a:srgbClr val="0070C0"/>
              </a:solidFill>
            </a:endParaRPr>
          </a:p>
          <a:p>
            <a:r>
              <a:rPr lang="en-US" dirty="0" smtClean="0">
                <a:solidFill>
                  <a:srgbClr val="FFCC00"/>
                </a:solidFill>
              </a:rPr>
              <a:t>Union = </a:t>
            </a:r>
          </a:p>
          <a:p>
            <a:pPr marL="0" indent="0">
              <a:buNone/>
            </a:pPr>
            <a:r>
              <a:rPr lang="en-US" dirty="0" smtClean="0">
                <a:solidFill>
                  <a:srgbClr val="FFCC00"/>
                </a:solidFill>
              </a:rPr>
              <a:t>      {A,B,E,F,G}</a:t>
            </a:r>
          </a:p>
          <a:p>
            <a:r>
              <a:rPr lang="en-US" dirty="0" smtClean="0">
                <a:solidFill>
                  <a:srgbClr val="FF0000"/>
                </a:solidFill>
              </a:rPr>
              <a:t>Intersection = </a:t>
            </a:r>
          </a:p>
          <a:p>
            <a:pPr marL="0" indent="0">
              <a:buNone/>
            </a:pPr>
            <a:r>
              <a:rPr lang="en-US" dirty="0">
                <a:solidFill>
                  <a:srgbClr val="FF0000"/>
                </a:solidFill>
              </a:rPr>
              <a:t> </a:t>
            </a:r>
            <a:r>
              <a:rPr lang="en-US" dirty="0" smtClean="0">
                <a:solidFill>
                  <a:srgbClr val="FF0000"/>
                </a:solidFill>
              </a:rPr>
              <a:t>     {A,F,G}</a:t>
            </a:r>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smtClean="0"/>
          </a:p>
        </p:txBody>
      </p:sp>
      <p:graphicFrame>
        <p:nvGraphicFramePr>
          <p:cNvPr id="4" name="Table 3"/>
          <p:cNvGraphicFramePr>
            <a:graphicFrameLocks noGrp="1"/>
          </p:cNvGraphicFramePr>
          <p:nvPr>
            <p:extLst>
              <p:ext uri="{D42A27DB-BD31-4B8C-83A1-F6EECF244321}">
                <p14:modId xmlns:p14="http://schemas.microsoft.com/office/powerpoint/2010/main" val="3995762707"/>
              </p:ext>
            </p:extLst>
          </p:nvPr>
        </p:nvGraphicFramePr>
        <p:xfrm>
          <a:off x="3327400" y="3467100"/>
          <a:ext cx="1524000" cy="3124200"/>
        </p:xfrm>
        <a:graphic>
          <a:graphicData uri="http://schemas.openxmlformats.org/drawingml/2006/table">
            <a:tbl>
              <a:tblPr firstRow="1" bandRow="1">
                <a:tableStyleId>{5C22544A-7EE6-4342-B048-85BDC9FD1C3A}</a:tableStyleId>
              </a:tblPr>
              <a:tblGrid>
                <a:gridCol w="508000"/>
                <a:gridCol w="508000"/>
                <a:gridCol w="508000"/>
              </a:tblGrid>
              <a:tr h="390525">
                <a:tc>
                  <a:txBody>
                    <a:bodyPr/>
                    <a:lstStyle/>
                    <a:p>
                      <a:endParaRPr lang="en-US" b="1" dirty="0"/>
                    </a:p>
                  </a:txBody>
                  <a:tcPr/>
                </a:tc>
                <a:tc>
                  <a:txBody>
                    <a:bodyPr/>
                    <a:lstStyle/>
                    <a:p>
                      <a:r>
                        <a:rPr lang="en-US" dirty="0" smtClean="0"/>
                        <a:t>X</a:t>
                      </a:r>
                      <a:endParaRPr lang="en-US" baseline="-25000" dirty="0"/>
                    </a:p>
                  </a:txBody>
                  <a:tcPr/>
                </a:tc>
                <a:tc>
                  <a:txBody>
                    <a:bodyPr/>
                    <a:lstStyle/>
                    <a:p>
                      <a:r>
                        <a:rPr lang="en-US" dirty="0" smtClean="0"/>
                        <a:t>Y</a:t>
                      </a:r>
                      <a:endParaRPr lang="en-US" baseline="-25000" dirty="0"/>
                    </a:p>
                  </a:txBody>
                  <a:tcPr/>
                </a:tc>
              </a:tr>
              <a:tr h="390525">
                <a:tc>
                  <a:txBody>
                    <a:bodyPr/>
                    <a:lstStyle/>
                    <a:p>
                      <a:r>
                        <a:rPr lang="en-US" b="1" dirty="0" smtClean="0"/>
                        <a:t>A</a:t>
                      </a:r>
                      <a:endParaRPr lang="en-US" b="1"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r>
              <a:tr h="390525">
                <a:tc>
                  <a:txBody>
                    <a:bodyPr/>
                    <a:lstStyle/>
                    <a:p>
                      <a:r>
                        <a:rPr lang="en-US" b="1" dirty="0" smtClean="0"/>
                        <a:t>B</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r>
              <a:tr h="390525">
                <a:tc>
                  <a:txBody>
                    <a:bodyPr/>
                    <a:lstStyle/>
                    <a:p>
                      <a:r>
                        <a:rPr lang="en-US" b="1" dirty="0" smtClean="0"/>
                        <a:t>C</a:t>
                      </a:r>
                      <a:endParaRPr lang="en-US" b="1"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90525">
                <a:tc>
                  <a:txBody>
                    <a:bodyPr/>
                    <a:lstStyle/>
                    <a:p>
                      <a:r>
                        <a:rPr lang="en-US" b="1" dirty="0" smtClean="0"/>
                        <a:t>D</a:t>
                      </a:r>
                      <a:endParaRPr lang="en-US" b="1"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90525">
                <a:tc>
                  <a:txBody>
                    <a:bodyPr/>
                    <a:lstStyle/>
                    <a:p>
                      <a:r>
                        <a:rPr lang="en-US" b="1" dirty="0" smtClean="0"/>
                        <a:t>E</a:t>
                      </a:r>
                      <a:endParaRPr lang="en-US" b="1"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90525">
                <a:tc>
                  <a:txBody>
                    <a:bodyPr/>
                    <a:lstStyle/>
                    <a:p>
                      <a:r>
                        <a:rPr lang="en-US" b="1" dirty="0" smtClean="0"/>
                        <a:t>F</a:t>
                      </a:r>
                      <a:endParaRPr lang="en-US" b="1"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r>
              <a:tr h="390525">
                <a:tc>
                  <a:txBody>
                    <a:bodyPr/>
                    <a:lstStyle/>
                    <a:p>
                      <a:r>
                        <a:rPr lang="en-US" b="1" dirty="0" smtClean="0"/>
                        <a:t>G</a:t>
                      </a:r>
                      <a:endParaRPr lang="en-US" b="1"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160075993"/>
              </p:ext>
            </p:extLst>
          </p:nvPr>
        </p:nvGraphicFramePr>
        <p:xfrm>
          <a:off x="5715000" y="3835399"/>
          <a:ext cx="457200" cy="2747556"/>
        </p:xfrm>
        <a:graphic>
          <a:graphicData uri="http://schemas.openxmlformats.org/drawingml/2006/table">
            <a:tbl>
              <a:tblPr firstRow="1" bandRow="1"/>
              <a:tblGrid>
                <a:gridCol w="457200"/>
              </a:tblGrid>
              <a:tr h="391886">
                <a:tc>
                  <a:txBody>
                    <a:bodyPr/>
                    <a:lstStyle>
                      <a:lvl1pPr marL="0" algn="l" defTabSz="914400" rtl="0" eaLnBrk="1" latinLnBrk="0" hangingPunct="1">
                        <a:defRPr sz="1800" b="1" kern="1200">
                          <a:solidFill>
                            <a:schemeClr val="dk1"/>
                          </a:solidFill>
                          <a:latin typeface="Calibri"/>
                          <a:ea typeface="DejaVu LGC Sans"/>
                          <a:cs typeface="DejaVu LGC Sans"/>
                        </a:defRPr>
                      </a:lvl1pPr>
                      <a:lvl2pPr marL="457200" algn="l" defTabSz="914400" rtl="0" eaLnBrk="1" latinLnBrk="0" hangingPunct="1">
                        <a:defRPr sz="1800" b="1" kern="1200">
                          <a:solidFill>
                            <a:schemeClr val="dk1"/>
                          </a:solidFill>
                          <a:latin typeface="Calibri"/>
                          <a:ea typeface="DejaVu LGC Sans"/>
                          <a:cs typeface="DejaVu LGC Sans"/>
                        </a:defRPr>
                      </a:lvl2pPr>
                      <a:lvl3pPr marL="914400" algn="l" defTabSz="914400" rtl="0" eaLnBrk="1" latinLnBrk="0" hangingPunct="1">
                        <a:defRPr sz="1800" b="1" kern="1200">
                          <a:solidFill>
                            <a:schemeClr val="dk1"/>
                          </a:solidFill>
                          <a:latin typeface="Calibri"/>
                          <a:ea typeface="DejaVu LGC Sans"/>
                          <a:cs typeface="DejaVu LGC Sans"/>
                        </a:defRPr>
                      </a:lvl3pPr>
                      <a:lvl4pPr marL="1371600" algn="l" defTabSz="914400" rtl="0" eaLnBrk="1" latinLnBrk="0" hangingPunct="1">
                        <a:defRPr sz="1800" b="1" kern="1200">
                          <a:solidFill>
                            <a:schemeClr val="dk1"/>
                          </a:solidFill>
                          <a:latin typeface="Calibri"/>
                          <a:ea typeface="DejaVu LGC Sans"/>
                          <a:cs typeface="DejaVu LGC Sans"/>
                        </a:defRPr>
                      </a:lvl4pPr>
                      <a:lvl5pPr marL="1828800" algn="l" defTabSz="914400" rtl="0" eaLnBrk="1" latinLnBrk="0" hangingPunct="1">
                        <a:defRPr sz="1800" b="1" kern="1200">
                          <a:solidFill>
                            <a:schemeClr val="dk1"/>
                          </a:solidFill>
                          <a:latin typeface="Calibri"/>
                          <a:ea typeface="DejaVu LGC Sans"/>
                          <a:cs typeface="DejaVu LGC Sans"/>
                        </a:defRPr>
                      </a:lvl5pPr>
                      <a:lvl6pPr marL="2286000" algn="l" defTabSz="914400" rtl="0" eaLnBrk="1" latinLnBrk="0" hangingPunct="1">
                        <a:defRPr sz="1800" b="1" kern="1200">
                          <a:solidFill>
                            <a:schemeClr val="dk1"/>
                          </a:solidFill>
                          <a:latin typeface="Calibri"/>
                          <a:ea typeface="DejaVu LGC Sans"/>
                          <a:cs typeface="DejaVu LGC Sans"/>
                        </a:defRPr>
                      </a:lvl6pPr>
                      <a:lvl7pPr marL="2743200" algn="l" defTabSz="914400" rtl="0" eaLnBrk="1" latinLnBrk="0" hangingPunct="1">
                        <a:defRPr sz="1800" b="1" kern="1200">
                          <a:solidFill>
                            <a:schemeClr val="dk1"/>
                          </a:solidFill>
                          <a:latin typeface="Calibri"/>
                          <a:ea typeface="DejaVu LGC Sans"/>
                          <a:cs typeface="DejaVu LGC Sans"/>
                        </a:defRPr>
                      </a:lvl7pPr>
                      <a:lvl8pPr marL="3200400" algn="l" defTabSz="914400" rtl="0" eaLnBrk="1" latinLnBrk="0" hangingPunct="1">
                        <a:defRPr sz="1800" b="1" kern="1200">
                          <a:solidFill>
                            <a:schemeClr val="dk1"/>
                          </a:solidFill>
                          <a:latin typeface="Calibri"/>
                          <a:ea typeface="DejaVu LGC Sans"/>
                          <a:cs typeface="DejaVu LGC Sans"/>
                        </a:defRPr>
                      </a:lvl8pPr>
                      <a:lvl9pPr marL="3657600" algn="l" defTabSz="914400" rtl="0" eaLnBrk="1" latinLnBrk="0" hangingPunct="1">
                        <a:defRPr sz="1800" b="1" kern="1200">
                          <a:solidFill>
                            <a:schemeClr val="dk1"/>
                          </a:solidFill>
                          <a:latin typeface="Calibri"/>
                          <a:ea typeface="DejaVu LGC Sans"/>
                          <a:cs typeface="DejaVu LGC Sans"/>
                        </a:defRPr>
                      </a:lvl9pPr>
                    </a:lstStyle>
                    <a:p>
                      <a:pPr algn="ctr"/>
                      <a:r>
                        <a:rPr lang="en-US" b="1" dirty="0" smtClean="0"/>
                        <a:t>D</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2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sz="2000" b="1" dirty="0" smtClean="0">
                          <a:solidFill>
                            <a:srgbClr val="EF8511"/>
                          </a:solidFill>
                        </a:rPr>
                        <a:t>*</a:t>
                      </a:r>
                      <a:endParaRPr lang="en-US" sz="2000" b="1" dirty="0">
                        <a:solidFill>
                          <a:srgbClr val="EF8511"/>
                        </a:solidFill>
                      </a:endParaRPr>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4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b="1" dirty="0" smtClean="0"/>
                        <a:t>*</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2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b="1" dirty="0" smtClean="0"/>
                        <a:t>C</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4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b="1" dirty="0" smtClean="0"/>
                        <a:t>*</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2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b="1" dirty="0" smtClean="0"/>
                        <a:t>*</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4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b="1" dirty="0" smtClean="0"/>
                        <a:t>*</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20000"/>
                      </a:srgbClr>
                    </a:solidFill>
                  </a:tcPr>
                </a:tc>
              </a:tr>
            </a:tbl>
          </a:graphicData>
        </a:graphic>
      </p:graphicFrame>
      <p:sp>
        <p:nvSpPr>
          <p:cNvPr id="9" name="Right Arrow 8"/>
          <p:cNvSpPr>
            <a:spLocks noChangeArrowheads="1"/>
          </p:cNvSpPr>
          <p:nvPr/>
        </p:nvSpPr>
        <p:spPr bwMode="auto">
          <a:xfrm>
            <a:off x="5029200" y="4826000"/>
            <a:ext cx="533400" cy="381000"/>
          </a:xfrm>
          <a:prstGeom prst="rightArrow">
            <a:avLst>
              <a:gd name="adj1" fmla="val 50000"/>
              <a:gd name="adj2" fmla="val 49998"/>
            </a:avLst>
          </a:prstGeom>
          <a:solidFill>
            <a:srgbClr val="00B8FF"/>
          </a:solidFill>
          <a:ln w="9525" algn="ctr">
            <a:solidFill>
              <a:srgbClr val="000000"/>
            </a:solidFill>
            <a:round/>
            <a:headEnd/>
            <a:tailEnd/>
          </a:ln>
        </p:spPr>
        <p:txBody>
          <a:bodyPr/>
          <a:lstStyle/>
          <a:p>
            <a:pPr marL="0" marR="0" lvl="0" indent="0" defTabSz="457200" eaLnBrk="1" fontAlgn="base" latinLnBrk="0" hangingPunct="1">
              <a:lnSpc>
                <a:spcPct val="98000"/>
              </a:lnSpc>
              <a:spcBef>
                <a:spcPct val="0"/>
              </a:spcBef>
              <a:spcAft>
                <a:spcPct val="0"/>
              </a:spcAft>
              <a:buClr>
                <a:srgbClr val="000000"/>
              </a:buClr>
              <a:buSzPct val="100000"/>
              <a:buFont typeface="Calibri" pitchFamily="34" charset="0"/>
              <a:buNone/>
              <a:tabLst/>
              <a:defRPr/>
            </a:pPr>
            <a:endParaRPr kumimoji="0" lang="en-US" sz="1800" b="0" i="0" u="none" strike="noStrike" kern="0" cap="none" spc="0" normalizeH="0" baseline="0" noProof="0">
              <a:ln>
                <a:noFill/>
              </a:ln>
              <a:solidFill>
                <a:srgbClr val="FFFFFF"/>
              </a:solidFill>
              <a:effectLst/>
              <a:uLnTx/>
              <a:uFillTx/>
            </a:endParaRPr>
          </a:p>
        </p:txBody>
      </p:sp>
      <p:sp>
        <p:nvSpPr>
          <p:cNvPr id="10" name="Right Arrow 9"/>
          <p:cNvSpPr>
            <a:spLocks noChangeArrowheads="1"/>
          </p:cNvSpPr>
          <p:nvPr/>
        </p:nvSpPr>
        <p:spPr bwMode="auto">
          <a:xfrm>
            <a:off x="6477000" y="4826000"/>
            <a:ext cx="533400" cy="381000"/>
          </a:xfrm>
          <a:prstGeom prst="rightArrow">
            <a:avLst>
              <a:gd name="adj1" fmla="val 50000"/>
              <a:gd name="adj2" fmla="val 49998"/>
            </a:avLst>
          </a:prstGeom>
          <a:solidFill>
            <a:srgbClr val="00B8FF"/>
          </a:solidFill>
          <a:ln w="9525" algn="ctr">
            <a:solidFill>
              <a:srgbClr val="000000"/>
            </a:solidFill>
            <a:round/>
            <a:headEnd/>
            <a:tailEnd/>
          </a:ln>
        </p:spPr>
        <p:txBody>
          <a:bodyPr/>
          <a:lstStyle/>
          <a:p>
            <a:pPr marL="0" marR="0" lvl="0" indent="0" defTabSz="457200" eaLnBrk="1" fontAlgn="base" latinLnBrk="0" hangingPunct="1">
              <a:lnSpc>
                <a:spcPct val="98000"/>
              </a:lnSpc>
              <a:spcBef>
                <a:spcPct val="0"/>
              </a:spcBef>
              <a:spcAft>
                <a:spcPct val="0"/>
              </a:spcAft>
              <a:buClr>
                <a:srgbClr val="000000"/>
              </a:buClr>
              <a:buSzPct val="100000"/>
              <a:buFont typeface="Calibri" pitchFamily="34" charset="0"/>
              <a:buNone/>
              <a:tabLst/>
              <a:defRPr/>
            </a:pPr>
            <a:endParaRPr kumimoji="0" lang="en-US" sz="1800" b="0" i="0" u="none" strike="noStrike" kern="0" cap="none" spc="0" normalizeH="0" baseline="0" noProof="0">
              <a:ln>
                <a:noFill/>
              </a:ln>
              <a:solidFill>
                <a:srgbClr val="FFFFFF"/>
              </a:solidFill>
              <a:effectLst/>
              <a:uLnTx/>
              <a:uFillTx/>
            </a:endParaRPr>
          </a:p>
        </p:txBody>
      </p:sp>
      <p:graphicFrame>
        <p:nvGraphicFramePr>
          <p:cNvPr id="12" name="Table 11"/>
          <p:cNvGraphicFramePr>
            <a:graphicFrameLocks noGrp="1"/>
          </p:cNvGraphicFramePr>
          <p:nvPr>
            <p:extLst>
              <p:ext uri="{D42A27DB-BD31-4B8C-83A1-F6EECF244321}">
                <p14:modId xmlns:p14="http://schemas.microsoft.com/office/powerpoint/2010/main" val="2235315393"/>
              </p:ext>
            </p:extLst>
          </p:nvPr>
        </p:nvGraphicFramePr>
        <p:xfrm>
          <a:off x="7239000" y="3467100"/>
          <a:ext cx="1524000" cy="3124200"/>
        </p:xfrm>
        <a:graphic>
          <a:graphicData uri="http://schemas.openxmlformats.org/drawingml/2006/table">
            <a:tbl>
              <a:tblPr firstRow="1" bandRow="1">
                <a:tableStyleId>{5C22544A-7EE6-4342-B048-85BDC9FD1C3A}</a:tableStyleId>
              </a:tblPr>
              <a:tblGrid>
                <a:gridCol w="508000"/>
                <a:gridCol w="508000"/>
                <a:gridCol w="508000"/>
              </a:tblGrid>
              <a:tr h="390525">
                <a:tc>
                  <a:txBody>
                    <a:bodyPr/>
                    <a:lstStyle/>
                    <a:p>
                      <a:endParaRPr lang="en-US" b="1" dirty="0"/>
                    </a:p>
                  </a:txBody>
                  <a:tcPr/>
                </a:tc>
                <a:tc>
                  <a:txBody>
                    <a:bodyPr/>
                    <a:lstStyle/>
                    <a:p>
                      <a:r>
                        <a:rPr lang="en-US" dirty="0" smtClean="0"/>
                        <a:t>X</a:t>
                      </a:r>
                      <a:endParaRPr lang="en-US" baseline="-25000" dirty="0"/>
                    </a:p>
                  </a:txBody>
                  <a:tcPr/>
                </a:tc>
                <a:tc>
                  <a:txBody>
                    <a:bodyPr/>
                    <a:lstStyle/>
                    <a:p>
                      <a:r>
                        <a:rPr lang="en-US" dirty="0" smtClean="0"/>
                        <a:t>Y</a:t>
                      </a:r>
                      <a:endParaRPr lang="en-US" baseline="-25000" dirty="0"/>
                    </a:p>
                  </a:txBody>
                  <a:tcPr/>
                </a:tc>
              </a:tr>
              <a:tr h="390525">
                <a:tc>
                  <a:txBody>
                    <a:bodyPr/>
                    <a:lstStyle/>
                    <a:p>
                      <a:r>
                        <a:rPr lang="en-US" b="1" dirty="0" smtClean="0"/>
                        <a:t>D</a:t>
                      </a:r>
                      <a:endParaRPr lang="en-US" b="1"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90525">
                <a:tc>
                  <a:txBody>
                    <a:bodyPr/>
                    <a:lstStyle/>
                    <a:p>
                      <a:endParaRPr lang="en-US" b="1" dirty="0"/>
                    </a:p>
                  </a:txBody>
                  <a:tcPr>
                    <a:solidFill>
                      <a:srgbClr val="FFFF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r>
              <a:tr h="390525">
                <a:tc>
                  <a:txBody>
                    <a:bodyPr/>
                    <a:lstStyle/>
                    <a:p>
                      <a:endParaRPr lang="en-US" b="1" dirty="0"/>
                    </a:p>
                  </a:txBody>
                  <a:tcPr>
                    <a:solidFill>
                      <a:srgbClr val="FFFF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r>
              <a:tr h="390525">
                <a:tc>
                  <a:txBody>
                    <a:bodyPr/>
                    <a:lstStyle/>
                    <a:p>
                      <a:r>
                        <a:rPr lang="en-US" b="1" dirty="0" smtClean="0"/>
                        <a:t>C</a:t>
                      </a:r>
                      <a:endParaRPr lang="en-US" b="1"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90525">
                <a:tc>
                  <a:txBody>
                    <a:bodyPr/>
                    <a:lstStyle/>
                    <a:p>
                      <a:endParaRPr lang="en-US" b="1" dirty="0"/>
                    </a:p>
                  </a:txBody>
                  <a:tcPr>
                    <a:solidFill>
                      <a:srgbClr val="FFFF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r>
              <a:tr h="390525">
                <a:tc>
                  <a:txBody>
                    <a:bodyPr/>
                    <a:lstStyle/>
                    <a:p>
                      <a:endParaRPr lang="en-US" b="1" dirty="0"/>
                    </a:p>
                  </a:txBody>
                  <a:tcPr>
                    <a:solidFill>
                      <a:srgbClr val="FFFF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r>
              <a:tr h="390525">
                <a:tc>
                  <a:txBody>
                    <a:bodyPr/>
                    <a:lstStyle/>
                    <a:p>
                      <a:endParaRPr lang="en-US" b="1" dirty="0"/>
                    </a:p>
                  </a:txBody>
                  <a:tcPr>
                    <a:solidFill>
                      <a:srgbClr val="FFFF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r>
            </a:tbl>
          </a:graphicData>
        </a:graphic>
      </p:graphicFrame>
      <p:sp>
        <p:nvSpPr>
          <p:cNvPr id="13" name="TextBox 12"/>
          <p:cNvSpPr txBox="1"/>
          <p:nvPr/>
        </p:nvSpPr>
        <p:spPr>
          <a:xfrm>
            <a:off x="5562600" y="2366274"/>
            <a:ext cx="3581400" cy="646331"/>
          </a:xfrm>
          <a:prstGeom prst="rect">
            <a:avLst/>
          </a:prstGeom>
          <a:noFill/>
        </p:spPr>
        <p:txBody>
          <a:bodyPr wrap="square" rtlCol="0">
            <a:spAutoFit/>
          </a:bodyPr>
          <a:lstStyle/>
          <a:p>
            <a:r>
              <a:rPr lang="en-US" dirty="0" smtClean="0"/>
              <a:t>The question is what is the value of the </a:t>
            </a:r>
            <a:r>
              <a:rPr lang="en-US" b="1" dirty="0" smtClean="0">
                <a:solidFill>
                  <a:srgbClr val="EF8511"/>
                </a:solidFill>
              </a:rPr>
              <a:t>first * </a:t>
            </a:r>
            <a:r>
              <a:rPr lang="en-US" dirty="0" smtClean="0"/>
              <a:t>element</a:t>
            </a:r>
            <a:endParaRPr lang="en-US" dirty="0"/>
          </a:p>
        </p:txBody>
      </p:sp>
    </p:spTree>
    <p:extLst>
      <p:ext uri="{BB962C8B-B14F-4D97-AF65-F5344CB8AC3E}">
        <p14:creationId xmlns:p14="http://schemas.microsoft.com/office/powerpoint/2010/main" val="113069534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r>
              <a:rPr lang="en-US" dirty="0" smtClean="0"/>
              <a:t>Universe: </a:t>
            </a:r>
            <a:r>
              <a:rPr lang="en-US" b="1" dirty="0">
                <a:solidFill>
                  <a:srgbClr val="92D050"/>
                </a:solidFill>
              </a:rPr>
              <a:t>U = {A,B,C,D,E,F,G</a:t>
            </a:r>
            <a:r>
              <a:rPr lang="en-US" b="1" dirty="0" smtClean="0">
                <a:solidFill>
                  <a:srgbClr val="92D050"/>
                </a:solidFill>
              </a:rPr>
              <a:t>}</a:t>
            </a:r>
            <a:endParaRPr lang="en-US" b="1" dirty="0">
              <a:solidFill>
                <a:srgbClr val="92D050"/>
              </a:solidFill>
            </a:endParaRPr>
          </a:p>
          <a:p>
            <a:r>
              <a:rPr lang="en-US" dirty="0" smtClean="0">
                <a:solidFill>
                  <a:srgbClr val="0070C0"/>
                </a:solidFill>
              </a:rPr>
              <a:t>X = {A,B,F,G}</a:t>
            </a:r>
          </a:p>
          <a:p>
            <a:r>
              <a:rPr lang="en-US" dirty="0" smtClean="0">
                <a:solidFill>
                  <a:srgbClr val="0070C0"/>
                </a:solidFill>
              </a:rPr>
              <a:t>Y = {A,E,F,G}</a:t>
            </a:r>
          </a:p>
          <a:p>
            <a:endParaRPr lang="en-US" dirty="0">
              <a:solidFill>
                <a:srgbClr val="0070C0"/>
              </a:solidFill>
            </a:endParaRPr>
          </a:p>
          <a:p>
            <a:r>
              <a:rPr lang="en-US" dirty="0">
                <a:solidFill>
                  <a:srgbClr val="FFCC00"/>
                </a:solidFill>
              </a:rPr>
              <a:t>Union = </a:t>
            </a:r>
          </a:p>
          <a:p>
            <a:pPr marL="0" indent="0">
              <a:buFont typeface="Arial" pitchFamily="34" charset="0"/>
              <a:buNone/>
            </a:pPr>
            <a:r>
              <a:rPr lang="en-US" dirty="0">
                <a:solidFill>
                  <a:srgbClr val="FFCC00"/>
                </a:solidFill>
              </a:rPr>
              <a:t>      {A,B,E,F,G}</a:t>
            </a:r>
          </a:p>
          <a:p>
            <a:r>
              <a:rPr lang="en-US" dirty="0" smtClean="0">
                <a:solidFill>
                  <a:srgbClr val="FF0000"/>
                </a:solidFill>
              </a:rPr>
              <a:t>Intersection = </a:t>
            </a:r>
          </a:p>
          <a:p>
            <a:pPr marL="0" indent="0">
              <a:buNone/>
            </a:pPr>
            <a:r>
              <a:rPr lang="en-US" dirty="0">
                <a:solidFill>
                  <a:srgbClr val="FF0000"/>
                </a:solidFill>
              </a:rPr>
              <a:t> </a:t>
            </a:r>
            <a:r>
              <a:rPr lang="en-US" dirty="0" smtClean="0">
                <a:solidFill>
                  <a:srgbClr val="FF0000"/>
                </a:solidFill>
              </a:rPr>
              <a:t>     {A,F,G}</a:t>
            </a:r>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smtClean="0"/>
          </a:p>
        </p:txBody>
      </p:sp>
      <p:graphicFrame>
        <p:nvGraphicFramePr>
          <p:cNvPr id="4" name="Table 3"/>
          <p:cNvGraphicFramePr>
            <a:graphicFrameLocks noGrp="1"/>
          </p:cNvGraphicFramePr>
          <p:nvPr>
            <p:extLst>
              <p:ext uri="{D42A27DB-BD31-4B8C-83A1-F6EECF244321}">
                <p14:modId xmlns:p14="http://schemas.microsoft.com/office/powerpoint/2010/main" val="1391099174"/>
              </p:ext>
            </p:extLst>
          </p:nvPr>
        </p:nvGraphicFramePr>
        <p:xfrm>
          <a:off x="3327400" y="3467100"/>
          <a:ext cx="1524000" cy="3124200"/>
        </p:xfrm>
        <a:graphic>
          <a:graphicData uri="http://schemas.openxmlformats.org/drawingml/2006/table">
            <a:tbl>
              <a:tblPr firstRow="1" bandRow="1">
                <a:tableStyleId>{5C22544A-7EE6-4342-B048-85BDC9FD1C3A}</a:tableStyleId>
              </a:tblPr>
              <a:tblGrid>
                <a:gridCol w="508000"/>
                <a:gridCol w="508000"/>
                <a:gridCol w="508000"/>
              </a:tblGrid>
              <a:tr h="390525">
                <a:tc>
                  <a:txBody>
                    <a:bodyPr/>
                    <a:lstStyle/>
                    <a:p>
                      <a:endParaRPr lang="en-US" b="1" dirty="0"/>
                    </a:p>
                  </a:txBody>
                  <a:tcPr/>
                </a:tc>
                <a:tc>
                  <a:txBody>
                    <a:bodyPr/>
                    <a:lstStyle/>
                    <a:p>
                      <a:r>
                        <a:rPr lang="en-US" dirty="0" smtClean="0"/>
                        <a:t>X</a:t>
                      </a:r>
                      <a:endParaRPr lang="en-US" baseline="-25000" dirty="0"/>
                    </a:p>
                  </a:txBody>
                  <a:tcPr/>
                </a:tc>
                <a:tc>
                  <a:txBody>
                    <a:bodyPr/>
                    <a:lstStyle/>
                    <a:p>
                      <a:r>
                        <a:rPr lang="en-US" dirty="0" smtClean="0"/>
                        <a:t>Y</a:t>
                      </a:r>
                      <a:endParaRPr lang="en-US" baseline="-25000" dirty="0"/>
                    </a:p>
                  </a:txBody>
                  <a:tcPr/>
                </a:tc>
              </a:tr>
              <a:tr h="390525">
                <a:tc>
                  <a:txBody>
                    <a:bodyPr/>
                    <a:lstStyle/>
                    <a:p>
                      <a:r>
                        <a:rPr lang="en-US" b="1" dirty="0" smtClean="0"/>
                        <a:t>A</a:t>
                      </a:r>
                      <a:endParaRPr lang="en-US" b="1"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r>
              <a:tr h="390525">
                <a:tc>
                  <a:txBody>
                    <a:bodyPr/>
                    <a:lstStyle/>
                    <a:p>
                      <a:r>
                        <a:rPr lang="en-US" b="1" dirty="0" smtClean="0"/>
                        <a:t>B</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r>
              <a:tr h="390525">
                <a:tc>
                  <a:txBody>
                    <a:bodyPr/>
                    <a:lstStyle/>
                    <a:p>
                      <a:r>
                        <a:rPr lang="en-US" b="1" dirty="0" smtClean="0"/>
                        <a:t>C</a:t>
                      </a:r>
                      <a:endParaRPr lang="en-US" b="1"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90525">
                <a:tc>
                  <a:txBody>
                    <a:bodyPr/>
                    <a:lstStyle/>
                    <a:p>
                      <a:r>
                        <a:rPr lang="en-US" b="1" dirty="0" smtClean="0"/>
                        <a:t>D</a:t>
                      </a:r>
                      <a:endParaRPr lang="en-US" b="1"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90525">
                <a:tc>
                  <a:txBody>
                    <a:bodyPr/>
                    <a:lstStyle/>
                    <a:p>
                      <a:r>
                        <a:rPr lang="en-US" b="1" dirty="0" smtClean="0"/>
                        <a:t>E</a:t>
                      </a:r>
                      <a:endParaRPr lang="en-US" b="1"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90525">
                <a:tc>
                  <a:txBody>
                    <a:bodyPr/>
                    <a:lstStyle/>
                    <a:p>
                      <a:r>
                        <a:rPr lang="en-US" b="1" dirty="0" smtClean="0"/>
                        <a:t>F</a:t>
                      </a:r>
                      <a:endParaRPr lang="en-US" b="1"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r>
              <a:tr h="390525">
                <a:tc>
                  <a:txBody>
                    <a:bodyPr/>
                    <a:lstStyle/>
                    <a:p>
                      <a:r>
                        <a:rPr lang="en-US" b="1" dirty="0" smtClean="0"/>
                        <a:t>G</a:t>
                      </a:r>
                      <a:endParaRPr lang="en-US" b="1"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4150553038"/>
              </p:ext>
            </p:extLst>
          </p:nvPr>
        </p:nvGraphicFramePr>
        <p:xfrm>
          <a:off x="5715000" y="3835399"/>
          <a:ext cx="457200" cy="2747556"/>
        </p:xfrm>
        <a:graphic>
          <a:graphicData uri="http://schemas.openxmlformats.org/drawingml/2006/table">
            <a:tbl>
              <a:tblPr firstRow="1" bandRow="1"/>
              <a:tblGrid>
                <a:gridCol w="457200"/>
              </a:tblGrid>
              <a:tr h="391886">
                <a:tc>
                  <a:txBody>
                    <a:bodyPr/>
                    <a:lstStyle>
                      <a:lvl1pPr marL="0" algn="l" defTabSz="914400" rtl="0" eaLnBrk="1" latinLnBrk="0" hangingPunct="1">
                        <a:defRPr sz="1800" b="1" kern="1200">
                          <a:solidFill>
                            <a:schemeClr val="dk1"/>
                          </a:solidFill>
                          <a:latin typeface="Calibri"/>
                          <a:ea typeface="DejaVu LGC Sans"/>
                          <a:cs typeface="DejaVu LGC Sans"/>
                        </a:defRPr>
                      </a:lvl1pPr>
                      <a:lvl2pPr marL="457200" algn="l" defTabSz="914400" rtl="0" eaLnBrk="1" latinLnBrk="0" hangingPunct="1">
                        <a:defRPr sz="1800" b="1" kern="1200">
                          <a:solidFill>
                            <a:schemeClr val="dk1"/>
                          </a:solidFill>
                          <a:latin typeface="Calibri"/>
                          <a:ea typeface="DejaVu LGC Sans"/>
                          <a:cs typeface="DejaVu LGC Sans"/>
                        </a:defRPr>
                      </a:lvl2pPr>
                      <a:lvl3pPr marL="914400" algn="l" defTabSz="914400" rtl="0" eaLnBrk="1" latinLnBrk="0" hangingPunct="1">
                        <a:defRPr sz="1800" b="1" kern="1200">
                          <a:solidFill>
                            <a:schemeClr val="dk1"/>
                          </a:solidFill>
                          <a:latin typeface="Calibri"/>
                          <a:ea typeface="DejaVu LGC Sans"/>
                          <a:cs typeface="DejaVu LGC Sans"/>
                        </a:defRPr>
                      </a:lvl3pPr>
                      <a:lvl4pPr marL="1371600" algn="l" defTabSz="914400" rtl="0" eaLnBrk="1" latinLnBrk="0" hangingPunct="1">
                        <a:defRPr sz="1800" b="1" kern="1200">
                          <a:solidFill>
                            <a:schemeClr val="dk1"/>
                          </a:solidFill>
                          <a:latin typeface="Calibri"/>
                          <a:ea typeface="DejaVu LGC Sans"/>
                          <a:cs typeface="DejaVu LGC Sans"/>
                        </a:defRPr>
                      </a:lvl4pPr>
                      <a:lvl5pPr marL="1828800" algn="l" defTabSz="914400" rtl="0" eaLnBrk="1" latinLnBrk="0" hangingPunct="1">
                        <a:defRPr sz="1800" b="1" kern="1200">
                          <a:solidFill>
                            <a:schemeClr val="dk1"/>
                          </a:solidFill>
                          <a:latin typeface="Calibri"/>
                          <a:ea typeface="DejaVu LGC Sans"/>
                          <a:cs typeface="DejaVu LGC Sans"/>
                        </a:defRPr>
                      </a:lvl5pPr>
                      <a:lvl6pPr marL="2286000" algn="l" defTabSz="914400" rtl="0" eaLnBrk="1" latinLnBrk="0" hangingPunct="1">
                        <a:defRPr sz="1800" b="1" kern="1200">
                          <a:solidFill>
                            <a:schemeClr val="dk1"/>
                          </a:solidFill>
                          <a:latin typeface="Calibri"/>
                          <a:ea typeface="DejaVu LGC Sans"/>
                          <a:cs typeface="DejaVu LGC Sans"/>
                        </a:defRPr>
                      </a:lvl6pPr>
                      <a:lvl7pPr marL="2743200" algn="l" defTabSz="914400" rtl="0" eaLnBrk="1" latinLnBrk="0" hangingPunct="1">
                        <a:defRPr sz="1800" b="1" kern="1200">
                          <a:solidFill>
                            <a:schemeClr val="dk1"/>
                          </a:solidFill>
                          <a:latin typeface="Calibri"/>
                          <a:ea typeface="DejaVu LGC Sans"/>
                          <a:cs typeface="DejaVu LGC Sans"/>
                        </a:defRPr>
                      </a:lvl7pPr>
                      <a:lvl8pPr marL="3200400" algn="l" defTabSz="914400" rtl="0" eaLnBrk="1" latinLnBrk="0" hangingPunct="1">
                        <a:defRPr sz="1800" b="1" kern="1200">
                          <a:solidFill>
                            <a:schemeClr val="dk1"/>
                          </a:solidFill>
                          <a:latin typeface="Calibri"/>
                          <a:ea typeface="DejaVu LGC Sans"/>
                          <a:cs typeface="DejaVu LGC Sans"/>
                        </a:defRPr>
                      </a:lvl8pPr>
                      <a:lvl9pPr marL="3657600" algn="l" defTabSz="914400" rtl="0" eaLnBrk="1" latinLnBrk="0" hangingPunct="1">
                        <a:defRPr sz="1800" b="1" kern="1200">
                          <a:solidFill>
                            <a:schemeClr val="dk1"/>
                          </a:solidFill>
                          <a:latin typeface="Calibri"/>
                          <a:ea typeface="DejaVu LGC Sans"/>
                          <a:cs typeface="DejaVu LGC Sans"/>
                        </a:defRPr>
                      </a:lvl9pPr>
                    </a:lstStyle>
                    <a:p>
                      <a:pPr algn="ctr"/>
                      <a:r>
                        <a:rPr lang="en-US" b="1" dirty="0" smtClean="0"/>
                        <a:t>D</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2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sz="2000" b="1" dirty="0" smtClean="0">
                          <a:solidFill>
                            <a:srgbClr val="EF8511"/>
                          </a:solidFill>
                        </a:rPr>
                        <a:t>*</a:t>
                      </a:r>
                      <a:endParaRPr lang="en-US" sz="2000" b="1" dirty="0">
                        <a:solidFill>
                          <a:srgbClr val="EF8511"/>
                        </a:solidFill>
                      </a:endParaRPr>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4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b="1" dirty="0" smtClean="0"/>
                        <a:t>*</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2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b="1" dirty="0" smtClean="0"/>
                        <a:t>C</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4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b="1" dirty="0" smtClean="0"/>
                        <a:t>*</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2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b="1" dirty="0" smtClean="0"/>
                        <a:t>*</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4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b="1" dirty="0" smtClean="0"/>
                        <a:t>*</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20000"/>
                      </a:srgbClr>
                    </a:solidFill>
                  </a:tcPr>
                </a:tc>
              </a:tr>
            </a:tbl>
          </a:graphicData>
        </a:graphic>
      </p:graphicFrame>
      <p:sp>
        <p:nvSpPr>
          <p:cNvPr id="9" name="Right Arrow 8"/>
          <p:cNvSpPr>
            <a:spLocks noChangeArrowheads="1"/>
          </p:cNvSpPr>
          <p:nvPr/>
        </p:nvSpPr>
        <p:spPr bwMode="auto">
          <a:xfrm>
            <a:off x="5029200" y="4826000"/>
            <a:ext cx="533400" cy="381000"/>
          </a:xfrm>
          <a:prstGeom prst="rightArrow">
            <a:avLst>
              <a:gd name="adj1" fmla="val 50000"/>
              <a:gd name="adj2" fmla="val 49998"/>
            </a:avLst>
          </a:prstGeom>
          <a:solidFill>
            <a:srgbClr val="00B8FF"/>
          </a:solidFill>
          <a:ln w="9525" algn="ctr">
            <a:solidFill>
              <a:srgbClr val="000000"/>
            </a:solidFill>
            <a:round/>
            <a:headEnd/>
            <a:tailEnd/>
          </a:ln>
        </p:spPr>
        <p:txBody>
          <a:bodyPr/>
          <a:lstStyle/>
          <a:p>
            <a:pPr marL="0" marR="0" lvl="0" indent="0" defTabSz="457200" eaLnBrk="1" fontAlgn="base" latinLnBrk="0" hangingPunct="1">
              <a:lnSpc>
                <a:spcPct val="98000"/>
              </a:lnSpc>
              <a:spcBef>
                <a:spcPct val="0"/>
              </a:spcBef>
              <a:spcAft>
                <a:spcPct val="0"/>
              </a:spcAft>
              <a:buClr>
                <a:srgbClr val="000000"/>
              </a:buClr>
              <a:buSzPct val="100000"/>
              <a:buFont typeface="Calibri" pitchFamily="34" charset="0"/>
              <a:buNone/>
              <a:tabLst/>
              <a:defRPr/>
            </a:pPr>
            <a:endParaRPr kumimoji="0" lang="en-US" sz="1800" b="0" i="0" u="none" strike="noStrike" kern="0" cap="none" spc="0" normalizeH="0" baseline="0" noProof="0">
              <a:ln>
                <a:noFill/>
              </a:ln>
              <a:solidFill>
                <a:srgbClr val="FFFFFF"/>
              </a:solidFill>
              <a:effectLst/>
              <a:uLnTx/>
              <a:uFillTx/>
            </a:endParaRPr>
          </a:p>
        </p:txBody>
      </p:sp>
      <p:sp>
        <p:nvSpPr>
          <p:cNvPr id="10" name="Right Arrow 9"/>
          <p:cNvSpPr>
            <a:spLocks noChangeArrowheads="1"/>
          </p:cNvSpPr>
          <p:nvPr/>
        </p:nvSpPr>
        <p:spPr bwMode="auto">
          <a:xfrm>
            <a:off x="6477000" y="4826000"/>
            <a:ext cx="533400" cy="381000"/>
          </a:xfrm>
          <a:prstGeom prst="rightArrow">
            <a:avLst>
              <a:gd name="adj1" fmla="val 50000"/>
              <a:gd name="adj2" fmla="val 49998"/>
            </a:avLst>
          </a:prstGeom>
          <a:solidFill>
            <a:srgbClr val="00B8FF"/>
          </a:solidFill>
          <a:ln w="9525" algn="ctr">
            <a:solidFill>
              <a:srgbClr val="000000"/>
            </a:solidFill>
            <a:round/>
            <a:headEnd/>
            <a:tailEnd/>
          </a:ln>
        </p:spPr>
        <p:txBody>
          <a:bodyPr/>
          <a:lstStyle/>
          <a:p>
            <a:pPr marL="0" marR="0" lvl="0" indent="0" defTabSz="457200" eaLnBrk="1" fontAlgn="base" latinLnBrk="0" hangingPunct="1">
              <a:lnSpc>
                <a:spcPct val="98000"/>
              </a:lnSpc>
              <a:spcBef>
                <a:spcPct val="0"/>
              </a:spcBef>
              <a:spcAft>
                <a:spcPct val="0"/>
              </a:spcAft>
              <a:buClr>
                <a:srgbClr val="000000"/>
              </a:buClr>
              <a:buSzPct val="100000"/>
              <a:buFont typeface="Calibri" pitchFamily="34" charset="0"/>
              <a:buNone/>
              <a:tabLst/>
              <a:defRPr/>
            </a:pPr>
            <a:endParaRPr kumimoji="0" lang="en-US" sz="1800" b="0" i="0" u="none" strike="noStrike" kern="0" cap="none" spc="0" normalizeH="0" baseline="0" noProof="0">
              <a:ln>
                <a:noFill/>
              </a:ln>
              <a:solidFill>
                <a:srgbClr val="FFFFFF"/>
              </a:solidFill>
              <a:effectLst/>
              <a:uLnTx/>
              <a:uFillTx/>
            </a:endParaRPr>
          </a:p>
        </p:txBody>
      </p:sp>
      <p:graphicFrame>
        <p:nvGraphicFramePr>
          <p:cNvPr id="12" name="Table 11"/>
          <p:cNvGraphicFramePr>
            <a:graphicFrameLocks noGrp="1"/>
          </p:cNvGraphicFramePr>
          <p:nvPr>
            <p:extLst>
              <p:ext uri="{D42A27DB-BD31-4B8C-83A1-F6EECF244321}">
                <p14:modId xmlns:p14="http://schemas.microsoft.com/office/powerpoint/2010/main" val="4146939573"/>
              </p:ext>
            </p:extLst>
          </p:nvPr>
        </p:nvGraphicFramePr>
        <p:xfrm>
          <a:off x="7239000" y="3467100"/>
          <a:ext cx="1524000" cy="3124200"/>
        </p:xfrm>
        <a:graphic>
          <a:graphicData uri="http://schemas.openxmlformats.org/drawingml/2006/table">
            <a:tbl>
              <a:tblPr firstRow="1" bandRow="1">
                <a:tableStyleId>{5C22544A-7EE6-4342-B048-85BDC9FD1C3A}</a:tableStyleId>
              </a:tblPr>
              <a:tblGrid>
                <a:gridCol w="508000"/>
                <a:gridCol w="508000"/>
                <a:gridCol w="508000"/>
              </a:tblGrid>
              <a:tr h="390525">
                <a:tc>
                  <a:txBody>
                    <a:bodyPr/>
                    <a:lstStyle/>
                    <a:p>
                      <a:endParaRPr lang="en-US" b="1" dirty="0"/>
                    </a:p>
                  </a:txBody>
                  <a:tcPr/>
                </a:tc>
                <a:tc>
                  <a:txBody>
                    <a:bodyPr/>
                    <a:lstStyle/>
                    <a:p>
                      <a:r>
                        <a:rPr lang="en-US" dirty="0" smtClean="0"/>
                        <a:t>X</a:t>
                      </a:r>
                      <a:endParaRPr lang="en-US" baseline="-25000" dirty="0"/>
                    </a:p>
                  </a:txBody>
                  <a:tcPr/>
                </a:tc>
                <a:tc>
                  <a:txBody>
                    <a:bodyPr/>
                    <a:lstStyle/>
                    <a:p>
                      <a:r>
                        <a:rPr lang="en-US" dirty="0" smtClean="0"/>
                        <a:t>Y</a:t>
                      </a:r>
                      <a:endParaRPr lang="en-US" baseline="-25000" dirty="0"/>
                    </a:p>
                  </a:txBody>
                  <a:tcPr/>
                </a:tc>
              </a:tr>
              <a:tr h="390525">
                <a:tc>
                  <a:txBody>
                    <a:bodyPr/>
                    <a:lstStyle/>
                    <a:p>
                      <a:r>
                        <a:rPr lang="en-US" b="1" dirty="0" smtClean="0"/>
                        <a:t>D</a:t>
                      </a:r>
                      <a:endParaRPr lang="en-US" b="1"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90525">
                <a:tc>
                  <a:txBody>
                    <a:bodyPr/>
                    <a:lstStyle/>
                    <a:p>
                      <a:endParaRPr lang="en-US" b="1" dirty="0"/>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0000"/>
                    </a:solidFill>
                  </a:tcPr>
                </a:tc>
              </a:tr>
              <a:tr h="390525">
                <a:tc>
                  <a:txBody>
                    <a:bodyPr/>
                    <a:lstStyle/>
                    <a:p>
                      <a:endParaRPr lang="en-US" b="1" dirty="0"/>
                    </a:p>
                  </a:txBody>
                  <a:tcPr>
                    <a:solidFill>
                      <a:srgbClr val="FFFF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r>
              <a:tr h="390525">
                <a:tc>
                  <a:txBody>
                    <a:bodyPr/>
                    <a:lstStyle/>
                    <a:p>
                      <a:r>
                        <a:rPr lang="en-US" b="1" dirty="0" smtClean="0"/>
                        <a:t>C</a:t>
                      </a:r>
                      <a:endParaRPr lang="en-US" b="1"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90525">
                <a:tc>
                  <a:txBody>
                    <a:bodyPr/>
                    <a:lstStyle/>
                    <a:p>
                      <a:endParaRPr lang="en-US" b="1" dirty="0"/>
                    </a:p>
                  </a:txBody>
                  <a:tcPr>
                    <a:solidFill>
                      <a:srgbClr val="FFFF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r>
              <a:tr h="390525">
                <a:tc>
                  <a:txBody>
                    <a:bodyPr/>
                    <a:lstStyle/>
                    <a:p>
                      <a:endParaRPr lang="en-US" b="1" dirty="0"/>
                    </a:p>
                  </a:txBody>
                  <a:tcPr>
                    <a:solidFill>
                      <a:srgbClr val="FFFF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r>
              <a:tr h="390525">
                <a:tc>
                  <a:txBody>
                    <a:bodyPr/>
                    <a:lstStyle/>
                    <a:p>
                      <a:endParaRPr lang="en-US" b="1" dirty="0"/>
                    </a:p>
                  </a:txBody>
                  <a:tcPr>
                    <a:solidFill>
                      <a:srgbClr val="FFFF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r>
            </a:tbl>
          </a:graphicData>
        </a:graphic>
      </p:graphicFrame>
      <p:sp>
        <p:nvSpPr>
          <p:cNvPr id="13" name="TextBox 12"/>
          <p:cNvSpPr txBox="1"/>
          <p:nvPr/>
        </p:nvSpPr>
        <p:spPr>
          <a:xfrm>
            <a:off x="5562600" y="2366274"/>
            <a:ext cx="3581400" cy="646331"/>
          </a:xfrm>
          <a:prstGeom prst="rect">
            <a:avLst/>
          </a:prstGeom>
          <a:noFill/>
        </p:spPr>
        <p:txBody>
          <a:bodyPr wrap="square" rtlCol="0">
            <a:spAutoFit/>
          </a:bodyPr>
          <a:lstStyle/>
          <a:p>
            <a:r>
              <a:rPr lang="en-US" dirty="0" smtClean="0"/>
              <a:t>If it belongs to the intersection then </a:t>
            </a:r>
            <a:r>
              <a:rPr lang="en-US" dirty="0" smtClean="0">
                <a:solidFill>
                  <a:srgbClr val="0070C0"/>
                </a:solidFill>
              </a:rPr>
              <a:t>h(X) = h(Y)</a:t>
            </a:r>
            <a:endParaRPr lang="en-US" dirty="0">
              <a:solidFill>
                <a:srgbClr val="0070C0"/>
              </a:solidFill>
            </a:endParaRPr>
          </a:p>
        </p:txBody>
      </p:sp>
    </p:spTree>
    <p:extLst>
      <p:ext uri="{BB962C8B-B14F-4D97-AF65-F5344CB8AC3E}">
        <p14:creationId xmlns:p14="http://schemas.microsoft.com/office/powerpoint/2010/main" val="24788118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r>
              <a:rPr lang="en-US" dirty="0" smtClean="0"/>
              <a:t>Universe: </a:t>
            </a:r>
            <a:r>
              <a:rPr lang="en-US" b="1" dirty="0">
                <a:solidFill>
                  <a:srgbClr val="92D050"/>
                </a:solidFill>
              </a:rPr>
              <a:t>U = {A,B,C,D,E,F,G</a:t>
            </a:r>
            <a:r>
              <a:rPr lang="en-US" b="1" dirty="0" smtClean="0">
                <a:solidFill>
                  <a:srgbClr val="92D050"/>
                </a:solidFill>
              </a:rPr>
              <a:t>}</a:t>
            </a:r>
            <a:endParaRPr lang="en-US" b="1" dirty="0">
              <a:solidFill>
                <a:srgbClr val="92D050"/>
              </a:solidFill>
            </a:endParaRPr>
          </a:p>
          <a:p>
            <a:r>
              <a:rPr lang="en-US" dirty="0" smtClean="0">
                <a:solidFill>
                  <a:srgbClr val="0070C0"/>
                </a:solidFill>
              </a:rPr>
              <a:t>X = {A,B,F,G}</a:t>
            </a:r>
          </a:p>
          <a:p>
            <a:r>
              <a:rPr lang="en-US" dirty="0" smtClean="0">
                <a:solidFill>
                  <a:srgbClr val="0070C0"/>
                </a:solidFill>
              </a:rPr>
              <a:t>Y = {A,E,F,G}</a:t>
            </a:r>
          </a:p>
          <a:p>
            <a:endParaRPr lang="en-US" dirty="0">
              <a:solidFill>
                <a:srgbClr val="0070C0"/>
              </a:solidFill>
            </a:endParaRPr>
          </a:p>
          <a:p>
            <a:r>
              <a:rPr lang="en-US" dirty="0">
                <a:solidFill>
                  <a:srgbClr val="FFCC00"/>
                </a:solidFill>
              </a:rPr>
              <a:t>Union = </a:t>
            </a:r>
          </a:p>
          <a:p>
            <a:pPr marL="0" indent="0">
              <a:buFont typeface="Arial" pitchFamily="34" charset="0"/>
              <a:buNone/>
            </a:pPr>
            <a:r>
              <a:rPr lang="en-US" dirty="0">
                <a:solidFill>
                  <a:srgbClr val="FFCC00"/>
                </a:solidFill>
              </a:rPr>
              <a:t>      {A,B,E,F,G}</a:t>
            </a:r>
          </a:p>
          <a:p>
            <a:r>
              <a:rPr lang="en-US" dirty="0" smtClean="0">
                <a:solidFill>
                  <a:srgbClr val="FF0000"/>
                </a:solidFill>
              </a:rPr>
              <a:t>Intersection = </a:t>
            </a:r>
          </a:p>
          <a:p>
            <a:pPr marL="0" indent="0">
              <a:buNone/>
            </a:pPr>
            <a:r>
              <a:rPr lang="en-US" dirty="0">
                <a:solidFill>
                  <a:srgbClr val="FF0000"/>
                </a:solidFill>
              </a:rPr>
              <a:t> </a:t>
            </a:r>
            <a:r>
              <a:rPr lang="en-US" dirty="0" smtClean="0">
                <a:solidFill>
                  <a:srgbClr val="FF0000"/>
                </a:solidFill>
              </a:rPr>
              <a:t>     {A,F,G}</a:t>
            </a:r>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smtClean="0"/>
          </a:p>
        </p:txBody>
      </p:sp>
      <p:graphicFrame>
        <p:nvGraphicFramePr>
          <p:cNvPr id="4" name="Table 3"/>
          <p:cNvGraphicFramePr>
            <a:graphicFrameLocks noGrp="1"/>
          </p:cNvGraphicFramePr>
          <p:nvPr>
            <p:extLst>
              <p:ext uri="{D42A27DB-BD31-4B8C-83A1-F6EECF244321}">
                <p14:modId xmlns:p14="http://schemas.microsoft.com/office/powerpoint/2010/main" val="1636678623"/>
              </p:ext>
            </p:extLst>
          </p:nvPr>
        </p:nvGraphicFramePr>
        <p:xfrm>
          <a:off x="3327400" y="3467100"/>
          <a:ext cx="1524000" cy="3124200"/>
        </p:xfrm>
        <a:graphic>
          <a:graphicData uri="http://schemas.openxmlformats.org/drawingml/2006/table">
            <a:tbl>
              <a:tblPr firstRow="1" bandRow="1">
                <a:tableStyleId>{5C22544A-7EE6-4342-B048-85BDC9FD1C3A}</a:tableStyleId>
              </a:tblPr>
              <a:tblGrid>
                <a:gridCol w="508000"/>
                <a:gridCol w="508000"/>
                <a:gridCol w="508000"/>
              </a:tblGrid>
              <a:tr h="390525">
                <a:tc>
                  <a:txBody>
                    <a:bodyPr/>
                    <a:lstStyle/>
                    <a:p>
                      <a:endParaRPr lang="en-US" b="1" dirty="0"/>
                    </a:p>
                  </a:txBody>
                  <a:tcPr/>
                </a:tc>
                <a:tc>
                  <a:txBody>
                    <a:bodyPr/>
                    <a:lstStyle/>
                    <a:p>
                      <a:r>
                        <a:rPr lang="en-US" dirty="0" smtClean="0"/>
                        <a:t>X</a:t>
                      </a:r>
                      <a:endParaRPr lang="en-US" baseline="-25000" dirty="0"/>
                    </a:p>
                  </a:txBody>
                  <a:tcPr/>
                </a:tc>
                <a:tc>
                  <a:txBody>
                    <a:bodyPr/>
                    <a:lstStyle/>
                    <a:p>
                      <a:r>
                        <a:rPr lang="en-US" dirty="0" smtClean="0"/>
                        <a:t>Y</a:t>
                      </a:r>
                      <a:endParaRPr lang="en-US" baseline="-25000" dirty="0"/>
                    </a:p>
                  </a:txBody>
                  <a:tcPr/>
                </a:tc>
              </a:tr>
              <a:tr h="390525">
                <a:tc>
                  <a:txBody>
                    <a:bodyPr/>
                    <a:lstStyle/>
                    <a:p>
                      <a:r>
                        <a:rPr lang="en-US" b="1" dirty="0" smtClean="0"/>
                        <a:t>A</a:t>
                      </a:r>
                      <a:endParaRPr lang="en-US" b="1"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r>
              <a:tr h="390525">
                <a:tc>
                  <a:txBody>
                    <a:bodyPr/>
                    <a:lstStyle/>
                    <a:p>
                      <a:r>
                        <a:rPr lang="en-US" b="1" dirty="0" smtClean="0"/>
                        <a:t>B</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r>
              <a:tr h="390525">
                <a:tc>
                  <a:txBody>
                    <a:bodyPr/>
                    <a:lstStyle/>
                    <a:p>
                      <a:r>
                        <a:rPr lang="en-US" b="1" dirty="0" smtClean="0"/>
                        <a:t>C</a:t>
                      </a:r>
                      <a:endParaRPr lang="en-US" b="1"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90525">
                <a:tc>
                  <a:txBody>
                    <a:bodyPr/>
                    <a:lstStyle/>
                    <a:p>
                      <a:r>
                        <a:rPr lang="en-US" b="1" dirty="0" smtClean="0"/>
                        <a:t>D</a:t>
                      </a:r>
                      <a:endParaRPr lang="en-US" b="1"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90525">
                <a:tc>
                  <a:txBody>
                    <a:bodyPr/>
                    <a:lstStyle/>
                    <a:p>
                      <a:r>
                        <a:rPr lang="en-US" b="1" dirty="0" smtClean="0"/>
                        <a:t>E</a:t>
                      </a:r>
                      <a:endParaRPr lang="en-US" b="1"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90525">
                <a:tc>
                  <a:txBody>
                    <a:bodyPr/>
                    <a:lstStyle/>
                    <a:p>
                      <a:r>
                        <a:rPr lang="en-US" b="1" dirty="0" smtClean="0"/>
                        <a:t>F</a:t>
                      </a:r>
                      <a:endParaRPr lang="en-US" b="1"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r>
              <a:tr h="390525">
                <a:tc>
                  <a:txBody>
                    <a:bodyPr/>
                    <a:lstStyle/>
                    <a:p>
                      <a:r>
                        <a:rPr lang="en-US" b="1" dirty="0" smtClean="0"/>
                        <a:t>G</a:t>
                      </a:r>
                      <a:endParaRPr lang="en-US" b="1"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533953761"/>
              </p:ext>
            </p:extLst>
          </p:nvPr>
        </p:nvGraphicFramePr>
        <p:xfrm>
          <a:off x="5715000" y="3835399"/>
          <a:ext cx="457200" cy="2747556"/>
        </p:xfrm>
        <a:graphic>
          <a:graphicData uri="http://schemas.openxmlformats.org/drawingml/2006/table">
            <a:tbl>
              <a:tblPr firstRow="1" bandRow="1"/>
              <a:tblGrid>
                <a:gridCol w="457200"/>
              </a:tblGrid>
              <a:tr h="391886">
                <a:tc>
                  <a:txBody>
                    <a:bodyPr/>
                    <a:lstStyle>
                      <a:lvl1pPr marL="0" algn="l" defTabSz="914400" rtl="0" eaLnBrk="1" latinLnBrk="0" hangingPunct="1">
                        <a:defRPr sz="1800" b="1" kern="1200">
                          <a:solidFill>
                            <a:schemeClr val="dk1"/>
                          </a:solidFill>
                          <a:latin typeface="Calibri"/>
                          <a:ea typeface="DejaVu LGC Sans"/>
                          <a:cs typeface="DejaVu LGC Sans"/>
                        </a:defRPr>
                      </a:lvl1pPr>
                      <a:lvl2pPr marL="457200" algn="l" defTabSz="914400" rtl="0" eaLnBrk="1" latinLnBrk="0" hangingPunct="1">
                        <a:defRPr sz="1800" b="1" kern="1200">
                          <a:solidFill>
                            <a:schemeClr val="dk1"/>
                          </a:solidFill>
                          <a:latin typeface="Calibri"/>
                          <a:ea typeface="DejaVu LGC Sans"/>
                          <a:cs typeface="DejaVu LGC Sans"/>
                        </a:defRPr>
                      </a:lvl2pPr>
                      <a:lvl3pPr marL="914400" algn="l" defTabSz="914400" rtl="0" eaLnBrk="1" latinLnBrk="0" hangingPunct="1">
                        <a:defRPr sz="1800" b="1" kern="1200">
                          <a:solidFill>
                            <a:schemeClr val="dk1"/>
                          </a:solidFill>
                          <a:latin typeface="Calibri"/>
                          <a:ea typeface="DejaVu LGC Sans"/>
                          <a:cs typeface="DejaVu LGC Sans"/>
                        </a:defRPr>
                      </a:lvl3pPr>
                      <a:lvl4pPr marL="1371600" algn="l" defTabSz="914400" rtl="0" eaLnBrk="1" latinLnBrk="0" hangingPunct="1">
                        <a:defRPr sz="1800" b="1" kern="1200">
                          <a:solidFill>
                            <a:schemeClr val="dk1"/>
                          </a:solidFill>
                          <a:latin typeface="Calibri"/>
                          <a:ea typeface="DejaVu LGC Sans"/>
                          <a:cs typeface="DejaVu LGC Sans"/>
                        </a:defRPr>
                      </a:lvl4pPr>
                      <a:lvl5pPr marL="1828800" algn="l" defTabSz="914400" rtl="0" eaLnBrk="1" latinLnBrk="0" hangingPunct="1">
                        <a:defRPr sz="1800" b="1" kern="1200">
                          <a:solidFill>
                            <a:schemeClr val="dk1"/>
                          </a:solidFill>
                          <a:latin typeface="Calibri"/>
                          <a:ea typeface="DejaVu LGC Sans"/>
                          <a:cs typeface="DejaVu LGC Sans"/>
                        </a:defRPr>
                      </a:lvl5pPr>
                      <a:lvl6pPr marL="2286000" algn="l" defTabSz="914400" rtl="0" eaLnBrk="1" latinLnBrk="0" hangingPunct="1">
                        <a:defRPr sz="1800" b="1" kern="1200">
                          <a:solidFill>
                            <a:schemeClr val="dk1"/>
                          </a:solidFill>
                          <a:latin typeface="Calibri"/>
                          <a:ea typeface="DejaVu LGC Sans"/>
                          <a:cs typeface="DejaVu LGC Sans"/>
                        </a:defRPr>
                      </a:lvl6pPr>
                      <a:lvl7pPr marL="2743200" algn="l" defTabSz="914400" rtl="0" eaLnBrk="1" latinLnBrk="0" hangingPunct="1">
                        <a:defRPr sz="1800" b="1" kern="1200">
                          <a:solidFill>
                            <a:schemeClr val="dk1"/>
                          </a:solidFill>
                          <a:latin typeface="Calibri"/>
                          <a:ea typeface="DejaVu LGC Sans"/>
                          <a:cs typeface="DejaVu LGC Sans"/>
                        </a:defRPr>
                      </a:lvl7pPr>
                      <a:lvl8pPr marL="3200400" algn="l" defTabSz="914400" rtl="0" eaLnBrk="1" latinLnBrk="0" hangingPunct="1">
                        <a:defRPr sz="1800" b="1" kern="1200">
                          <a:solidFill>
                            <a:schemeClr val="dk1"/>
                          </a:solidFill>
                          <a:latin typeface="Calibri"/>
                          <a:ea typeface="DejaVu LGC Sans"/>
                          <a:cs typeface="DejaVu LGC Sans"/>
                        </a:defRPr>
                      </a:lvl8pPr>
                      <a:lvl9pPr marL="3657600" algn="l" defTabSz="914400" rtl="0" eaLnBrk="1" latinLnBrk="0" hangingPunct="1">
                        <a:defRPr sz="1800" b="1" kern="1200">
                          <a:solidFill>
                            <a:schemeClr val="dk1"/>
                          </a:solidFill>
                          <a:latin typeface="Calibri"/>
                          <a:ea typeface="DejaVu LGC Sans"/>
                          <a:cs typeface="DejaVu LGC Sans"/>
                        </a:defRPr>
                      </a:lvl9pPr>
                    </a:lstStyle>
                    <a:p>
                      <a:pPr algn="ctr"/>
                      <a:r>
                        <a:rPr lang="en-US" b="1" dirty="0" smtClean="0"/>
                        <a:t>D</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2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sz="2000" b="1" dirty="0" smtClean="0">
                          <a:solidFill>
                            <a:srgbClr val="EF8511"/>
                          </a:solidFill>
                        </a:rPr>
                        <a:t>*</a:t>
                      </a:r>
                      <a:endParaRPr lang="en-US" sz="2000" b="1" dirty="0">
                        <a:solidFill>
                          <a:srgbClr val="EF8511"/>
                        </a:solidFill>
                      </a:endParaRPr>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4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b="1" dirty="0" smtClean="0"/>
                        <a:t>*</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2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b="1" dirty="0" smtClean="0"/>
                        <a:t>C</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4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b="1" dirty="0" smtClean="0"/>
                        <a:t>*</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2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b="1" dirty="0" smtClean="0"/>
                        <a:t>*</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4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b="1" dirty="0" smtClean="0"/>
                        <a:t>*</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20000"/>
                      </a:srgbClr>
                    </a:solidFill>
                  </a:tcPr>
                </a:tc>
              </a:tr>
            </a:tbl>
          </a:graphicData>
        </a:graphic>
      </p:graphicFrame>
      <p:sp>
        <p:nvSpPr>
          <p:cNvPr id="9" name="Right Arrow 8"/>
          <p:cNvSpPr>
            <a:spLocks noChangeArrowheads="1"/>
          </p:cNvSpPr>
          <p:nvPr/>
        </p:nvSpPr>
        <p:spPr bwMode="auto">
          <a:xfrm>
            <a:off x="5029200" y="4826000"/>
            <a:ext cx="533400" cy="381000"/>
          </a:xfrm>
          <a:prstGeom prst="rightArrow">
            <a:avLst>
              <a:gd name="adj1" fmla="val 50000"/>
              <a:gd name="adj2" fmla="val 49998"/>
            </a:avLst>
          </a:prstGeom>
          <a:solidFill>
            <a:srgbClr val="00B8FF"/>
          </a:solidFill>
          <a:ln w="9525" algn="ctr">
            <a:solidFill>
              <a:srgbClr val="000000"/>
            </a:solidFill>
            <a:round/>
            <a:headEnd/>
            <a:tailEnd/>
          </a:ln>
        </p:spPr>
        <p:txBody>
          <a:bodyPr/>
          <a:lstStyle/>
          <a:p>
            <a:pPr marL="0" marR="0" lvl="0" indent="0" defTabSz="457200" eaLnBrk="1" fontAlgn="base" latinLnBrk="0" hangingPunct="1">
              <a:lnSpc>
                <a:spcPct val="98000"/>
              </a:lnSpc>
              <a:spcBef>
                <a:spcPct val="0"/>
              </a:spcBef>
              <a:spcAft>
                <a:spcPct val="0"/>
              </a:spcAft>
              <a:buClr>
                <a:srgbClr val="000000"/>
              </a:buClr>
              <a:buSzPct val="100000"/>
              <a:buFont typeface="Calibri" pitchFamily="34" charset="0"/>
              <a:buNone/>
              <a:tabLst/>
              <a:defRPr/>
            </a:pPr>
            <a:endParaRPr kumimoji="0" lang="en-US" sz="1800" b="0" i="0" u="none" strike="noStrike" kern="0" cap="none" spc="0" normalizeH="0" baseline="0" noProof="0">
              <a:ln>
                <a:noFill/>
              </a:ln>
              <a:solidFill>
                <a:srgbClr val="FFFFFF"/>
              </a:solidFill>
              <a:effectLst/>
              <a:uLnTx/>
              <a:uFillTx/>
            </a:endParaRPr>
          </a:p>
        </p:txBody>
      </p:sp>
      <p:sp>
        <p:nvSpPr>
          <p:cNvPr id="10" name="Right Arrow 9"/>
          <p:cNvSpPr>
            <a:spLocks noChangeArrowheads="1"/>
          </p:cNvSpPr>
          <p:nvPr/>
        </p:nvSpPr>
        <p:spPr bwMode="auto">
          <a:xfrm>
            <a:off x="6477000" y="4826000"/>
            <a:ext cx="533400" cy="381000"/>
          </a:xfrm>
          <a:prstGeom prst="rightArrow">
            <a:avLst>
              <a:gd name="adj1" fmla="val 50000"/>
              <a:gd name="adj2" fmla="val 49998"/>
            </a:avLst>
          </a:prstGeom>
          <a:solidFill>
            <a:srgbClr val="00B8FF"/>
          </a:solidFill>
          <a:ln w="9525" algn="ctr">
            <a:solidFill>
              <a:srgbClr val="000000"/>
            </a:solidFill>
            <a:round/>
            <a:headEnd/>
            <a:tailEnd/>
          </a:ln>
        </p:spPr>
        <p:txBody>
          <a:bodyPr/>
          <a:lstStyle/>
          <a:p>
            <a:pPr marL="0" marR="0" lvl="0" indent="0" defTabSz="457200" eaLnBrk="1" fontAlgn="base" latinLnBrk="0" hangingPunct="1">
              <a:lnSpc>
                <a:spcPct val="98000"/>
              </a:lnSpc>
              <a:spcBef>
                <a:spcPct val="0"/>
              </a:spcBef>
              <a:spcAft>
                <a:spcPct val="0"/>
              </a:spcAft>
              <a:buClr>
                <a:srgbClr val="000000"/>
              </a:buClr>
              <a:buSzPct val="100000"/>
              <a:buFont typeface="Calibri" pitchFamily="34" charset="0"/>
              <a:buNone/>
              <a:tabLst/>
              <a:defRPr/>
            </a:pPr>
            <a:endParaRPr kumimoji="0" lang="en-US" sz="1800" b="0" i="0" u="none" strike="noStrike" kern="0" cap="none" spc="0" normalizeH="0" baseline="0" noProof="0">
              <a:ln>
                <a:noFill/>
              </a:ln>
              <a:solidFill>
                <a:srgbClr val="FFFFFF"/>
              </a:solidFill>
              <a:effectLst/>
              <a:uLnTx/>
              <a:uFillTx/>
            </a:endParaRPr>
          </a:p>
        </p:txBody>
      </p:sp>
      <p:graphicFrame>
        <p:nvGraphicFramePr>
          <p:cNvPr id="12" name="Table 11"/>
          <p:cNvGraphicFramePr>
            <a:graphicFrameLocks noGrp="1"/>
          </p:cNvGraphicFramePr>
          <p:nvPr>
            <p:extLst>
              <p:ext uri="{D42A27DB-BD31-4B8C-83A1-F6EECF244321}">
                <p14:modId xmlns:p14="http://schemas.microsoft.com/office/powerpoint/2010/main" val="2742419714"/>
              </p:ext>
            </p:extLst>
          </p:nvPr>
        </p:nvGraphicFramePr>
        <p:xfrm>
          <a:off x="7239000" y="3467100"/>
          <a:ext cx="1524000" cy="3124200"/>
        </p:xfrm>
        <a:graphic>
          <a:graphicData uri="http://schemas.openxmlformats.org/drawingml/2006/table">
            <a:tbl>
              <a:tblPr firstRow="1" bandRow="1">
                <a:tableStyleId>{5C22544A-7EE6-4342-B048-85BDC9FD1C3A}</a:tableStyleId>
              </a:tblPr>
              <a:tblGrid>
                <a:gridCol w="508000"/>
                <a:gridCol w="508000"/>
                <a:gridCol w="508000"/>
              </a:tblGrid>
              <a:tr h="390525">
                <a:tc>
                  <a:txBody>
                    <a:bodyPr/>
                    <a:lstStyle/>
                    <a:p>
                      <a:endParaRPr lang="en-US" b="1" dirty="0"/>
                    </a:p>
                  </a:txBody>
                  <a:tcPr/>
                </a:tc>
                <a:tc>
                  <a:txBody>
                    <a:bodyPr/>
                    <a:lstStyle/>
                    <a:p>
                      <a:r>
                        <a:rPr lang="en-US" dirty="0" smtClean="0"/>
                        <a:t>X</a:t>
                      </a:r>
                      <a:endParaRPr lang="en-US" baseline="-25000" dirty="0"/>
                    </a:p>
                  </a:txBody>
                  <a:tcPr/>
                </a:tc>
                <a:tc>
                  <a:txBody>
                    <a:bodyPr/>
                    <a:lstStyle/>
                    <a:p>
                      <a:r>
                        <a:rPr lang="en-US" dirty="0" smtClean="0"/>
                        <a:t>Y</a:t>
                      </a:r>
                      <a:endParaRPr lang="en-US" baseline="-25000" dirty="0"/>
                    </a:p>
                  </a:txBody>
                  <a:tcPr/>
                </a:tc>
              </a:tr>
              <a:tr h="390525">
                <a:tc>
                  <a:txBody>
                    <a:bodyPr/>
                    <a:lstStyle/>
                    <a:p>
                      <a:r>
                        <a:rPr lang="en-US" b="1" dirty="0" smtClean="0"/>
                        <a:t>D</a:t>
                      </a:r>
                      <a:endParaRPr lang="en-US" b="1"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90525">
                <a:tc>
                  <a:txBody>
                    <a:bodyPr/>
                    <a:lstStyle/>
                    <a:p>
                      <a:endParaRPr lang="en-US" b="1" dirty="0"/>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0000"/>
                    </a:solidFill>
                  </a:tcPr>
                </a:tc>
              </a:tr>
              <a:tr h="390525">
                <a:tc>
                  <a:txBody>
                    <a:bodyPr/>
                    <a:lstStyle/>
                    <a:p>
                      <a:endParaRPr lang="en-US" b="1" dirty="0"/>
                    </a:p>
                  </a:txBody>
                  <a:tcPr>
                    <a:solidFill>
                      <a:srgbClr val="FFFF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r>
              <a:tr h="390525">
                <a:tc>
                  <a:txBody>
                    <a:bodyPr/>
                    <a:lstStyle/>
                    <a:p>
                      <a:r>
                        <a:rPr lang="en-US" b="1" dirty="0" smtClean="0"/>
                        <a:t>C</a:t>
                      </a:r>
                      <a:endParaRPr lang="en-US" b="1"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90525">
                <a:tc>
                  <a:txBody>
                    <a:bodyPr/>
                    <a:lstStyle/>
                    <a:p>
                      <a:endParaRPr lang="en-US" b="1" dirty="0"/>
                    </a:p>
                  </a:txBody>
                  <a:tcPr>
                    <a:solidFill>
                      <a:srgbClr val="FFFF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r>
              <a:tr h="390525">
                <a:tc>
                  <a:txBody>
                    <a:bodyPr/>
                    <a:lstStyle/>
                    <a:p>
                      <a:endParaRPr lang="en-US" b="1" dirty="0"/>
                    </a:p>
                  </a:txBody>
                  <a:tcPr>
                    <a:solidFill>
                      <a:srgbClr val="FFFF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r>
              <a:tr h="390525">
                <a:tc>
                  <a:txBody>
                    <a:bodyPr/>
                    <a:lstStyle/>
                    <a:p>
                      <a:endParaRPr lang="en-US" b="1" dirty="0"/>
                    </a:p>
                  </a:txBody>
                  <a:tcPr>
                    <a:solidFill>
                      <a:srgbClr val="FFFF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r>
            </a:tbl>
          </a:graphicData>
        </a:graphic>
      </p:graphicFrame>
      <mc:AlternateContent xmlns:mc="http://schemas.openxmlformats.org/markup-compatibility/2006" xmlns:a14="http://schemas.microsoft.com/office/drawing/2010/main">
        <mc:Choice Requires="a14">
          <p:sp>
            <p:nvSpPr>
              <p:cNvPr id="13" name="TextBox 12"/>
              <p:cNvSpPr txBox="1"/>
              <p:nvPr/>
            </p:nvSpPr>
            <p:spPr>
              <a:xfrm>
                <a:off x="4343400" y="2133600"/>
                <a:ext cx="4724400" cy="1431354"/>
              </a:xfrm>
              <a:prstGeom prst="rect">
                <a:avLst/>
              </a:prstGeom>
              <a:noFill/>
            </p:spPr>
            <p:txBody>
              <a:bodyPr wrap="square" rtlCol="0">
                <a:spAutoFit/>
              </a:bodyPr>
              <a:lstStyle/>
              <a:p>
                <a:r>
                  <a:rPr lang="en-US" dirty="0" smtClean="0"/>
                  <a:t>Every element of the union is equally likely to be the </a:t>
                </a:r>
                <a:r>
                  <a:rPr lang="en-US" b="1" dirty="0" smtClean="0">
                    <a:solidFill>
                      <a:srgbClr val="EF8511"/>
                    </a:solidFill>
                  </a:rPr>
                  <a:t>* </a:t>
                </a:r>
                <a:r>
                  <a:rPr lang="en-US" dirty="0" smtClean="0"/>
                  <a:t>element</a:t>
                </a:r>
              </a:p>
              <a:p>
                <a:pPr algn="r"/>
                <a:r>
                  <a:rPr lang="en-US" dirty="0" err="1" smtClean="0">
                    <a:solidFill>
                      <a:srgbClr val="0070C0"/>
                    </a:solidFill>
                  </a:rPr>
                  <a:t>Pr</a:t>
                </a:r>
                <a:r>
                  <a:rPr lang="en-US" dirty="0" smtClean="0">
                    <a:solidFill>
                      <a:srgbClr val="0070C0"/>
                    </a:solidFill>
                  </a:rPr>
                  <a:t>(h(X) </a:t>
                </a:r>
                <a:r>
                  <a:rPr lang="en-US" dirty="0">
                    <a:solidFill>
                      <a:srgbClr val="0070C0"/>
                    </a:solidFill>
                  </a:rPr>
                  <a:t>= </a:t>
                </a:r>
                <a:r>
                  <a:rPr lang="en-US" dirty="0" smtClean="0">
                    <a:solidFill>
                      <a:srgbClr val="0070C0"/>
                    </a:solidFill>
                  </a:rPr>
                  <a:t>h(Y)) = </a:t>
                </a:r>
                <a14:m>
                  <m:oMath xmlns:m="http://schemas.openxmlformats.org/officeDocument/2006/math">
                    <m:f>
                      <m:fPr>
                        <m:ctrlPr>
                          <a:rPr lang="en-US" i="1" smtClean="0">
                            <a:solidFill>
                              <a:srgbClr val="0070C0"/>
                            </a:solidFill>
                            <a:latin typeface="Cambria Math" panose="02040503050406030204" pitchFamily="18" charset="0"/>
                          </a:rPr>
                        </m:ctrlPr>
                      </m:fPr>
                      <m:num>
                        <m:r>
                          <m:rPr>
                            <m:nor/>
                          </m:rPr>
                          <a:rPr lang="en-US" b="0" i="0" smtClean="0">
                            <a:solidFill>
                              <a:srgbClr val="0070C0"/>
                            </a:solidFill>
                            <a:latin typeface="Cambria Math"/>
                          </a:rPr>
                          <m:t>|</m:t>
                        </m:r>
                        <m:d>
                          <m:dPr>
                            <m:begChr m:val="{"/>
                            <m:endChr m:val="}"/>
                            <m:ctrlPr>
                              <a:rPr lang="en-US" b="0" i="1" smtClean="0">
                                <a:solidFill>
                                  <a:srgbClr val="0070C0"/>
                                </a:solidFill>
                                <a:latin typeface="Cambria Math" panose="02040503050406030204" pitchFamily="18" charset="0"/>
                              </a:rPr>
                            </m:ctrlPr>
                          </m:dPr>
                          <m:e>
                            <m:r>
                              <m:rPr>
                                <m:nor/>
                              </m:rPr>
                              <a:rPr lang="en-US" b="0" i="0" smtClean="0">
                                <a:solidFill>
                                  <a:srgbClr val="0070C0"/>
                                </a:solidFill>
                                <a:latin typeface="Cambria Math"/>
                              </a:rPr>
                              <m:t>A</m:t>
                            </m:r>
                            <m:r>
                              <m:rPr>
                                <m:nor/>
                              </m:rPr>
                              <a:rPr lang="en-US" b="0" i="0" smtClean="0">
                                <a:solidFill>
                                  <a:srgbClr val="0070C0"/>
                                </a:solidFill>
                                <a:latin typeface="Cambria Math"/>
                              </a:rPr>
                              <m:t>,</m:t>
                            </m:r>
                            <m:r>
                              <m:rPr>
                                <m:nor/>
                              </m:rPr>
                              <a:rPr lang="en-US" b="0" i="0" smtClean="0">
                                <a:solidFill>
                                  <a:srgbClr val="0070C0"/>
                                </a:solidFill>
                                <a:latin typeface="Cambria Math"/>
                              </a:rPr>
                              <m:t>F</m:t>
                            </m:r>
                            <m:r>
                              <m:rPr>
                                <m:nor/>
                              </m:rPr>
                              <a:rPr lang="en-US" b="0" i="0" smtClean="0">
                                <a:solidFill>
                                  <a:srgbClr val="0070C0"/>
                                </a:solidFill>
                                <a:latin typeface="Cambria Math"/>
                              </a:rPr>
                              <m:t>,</m:t>
                            </m:r>
                            <m:r>
                              <m:rPr>
                                <m:nor/>
                              </m:rPr>
                              <a:rPr lang="en-US" b="0" i="0" smtClean="0">
                                <a:solidFill>
                                  <a:srgbClr val="0070C0"/>
                                </a:solidFill>
                                <a:latin typeface="Cambria Math"/>
                              </a:rPr>
                              <m:t>G</m:t>
                            </m:r>
                          </m:e>
                        </m:d>
                        <m:r>
                          <m:rPr>
                            <m:nor/>
                          </m:rPr>
                          <a:rPr lang="en-US" b="0" i="0" smtClean="0">
                            <a:solidFill>
                              <a:srgbClr val="0070C0"/>
                            </a:solidFill>
                            <a:latin typeface="Cambria Math"/>
                          </a:rPr>
                          <m:t>|</m:t>
                        </m:r>
                      </m:num>
                      <m:den>
                        <m:r>
                          <m:rPr>
                            <m:nor/>
                          </m:rPr>
                          <a:rPr lang="en-US" b="0" i="0" smtClean="0">
                            <a:solidFill>
                              <a:srgbClr val="0070C0"/>
                            </a:solidFill>
                            <a:latin typeface="Cambria Math"/>
                          </a:rPr>
                          <m:t>|</m:t>
                        </m:r>
                        <m:d>
                          <m:dPr>
                            <m:begChr m:val="{"/>
                            <m:endChr m:val="}"/>
                            <m:ctrlPr>
                              <a:rPr lang="en-US" b="0" i="1" smtClean="0">
                                <a:solidFill>
                                  <a:srgbClr val="0070C0"/>
                                </a:solidFill>
                                <a:latin typeface="Cambria Math" panose="02040503050406030204" pitchFamily="18" charset="0"/>
                              </a:rPr>
                            </m:ctrlPr>
                          </m:dPr>
                          <m:e>
                            <m:r>
                              <m:rPr>
                                <m:nor/>
                              </m:rPr>
                              <a:rPr lang="en-US" b="0" i="0" smtClean="0">
                                <a:solidFill>
                                  <a:srgbClr val="0070C0"/>
                                </a:solidFill>
                                <a:latin typeface="Cambria Math"/>
                              </a:rPr>
                              <m:t>A</m:t>
                            </m:r>
                            <m:r>
                              <m:rPr>
                                <m:nor/>
                              </m:rPr>
                              <a:rPr lang="en-US" b="0" i="0" smtClean="0">
                                <a:solidFill>
                                  <a:srgbClr val="0070C0"/>
                                </a:solidFill>
                                <a:latin typeface="Cambria Math"/>
                              </a:rPr>
                              <m:t>,</m:t>
                            </m:r>
                            <m:r>
                              <m:rPr>
                                <m:nor/>
                              </m:rPr>
                              <a:rPr lang="en-US" b="0" i="0" smtClean="0">
                                <a:solidFill>
                                  <a:srgbClr val="0070C0"/>
                                </a:solidFill>
                                <a:latin typeface="Cambria Math"/>
                              </a:rPr>
                              <m:t>B</m:t>
                            </m:r>
                            <m:r>
                              <m:rPr>
                                <m:nor/>
                              </m:rPr>
                              <a:rPr lang="en-US" b="0" i="0" smtClean="0">
                                <a:solidFill>
                                  <a:srgbClr val="0070C0"/>
                                </a:solidFill>
                                <a:latin typeface="Cambria Math"/>
                              </a:rPr>
                              <m:t>,</m:t>
                            </m:r>
                            <m:r>
                              <m:rPr>
                                <m:nor/>
                              </m:rPr>
                              <a:rPr lang="en-US" b="0" i="0" smtClean="0">
                                <a:solidFill>
                                  <a:srgbClr val="0070C0"/>
                                </a:solidFill>
                                <a:latin typeface="Cambria Math"/>
                              </a:rPr>
                              <m:t>E</m:t>
                            </m:r>
                            <m:r>
                              <m:rPr>
                                <m:nor/>
                              </m:rPr>
                              <a:rPr lang="en-US" b="0" i="0" smtClean="0">
                                <a:solidFill>
                                  <a:srgbClr val="0070C0"/>
                                </a:solidFill>
                                <a:latin typeface="Cambria Math"/>
                              </a:rPr>
                              <m:t>,</m:t>
                            </m:r>
                            <m:r>
                              <m:rPr>
                                <m:nor/>
                              </m:rPr>
                              <a:rPr lang="en-US" b="0" i="0" smtClean="0">
                                <a:solidFill>
                                  <a:srgbClr val="0070C0"/>
                                </a:solidFill>
                                <a:latin typeface="Cambria Math"/>
                              </a:rPr>
                              <m:t>F</m:t>
                            </m:r>
                            <m:r>
                              <m:rPr>
                                <m:nor/>
                              </m:rPr>
                              <a:rPr lang="en-US" b="0" i="0" smtClean="0">
                                <a:solidFill>
                                  <a:srgbClr val="0070C0"/>
                                </a:solidFill>
                                <a:latin typeface="Cambria Math"/>
                              </a:rPr>
                              <m:t>,</m:t>
                            </m:r>
                            <m:r>
                              <m:rPr>
                                <m:nor/>
                              </m:rPr>
                              <a:rPr lang="en-US" b="0" i="0" smtClean="0">
                                <a:solidFill>
                                  <a:srgbClr val="0070C0"/>
                                </a:solidFill>
                                <a:latin typeface="Cambria Math"/>
                              </a:rPr>
                              <m:t>G</m:t>
                            </m:r>
                          </m:e>
                        </m:d>
                        <m:r>
                          <m:rPr>
                            <m:nor/>
                          </m:rPr>
                          <a:rPr lang="en-US" b="0" i="0" smtClean="0">
                            <a:solidFill>
                              <a:srgbClr val="0070C0"/>
                            </a:solidFill>
                            <a:latin typeface="Cambria Math"/>
                          </a:rPr>
                          <m:t>|</m:t>
                        </m:r>
                      </m:den>
                    </m:f>
                    <m:r>
                      <m:rPr>
                        <m:nor/>
                      </m:rPr>
                      <a:rPr lang="en-US" b="0" i="0" smtClean="0">
                        <a:solidFill>
                          <a:srgbClr val="0070C0"/>
                        </a:solidFill>
                        <a:latin typeface="Cambria Math"/>
                      </a:rPr>
                      <m:t>= </m:t>
                    </m:r>
                    <m:f>
                      <m:fPr>
                        <m:ctrlPr>
                          <a:rPr lang="en-US" b="0" i="1" smtClean="0">
                            <a:solidFill>
                              <a:srgbClr val="0070C0"/>
                            </a:solidFill>
                            <a:latin typeface="Cambria Math" panose="02040503050406030204" pitchFamily="18" charset="0"/>
                          </a:rPr>
                        </m:ctrlPr>
                      </m:fPr>
                      <m:num>
                        <m:r>
                          <m:rPr>
                            <m:nor/>
                          </m:rPr>
                          <a:rPr lang="en-US" b="0" i="0" smtClean="0">
                            <a:solidFill>
                              <a:srgbClr val="0070C0"/>
                            </a:solidFill>
                            <a:latin typeface="Cambria Math"/>
                          </a:rPr>
                          <m:t>3</m:t>
                        </m:r>
                      </m:num>
                      <m:den>
                        <m:r>
                          <m:rPr>
                            <m:nor/>
                          </m:rPr>
                          <a:rPr lang="en-US" b="0" i="0" smtClean="0">
                            <a:solidFill>
                              <a:srgbClr val="0070C0"/>
                            </a:solidFill>
                            <a:latin typeface="Cambria Math"/>
                          </a:rPr>
                          <m:t>5</m:t>
                        </m:r>
                      </m:den>
                    </m:f>
                    <m:r>
                      <m:rPr>
                        <m:nor/>
                      </m:rPr>
                      <a:rPr lang="en-US" b="0" i="0" smtClean="0">
                        <a:solidFill>
                          <a:srgbClr val="0070C0"/>
                        </a:solidFill>
                        <a:latin typeface="Cambria Math"/>
                      </a:rPr>
                      <m:t>= </m:t>
                    </m:r>
                  </m:oMath>
                </a14:m>
                <a:r>
                  <a:rPr lang="en-US" dirty="0" err="1" smtClean="0">
                    <a:solidFill>
                      <a:srgbClr val="0070C0"/>
                    </a:solidFill>
                  </a:rPr>
                  <a:t>Sim</a:t>
                </a:r>
                <a:r>
                  <a:rPr lang="en-US" dirty="0" smtClean="0">
                    <a:solidFill>
                      <a:srgbClr val="0070C0"/>
                    </a:solidFill>
                  </a:rPr>
                  <a:t>(X,Y)</a:t>
                </a:r>
                <a:endParaRPr lang="en-US" dirty="0">
                  <a:solidFill>
                    <a:srgbClr val="0070C0"/>
                  </a:solidFill>
                </a:endParaRPr>
              </a:p>
              <a:p>
                <a:endParaRPr lang="en-US" dirty="0"/>
              </a:p>
            </p:txBody>
          </p:sp>
        </mc:Choice>
        <mc:Fallback xmlns="">
          <p:sp>
            <p:nvSpPr>
              <p:cNvPr id="13" name="TextBox 12"/>
              <p:cNvSpPr txBox="1">
                <a:spLocks noRot="1" noChangeAspect="1" noMove="1" noResize="1" noEditPoints="1" noAdjustHandles="1" noChangeArrowheads="1" noChangeShapeType="1" noTextEdit="1"/>
              </p:cNvSpPr>
              <p:nvPr/>
            </p:nvSpPr>
            <p:spPr>
              <a:xfrm>
                <a:off x="4343400" y="2133600"/>
                <a:ext cx="4724400" cy="1431354"/>
              </a:xfrm>
              <a:prstGeom prst="rect">
                <a:avLst/>
              </a:prstGeom>
              <a:blipFill rotWithShape="1">
                <a:blip r:embed="rId2"/>
                <a:stretch>
                  <a:fillRect l="-1161" t="-2128" r="-1032"/>
                </a:stretch>
              </a:blipFill>
            </p:spPr>
            <p:txBody>
              <a:bodyPr/>
              <a:lstStyle/>
              <a:p>
                <a:r>
                  <a:rPr lang="en-US">
                    <a:noFill/>
                  </a:rPr>
                  <a:t> </a:t>
                </a:r>
              </a:p>
            </p:txBody>
          </p:sp>
        </mc:Fallback>
      </mc:AlternateContent>
    </p:spTree>
    <p:extLst>
      <p:ext uri="{BB962C8B-B14F-4D97-AF65-F5344CB8AC3E}">
        <p14:creationId xmlns:p14="http://schemas.microsoft.com/office/powerpoint/2010/main" val="207996739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24200" y="5105400"/>
            <a:ext cx="3775393" cy="646331"/>
          </a:xfrm>
          <a:prstGeom prst="rect">
            <a:avLst/>
          </a:prstGeom>
          <a:noFill/>
        </p:spPr>
        <p:txBody>
          <a:bodyPr wrap="none" rtlCol="0">
            <a:spAutoFit/>
          </a:bodyPr>
          <a:lstStyle/>
          <a:p>
            <a:r>
              <a:rPr lang="en-US" dirty="0" smtClean="0"/>
              <a:t>Zero similarity is preserved</a:t>
            </a:r>
          </a:p>
          <a:p>
            <a:r>
              <a:rPr lang="en-US" dirty="0" smtClean="0"/>
              <a:t>High similarity is well approximated</a:t>
            </a:r>
            <a:endParaRPr lang="en-US" dirty="0"/>
          </a:p>
        </p:txBody>
      </p:sp>
      <p:sp>
        <p:nvSpPr>
          <p:cNvPr id="4" name="Slide Number Placeholder 3"/>
          <p:cNvSpPr>
            <a:spLocks noGrp="1"/>
          </p:cNvSpPr>
          <p:nvPr>
            <p:ph type="sldNum" sz="quarter" idx="12"/>
          </p:nvPr>
        </p:nvSpPr>
        <p:spPr/>
        <p:txBody>
          <a:bodyPr/>
          <a:lstStyle/>
          <a:p>
            <a:fld id="{3CF442C6-9F93-4CF8-92DD-ECD2B448469D}" type="slidenum">
              <a:rPr lang="en-US"/>
              <a:pPr/>
              <a:t>36</a:t>
            </a:fld>
            <a:endParaRPr lang="en-US"/>
          </a:p>
        </p:txBody>
      </p:sp>
      <p:sp>
        <p:nvSpPr>
          <p:cNvPr id="39938" name="Rectangle 2"/>
          <p:cNvSpPr>
            <a:spLocks noGrp="1" noChangeArrowheads="1"/>
          </p:cNvSpPr>
          <p:nvPr>
            <p:ph type="title"/>
          </p:nvPr>
        </p:nvSpPr>
        <p:spPr/>
        <p:txBody>
          <a:bodyPr/>
          <a:lstStyle/>
          <a:p>
            <a:r>
              <a:rPr lang="en-US"/>
              <a:t>Similarity for Signatures</a:t>
            </a:r>
          </a:p>
        </p:txBody>
      </p:sp>
      <p:sp>
        <p:nvSpPr>
          <p:cNvPr id="39939" name="Rectangle 3"/>
          <p:cNvSpPr>
            <a:spLocks noGrp="1" noChangeArrowheads="1"/>
          </p:cNvSpPr>
          <p:nvPr>
            <p:ph type="body" idx="1"/>
          </p:nvPr>
        </p:nvSpPr>
        <p:spPr>
          <a:xfrm>
            <a:off x="457200" y="1600200"/>
            <a:ext cx="8229600" cy="5105400"/>
          </a:xfrm>
        </p:spPr>
        <p:txBody>
          <a:bodyPr>
            <a:normAutofit lnSpcReduction="10000"/>
          </a:bodyPr>
          <a:lstStyle/>
          <a:p>
            <a:r>
              <a:rPr lang="en-US" dirty="0" smtClean="0"/>
              <a:t>The </a:t>
            </a:r>
            <a:r>
              <a:rPr lang="en-US" dirty="0" smtClean="0">
                <a:solidFill>
                  <a:srgbClr val="FF0000"/>
                </a:solidFill>
              </a:rPr>
              <a:t>similarity of signatures  </a:t>
            </a:r>
            <a:r>
              <a:rPr lang="en-US" dirty="0" smtClean="0"/>
              <a:t>is the </a:t>
            </a:r>
            <a:r>
              <a:rPr lang="en-US" dirty="0" smtClean="0">
                <a:solidFill>
                  <a:srgbClr val="0070C0"/>
                </a:solidFill>
              </a:rPr>
              <a:t>fraction of the hash functions</a:t>
            </a:r>
            <a:r>
              <a:rPr lang="en-US" dirty="0" smtClean="0"/>
              <a:t> in which they agree.</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r>
              <a:rPr lang="en-US" sz="2400" dirty="0" smtClean="0"/>
              <a:t>With multiple signatures we get a good </a:t>
            </a:r>
            <a:r>
              <a:rPr lang="en-US" sz="2400" dirty="0" smtClean="0"/>
              <a:t>approximation</a:t>
            </a:r>
          </a:p>
          <a:p>
            <a:pPr lvl="1"/>
            <a:r>
              <a:rPr lang="en-US" sz="2000" dirty="0" smtClean="0"/>
              <a:t>Why? What is the expected value of the fraction of agreements?</a:t>
            </a:r>
            <a:endParaRPr lang="en-US" sz="2000" dirty="0" smtClean="0"/>
          </a:p>
        </p:txBody>
      </p:sp>
      <p:graphicFrame>
        <p:nvGraphicFramePr>
          <p:cNvPr id="9" name="Table 8"/>
          <p:cNvGraphicFramePr>
            <a:graphicFrameLocks noGrp="1"/>
          </p:cNvGraphicFramePr>
          <p:nvPr>
            <p:extLst>
              <p:ext uri="{D42A27DB-BD31-4B8C-83A1-F6EECF244321}">
                <p14:modId xmlns:p14="http://schemas.microsoft.com/office/powerpoint/2010/main" val="4139953879"/>
              </p:ext>
            </p:extLst>
          </p:nvPr>
        </p:nvGraphicFramePr>
        <p:xfrm>
          <a:off x="762000" y="2667000"/>
          <a:ext cx="2362200" cy="2966720"/>
        </p:xfrm>
        <a:graphic>
          <a:graphicData uri="http://schemas.openxmlformats.org/drawingml/2006/table">
            <a:tbl>
              <a:tblPr firstRow="1" bandRow="1"/>
              <a:tblGrid>
                <a:gridCol w="457200"/>
                <a:gridCol w="457200"/>
                <a:gridCol w="457200"/>
                <a:gridCol w="457200"/>
                <a:gridCol w="533400"/>
              </a:tblGrid>
              <a:tr h="370840">
                <a:tc>
                  <a:txBody>
                    <a:bodyPr/>
                    <a:lstStyle>
                      <a:lvl1pPr marL="0" algn="l" defTabSz="914400" rtl="0" eaLnBrk="1" latinLnBrk="0" hangingPunct="1">
                        <a:defRPr sz="1800" b="1" kern="1200">
                          <a:solidFill>
                            <a:schemeClr val="lt1"/>
                          </a:solidFill>
                          <a:latin typeface="Calibri"/>
                          <a:ea typeface="DejaVu LGC Sans"/>
                          <a:cs typeface="DejaVu LGC Sans"/>
                        </a:defRPr>
                      </a:lvl1pPr>
                      <a:lvl2pPr marL="457200" algn="l" defTabSz="914400" rtl="0" eaLnBrk="1" latinLnBrk="0" hangingPunct="1">
                        <a:defRPr sz="1800" b="1" kern="1200">
                          <a:solidFill>
                            <a:schemeClr val="lt1"/>
                          </a:solidFill>
                          <a:latin typeface="Calibri"/>
                          <a:ea typeface="DejaVu LGC Sans"/>
                          <a:cs typeface="DejaVu LGC Sans"/>
                        </a:defRPr>
                      </a:lvl2pPr>
                      <a:lvl3pPr marL="914400" algn="l" defTabSz="914400" rtl="0" eaLnBrk="1" latinLnBrk="0" hangingPunct="1">
                        <a:defRPr sz="1800" b="1" kern="1200">
                          <a:solidFill>
                            <a:schemeClr val="lt1"/>
                          </a:solidFill>
                          <a:latin typeface="Calibri"/>
                          <a:ea typeface="DejaVu LGC Sans"/>
                          <a:cs typeface="DejaVu LGC Sans"/>
                        </a:defRPr>
                      </a:lvl3pPr>
                      <a:lvl4pPr marL="1371600" algn="l" defTabSz="914400" rtl="0" eaLnBrk="1" latinLnBrk="0" hangingPunct="1">
                        <a:defRPr sz="1800" b="1" kern="1200">
                          <a:solidFill>
                            <a:schemeClr val="lt1"/>
                          </a:solidFill>
                          <a:latin typeface="Calibri"/>
                          <a:ea typeface="DejaVu LGC Sans"/>
                          <a:cs typeface="DejaVu LGC Sans"/>
                        </a:defRPr>
                      </a:lvl4pPr>
                      <a:lvl5pPr marL="1828800" algn="l" defTabSz="914400" rtl="0" eaLnBrk="1" latinLnBrk="0" hangingPunct="1">
                        <a:defRPr sz="1800" b="1" kern="1200">
                          <a:solidFill>
                            <a:schemeClr val="lt1"/>
                          </a:solidFill>
                          <a:latin typeface="Calibri"/>
                          <a:ea typeface="DejaVu LGC Sans"/>
                          <a:cs typeface="DejaVu LGC Sans"/>
                        </a:defRPr>
                      </a:lvl5pPr>
                      <a:lvl6pPr marL="2286000" algn="l" defTabSz="914400" rtl="0" eaLnBrk="1" latinLnBrk="0" hangingPunct="1">
                        <a:defRPr sz="1800" b="1" kern="1200">
                          <a:solidFill>
                            <a:schemeClr val="lt1"/>
                          </a:solidFill>
                          <a:latin typeface="Calibri"/>
                          <a:ea typeface="DejaVu LGC Sans"/>
                          <a:cs typeface="DejaVu LGC Sans"/>
                        </a:defRPr>
                      </a:lvl6pPr>
                      <a:lvl7pPr marL="2743200" algn="l" defTabSz="914400" rtl="0" eaLnBrk="1" latinLnBrk="0" hangingPunct="1">
                        <a:defRPr sz="1800" b="1" kern="1200">
                          <a:solidFill>
                            <a:schemeClr val="lt1"/>
                          </a:solidFill>
                          <a:latin typeface="Calibri"/>
                          <a:ea typeface="DejaVu LGC Sans"/>
                          <a:cs typeface="DejaVu LGC Sans"/>
                        </a:defRPr>
                      </a:lvl7pPr>
                      <a:lvl8pPr marL="3200400" algn="l" defTabSz="914400" rtl="0" eaLnBrk="1" latinLnBrk="0" hangingPunct="1">
                        <a:defRPr sz="1800" b="1" kern="1200">
                          <a:solidFill>
                            <a:schemeClr val="lt1"/>
                          </a:solidFill>
                          <a:latin typeface="Calibri"/>
                          <a:ea typeface="DejaVu LGC Sans"/>
                          <a:cs typeface="DejaVu LGC Sans"/>
                        </a:defRPr>
                      </a:lvl8pPr>
                      <a:lvl9pPr marL="3657600" algn="l" defTabSz="914400" rtl="0" eaLnBrk="1" latinLnBrk="0" hangingPunct="1">
                        <a:defRPr sz="1800" b="1" kern="1200">
                          <a:solidFill>
                            <a:schemeClr val="lt1"/>
                          </a:solidFill>
                          <a:latin typeface="Calibri"/>
                          <a:ea typeface="DejaVu LGC Sans"/>
                          <a:cs typeface="DejaVu LGC Sans"/>
                        </a:defRPr>
                      </a:lvl9pPr>
                    </a:lstStyle>
                    <a:p>
                      <a:endParaRPr lang="en-US" dirty="0">
                        <a:solidFill>
                          <a:schemeClr val="bg1"/>
                        </a:solidFill>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3333CC"/>
                    </a:solidFill>
                  </a:tcPr>
                </a:tc>
                <a:tc>
                  <a:txBody>
                    <a:bodyPr/>
                    <a:lstStyle>
                      <a:lvl1pPr marL="0" algn="l" defTabSz="914400" rtl="0" eaLnBrk="1" latinLnBrk="0" hangingPunct="1">
                        <a:defRPr sz="1800" b="1" kern="1200">
                          <a:solidFill>
                            <a:schemeClr val="lt1"/>
                          </a:solidFill>
                          <a:latin typeface="Calibri"/>
                          <a:ea typeface="DejaVu LGC Sans"/>
                          <a:cs typeface="DejaVu LGC Sans"/>
                        </a:defRPr>
                      </a:lvl1pPr>
                      <a:lvl2pPr marL="457200" algn="l" defTabSz="914400" rtl="0" eaLnBrk="1" latinLnBrk="0" hangingPunct="1">
                        <a:defRPr sz="1800" b="1" kern="1200">
                          <a:solidFill>
                            <a:schemeClr val="lt1"/>
                          </a:solidFill>
                          <a:latin typeface="Calibri"/>
                          <a:ea typeface="DejaVu LGC Sans"/>
                          <a:cs typeface="DejaVu LGC Sans"/>
                        </a:defRPr>
                      </a:lvl2pPr>
                      <a:lvl3pPr marL="914400" algn="l" defTabSz="914400" rtl="0" eaLnBrk="1" latinLnBrk="0" hangingPunct="1">
                        <a:defRPr sz="1800" b="1" kern="1200">
                          <a:solidFill>
                            <a:schemeClr val="lt1"/>
                          </a:solidFill>
                          <a:latin typeface="Calibri"/>
                          <a:ea typeface="DejaVu LGC Sans"/>
                          <a:cs typeface="DejaVu LGC Sans"/>
                        </a:defRPr>
                      </a:lvl3pPr>
                      <a:lvl4pPr marL="1371600" algn="l" defTabSz="914400" rtl="0" eaLnBrk="1" latinLnBrk="0" hangingPunct="1">
                        <a:defRPr sz="1800" b="1" kern="1200">
                          <a:solidFill>
                            <a:schemeClr val="lt1"/>
                          </a:solidFill>
                          <a:latin typeface="Calibri"/>
                          <a:ea typeface="DejaVu LGC Sans"/>
                          <a:cs typeface="DejaVu LGC Sans"/>
                        </a:defRPr>
                      </a:lvl4pPr>
                      <a:lvl5pPr marL="1828800" algn="l" defTabSz="914400" rtl="0" eaLnBrk="1" latinLnBrk="0" hangingPunct="1">
                        <a:defRPr sz="1800" b="1" kern="1200">
                          <a:solidFill>
                            <a:schemeClr val="lt1"/>
                          </a:solidFill>
                          <a:latin typeface="Calibri"/>
                          <a:ea typeface="DejaVu LGC Sans"/>
                          <a:cs typeface="DejaVu LGC Sans"/>
                        </a:defRPr>
                      </a:lvl5pPr>
                      <a:lvl6pPr marL="2286000" algn="l" defTabSz="914400" rtl="0" eaLnBrk="1" latinLnBrk="0" hangingPunct="1">
                        <a:defRPr sz="1800" b="1" kern="1200">
                          <a:solidFill>
                            <a:schemeClr val="lt1"/>
                          </a:solidFill>
                          <a:latin typeface="Calibri"/>
                          <a:ea typeface="DejaVu LGC Sans"/>
                          <a:cs typeface="DejaVu LGC Sans"/>
                        </a:defRPr>
                      </a:lvl6pPr>
                      <a:lvl7pPr marL="2743200" algn="l" defTabSz="914400" rtl="0" eaLnBrk="1" latinLnBrk="0" hangingPunct="1">
                        <a:defRPr sz="1800" b="1" kern="1200">
                          <a:solidFill>
                            <a:schemeClr val="lt1"/>
                          </a:solidFill>
                          <a:latin typeface="Calibri"/>
                          <a:ea typeface="DejaVu LGC Sans"/>
                          <a:cs typeface="DejaVu LGC Sans"/>
                        </a:defRPr>
                      </a:lvl7pPr>
                      <a:lvl8pPr marL="3200400" algn="l" defTabSz="914400" rtl="0" eaLnBrk="1" latinLnBrk="0" hangingPunct="1">
                        <a:defRPr sz="1800" b="1" kern="1200">
                          <a:solidFill>
                            <a:schemeClr val="lt1"/>
                          </a:solidFill>
                          <a:latin typeface="Calibri"/>
                          <a:ea typeface="DejaVu LGC Sans"/>
                          <a:cs typeface="DejaVu LGC Sans"/>
                        </a:defRPr>
                      </a:lvl8pPr>
                      <a:lvl9pPr marL="3657600" algn="l" defTabSz="914400" rtl="0" eaLnBrk="1" latinLnBrk="0" hangingPunct="1">
                        <a:defRPr sz="1800" b="1" kern="1200">
                          <a:solidFill>
                            <a:schemeClr val="lt1"/>
                          </a:solidFill>
                          <a:latin typeface="Calibri"/>
                          <a:ea typeface="DejaVu LGC Sans"/>
                          <a:cs typeface="DejaVu LGC Sans"/>
                        </a:defRPr>
                      </a:lvl9pPr>
                    </a:lstStyle>
                    <a:p>
                      <a:r>
                        <a:rPr lang="en-US" dirty="0" smtClean="0">
                          <a:solidFill>
                            <a:schemeClr val="bg1"/>
                          </a:solidFill>
                        </a:rPr>
                        <a:t>S</a:t>
                      </a:r>
                      <a:r>
                        <a:rPr lang="en-US" baseline="-25000" dirty="0" smtClean="0">
                          <a:solidFill>
                            <a:schemeClr val="bg1"/>
                          </a:solidFill>
                        </a:rPr>
                        <a:t>1</a:t>
                      </a:r>
                      <a:endParaRPr lang="en-US" baseline="-25000" dirty="0">
                        <a:solidFill>
                          <a:schemeClr val="bg1"/>
                        </a:solidFill>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3333CC"/>
                    </a:solidFill>
                  </a:tcPr>
                </a:tc>
                <a:tc>
                  <a:txBody>
                    <a:bodyPr/>
                    <a:lstStyle>
                      <a:lvl1pPr marL="0" algn="l" defTabSz="914400" rtl="0" eaLnBrk="1" latinLnBrk="0" hangingPunct="1">
                        <a:defRPr sz="1800" b="1" kern="1200">
                          <a:solidFill>
                            <a:schemeClr val="lt1"/>
                          </a:solidFill>
                          <a:latin typeface="Calibri"/>
                          <a:ea typeface="DejaVu LGC Sans"/>
                          <a:cs typeface="DejaVu LGC Sans"/>
                        </a:defRPr>
                      </a:lvl1pPr>
                      <a:lvl2pPr marL="457200" algn="l" defTabSz="914400" rtl="0" eaLnBrk="1" latinLnBrk="0" hangingPunct="1">
                        <a:defRPr sz="1800" b="1" kern="1200">
                          <a:solidFill>
                            <a:schemeClr val="lt1"/>
                          </a:solidFill>
                          <a:latin typeface="Calibri"/>
                          <a:ea typeface="DejaVu LGC Sans"/>
                          <a:cs typeface="DejaVu LGC Sans"/>
                        </a:defRPr>
                      </a:lvl2pPr>
                      <a:lvl3pPr marL="914400" algn="l" defTabSz="914400" rtl="0" eaLnBrk="1" latinLnBrk="0" hangingPunct="1">
                        <a:defRPr sz="1800" b="1" kern="1200">
                          <a:solidFill>
                            <a:schemeClr val="lt1"/>
                          </a:solidFill>
                          <a:latin typeface="Calibri"/>
                          <a:ea typeface="DejaVu LGC Sans"/>
                          <a:cs typeface="DejaVu LGC Sans"/>
                        </a:defRPr>
                      </a:lvl3pPr>
                      <a:lvl4pPr marL="1371600" algn="l" defTabSz="914400" rtl="0" eaLnBrk="1" latinLnBrk="0" hangingPunct="1">
                        <a:defRPr sz="1800" b="1" kern="1200">
                          <a:solidFill>
                            <a:schemeClr val="lt1"/>
                          </a:solidFill>
                          <a:latin typeface="Calibri"/>
                          <a:ea typeface="DejaVu LGC Sans"/>
                          <a:cs typeface="DejaVu LGC Sans"/>
                        </a:defRPr>
                      </a:lvl4pPr>
                      <a:lvl5pPr marL="1828800" algn="l" defTabSz="914400" rtl="0" eaLnBrk="1" latinLnBrk="0" hangingPunct="1">
                        <a:defRPr sz="1800" b="1" kern="1200">
                          <a:solidFill>
                            <a:schemeClr val="lt1"/>
                          </a:solidFill>
                          <a:latin typeface="Calibri"/>
                          <a:ea typeface="DejaVu LGC Sans"/>
                          <a:cs typeface="DejaVu LGC Sans"/>
                        </a:defRPr>
                      </a:lvl5pPr>
                      <a:lvl6pPr marL="2286000" algn="l" defTabSz="914400" rtl="0" eaLnBrk="1" latinLnBrk="0" hangingPunct="1">
                        <a:defRPr sz="1800" b="1" kern="1200">
                          <a:solidFill>
                            <a:schemeClr val="lt1"/>
                          </a:solidFill>
                          <a:latin typeface="Calibri"/>
                          <a:ea typeface="DejaVu LGC Sans"/>
                          <a:cs typeface="DejaVu LGC Sans"/>
                        </a:defRPr>
                      </a:lvl6pPr>
                      <a:lvl7pPr marL="2743200" algn="l" defTabSz="914400" rtl="0" eaLnBrk="1" latinLnBrk="0" hangingPunct="1">
                        <a:defRPr sz="1800" b="1" kern="1200">
                          <a:solidFill>
                            <a:schemeClr val="lt1"/>
                          </a:solidFill>
                          <a:latin typeface="Calibri"/>
                          <a:ea typeface="DejaVu LGC Sans"/>
                          <a:cs typeface="DejaVu LGC Sans"/>
                        </a:defRPr>
                      </a:lvl7pPr>
                      <a:lvl8pPr marL="3200400" algn="l" defTabSz="914400" rtl="0" eaLnBrk="1" latinLnBrk="0" hangingPunct="1">
                        <a:defRPr sz="1800" b="1" kern="1200">
                          <a:solidFill>
                            <a:schemeClr val="lt1"/>
                          </a:solidFill>
                          <a:latin typeface="Calibri"/>
                          <a:ea typeface="DejaVu LGC Sans"/>
                          <a:cs typeface="DejaVu LGC Sans"/>
                        </a:defRPr>
                      </a:lvl8pPr>
                      <a:lvl9pPr marL="3657600" algn="l" defTabSz="914400" rtl="0" eaLnBrk="1" latinLnBrk="0" hangingPunct="1">
                        <a:defRPr sz="1800" b="1" kern="1200">
                          <a:solidFill>
                            <a:schemeClr val="lt1"/>
                          </a:solidFill>
                          <a:latin typeface="Calibri"/>
                          <a:ea typeface="DejaVu LGC Sans"/>
                          <a:cs typeface="DejaVu LGC Sans"/>
                        </a:defRPr>
                      </a:lvl9pPr>
                    </a:lstStyle>
                    <a:p>
                      <a:r>
                        <a:rPr lang="en-US" dirty="0" smtClean="0">
                          <a:solidFill>
                            <a:schemeClr val="bg1"/>
                          </a:solidFill>
                        </a:rPr>
                        <a:t>S</a:t>
                      </a:r>
                      <a:r>
                        <a:rPr lang="en-US" baseline="-25000" dirty="0" smtClean="0">
                          <a:solidFill>
                            <a:schemeClr val="bg1"/>
                          </a:solidFill>
                        </a:rPr>
                        <a:t>2</a:t>
                      </a:r>
                      <a:endParaRPr lang="en-US" baseline="-25000" dirty="0">
                        <a:solidFill>
                          <a:schemeClr val="bg1"/>
                        </a:solidFill>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3333CC"/>
                    </a:solidFill>
                  </a:tcPr>
                </a:tc>
                <a:tc>
                  <a:txBody>
                    <a:bodyPr/>
                    <a:lstStyle>
                      <a:lvl1pPr marL="0" algn="l" defTabSz="914400" rtl="0" eaLnBrk="1" latinLnBrk="0" hangingPunct="1">
                        <a:defRPr sz="1800" b="1" kern="1200">
                          <a:solidFill>
                            <a:schemeClr val="lt1"/>
                          </a:solidFill>
                          <a:latin typeface="Calibri"/>
                          <a:ea typeface="DejaVu LGC Sans"/>
                          <a:cs typeface="DejaVu LGC Sans"/>
                        </a:defRPr>
                      </a:lvl1pPr>
                      <a:lvl2pPr marL="457200" algn="l" defTabSz="914400" rtl="0" eaLnBrk="1" latinLnBrk="0" hangingPunct="1">
                        <a:defRPr sz="1800" b="1" kern="1200">
                          <a:solidFill>
                            <a:schemeClr val="lt1"/>
                          </a:solidFill>
                          <a:latin typeface="Calibri"/>
                          <a:ea typeface="DejaVu LGC Sans"/>
                          <a:cs typeface="DejaVu LGC Sans"/>
                        </a:defRPr>
                      </a:lvl2pPr>
                      <a:lvl3pPr marL="914400" algn="l" defTabSz="914400" rtl="0" eaLnBrk="1" latinLnBrk="0" hangingPunct="1">
                        <a:defRPr sz="1800" b="1" kern="1200">
                          <a:solidFill>
                            <a:schemeClr val="lt1"/>
                          </a:solidFill>
                          <a:latin typeface="Calibri"/>
                          <a:ea typeface="DejaVu LGC Sans"/>
                          <a:cs typeface="DejaVu LGC Sans"/>
                        </a:defRPr>
                      </a:lvl3pPr>
                      <a:lvl4pPr marL="1371600" algn="l" defTabSz="914400" rtl="0" eaLnBrk="1" latinLnBrk="0" hangingPunct="1">
                        <a:defRPr sz="1800" b="1" kern="1200">
                          <a:solidFill>
                            <a:schemeClr val="lt1"/>
                          </a:solidFill>
                          <a:latin typeface="Calibri"/>
                          <a:ea typeface="DejaVu LGC Sans"/>
                          <a:cs typeface="DejaVu LGC Sans"/>
                        </a:defRPr>
                      </a:lvl4pPr>
                      <a:lvl5pPr marL="1828800" algn="l" defTabSz="914400" rtl="0" eaLnBrk="1" latinLnBrk="0" hangingPunct="1">
                        <a:defRPr sz="1800" b="1" kern="1200">
                          <a:solidFill>
                            <a:schemeClr val="lt1"/>
                          </a:solidFill>
                          <a:latin typeface="Calibri"/>
                          <a:ea typeface="DejaVu LGC Sans"/>
                          <a:cs typeface="DejaVu LGC Sans"/>
                        </a:defRPr>
                      </a:lvl5pPr>
                      <a:lvl6pPr marL="2286000" algn="l" defTabSz="914400" rtl="0" eaLnBrk="1" latinLnBrk="0" hangingPunct="1">
                        <a:defRPr sz="1800" b="1" kern="1200">
                          <a:solidFill>
                            <a:schemeClr val="lt1"/>
                          </a:solidFill>
                          <a:latin typeface="Calibri"/>
                          <a:ea typeface="DejaVu LGC Sans"/>
                          <a:cs typeface="DejaVu LGC Sans"/>
                        </a:defRPr>
                      </a:lvl6pPr>
                      <a:lvl7pPr marL="2743200" algn="l" defTabSz="914400" rtl="0" eaLnBrk="1" latinLnBrk="0" hangingPunct="1">
                        <a:defRPr sz="1800" b="1" kern="1200">
                          <a:solidFill>
                            <a:schemeClr val="lt1"/>
                          </a:solidFill>
                          <a:latin typeface="Calibri"/>
                          <a:ea typeface="DejaVu LGC Sans"/>
                          <a:cs typeface="DejaVu LGC Sans"/>
                        </a:defRPr>
                      </a:lvl7pPr>
                      <a:lvl8pPr marL="3200400" algn="l" defTabSz="914400" rtl="0" eaLnBrk="1" latinLnBrk="0" hangingPunct="1">
                        <a:defRPr sz="1800" b="1" kern="1200">
                          <a:solidFill>
                            <a:schemeClr val="lt1"/>
                          </a:solidFill>
                          <a:latin typeface="Calibri"/>
                          <a:ea typeface="DejaVu LGC Sans"/>
                          <a:cs typeface="DejaVu LGC Sans"/>
                        </a:defRPr>
                      </a:lvl8pPr>
                      <a:lvl9pPr marL="3657600" algn="l" defTabSz="914400" rtl="0" eaLnBrk="1" latinLnBrk="0" hangingPunct="1">
                        <a:defRPr sz="1800" b="1" kern="1200">
                          <a:solidFill>
                            <a:schemeClr val="lt1"/>
                          </a:solidFill>
                          <a:latin typeface="Calibri"/>
                          <a:ea typeface="DejaVu LGC Sans"/>
                          <a:cs typeface="DejaVu LGC Sans"/>
                        </a:defRPr>
                      </a:lvl9pPr>
                    </a:lstStyle>
                    <a:p>
                      <a:r>
                        <a:rPr lang="en-US" dirty="0" err="1" smtClean="0">
                          <a:solidFill>
                            <a:schemeClr val="bg1"/>
                          </a:solidFill>
                        </a:rPr>
                        <a:t>S</a:t>
                      </a:r>
                      <a:r>
                        <a:rPr lang="en-US" baseline="-25000" dirty="0" err="1" smtClean="0">
                          <a:solidFill>
                            <a:schemeClr val="bg1"/>
                          </a:solidFill>
                        </a:rPr>
                        <a:t>3</a:t>
                      </a:r>
                      <a:endParaRPr lang="en-US" baseline="-25000" dirty="0">
                        <a:solidFill>
                          <a:schemeClr val="bg1"/>
                        </a:solidFill>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3333CC"/>
                    </a:solidFill>
                  </a:tcPr>
                </a:tc>
                <a:tc>
                  <a:txBody>
                    <a:bodyPr/>
                    <a:lstStyle>
                      <a:lvl1pPr marL="0" algn="l" defTabSz="914400" rtl="0" eaLnBrk="1" latinLnBrk="0" hangingPunct="1">
                        <a:defRPr sz="1800" b="1" kern="1200">
                          <a:solidFill>
                            <a:schemeClr val="lt1"/>
                          </a:solidFill>
                          <a:latin typeface="Calibri"/>
                          <a:ea typeface="DejaVu LGC Sans"/>
                          <a:cs typeface="DejaVu LGC Sans"/>
                        </a:defRPr>
                      </a:lvl1pPr>
                      <a:lvl2pPr marL="457200" algn="l" defTabSz="914400" rtl="0" eaLnBrk="1" latinLnBrk="0" hangingPunct="1">
                        <a:defRPr sz="1800" b="1" kern="1200">
                          <a:solidFill>
                            <a:schemeClr val="lt1"/>
                          </a:solidFill>
                          <a:latin typeface="Calibri"/>
                          <a:ea typeface="DejaVu LGC Sans"/>
                          <a:cs typeface="DejaVu LGC Sans"/>
                        </a:defRPr>
                      </a:lvl2pPr>
                      <a:lvl3pPr marL="914400" algn="l" defTabSz="914400" rtl="0" eaLnBrk="1" latinLnBrk="0" hangingPunct="1">
                        <a:defRPr sz="1800" b="1" kern="1200">
                          <a:solidFill>
                            <a:schemeClr val="lt1"/>
                          </a:solidFill>
                          <a:latin typeface="Calibri"/>
                          <a:ea typeface="DejaVu LGC Sans"/>
                          <a:cs typeface="DejaVu LGC Sans"/>
                        </a:defRPr>
                      </a:lvl3pPr>
                      <a:lvl4pPr marL="1371600" algn="l" defTabSz="914400" rtl="0" eaLnBrk="1" latinLnBrk="0" hangingPunct="1">
                        <a:defRPr sz="1800" b="1" kern="1200">
                          <a:solidFill>
                            <a:schemeClr val="lt1"/>
                          </a:solidFill>
                          <a:latin typeface="Calibri"/>
                          <a:ea typeface="DejaVu LGC Sans"/>
                          <a:cs typeface="DejaVu LGC Sans"/>
                        </a:defRPr>
                      </a:lvl4pPr>
                      <a:lvl5pPr marL="1828800" algn="l" defTabSz="914400" rtl="0" eaLnBrk="1" latinLnBrk="0" hangingPunct="1">
                        <a:defRPr sz="1800" b="1" kern="1200">
                          <a:solidFill>
                            <a:schemeClr val="lt1"/>
                          </a:solidFill>
                          <a:latin typeface="Calibri"/>
                          <a:ea typeface="DejaVu LGC Sans"/>
                          <a:cs typeface="DejaVu LGC Sans"/>
                        </a:defRPr>
                      </a:lvl5pPr>
                      <a:lvl6pPr marL="2286000" algn="l" defTabSz="914400" rtl="0" eaLnBrk="1" latinLnBrk="0" hangingPunct="1">
                        <a:defRPr sz="1800" b="1" kern="1200">
                          <a:solidFill>
                            <a:schemeClr val="lt1"/>
                          </a:solidFill>
                          <a:latin typeface="Calibri"/>
                          <a:ea typeface="DejaVu LGC Sans"/>
                          <a:cs typeface="DejaVu LGC Sans"/>
                        </a:defRPr>
                      </a:lvl6pPr>
                      <a:lvl7pPr marL="2743200" algn="l" defTabSz="914400" rtl="0" eaLnBrk="1" latinLnBrk="0" hangingPunct="1">
                        <a:defRPr sz="1800" b="1" kern="1200">
                          <a:solidFill>
                            <a:schemeClr val="lt1"/>
                          </a:solidFill>
                          <a:latin typeface="Calibri"/>
                          <a:ea typeface="DejaVu LGC Sans"/>
                          <a:cs typeface="DejaVu LGC Sans"/>
                        </a:defRPr>
                      </a:lvl7pPr>
                      <a:lvl8pPr marL="3200400" algn="l" defTabSz="914400" rtl="0" eaLnBrk="1" latinLnBrk="0" hangingPunct="1">
                        <a:defRPr sz="1800" b="1" kern="1200">
                          <a:solidFill>
                            <a:schemeClr val="lt1"/>
                          </a:solidFill>
                          <a:latin typeface="Calibri"/>
                          <a:ea typeface="DejaVu LGC Sans"/>
                          <a:cs typeface="DejaVu LGC Sans"/>
                        </a:defRPr>
                      </a:lvl8pPr>
                      <a:lvl9pPr marL="3657600" algn="l" defTabSz="914400" rtl="0" eaLnBrk="1" latinLnBrk="0" hangingPunct="1">
                        <a:defRPr sz="1800" b="1" kern="1200">
                          <a:solidFill>
                            <a:schemeClr val="lt1"/>
                          </a:solidFill>
                          <a:latin typeface="Calibri"/>
                          <a:ea typeface="DejaVu LGC Sans"/>
                          <a:cs typeface="DejaVu LGC Sans"/>
                        </a:defRPr>
                      </a:lvl9pPr>
                    </a:lstStyle>
                    <a:p>
                      <a:r>
                        <a:rPr lang="en-US" dirty="0" err="1" smtClean="0">
                          <a:solidFill>
                            <a:schemeClr val="bg1"/>
                          </a:solidFill>
                        </a:rPr>
                        <a:t>S</a:t>
                      </a:r>
                      <a:r>
                        <a:rPr lang="en-US" baseline="-25000" dirty="0" err="1" smtClean="0">
                          <a:solidFill>
                            <a:schemeClr val="bg1"/>
                          </a:solidFill>
                        </a:rPr>
                        <a:t>4</a:t>
                      </a:r>
                      <a:endParaRPr lang="en-US" baseline="-25000" dirty="0">
                        <a:solidFill>
                          <a:schemeClr val="bg1"/>
                        </a:solidFill>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3333CC"/>
                    </a:solidFill>
                  </a:tcPr>
                </a:tc>
              </a:tr>
              <a:tr h="370840">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b="1" dirty="0" smtClean="0"/>
                        <a:t>A</a:t>
                      </a:r>
                      <a:endParaRPr lang="en-US" b="1" dirty="0"/>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4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1</a:t>
                      </a:r>
                      <a:endParaRPr lang="en-US" dirty="0"/>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4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0</a:t>
                      </a:r>
                      <a:endParaRPr lang="en-US" dirty="0"/>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4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1</a:t>
                      </a:r>
                      <a:endParaRPr lang="en-US" dirty="0"/>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4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0</a:t>
                      </a:r>
                      <a:endParaRPr lang="en-US" dirty="0"/>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40000"/>
                      </a:srgbClr>
                    </a:solidFill>
                  </a:tcPr>
                </a:tc>
              </a:tr>
              <a:tr h="370840">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b="1" dirty="0" smtClean="0"/>
                        <a:t>B</a:t>
                      </a:r>
                      <a:endParaRPr lang="en-US" b="1"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2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1</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2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0</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2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0</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2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1</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20000"/>
                      </a:srgbClr>
                    </a:solidFill>
                  </a:tcPr>
                </a:tc>
              </a:tr>
              <a:tr h="370840">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b="1" dirty="0" smtClean="0"/>
                        <a:t>C</a:t>
                      </a:r>
                      <a:endParaRPr lang="en-US" b="1"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4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0</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4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1</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4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0</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4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1</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40000"/>
                      </a:srgbClr>
                    </a:solidFill>
                  </a:tcPr>
                </a:tc>
              </a:tr>
              <a:tr h="370840">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b="1" dirty="0" smtClean="0"/>
                        <a:t>D</a:t>
                      </a:r>
                      <a:endParaRPr lang="en-US" b="1"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2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0</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2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1</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2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0</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2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1</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20000"/>
                      </a:srgbClr>
                    </a:solidFill>
                  </a:tcPr>
                </a:tc>
              </a:tr>
              <a:tr h="370840">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b="1" dirty="0" smtClean="0"/>
                        <a:t>E</a:t>
                      </a:r>
                      <a:endParaRPr lang="en-US" b="1"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4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0</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4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1</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4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1</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4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1</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40000"/>
                      </a:srgbClr>
                    </a:solidFill>
                  </a:tcPr>
                </a:tc>
              </a:tr>
              <a:tr h="370840">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b="1" dirty="0" smtClean="0"/>
                        <a:t>F</a:t>
                      </a:r>
                      <a:endParaRPr lang="en-US" b="1"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2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1</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2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0</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2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1</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2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0</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20000"/>
                      </a:srgbClr>
                    </a:solidFill>
                  </a:tcPr>
                </a:tc>
              </a:tr>
              <a:tr h="370840">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b="1" dirty="0" smtClean="0"/>
                        <a:t>G</a:t>
                      </a:r>
                      <a:endParaRPr lang="en-US" b="1"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4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1</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4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0</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4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1</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4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0</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40000"/>
                      </a:srgbClr>
                    </a:solidFill>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500059271"/>
              </p:ext>
            </p:extLst>
          </p:nvPr>
        </p:nvGraphicFramePr>
        <p:xfrm>
          <a:off x="3733800" y="3241675"/>
          <a:ext cx="1905000" cy="1483360"/>
        </p:xfrm>
        <a:graphic>
          <a:graphicData uri="http://schemas.openxmlformats.org/drawingml/2006/table">
            <a:tbl>
              <a:tblPr firstRow="1" bandRow="1"/>
              <a:tblGrid>
                <a:gridCol w="457200"/>
                <a:gridCol w="457200"/>
                <a:gridCol w="457200"/>
                <a:gridCol w="533400"/>
              </a:tblGrid>
              <a:tr h="370840">
                <a:tc>
                  <a:txBody>
                    <a:bodyPr/>
                    <a:lstStyle>
                      <a:lvl1pPr marL="0" algn="l" defTabSz="914400" rtl="0" eaLnBrk="1" latinLnBrk="0" hangingPunct="1">
                        <a:defRPr sz="1800" b="1" kern="1200">
                          <a:solidFill>
                            <a:schemeClr val="lt1"/>
                          </a:solidFill>
                          <a:latin typeface="Calibri"/>
                          <a:ea typeface="DejaVu LGC Sans"/>
                          <a:cs typeface="DejaVu LGC Sans"/>
                        </a:defRPr>
                      </a:lvl1pPr>
                      <a:lvl2pPr marL="457200" algn="l" defTabSz="914400" rtl="0" eaLnBrk="1" latinLnBrk="0" hangingPunct="1">
                        <a:defRPr sz="1800" b="1" kern="1200">
                          <a:solidFill>
                            <a:schemeClr val="lt1"/>
                          </a:solidFill>
                          <a:latin typeface="Calibri"/>
                          <a:ea typeface="DejaVu LGC Sans"/>
                          <a:cs typeface="DejaVu LGC Sans"/>
                        </a:defRPr>
                      </a:lvl2pPr>
                      <a:lvl3pPr marL="914400" algn="l" defTabSz="914400" rtl="0" eaLnBrk="1" latinLnBrk="0" hangingPunct="1">
                        <a:defRPr sz="1800" b="1" kern="1200">
                          <a:solidFill>
                            <a:schemeClr val="lt1"/>
                          </a:solidFill>
                          <a:latin typeface="Calibri"/>
                          <a:ea typeface="DejaVu LGC Sans"/>
                          <a:cs typeface="DejaVu LGC Sans"/>
                        </a:defRPr>
                      </a:lvl3pPr>
                      <a:lvl4pPr marL="1371600" algn="l" defTabSz="914400" rtl="0" eaLnBrk="1" latinLnBrk="0" hangingPunct="1">
                        <a:defRPr sz="1800" b="1" kern="1200">
                          <a:solidFill>
                            <a:schemeClr val="lt1"/>
                          </a:solidFill>
                          <a:latin typeface="Calibri"/>
                          <a:ea typeface="DejaVu LGC Sans"/>
                          <a:cs typeface="DejaVu LGC Sans"/>
                        </a:defRPr>
                      </a:lvl4pPr>
                      <a:lvl5pPr marL="1828800" algn="l" defTabSz="914400" rtl="0" eaLnBrk="1" latinLnBrk="0" hangingPunct="1">
                        <a:defRPr sz="1800" b="1" kern="1200">
                          <a:solidFill>
                            <a:schemeClr val="lt1"/>
                          </a:solidFill>
                          <a:latin typeface="Calibri"/>
                          <a:ea typeface="DejaVu LGC Sans"/>
                          <a:cs typeface="DejaVu LGC Sans"/>
                        </a:defRPr>
                      </a:lvl5pPr>
                      <a:lvl6pPr marL="2286000" algn="l" defTabSz="914400" rtl="0" eaLnBrk="1" latinLnBrk="0" hangingPunct="1">
                        <a:defRPr sz="1800" b="1" kern="1200">
                          <a:solidFill>
                            <a:schemeClr val="lt1"/>
                          </a:solidFill>
                          <a:latin typeface="Calibri"/>
                          <a:ea typeface="DejaVu LGC Sans"/>
                          <a:cs typeface="DejaVu LGC Sans"/>
                        </a:defRPr>
                      </a:lvl6pPr>
                      <a:lvl7pPr marL="2743200" algn="l" defTabSz="914400" rtl="0" eaLnBrk="1" latinLnBrk="0" hangingPunct="1">
                        <a:defRPr sz="1800" b="1" kern="1200">
                          <a:solidFill>
                            <a:schemeClr val="lt1"/>
                          </a:solidFill>
                          <a:latin typeface="Calibri"/>
                          <a:ea typeface="DejaVu LGC Sans"/>
                          <a:cs typeface="DejaVu LGC Sans"/>
                        </a:defRPr>
                      </a:lvl7pPr>
                      <a:lvl8pPr marL="3200400" algn="l" defTabSz="914400" rtl="0" eaLnBrk="1" latinLnBrk="0" hangingPunct="1">
                        <a:defRPr sz="1800" b="1" kern="1200">
                          <a:solidFill>
                            <a:schemeClr val="lt1"/>
                          </a:solidFill>
                          <a:latin typeface="Calibri"/>
                          <a:ea typeface="DejaVu LGC Sans"/>
                          <a:cs typeface="DejaVu LGC Sans"/>
                        </a:defRPr>
                      </a:lvl8pPr>
                      <a:lvl9pPr marL="3657600" algn="l" defTabSz="914400" rtl="0" eaLnBrk="1" latinLnBrk="0" hangingPunct="1">
                        <a:defRPr sz="1800" b="1" kern="1200">
                          <a:solidFill>
                            <a:schemeClr val="lt1"/>
                          </a:solidFill>
                          <a:latin typeface="Calibri"/>
                          <a:ea typeface="DejaVu LGC Sans"/>
                          <a:cs typeface="DejaVu LGC Sans"/>
                        </a:defRPr>
                      </a:lvl9pPr>
                    </a:lstStyle>
                    <a:p>
                      <a:r>
                        <a:rPr lang="en-US" dirty="0" smtClean="0">
                          <a:solidFill>
                            <a:schemeClr val="bg1"/>
                          </a:solidFill>
                        </a:rPr>
                        <a:t>S</a:t>
                      </a:r>
                      <a:r>
                        <a:rPr lang="en-US" baseline="-25000" dirty="0" smtClean="0">
                          <a:solidFill>
                            <a:schemeClr val="bg1"/>
                          </a:solidFill>
                        </a:rPr>
                        <a:t>1</a:t>
                      </a:r>
                      <a:endParaRPr lang="en-US" baseline="-25000" dirty="0">
                        <a:solidFill>
                          <a:schemeClr val="bg1"/>
                        </a:solidFill>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3333CC"/>
                    </a:solidFill>
                  </a:tcPr>
                </a:tc>
                <a:tc>
                  <a:txBody>
                    <a:bodyPr/>
                    <a:lstStyle>
                      <a:lvl1pPr marL="0" algn="l" defTabSz="914400" rtl="0" eaLnBrk="1" latinLnBrk="0" hangingPunct="1">
                        <a:defRPr sz="1800" b="1" kern="1200">
                          <a:solidFill>
                            <a:schemeClr val="lt1"/>
                          </a:solidFill>
                          <a:latin typeface="Calibri"/>
                          <a:ea typeface="DejaVu LGC Sans"/>
                          <a:cs typeface="DejaVu LGC Sans"/>
                        </a:defRPr>
                      </a:lvl1pPr>
                      <a:lvl2pPr marL="457200" algn="l" defTabSz="914400" rtl="0" eaLnBrk="1" latinLnBrk="0" hangingPunct="1">
                        <a:defRPr sz="1800" b="1" kern="1200">
                          <a:solidFill>
                            <a:schemeClr val="lt1"/>
                          </a:solidFill>
                          <a:latin typeface="Calibri"/>
                          <a:ea typeface="DejaVu LGC Sans"/>
                          <a:cs typeface="DejaVu LGC Sans"/>
                        </a:defRPr>
                      </a:lvl2pPr>
                      <a:lvl3pPr marL="914400" algn="l" defTabSz="914400" rtl="0" eaLnBrk="1" latinLnBrk="0" hangingPunct="1">
                        <a:defRPr sz="1800" b="1" kern="1200">
                          <a:solidFill>
                            <a:schemeClr val="lt1"/>
                          </a:solidFill>
                          <a:latin typeface="Calibri"/>
                          <a:ea typeface="DejaVu LGC Sans"/>
                          <a:cs typeface="DejaVu LGC Sans"/>
                        </a:defRPr>
                      </a:lvl3pPr>
                      <a:lvl4pPr marL="1371600" algn="l" defTabSz="914400" rtl="0" eaLnBrk="1" latinLnBrk="0" hangingPunct="1">
                        <a:defRPr sz="1800" b="1" kern="1200">
                          <a:solidFill>
                            <a:schemeClr val="lt1"/>
                          </a:solidFill>
                          <a:latin typeface="Calibri"/>
                          <a:ea typeface="DejaVu LGC Sans"/>
                          <a:cs typeface="DejaVu LGC Sans"/>
                        </a:defRPr>
                      </a:lvl4pPr>
                      <a:lvl5pPr marL="1828800" algn="l" defTabSz="914400" rtl="0" eaLnBrk="1" latinLnBrk="0" hangingPunct="1">
                        <a:defRPr sz="1800" b="1" kern="1200">
                          <a:solidFill>
                            <a:schemeClr val="lt1"/>
                          </a:solidFill>
                          <a:latin typeface="Calibri"/>
                          <a:ea typeface="DejaVu LGC Sans"/>
                          <a:cs typeface="DejaVu LGC Sans"/>
                        </a:defRPr>
                      </a:lvl5pPr>
                      <a:lvl6pPr marL="2286000" algn="l" defTabSz="914400" rtl="0" eaLnBrk="1" latinLnBrk="0" hangingPunct="1">
                        <a:defRPr sz="1800" b="1" kern="1200">
                          <a:solidFill>
                            <a:schemeClr val="lt1"/>
                          </a:solidFill>
                          <a:latin typeface="Calibri"/>
                          <a:ea typeface="DejaVu LGC Sans"/>
                          <a:cs typeface="DejaVu LGC Sans"/>
                        </a:defRPr>
                      </a:lvl6pPr>
                      <a:lvl7pPr marL="2743200" algn="l" defTabSz="914400" rtl="0" eaLnBrk="1" latinLnBrk="0" hangingPunct="1">
                        <a:defRPr sz="1800" b="1" kern="1200">
                          <a:solidFill>
                            <a:schemeClr val="lt1"/>
                          </a:solidFill>
                          <a:latin typeface="Calibri"/>
                          <a:ea typeface="DejaVu LGC Sans"/>
                          <a:cs typeface="DejaVu LGC Sans"/>
                        </a:defRPr>
                      </a:lvl7pPr>
                      <a:lvl8pPr marL="3200400" algn="l" defTabSz="914400" rtl="0" eaLnBrk="1" latinLnBrk="0" hangingPunct="1">
                        <a:defRPr sz="1800" b="1" kern="1200">
                          <a:solidFill>
                            <a:schemeClr val="lt1"/>
                          </a:solidFill>
                          <a:latin typeface="Calibri"/>
                          <a:ea typeface="DejaVu LGC Sans"/>
                          <a:cs typeface="DejaVu LGC Sans"/>
                        </a:defRPr>
                      </a:lvl8pPr>
                      <a:lvl9pPr marL="3657600" algn="l" defTabSz="914400" rtl="0" eaLnBrk="1" latinLnBrk="0" hangingPunct="1">
                        <a:defRPr sz="1800" b="1" kern="1200">
                          <a:solidFill>
                            <a:schemeClr val="lt1"/>
                          </a:solidFill>
                          <a:latin typeface="Calibri"/>
                          <a:ea typeface="DejaVu LGC Sans"/>
                          <a:cs typeface="DejaVu LGC Sans"/>
                        </a:defRPr>
                      </a:lvl9pPr>
                    </a:lstStyle>
                    <a:p>
                      <a:r>
                        <a:rPr lang="en-US" dirty="0" smtClean="0">
                          <a:solidFill>
                            <a:schemeClr val="bg1"/>
                          </a:solidFill>
                        </a:rPr>
                        <a:t>S</a:t>
                      </a:r>
                      <a:r>
                        <a:rPr lang="en-US" baseline="-25000" dirty="0" smtClean="0">
                          <a:solidFill>
                            <a:schemeClr val="bg1"/>
                          </a:solidFill>
                        </a:rPr>
                        <a:t>2</a:t>
                      </a:r>
                      <a:endParaRPr lang="en-US" baseline="-25000" dirty="0">
                        <a:solidFill>
                          <a:schemeClr val="bg1"/>
                        </a:solidFill>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3333CC"/>
                    </a:solidFill>
                  </a:tcPr>
                </a:tc>
                <a:tc>
                  <a:txBody>
                    <a:bodyPr/>
                    <a:lstStyle>
                      <a:lvl1pPr marL="0" algn="l" defTabSz="914400" rtl="0" eaLnBrk="1" latinLnBrk="0" hangingPunct="1">
                        <a:defRPr sz="1800" b="1" kern="1200">
                          <a:solidFill>
                            <a:schemeClr val="lt1"/>
                          </a:solidFill>
                          <a:latin typeface="Calibri"/>
                          <a:ea typeface="DejaVu LGC Sans"/>
                          <a:cs typeface="DejaVu LGC Sans"/>
                        </a:defRPr>
                      </a:lvl1pPr>
                      <a:lvl2pPr marL="457200" algn="l" defTabSz="914400" rtl="0" eaLnBrk="1" latinLnBrk="0" hangingPunct="1">
                        <a:defRPr sz="1800" b="1" kern="1200">
                          <a:solidFill>
                            <a:schemeClr val="lt1"/>
                          </a:solidFill>
                          <a:latin typeface="Calibri"/>
                          <a:ea typeface="DejaVu LGC Sans"/>
                          <a:cs typeface="DejaVu LGC Sans"/>
                        </a:defRPr>
                      </a:lvl2pPr>
                      <a:lvl3pPr marL="914400" algn="l" defTabSz="914400" rtl="0" eaLnBrk="1" latinLnBrk="0" hangingPunct="1">
                        <a:defRPr sz="1800" b="1" kern="1200">
                          <a:solidFill>
                            <a:schemeClr val="lt1"/>
                          </a:solidFill>
                          <a:latin typeface="Calibri"/>
                          <a:ea typeface="DejaVu LGC Sans"/>
                          <a:cs typeface="DejaVu LGC Sans"/>
                        </a:defRPr>
                      </a:lvl3pPr>
                      <a:lvl4pPr marL="1371600" algn="l" defTabSz="914400" rtl="0" eaLnBrk="1" latinLnBrk="0" hangingPunct="1">
                        <a:defRPr sz="1800" b="1" kern="1200">
                          <a:solidFill>
                            <a:schemeClr val="lt1"/>
                          </a:solidFill>
                          <a:latin typeface="Calibri"/>
                          <a:ea typeface="DejaVu LGC Sans"/>
                          <a:cs typeface="DejaVu LGC Sans"/>
                        </a:defRPr>
                      </a:lvl4pPr>
                      <a:lvl5pPr marL="1828800" algn="l" defTabSz="914400" rtl="0" eaLnBrk="1" latinLnBrk="0" hangingPunct="1">
                        <a:defRPr sz="1800" b="1" kern="1200">
                          <a:solidFill>
                            <a:schemeClr val="lt1"/>
                          </a:solidFill>
                          <a:latin typeface="Calibri"/>
                          <a:ea typeface="DejaVu LGC Sans"/>
                          <a:cs typeface="DejaVu LGC Sans"/>
                        </a:defRPr>
                      </a:lvl5pPr>
                      <a:lvl6pPr marL="2286000" algn="l" defTabSz="914400" rtl="0" eaLnBrk="1" latinLnBrk="0" hangingPunct="1">
                        <a:defRPr sz="1800" b="1" kern="1200">
                          <a:solidFill>
                            <a:schemeClr val="lt1"/>
                          </a:solidFill>
                          <a:latin typeface="Calibri"/>
                          <a:ea typeface="DejaVu LGC Sans"/>
                          <a:cs typeface="DejaVu LGC Sans"/>
                        </a:defRPr>
                      </a:lvl6pPr>
                      <a:lvl7pPr marL="2743200" algn="l" defTabSz="914400" rtl="0" eaLnBrk="1" latinLnBrk="0" hangingPunct="1">
                        <a:defRPr sz="1800" b="1" kern="1200">
                          <a:solidFill>
                            <a:schemeClr val="lt1"/>
                          </a:solidFill>
                          <a:latin typeface="Calibri"/>
                          <a:ea typeface="DejaVu LGC Sans"/>
                          <a:cs typeface="DejaVu LGC Sans"/>
                        </a:defRPr>
                      </a:lvl7pPr>
                      <a:lvl8pPr marL="3200400" algn="l" defTabSz="914400" rtl="0" eaLnBrk="1" latinLnBrk="0" hangingPunct="1">
                        <a:defRPr sz="1800" b="1" kern="1200">
                          <a:solidFill>
                            <a:schemeClr val="lt1"/>
                          </a:solidFill>
                          <a:latin typeface="Calibri"/>
                          <a:ea typeface="DejaVu LGC Sans"/>
                          <a:cs typeface="DejaVu LGC Sans"/>
                        </a:defRPr>
                      </a:lvl8pPr>
                      <a:lvl9pPr marL="3657600" algn="l" defTabSz="914400" rtl="0" eaLnBrk="1" latinLnBrk="0" hangingPunct="1">
                        <a:defRPr sz="1800" b="1" kern="1200">
                          <a:solidFill>
                            <a:schemeClr val="lt1"/>
                          </a:solidFill>
                          <a:latin typeface="Calibri"/>
                          <a:ea typeface="DejaVu LGC Sans"/>
                          <a:cs typeface="DejaVu LGC Sans"/>
                        </a:defRPr>
                      </a:lvl9pPr>
                    </a:lstStyle>
                    <a:p>
                      <a:r>
                        <a:rPr lang="en-US" dirty="0" err="1" smtClean="0">
                          <a:solidFill>
                            <a:schemeClr val="bg1"/>
                          </a:solidFill>
                        </a:rPr>
                        <a:t>S</a:t>
                      </a:r>
                      <a:r>
                        <a:rPr lang="en-US" baseline="-25000" dirty="0" err="1" smtClean="0">
                          <a:solidFill>
                            <a:schemeClr val="bg1"/>
                          </a:solidFill>
                        </a:rPr>
                        <a:t>3</a:t>
                      </a:r>
                      <a:endParaRPr lang="en-US" baseline="-25000" dirty="0">
                        <a:solidFill>
                          <a:schemeClr val="bg1"/>
                        </a:solidFill>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3333CC"/>
                    </a:solidFill>
                  </a:tcPr>
                </a:tc>
                <a:tc>
                  <a:txBody>
                    <a:bodyPr/>
                    <a:lstStyle>
                      <a:lvl1pPr marL="0" algn="l" defTabSz="914400" rtl="0" eaLnBrk="1" latinLnBrk="0" hangingPunct="1">
                        <a:defRPr sz="1800" b="1" kern="1200">
                          <a:solidFill>
                            <a:schemeClr val="lt1"/>
                          </a:solidFill>
                          <a:latin typeface="Calibri"/>
                          <a:ea typeface="DejaVu LGC Sans"/>
                          <a:cs typeface="DejaVu LGC Sans"/>
                        </a:defRPr>
                      </a:lvl1pPr>
                      <a:lvl2pPr marL="457200" algn="l" defTabSz="914400" rtl="0" eaLnBrk="1" latinLnBrk="0" hangingPunct="1">
                        <a:defRPr sz="1800" b="1" kern="1200">
                          <a:solidFill>
                            <a:schemeClr val="lt1"/>
                          </a:solidFill>
                          <a:latin typeface="Calibri"/>
                          <a:ea typeface="DejaVu LGC Sans"/>
                          <a:cs typeface="DejaVu LGC Sans"/>
                        </a:defRPr>
                      </a:lvl2pPr>
                      <a:lvl3pPr marL="914400" algn="l" defTabSz="914400" rtl="0" eaLnBrk="1" latinLnBrk="0" hangingPunct="1">
                        <a:defRPr sz="1800" b="1" kern="1200">
                          <a:solidFill>
                            <a:schemeClr val="lt1"/>
                          </a:solidFill>
                          <a:latin typeface="Calibri"/>
                          <a:ea typeface="DejaVu LGC Sans"/>
                          <a:cs typeface="DejaVu LGC Sans"/>
                        </a:defRPr>
                      </a:lvl3pPr>
                      <a:lvl4pPr marL="1371600" algn="l" defTabSz="914400" rtl="0" eaLnBrk="1" latinLnBrk="0" hangingPunct="1">
                        <a:defRPr sz="1800" b="1" kern="1200">
                          <a:solidFill>
                            <a:schemeClr val="lt1"/>
                          </a:solidFill>
                          <a:latin typeface="Calibri"/>
                          <a:ea typeface="DejaVu LGC Sans"/>
                          <a:cs typeface="DejaVu LGC Sans"/>
                        </a:defRPr>
                      </a:lvl4pPr>
                      <a:lvl5pPr marL="1828800" algn="l" defTabSz="914400" rtl="0" eaLnBrk="1" latinLnBrk="0" hangingPunct="1">
                        <a:defRPr sz="1800" b="1" kern="1200">
                          <a:solidFill>
                            <a:schemeClr val="lt1"/>
                          </a:solidFill>
                          <a:latin typeface="Calibri"/>
                          <a:ea typeface="DejaVu LGC Sans"/>
                          <a:cs typeface="DejaVu LGC Sans"/>
                        </a:defRPr>
                      </a:lvl5pPr>
                      <a:lvl6pPr marL="2286000" algn="l" defTabSz="914400" rtl="0" eaLnBrk="1" latinLnBrk="0" hangingPunct="1">
                        <a:defRPr sz="1800" b="1" kern="1200">
                          <a:solidFill>
                            <a:schemeClr val="lt1"/>
                          </a:solidFill>
                          <a:latin typeface="Calibri"/>
                          <a:ea typeface="DejaVu LGC Sans"/>
                          <a:cs typeface="DejaVu LGC Sans"/>
                        </a:defRPr>
                      </a:lvl6pPr>
                      <a:lvl7pPr marL="2743200" algn="l" defTabSz="914400" rtl="0" eaLnBrk="1" latinLnBrk="0" hangingPunct="1">
                        <a:defRPr sz="1800" b="1" kern="1200">
                          <a:solidFill>
                            <a:schemeClr val="lt1"/>
                          </a:solidFill>
                          <a:latin typeface="Calibri"/>
                          <a:ea typeface="DejaVu LGC Sans"/>
                          <a:cs typeface="DejaVu LGC Sans"/>
                        </a:defRPr>
                      </a:lvl7pPr>
                      <a:lvl8pPr marL="3200400" algn="l" defTabSz="914400" rtl="0" eaLnBrk="1" latinLnBrk="0" hangingPunct="1">
                        <a:defRPr sz="1800" b="1" kern="1200">
                          <a:solidFill>
                            <a:schemeClr val="lt1"/>
                          </a:solidFill>
                          <a:latin typeface="Calibri"/>
                          <a:ea typeface="DejaVu LGC Sans"/>
                          <a:cs typeface="DejaVu LGC Sans"/>
                        </a:defRPr>
                      </a:lvl8pPr>
                      <a:lvl9pPr marL="3657600" algn="l" defTabSz="914400" rtl="0" eaLnBrk="1" latinLnBrk="0" hangingPunct="1">
                        <a:defRPr sz="1800" b="1" kern="1200">
                          <a:solidFill>
                            <a:schemeClr val="lt1"/>
                          </a:solidFill>
                          <a:latin typeface="Calibri"/>
                          <a:ea typeface="DejaVu LGC Sans"/>
                          <a:cs typeface="DejaVu LGC Sans"/>
                        </a:defRPr>
                      </a:lvl9pPr>
                    </a:lstStyle>
                    <a:p>
                      <a:r>
                        <a:rPr lang="en-US" dirty="0" err="1" smtClean="0">
                          <a:solidFill>
                            <a:schemeClr val="bg1"/>
                          </a:solidFill>
                        </a:rPr>
                        <a:t>S</a:t>
                      </a:r>
                      <a:r>
                        <a:rPr lang="en-US" baseline="-25000" dirty="0" err="1" smtClean="0">
                          <a:solidFill>
                            <a:schemeClr val="bg1"/>
                          </a:solidFill>
                        </a:rPr>
                        <a:t>4</a:t>
                      </a:r>
                      <a:endParaRPr lang="en-US" baseline="-25000" dirty="0">
                        <a:solidFill>
                          <a:schemeClr val="bg1"/>
                        </a:solidFill>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3333CC"/>
                    </a:solidFill>
                  </a:tcPr>
                </a:tc>
              </a:tr>
              <a:tr h="370840">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1</a:t>
                      </a:r>
                      <a:endParaRPr lang="en-US" dirty="0"/>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F8511"/>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2</a:t>
                      </a:r>
                      <a:endParaRPr lang="en-US" dirty="0"/>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F8511"/>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1</a:t>
                      </a:r>
                      <a:endParaRPr lang="en-US" dirty="0"/>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F8511"/>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2</a:t>
                      </a:r>
                      <a:endParaRPr lang="en-US" dirty="0"/>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F8511"/>
                    </a:solidFill>
                  </a:tcPr>
                </a:tc>
              </a:tr>
              <a:tr h="370840">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2</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7030A0"/>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1</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7030A0"/>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3</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7030A0"/>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1</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7030A0"/>
                    </a:solidFill>
                  </a:tcPr>
                </a:tc>
              </a:tr>
              <a:tr h="370840">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3</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B050"/>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1</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B050"/>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3</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B050"/>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1</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B050"/>
                    </a:solidFill>
                  </a:tcPr>
                </a:tc>
              </a:tr>
            </a:tbl>
          </a:graphicData>
        </a:graphic>
      </p:graphicFrame>
      <p:sp>
        <p:nvSpPr>
          <p:cNvPr id="11" name="TextBox 10"/>
          <p:cNvSpPr txBox="1"/>
          <p:nvPr/>
        </p:nvSpPr>
        <p:spPr>
          <a:xfrm>
            <a:off x="2895600" y="3581400"/>
            <a:ext cx="990600" cy="923925"/>
          </a:xfrm>
          <a:prstGeom prst="rect">
            <a:avLst/>
          </a:prstGeom>
          <a:noFill/>
        </p:spPr>
        <p:txBody>
          <a:bodyPr>
            <a:spAutoFit/>
          </a:bodyPr>
          <a:lstStyle/>
          <a:p>
            <a:pPr marL="0" marR="0" lvl="0" indent="0" algn="ctr" defTabSz="457200" eaLnBrk="1" fontAlgn="base" latinLnBrk="0" hangingPunct="1">
              <a:lnSpc>
                <a:spcPct val="100000"/>
              </a:lnSpc>
              <a:spcBef>
                <a:spcPct val="0"/>
              </a:spcBef>
              <a:spcAft>
                <a:spcPct val="0"/>
              </a:spcAft>
              <a:buClrTx/>
              <a:buSzTx/>
              <a:buFontTx/>
              <a:buNone/>
              <a:tabLst/>
              <a:defRPr/>
            </a:pPr>
            <a:r>
              <a:rPr kumimoji="0" lang="en-US" sz="5400" b="1" i="0" u="none" strike="noStrike" kern="0" cap="none" spc="0" normalizeH="0" baseline="0" noProof="0" dirty="0">
                <a:ln>
                  <a:noFill/>
                </a:ln>
                <a:solidFill>
                  <a:srgbClr val="2D2DB9"/>
                </a:solidFill>
                <a:effectLst/>
                <a:uLnTx/>
                <a:uFillTx/>
              </a:rPr>
              <a:t>≈</a:t>
            </a:r>
          </a:p>
        </p:txBody>
      </p:sp>
      <p:graphicFrame>
        <p:nvGraphicFramePr>
          <p:cNvPr id="12" name="Table 11"/>
          <p:cNvGraphicFramePr>
            <a:graphicFrameLocks noGrp="1"/>
          </p:cNvGraphicFramePr>
          <p:nvPr>
            <p:extLst>
              <p:ext uri="{D42A27DB-BD31-4B8C-83A1-F6EECF244321}">
                <p14:modId xmlns:p14="http://schemas.microsoft.com/office/powerpoint/2010/main" val="2675686520"/>
              </p:ext>
            </p:extLst>
          </p:nvPr>
        </p:nvGraphicFramePr>
        <p:xfrm>
          <a:off x="6096000" y="2745422"/>
          <a:ext cx="2819401" cy="2595880"/>
        </p:xfrm>
        <a:graphic>
          <a:graphicData uri="http://schemas.openxmlformats.org/drawingml/2006/table">
            <a:tbl>
              <a:tblPr firstRow="1" bandRow="1"/>
              <a:tblGrid>
                <a:gridCol w="1057275"/>
                <a:gridCol w="923925"/>
                <a:gridCol w="838201"/>
              </a:tblGrid>
              <a:tr h="370840">
                <a:tc>
                  <a:txBody>
                    <a:bodyPr/>
                    <a:lstStyle>
                      <a:lvl1pPr marL="0" algn="l" defTabSz="914400" rtl="0" eaLnBrk="1" latinLnBrk="0" hangingPunct="1">
                        <a:defRPr sz="1800" b="1" kern="1200">
                          <a:solidFill>
                            <a:schemeClr val="lt1"/>
                          </a:solidFill>
                          <a:latin typeface="Calibri"/>
                          <a:ea typeface="DejaVu LGC Sans"/>
                          <a:cs typeface="DejaVu LGC Sans"/>
                        </a:defRPr>
                      </a:lvl1pPr>
                      <a:lvl2pPr marL="457200" algn="l" defTabSz="914400" rtl="0" eaLnBrk="1" latinLnBrk="0" hangingPunct="1">
                        <a:defRPr sz="1800" b="1" kern="1200">
                          <a:solidFill>
                            <a:schemeClr val="lt1"/>
                          </a:solidFill>
                          <a:latin typeface="Calibri"/>
                          <a:ea typeface="DejaVu LGC Sans"/>
                          <a:cs typeface="DejaVu LGC Sans"/>
                        </a:defRPr>
                      </a:lvl2pPr>
                      <a:lvl3pPr marL="914400" algn="l" defTabSz="914400" rtl="0" eaLnBrk="1" latinLnBrk="0" hangingPunct="1">
                        <a:defRPr sz="1800" b="1" kern="1200">
                          <a:solidFill>
                            <a:schemeClr val="lt1"/>
                          </a:solidFill>
                          <a:latin typeface="Calibri"/>
                          <a:ea typeface="DejaVu LGC Sans"/>
                          <a:cs typeface="DejaVu LGC Sans"/>
                        </a:defRPr>
                      </a:lvl3pPr>
                      <a:lvl4pPr marL="1371600" algn="l" defTabSz="914400" rtl="0" eaLnBrk="1" latinLnBrk="0" hangingPunct="1">
                        <a:defRPr sz="1800" b="1" kern="1200">
                          <a:solidFill>
                            <a:schemeClr val="lt1"/>
                          </a:solidFill>
                          <a:latin typeface="Calibri"/>
                          <a:ea typeface="DejaVu LGC Sans"/>
                          <a:cs typeface="DejaVu LGC Sans"/>
                        </a:defRPr>
                      </a:lvl4pPr>
                      <a:lvl5pPr marL="1828800" algn="l" defTabSz="914400" rtl="0" eaLnBrk="1" latinLnBrk="0" hangingPunct="1">
                        <a:defRPr sz="1800" b="1" kern="1200">
                          <a:solidFill>
                            <a:schemeClr val="lt1"/>
                          </a:solidFill>
                          <a:latin typeface="Calibri"/>
                          <a:ea typeface="DejaVu LGC Sans"/>
                          <a:cs typeface="DejaVu LGC Sans"/>
                        </a:defRPr>
                      </a:lvl5pPr>
                      <a:lvl6pPr marL="2286000" algn="l" defTabSz="914400" rtl="0" eaLnBrk="1" latinLnBrk="0" hangingPunct="1">
                        <a:defRPr sz="1800" b="1" kern="1200">
                          <a:solidFill>
                            <a:schemeClr val="lt1"/>
                          </a:solidFill>
                          <a:latin typeface="Calibri"/>
                          <a:ea typeface="DejaVu LGC Sans"/>
                          <a:cs typeface="DejaVu LGC Sans"/>
                        </a:defRPr>
                      </a:lvl6pPr>
                      <a:lvl7pPr marL="2743200" algn="l" defTabSz="914400" rtl="0" eaLnBrk="1" latinLnBrk="0" hangingPunct="1">
                        <a:defRPr sz="1800" b="1" kern="1200">
                          <a:solidFill>
                            <a:schemeClr val="lt1"/>
                          </a:solidFill>
                          <a:latin typeface="Calibri"/>
                          <a:ea typeface="DejaVu LGC Sans"/>
                          <a:cs typeface="DejaVu LGC Sans"/>
                        </a:defRPr>
                      </a:lvl7pPr>
                      <a:lvl8pPr marL="3200400" algn="l" defTabSz="914400" rtl="0" eaLnBrk="1" latinLnBrk="0" hangingPunct="1">
                        <a:defRPr sz="1800" b="1" kern="1200">
                          <a:solidFill>
                            <a:schemeClr val="lt1"/>
                          </a:solidFill>
                          <a:latin typeface="Calibri"/>
                          <a:ea typeface="DejaVu LGC Sans"/>
                          <a:cs typeface="DejaVu LGC Sans"/>
                        </a:defRPr>
                      </a:lvl8pPr>
                      <a:lvl9pPr marL="3657600" algn="l" defTabSz="914400" rtl="0" eaLnBrk="1" latinLnBrk="0" hangingPunct="1">
                        <a:defRPr sz="1800" b="1" kern="1200">
                          <a:solidFill>
                            <a:schemeClr val="lt1"/>
                          </a:solidFill>
                          <a:latin typeface="Calibri"/>
                          <a:ea typeface="DejaVu LGC Sans"/>
                          <a:cs typeface="DejaVu LGC Sans"/>
                        </a:defRPr>
                      </a:lvl9pPr>
                    </a:lstStyle>
                    <a:p>
                      <a:endParaRPr lang="en-US" dirty="0"/>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CC99"/>
                    </a:solidFill>
                  </a:tcPr>
                </a:tc>
                <a:tc>
                  <a:txBody>
                    <a:bodyPr/>
                    <a:lstStyle>
                      <a:lvl1pPr marL="0" algn="l" defTabSz="914400" rtl="0" eaLnBrk="1" latinLnBrk="0" hangingPunct="1">
                        <a:defRPr sz="1800" b="1" kern="1200">
                          <a:solidFill>
                            <a:schemeClr val="lt1"/>
                          </a:solidFill>
                          <a:latin typeface="Calibri"/>
                          <a:ea typeface="DejaVu LGC Sans"/>
                          <a:cs typeface="DejaVu LGC Sans"/>
                        </a:defRPr>
                      </a:lvl1pPr>
                      <a:lvl2pPr marL="457200" algn="l" defTabSz="914400" rtl="0" eaLnBrk="1" latinLnBrk="0" hangingPunct="1">
                        <a:defRPr sz="1800" b="1" kern="1200">
                          <a:solidFill>
                            <a:schemeClr val="lt1"/>
                          </a:solidFill>
                          <a:latin typeface="Calibri"/>
                          <a:ea typeface="DejaVu LGC Sans"/>
                          <a:cs typeface="DejaVu LGC Sans"/>
                        </a:defRPr>
                      </a:lvl2pPr>
                      <a:lvl3pPr marL="914400" algn="l" defTabSz="914400" rtl="0" eaLnBrk="1" latinLnBrk="0" hangingPunct="1">
                        <a:defRPr sz="1800" b="1" kern="1200">
                          <a:solidFill>
                            <a:schemeClr val="lt1"/>
                          </a:solidFill>
                          <a:latin typeface="Calibri"/>
                          <a:ea typeface="DejaVu LGC Sans"/>
                          <a:cs typeface="DejaVu LGC Sans"/>
                        </a:defRPr>
                      </a:lvl3pPr>
                      <a:lvl4pPr marL="1371600" algn="l" defTabSz="914400" rtl="0" eaLnBrk="1" latinLnBrk="0" hangingPunct="1">
                        <a:defRPr sz="1800" b="1" kern="1200">
                          <a:solidFill>
                            <a:schemeClr val="lt1"/>
                          </a:solidFill>
                          <a:latin typeface="Calibri"/>
                          <a:ea typeface="DejaVu LGC Sans"/>
                          <a:cs typeface="DejaVu LGC Sans"/>
                        </a:defRPr>
                      </a:lvl4pPr>
                      <a:lvl5pPr marL="1828800" algn="l" defTabSz="914400" rtl="0" eaLnBrk="1" latinLnBrk="0" hangingPunct="1">
                        <a:defRPr sz="1800" b="1" kern="1200">
                          <a:solidFill>
                            <a:schemeClr val="lt1"/>
                          </a:solidFill>
                          <a:latin typeface="Calibri"/>
                          <a:ea typeface="DejaVu LGC Sans"/>
                          <a:cs typeface="DejaVu LGC Sans"/>
                        </a:defRPr>
                      </a:lvl5pPr>
                      <a:lvl6pPr marL="2286000" algn="l" defTabSz="914400" rtl="0" eaLnBrk="1" latinLnBrk="0" hangingPunct="1">
                        <a:defRPr sz="1800" b="1" kern="1200">
                          <a:solidFill>
                            <a:schemeClr val="lt1"/>
                          </a:solidFill>
                          <a:latin typeface="Calibri"/>
                          <a:ea typeface="DejaVu LGC Sans"/>
                          <a:cs typeface="DejaVu LGC Sans"/>
                        </a:defRPr>
                      </a:lvl6pPr>
                      <a:lvl7pPr marL="2743200" algn="l" defTabSz="914400" rtl="0" eaLnBrk="1" latinLnBrk="0" hangingPunct="1">
                        <a:defRPr sz="1800" b="1" kern="1200">
                          <a:solidFill>
                            <a:schemeClr val="lt1"/>
                          </a:solidFill>
                          <a:latin typeface="Calibri"/>
                          <a:ea typeface="DejaVu LGC Sans"/>
                          <a:cs typeface="DejaVu LGC Sans"/>
                        </a:defRPr>
                      </a:lvl7pPr>
                      <a:lvl8pPr marL="3200400" algn="l" defTabSz="914400" rtl="0" eaLnBrk="1" latinLnBrk="0" hangingPunct="1">
                        <a:defRPr sz="1800" b="1" kern="1200">
                          <a:solidFill>
                            <a:schemeClr val="lt1"/>
                          </a:solidFill>
                          <a:latin typeface="Calibri"/>
                          <a:ea typeface="DejaVu LGC Sans"/>
                          <a:cs typeface="DejaVu LGC Sans"/>
                        </a:defRPr>
                      </a:lvl8pPr>
                      <a:lvl9pPr marL="3657600" algn="l" defTabSz="914400" rtl="0" eaLnBrk="1" latinLnBrk="0" hangingPunct="1">
                        <a:defRPr sz="1800" b="1" kern="1200">
                          <a:solidFill>
                            <a:schemeClr val="lt1"/>
                          </a:solidFill>
                          <a:latin typeface="Calibri"/>
                          <a:ea typeface="DejaVu LGC Sans"/>
                          <a:cs typeface="DejaVu LGC Sans"/>
                        </a:defRPr>
                      </a:lvl9pPr>
                    </a:lstStyle>
                    <a:p>
                      <a:r>
                        <a:rPr lang="en-US" dirty="0" smtClean="0"/>
                        <a:t>Actual</a:t>
                      </a:r>
                      <a:endParaRPr lang="en-US" dirty="0"/>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CC99"/>
                    </a:solidFill>
                  </a:tcPr>
                </a:tc>
                <a:tc>
                  <a:txBody>
                    <a:bodyPr/>
                    <a:lstStyle>
                      <a:lvl1pPr marL="0" algn="l" defTabSz="914400" rtl="0" eaLnBrk="1" latinLnBrk="0" hangingPunct="1">
                        <a:defRPr sz="1800" b="1" kern="1200">
                          <a:solidFill>
                            <a:schemeClr val="lt1"/>
                          </a:solidFill>
                          <a:latin typeface="Calibri"/>
                          <a:ea typeface="DejaVu LGC Sans"/>
                          <a:cs typeface="DejaVu LGC Sans"/>
                        </a:defRPr>
                      </a:lvl1pPr>
                      <a:lvl2pPr marL="457200" algn="l" defTabSz="914400" rtl="0" eaLnBrk="1" latinLnBrk="0" hangingPunct="1">
                        <a:defRPr sz="1800" b="1" kern="1200">
                          <a:solidFill>
                            <a:schemeClr val="lt1"/>
                          </a:solidFill>
                          <a:latin typeface="Calibri"/>
                          <a:ea typeface="DejaVu LGC Sans"/>
                          <a:cs typeface="DejaVu LGC Sans"/>
                        </a:defRPr>
                      </a:lvl2pPr>
                      <a:lvl3pPr marL="914400" algn="l" defTabSz="914400" rtl="0" eaLnBrk="1" latinLnBrk="0" hangingPunct="1">
                        <a:defRPr sz="1800" b="1" kern="1200">
                          <a:solidFill>
                            <a:schemeClr val="lt1"/>
                          </a:solidFill>
                          <a:latin typeface="Calibri"/>
                          <a:ea typeface="DejaVu LGC Sans"/>
                          <a:cs typeface="DejaVu LGC Sans"/>
                        </a:defRPr>
                      </a:lvl3pPr>
                      <a:lvl4pPr marL="1371600" algn="l" defTabSz="914400" rtl="0" eaLnBrk="1" latinLnBrk="0" hangingPunct="1">
                        <a:defRPr sz="1800" b="1" kern="1200">
                          <a:solidFill>
                            <a:schemeClr val="lt1"/>
                          </a:solidFill>
                          <a:latin typeface="Calibri"/>
                          <a:ea typeface="DejaVu LGC Sans"/>
                          <a:cs typeface="DejaVu LGC Sans"/>
                        </a:defRPr>
                      </a:lvl4pPr>
                      <a:lvl5pPr marL="1828800" algn="l" defTabSz="914400" rtl="0" eaLnBrk="1" latinLnBrk="0" hangingPunct="1">
                        <a:defRPr sz="1800" b="1" kern="1200">
                          <a:solidFill>
                            <a:schemeClr val="lt1"/>
                          </a:solidFill>
                          <a:latin typeface="Calibri"/>
                          <a:ea typeface="DejaVu LGC Sans"/>
                          <a:cs typeface="DejaVu LGC Sans"/>
                        </a:defRPr>
                      </a:lvl5pPr>
                      <a:lvl6pPr marL="2286000" algn="l" defTabSz="914400" rtl="0" eaLnBrk="1" latinLnBrk="0" hangingPunct="1">
                        <a:defRPr sz="1800" b="1" kern="1200">
                          <a:solidFill>
                            <a:schemeClr val="lt1"/>
                          </a:solidFill>
                          <a:latin typeface="Calibri"/>
                          <a:ea typeface="DejaVu LGC Sans"/>
                          <a:cs typeface="DejaVu LGC Sans"/>
                        </a:defRPr>
                      </a:lvl6pPr>
                      <a:lvl7pPr marL="2743200" algn="l" defTabSz="914400" rtl="0" eaLnBrk="1" latinLnBrk="0" hangingPunct="1">
                        <a:defRPr sz="1800" b="1" kern="1200">
                          <a:solidFill>
                            <a:schemeClr val="lt1"/>
                          </a:solidFill>
                          <a:latin typeface="Calibri"/>
                          <a:ea typeface="DejaVu LGC Sans"/>
                          <a:cs typeface="DejaVu LGC Sans"/>
                        </a:defRPr>
                      </a:lvl7pPr>
                      <a:lvl8pPr marL="3200400" algn="l" defTabSz="914400" rtl="0" eaLnBrk="1" latinLnBrk="0" hangingPunct="1">
                        <a:defRPr sz="1800" b="1" kern="1200">
                          <a:solidFill>
                            <a:schemeClr val="lt1"/>
                          </a:solidFill>
                          <a:latin typeface="Calibri"/>
                          <a:ea typeface="DejaVu LGC Sans"/>
                          <a:cs typeface="DejaVu LGC Sans"/>
                        </a:defRPr>
                      </a:lvl8pPr>
                      <a:lvl9pPr marL="3657600" algn="l" defTabSz="914400" rtl="0" eaLnBrk="1" latinLnBrk="0" hangingPunct="1">
                        <a:defRPr sz="1800" b="1" kern="1200">
                          <a:solidFill>
                            <a:schemeClr val="lt1"/>
                          </a:solidFill>
                          <a:latin typeface="Calibri"/>
                          <a:ea typeface="DejaVu LGC Sans"/>
                          <a:cs typeface="DejaVu LGC Sans"/>
                        </a:defRPr>
                      </a:lvl9pPr>
                    </a:lstStyle>
                    <a:p>
                      <a:r>
                        <a:rPr lang="en-US" dirty="0" smtClean="0"/>
                        <a:t>Sig</a:t>
                      </a:r>
                      <a:endParaRPr lang="en-US" dirty="0"/>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CC99"/>
                    </a:solidFill>
                  </a:tcPr>
                </a:tc>
              </a:tr>
              <a:tr h="370840">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t>
                      </a:r>
                      <a:r>
                        <a:rPr lang="en-US" dirty="0" smtClean="0">
                          <a:solidFill>
                            <a:schemeClr val="tx1"/>
                          </a:solidFill>
                        </a:rPr>
                        <a:t>S</a:t>
                      </a:r>
                      <a:r>
                        <a:rPr lang="en-US" baseline="-25000" dirty="0" smtClean="0">
                          <a:solidFill>
                            <a:schemeClr val="tx1"/>
                          </a:solidFill>
                        </a:rPr>
                        <a:t>1</a:t>
                      </a:r>
                      <a:r>
                        <a:rPr lang="en-US" dirty="0" smtClean="0"/>
                        <a:t>,</a:t>
                      </a:r>
                      <a:r>
                        <a:rPr lang="en-US" dirty="0" smtClean="0">
                          <a:solidFill>
                            <a:schemeClr val="bg1"/>
                          </a:solidFill>
                        </a:rPr>
                        <a:t> </a:t>
                      </a:r>
                      <a:r>
                        <a:rPr lang="en-US" dirty="0" smtClean="0">
                          <a:solidFill>
                            <a:schemeClr val="tx1"/>
                          </a:solidFill>
                        </a:rPr>
                        <a:t>S</a:t>
                      </a:r>
                      <a:r>
                        <a:rPr lang="en-US" baseline="-25000" dirty="0" smtClean="0">
                          <a:solidFill>
                            <a:schemeClr val="tx1"/>
                          </a:solidFill>
                        </a:rPr>
                        <a:t>2</a:t>
                      </a:r>
                      <a:r>
                        <a:rPr lang="en-US" dirty="0" smtClean="0"/>
                        <a:t>)</a:t>
                      </a:r>
                      <a:endParaRPr lang="en-US" dirty="0"/>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0</a:t>
                      </a:r>
                      <a:endParaRPr lang="en-US" dirty="0"/>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0</a:t>
                      </a:r>
                      <a:endParaRPr lang="en-US" dirty="0"/>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tr>
              <a:tr h="370840">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a:t>
                      </a:r>
                      <a:r>
                        <a:rPr lang="en-US" dirty="0" smtClean="0">
                          <a:solidFill>
                            <a:schemeClr val="tx1"/>
                          </a:solidFill>
                        </a:rPr>
                        <a:t>S</a:t>
                      </a:r>
                      <a:r>
                        <a:rPr lang="en-US" baseline="-25000" dirty="0" smtClean="0">
                          <a:solidFill>
                            <a:schemeClr val="tx1"/>
                          </a:solidFill>
                        </a:rPr>
                        <a:t>1</a:t>
                      </a:r>
                      <a:r>
                        <a:rPr lang="en-US" dirty="0" smtClean="0"/>
                        <a:t>,</a:t>
                      </a:r>
                      <a:r>
                        <a:rPr lang="en-US" dirty="0" smtClean="0">
                          <a:solidFill>
                            <a:schemeClr val="tx1"/>
                          </a:solidFill>
                        </a:rPr>
                        <a:t> S</a:t>
                      </a:r>
                      <a:r>
                        <a:rPr lang="en-US" baseline="-25000" dirty="0" smtClean="0">
                          <a:solidFill>
                            <a:schemeClr val="tx1"/>
                          </a:solidFill>
                        </a:rPr>
                        <a:t>3</a:t>
                      </a:r>
                      <a:r>
                        <a:rPr lang="en-US" dirty="0" smtClean="0"/>
                        <a:t>)</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2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3/5</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2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2/3</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20000"/>
                      </a:srgbClr>
                    </a:solidFill>
                  </a:tcPr>
                </a:tc>
              </a:tr>
              <a:tr h="370840">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a:t>
                      </a:r>
                      <a:r>
                        <a:rPr lang="en-US" dirty="0" smtClean="0">
                          <a:solidFill>
                            <a:schemeClr val="tx1"/>
                          </a:solidFill>
                        </a:rPr>
                        <a:t>S</a:t>
                      </a:r>
                      <a:r>
                        <a:rPr lang="en-US" baseline="-25000" dirty="0" smtClean="0">
                          <a:solidFill>
                            <a:schemeClr val="tx1"/>
                          </a:solidFill>
                        </a:rPr>
                        <a:t>1</a:t>
                      </a:r>
                      <a:r>
                        <a:rPr lang="en-US" dirty="0" smtClean="0"/>
                        <a:t>,</a:t>
                      </a:r>
                      <a:r>
                        <a:rPr lang="en-US" dirty="0" smtClean="0">
                          <a:solidFill>
                            <a:schemeClr val="tx1"/>
                          </a:solidFill>
                        </a:rPr>
                        <a:t> S</a:t>
                      </a:r>
                      <a:r>
                        <a:rPr lang="en-US" baseline="-25000" dirty="0" smtClean="0">
                          <a:solidFill>
                            <a:schemeClr val="tx1"/>
                          </a:solidFill>
                        </a:rPr>
                        <a:t>4</a:t>
                      </a:r>
                      <a:r>
                        <a:rPr lang="en-US" dirty="0" smtClean="0"/>
                        <a:t>)</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1/7</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0</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tr>
              <a:tr h="370840">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a:t>
                      </a:r>
                      <a:r>
                        <a:rPr lang="en-US" dirty="0" smtClean="0">
                          <a:solidFill>
                            <a:schemeClr val="tx1"/>
                          </a:solidFill>
                        </a:rPr>
                        <a:t>S</a:t>
                      </a:r>
                      <a:r>
                        <a:rPr lang="en-US" baseline="-25000" dirty="0" smtClean="0">
                          <a:solidFill>
                            <a:schemeClr val="tx1"/>
                          </a:solidFill>
                        </a:rPr>
                        <a:t>2</a:t>
                      </a:r>
                      <a:r>
                        <a:rPr lang="en-US" dirty="0" smtClean="0"/>
                        <a:t>,</a:t>
                      </a:r>
                      <a:r>
                        <a:rPr lang="en-US" dirty="0" smtClean="0">
                          <a:solidFill>
                            <a:schemeClr val="tx1"/>
                          </a:solidFill>
                        </a:rPr>
                        <a:t> S</a:t>
                      </a:r>
                      <a:r>
                        <a:rPr lang="en-US" baseline="-25000" dirty="0" smtClean="0">
                          <a:solidFill>
                            <a:schemeClr val="tx1"/>
                          </a:solidFill>
                        </a:rPr>
                        <a:t>3</a:t>
                      </a:r>
                      <a:r>
                        <a:rPr lang="en-US" dirty="0" smtClean="0"/>
                        <a:t>)</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2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0</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2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0</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20000"/>
                      </a:srgbClr>
                    </a:solidFill>
                  </a:tcPr>
                </a:tc>
              </a:tr>
              <a:tr h="370840">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a:t>
                      </a:r>
                      <a:r>
                        <a:rPr lang="en-US" dirty="0" smtClean="0">
                          <a:solidFill>
                            <a:schemeClr val="tx1"/>
                          </a:solidFill>
                        </a:rPr>
                        <a:t>S</a:t>
                      </a:r>
                      <a:r>
                        <a:rPr lang="en-US" baseline="-25000" dirty="0" smtClean="0">
                          <a:solidFill>
                            <a:schemeClr val="tx1"/>
                          </a:solidFill>
                        </a:rPr>
                        <a:t>2</a:t>
                      </a:r>
                      <a:r>
                        <a:rPr lang="en-US" dirty="0" smtClean="0"/>
                        <a:t>,</a:t>
                      </a:r>
                      <a:r>
                        <a:rPr lang="en-US" dirty="0" smtClean="0">
                          <a:solidFill>
                            <a:schemeClr val="tx1"/>
                          </a:solidFill>
                        </a:rPr>
                        <a:t> S</a:t>
                      </a:r>
                      <a:r>
                        <a:rPr lang="en-US" baseline="-25000" dirty="0" smtClean="0">
                          <a:solidFill>
                            <a:schemeClr val="tx1"/>
                          </a:solidFill>
                        </a:rPr>
                        <a:t>4</a:t>
                      </a:r>
                      <a:r>
                        <a:rPr lang="en-US" dirty="0" smtClean="0"/>
                        <a:t>)</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3/4</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1</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tr>
              <a:tr h="370840">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a:t>
                      </a:r>
                      <a:r>
                        <a:rPr lang="en-US" dirty="0" smtClean="0">
                          <a:solidFill>
                            <a:schemeClr val="tx1"/>
                          </a:solidFill>
                        </a:rPr>
                        <a:t>S</a:t>
                      </a:r>
                      <a:r>
                        <a:rPr lang="en-US" baseline="-25000" dirty="0" smtClean="0">
                          <a:solidFill>
                            <a:schemeClr val="tx1"/>
                          </a:solidFill>
                        </a:rPr>
                        <a:t>3</a:t>
                      </a:r>
                      <a:r>
                        <a:rPr lang="en-US" dirty="0" smtClean="0"/>
                        <a:t>,</a:t>
                      </a:r>
                      <a:r>
                        <a:rPr lang="en-US" dirty="0" smtClean="0">
                          <a:solidFill>
                            <a:schemeClr val="tx1"/>
                          </a:solidFill>
                        </a:rPr>
                        <a:t> S</a:t>
                      </a:r>
                      <a:r>
                        <a:rPr lang="en-US" baseline="-25000" dirty="0" smtClean="0">
                          <a:solidFill>
                            <a:schemeClr val="tx1"/>
                          </a:solidFill>
                        </a:rPr>
                        <a:t>4</a:t>
                      </a:r>
                      <a:r>
                        <a:rPr lang="en-US" dirty="0" smtClean="0"/>
                        <a:t>)</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2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0</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2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0</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20000"/>
                      </a:srgbClr>
                    </a:solidFill>
                  </a:tcPr>
                </a:tc>
              </a:tr>
            </a:tbl>
          </a:graphicData>
        </a:graphic>
      </p:graphicFrame>
      <p:sp>
        <p:nvSpPr>
          <p:cNvPr id="13" name="TextBox 12"/>
          <p:cNvSpPr txBox="1"/>
          <p:nvPr/>
        </p:nvSpPr>
        <p:spPr>
          <a:xfrm>
            <a:off x="3581400" y="2745432"/>
            <a:ext cx="2241126" cy="461665"/>
          </a:xfrm>
          <a:prstGeom prst="rect">
            <a:avLst/>
          </a:prstGeom>
          <a:noFill/>
        </p:spPr>
        <p:txBody>
          <a:bodyPr wrap="none" rtlCol="0">
            <a:spAutoFit/>
          </a:bodyPr>
          <a:lstStyle/>
          <a:p>
            <a:r>
              <a:rPr lang="en-US" sz="2400" dirty="0" smtClean="0"/>
              <a:t>Signature matrix</a:t>
            </a:r>
            <a:endParaRPr lang="en-US" sz="2400" dirty="0"/>
          </a:p>
        </p:txBody>
      </p:sp>
    </p:spTree>
    <p:extLst>
      <p:ext uri="{BB962C8B-B14F-4D97-AF65-F5344CB8AC3E}">
        <p14:creationId xmlns:p14="http://schemas.microsoft.com/office/powerpoint/2010/main" val="105169319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pPr eaLnBrk="1" hangingPunct="1"/>
            <a:r>
              <a:rPr lang="en-US" dirty="0" smtClean="0"/>
              <a:t>Is it now feasible?</a:t>
            </a:r>
          </a:p>
        </p:txBody>
      </p:sp>
      <p:sp>
        <p:nvSpPr>
          <p:cNvPr id="51203" name="Content Placeholder 2"/>
          <p:cNvSpPr>
            <a:spLocks noGrp="1"/>
          </p:cNvSpPr>
          <p:nvPr>
            <p:ph idx="1"/>
          </p:nvPr>
        </p:nvSpPr>
        <p:spPr>
          <a:xfrm>
            <a:off x="457200" y="1752600"/>
            <a:ext cx="8229600" cy="4876800"/>
          </a:xfrm>
        </p:spPr>
        <p:txBody>
          <a:bodyPr>
            <a:normAutofit lnSpcReduction="10000"/>
          </a:bodyPr>
          <a:lstStyle/>
          <a:p>
            <a:pPr eaLnBrk="1" hangingPunct="1"/>
            <a:r>
              <a:rPr lang="en-US" dirty="0" smtClean="0"/>
              <a:t>Assume a billion rows</a:t>
            </a:r>
          </a:p>
          <a:p>
            <a:pPr eaLnBrk="1" hangingPunct="1"/>
            <a:r>
              <a:rPr lang="en-US" dirty="0" smtClean="0"/>
              <a:t>Hard to pick a random permutation of 1…billion</a:t>
            </a:r>
          </a:p>
          <a:p>
            <a:pPr eaLnBrk="1" hangingPunct="1"/>
            <a:r>
              <a:rPr lang="en-US" b="1" dirty="0" smtClean="0">
                <a:solidFill>
                  <a:srgbClr val="FF0000"/>
                </a:solidFill>
              </a:rPr>
              <a:t>Even representing a random permutation requires 1 billion entries!!!</a:t>
            </a:r>
          </a:p>
          <a:p>
            <a:pPr eaLnBrk="1" hangingPunct="1"/>
            <a:r>
              <a:rPr lang="en-US" dirty="0" smtClean="0"/>
              <a:t>How about accessing rows in permuted order?</a:t>
            </a:r>
          </a:p>
          <a:p>
            <a:pPr eaLnBrk="1" hangingPunct="1"/>
            <a:r>
              <a:rPr lang="en-US" dirty="0" smtClean="0">
                <a:sym typeface="Wingdings" pitchFamily="2" charset="2"/>
              </a:rPr>
              <a:t></a:t>
            </a:r>
          </a:p>
          <a:p>
            <a:pPr eaLnBrk="1" hangingPunct="1"/>
            <a:endParaRPr lang="en-US" dirty="0">
              <a:sym typeface="Wingdings" pitchFamily="2" charset="2"/>
            </a:endParaRPr>
          </a:p>
          <a:p>
            <a:pPr eaLnBrk="1" hangingPunct="1"/>
            <a:r>
              <a:rPr lang="en-US" dirty="0" smtClean="0">
                <a:sym typeface="Wingdings" pitchFamily="2" charset="2"/>
              </a:rPr>
              <a:t>Instead of permutations we will consider hash functions that map the N rows to N buckets</a:t>
            </a:r>
            <a:endParaRPr lang="el-GR" dirty="0" smtClean="0">
              <a:sym typeface="Wingdings" pitchFamily="2" charset="2"/>
            </a:endParaRPr>
          </a:p>
          <a:p>
            <a:pPr lvl="1"/>
            <a:r>
              <a:rPr lang="en-US" dirty="0" smtClean="0">
                <a:sym typeface="Wingdings" pitchFamily="2" charset="2"/>
              </a:rPr>
              <a:t>Some collisions may happen, but with well chosen functions they are rare.</a:t>
            </a:r>
            <a:endParaRPr lang="en-US" dirty="0" smtClean="0"/>
          </a:p>
        </p:txBody>
      </p:sp>
    </p:spTree>
    <p:extLst>
      <p:ext uri="{BB962C8B-B14F-4D97-AF65-F5344CB8AC3E}">
        <p14:creationId xmlns:p14="http://schemas.microsoft.com/office/powerpoint/2010/main" val="305805638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381000" y="533400"/>
            <a:ext cx="8229600" cy="990600"/>
          </a:xfrm>
        </p:spPr>
        <p:txBody>
          <a:bodyPr/>
          <a:lstStyle/>
          <a:p>
            <a:pPr eaLnBrk="1" hangingPunct="1"/>
            <a:r>
              <a:rPr lang="en-US" smtClean="0"/>
              <a:t>Being more practical</a:t>
            </a:r>
          </a:p>
        </p:txBody>
      </p:sp>
      <p:sp>
        <p:nvSpPr>
          <p:cNvPr id="47107" name="Content Placeholder 2"/>
          <p:cNvSpPr>
            <a:spLocks noGrp="1"/>
          </p:cNvSpPr>
          <p:nvPr>
            <p:ph idx="1"/>
          </p:nvPr>
        </p:nvSpPr>
        <p:spPr>
          <a:xfrm>
            <a:off x="152400" y="1554701"/>
            <a:ext cx="8229600" cy="4876800"/>
          </a:xfrm>
        </p:spPr>
        <p:txBody>
          <a:bodyPr>
            <a:normAutofit/>
          </a:bodyPr>
          <a:lstStyle/>
          <a:p>
            <a:pPr marL="0" indent="0" eaLnBrk="1" hangingPunct="1">
              <a:buNone/>
              <a:defRPr/>
            </a:pPr>
            <a:r>
              <a:rPr lang="en-US" dirty="0" smtClean="0"/>
              <a:t>Approximating row permutations: pick </a:t>
            </a:r>
            <a:r>
              <a:rPr lang="en-US" dirty="0" smtClean="0">
                <a:solidFill>
                  <a:schemeClr val="accent6">
                    <a:lumMod val="75000"/>
                  </a:schemeClr>
                </a:solidFill>
              </a:rPr>
              <a:t>k=100</a:t>
            </a:r>
            <a:r>
              <a:rPr lang="en-US" dirty="0" smtClean="0"/>
              <a:t> hash functions </a:t>
            </a:r>
            <a:r>
              <a:rPr lang="en-US" b="1" dirty="0" smtClean="0">
                <a:solidFill>
                  <a:schemeClr val="accent6">
                    <a:lumMod val="75000"/>
                  </a:schemeClr>
                </a:solidFill>
              </a:rPr>
              <a:t>(h</a:t>
            </a:r>
            <a:r>
              <a:rPr lang="en-US" b="1" baseline="-25000" dirty="0" smtClean="0">
                <a:solidFill>
                  <a:schemeClr val="accent6">
                    <a:lumMod val="75000"/>
                  </a:schemeClr>
                </a:solidFill>
              </a:rPr>
              <a:t>1</a:t>
            </a:r>
            <a:r>
              <a:rPr lang="en-US" b="1" dirty="0" smtClean="0">
                <a:solidFill>
                  <a:schemeClr val="accent6">
                    <a:lumMod val="75000"/>
                  </a:schemeClr>
                </a:solidFill>
              </a:rPr>
              <a:t>,…,</a:t>
            </a:r>
            <a:r>
              <a:rPr lang="en-US" b="1" dirty="0" err="1" smtClean="0">
                <a:solidFill>
                  <a:schemeClr val="accent6">
                    <a:lumMod val="75000"/>
                  </a:schemeClr>
                </a:solidFill>
              </a:rPr>
              <a:t>h</a:t>
            </a:r>
            <a:r>
              <a:rPr lang="en-US" b="1" baseline="-25000" dirty="0" err="1" smtClean="0">
                <a:solidFill>
                  <a:schemeClr val="accent6">
                    <a:lumMod val="75000"/>
                  </a:schemeClr>
                </a:solidFill>
              </a:rPr>
              <a:t>k</a:t>
            </a:r>
            <a:r>
              <a:rPr lang="en-US" b="1" dirty="0" smtClean="0">
                <a:solidFill>
                  <a:schemeClr val="accent6">
                    <a:lumMod val="75000"/>
                  </a:schemeClr>
                </a:solidFill>
              </a:rPr>
              <a:t>)</a:t>
            </a:r>
          </a:p>
          <a:p>
            <a:pPr marL="609600" indent="-609600">
              <a:buFont typeface="Monotype Sorts" pitchFamily="2" charset="2"/>
              <a:buNone/>
              <a:defRPr/>
            </a:pPr>
            <a:r>
              <a:rPr lang="en-US" b="1" dirty="0" smtClean="0"/>
              <a:t>for</a:t>
            </a:r>
            <a:r>
              <a:rPr lang="en-US" dirty="0" smtClean="0"/>
              <a:t> each row </a:t>
            </a:r>
            <a:r>
              <a:rPr lang="en-US" b="1" dirty="0" smtClean="0">
                <a:solidFill>
                  <a:srgbClr val="0070C0"/>
                </a:solidFill>
              </a:rPr>
              <a:t>r </a:t>
            </a:r>
          </a:p>
          <a:p>
            <a:pPr marL="609600" indent="-609600">
              <a:buFont typeface="Monotype Sorts" pitchFamily="2" charset="2"/>
              <a:buNone/>
              <a:defRPr/>
            </a:pPr>
            <a:r>
              <a:rPr lang="en-US" dirty="0" smtClean="0"/>
              <a:t>  </a:t>
            </a:r>
            <a:r>
              <a:rPr lang="en-US" b="1" dirty="0" smtClean="0"/>
              <a:t>for</a:t>
            </a:r>
            <a:r>
              <a:rPr lang="en-US" dirty="0" smtClean="0"/>
              <a:t> </a:t>
            </a:r>
            <a:r>
              <a:rPr lang="en-US" dirty="0"/>
              <a:t>each hash function </a:t>
            </a:r>
            <a:r>
              <a:rPr lang="en-US" b="1" dirty="0">
                <a:solidFill>
                  <a:schemeClr val="accent6">
                    <a:lumMod val="75000"/>
                  </a:schemeClr>
                </a:solidFill>
              </a:rPr>
              <a:t>h</a:t>
            </a:r>
            <a:r>
              <a:rPr lang="en-US" b="1" baseline="-25000" dirty="0">
                <a:solidFill>
                  <a:schemeClr val="accent6">
                    <a:lumMod val="75000"/>
                  </a:schemeClr>
                </a:solidFill>
              </a:rPr>
              <a:t>i</a:t>
            </a:r>
            <a:r>
              <a:rPr lang="en-US" b="1" dirty="0"/>
              <a:t> </a:t>
            </a:r>
            <a:endParaRPr lang="en-US" b="1" dirty="0" smtClean="0"/>
          </a:p>
          <a:p>
            <a:pPr marL="609600" indent="-609600">
              <a:buFont typeface="Monotype Sorts" pitchFamily="2" charset="2"/>
              <a:buNone/>
              <a:defRPr/>
            </a:pPr>
            <a:r>
              <a:rPr lang="en-US" dirty="0"/>
              <a:t> </a:t>
            </a:r>
            <a:r>
              <a:rPr lang="en-US" dirty="0" smtClean="0"/>
              <a:t>     compute </a:t>
            </a:r>
            <a:r>
              <a:rPr lang="en-US" b="1" dirty="0">
                <a:solidFill>
                  <a:schemeClr val="accent6">
                    <a:lumMod val="75000"/>
                  </a:schemeClr>
                </a:solidFill>
              </a:rPr>
              <a:t>h</a:t>
            </a:r>
            <a:r>
              <a:rPr lang="en-US" b="1" baseline="-25000" dirty="0">
                <a:solidFill>
                  <a:schemeClr val="accent6">
                    <a:lumMod val="75000"/>
                  </a:schemeClr>
                </a:solidFill>
              </a:rPr>
              <a:t>i </a:t>
            </a:r>
            <a:r>
              <a:rPr lang="en-US" b="1" dirty="0">
                <a:solidFill>
                  <a:schemeClr val="accent6">
                    <a:lumMod val="75000"/>
                  </a:schemeClr>
                </a:solidFill>
              </a:rPr>
              <a:t>(</a:t>
            </a:r>
            <a:r>
              <a:rPr lang="en-US" b="1" dirty="0">
                <a:solidFill>
                  <a:srgbClr val="0070C0"/>
                </a:solidFill>
              </a:rPr>
              <a:t>r</a:t>
            </a:r>
            <a:r>
              <a:rPr lang="en-US" b="1" dirty="0">
                <a:solidFill>
                  <a:schemeClr val="accent6">
                    <a:lumMod val="75000"/>
                  </a:schemeClr>
                </a:solidFill>
              </a:rPr>
              <a:t> ) </a:t>
            </a:r>
            <a:endParaRPr lang="en-US" b="1" dirty="0" smtClean="0">
              <a:solidFill>
                <a:schemeClr val="accent6">
                  <a:lumMod val="75000"/>
                </a:schemeClr>
              </a:solidFill>
            </a:endParaRPr>
          </a:p>
          <a:p>
            <a:pPr marL="609600" indent="-609600">
              <a:buFont typeface="Monotype Sorts" pitchFamily="2" charset="2"/>
              <a:buNone/>
              <a:defRPr/>
            </a:pPr>
            <a:r>
              <a:rPr lang="en-US" b="1" dirty="0"/>
              <a:t> </a:t>
            </a:r>
            <a:r>
              <a:rPr lang="en-US" b="1" dirty="0" smtClean="0"/>
              <a:t>     for</a:t>
            </a:r>
            <a:r>
              <a:rPr lang="en-US" dirty="0" smtClean="0"/>
              <a:t> each column </a:t>
            </a:r>
            <a:r>
              <a:rPr lang="en-US" b="1" dirty="0" smtClean="0">
                <a:solidFill>
                  <a:srgbClr val="0070C0"/>
                </a:solidFill>
              </a:rPr>
              <a:t>S</a:t>
            </a:r>
            <a:r>
              <a:rPr lang="en-US" b="1" i="1" dirty="0" smtClean="0"/>
              <a:t> </a:t>
            </a:r>
            <a:r>
              <a:rPr lang="en-US" dirty="0"/>
              <a:t>that</a:t>
            </a:r>
            <a:r>
              <a:rPr lang="en-US" b="1" dirty="0"/>
              <a:t> </a:t>
            </a:r>
            <a:r>
              <a:rPr lang="en-US" dirty="0" smtClean="0"/>
              <a:t>has </a:t>
            </a:r>
            <a:r>
              <a:rPr lang="en-US" b="1" dirty="0" smtClean="0">
                <a:solidFill>
                  <a:srgbClr val="0070C0"/>
                </a:solidFill>
              </a:rPr>
              <a:t>1</a:t>
            </a:r>
            <a:r>
              <a:rPr lang="en-US" dirty="0" smtClean="0"/>
              <a:t> in row </a:t>
            </a:r>
            <a:r>
              <a:rPr lang="en-US" b="1" dirty="0" smtClean="0">
                <a:solidFill>
                  <a:srgbClr val="0070C0"/>
                </a:solidFill>
              </a:rPr>
              <a:t>r</a:t>
            </a:r>
            <a:r>
              <a:rPr lang="en-US" dirty="0" smtClean="0"/>
              <a:t> </a:t>
            </a:r>
          </a:p>
          <a:p>
            <a:pPr marL="609600" indent="-609600">
              <a:buFont typeface="Monotype Sorts" pitchFamily="2" charset="2"/>
              <a:buNone/>
              <a:defRPr/>
            </a:pPr>
            <a:r>
              <a:rPr lang="en-US" dirty="0" smtClean="0"/>
              <a:t>		</a:t>
            </a:r>
            <a:r>
              <a:rPr lang="en-US" b="1" dirty="0" smtClean="0"/>
              <a:t>if</a:t>
            </a:r>
            <a:r>
              <a:rPr lang="en-US" dirty="0" smtClean="0"/>
              <a:t> </a:t>
            </a:r>
            <a:r>
              <a:rPr lang="en-US" b="1" dirty="0" smtClean="0">
                <a:solidFill>
                  <a:schemeClr val="accent6">
                    <a:lumMod val="75000"/>
                  </a:schemeClr>
                </a:solidFill>
              </a:rPr>
              <a:t>h</a:t>
            </a:r>
            <a:r>
              <a:rPr lang="en-US" b="1" baseline="-25000" dirty="0" smtClean="0">
                <a:solidFill>
                  <a:schemeClr val="accent6">
                    <a:lumMod val="75000"/>
                  </a:schemeClr>
                </a:solidFill>
              </a:rPr>
              <a:t>i </a:t>
            </a:r>
            <a:r>
              <a:rPr lang="en-US" b="1" dirty="0" smtClean="0">
                <a:solidFill>
                  <a:schemeClr val="accent6">
                    <a:lumMod val="75000"/>
                  </a:schemeClr>
                </a:solidFill>
              </a:rPr>
              <a:t>(</a:t>
            </a:r>
            <a:r>
              <a:rPr lang="en-US" b="1" dirty="0" smtClean="0">
                <a:solidFill>
                  <a:srgbClr val="0070C0"/>
                </a:solidFill>
              </a:rPr>
              <a:t>r</a:t>
            </a:r>
            <a:r>
              <a:rPr lang="en-US" b="1" dirty="0" smtClean="0">
                <a:solidFill>
                  <a:schemeClr val="accent6">
                    <a:lumMod val="75000"/>
                  </a:schemeClr>
                </a:solidFill>
              </a:rPr>
              <a:t> ) </a:t>
            </a:r>
            <a:r>
              <a:rPr lang="en-US" dirty="0" smtClean="0"/>
              <a:t>is a smaller value than </a:t>
            </a:r>
            <a:r>
              <a:rPr lang="en-US" b="1" dirty="0" smtClean="0">
                <a:solidFill>
                  <a:schemeClr val="accent6">
                    <a:lumMod val="75000"/>
                  </a:schemeClr>
                </a:solidFill>
              </a:rPr>
              <a:t>Sig(</a:t>
            </a:r>
            <a:r>
              <a:rPr lang="en-US" b="1" dirty="0" err="1" smtClean="0">
                <a:solidFill>
                  <a:srgbClr val="0070C0"/>
                </a:solidFill>
              </a:rPr>
              <a:t>S,i</a:t>
            </a:r>
            <a:r>
              <a:rPr lang="en-US" b="1" dirty="0" smtClean="0">
                <a:solidFill>
                  <a:schemeClr val="accent6">
                    <a:lumMod val="75000"/>
                  </a:schemeClr>
                </a:solidFill>
              </a:rPr>
              <a:t>)</a:t>
            </a:r>
            <a:r>
              <a:rPr lang="en-US" dirty="0" smtClean="0"/>
              <a:t> </a:t>
            </a:r>
            <a:r>
              <a:rPr lang="en-US" b="1" dirty="0" smtClean="0"/>
              <a:t>then</a:t>
            </a:r>
          </a:p>
          <a:p>
            <a:pPr marL="990600" lvl="1" indent="-533400">
              <a:buFont typeface="Monotype Sorts" pitchFamily="2" charset="2"/>
              <a:buNone/>
              <a:defRPr/>
            </a:pPr>
            <a:r>
              <a:rPr lang="en-US" dirty="0" smtClean="0"/>
              <a:t>	</a:t>
            </a:r>
            <a:r>
              <a:rPr lang="en-US" dirty="0"/>
              <a:t> </a:t>
            </a:r>
            <a:r>
              <a:rPr lang="en-US" dirty="0" smtClean="0"/>
              <a:t>  </a:t>
            </a:r>
            <a:r>
              <a:rPr lang="en-US" b="1" dirty="0" smtClean="0">
                <a:solidFill>
                  <a:schemeClr val="accent6">
                    <a:lumMod val="75000"/>
                  </a:schemeClr>
                </a:solidFill>
              </a:rPr>
              <a:t>Sig(</a:t>
            </a:r>
            <a:r>
              <a:rPr lang="en-US" b="1" dirty="0" err="1" smtClean="0">
                <a:solidFill>
                  <a:srgbClr val="0070C0"/>
                </a:solidFill>
              </a:rPr>
              <a:t>S,i</a:t>
            </a:r>
            <a:r>
              <a:rPr lang="en-US" b="1" dirty="0" smtClean="0">
                <a:solidFill>
                  <a:schemeClr val="accent6">
                    <a:lumMod val="75000"/>
                  </a:schemeClr>
                </a:solidFill>
              </a:rPr>
              <a:t>) = h</a:t>
            </a:r>
            <a:r>
              <a:rPr lang="en-US" b="1" baseline="-25000" dirty="0" smtClean="0">
                <a:solidFill>
                  <a:schemeClr val="accent6">
                    <a:lumMod val="75000"/>
                  </a:schemeClr>
                </a:solidFill>
              </a:rPr>
              <a:t>i </a:t>
            </a:r>
            <a:r>
              <a:rPr lang="en-US" b="1" dirty="0" smtClean="0">
                <a:solidFill>
                  <a:schemeClr val="accent6">
                    <a:lumMod val="75000"/>
                  </a:schemeClr>
                </a:solidFill>
              </a:rPr>
              <a:t>(</a:t>
            </a:r>
            <a:r>
              <a:rPr lang="en-US" b="1" dirty="0" smtClean="0">
                <a:solidFill>
                  <a:srgbClr val="0070C0"/>
                </a:solidFill>
              </a:rPr>
              <a:t>r</a:t>
            </a:r>
            <a:r>
              <a:rPr lang="en-US" b="1" dirty="0" smtClean="0">
                <a:solidFill>
                  <a:schemeClr val="accent6">
                    <a:lumMod val="75000"/>
                  </a:schemeClr>
                </a:solidFill>
              </a:rPr>
              <a:t>);</a:t>
            </a:r>
          </a:p>
          <a:p>
            <a:pPr eaLnBrk="1" hangingPunct="1">
              <a:defRPr/>
            </a:pPr>
            <a:endParaRPr lang="en-US" dirty="0" smtClean="0"/>
          </a:p>
          <a:p>
            <a:pPr eaLnBrk="1" hangingPunct="1">
              <a:defRPr/>
            </a:pPr>
            <a:endParaRPr lang="en-US" dirty="0" smtClean="0"/>
          </a:p>
        </p:txBody>
      </p:sp>
      <p:sp>
        <p:nvSpPr>
          <p:cNvPr id="2" name="TextBox 1"/>
          <p:cNvSpPr txBox="1"/>
          <p:nvPr/>
        </p:nvSpPr>
        <p:spPr>
          <a:xfrm>
            <a:off x="0" y="5638800"/>
            <a:ext cx="9144000" cy="1200329"/>
          </a:xfrm>
          <a:prstGeom prst="rect">
            <a:avLst/>
          </a:prstGeom>
          <a:solidFill>
            <a:srgbClr val="0DDEE3"/>
          </a:solidFill>
        </p:spPr>
        <p:txBody>
          <a:bodyPr wrap="square" rtlCol="0">
            <a:spAutoFit/>
          </a:bodyPr>
          <a:lstStyle/>
          <a:p>
            <a:r>
              <a:rPr lang="en-US" sz="2400" b="1" dirty="0" smtClean="0">
                <a:solidFill>
                  <a:srgbClr val="C00000"/>
                </a:solidFill>
              </a:rPr>
              <a:t>Sig(</a:t>
            </a:r>
            <a:r>
              <a:rPr lang="en-US" sz="2400" b="1" dirty="0" err="1" smtClean="0">
                <a:solidFill>
                  <a:srgbClr val="C00000"/>
                </a:solidFill>
              </a:rPr>
              <a:t>S,i</a:t>
            </a:r>
            <a:r>
              <a:rPr lang="en-US" sz="2400" b="1" dirty="0" smtClean="0">
                <a:solidFill>
                  <a:srgbClr val="C00000"/>
                </a:solidFill>
              </a:rPr>
              <a:t>) </a:t>
            </a:r>
            <a:r>
              <a:rPr lang="en-US" sz="2400" dirty="0"/>
              <a:t>will become the smallest value of </a:t>
            </a:r>
            <a:r>
              <a:rPr lang="en-US" sz="2400" b="1" dirty="0">
                <a:solidFill>
                  <a:srgbClr val="C00000"/>
                </a:solidFill>
              </a:rPr>
              <a:t>h</a:t>
            </a:r>
            <a:r>
              <a:rPr lang="en-US" sz="2400" b="1" baseline="-25000" dirty="0">
                <a:solidFill>
                  <a:srgbClr val="C00000"/>
                </a:solidFill>
              </a:rPr>
              <a:t>i</a:t>
            </a:r>
            <a:r>
              <a:rPr lang="en-US" sz="2400" b="1" dirty="0">
                <a:solidFill>
                  <a:srgbClr val="C00000"/>
                </a:solidFill>
              </a:rPr>
              <a:t>(r)</a:t>
            </a:r>
            <a:r>
              <a:rPr lang="en-US" sz="2400" dirty="0"/>
              <a:t> </a:t>
            </a:r>
            <a:r>
              <a:rPr lang="en-US" sz="2400" dirty="0" smtClean="0"/>
              <a:t>among all rows (shingles) for </a:t>
            </a:r>
            <a:r>
              <a:rPr lang="en-US" sz="2400" dirty="0"/>
              <a:t>which column </a:t>
            </a:r>
            <a:r>
              <a:rPr lang="en-US" sz="2400" b="1" dirty="0">
                <a:solidFill>
                  <a:srgbClr val="C00000"/>
                </a:solidFill>
              </a:rPr>
              <a:t>S</a:t>
            </a:r>
            <a:r>
              <a:rPr lang="en-US" sz="2400" dirty="0" smtClean="0"/>
              <a:t> </a:t>
            </a:r>
            <a:r>
              <a:rPr lang="en-US" sz="2400" dirty="0"/>
              <a:t>has </a:t>
            </a:r>
            <a:r>
              <a:rPr lang="en-US" sz="2400" dirty="0" smtClean="0"/>
              <a:t>value </a:t>
            </a:r>
            <a:r>
              <a:rPr lang="en-US" sz="2400" b="1" dirty="0" smtClean="0">
                <a:solidFill>
                  <a:srgbClr val="C00000"/>
                </a:solidFill>
              </a:rPr>
              <a:t>1 </a:t>
            </a:r>
            <a:r>
              <a:rPr lang="en-US" sz="2400" dirty="0"/>
              <a:t>(shingle belongs in S)</a:t>
            </a:r>
            <a:r>
              <a:rPr lang="en-US" sz="2400" i="1" dirty="0" smtClean="0"/>
              <a:t>; </a:t>
            </a:r>
            <a:r>
              <a:rPr lang="en-US" sz="2400" i="1" dirty="0"/>
              <a:t>i</a:t>
            </a:r>
            <a:r>
              <a:rPr lang="en-US" sz="2400" dirty="0"/>
              <a:t>.e., </a:t>
            </a:r>
            <a:r>
              <a:rPr lang="en-US" sz="2400" b="1" dirty="0">
                <a:solidFill>
                  <a:srgbClr val="C00000"/>
                </a:solidFill>
              </a:rPr>
              <a:t>h</a:t>
            </a:r>
            <a:r>
              <a:rPr lang="en-US" sz="2400" b="1" baseline="-25000" dirty="0">
                <a:solidFill>
                  <a:srgbClr val="C00000"/>
                </a:solidFill>
              </a:rPr>
              <a:t>i </a:t>
            </a:r>
            <a:r>
              <a:rPr lang="en-US" sz="2400" b="1" dirty="0">
                <a:solidFill>
                  <a:srgbClr val="C00000"/>
                </a:solidFill>
              </a:rPr>
              <a:t>(r)</a:t>
            </a:r>
            <a:r>
              <a:rPr lang="en-US" sz="2400" dirty="0"/>
              <a:t> gives </a:t>
            </a:r>
            <a:r>
              <a:rPr lang="en-US" sz="2400" dirty="0" smtClean="0"/>
              <a:t>the min index for the</a:t>
            </a:r>
            <a:r>
              <a:rPr lang="en-US" sz="2400" i="1" dirty="0" smtClean="0"/>
              <a:t> </a:t>
            </a:r>
            <a:r>
              <a:rPr lang="en-US" sz="2400" b="1" dirty="0">
                <a:solidFill>
                  <a:srgbClr val="C00000"/>
                </a:solidFill>
              </a:rPr>
              <a:t>i-</a:t>
            </a:r>
            <a:r>
              <a:rPr lang="en-US" sz="2400" dirty="0" err="1"/>
              <a:t>th</a:t>
            </a:r>
            <a:r>
              <a:rPr lang="en-US" sz="2400" dirty="0"/>
              <a:t> permutation</a:t>
            </a:r>
          </a:p>
        </p:txBody>
      </p:sp>
      <p:sp>
        <p:nvSpPr>
          <p:cNvPr id="3" name="TextBox 2"/>
          <p:cNvSpPr txBox="1"/>
          <p:nvPr/>
        </p:nvSpPr>
        <p:spPr>
          <a:xfrm>
            <a:off x="5257800" y="2049920"/>
            <a:ext cx="3886200" cy="646331"/>
          </a:xfrm>
          <a:prstGeom prst="rect">
            <a:avLst/>
          </a:prstGeom>
          <a:solidFill>
            <a:srgbClr val="92D050"/>
          </a:solidFill>
        </p:spPr>
        <p:txBody>
          <a:bodyPr wrap="square" rtlCol="0">
            <a:spAutoFit/>
          </a:bodyPr>
          <a:lstStyle/>
          <a:p>
            <a:r>
              <a:rPr lang="en-US" dirty="0" smtClean="0"/>
              <a:t>In practice this means selecting the function parameters</a:t>
            </a:r>
            <a:endParaRPr lang="en-US" dirty="0"/>
          </a:p>
        </p:txBody>
      </p:sp>
      <p:sp>
        <p:nvSpPr>
          <p:cNvPr id="6" name="TextBox 5"/>
          <p:cNvSpPr txBox="1"/>
          <p:nvPr/>
        </p:nvSpPr>
        <p:spPr>
          <a:xfrm>
            <a:off x="5257800" y="2736388"/>
            <a:ext cx="3886200" cy="646331"/>
          </a:xfrm>
          <a:prstGeom prst="rect">
            <a:avLst/>
          </a:prstGeom>
          <a:solidFill>
            <a:srgbClr val="92D050"/>
          </a:solidFill>
        </p:spPr>
        <p:txBody>
          <a:bodyPr wrap="square" rtlCol="0">
            <a:spAutoFit/>
          </a:bodyPr>
          <a:lstStyle/>
          <a:p>
            <a:r>
              <a:rPr lang="en-US" dirty="0" smtClean="0"/>
              <a:t>In practice only the rows (shingles) that appear in the data</a:t>
            </a:r>
            <a:endParaRPr lang="en-US" dirty="0"/>
          </a:p>
        </p:txBody>
      </p:sp>
      <p:sp>
        <p:nvSpPr>
          <p:cNvPr id="7" name="TextBox 6"/>
          <p:cNvSpPr txBox="1"/>
          <p:nvPr/>
        </p:nvSpPr>
        <p:spPr>
          <a:xfrm>
            <a:off x="4985657" y="3623769"/>
            <a:ext cx="4191000" cy="369332"/>
          </a:xfrm>
          <a:prstGeom prst="rect">
            <a:avLst/>
          </a:prstGeom>
          <a:solidFill>
            <a:srgbClr val="92D050"/>
          </a:solidFill>
        </p:spPr>
        <p:txBody>
          <a:bodyPr wrap="square" rtlCol="0">
            <a:spAutoFit/>
          </a:bodyPr>
          <a:lstStyle/>
          <a:p>
            <a:r>
              <a:rPr lang="en-US" b="1" dirty="0">
                <a:solidFill>
                  <a:schemeClr val="accent6">
                    <a:lumMod val="75000"/>
                  </a:schemeClr>
                </a:solidFill>
              </a:rPr>
              <a:t>h</a:t>
            </a:r>
            <a:r>
              <a:rPr lang="en-US" b="1" baseline="-25000" dirty="0">
                <a:solidFill>
                  <a:schemeClr val="accent6">
                    <a:lumMod val="75000"/>
                  </a:schemeClr>
                </a:solidFill>
              </a:rPr>
              <a:t>i </a:t>
            </a:r>
            <a:r>
              <a:rPr lang="en-US" b="1" dirty="0">
                <a:solidFill>
                  <a:schemeClr val="accent6">
                    <a:lumMod val="75000"/>
                  </a:schemeClr>
                </a:solidFill>
              </a:rPr>
              <a:t>(</a:t>
            </a:r>
            <a:r>
              <a:rPr lang="en-US" b="1" dirty="0" smtClean="0">
                <a:solidFill>
                  <a:srgbClr val="0070C0"/>
                </a:solidFill>
              </a:rPr>
              <a:t>r</a:t>
            </a:r>
            <a:r>
              <a:rPr lang="en-US" b="1" dirty="0" smtClean="0">
                <a:solidFill>
                  <a:schemeClr val="accent6">
                    <a:lumMod val="75000"/>
                  </a:schemeClr>
                </a:solidFill>
              </a:rPr>
              <a:t>) </a:t>
            </a:r>
            <a:r>
              <a:rPr lang="en-US" dirty="0"/>
              <a:t>= index of shingle </a:t>
            </a:r>
            <a:r>
              <a:rPr lang="en-US" dirty="0">
                <a:solidFill>
                  <a:srgbClr val="0070C0"/>
                </a:solidFill>
              </a:rPr>
              <a:t>r</a:t>
            </a:r>
            <a:r>
              <a:rPr lang="en-US" dirty="0"/>
              <a:t> in permutation</a:t>
            </a:r>
          </a:p>
        </p:txBody>
      </p:sp>
      <p:sp>
        <p:nvSpPr>
          <p:cNvPr id="8" name="TextBox 7"/>
          <p:cNvSpPr txBox="1"/>
          <p:nvPr/>
        </p:nvSpPr>
        <p:spPr>
          <a:xfrm>
            <a:off x="6961414" y="4164534"/>
            <a:ext cx="2215243" cy="369332"/>
          </a:xfrm>
          <a:prstGeom prst="rect">
            <a:avLst/>
          </a:prstGeom>
          <a:solidFill>
            <a:srgbClr val="92D050"/>
          </a:solidFill>
        </p:spPr>
        <p:txBody>
          <a:bodyPr wrap="square" rtlCol="0">
            <a:spAutoFit/>
          </a:bodyPr>
          <a:lstStyle/>
          <a:p>
            <a:r>
              <a:rPr lang="en-US" dirty="0" smtClean="0">
                <a:solidFill>
                  <a:srgbClr val="0070C0"/>
                </a:solidFill>
              </a:rPr>
              <a:t>S</a:t>
            </a:r>
            <a:r>
              <a:rPr lang="en-US" dirty="0" smtClean="0"/>
              <a:t> contains shingle </a:t>
            </a:r>
            <a:r>
              <a:rPr lang="en-US" dirty="0" smtClean="0">
                <a:solidFill>
                  <a:srgbClr val="0070C0"/>
                </a:solidFill>
              </a:rPr>
              <a:t>r</a:t>
            </a:r>
            <a:endParaRPr lang="en-US" dirty="0"/>
          </a:p>
        </p:txBody>
      </p:sp>
      <p:sp>
        <p:nvSpPr>
          <p:cNvPr id="9" name="TextBox 8"/>
          <p:cNvSpPr txBox="1"/>
          <p:nvPr/>
        </p:nvSpPr>
        <p:spPr>
          <a:xfrm>
            <a:off x="5029200" y="5016137"/>
            <a:ext cx="4114800" cy="369332"/>
          </a:xfrm>
          <a:prstGeom prst="rect">
            <a:avLst/>
          </a:prstGeom>
          <a:solidFill>
            <a:srgbClr val="92D050"/>
          </a:solidFill>
        </p:spPr>
        <p:txBody>
          <a:bodyPr wrap="square" rtlCol="0">
            <a:spAutoFit/>
          </a:bodyPr>
          <a:lstStyle/>
          <a:p>
            <a:r>
              <a:rPr lang="en-US" dirty="0" smtClean="0"/>
              <a:t>Find the shingle </a:t>
            </a:r>
            <a:r>
              <a:rPr lang="en-US" dirty="0" smtClean="0">
                <a:solidFill>
                  <a:srgbClr val="0070C0"/>
                </a:solidFill>
              </a:rPr>
              <a:t>r </a:t>
            </a:r>
            <a:r>
              <a:rPr lang="en-US" dirty="0" smtClean="0"/>
              <a:t>with minimum index</a:t>
            </a:r>
            <a:endParaRPr lang="en-US" dirty="0"/>
          </a:p>
        </p:txBody>
      </p:sp>
    </p:spTree>
    <p:extLst>
      <p:ext uri="{BB962C8B-B14F-4D97-AF65-F5344CB8AC3E}">
        <p14:creationId xmlns:p14="http://schemas.microsoft.com/office/powerpoint/2010/main" val="284334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6" grpId="0" animBg="1"/>
      <p:bldP spid="7" grpId="0" animBg="1"/>
      <p:bldP spid="8" grpId="0" animBg="1"/>
      <p:bldP spid="9"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11"/>
          <p:cNvSpPr>
            <a:spLocks noGrp="1"/>
          </p:cNvSpPr>
          <p:nvPr>
            <p:ph type="sldNum" sz="quarter" idx="12"/>
          </p:nvPr>
        </p:nvSpPr>
        <p:spPr/>
        <p:txBody>
          <a:bodyPr/>
          <a:lstStyle/>
          <a:p>
            <a:fld id="{160B6A98-771A-4BB5-9CCA-D28A2BEE536A}" type="slidenum">
              <a:rPr lang="en-US"/>
              <a:pPr/>
              <a:t>39</a:t>
            </a:fld>
            <a:endParaRPr lang="en-US"/>
          </a:p>
        </p:txBody>
      </p:sp>
      <p:sp>
        <p:nvSpPr>
          <p:cNvPr id="45058" name="Rectangle 2"/>
          <p:cNvSpPr>
            <a:spLocks noGrp="1" noChangeArrowheads="1"/>
          </p:cNvSpPr>
          <p:nvPr>
            <p:ph type="title"/>
          </p:nvPr>
        </p:nvSpPr>
        <p:spPr>
          <a:xfrm>
            <a:off x="685800" y="304800"/>
            <a:ext cx="3581400" cy="1143000"/>
          </a:xfrm>
        </p:spPr>
        <p:txBody>
          <a:bodyPr/>
          <a:lstStyle/>
          <a:p>
            <a:r>
              <a:rPr lang="en-US">
                <a:solidFill>
                  <a:srgbClr val="33CC33"/>
                </a:solidFill>
              </a:rPr>
              <a:t>Example</a:t>
            </a:r>
          </a:p>
        </p:txBody>
      </p:sp>
      <p:sp>
        <p:nvSpPr>
          <p:cNvPr id="45059" name="Text Box 3"/>
          <p:cNvSpPr txBox="1">
            <a:spLocks noChangeArrowheads="1"/>
          </p:cNvSpPr>
          <p:nvPr/>
        </p:nvSpPr>
        <p:spPr bwMode="auto">
          <a:xfrm>
            <a:off x="563768" y="1600200"/>
            <a:ext cx="2408032"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dirty="0"/>
              <a:t>Row	</a:t>
            </a:r>
            <a:r>
              <a:rPr lang="en-US" sz="2400" dirty="0">
                <a:solidFill>
                  <a:srgbClr val="FF9900"/>
                </a:solidFill>
              </a:rPr>
              <a:t>S</a:t>
            </a:r>
            <a:r>
              <a:rPr lang="en-US" sz="2400" dirty="0" smtClean="0">
                <a:solidFill>
                  <a:srgbClr val="FF9900"/>
                </a:solidFill>
              </a:rPr>
              <a:t>1</a:t>
            </a:r>
            <a:r>
              <a:rPr lang="en-US" sz="2400" dirty="0">
                <a:solidFill>
                  <a:srgbClr val="FF9900"/>
                </a:solidFill>
              </a:rPr>
              <a:t>	S</a:t>
            </a:r>
            <a:r>
              <a:rPr lang="en-US" sz="2400" dirty="0" smtClean="0">
                <a:solidFill>
                  <a:srgbClr val="FF9900"/>
                </a:solidFill>
              </a:rPr>
              <a:t>2</a:t>
            </a:r>
            <a:endParaRPr lang="en-US" sz="2400" dirty="0">
              <a:solidFill>
                <a:srgbClr val="FF9900"/>
              </a:solidFill>
            </a:endParaRPr>
          </a:p>
          <a:p>
            <a:r>
              <a:rPr lang="en-US" sz="2400" dirty="0"/>
              <a:t>  </a:t>
            </a:r>
            <a:r>
              <a:rPr lang="en-US" sz="2400" dirty="0" smtClean="0"/>
              <a:t>A</a:t>
            </a:r>
            <a:r>
              <a:rPr lang="en-US" sz="2400" dirty="0"/>
              <a:t>	 1	 0</a:t>
            </a:r>
          </a:p>
          <a:p>
            <a:r>
              <a:rPr lang="en-US" sz="2400" dirty="0"/>
              <a:t>  </a:t>
            </a:r>
            <a:r>
              <a:rPr lang="en-US" sz="2400" dirty="0" smtClean="0"/>
              <a:t>B</a:t>
            </a:r>
            <a:r>
              <a:rPr lang="en-US" sz="2400" dirty="0"/>
              <a:t>	 0	 1</a:t>
            </a:r>
          </a:p>
          <a:p>
            <a:r>
              <a:rPr lang="en-US" sz="2400" dirty="0"/>
              <a:t>  </a:t>
            </a:r>
            <a:r>
              <a:rPr lang="en-US" sz="2400" dirty="0" smtClean="0"/>
              <a:t>C</a:t>
            </a:r>
            <a:r>
              <a:rPr lang="en-US" sz="2400" dirty="0"/>
              <a:t>	 1	 1</a:t>
            </a:r>
          </a:p>
          <a:p>
            <a:r>
              <a:rPr lang="en-US" sz="2400" dirty="0"/>
              <a:t>  </a:t>
            </a:r>
            <a:r>
              <a:rPr lang="en-US" sz="2400" dirty="0" smtClean="0"/>
              <a:t>D</a:t>
            </a:r>
            <a:r>
              <a:rPr lang="en-US" sz="2400" dirty="0"/>
              <a:t>	 1	 0</a:t>
            </a:r>
          </a:p>
          <a:p>
            <a:r>
              <a:rPr lang="en-US" sz="2400" dirty="0"/>
              <a:t>  </a:t>
            </a:r>
            <a:r>
              <a:rPr lang="en-US" sz="2400" dirty="0" smtClean="0"/>
              <a:t>E</a:t>
            </a:r>
            <a:r>
              <a:rPr lang="en-US" sz="2400" dirty="0"/>
              <a:t>	 0	 1</a:t>
            </a:r>
          </a:p>
        </p:txBody>
      </p:sp>
      <p:sp>
        <p:nvSpPr>
          <p:cNvPr id="45060" name="Rectangle 4"/>
          <p:cNvSpPr>
            <a:spLocks noChangeArrowheads="1"/>
          </p:cNvSpPr>
          <p:nvPr/>
        </p:nvSpPr>
        <p:spPr bwMode="auto">
          <a:xfrm>
            <a:off x="1417843" y="2024062"/>
            <a:ext cx="1371600" cy="1905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1" name="Text Box 5"/>
          <p:cNvSpPr txBox="1">
            <a:spLocks noChangeArrowheads="1"/>
          </p:cNvSpPr>
          <p:nvPr/>
        </p:nvSpPr>
        <p:spPr bwMode="auto">
          <a:xfrm>
            <a:off x="364712" y="4492328"/>
            <a:ext cx="192873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i="1" dirty="0"/>
              <a:t>h</a:t>
            </a:r>
            <a:r>
              <a:rPr lang="en-US" dirty="0"/>
              <a:t>(</a:t>
            </a:r>
            <a:r>
              <a:rPr lang="en-US" i="1" dirty="0"/>
              <a:t>x</a:t>
            </a:r>
            <a:r>
              <a:rPr lang="en-US" dirty="0"/>
              <a:t>) = </a:t>
            </a:r>
            <a:r>
              <a:rPr lang="en-US" i="1" dirty="0" smtClean="0"/>
              <a:t>x+1</a:t>
            </a:r>
            <a:r>
              <a:rPr lang="en-US" dirty="0" smtClean="0"/>
              <a:t> </a:t>
            </a:r>
            <a:r>
              <a:rPr lang="en-US" dirty="0"/>
              <a:t>mod </a:t>
            </a:r>
            <a:r>
              <a:rPr lang="en-US" dirty="0" smtClean="0"/>
              <a:t>5</a:t>
            </a:r>
            <a:endParaRPr lang="en-US" dirty="0"/>
          </a:p>
        </p:txBody>
      </p:sp>
      <p:sp>
        <p:nvSpPr>
          <p:cNvPr id="45062" name="Text Box 6"/>
          <p:cNvSpPr txBox="1">
            <a:spLocks noChangeArrowheads="1"/>
          </p:cNvSpPr>
          <p:nvPr/>
        </p:nvSpPr>
        <p:spPr bwMode="auto">
          <a:xfrm>
            <a:off x="5353050" y="1287463"/>
            <a:ext cx="3031599"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i="1" dirty="0" smtClean="0"/>
              <a:t>h</a:t>
            </a:r>
            <a:r>
              <a:rPr lang="en-US" dirty="0" smtClean="0"/>
              <a:t>(0) </a:t>
            </a:r>
            <a:r>
              <a:rPr lang="en-US" dirty="0"/>
              <a:t>= 1	</a:t>
            </a:r>
            <a:r>
              <a:rPr lang="en-US" dirty="0" smtClean="0"/>
              <a:t>	</a:t>
            </a:r>
            <a:r>
              <a:rPr lang="en-US" dirty="0" smtClean="0">
                <a:solidFill>
                  <a:srgbClr val="FF0066"/>
                </a:solidFill>
              </a:rPr>
              <a:t>1</a:t>
            </a:r>
            <a:r>
              <a:rPr lang="en-US" dirty="0"/>
              <a:t>	-</a:t>
            </a:r>
          </a:p>
          <a:p>
            <a:r>
              <a:rPr lang="en-US" i="1" dirty="0" smtClean="0"/>
              <a:t>g</a:t>
            </a:r>
            <a:r>
              <a:rPr lang="en-US" dirty="0" smtClean="0"/>
              <a:t>(0) </a:t>
            </a:r>
            <a:r>
              <a:rPr lang="en-US" dirty="0"/>
              <a:t>= 3	</a:t>
            </a:r>
            <a:r>
              <a:rPr lang="en-US" dirty="0" smtClean="0"/>
              <a:t>	</a:t>
            </a:r>
            <a:r>
              <a:rPr lang="en-US" dirty="0" smtClean="0">
                <a:solidFill>
                  <a:srgbClr val="FF0066"/>
                </a:solidFill>
              </a:rPr>
              <a:t>3</a:t>
            </a:r>
            <a:r>
              <a:rPr lang="en-US" dirty="0"/>
              <a:t>	-</a:t>
            </a:r>
          </a:p>
        </p:txBody>
      </p:sp>
      <p:sp>
        <p:nvSpPr>
          <p:cNvPr id="45063" name="Text Box 7"/>
          <p:cNvSpPr txBox="1">
            <a:spLocks noChangeArrowheads="1"/>
          </p:cNvSpPr>
          <p:nvPr/>
        </p:nvSpPr>
        <p:spPr bwMode="auto">
          <a:xfrm>
            <a:off x="5353050" y="2125663"/>
            <a:ext cx="308289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i="1" dirty="0" smtClean="0"/>
              <a:t>h</a:t>
            </a:r>
            <a:r>
              <a:rPr lang="en-US" dirty="0" smtClean="0"/>
              <a:t>(1) </a:t>
            </a:r>
            <a:r>
              <a:rPr lang="en-US" dirty="0"/>
              <a:t>= 2	</a:t>
            </a:r>
            <a:r>
              <a:rPr lang="en-US" dirty="0" smtClean="0"/>
              <a:t>	1</a:t>
            </a:r>
            <a:r>
              <a:rPr lang="en-US" dirty="0"/>
              <a:t>	</a:t>
            </a:r>
            <a:r>
              <a:rPr lang="en-US" dirty="0">
                <a:solidFill>
                  <a:srgbClr val="FF0066"/>
                </a:solidFill>
              </a:rPr>
              <a:t>2</a:t>
            </a:r>
          </a:p>
          <a:p>
            <a:r>
              <a:rPr lang="en-US" i="1" dirty="0" smtClean="0"/>
              <a:t>g</a:t>
            </a:r>
            <a:r>
              <a:rPr lang="en-US" dirty="0" smtClean="0"/>
              <a:t>(1) </a:t>
            </a:r>
            <a:r>
              <a:rPr lang="en-US" dirty="0"/>
              <a:t>= 0	</a:t>
            </a:r>
            <a:r>
              <a:rPr lang="en-US" dirty="0" smtClean="0"/>
              <a:t>	3</a:t>
            </a:r>
            <a:r>
              <a:rPr lang="en-US" dirty="0"/>
              <a:t>	</a:t>
            </a:r>
            <a:r>
              <a:rPr lang="en-US" dirty="0">
                <a:solidFill>
                  <a:srgbClr val="FF0066"/>
                </a:solidFill>
              </a:rPr>
              <a:t>0</a:t>
            </a:r>
          </a:p>
        </p:txBody>
      </p:sp>
      <p:sp>
        <p:nvSpPr>
          <p:cNvPr id="45064" name="Text Box 8"/>
          <p:cNvSpPr txBox="1">
            <a:spLocks noChangeArrowheads="1"/>
          </p:cNvSpPr>
          <p:nvPr/>
        </p:nvSpPr>
        <p:spPr bwMode="auto">
          <a:xfrm>
            <a:off x="5353050" y="3116263"/>
            <a:ext cx="308289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i="1" dirty="0" smtClean="0"/>
              <a:t>h</a:t>
            </a:r>
            <a:r>
              <a:rPr lang="en-US" dirty="0" smtClean="0"/>
              <a:t>(2) </a:t>
            </a:r>
            <a:r>
              <a:rPr lang="en-US" dirty="0"/>
              <a:t>= 3	</a:t>
            </a:r>
            <a:r>
              <a:rPr lang="en-US" dirty="0" smtClean="0"/>
              <a:t>	1</a:t>
            </a:r>
            <a:r>
              <a:rPr lang="en-US" dirty="0"/>
              <a:t>	2</a:t>
            </a:r>
          </a:p>
          <a:p>
            <a:r>
              <a:rPr lang="en-US" i="1" dirty="0" smtClean="0"/>
              <a:t>g</a:t>
            </a:r>
            <a:r>
              <a:rPr lang="en-US" dirty="0" smtClean="0"/>
              <a:t>(2) </a:t>
            </a:r>
            <a:r>
              <a:rPr lang="en-US" dirty="0"/>
              <a:t>= 2	</a:t>
            </a:r>
            <a:r>
              <a:rPr lang="en-US" dirty="0" smtClean="0"/>
              <a:t>	</a:t>
            </a:r>
            <a:r>
              <a:rPr lang="en-US" dirty="0" smtClean="0">
                <a:solidFill>
                  <a:srgbClr val="FF0066"/>
                </a:solidFill>
              </a:rPr>
              <a:t>2</a:t>
            </a:r>
            <a:r>
              <a:rPr lang="en-US" dirty="0"/>
              <a:t>	0</a:t>
            </a:r>
          </a:p>
        </p:txBody>
      </p:sp>
      <p:sp>
        <p:nvSpPr>
          <p:cNvPr id="45065" name="Text Box 9"/>
          <p:cNvSpPr txBox="1">
            <a:spLocks noChangeArrowheads="1"/>
          </p:cNvSpPr>
          <p:nvPr/>
        </p:nvSpPr>
        <p:spPr bwMode="auto">
          <a:xfrm>
            <a:off x="5353050" y="4030663"/>
            <a:ext cx="308289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i="1" dirty="0" smtClean="0"/>
              <a:t>h</a:t>
            </a:r>
            <a:r>
              <a:rPr lang="en-US" dirty="0" smtClean="0"/>
              <a:t>(3) </a:t>
            </a:r>
            <a:r>
              <a:rPr lang="en-US" dirty="0"/>
              <a:t>= 4	</a:t>
            </a:r>
            <a:r>
              <a:rPr lang="en-US" dirty="0" smtClean="0"/>
              <a:t>	1</a:t>
            </a:r>
            <a:r>
              <a:rPr lang="en-US" dirty="0"/>
              <a:t>	2</a:t>
            </a:r>
          </a:p>
          <a:p>
            <a:r>
              <a:rPr lang="en-US" i="1" dirty="0" smtClean="0"/>
              <a:t>g</a:t>
            </a:r>
            <a:r>
              <a:rPr lang="en-US" dirty="0" smtClean="0"/>
              <a:t>(3) </a:t>
            </a:r>
            <a:r>
              <a:rPr lang="en-US" dirty="0"/>
              <a:t>= 4	</a:t>
            </a:r>
            <a:r>
              <a:rPr lang="en-US" dirty="0" smtClean="0"/>
              <a:t>	2</a:t>
            </a:r>
            <a:r>
              <a:rPr lang="en-US" dirty="0"/>
              <a:t>	0</a:t>
            </a:r>
          </a:p>
        </p:txBody>
      </p:sp>
      <p:sp>
        <p:nvSpPr>
          <p:cNvPr id="45066" name="Text Box 10"/>
          <p:cNvSpPr txBox="1">
            <a:spLocks noChangeArrowheads="1"/>
          </p:cNvSpPr>
          <p:nvPr/>
        </p:nvSpPr>
        <p:spPr bwMode="auto">
          <a:xfrm>
            <a:off x="5353050" y="4945063"/>
            <a:ext cx="308289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i="1" dirty="0" smtClean="0"/>
              <a:t>h</a:t>
            </a:r>
            <a:r>
              <a:rPr lang="en-US" dirty="0" smtClean="0"/>
              <a:t>(4) </a:t>
            </a:r>
            <a:r>
              <a:rPr lang="en-US" dirty="0"/>
              <a:t>= 0	</a:t>
            </a:r>
            <a:r>
              <a:rPr lang="en-US" dirty="0" smtClean="0"/>
              <a:t>	1</a:t>
            </a:r>
            <a:r>
              <a:rPr lang="en-US" dirty="0"/>
              <a:t>	</a:t>
            </a:r>
            <a:r>
              <a:rPr lang="en-US" dirty="0">
                <a:solidFill>
                  <a:srgbClr val="FF0066"/>
                </a:solidFill>
              </a:rPr>
              <a:t>0</a:t>
            </a:r>
          </a:p>
          <a:p>
            <a:r>
              <a:rPr lang="en-US" i="1" dirty="0" smtClean="0"/>
              <a:t>g</a:t>
            </a:r>
            <a:r>
              <a:rPr lang="en-US" dirty="0" smtClean="0"/>
              <a:t>(4) </a:t>
            </a:r>
            <a:r>
              <a:rPr lang="en-US" dirty="0"/>
              <a:t>= 1	</a:t>
            </a:r>
            <a:r>
              <a:rPr lang="en-US" dirty="0" smtClean="0"/>
              <a:t>	2</a:t>
            </a:r>
            <a:r>
              <a:rPr lang="en-US" dirty="0"/>
              <a:t>	0</a:t>
            </a:r>
          </a:p>
        </p:txBody>
      </p:sp>
      <p:sp>
        <p:nvSpPr>
          <p:cNvPr id="45067" name="Text Box 11"/>
          <p:cNvSpPr txBox="1">
            <a:spLocks noChangeArrowheads="1"/>
          </p:cNvSpPr>
          <p:nvPr/>
        </p:nvSpPr>
        <p:spPr bwMode="auto">
          <a:xfrm>
            <a:off x="6937375" y="719138"/>
            <a:ext cx="16732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a:solidFill>
                  <a:srgbClr val="FF9900"/>
                </a:solidFill>
              </a:rPr>
              <a:t>Sig1	Sig2</a:t>
            </a:r>
          </a:p>
        </p:txBody>
      </p:sp>
      <p:sp>
        <p:nvSpPr>
          <p:cNvPr id="16" name="Text Box 3"/>
          <p:cNvSpPr txBox="1">
            <a:spLocks noChangeArrowheads="1"/>
          </p:cNvSpPr>
          <p:nvPr/>
        </p:nvSpPr>
        <p:spPr bwMode="auto">
          <a:xfrm>
            <a:off x="593725" y="4962020"/>
            <a:ext cx="1390124"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smtClean="0"/>
              <a:t>Row </a:t>
            </a:r>
            <a:r>
              <a:rPr lang="en-US" dirty="0" smtClean="0">
                <a:solidFill>
                  <a:srgbClr val="FF9900"/>
                </a:solidFill>
              </a:rPr>
              <a:t>S1</a:t>
            </a:r>
            <a:r>
              <a:rPr lang="en-US" dirty="0">
                <a:solidFill>
                  <a:srgbClr val="FF9900"/>
                </a:solidFill>
              </a:rPr>
              <a:t>	S</a:t>
            </a:r>
            <a:r>
              <a:rPr lang="en-US" dirty="0" smtClean="0">
                <a:solidFill>
                  <a:srgbClr val="FF9900"/>
                </a:solidFill>
              </a:rPr>
              <a:t>2</a:t>
            </a:r>
            <a:endParaRPr lang="en-US" dirty="0">
              <a:solidFill>
                <a:srgbClr val="FF9900"/>
              </a:solidFill>
            </a:endParaRPr>
          </a:p>
          <a:p>
            <a:r>
              <a:rPr lang="en-US" dirty="0"/>
              <a:t> </a:t>
            </a:r>
            <a:r>
              <a:rPr lang="en-US" dirty="0" smtClean="0"/>
              <a:t> E    </a:t>
            </a:r>
            <a:r>
              <a:rPr lang="en-US" dirty="0"/>
              <a:t>0	 </a:t>
            </a:r>
            <a:r>
              <a:rPr lang="en-US" dirty="0">
                <a:solidFill>
                  <a:schemeClr val="accent6">
                    <a:lumMod val="75000"/>
                  </a:schemeClr>
                </a:solidFill>
              </a:rPr>
              <a:t>1</a:t>
            </a:r>
            <a:r>
              <a:rPr lang="en-US" dirty="0"/>
              <a:t> </a:t>
            </a:r>
            <a:endParaRPr lang="en-US" dirty="0" smtClean="0"/>
          </a:p>
          <a:p>
            <a:r>
              <a:rPr lang="en-US" dirty="0"/>
              <a:t> </a:t>
            </a:r>
            <a:r>
              <a:rPr lang="en-US" dirty="0" smtClean="0"/>
              <a:t> A    </a:t>
            </a:r>
            <a:r>
              <a:rPr lang="en-US" dirty="0">
                <a:solidFill>
                  <a:schemeClr val="accent6">
                    <a:lumMod val="75000"/>
                  </a:schemeClr>
                </a:solidFill>
              </a:rPr>
              <a:t>1</a:t>
            </a:r>
            <a:r>
              <a:rPr lang="en-US" dirty="0"/>
              <a:t>	 0</a:t>
            </a:r>
          </a:p>
          <a:p>
            <a:r>
              <a:rPr lang="en-US" dirty="0"/>
              <a:t>  B</a:t>
            </a:r>
            <a:r>
              <a:rPr lang="en-US" dirty="0" smtClean="0"/>
              <a:t>    </a:t>
            </a:r>
            <a:r>
              <a:rPr lang="en-US" dirty="0"/>
              <a:t>0	 1</a:t>
            </a:r>
          </a:p>
          <a:p>
            <a:r>
              <a:rPr lang="en-US" dirty="0"/>
              <a:t>  </a:t>
            </a:r>
            <a:r>
              <a:rPr lang="en-US" dirty="0" smtClean="0"/>
              <a:t>C    </a:t>
            </a:r>
            <a:r>
              <a:rPr lang="en-US" dirty="0"/>
              <a:t>1	 1</a:t>
            </a:r>
          </a:p>
          <a:p>
            <a:r>
              <a:rPr lang="en-US" dirty="0"/>
              <a:t>  </a:t>
            </a:r>
            <a:r>
              <a:rPr lang="en-US" dirty="0" smtClean="0"/>
              <a:t>D    </a:t>
            </a:r>
            <a:r>
              <a:rPr lang="en-US" dirty="0"/>
              <a:t>1	 0</a:t>
            </a:r>
          </a:p>
          <a:p>
            <a:r>
              <a:rPr lang="en-US" dirty="0"/>
              <a:t>  </a:t>
            </a:r>
          </a:p>
        </p:txBody>
      </p:sp>
      <p:sp>
        <p:nvSpPr>
          <p:cNvPr id="17" name="Rectangle 4"/>
          <p:cNvSpPr>
            <a:spLocks noChangeArrowheads="1"/>
          </p:cNvSpPr>
          <p:nvPr/>
        </p:nvSpPr>
        <p:spPr bwMode="auto">
          <a:xfrm>
            <a:off x="1091937" y="5295860"/>
            <a:ext cx="838200" cy="1428929"/>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400"/>
          </a:p>
        </p:txBody>
      </p:sp>
      <p:sp>
        <p:nvSpPr>
          <p:cNvPr id="18" name="Text Box 3"/>
          <p:cNvSpPr txBox="1">
            <a:spLocks noChangeArrowheads="1"/>
          </p:cNvSpPr>
          <p:nvPr/>
        </p:nvSpPr>
        <p:spPr bwMode="auto">
          <a:xfrm>
            <a:off x="2733403" y="4951544"/>
            <a:ext cx="1390124"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smtClean="0"/>
              <a:t>Row </a:t>
            </a:r>
            <a:r>
              <a:rPr lang="en-US" dirty="0" smtClean="0">
                <a:solidFill>
                  <a:srgbClr val="FF9900"/>
                </a:solidFill>
              </a:rPr>
              <a:t>S1</a:t>
            </a:r>
            <a:r>
              <a:rPr lang="en-US" dirty="0">
                <a:solidFill>
                  <a:srgbClr val="FF9900"/>
                </a:solidFill>
              </a:rPr>
              <a:t>	S</a:t>
            </a:r>
            <a:r>
              <a:rPr lang="en-US" dirty="0" smtClean="0">
                <a:solidFill>
                  <a:srgbClr val="FF9900"/>
                </a:solidFill>
              </a:rPr>
              <a:t>2</a:t>
            </a:r>
            <a:endParaRPr lang="en-US" dirty="0">
              <a:solidFill>
                <a:srgbClr val="FF9900"/>
              </a:solidFill>
            </a:endParaRPr>
          </a:p>
          <a:p>
            <a:r>
              <a:rPr lang="en-US" dirty="0"/>
              <a:t> </a:t>
            </a:r>
            <a:r>
              <a:rPr lang="en-US" dirty="0" smtClean="0"/>
              <a:t> B    </a:t>
            </a:r>
            <a:r>
              <a:rPr lang="en-US" dirty="0"/>
              <a:t>0	 </a:t>
            </a:r>
            <a:r>
              <a:rPr lang="en-US" dirty="0">
                <a:solidFill>
                  <a:schemeClr val="accent6">
                    <a:lumMod val="75000"/>
                  </a:schemeClr>
                </a:solidFill>
              </a:rPr>
              <a:t>1</a:t>
            </a:r>
            <a:r>
              <a:rPr lang="en-US" dirty="0"/>
              <a:t> </a:t>
            </a:r>
            <a:endParaRPr lang="en-US" dirty="0" smtClean="0"/>
          </a:p>
          <a:p>
            <a:r>
              <a:rPr lang="en-US" dirty="0"/>
              <a:t> </a:t>
            </a:r>
            <a:r>
              <a:rPr lang="en-US" dirty="0" smtClean="0"/>
              <a:t> E    </a:t>
            </a:r>
            <a:r>
              <a:rPr lang="en-US" dirty="0"/>
              <a:t>0	 1 </a:t>
            </a:r>
            <a:endParaRPr lang="en-US" dirty="0" smtClean="0"/>
          </a:p>
          <a:p>
            <a:r>
              <a:rPr lang="en-US" dirty="0"/>
              <a:t> </a:t>
            </a:r>
            <a:r>
              <a:rPr lang="en-US" dirty="0" smtClean="0"/>
              <a:t> C    </a:t>
            </a:r>
            <a:r>
              <a:rPr lang="en-US" dirty="0">
                <a:solidFill>
                  <a:schemeClr val="accent6">
                    <a:lumMod val="75000"/>
                  </a:schemeClr>
                </a:solidFill>
              </a:rPr>
              <a:t>1</a:t>
            </a:r>
            <a:r>
              <a:rPr lang="en-US" dirty="0"/>
              <a:t>	 </a:t>
            </a:r>
            <a:r>
              <a:rPr lang="en-US" dirty="0" smtClean="0"/>
              <a:t>0</a:t>
            </a:r>
            <a:endParaRPr lang="en-US" dirty="0"/>
          </a:p>
          <a:p>
            <a:r>
              <a:rPr lang="en-US" dirty="0"/>
              <a:t>  A</a:t>
            </a:r>
            <a:r>
              <a:rPr lang="en-US" dirty="0" smtClean="0"/>
              <a:t>    </a:t>
            </a:r>
            <a:r>
              <a:rPr lang="en-US" dirty="0"/>
              <a:t>1	 1</a:t>
            </a:r>
          </a:p>
          <a:p>
            <a:r>
              <a:rPr lang="en-US" dirty="0"/>
              <a:t>  </a:t>
            </a:r>
            <a:r>
              <a:rPr lang="en-US" dirty="0" smtClean="0"/>
              <a:t>D   </a:t>
            </a:r>
            <a:r>
              <a:rPr lang="en-US" dirty="0"/>
              <a:t>1	 0</a:t>
            </a:r>
          </a:p>
          <a:p>
            <a:r>
              <a:rPr lang="en-US" dirty="0"/>
              <a:t>  </a:t>
            </a:r>
          </a:p>
        </p:txBody>
      </p:sp>
      <p:sp>
        <p:nvSpPr>
          <p:cNvPr id="19" name="Rectangle 4"/>
          <p:cNvSpPr>
            <a:spLocks noChangeArrowheads="1"/>
          </p:cNvSpPr>
          <p:nvPr/>
        </p:nvSpPr>
        <p:spPr bwMode="auto">
          <a:xfrm>
            <a:off x="3238500" y="5268228"/>
            <a:ext cx="838200" cy="1428929"/>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400"/>
          </a:p>
        </p:txBody>
      </p:sp>
      <p:sp>
        <p:nvSpPr>
          <p:cNvPr id="2" name="TextBox 1"/>
          <p:cNvSpPr txBox="1"/>
          <p:nvPr/>
        </p:nvSpPr>
        <p:spPr>
          <a:xfrm>
            <a:off x="186618" y="1610628"/>
            <a:ext cx="356188" cy="2308324"/>
          </a:xfrm>
          <a:prstGeom prst="rect">
            <a:avLst/>
          </a:prstGeom>
          <a:noFill/>
        </p:spPr>
        <p:txBody>
          <a:bodyPr wrap="none" rtlCol="0">
            <a:spAutoFit/>
          </a:bodyPr>
          <a:lstStyle/>
          <a:p>
            <a:r>
              <a:rPr lang="en-US" sz="2400" dirty="0" smtClean="0"/>
              <a:t>x</a:t>
            </a:r>
          </a:p>
          <a:p>
            <a:r>
              <a:rPr lang="en-US" sz="2400" dirty="0" smtClean="0"/>
              <a:t>0</a:t>
            </a:r>
            <a:endParaRPr lang="en-US" sz="2400" dirty="0"/>
          </a:p>
          <a:p>
            <a:r>
              <a:rPr lang="en-US" sz="2400" dirty="0" smtClean="0"/>
              <a:t>1</a:t>
            </a:r>
          </a:p>
          <a:p>
            <a:r>
              <a:rPr lang="en-US" sz="2400" dirty="0" smtClean="0"/>
              <a:t>2</a:t>
            </a:r>
          </a:p>
          <a:p>
            <a:r>
              <a:rPr lang="en-US" sz="2400" dirty="0" smtClean="0"/>
              <a:t>3</a:t>
            </a:r>
          </a:p>
          <a:p>
            <a:r>
              <a:rPr lang="en-US" sz="2400" dirty="0"/>
              <a:t>4</a:t>
            </a:r>
          </a:p>
        </p:txBody>
      </p:sp>
      <p:sp>
        <p:nvSpPr>
          <p:cNvPr id="20" name="TextBox 19"/>
          <p:cNvSpPr txBox="1"/>
          <p:nvPr/>
        </p:nvSpPr>
        <p:spPr>
          <a:xfrm>
            <a:off x="3022065" y="1620738"/>
            <a:ext cx="762000" cy="2308324"/>
          </a:xfrm>
          <a:prstGeom prst="rect">
            <a:avLst/>
          </a:prstGeom>
          <a:noFill/>
        </p:spPr>
        <p:txBody>
          <a:bodyPr wrap="square" rtlCol="0">
            <a:spAutoFit/>
          </a:bodyPr>
          <a:lstStyle/>
          <a:p>
            <a:pPr algn="ctr"/>
            <a:r>
              <a:rPr lang="en-US" sz="2400" dirty="0" smtClean="0"/>
              <a:t>h(x)</a:t>
            </a:r>
          </a:p>
          <a:p>
            <a:pPr algn="ctr"/>
            <a:r>
              <a:rPr lang="en-US" sz="2400" dirty="0" smtClean="0"/>
              <a:t>1</a:t>
            </a:r>
            <a:endParaRPr lang="en-US" sz="2400" dirty="0"/>
          </a:p>
          <a:p>
            <a:pPr algn="ctr"/>
            <a:r>
              <a:rPr lang="en-US" sz="2400" dirty="0"/>
              <a:t>2</a:t>
            </a:r>
            <a:endParaRPr lang="en-US" sz="2400" dirty="0" smtClean="0"/>
          </a:p>
          <a:p>
            <a:pPr algn="ctr"/>
            <a:r>
              <a:rPr lang="en-US" sz="2400" dirty="0"/>
              <a:t>3</a:t>
            </a:r>
            <a:endParaRPr lang="en-US" sz="2400" dirty="0" smtClean="0"/>
          </a:p>
          <a:p>
            <a:pPr algn="ctr"/>
            <a:r>
              <a:rPr lang="en-US" sz="2400" dirty="0"/>
              <a:t>4</a:t>
            </a:r>
            <a:endParaRPr lang="en-US" sz="2400" dirty="0" smtClean="0"/>
          </a:p>
          <a:p>
            <a:pPr algn="ctr"/>
            <a:r>
              <a:rPr lang="en-US" sz="2400" dirty="0"/>
              <a:t>0</a:t>
            </a:r>
          </a:p>
        </p:txBody>
      </p:sp>
      <p:sp>
        <p:nvSpPr>
          <p:cNvPr id="21" name="TextBox 20"/>
          <p:cNvSpPr txBox="1"/>
          <p:nvPr/>
        </p:nvSpPr>
        <p:spPr>
          <a:xfrm>
            <a:off x="3725011" y="1620738"/>
            <a:ext cx="767788" cy="2308324"/>
          </a:xfrm>
          <a:prstGeom prst="rect">
            <a:avLst/>
          </a:prstGeom>
          <a:noFill/>
        </p:spPr>
        <p:txBody>
          <a:bodyPr wrap="square" rtlCol="0">
            <a:spAutoFit/>
          </a:bodyPr>
          <a:lstStyle/>
          <a:p>
            <a:pPr algn="ctr"/>
            <a:r>
              <a:rPr lang="en-US" sz="2400" dirty="0" smtClean="0"/>
              <a:t>g(x)</a:t>
            </a:r>
          </a:p>
          <a:p>
            <a:pPr algn="ctr"/>
            <a:r>
              <a:rPr lang="en-US" sz="2400" dirty="0" smtClean="0"/>
              <a:t>3</a:t>
            </a:r>
            <a:endParaRPr lang="en-US" sz="2400" dirty="0"/>
          </a:p>
          <a:p>
            <a:pPr algn="ctr"/>
            <a:r>
              <a:rPr lang="en-US" sz="2400" dirty="0"/>
              <a:t>0</a:t>
            </a:r>
            <a:endParaRPr lang="en-US" sz="2400" dirty="0" smtClean="0"/>
          </a:p>
          <a:p>
            <a:pPr algn="ctr"/>
            <a:r>
              <a:rPr lang="en-US" sz="2400" dirty="0"/>
              <a:t>2</a:t>
            </a:r>
            <a:endParaRPr lang="en-US" sz="2400" dirty="0" smtClean="0"/>
          </a:p>
          <a:p>
            <a:pPr algn="ctr"/>
            <a:r>
              <a:rPr lang="en-US" sz="2400" dirty="0"/>
              <a:t>4</a:t>
            </a:r>
            <a:endParaRPr lang="en-US" sz="2400" dirty="0" smtClean="0"/>
          </a:p>
          <a:p>
            <a:pPr algn="ctr"/>
            <a:r>
              <a:rPr lang="en-US" sz="2400" dirty="0"/>
              <a:t>1</a:t>
            </a:r>
          </a:p>
        </p:txBody>
      </p:sp>
      <p:sp>
        <p:nvSpPr>
          <p:cNvPr id="22" name="Text Box 5"/>
          <p:cNvSpPr txBox="1">
            <a:spLocks noChangeArrowheads="1"/>
          </p:cNvSpPr>
          <p:nvPr/>
        </p:nvSpPr>
        <p:spPr bwMode="auto">
          <a:xfrm>
            <a:off x="2526437" y="4492328"/>
            <a:ext cx="205697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i="1" dirty="0" smtClean="0"/>
              <a:t>g</a:t>
            </a:r>
            <a:r>
              <a:rPr lang="en-US" dirty="0" smtClean="0"/>
              <a:t>(</a:t>
            </a:r>
            <a:r>
              <a:rPr lang="en-US" i="1" dirty="0" smtClean="0"/>
              <a:t>x</a:t>
            </a:r>
            <a:r>
              <a:rPr lang="en-US" dirty="0"/>
              <a:t>) = 2</a:t>
            </a:r>
            <a:r>
              <a:rPr lang="en-US" i="1" dirty="0"/>
              <a:t>x</a:t>
            </a:r>
            <a:r>
              <a:rPr lang="en-US" dirty="0"/>
              <a:t>+1 mod 5</a:t>
            </a:r>
          </a:p>
        </p:txBody>
      </p:sp>
    </p:spTree>
    <p:extLst>
      <p:ext uri="{BB962C8B-B14F-4D97-AF65-F5344CB8AC3E}">
        <p14:creationId xmlns:p14="http://schemas.microsoft.com/office/powerpoint/2010/main" val="31152952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06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506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45063"/>
                                        </p:tgtEl>
                                        <p:attrNameLst>
                                          <p:attrName>style.visibility</p:attrName>
                                        </p:attrNameLst>
                                      </p:cBhvr>
                                      <p:to>
                                        <p:strVal val="visible"/>
                                      </p:to>
                                    </p:set>
                                    <p:anim calcmode="lin" valueType="num">
                                      <p:cBhvr additive="base">
                                        <p:cTn id="15" dur="500" fill="hold"/>
                                        <p:tgtEl>
                                          <p:spTgt spid="45063"/>
                                        </p:tgtEl>
                                        <p:attrNameLst>
                                          <p:attrName>ppt_x</p:attrName>
                                        </p:attrNameLst>
                                      </p:cBhvr>
                                      <p:tavLst>
                                        <p:tav tm="0">
                                          <p:val>
                                            <p:strVal val="#ppt_x"/>
                                          </p:val>
                                        </p:tav>
                                        <p:tav tm="100000">
                                          <p:val>
                                            <p:strVal val="#ppt_x"/>
                                          </p:val>
                                        </p:tav>
                                      </p:tavLst>
                                    </p:anim>
                                    <p:anim calcmode="lin" valueType="num">
                                      <p:cBhvr additive="base">
                                        <p:cTn id="16" dur="500" fill="hold"/>
                                        <p:tgtEl>
                                          <p:spTgt spid="45063"/>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45064"/>
                                        </p:tgtEl>
                                        <p:attrNameLst>
                                          <p:attrName>style.visibility</p:attrName>
                                        </p:attrNameLst>
                                      </p:cBhvr>
                                      <p:to>
                                        <p:strVal val="visible"/>
                                      </p:to>
                                    </p:set>
                                    <p:anim calcmode="lin" valueType="num">
                                      <p:cBhvr additive="base">
                                        <p:cTn id="21" dur="500" fill="hold"/>
                                        <p:tgtEl>
                                          <p:spTgt spid="45064"/>
                                        </p:tgtEl>
                                        <p:attrNameLst>
                                          <p:attrName>ppt_x</p:attrName>
                                        </p:attrNameLst>
                                      </p:cBhvr>
                                      <p:tavLst>
                                        <p:tav tm="0">
                                          <p:val>
                                            <p:strVal val="#ppt_x"/>
                                          </p:val>
                                        </p:tav>
                                        <p:tav tm="100000">
                                          <p:val>
                                            <p:strVal val="#ppt_x"/>
                                          </p:val>
                                        </p:tav>
                                      </p:tavLst>
                                    </p:anim>
                                    <p:anim calcmode="lin" valueType="num">
                                      <p:cBhvr additive="base">
                                        <p:cTn id="22" dur="500" fill="hold"/>
                                        <p:tgtEl>
                                          <p:spTgt spid="45064"/>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45065"/>
                                        </p:tgtEl>
                                        <p:attrNameLst>
                                          <p:attrName>style.visibility</p:attrName>
                                        </p:attrNameLst>
                                      </p:cBhvr>
                                      <p:to>
                                        <p:strVal val="visible"/>
                                      </p:to>
                                    </p:set>
                                    <p:anim calcmode="lin" valueType="num">
                                      <p:cBhvr additive="base">
                                        <p:cTn id="27" dur="500" fill="hold"/>
                                        <p:tgtEl>
                                          <p:spTgt spid="45065"/>
                                        </p:tgtEl>
                                        <p:attrNameLst>
                                          <p:attrName>ppt_x</p:attrName>
                                        </p:attrNameLst>
                                      </p:cBhvr>
                                      <p:tavLst>
                                        <p:tav tm="0">
                                          <p:val>
                                            <p:strVal val="#ppt_x"/>
                                          </p:val>
                                        </p:tav>
                                        <p:tav tm="100000">
                                          <p:val>
                                            <p:strVal val="#ppt_x"/>
                                          </p:val>
                                        </p:tav>
                                      </p:tavLst>
                                    </p:anim>
                                    <p:anim calcmode="lin" valueType="num">
                                      <p:cBhvr additive="base">
                                        <p:cTn id="28" dur="500" fill="hold"/>
                                        <p:tgtEl>
                                          <p:spTgt spid="45065"/>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45066"/>
                                        </p:tgtEl>
                                        <p:attrNameLst>
                                          <p:attrName>style.visibility</p:attrName>
                                        </p:attrNameLst>
                                      </p:cBhvr>
                                      <p:to>
                                        <p:strVal val="visible"/>
                                      </p:to>
                                    </p:set>
                                    <p:anim calcmode="lin" valueType="num">
                                      <p:cBhvr additive="base">
                                        <p:cTn id="33" dur="500" fill="hold"/>
                                        <p:tgtEl>
                                          <p:spTgt spid="45066"/>
                                        </p:tgtEl>
                                        <p:attrNameLst>
                                          <p:attrName>ppt_x</p:attrName>
                                        </p:attrNameLst>
                                      </p:cBhvr>
                                      <p:tavLst>
                                        <p:tav tm="0">
                                          <p:val>
                                            <p:strVal val="#ppt_x"/>
                                          </p:val>
                                        </p:tav>
                                        <p:tav tm="100000">
                                          <p:val>
                                            <p:strVal val="#ppt_x"/>
                                          </p:val>
                                        </p:tav>
                                      </p:tavLst>
                                    </p:anim>
                                    <p:anim calcmode="lin" valueType="num">
                                      <p:cBhvr additive="base">
                                        <p:cTn id="34" dur="500" fill="hold"/>
                                        <p:tgtEl>
                                          <p:spTgt spid="4506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2" grpId="0"/>
      <p:bldP spid="45063" grpId="0" autoUpdateAnimBg="0"/>
      <p:bldP spid="45064" grpId="0" autoUpdateAnimBg="0"/>
      <p:bldP spid="45065" grpId="0" autoUpdateAnimBg="0"/>
      <p:bldP spid="45066" grpId="0" autoUpdateAnimBg="0"/>
      <p:bldP spid="4506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Application: Recommendations</a:t>
            </a:r>
            <a:endParaRPr lang="en-US" dirty="0"/>
          </a:p>
        </p:txBody>
      </p:sp>
      <p:sp>
        <p:nvSpPr>
          <p:cNvPr id="5" name="Content Placeholder 4"/>
          <p:cNvSpPr>
            <a:spLocks noGrp="1"/>
          </p:cNvSpPr>
          <p:nvPr>
            <p:ph idx="1"/>
          </p:nvPr>
        </p:nvSpPr>
        <p:spPr/>
        <p:txBody>
          <a:bodyPr>
            <a:normAutofit/>
          </a:bodyPr>
          <a:lstStyle/>
          <a:p>
            <a:r>
              <a:rPr lang="en-US" dirty="0" smtClean="0">
                <a:solidFill>
                  <a:schemeClr val="accent6">
                    <a:lumMod val="75000"/>
                  </a:schemeClr>
                </a:solidFill>
              </a:rPr>
              <a:t>Recommendation</a:t>
            </a:r>
            <a:r>
              <a:rPr lang="en-US" dirty="0" smtClean="0"/>
              <a:t> systems</a:t>
            </a:r>
          </a:p>
          <a:p>
            <a:pPr lvl="1"/>
            <a:r>
              <a:rPr lang="en-US" dirty="0" smtClean="0"/>
              <a:t>When a user buys or rates an </a:t>
            </a:r>
            <a:r>
              <a:rPr lang="en-US" dirty="0" smtClean="0">
                <a:solidFill>
                  <a:srgbClr val="0070C0"/>
                </a:solidFill>
              </a:rPr>
              <a:t>item</a:t>
            </a:r>
            <a:r>
              <a:rPr lang="en-US" dirty="0" smtClean="0"/>
              <a:t> we want to recommend other items that the user may like</a:t>
            </a:r>
          </a:p>
          <a:p>
            <a:pPr lvl="2"/>
            <a:r>
              <a:rPr lang="en-US" dirty="0" smtClean="0"/>
              <a:t>Initially applied to books, but now recommendations are everywhere: songs, movies</a:t>
            </a:r>
            <a:r>
              <a:rPr lang="en-US" dirty="0"/>
              <a:t>, products, restaurants, </a:t>
            </a:r>
            <a:r>
              <a:rPr lang="en-US" dirty="0" smtClean="0"/>
              <a:t>hotels, etc.</a:t>
            </a:r>
          </a:p>
          <a:p>
            <a:endParaRPr lang="en-US" dirty="0" smtClean="0"/>
          </a:p>
          <a:p>
            <a:r>
              <a:rPr lang="en-US" dirty="0" smtClean="0"/>
              <a:t>Commonly used algorithms:</a:t>
            </a:r>
          </a:p>
          <a:p>
            <a:pPr lvl="1"/>
            <a:r>
              <a:rPr lang="en-US" dirty="0" smtClean="0"/>
              <a:t>Find the k </a:t>
            </a:r>
            <a:r>
              <a:rPr lang="en-US" dirty="0" smtClean="0">
                <a:solidFill>
                  <a:srgbClr val="0070C0"/>
                </a:solidFill>
              </a:rPr>
              <a:t>users </a:t>
            </a:r>
            <a:r>
              <a:rPr lang="en-US" dirty="0" smtClean="0">
                <a:solidFill>
                  <a:schemeClr val="accent6">
                    <a:lumMod val="75000"/>
                  </a:schemeClr>
                </a:solidFill>
              </a:rPr>
              <a:t>most similar </a:t>
            </a:r>
            <a:r>
              <a:rPr lang="en-US" dirty="0" smtClean="0"/>
              <a:t>to the user at hand and recommend items that they like.</a:t>
            </a:r>
          </a:p>
          <a:p>
            <a:pPr lvl="1"/>
            <a:r>
              <a:rPr lang="en-US" dirty="0" smtClean="0"/>
              <a:t>Find the </a:t>
            </a:r>
            <a:r>
              <a:rPr lang="en-US" dirty="0" smtClean="0">
                <a:solidFill>
                  <a:srgbClr val="0070C0"/>
                </a:solidFill>
              </a:rPr>
              <a:t>items</a:t>
            </a:r>
            <a:r>
              <a:rPr lang="en-US" dirty="0" smtClean="0"/>
              <a:t> </a:t>
            </a:r>
            <a:r>
              <a:rPr lang="en-US" dirty="0" smtClean="0">
                <a:solidFill>
                  <a:schemeClr val="accent6">
                    <a:lumMod val="75000"/>
                  </a:schemeClr>
                </a:solidFill>
              </a:rPr>
              <a:t>most similar </a:t>
            </a:r>
            <a:r>
              <a:rPr lang="en-US" dirty="0" smtClean="0"/>
              <a:t>to the items that the user has previously liked, and recommend these items.</a:t>
            </a:r>
          </a:p>
        </p:txBody>
      </p:sp>
    </p:spTree>
    <p:extLst>
      <p:ext uri="{BB962C8B-B14F-4D97-AF65-F5344CB8AC3E}">
        <p14:creationId xmlns:p14="http://schemas.microsoft.com/office/powerpoint/2010/main" val="82229589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6B044FD-A41D-425B-9C66-0BC26C8D700D}" type="slidenum">
              <a:rPr lang="en-US"/>
              <a:pPr/>
              <a:t>40</a:t>
            </a:fld>
            <a:endParaRPr lang="en-US"/>
          </a:p>
        </p:txBody>
      </p:sp>
      <p:sp>
        <p:nvSpPr>
          <p:cNvPr id="115714" name="Rectangle 2"/>
          <p:cNvSpPr>
            <a:spLocks noGrp="1" noChangeArrowheads="1"/>
          </p:cNvSpPr>
          <p:nvPr>
            <p:ph type="title"/>
          </p:nvPr>
        </p:nvSpPr>
        <p:spPr/>
        <p:txBody>
          <a:bodyPr/>
          <a:lstStyle/>
          <a:p>
            <a:r>
              <a:rPr lang="en-US"/>
              <a:t>Implementation – (4)</a:t>
            </a:r>
          </a:p>
        </p:txBody>
      </p:sp>
      <p:sp>
        <p:nvSpPr>
          <p:cNvPr id="115715" name="Rectangle 3"/>
          <p:cNvSpPr>
            <a:spLocks noGrp="1" noChangeArrowheads="1"/>
          </p:cNvSpPr>
          <p:nvPr>
            <p:ph type="body" idx="1"/>
          </p:nvPr>
        </p:nvSpPr>
        <p:spPr/>
        <p:txBody>
          <a:bodyPr/>
          <a:lstStyle/>
          <a:p>
            <a:r>
              <a:rPr lang="en-US" dirty="0"/>
              <a:t>Often, data is given by column, not row.</a:t>
            </a:r>
          </a:p>
          <a:p>
            <a:pPr lvl="1"/>
            <a:r>
              <a:rPr lang="en-US" dirty="0"/>
              <a:t>E.g., columns = documents, rows = shingles.</a:t>
            </a:r>
          </a:p>
          <a:p>
            <a:r>
              <a:rPr lang="en-US" dirty="0"/>
              <a:t>If so, sort matrix once so it is by row.</a:t>
            </a:r>
          </a:p>
          <a:p>
            <a:r>
              <a:rPr lang="en-US" dirty="0"/>
              <a:t>And </a:t>
            </a:r>
            <a:r>
              <a:rPr lang="en-US" dirty="0">
                <a:solidFill>
                  <a:srgbClr val="FF0000"/>
                </a:solidFill>
              </a:rPr>
              <a:t>always</a:t>
            </a:r>
            <a:r>
              <a:rPr lang="en-US" dirty="0"/>
              <a:t>  compute </a:t>
            </a:r>
            <a:r>
              <a:rPr lang="en-US" i="1" dirty="0">
                <a:solidFill>
                  <a:srgbClr val="0070C0"/>
                </a:solidFill>
              </a:rPr>
              <a:t>h</a:t>
            </a:r>
            <a:r>
              <a:rPr lang="en-US" i="1" baseline="-25000" dirty="0">
                <a:solidFill>
                  <a:srgbClr val="0070C0"/>
                </a:solidFill>
              </a:rPr>
              <a:t>i </a:t>
            </a:r>
            <a:r>
              <a:rPr lang="en-US" dirty="0">
                <a:solidFill>
                  <a:srgbClr val="0070C0"/>
                </a:solidFill>
              </a:rPr>
              <a:t>(</a:t>
            </a:r>
            <a:r>
              <a:rPr lang="en-US" i="1" dirty="0">
                <a:solidFill>
                  <a:srgbClr val="0070C0"/>
                </a:solidFill>
              </a:rPr>
              <a:t>r </a:t>
            </a:r>
            <a:r>
              <a:rPr lang="en-US" dirty="0">
                <a:solidFill>
                  <a:srgbClr val="0070C0"/>
                </a:solidFill>
              </a:rPr>
              <a:t>) </a:t>
            </a:r>
            <a:r>
              <a:rPr lang="en-US" dirty="0"/>
              <a:t>only once for each row.</a:t>
            </a:r>
          </a:p>
        </p:txBody>
      </p:sp>
    </p:spTree>
    <p:extLst>
      <p:ext uri="{BB962C8B-B14F-4D97-AF65-F5344CB8AC3E}">
        <p14:creationId xmlns:p14="http://schemas.microsoft.com/office/powerpoint/2010/main" val="346632789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509C762-B593-4031-AAEF-40E7267CA973}" type="slidenum">
              <a:rPr lang="en-US"/>
              <a:pPr/>
              <a:t>41</a:t>
            </a:fld>
            <a:endParaRPr lang="en-US"/>
          </a:p>
        </p:txBody>
      </p:sp>
      <p:sp>
        <p:nvSpPr>
          <p:cNvPr id="75778" name="Rectangle 2"/>
          <p:cNvSpPr>
            <a:spLocks noGrp="1" noChangeArrowheads="1"/>
          </p:cNvSpPr>
          <p:nvPr>
            <p:ph type="title"/>
          </p:nvPr>
        </p:nvSpPr>
        <p:spPr/>
        <p:txBody>
          <a:bodyPr/>
          <a:lstStyle/>
          <a:p>
            <a:r>
              <a:rPr lang="en-US" dirty="0" smtClean="0"/>
              <a:t>Finding similar pairs</a:t>
            </a:r>
            <a:endParaRPr lang="en-US" dirty="0"/>
          </a:p>
        </p:txBody>
      </p:sp>
      <p:sp>
        <p:nvSpPr>
          <p:cNvPr id="75779" name="Rectangle 3"/>
          <p:cNvSpPr>
            <a:spLocks noGrp="1" noChangeArrowheads="1"/>
          </p:cNvSpPr>
          <p:nvPr>
            <p:ph type="body" idx="1"/>
          </p:nvPr>
        </p:nvSpPr>
        <p:spPr/>
        <p:txBody>
          <a:bodyPr/>
          <a:lstStyle/>
          <a:p>
            <a:r>
              <a:rPr lang="en-US" dirty="0" smtClean="0"/>
              <a:t>Problem: Find all pairs of documents with similarity at least </a:t>
            </a:r>
            <a:r>
              <a:rPr lang="en-US" dirty="0" smtClean="0">
                <a:solidFill>
                  <a:schemeClr val="accent6">
                    <a:lumMod val="75000"/>
                  </a:schemeClr>
                </a:solidFill>
              </a:rPr>
              <a:t>t = 0.8</a:t>
            </a:r>
          </a:p>
          <a:p>
            <a:r>
              <a:rPr lang="en-US" dirty="0" smtClean="0"/>
              <a:t>While </a:t>
            </a:r>
            <a:r>
              <a:rPr lang="en-US" dirty="0"/>
              <a:t>the signatures of all columns may fit in main memory, comparing the signatures of all pairs of columns is </a:t>
            </a:r>
            <a:r>
              <a:rPr lang="en-US" dirty="0">
                <a:solidFill>
                  <a:srgbClr val="FF0000"/>
                </a:solidFill>
              </a:rPr>
              <a:t>quadratic</a:t>
            </a:r>
            <a:r>
              <a:rPr lang="en-US" dirty="0"/>
              <a:t> in the number of columns.</a:t>
            </a:r>
          </a:p>
          <a:p>
            <a:r>
              <a:rPr lang="en-US" dirty="0">
                <a:solidFill>
                  <a:srgbClr val="33CC33"/>
                </a:solidFill>
              </a:rPr>
              <a:t>Example</a:t>
            </a:r>
            <a:r>
              <a:rPr lang="en-US" dirty="0"/>
              <a:t>: 10</a:t>
            </a:r>
            <a:r>
              <a:rPr lang="en-US" baseline="30000" dirty="0"/>
              <a:t>6</a:t>
            </a:r>
            <a:r>
              <a:rPr lang="en-US" dirty="0"/>
              <a:t> columns implies 5*10</a:t>
            </a:r>
            <a:r>
              <a:rPr lang="en-US" baseline="30000" dirty="0"/>
              <a:t>11</a:t>
            </a:r>
            <a:r>
              <a:rPr lang="en-US" dirty="0"/>
              <a:t> column-comparisons.</a:t>
            </a:r>
          </a:p>
          <a:p>
            <a:r>
              <a:rPr lang="en-US" dirty="0"/>
              <a:t>At 1 microsecond/comparison: 6 days.</a:t>
            </a:r>
          </a:p>
        </p:txBody>
      </p:sp>
    </p:spTree>
    <p:extLst>
      <p:ext uri="{BB962C8B-B14F-4D97-AF65-F5344CB8AC3E}">
        <p14:creationId xmlns:p14="http://schemas.microsoft.com/office/powerpoint/2010/main" val="90921800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0DAC917-5D26-4744-B74A-4CB31276187A}" type="slidenum">
              <a:rPr lang="en-US"/>
              <a:pPr/>
              <a:t>42</a:t>
            </a:fld>
            <a:endParaRPr lang="en-US"/>
          </a:p>
        </p:txBody>
      </p:sp>
      <p:sp>
        <p:nvSpPr>
          <p:cNvPr id="124930" name="Rectangle 2"/>
          <p:cNvSpPr>
            <a:spLocks noGrp="1" noChangeArrowheads="1"/>
          </p:cNvSpPr>
          <p:nvPr>
            <p:ph type="title"/>
          </p:nvPr>
        </p:nvSpPr>
        <p:spPr/>
        <p:txBody>
          <a:bodyPr/>
          <a:lstStyle/>
          <a:p>
            <a:r>
              <a:rPr lang="en-US"/>
              <a:t>Locality-Sensitive Hashing</a:t>
            </a:r>
          </a:p>
        </p:txBody>
      </p:sp>
      <p:sp>
        <p:nvSpPr>
          <p:cNvPr id="124931" name="Rectangle 3"/>
          <p:cNvSpPr>
            <a:spLocks noGrp="1" noChangeArrowheads="1"/>
          </p:cNvSpPr>
          <p:nvPr>
            <p:ph type="body" idx="1"/>
          </p:nvPr>
        </p:nvSpPr>
        <p:spPr/>
        <p:txBody>
          <a:bodyPr>
            <a:normAutofit fontScale="85000" lnSpcReduction="20000"/>
          </a:bodyPr>
          <a:lstStyle/>
          <a:p>
            <a:r>
              <a:rPr lang="en-US" dirty="0" smtClean="0">
                <a:solidFill>
                  <a:schemeClr val="accent6">
                    <a:lumMod val="75000"/>
                  </a:schemeClr>
                </a:solidFill>
              </a:rPr>
              <a:t>What we want</a:t>
            </a:r>
            <a:r>
              <a:rPr lang="en-US" dirty="0" smtClean="0"/>
              <a:t>: a </a:t>
            </a:r>
            <a:r>
              <a:rPr lang="en-US" dirty="0"/>
              <a:t>function </a:t>
            </a:r>
            <a:r>
              <a:rPr lang="en-US" dirty="0" smtClean="0">
                <a:solidFill>
                  <a:srgbClr val="0070C0"/>
                </a:solidFill>
              </a:rPr>
              <a:t>f(X,Y)</a:t>
            </a:r>
            <a:r>
              <a:rPr lang="en-US" dirty="0" smtClean="0"/>
              <a:t> </a:t>
            </a:r>
            <a:r>
              <a:rPr lang="en-US" dirty="0"/>
              <a:t>that tells whether or not </a:t>
            </a:r>
            <a:r>
              <a:rPr lang="en-US" dirty="0">
                <a:solidFill>
                  <a:srgbClr val="0070C0"/>
                </a:solidFill>
              </a:rPr>
              <a:t>X</a:t>
            </a:r>
            <a:r>
              <a:rPr lang="en-US" dirty="0" smtClean="0"/>
              <a:t>  </a:t>
            </a:r>
            <a:r>
              <a:rPr lang="en-US" dirty="0"/>
              <a:t>and </a:t>
            </a:r>
            <a:r>
              <a:rPr lang="en-US" dirty="0">
                <a:solidFill>
                  <a:srgbClr val="0070C0"/>
                </a:solidFill>
              </a:rPr>
              <a:t>Y</a:t>
            </a:r>
            <a:r>
              <a:rPr lang="en-US" dirty="0" smtClean="0"/>
              <a:t>  </a:t>
            </a:r>
            <a:r>
              <a:rPr lang="en-US" dirty="0"/>
              <a:t>is a </a:t>
            </a:r>
            <a:r>
              <a:rPr lang="en-US" dirty="0">
                <a:solidFill>
                  <a:srgbClr val="FF0000"/>
                </a:solidFill>
              </a:rPr>
              <a:t>candidate </a:t>
            </a:r>
            <a:r>
              <a:rPr lang="en-US" dirty="0" smtClean="0">
                <a:solidFill>
                  <a:srgbClr val="FF0000"/>
                </a:solidFill>
              </a:rPr>
              <a:t>pair</a:t>
            </a:r>
            <a:r>
              <a:rPr lang="en-US" dirty="0" smtClean="0"/>
              <a:t>: </a:t>
            </a:r>
            <a:r>
              <a:rPr lang="en-US" dirty="0"/>
              <a:t>a pair of elements whose similarity must be evaluated.</a:t>
            </a:r>
          </a:p>
          <a:p>
            <a:endParaRPr lang="en-US" dirty="0" smtClean="0">
              <a:solidFill>
                <a:schemeClr val="accent2"/>
              </a:solidFill>
            </a:endParaRPr>
          </a:p>
          <a:p>
            <a:r>
              <a:rPr lang="en-US" dirty="0" smtClean="0">
                <a:solidFill>
                  <a:schemeClr val="accent6">
                    <a:lumMod val="75000"/>
                  </a:schemeClr>
                </a:solidFill>
              </a:rPr>
              <a:t>A simple idea</a:t>
            </a:r>
            <a:r>
              <a:rPr lang="en-US" dirty="0" smtClean="0"/>
              <a:t>: </a:t>
            </a:r>
            <a:r>
              <a:rPr lang="en-US" dirty="0" smtClean="0">
                <a:solidFill>
                  <a:srgbClr val="0070C0"/>
                </a:solidFill>
              </a:rPr>
              <a:t>X</a:t>
            </a:r>
            <a:r>
              <a:rPr lang="en-US" dirty="0" smtClean="0"/>
              <a:t> and </a:t>
            </a:r>
            <a:r>
              <a:rPr lang="en-US" dirty="0" smtClean="0">
                <a:solidFill>
                  <a:srgbClr val="0070C0"/>
                </a:solidFill>
              </a:rPr>
              <a:t>Y</a:t>
            </a:r>
            <a:r>
              <a:rPr lang="en-US" dirty="0" smtClean="0"/>
              <a:t> are a candidate pair if they have </a:t>
            </a:r>
            <a:r>
              <a:rPr lang="en-US" dirty="0" smtClean="0">
                <a:solidFill>
                  <a:srgbClr val="FF0000"/>
                </a:solidFill>
              </a:rPr>
              <a:t>the</a:t>
            </a:r>
            <a:r>
              <a:rPr lang="en-US" dirty="0" smtClean="0"/>
              <a:t> </a:t>
            </a:r>
            <a:r>
              <a:rPr lang="en-US" dirty="0" smtClean="0">
                <a:solidFill>
                  <a:srgbClr val="FF0000"/>
                </a:solidFill>
              </a:rPr>
              <a:t>same</a:t>
            </a:r>
            <a:r>
              <a:rPr lang="en-US" dirty="0" smtClean="0">
                <a:solidFill>
                  <a:schemeClr val="accent6">
                    <a:lumMod val="75000"/>
                  </a:schemeClr>
                </a:solidFill>
              </a:rPr>
              <a:t> min-hash signature</a:t>
            </a:r>
            <a:r>
              <a:rPr lang="en-US" dirty="0" smtClean="0"/>
              <a:t>.</a:t>
            </a:r>
          </a:p>
          <a:p>
            <a:pPr lvl="1"/>
            <a:r>
              <a:rPr lang="en-US" dirty="0" smtClean="0"/>
              <a:t>Easy to test by </a:t>
            </a:r>
            <a:r>
              <a:rPr lang="en-US" dirty="0" smtClean="0">
                <a:solidFill>
                  <a:srgbClr val="0070C0"/>
                </a:solidFill>
              </a:rPr>
              <a:t>hashing</a:t>
            </a:r>
            <a:r>
              <a:rPr lang="en-US" dirty="0" smtClean="0"/>
              <a:t> the </a:t>
            </a:r>
            <a:r>
              <a:rPr lang="en-US" dirty="0" smtClean="0">
                <a:solidFill>
                  <a:schemeClr val="accent6">
                    <a:lumMod val="75000"/>
                  </a:schemeClr>
                </a:solidFill>
              </a:rPr>
              <a:t>signatures</a:t>
            </a:r>
            <a:r>
              <a:rPr lang="en-US" dirty="0" smtClean="0"/>
              <a:t>.</a:t>
            </a:r>
          </a:p>
          <a:p>
            <a:pPr lvl="1"/>
            <a:r>
              <a:rPr lang="en-US" dirty="0" smtClean="0">
                <a:solidFill>
                  <a:srgbClr val="00B0F0"/>
                </a:solidFill>
              </a:rPr>
              <a:t>Similar sets </a:t>
            </a:r>
            <a:r>
              <a:rPr lang="en-US" dirty="0" smtClean="0"/>
              <a:t>are more </a:t>
            </a:r>
            <a:r>
              <a:rPr lang="en-US" dirty="0" smtClean="0">
                <a:solidFill>
                  <a:srgbClr val="00B0F0"/>
                </a:solidFill>
              </a:rPr>
              <a:t>likely</a:t>
            </a:r>
            <a:r>
              <a:rPr lang="en-US" dirty="0" smtClean="0"/>
              <a:t> to have the </a:t>
            </a:r>
            <a:r>
              <a:rPr lang="en-US" dirty="0" smtClean="0">
                <a:solidFill>
                  <a:srgbClr val="00B0F0"/>
                </a:solidFill>
              </a:rPr>
              <a:t>same signature</a:t>
            </a:r>
            <a:r>
              <a:rPr lang="en-US" dirty="0" smtClean="0"/>
              <a:t>.</a:t>
            </a:r>
          </a:p>
          <a:p>
            <a:pPr lvl="1"/>
            <a:r>
              <a:rPr lang="en-US" dirty="0" smtClean="0"/>
              <a:t>Likely to produce many </a:t>
            </a:r>
            <a:r>
              <a:rPr lang="en-US" dirty="0" smtClean="0">
                <a:solidFill>
                  <a:srgbClr val="FF0000"/>
                </a:solidFill>
              </a:rPr>
              <a:t>false negatives</a:t>
            </a:r>
            <a:r>
              <a:rPr lang="en-US" dirty="0" smtClean="0"/>
              <a:t>.</a:t>
            </a:r>
          </a:p>
          <a:p>
            <a:pPr lvl="2"/>
            <a:r>
              <a:rPr lang="en-US" dirty="0" smtClean="0"/>
              <a:t>Requiring full match of signature is strict, some similar sets will be lost.</a:t>
            </a:r>
          </a:p>
          <a:p>
            <a:endParaRPr lang="en-US" dirty="0" smtClean="0"/>
          </a:p>
          <a:p>
            <a:r>
              <a:rPr lang="en-US" dirty="0" smtClean="0">
                <a:solidFill>
                  <a:schemeClr val="accent6">
                    <a:lumMod val="75000"/>
                  </a:schemeClr>
                </a:solidFill>
              </a:rPr>
              <a:t>Improvement</a:t>
            </a:r>
            <a:r>
              <a:rPr lang="en-US" dirty="0" smtClean="0"/>
              <a:t>: Compute multiple signatures; candidate pairs should have </a:t>
            </a:r>
            <a:r>
              <a:rPr lang="en-US" dirty="0" smtClean="0">
                <a:solidFill>
                  <a:srgbClr val="FF0000"/>
                </a:solidFill>
              </a:rPr>
              <a:t>at least </a:t>
            </a:r>
            <a:r>
              <a:rPr lang="en-US" dirty="0" smtClean="0"/>
              <a:t>one common signature. </a:t>
            </a:r>
          </a:p>
          <a:p>
            <a:pPr lvl="1"/>
            <a:r>
              <a:rPr lang="en-US" dirty="0" smtClean="0"/>
              <a:t>Reduce the probability for false negatives.</a:t>
            </a:r>
          </a:p>
        </p:txBody>
      </p:sp>
      <p:sp>
        <p:nvSpPr>
          <p:cNvPr id="2" name="TextBox 1"/>
          <p:cNvSpPr txBox="1"/>
          <p:nvPr/>
        </p:nvSpPr>
        <p:spPr>
          <a:xfrm>
            <a:off x="6159582" y="3352800"/>
            <a:ext cx="2993127" cy="369332"/>
          </a:xfrm>
          <a:prstGeom prst="rect">
            <a:avLst/>
          </a:prstGeom>
          <a:solidFill>
            <a:srgbClr val="92D050"/>
          </a:solidFill>
        </p:spPr>
        <p:txBody>
          <a:bodyPr wrap="none" rtlCol="0">
            <a:spAutoFit/>
          </a:bodyPr>
          <a:lstStyle/>
          <a:p>
            <a:r>
              <a:rPr lang="en-US" dirty="0" smtClean="0"/>
              <a:t>! Multiple levels of Hashing!</a:t>
            </a:r>
          </a:p>
        </p:txBody>
      </p:sp>
    </p:spTree>
    <p:extLst>
      <p:ext uri="{BB962C8B-B14F-4D97-AF65-F5344CB8AC3E}">
        <p14:creationId xmlns:p14="http://schemas.microsoft.com/office/powerpoint/2010/main" val="102050517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15"/>
          <p:cNvSpPr>
            <a:spLocks noGrp="1"/>
          </p:cNvSpPr>
          <p:nvPr>
            <p:ph type="sldNum" sz="quarter" idx="12"/>
          </p:nvPr>
        </p:nvSpPr>
        <p:spPr/>
        <p:txBody>
          <a:bodyPr/>
          <a:lstStyle/>
          <a:p>
            <a:fld id="{4E41BBCF-D9D6-48B7-96EE-52CD55EB6F1D}" type="slidenum">
              <a:rPr lang="en-US"/>
              <a:pPr/>
              <a:t>43</a:t>
            </a:fld>
            <a:endParaRPr lang="en-US"/>
          </a:p>
        </p:txBody>
      </p:sp>
      <p:sp>
        <p:nvSpPr>
          <p:cNvPr id="82946" name="Rectangle 2"/>
          <p:cNvSpPr>
            <a:spLocks noGrp="1" noChangeArrowheads="1"/>
          </p:cNvSpPr>
          <p:nvPr>
            <p:ph type="title"/>
          </p:nvPr>
        </p:nvSpPr>
        <p:spPr/>
        <p:txBody>
          <a:bodyPr/>
          <a:lstStyle/>
          <a:p>
            <a:r>
              <a:rPr lang="en-US" dirty="0" smtClean="0"/>
              <a:t>Signature matrix reminder</a:t>
            </a:r>
            <a:endParaRPr lang="en-US" dirty="0"/>
          </a:p>
        </p:txBody>
      </p:sp>
      <p:sp>
        <p:nvSpPr>
          <p:cNvPr id="82947" name="Rectangle 3"/>
          <p:cNvSpPr>
            <a:spLocks noChangeArrowheads="1"/>
          </p:cNvSpPr>
          <p:nvPr/>
        </p:nvSpPr>
        <p:spPr bwMode="auto">
          <a:xfrm>
            <a:off x="2590800" y="1905000"/>
            <a:ext cx="4343400" cy="4191000"/>
          </a:xfrm>
          <a:prstGeom prst="rect">
            <a:avLst/>
          </a:prstGeom>
          <a:solidFill>
            <a:srgbClr val="FFFF99">
              <a:alpha val="5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952" name="Text Box 8"/>
          <p:cNvSpPr txBox="1">
            <a:spLocks noChangeArrowheads="1"/>
          </p:cNvSpPr>
          <p:nvPr/>
        </p:nvSpPr>
        <p:spPr bwMode="auto">
          <a:xfrm>
            <a:off x="3894138" y="6173788"/>
            <a:ext cx="13414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t>Matrix </a:t>
            </a:r>
            <a:r>
              <a:rPr lang="en-US" i="1"/>
              <a:t>M</a:t>
            </a:r>
          </a:p>
        </p:txBody>
      </p:sp>
      <p:sp>
        <p:nvSpPr>
          <p:cNvPr id="82955" name="Line 11"/>
          <p:cNvSpPr>
            <a:spLocks noChangeShapeType="1"/>
          </p:cNvSpPr>
          <p:nvPr/>
        </p:nvSpPr>
        <p:spPr bwMode="auto">
          <a:xfrm>
            <a:off x="2057400" y="1905000"/>
            <a:ext cx="0" cy="419100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956" name="Text Box 12"/>
          <p:cNvSpPr txBox="1">
            <a:spLocks noChangeArrowheads="1"/>
          </p:cNvSpPr>
          <p:nvPr/>
        </p:nvSpPr>
        <p:spPr bwMode="auto">
          <a:xfrm>
            <a:off x="154315" y="3506788"/>
            <a:ext cx="190308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dirty="0" smtClean="0">
                <a:solidFill>
                  <a:srgbClr val="00B0F0"/>
                </a:solidFill>
              </a:rPr>
              <a:t>n</a:t>
            </a:r>
            <a:r>
              <a:rPr lang="en-US" dirty="0" smtClean="0"/>
              <a:t> hash functions</a:t>
            </a:r>
            <a:endParaRPr lang="en-US" dirty="0"/>
          </a:p>
        </p:txBody>
      </p:sp>
      <p:sp>
        <p:nvSpPr>
          <p:cNvPr id="82957" name="Rectangle 13"/>
          <p:cNvSpPr>
            <a:spLocks noChangeArrowheads="1"/>
          </p:cNvSpPr>
          <p:nvPr/>
        </p:nvSpPr>
        <p:spPr bwMode="auto">
          <a:xfrm>
            <a:off x="4495800" y="1905000"/>
            <a:ext cx="228600" cy="4191000"/>
          </a:xfrm>
          <a:prstGeom prst="rect">
            <a:avLst/>
          </a:prstGeom>
          <a:solidFill>
            <a:srgbClr val="CC99FF">
              <a:alpha val="5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960" name="Text Box 16"/>
          <p:cNvSpPr txBox="1">
            <a:spLocks noChangeArrowheads="1"/>
          </p:cNvSpPr>
          <p:nvPr/>
        </p:nvSpPr>
        <p:spPr bwMode="auto">
          <a:xfrm>
            <a:off x="7087027" y="5058460"/>
            <a:ext cx="205697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1800" dirty="0" smtClean="0"/>
              <a:t>Sig(S):</a:t>
            </a:r>
          </a:p>
          <a:p>
            <a:r>
              <a:rPr lang="en-US" sz="1800" dirty="0" smtClean="0"/>
              <a:t>signature</a:t>
            </a:r>
            <a:r>
              <a:rPr lang="en-US" dirty="0" smtClean="0"/>
              <a:t> for set S</a:t>
            </a:r>
            <a:endParaRPr lang="en-US" sz="1800" dirty="0" smtClean="0"/>
          </a:p>
        </p:txBody>
      </p:sp>
      <p:sp>
        <p:nvSpPr>
          <p:cNvPr id="2" name="Rectangle 1"/>
          <p:cNvSpPr/>
          <p:nvPr/>
        </p:nvSpPr>
        <p:spPr>
          <a:xfrm>
            <a:off x="2590800" y="2743200"/>
            <a:ext cx="4343400" cy="152400"/>
          </a:xfrm>
          <a:prstGeom prst="rect">
            <a:avLst/>
          </a:prstGeom>
          <a:solidFill>
            <a:schemeClr val="accent3">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Straight Arrow Connector 3"/>
          <p:cNvCxnSpPr>
            <a:stCxn id="9" idx="1"/>
          </p:cNvCxnSpPr>
          <p:nvPr/>
        </p:nvCxnSpPr>
        <p:spPr>
          <a:xfrm flipH="1" flipV="1">
            <a:off x="5791201" y="2907291"/>
            <a:ext cx="1295826" cy="1846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a:stCxn id="82960" idx="1"/>
          </p:cNvCxnSpPr>
          <p:nvPr/>
        </p:nvCxnSpPr>
        <p:spPr>
          <a:xfrm flipH="1" flipV="1">
            <a:off x="4762501" y="4800600"/>
            <a:ext cx="2324526" cy="58102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7087027" y="2907291"/>
            <a:ext cx="1672253" cy="369332"/>
          </a:xfrm>
          <a:prstGeom prst="rect">
            <a:avLst/>
          </a:prstGeom>
          <a:noFill/>
        </p:spPr>
        <p:txBody>
          <a:bodyPr wrap="none" rtlCol="0">
            <a:spAutoFit/>
          </a:bodyPr>
          <a:lstStyle/>
          <a:p>
            <a:r>
              <a:rPr lang="en-US" dirty="0" smtClean="0"/>
              <a:t>hash function i</a:t>
            </a:r>
            <a:endParaRPr lang="en-US" dirty="0"/>
          </a:p>
        </p:txBody>
      </p:sp>
      <p:sp>
        <p:nvSpPr>
          <p:cNvPr id="12" name="Rectangle 11"/>
          <p:cNvSpPr/>
          <p:nvPr/>
        </p:nvSpPr>
        <p:spPr>
          <a:xfrm>
            <a:off x="4495800" y="2743200"/>
            <a:ext cx="228600"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Arrow Connector 13"/>
          <p:cNvCxnSpPr>
            <a:stCxn id="30" idx="1"/>
          </p:cNvCxnSpPr>
          <p:nvPr/>
        </p:nvCxnSpPr>
        <p:spPr>
          <a:xfrm flipH="1">
            <a:off x="4724401" y="2089666"/>
            <a:ext cx="2362626" cy="6535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7087027" y="1905000"/>
            <a:ext cx="941283" cy="369332"/>
          </a:xfrm>
          <a:prstGeom prst="rect">
            <a:avLst/>
          </a:prstGeom>
          <a:noFill/>
        </p:spPr>
        <p:txBody>
          <a:bodyPr wrap="none" rtlCol="0">
            <a:spAutoFit/>
          </a:bodyPr>
          <a:lstStyle/>
          <a:p>
            <a:r>
              <a:rPr lang="en-US" dirty="0" smtClean="0"/>
              <a:t>Sig(</a:t>
            </a:r>
            <a:r>
              <a:rPr lang="en-US" dirty="0" err="1" smtClean="0"/>
              <a:t>S,i</a:t>
            </a:r>
            <a:r>
              <a:rPr lang="en-US" dirty="0" smtClean="0"/>
              <a:t>)</a:t>
            </a:r>
            <a:endParaRPr lang="en-US" dirty="0"/>
          </a:p>
        </p:txBody>
      </p:sp>
      <p:sp>
        <p:nvSpPr>
          <p:cNvPr id="33" name="Rectangle 13"/>
          <p:cNvSpPr>
            <a:spLocks noChangeArrowheads="1"/>
          </p:cNvSpPr>
          <p:nvPr/>
        </p:nvSpPr>
        <p:spPr bwMode="auto">
          <a:xfrm>
            <a:off x="3627439" y="1905000"/>
            <a:ext cx="228600" cy="4191000"/>
          </a:xfrm>
          <a:prstGeom prst="rect">
            <a:avLst/>
          </a:prstGeom>
          <a:solidFill>
            <a:srgbClr val="CC99FF">
              <a:alpha val="5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 name="Text Box 16"/>
          <p:cNvSpPr txBox="1">
            <a:spLocks noChangeArrowheads="1"/>
          </p:cNvSpPr>
          <p:nvPr/>
        </p:nvSpPr>
        <p:spPr bwMode="auto">
          <a:xfrm>
            <a:off x="77370" y="6096000"/>
            <a:ext cx="213243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1800" dirty="0" smtClean="0"/>
              <a:t>signature</a:t>
            </a:r>
            <a:r>
              <a:rPr lang="en-US" dirty="0" smtClean="0"/>
              <a:t> for set S’</a:t>
            </a:r>
            <a:endParaRPr lang="en-US" sz="1800" dirty="0" smtClean="0"/>
          </a:p>
        </p:txBody>
      </p:sp>
      <p:cxnSp>
        <p:nvCxnSpPr>
          <p:cNvPr id="19" name="Straight Arrow Connector 18"/>
          <p:cNvCxnSpPr>
            <a:stCxn id="34" idx="3"/>
          </p:cNvCxnSpPr>
          <p:nvPr/>
        </p:nvCxnSpPr>
        <p:spPr>
          <a:xfrm flipV="1">
            <a:off x="2209800" y="5021864"/>
            <a:ext cx="1417639" cy="125880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635215" y="2089666"/>
            <a:ext cx="984565" cy="369332"/>
          </a:xfrm>
          <a:prstGeom prst="rect">
            <a:avLst/>
          </a:prstGeom>
          <a:noFill/>
        </p:spPr>
        <p:txBody>
          <a:bodyPr wrap="none" rtlCol="0">
            <a:spAutoFit/>
          </a:bodyPr>
          <a:lstStyle/>
          <a:p>
            <a:r>
              <a:rPr lang="en-US" dirty="0" smtClean="0"/>
              <a:t>Sig(</a:t>
            </a:r>
            <a:r>
              <a:rPr lang="en-US" dirty="0" err="1" smtClean="0"/>
              <a:t>S</a:t>
            </a:r>
            <a:r>
              <a:rPr lang="en-US" dirty="0" err="1" smtClean="0">
                <a:latin typeface="Cambria Math" pitchFamily="18" charset="0"/>
                <a:ea typeface="Cambria Math" pitchFamily="18" charset="0"/>
              </a:rPr>
              <a:t>’</a:t>
            </a:r>
            <a:r>
              <a:rPr lang="en-US" dirty="0" err="1" smtClean="0"/>
              <a:t>,i</a:t>
            </a:r>
            <a:r>
              <a:rPr lang="en-US" dirty="0" smtClean="0"/>
              <a:t>)</a:t>
            </a:r>
            <a:endParaRPr lang="en-US" dirty="0"/>
          </a:p>
        </p:txBody>
      </p:sp>
      <p:cxnSp>
        <p:nvCxnSpPr>
          <p:cNvPr id="24" name="Straight Arrow Connector 23"/>
          <p:cNvCxnSpPr>
            <a:stCxn id="40" idx="3"/>
          </p:cNvCxnSpPr>
          <p:nvPr/>
        </p:nvCxnSpPr>
        <p:spPr>
          <a:xfrm>
            <a:off x="1619780" y="2274332"/>
            <a:ext cx="2007659" cy="4688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3627439" y="2743200"/>
            <a:ext cx="228600"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2645380" y="1415534"/>
            <a:ext cx="3399905" cy="369332"/>
          </a:xfrm>
          <a:prstGeom prst="rect">
            <a:avLst/>
          </a:prstGeom>
          <a:noFill/>
        </p:spPr>
        <p:txBody>
          <a:bodyPr wrap="none" rtlCol="0">
            <a:spAutoFit/>
          </a:bodyPr>
          <a:lstStyle/>
          <a:p>
            <a:r>
              <a:rPr lang="en-US" dirty="0" err="1" smtClean="0">
                <a:latin typeface="Calibri" pitchFamily="34" charset="0"/>
                <a:ea typeface="Cambria Math" pitchFamily="18" charset="0"/>
                <a:cs typeface="Calibri" pitchFamily="34" charset="0"/>
              </a:rPr>
              <a:t>Prob</a:t>
            </a:r>
            <a:r>
              <a:rPr lang="en-US" dirty="0" smtClean="0">
                <a:latin typeface="Calibri" pitchFamily="34" charset="0"/>
                <a:ea typeface="Cambria Math" pitchFamily="18" charset="0"/>
                <a:cs typeface="Calibri" pitchFamily="34" charset="0"/>
              </a:rPr>
              <a:t>(Sig(</a:t>
            </a:r>
            <a:r>
              <a:rPr lang="en-US" dirty="0" err="1" smtClean="0">
                <a:latin typeface="Calibri" pitchFamily="34" charset="0"/>
                <a:ea typeface="Cambria Math" pitchFamily="18" charset="0"/>
                <a:cs typeface="Calibri" pitchFamily="34" charset="0"/>
              </a:rPr>
              <a:t>S,i</a:t>
            </a:r>
            <a:r>
              <a:rPr lang="en-US" dirty="0" smtClean="0">
                <a:latin typeface="Calibri" pitchFamily="34" charset="0"/>
                <a:ea typeface="Cambria Math" pitchFamily="18" charset="0"/>
                <a:cs typeface="Calibri" pitchFamily="34" charset="0"/>
              </a:rPr>
              <a:t>) == Sig(S’,</a:t>
            </a:r>
            <a:r>
              <a:rPr lang="en-US" dirty="0" err="1" smtClean="0">
                <a:latin typeface="Calibri" pitchFamily="34" charset="0"/>
                <a:ea typeface="Cambria Math" pitchFamily="18" charset="0"/>
                <a:cs typeface="Calibri" pitchFamily="34" charset="0"/>
              </a:rPr>
              <a:t>i</a:t>
            </a:r>
            <a:r>
              <a:rPr lang="en-US" dirty="0" smtClean="0">
                <a:latin typeface="Calibri" pitchFamily="34" charset="0"/>
                <a:ea typeface="Cambria Math" pitchFamily="18" charset="0"/>
                <a:cs typeface="Calibri" pitchFamily="34" charset="0"/>
              </a:rPr>
              <a:t>)) = </a:t>
            </a:r>
            <a:r>
              <a:rPr lang="en-US" dirty="0" err="1" smtClean="0">
                <a:latin typeface="Calibri" pitchFamily="34" charset="0"/>
                <a:ea typeface="Cambria Math" pitchFamily="18" charset="0"/>
                <a:cs typeface="Calibri" pitchFamily="34" charset="0"/>
              </a:rPr>
              <a:t>sim</a:t>
            </a:r>
            <a:r>
              <a:rPr lang="en-US" dirty="0" smtClean="0">
                <a:latin typeface="Calibri" pitchFamily="34" charset="0"/>
                <a:ea typeface="Cambria Math" pitchFamily="18" charset="0"/>
                <a:cs typeface="Calibri" pitchFamily="34" charset="0"/>
              </a:rPr>
              <a:t>(S,S’)</a:t>
            </a:r>
            <a:endParaRPr lang="en-US" dirty="0">
              <a:latin typeface="Calibri" pitchFamily="34" charset="0"/>
              <a:ea typeface="Cambria Math" pitchFamily="18" charset="0"/>
              <a:cs typeface="Calibri" pitchFamily="34" charset="0"/>
            </a:endParaRPr>
          </a:p>
        </p:txBody>
      </p:sp>
    </p:spTree>
    <p:extLst>
      <p:ext uri="{BB962C8B-B14F-4D97-AF65-F5344CB8AC3E}">
        <p14:creationId xmlns:p14="http://schemas.microsoft.com/office/powerpoint/2010/main" val="2394966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295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296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3"/>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0"/>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57" grpId="0" animBg="1"/>
      <p:bldP spid="82960" grpId="0"/>
      <p:bldP spid="2" grpId="0" animBg="1"/>
      <p:bldP spid="9" grpId="0"/>
      <p:bldP spid="12" grpId="0" animBg="1"/>
      <p:bldP spid="30" grpId="0"/>
      <p:bldP spid="33" grpId="0" animBg="1"/>
      <p:bldP spid="40" grpId="0"/>
      <p:bldP spid="25" grpId="0" animBg="1"/>
      <p:bldP spid="26"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CAA05A8-499F-4D55-A82D-23AFF23BBC81}" type="slidenum">
              <a:rPr lang="en-US"/>
              <a:pPr/>
              <a:t>44</a:t>
            </a:fld>
            <a:endParaRPr lang="en-US"/>
          </a:p>
        </p:txBody>
      </p:sp>
      <p:sp>
        <p:nvSpPr>
          <p:cNvPr id="83970" name="Rectangle 2"/>
          <p:cNvSpPr>
            <a:spLocks noGrp="1" noChangeArrowheads="1"/>
          </p:cNvSpPr>
          <p:nvPr>
            <p:ph type="title"/>
          </p:nvPr>
        </p:nvSpPr>
        <p:spPr>
          <a:xfrm>
            <a:off x="0" y="228600"/>
            <a:ext cx="9144000" cy="1143000"/>
          </a:xfrm>
        </p:spPr>
        <p:txBody>
          <a:bodyPr/>
          <a:lstStyle/>
          <a:p>
            <a:r>
              <a:rPr lang="en-US" dirty="0"/>
              <a:t>Partition into Bands – </a:t>
            </a:r>
            <a:r>
              <a:rPr lang="en-US" dirty="0" smtClean="0"/>
              <a:t>(1)</a:t>
            </a:r>
            <a:endParaRPr lang="en-US" dirty="0"/>
          </a:p>
        </p:txBody>
      </p:sp>
      <p:sp>
        <p:nvSpPr>
          <p:cNvPr id="83971" name="Rectangle 3"/>
          <p:cNvSpPr>
            <a:spLocks noGrp="1" noChangeArrowheads="1"/>
          </p:cNvSpPr>
          <p:nvPr>
            <p:ph type="body" idx="1"/>
          </p:nvPr>
        </p:nvSpPr>
        <p:spPr>
          <a:xfrm>
            <a:off x="304800" y="1752600"/>
            <a:ext cx="8458200" cy="4495800"/>
          </a:xfrm>
        </p:spPr>
        <p:txBody>
          <a:bodyPr>
            <a:normAutofit/>
          </a:bodyPr>
          <a:lstStyle/>
          <a:p>
            <a:r>
              <a:rPr lang="en-US" dirty="0"/>
              <a:t>Divide </a:t>
            </a:r>
            <a:r>
              <a:rPr lang="en-US" dirty="0" smtClean="0"/>
              <a:t>the signature matrix Sig  </a:t>
            </a:r>
            <a:r>
              <a:rPr lang="en-US" dirty="0"/>
              <a:t>into </a:t>
            </a:r>
            <a:r>
              <a:rPr lang="en-US" i="1" dirty="0">
                <a:solidFill>
                  <a:srgbClr val="0070C0"/>
                </a:solidFill>
              </a:rPr>
              <a:t>b</a:t>
            </a:r>
            <a:r>
              <a:rPr lang="en-US" i="1" dirty="0"/>
              <a:t> </a:t>
            </a:r>
            <a:r>
              <a:rPr lang="en-US" dirty="0"/>
              <a:t> bands of </a:t>
            </a:r>
            <a:r>
              <a:rPr lang="en-US" i="1" dirty="0">
                <a:solidFill>
                  <a:srgbClr val="0070C0"/>
                </a:solidFill>
              </a:rPr>
              <a:t>r</a:t>
            </a:r>
            <a:r>
              <a:rPr lang="en-US" dirty="0"/>
              <a:t>  rows</a:t>
            </a:r>
            <a:r>
              <a:rPr lang="en-US" dirty="0" smtClean="0"/>
              <a:t>.</a:t>
            </a:r>
          </a:p>
          <a:p>
            <a:pPr lvl="1"/>
            <a:r>
              <a:rPr lang="en-US" dirty="0" smtClean="0"/>
              <a:t>Each band is a </a:t>
            </a:r>
            <a:r>
              <a:rPr lang="en-US" dirty="0" smtClean="0">
                <a:solidFill>
                  <a:schemeClr val="accent6">
                    <a:lumMod val="50000"/>
                  </a:schemeClr>
                </a:solidFill>
              </a:rPr>
              <a:t>mini-signature</a:t>
            </a:r>
            <a:r>
              <a:rPr lang="en-US" dirty="0" smtClean="0"/>
              <a:t> with </a:t>
            </a:r>
            <a:r>
              <a:rPr lang="en-US" dirty="0" smtClean="0">
                <a:solidFill>
                  <a:srgbClr val="0070C0"/>
                </a:solidFill>
              </a:rPr>
              <a:t>r</a:t>
            </a:r>
            <a:r>
              <a:rPr lang="en-US" dirty="0" smtClean="0"/>
              <a:t> hash functions.</a:t>
            </a:r>
            <a:endParaRPr lang="en-US" dirty="0"/>
          </a:p>
        </p:txBody>
      </p:sp>
    </p:spTree>
    <p:extLst>
      <p:ext uri="{BB962C8B-B14F-4D97-AF65-F5344CB8AC3E}">
        <p14:creationId xmlns:p14="http://schemas.microsoft.com/office/powerpoint/2010/main" val="231086591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15"/>
          <p:cNvSpPr>
            <a:spLocks noGrp="1"/>
          </p:cNvSpPr>
          <p:nvPr>
            <p:ph type="sldNum" sz="quarter" idx="12"/>
          </p:nvPr>
        </p:nvSpPr>
        <p:spPr/>
        <p:txBody>
          <a:bodyPr/>
          <a:lstStyle/>
          <a:p>
            <a:fld id="{4E41BBCF-D9D6-48B7-96EE-52CD55EB6F1D}" type="slidenum">
              <a:rPr lang="en-US"/>
              <a:pPr/>
              <a:t>45</a:t>
            </a:fld>
            <a:endParaRPr lang="en-US"/>
          </a:p>
        </p:txBody>
      </p:sp>
      <p:sp>
        <p:nvSpPr>
          <p:cNvPr id="82946" name="Rectangle 2"/>
          <p:cNvSpPr>
            <a:spLocks noGrp="1" noChangeArrowheads="1"/>
          </p:cNvSpPr>
          <p:nvPr>
            <p:ph type="title"/>
          </p:nvPr>
        </p:nvSpPr>
        <p:spPr/>
        <p:txBody>
          <a:bodyPr/>
          <a:lstStyle/>
          <a:p>
            <a:r>
              <a:rPr lang="en-US" dirty="0" smtClean="0"/>
              <a:t>Partitioning into bands</a:t>
            </a:r>
            <a:endParaRPr lang="en-US" dirty="0"/>
          </a:p>
        </p:txBody>
      </p:sp>
      <p:sp>
        <p:nvSpPr>
          <p:cNvPr id="82947" name="Rectangle 3"/>
          <p:cNvSpPr>
            <a:spLocks noChangeArrowheads="1"/>
          </p:cNvSpPr>
          <p:nvPr/>
        </p:nvSpPr>
        <p:spPr bwMode="auto">
          <a:xfrm>
            <a:off x="2590800" y="1905000"/>
            <a:ext cx="4343400" cy="4191000"/>
          </a:xfrm>
          <a:prstGeom prst="rect">
            <a:avLst/>
          </a:prstGeom>
          <a:solidFill>
            <a:srgbClr val="FFFF99">
              <a:alpha val="5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948" name="Line 4"/>
          <p:cNvSpPr>
            <a:spLocks noChangeShapeType="1"/>
          </p:cNvSpPr>
          <p:nvPr/>
        </p:nvSpPr>
        <p:spPr bwMode="auto">
          <a:xfrm>
            <a:off x="2590800" y="2743200"/>
            <a:ext cx="4343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949" name="Line 5"/>
          <p:cNvSpPr>
            <a:spLocks noChangeShapeType="1"/>
          </p:cNvSpPr>
          <p:nvPr/>
        </p:nvSpPr>
        <p:spPr bwMode="auto">
          <a:xfrm>
            <a:off x="2590800" y="3581400"/>
            <a:ext cx="4343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950" name="Line 6"/>
          <p:cNvSpPr>
            <a:spLocks noChangeShapeType="1"/>
          </p:cNvSpPr>
          <p:nvPr/>
        </p:nvSpPr>
        <p:spPr bwMode="auto">
          <a:xfrm>
            <a:off x="2590800" y="4419600"/>
            <a:ext cx="4343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951" name="Line 7"/>
          <p:cNvSpPr>
            <a:spLocks noChangeShapeType="1"/>
          </p:cNvSpPr>
          <p:nvPr/>
        </p:nvSpPr>
        <p:spPr bwMode="auto">
          <a:xfrm>
            <a:off x="2590800" y="5257800"/>
            <a:ext cx="4343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952" name="Text Box 8"/>
          <p:cNvSpPr txBox="1">
            <a:spLocks noChangeArrowheads="1"/>
          </p:cNvSpPr>
          <p:nvPr/>
        </p:nvSpPr>
        <p:spPr bwMode="auto">
          <a:xfrm>
            <a:off x="4157205" y="1446187"/>
            <a:ext cx="121058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dirty="0"/>
              <a:t>Matrix </a:t>
            </a:r>
            <a:r>
              <a:rPr lang="en-US" i="1" dirty="0" smtClean="0"/>
              <a:t>Sig</a:t>
            </a:r>
            <a:endParaRPr lang="en-US" i="1" dirty="0"/>
          </a:p>
        </p:txBody>
      </p:sp>
      <p:sp>
        <p:nvSpPr>
          <p:cNvPr id="82953" name="Text Box 9"/>
          <p:cNvSpPr txBox="1">
            <a:spLocks noChangeArrowheads="1"/>
          </p:cNvSpPr>
          <p:nvPr/>
        </p:nvSpPr>
        <p:spPr bwMode="auto">
          <a:xfrm>
            <a:off x="7319963" y="2744788"/>
            <a:ext cx="13843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i="1"/>
              <a:t>r </a:t>
            </a:r>
            <a:r>
              <a:rPr lang="en-US"/>
              <a:t> rows</a:t>
            </a:r>
          </a:p>
          <a:p>
            <a:pPr algn="ctr"/>
            <a:r>
              <a:rPr lang="en-US"/>
              <a:t>per band</a:t>
            </a:r>
          </a:p>
        </p:txBody>
      </p:sp>
      <p:sp>
        <p:nvSpPr>
          <p:cNvPr id="82954" name="Line 10"/>
          <p:cNvSpPr>
            <a:spLocks noChangeShapeType="1"/>
          </p:cNvSpPr>
          <p:nvPr/>
        </p:nvSpPr>
        <p:spPr bwMode="auto">
          <a:xfrm>
            <a:off x="7165975" y="2741613"/>
            <a:ext cx="0" cy="841375"/>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955" name="Line 11"/>
          <p:cNvSpPr>
            <a:spLocks noChangeShapeType="1"/>
          </p:cNvSpPr>
          <p:nvPr/>
        </p:nvSpPr>
        <p:spPr bwMode="auto">
          <a:xfrm>
            <a:off x="2057400" y="1905000"/>
            <a:ext cx="0" cy="419100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956" name="Text Box 12"/>
          <p:cNvSpPr txBox="1">
            <a:spLocks noChangeArrowheads="1"/>
          </p:cNvSpPr>
          <p:nvPr/>
        </p:nvSpPr>
        <p:spPr bwMode="auto">
          <a:xfrm>
            <a:off x="582613" y="3506788"/>
            <a:ext cx="1346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i="1" dirty="0"/>
              <a:t>b</a:t>
            </a:r>
            <a:r>
              <a:rPr lang="en-US" dirty="0"/>
              <a:t>  bands</a:t>
            </a:r>
          </a:p>
        </p:txBody>
      </p:sp>
      <p:sp>
        <p:nvSpPr>
          <p:cNvPr id="82957" name="Rectangle 13"/>
          <p:cNvSpPr>
            <a:spLocks noChangeArrowheads="1"/>
          </p:cNvSpPr>
          <p:nvPr/>
        </p:nvSpPr>
        <p:spPr bwMode="auto">
          <a:xfrm>
            <a:off x="4495800" y="1905000"/>
            <a:ext cx="228600" cy="4191000"/>
          </a:xfrm>
          <a:prstGeom prst="rect">
            <a:avLst/>
          </a:prstGeom>
          <a:solidFill>
            <a:srgbClr val="CC99FF">
              <a:alpha val="5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959" name="Line 15"/>
          <p:cNvSpPr>
            <a:spLocks noChangeShapeType="1"/>
          </p:cNvSpPr>
          <p:nvPr/>
        </p:nvSpPr>
        <p:spPr bwMode="auto">
          <a:xfrm flipH="1" flipV="1">
            <a:off x="4610098" y="6096000"/>
            <a:ext cx="266701"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960" name="Text Box 16"/>
          <p:cNvSpPr txBox="1">
            <a:spLocks noChangeArrowheads="1"/>
          </p:cNvSpPr>
          <p:nvPr/>
        </p:nvSpPr>
        <p:spPr bwMode="auto">
          <a:xfrm>
            <a:off x="4876799" y="6156325"/>
            <a:ext cx="11191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800" dirty="0"/>
              <a:t>   One</a:t>
            </a:r>
          </a:p>
          <a:p>
            <a:r>
              <a:rPr lang="en-US" sz="1800" dirty="0"/>
              <a:t>signature</a:t>
            </a:r>
          </a:p>
        </p:txBody>
      </p:sp>
      <p:sp>
        <p:nvSpPr>
          <p:cNvPr id="17" name="Text Box 12"/>
          <p:cNvSpPr txBox="1">
            <a:spLocks noChangeArrowheads="1"/>
          </p:cNvSpPr>
          <p:nvPr/>
        </p:nvSpPr>
        <p:spPr bwMode="auto">
          <a:xfrm>
            <a:off x="51723" y="1524000"/>
            <a:ext cx="258917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i="1" dirty="0" smtClean="0"/>
              <a:t>n = b*r </a:t>
            </a:r>
            <a:r>
              <a:rPr lang="en-US" dirty="0" smtClean="0"/>
              <a:t>  hash functions</a:t>
            </a:r>
            <a:endParaRPr lang="en-US" dirty="0"/>
          </a:p>
        </p:txBody>
      </p:sp>
      <p:sp>
        <p:nvSpPr>
          <p:cNvPr id="18" name="Text Box 12"/>
          <p:cNvSpPr txBox="1">
            <a:spLocks noChangeArrowheads="1"/>
          </p:cNvSpPr>
          <p:nvPr/>
        </p:nvSpPr>
        <p:spPr bwMode="auto">
          <a:xfrm>
            <a:off x="51723" y="3962400"/>
            <a:ext cx="200567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i="1" dirty="0">
                <a:solidFill>
                  <a:schemeClr val="accent6">
                    <a:lumMod val="75000"/>
                  </a:schemeClr>
                </a:solidFill>
              </a:rPr>
              <a:t>b</a:t>
            </a:r>
            <a:r>
              <a:rPr lang="en-US" dirty="0">
                <a:solidFill>
                  <a:schemeClr val="accent6">
                    <a:lumMod val="75000"/>
                  </a:schemeClr>
                </a:solidFill>
              </a:rPr>
              <a:t>  </a:t>
            </a:r>
            <a:r>
              <a:rPr lang="en-US" dirty="0" smtClean="0">
                <a:solidFill>
                  <a:schemeClr val="accent6">
                    <a:lumMod val="75000"/>
                  </a:schemeClr>
                </a:solidFill>
              </a:rPr>
              <a:t>mini-signatures</a:t>
            </a:r>
            <a:endParaRPr lang="en-US" dirty="0">
              <a:solidFill>
                <a:schemeClr val="accent6">
                  <a:lumMod val="75000"/>
                </a:schemeClr>
              </a:solidFill>
            </a:endParaRPr>
          </a:p>
        </p:txBody>
      </p:sp>
      <p:sp>
        <p:nvSpPr>
          <p:cNvPr id="2" name="Rectangle 1"/>
          <p:cNvSpPr/>
          <p:nvPr/>
        </p:nvSpPr>
        <p:spPr>
          <a:xfrm>
            <a:off x="4495800" y="3582988"/>
            <a:ext cx="228600" cy="83661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4495800" y="4419600"/>
            <a:ext cx="228600" cy="83661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4495800" y="1908176"/>
            <a:ext cx="228600" cy="83661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4495800" y="2730501"/>
            <a:ext cx="228600" cy="83661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4495800" y="5259388"/>
            <a:ext cx="228600" cy="83661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Straight Arrow Connector 3"/>
          <p:cNvCxnSpPr>
            <a:stCxn id="18" idx="3"/>
          </p:cNvCxnSpPr>
          <p:nvPr/>
        </p:nvCxnSpPr>
        <p:spPr>
          <a:xfrm flipV="1">
            <a:off x="2057400" y="2326482"/>
            <a:ext cx="2438400" cy="18205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V="1">
            <a:off x="2057400" y="3236774"/>
            <a:ext cx="2438400" cy="9102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2057400" y="4147066"/>
            <a:ext cx="2438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2057400" y="4147066"/>
            <a:ext cx="2438400" cy="8059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2057400" y="4147066"/>
            <a:ext cx="2438400" cy="16441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1395860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CAA05A8-499F-4D55-A82D-23AFF23BBC81}" type="slidenum">
              <a:rPr lang="en-US"/>
              <a:pPr/>
              <a:t>46</a:t>
            </a:fld>
            <a:endParaRPr lang="en-US"/>
          </a:p>
        </p:txBody>
      </p:sp>
      <p:sp>
        <p:nvSpPr>
          <p:cNvPr id="83970" name="Rectangle 2"/>
          <p:cNvSpPr>
            <a:spLocks noGrp="1" noChangeArrowheads="1"/>
          </p:cNvSpPr>
          <p:nvPr>
            <p:ph type="title"/>
          </p:nvPr>
        </p:nvSpPr>
        <p:spPr>
          <a:xfrm>
            <a:off x="0" y="228600"/>
            <a:ext cx="9144000" cy="1143000"/>
          </a:xfrm>
        </p:spPr>
        <p:txBody>
          <a:bodyPr/>
          <a:lstStyle/>
          <a:p>
            <a:r>
              <a:rPr lang="en-US" dirty="0"/>
              <a:t>Partition into Bands – </a:t>
            </a:r>
            <a:r>
              <a:rPr lang="en-US" dirty="0" smtClean="0"/>
              <a:t>(2)</a:t>
            </a:r>
            <a:endParaRPr lang="en-US" dirty="0"/>
          </a:p>
        </p:txBody>
      </p:sp>
      <p:sp>
        <p:nvSpPr>
          <p:cNvPr id="83971" name="Rectangle 3"/>
          <p:cNvSpPr>
            <a:spLocks noGrp="1" noChangeArrowheads="1"/>
          </p:cNvSpPr>
          <p:nvPr>
            <p:ph type="body" idx="1"/>
          </p:nvPr>
        </p:nvSpPr>
        <p:spPr>
          <a:xfrm>
            <a:off x="304800" y="1752600"/>
            <a:ext cx="8458200" cy="4495800"/>
          </a:xfrm>
        </p:spPr>
        <p:txBody>
          <a:bodyPr>
            <a:normAutofit/>
          </a:bodyPr>
          <a:lstStyle/>
          <a:p>
            <a:r>
              <a:rPr lang="en-US" dirty="0"/>
              <a:t>Divide </a:t>
            </a:r>
            <a:r>
              <a:rPr lang="en-US" dirty="0" smtClean="0"/>
              <a:t>the signature matrix Sig  </a:t>
            </a:r>
            <a:r>
              <a:rPr lang="en-US" dirty="0"/>
              <a:t>into </a:t>
            </a:r>
            <a:r>
              <a:rPr lang="en-US" i="1" dirty="0">
                <a:solidFill>
                  <a:srgbClr val="0070C0"/>
                </a:solidFill>
              </a:rPr>
              <a:t>b</a:t>
            </a:r>
            <a:r>
              <a:rPr lang="en-US" i="1" dirty="0"/>
              <a:t> </a:t>
            </a:r>
            <a:r>
              <a:rPr lang="en-US" dirty="0"/>
              <a:t> bands of </a:t>
            </a:r>
            <a:r>
              <a:rPr lang="en-US" i="1" dirty="0">
                <a:solidFill>
                  <a:srgbClr val="0070C0"/>
                </a:solidFill>
              </a:rPr>
              <a:t>r</a:t>
            </a:r>
            <a:r>
              <a:rPr lang="en-US" dirty="0"/>
              <a:t>  rows</a:t>
            </a:r>
            <a:r>
              <a:rPr lang="en-US" dirty="0" smtClean="0"/>
              <a:t>.</a:t>
            </a:r>
          </a:p>
          <a:p>
            <a:pPr lvl="1"/>
            <a:r>
              <a:rPr lang="en-US" dirty="0" smtClean="0"/>
              <a:t>Each band is a </a:t>
            </a:r>
            <a:r>
              <a:rPr lang="en-US" dirty="0" smtClean="0">
                <a:solidFill>
                  <a:schemeClr val="accent6">
                    <a:lumMod val="50000"/>
                  </a:schemeClr>
                </a:solidFill>
              </a:rPr>
              <a:t>mini-signature</a:t>
            </a:r>
            <a:r>
              <a:rPr lang="en-US" dirty="0" smtClean="0"/>
              <a:t> with r hash functions.</a:t>
            </a:r>
            <a:endParaRPr lang="en-US" dirty="0"/>
          </a:p>
          <a:p>
            <a:r>
              <a:rPr lang="en-US" dirty="0"/>
              <a:t>For each band, hash </a:t>
            </a:r>
            <a:r>
              <a:rPr lang="en-US" dirty="0" smtClean="0"/>
              <a:t>the mini-signature to </a:t>
            </a:r>
            <a:r>
              <a:rPr lang="en-US" dirty="0"/>
              <a:t>a hash table with </a:t>
            </a:r>
            <a:r>
              <a:rPr lang="en-US" i="1" dirty="0">
                <a:solidFill>
                  <a:srgbClr val="0070C0"/>
                </a:solidFill>
              </a:rPr>
              <a:t>k</a:t>
            </a:r>
            <a:r>
              <a:rPr lang="en-US" dirty="0"/>
              <a:t>  buckets.</a:t>
            </a:r>
          </a:p>
          <a:p>
            <a:pPr lvl="1"/>
            <a:r>
              <a:rPr lang="en-US" dirty="0"/>
              <a:t>Make </a:t>
            </a:r>
            <a:r>
              <a:rPr lang="en-US" i="1" dirty="0">
                <a:solidFill>
                  <a:srgbClr val="0070C0"/>
                </a:solidFill>
              </a:rPr>
              <a:t>k</a:t>
            </a:r>
            <a:r>
              <a:rPr lang="en-US" dirty="0"/>
              <a:t>  as large as </a:t>
            </a:r>
            <a:r>
              <a:rPr lang="en-US" dirty="0" smtClean="0"/>
              <a:t>possible so that mini-signatures that hash to the same bucket are </a:t>
            </a:r>
            <a:r>
              <a:rPr lang="en-US" dirty="0" smtClean="0">
                <a:solidFill>
                  <a:schemeClr val="accent6">
                    <a:lumMod val="75000"/>
                  </a:schemeClr>
                </a:solidFill>
              </a:rPr>
              <a:t>almost certainly identical</a:t>
            </a:r>
            <a:r>
              <a:rPr lang="en-US" dirty="0" smtClean="0"/>
              <a:t>.</a:t>
            </a:r>
            <a:endParaRPr lang="en-US" dirty="0"/>
          </a:p>
        </p:txBody>
      </p:sp>
    </p:spTree>
    <p:extLst>
      <p:ext uri="{BB962C8B-B14F-4D97-AF65-F5344CB8AC3E}">
        <p14:creationId xmlns:p14="http://schemas.microsoft.com/office/powerpoint/2010/main" val="181212396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Slide Number Placeholder 37"/>
          <p:cNvSpPr>
            <a:spLocks noGrp="1"/>
          </p:cNvSpPr>
          <p:nvPr>
            <p:ph type="sldNum" sz="quarter" idx="12"/>
          </p:nvPr>
        </p:nvSpPr>
        <p:spPr/>
        <p:txBody>
          <a:bodyPr/>
          <a:lstStyle/>
          <a:p>
            <a:fld id="{C72BB024-0B59-41AC-AFB7-E97527C085D8}" type="slidenum">
              <a:rPr lang="en-US"/>
              <a:pPr/>
              <a:t>47</a:t>
            </a:fld>
            <a:endParaRPr lang="en-US"/>
          </a:p>
        </p:txBody>
      </p:sp>
      <p:sp>
        <p:nvSpPr>
          <p:cNvPr id="84994" name="Rectangle 2"/>
          <p:cNvSpPr>
            <a:spLocks noChangeArrowheads="1"/>
          </p:cNvSpPr>
          <p:nvPr/>
        </p:nvSpPr>
        <p:spPr bwMode="auto">
          <a:xfrm>
            <a:off x="1447800" y="2895600"/>
            <a:ext cx="2819400" cy="3352800"/>
          </a:xfrm>
          <a:prstGeom prst="rect">
            <a:avLst/>
          </a:prstGeom>
          <a:solidFill>
            <a:srgbClr val="FFFF99">
              <a:alpha val="5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atin typeface="Times New Roman" pitchFamily="18" charset="0"/>
            </a:endParaRPr>
          </a:p>
        </p:txBody>
      </p:sp>
      <p:sp>
        <p:nvSpPr>
          <p:cNvPr id="84995" name="Text Box 3"/>
          <p:cNvSpPr txBox="1">
            <a:spLocks noChangeArrowheads="1"/>
          </p:cNvSpPr>
          <p:nvPr/>
        </p:nvSpPr>
        <p:spPr bwMode="auto">
          <a:xfrm>
            <a:off x="2362200" y="2209800"/>
            <a:ext cx="10525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800"/>
              <a:t>Matrix M</a:t>
            </a:r>
          </a:p>
        </p:txBody>
      </p:sp>
      <p:sp>
        <p:nvSpPr>
          <p:cNvPr id="84996" name="Text Box 4"/>
          <p:cNvSpPr txBox="1">
            <a:spLocks noChangeArrowheads="1"/>
          </p:cNvSpPr>
          <p:nvPr/>
        </p:nvSpPr>
        <p:spPr bwMode="auto">
          <a:xfrm>
            <a:off x="4724400" y="4267200"/>
            <a:ext cx="8874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800" i="1"/>
              <a:t>r </a:t>
            </a:r>
            <a:r>
              <a:rPr lang="en-US" sz="1800"/>
              <a:t> rows</a:t>
            </a:r>
          </a:p>
        </p:txBody>
      </p:sp>
      <p:sp>
        <p:nvSpPr>
          <p:cNvPr id="84997" name="Line 5"/>
          <p:cNvSpPr>
            <a:spLocks noChangeShapeType="1"/>
          </p:cNvSpPr>
          <p:nvPr/>
        </p:nvSpPr>
        <p:spPr bwMode="auto">
          <a:xfrm>
            <a:off x="1066800" y="3505200"/>
            <a:ext cx="3505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998" name="Line 6"/>
          <p:cNvSpPr>
            <a:spLocks noChangeShapeType="1"/>
          </p:cNvSpPr>
          <p:nvPr/>
        </p:nvSpPr>
        <p:spPr bwMode="auto">
          <a:xfrm>
            <a:off x="1066800" y="4114800"/>
            <a:ext cx="3505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999" name="Line 7"/>
          <p:cNvSpPr>
            <a:spLocks noChangeShapeType="1"/>
          </p:cNvSpPr>
          <p:nvPr/>
        </p:nvSpPr>
        <p:spPr bwMode="auto">
          <a:xfrm>
            <a:off x="1066800" y="4800600"/>
            <a:ext cx="3505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000" name="Line 8"/>
          <p:cNvSpPr>
            <a:spLocks noChangeShapeType="1"/>
          </p:cNvSpPr>
          <p:nvPr/>
        </p:nvSpPr>
        <p:spPr bwMode="auto">
          <a:xfrm>
            <a:off x="1066800" y="5486400"/>
            <a:ext cx="3505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001" name="Line 9"/>
          <p:cNvSpPr>
            <a:spLocks noChangeShapeType="1"/>
          </p:cNvSpPr>
          <p:nvPr/>
        </p:nvSpPr>
        <p:spPr bwMode="auto">
          <a:xfrm flipV="1">
            <a:off x="5105400" y="4114800"/>
            <a:ext cx="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002" name="Line 10"/>
          <p:cNvSpPr>
            <a:spLocks noChangeShapeType="1"/>
          </p:cNvSpPr>
          <p:nvPr/>
        </p:nvSpPr>
        <p:spPr bwMode="auto">
          <a:xfrm>
            <a:off x="5105400" y="4572000"/>
            <a:ext cx="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003" name="Line 11"/>
          <p:cNvSpPr>
            <a:spLocks noChangeShapeType="1"/>
          </p:cNvSpPr>
          <p:nvPr/>
        </p:nvSpPr>
        <p:spPr bwMode="auto">
          <a:xfrm flipV="1">
            <a:off x="6553200" y="2819400"/>
            <a:ext cx="0" cy="1066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004" name="Line 12"/>
          <p:cNvSpPr>
            <a:spLocks noChangeShapeType="1"/>
          </p:cNvSpPr>
          <p:nvPr/>
        </p:nvSpPr>
        <p:spPr bwMode="auto">
          <a:xfrm>
            <a:off x="6553200" y="4800600"/>
            <a:ext cx="0" cy="1371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005" name="Text Box 13"/>
          <p:cNvSpPr txBox="1">
            <a:spLocks noChangeArrowheads="1"/>
          </p:cNvSpPr>
          <p:nvPr/>
        </p:nvSpPr>
        <p:spPr bwMode="auto">
          <a:xfrm>
            <a:off x="6088063" y="4191000"/>
            <a:ext cx="10572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800" i="1"/>
              <a:t>b </a:t>
            </a:r>
            <a:r>
              <a:rPr lang="en-US" sz="1800"/>
              <a:t> bands</a:t>
            </a:r>
          </a:p>
        </p:txBody>
      </p:sp>
      <p:sp>
        <p:nvSpPr>
          <p:cNvPr id="85006" name="Rectangle 14"/>
          <p:cNvSpPr>
            <a:spLocks noChangeArrowheads="1"/>
          </p:cNvSpPr>
          <p:nvPr/>
        </p:nvSpPr>
        <p:spPr bwMode="auto">
          <a:xfrm>
            <a:off x="2286000" y="3505200"/>
            <a:ext cx="304800" cy="609600"/>
          </a:xfrm>
          <a:prstGeom prst="rect">
            <a:avLst/>
          </a:prstGeom>
          <a:solidFill>
            <a:srgbClr val="FF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dirty="0" smtClean="0"/>
              <a:t>3</a:t>
            </a:r>
            <a:endParaRPr lang="en-US" dirty="0"/>
          </a:p>
        </p:txBody>
      </p:sp>
      <p:sp>
        <p:nvSpPr>
          <p:cNvPr id="85007" name="Rectangle 15"/>
          <p:cNvSpPr>
            <a:spLocks noChangeArrowheads="1"/>
          </p:cNvSpPr>
          <p:nvPr/>
        </p:nvSpPr>
        <p:spPr bwMode="auto">
          <a:xfrm>
            <a:off x="1905000" y="3505200"/>
            <a:ext cx="304800" cy="609600"/>
          </a:xfrm>
          <a:prstGeom prst="rect">
            <a:avLst/>
          </a:prstGeom>
          <a:solidFill>
            <a:srgbClr val="FF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dirty="0" smtClean="0"/>
              <a:t>2</a:t>
            </a:r>
            <a:endParaRPr lang="en-US" dirty="0"/>
          </a:p>
        </p:txBody>
      </p:sp>
      <p:sp>
        <p:nvSpPr>
          <p:cNvPr id="85008" name="Rectangle 16"/>
          <p:cNvSpPr>
            <a:spLocks noChangeArrowheads="1"/>
          </p:cNvSpPr>
          <p:nvPr/>
        </p:nvSpPr>
        <p:spPr bwMode="auto">
          <a:xfrm>
            <a:off x="1524000" y="3505200"/>
            <a:ext cx="304800" cy="609600"/>
          </a:xfrm>
          <a:prstGeom prst="rect">
            <a:avLst/>
          </a:prstGeom>
          <a:solidFill>
            <a:srgbClr val="FF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dirty="0" smtClean="0"/>
              <a:t>1</a:t>
            </a:r>
            <a:endParaRPr lang="en-US" dirty="0"/>
          </a:p>
        </p:txBody>
      </p:sp>
      <p:sp>
        <p:nvSpPr>
          <p:cNvPr id="85009" name="Rectangle 17"/>
          <p:cNvSpPr>
            <a:spLocks noChangeArrowheads="1"/>
          </p:cNvSpPr>
          <p:nvPr/>
        </p:nvSpPr>
        <p:spPr bwMode="auto">
          <a:xfrm>
            <a:off x="3048000" y="3505200"/>
            <a:ext cx="304800" cy="609600"/>
          </a:xfrm>
          <a:prstGeom prst="rect">
            <a:avLst/>
          </a:prstGeom>
          <a:solidFill>
            <a:srgbClr val="FF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dirty="0" smtClean="0"/>
              <a:t>5</a:t>
            </a:r>
            <a:endParaRPr lang="en-US" dirty="0"/>
          </a:p>
        </p:txBody>
      </p:sp>
      <p:sp>
        <p:nvSpPr>
          <p:cNvPr id="85010" name="Rectangle 18"/>
          <p:cNvSpPr>
            <a:spLocks noChangeArrowheads="1"/>
          </p:cNvSpPr>
          <p:nvPr/>
        </p:nvSpPr>
        <p:spPr bwMode="auto">
          <a:xfrm>
            <a:off x="3414713" y="3505200"/>
            <a:ext cx="319087" cy="609600"/>
          </a:xfrm>
          <a:prstGeom prst="rect">
            <a:avLst/>
          </a:prstGeom>
          <a:solidFill>
            <a:srgbClr val="FF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dirty="0" smtClean="0"/>
              <a:t>6</a:t>
            </a:r>
            <a:endParaRPr lang="en-US" dirty="0"/>
          </a:p>
        </p:txBody>
      </p:sp>
      <p:sp>
        <p:nvSpPr>
          <p:cNvPr id="85011" name="Rectangle 19"/>
          <p:cNvSpPr>
            <a:spLocks noChangeArrowheads="1"/>
          </p:cNvSpPr>
          <p:nvPr/>
        </p:nvSpPr>
        <p:spPr bwMode="auto">
          <a:xfrm>
            <a:off x="2667000" y="3505200"/>
            <a:ext cx="304800" cy="609600"/>
          </a:xfrm>
          <a:prstGeom prst="rect">
            <a:avLst/>
          </a:prstGeom>
          <a:solidFill>
            <a:srgbClr val="FF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dirty="0" smtClean="0"/>
              <a:t>4</a:t>
            </a:r>
            <a:endParaRPr lang="en-US" dirty="0"/>
          </a:p>
        </p:txBody>
      </p:sp>
      <p:sp>
        <p:nvSpPr>
          <p:cNvPr id="85012" name="Rectangle 20"/>
          <p:cNvSpPr>
            <a:spLocks noChangeArrowheads="1"/>
          </p:cNvSpPr>
          <p:nvPr/>
        </p:nvSpPr>
        <p:spPr bwMode="auto">
          <a:xfrm>
            <a:off x="3810000" y="3505200"/>
            <a:ext cx="304800" cy="609600"/>
          </a:xfrm>
          <a:prstGeom prst="rect">
            <a:avLst/>
          </a:prstGeom>
          <a:solidFill>
            <a:srgbClr val="FF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dirty="0" smtClean="0"/>
              <a:t>7</a:t>
            </a:r>
            <a:endParaRPr lang="en-US" dirty="0"/>
          </a:p>
        </p:txBody>
      </p:sp>
      <p:sp>
        <p:nvSpPr>
          <p:cNvPr id="85013" name="Rectangle 21"/>
          <p:cNvSpPr>
            <a:spLocks noChangeArrowheads="1"/>
          </p:cNvSpPr>
          <p:nvPr/>
        </p:nvSpPr>
        <p:spPr bwMode="auto">
          <a:xfrm>
            <a:off x="1371600" y="762000"/>
            <a:ext cx="2514600" cy="762000"/>
          </a:xfrm>
          <a:prstGeom prst="rect">
            <a:avLst/>
          </a:prstGeom>
          <a:solidFill>
            <a:schemeClr val="accent1">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800" dirty="0" smtClean="0"/>
              <a:t>Hash Table</a:t>
            </a:r>
            <a:endParaRPr lang="en-US" sz="1800" dirty="0"/>
          </a:p>
        </p:txBody>
      </p:sp>
      <p:sp>
        <p:nvSpPr>
          <p:cNvPr id="85014" name="Line 22"/>
          <p:cNvSpPr>
            <a:spLocks noChangeShapeType="1"/>
          </p:cNvSpPr>
          <p:nvPr/>
        </p:nvSpPr>
        <p:spPr bwMode="auto">
          <a:xfrm>
            <a:off x="1981200" y="762000"/>
            <a:ext cx="0" cy="762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015" name="Line 23"/>
          <p:cNvSpPr>
            <a:spLocks noChangeShapeType="1"/>
          </p:cNvSpPr>
          <p:nvPr/>
        </p:nvSpPr>
        <p:spPr bwMode="auto">
          <a:xfrm>
            <a:off x="2590800" y="762000"/>
            <a:ext cx="0" cy="762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016" name="Line 24"/>
          <p:cNvSpPr>
            <a:spLocks noChangeShapeType="1"/>
          </p:cNvSpPr>
          <p:nvPr/>
        </p:nvSpPr>
        <p:spPr bwMode="auto">
          <a:xfrm>
            <a:off x="3200400" y="762000"/>
            <a:ext cx="0" cy="762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017" name="Line 25"/>
          <p:cNvSpPr>
            <a:spLocks noChangeShapeType="1"/>
          </p:cNvSpPr>
          <p:nvPr/>
        </p:nvSpPr>
        <p:spPr bwMode="auto">
          <a:xfrm flipV="1">
            <a:off x="1676400" y="1295400"/>
            <a:ext cx="457200" cy="22098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018" name="Line 26"/>
          <p:cNvSpPr>
            <a:spLocks noChangeShapeType="1"/>
          </p:cNvSpPr>
          <p:nvPr/>
        </p:nvSpPr>
        <p:spPr bwMode="auto">
          <a:xfrm flipV="1">
            <a:off x="2057400" y="1219200"/>
            <a:ext cx="1447800" cy="22860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019" name="Line 27"/>
          <p:cNvSpPr>
            <a:spLocks noChangeShapeType="1"/>
          </p:cNvSpPr>
          <p:nvPr/>
        </p:nvSpPr>
        <p:spPr bwMode="auto">
          <a:xfrm flipH="1" flipV="1">
            <a:off x="1524000" y="1066800"/>
            <a:ext cx="914400" cy="24384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020" name="Line 28"/>
          <p:cNvSpPr>
            <a:spLocks noChangeShapeType="1"/>
          </p:cNvSpPr>
          <p:nvPr/>
        </p:nvSpPr>
        <p:spPr bwMode="auto">
          <a:xfrm flipV="1">
            <a:off x="2819400" y="1295400"/>
            <a:ext cx="152400" cy="22098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021" name="Line 29"/>
          <p:cNvSpPr>
            <a:spLocks noChangeShapeType="1"/>
          </p:cNvSpPr>
          <p:nvPr/>
        </p:nvSpPr>
        <p:spPr bwMode="auto">
          <a:xfrm flipH="1" flipV="1">
            <a:off x="2362200" y="1371600"/>
            <a:ext cx="838200" cy="21336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022" name="Line 30"/>
          <p:cNvSpPr>
            <a:spLocks noChangeShapeType="1"/>
          </p:cNvSpPr>
          <p:nvPr/>
        </p:nvSpPr>
        <p:spPr bwMode="auto">
          <a:xfrm flipV="1">
            <a:off x="3581400" y="1066800"/>
            <a:ext cx="152400" cy="24384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023" name="Line 31"/>
          <p:cNvSpPr>
            <a:spLocks noChangeShapeType="1"/>
          </p:cNvSpPr>
          <p:nvPr/>
        </p:nvSpPr>
        <p:spPr bwMode="auto">
          <a:xfrm flipH="1" flipV="1">
            <a:off x="2971800" y="914400"/>
            <a:ext cx="990600" cy="25908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85026" name="Group 34"/>
          <p:cNvGrpSpPr>
            <a:grpSpLocks/>
          </p:cNvGrpSpPr>
          <p:nvPr/>
        </p:nvGrpSpPr>
        <p:grpSpPr bwMode="auto">
          <a:xfrm>
            <a:off x="3581400" y="869950"/>
            <a:ext cx="4897442" cy="646113"/>
            <a:chOff x="2256" y="260"/>
            <a:chExt cx="3085" cy="407"/>
          </a:xfrm>
        </p:grpSpPr>
        <p:sp>
          <p:nvSpPr>
            <p:cNvPr id="85024" name="Text Box 32"/>
            <p:cNvSpPr txBox="1">
              <a:spLocks noChangeArrowheads="1"/>
            </p:cNvSpPr>
            <p:nvPr/>
          </p:nvSpPr>
          <p:spPr bwMode="auto">
            <a:xfrm>
              <a:off x="3254" y="260"/>
              <a:ext cx="2087" cy="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800" dirty="0"/>
                <a:t>Columns 2 and 6</a:t>
              </a:r>
            </a:p>
            <a:p>
              <a:r>
                <a:rPr lang="en-US" sz="1800" dirty="0"/>
                <a:t>are </a:t>
              </a:r>
              <a:r>
                <a:rPr lang="en-US" sz="1800" dirty="0" smtClean="0"/>
                <a:t>(almost certainly) </a:t>
              </a:r>
              <a:r>
                <a:rPr lang="en-US" sz="1800" dirty="0">
                  <a:solidFill>
                    <a:schemeClr val="accent6">
                      <a:lumMod val="75000"/>
                    </a:schemeClr>
                  </a:solidFill>
                </a:rPr>
                <a:t>identical</a:t>
              </a:r>
              <a:r>
                <a:rPr lang="en-US" sz="1800" dirty="0"/>
                <a:t>.</a:t>
              </a:r>
            </a:p>
          </p:txBody>
        </p:sp>
        <p:sp>
          <p:nvSpPr>
            <p:cNvPr id="85025" name="Line 33"/>
            <p:cNvSpPr>
              <a:spLocks noChangeShapeType="1"/>
            </p:cNvSpPr>
            <p:nvPr/>
          </p:nvSpPr>
          <p:spPr bwMode="auto">
            <a:xfrm flipH="1">
              <a:off x="2256" y="480"/>
              <a:ext cx="960" cy="0"/>
            </a:xfrm>
            <a:prstGeom prst="line">
              <a:avLst/>
            </a:prstGeom>
            <a:noFill/>
            <a:ln w="9525">
              <a:solidFill>
                <a:srgbClr val="FF00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85029" name="Group 37"/>
          <p:cNvGrpSpPr>
            <a:grpSpLocks/>
          </p:cNvGrpSpPr>
          <p:nvPr/>
        </p:nvGrpSpPr>
        <p:grpSpPr bwMode="auto">
          <a:xfrm>
            <a:off x="3581400" y="1784350"/>
            <a:ext cx="3559175" cy="641350"/>
            <a:chOff x="2256" y="836"/>
            <a:chExt cx="2242" cy="404"/>
          </a:xfrm>
        </p:grpSpPr>
        <p:sp>
          <p:nvSpPr>
            <p:cNvPr id="85027" name="Text Box 35"/>
            <p:cNvSpPr txBox="1">
              <a:spLocks noChangeArrowheads="1"/>
            </p:cNvSpPr>
            <p:nvPr/>
          </p:nvSpPr>
          <p:spPr bwMode="auto">
            <a:xfrm>
              <a:off x="3062" y="836"/>
              <a:ext cx="1436"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800"/>
                <a:t>Columns 6 and 7 are</a:t>
              </a:r>
            </a:p>
            <a:p>
              <a:r>
                <a:rPr lang="en-US" sz="1800"/>
                <a:t>surely different.</a:t>
              </a:r>
            </a:p>
          </p:txBody>
        </p:sp>
        <p:sp>
          <p:nvSpPr>
            <p:cNvPr id="85028" name="Line 36"/>
            <p:cNvSpPr>
              <a:spLocks noChangeShapeType="1"/>
            </p:cNvSpPr>
            <p:nvPr/>
          </p:nvSpPr>
          <p:spPr bwMode="auto">
            <a:xfrm flipH="1">
              <a:off x="2256" y="1056"/>
              <a:ext cx="816" cy="96"/>
            </a:xfrm>
            <a:prstGeom prst="line">
              <a:avLst/>
            </a:prstGeom>
            <a:noFill/>
            <a:ln w="9525">
              <a:solidFill>
                <a:srgbClr val="FF00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extLst>
      <p:ext uri="{BB962C8B-B14F-4D97-AF65-F5344CB8AC3E}">
        <p14:creationId xmlns:p14="http://schemas.microsoft.com/office/powerpoint/2010/main" val="24061016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85026"/>
                                        </p:tgtEl>
                                        <p:attrNameLst>
                                          <p:attrName>style.visibility</p:attrName>
                                        </p:attrNameLst>
                                      </p:cBhvr>
                                      <p:to>
                                        <p:strVal val="visible"/>
                                      </p:to>
                                    </p:set>
                                  </p:childTnLst>
                                </p:cTn>
                              </p:par>
                              <p:par>
                                <p:cTn id="7" presetID="7" presetClass="emph" presetSubtype="2" fill="hold" nodeType="withEffect">
                                  <p:stCondLst>
                                    <p:cond delay="0"/>
                                  </p:stCondLst>
                                  <p:childTnLst>
                                    <p:animClr clrSpc="rgb" dir="cw">
                                      <p:cBhvr>
                                        <p:cTn id="8" dur="500" fill="hold"/>
                                        <p:tgtEl>
                                          <p:spTgt spid="85018"/>
                                        </p:tgtEl>
                                        <p:attrNameLst>
                                          <p:attrName>stroke.color</p:attrName>
                                        </p:attrNameLst>
                                      </p:cBhvr>
                                      <p:to>
                                        <a:srgbClr val="FF0000"/>
                                      </p:to>
                                    </p:animClr>
                                    <p:set>
                                      <p:cBhvr>
                                        <p:cTn id="9" dur="500" fill="hold"/>
                                        <p:tgtEl>
                                          <p:spTgt spid="85018"/>
                                        </p:tgtEl>
                                        <p:attrNameLst>
                                          <p:attrName>stroke.on</p:attrName>
                                        </p:attrNameLst>
                                      </p:cBhvr>
                                      <p:to>
                                        <p:strVal val="true"/>
                                      </p:to>
                                    </p:set>
                                  </p:childTnLst>
                                </p:cTn>
                              </p:par>
                              <p:par>
                                <p:cTn id="10" presetID="7" presetClass="emph" presetSubtype="2" fill="hold" nodeType="withEffect">
                                  <p:stCondLst>
                                    <p:cond delay="0"/>
                                  </p:stCondLst>
                                  <p:childTnLst>
                                    <p:animClr clrSpc="rgb" dir="cw">
                                      <p:cBhvr>
                                        <p:cTn id="11" dur="500" fill="hold"/>
                                        <p:tgtEl>
                                          <p:spTgt spid="85022"/>
                                        </p:tgtEl>
                                        <p:attrNameLst>
                                          <p:attrName>stroke.color</p:attrName>
                                        </p:attrNameLst>
                                      </p:cBhvr>
                                      <p:to>
                                        <a:srgbClr val="FF0000"/>
                                      </p:to>
                                    </p:animClr>
                                    <p:set>
                                      <p:cBhvr>
                                        <p:cTn id="12" dur="500" fill="hold"/>
                                        <p:tgtEl>
                                          <p:spTgt spid="85022"/>
                                        </p:tgtEl>
                                        <p:attrNameLst>
                                          <p:attrName>stroke.on</p:attrName>
                                        </p:attrNameLst>
                                      </p:cBhvr>
                                      <p:to>
                                        <p:strVal val="tru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499"/>
                                          </p:stCondLst>
                                        </p:cTn>
                                        <p:tgtEl>
                                          <p:spTgt spid="85029"/>
                                        </p:tgtEl>
                                        <p:attrNameLst>
                                          <p:attrName>style.visibility</p:attrName>
                                        </p:attrNameLst>
                                      </p:cBhvr>
                                      <p:to>
                                        <p:strVal val="visible"/>
                                      </p:to>
                                    </p:set>
                                  </p:childTnLst>
                                </p:cTn>
                              </p:par>
                              <p:par>
                                <p:cTn id="17" presetID="7" presetClass="emph" presetSubtype="2" fill="hold" nodeType="withEffect">
                                  <p:stCondLst>
                                    <p:cond delay="0"/>
                                  </p:stCondLst>
                                  <p:childTnLst>
                                    <p:animClr clrSpc="rgb" dir="cw">
                                      <p:cBhvr>
                                        <p:cTn id="18" dur="500" fill="hold"/>
                                        <p:tgtEl>
                                          <p:spTgt spid="85023"/>
                                        </p:tgtEl>
                                        <p:attrNameLst>
                                          <p:attrName>stroke.color</p:attrName>
                                        </p:attrNameLst>
                                      </p:cBhvr>
                                      <p:to>
                                        <a:srgbClr val="FF0000"/>
                                      </p:to>
                                    </p:animClr>
                                    <p:set>
                                      <p:cBhvr>
                                        <p:cTn id="19" dur="500" fill="hold"/>
                                        <p:tgtEl>
                                          <p:spTgt spid="85023"/>
                                        </p:tgtEl>
                                        <p:attrNameLst>
                                          <p:attrName>stroke.on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CAA05A8-499F-4D55-A82D-23AFF23BBC81}" type="slidenum">
              <a:rPr lang="en-US"/>
              <a:pPr/>
              <a:t>48</a:t>
            </a:fld>
            <a:endParaRPr lang="en-US"/>
          </a:p>
        </p:txBody>
      </p:sp>
      <p:sp>
        <p:nvSpPr>
          <p:cNvPr id="83970" name="Rectangle 2"/>
          <p:cNvSpPr>
            <a:spLocks noGrp="1" noChangeArrowheads="1"/>
          </p:cNvSpPr>
          <p:nvPr>
            <p:ph type="title"/>
          </p:nvPr>
        </p:nvSpPr>
        <p:spPr>
          <a:xfrm>
            <a:off x="0" y="228600"/>
            <a:ext cx="9144000" cy="1143000"/>
          </a:xfrm>
        </p:spPr>
        <p:txBody>
          <a:bodyPr/>
          <a:lstStyle/>
          <a:p>
            <a:r>
              <a:rPr lang="en-US" dirty="0"/>
              <a:t>Partition into Bands – </a:t>
            </a:r>
            <a:r>
              <a:rPr lang="en-US" dirty="0" smtClean="0"/>
              <a:t>(2)</a:t>
            </a:r>
            <a:endParaRPr lang="en-US" dirty="0"/>
          </a:p>
        </p:txBody>
      </p:sp>
      <p:sp>
        <p:nvSpPr>
          <p:cNvPr id="83971" name="Rectangle 3"/>
          <p:cNvSpPr>
            <a:spLocks noGrp="1" noChangeArrowheads="1"/>
          </p:cNvSpPr>
          <p:nvPr>
            <p:ph type="body" idx="1"/>
          </p:nvPr>
        </p:nvSpPr>
        <p:spPr>
          <a:xfrm>
            <a:off x="304800" y="1752600"/>
            <a:ext cx="8458200" cy="4495800"/>
          </a:xfrm>
        </p:spPr>
        <p:txBody>
          <a:bodyPr>
            <a:normAutofit fontScale="92500" lnSpcReduction="20000"/>
          </a:bodyPr>
          <a:lstStyle/>
          <a:p>
            <a:r>
              <a:rPr lang="en-US" dirty="0"/>
              <a:t>Divide </a:t>
            </a:r>
            <a:r>
              <a:rPr lang="en-US" dirty="0" smtClean="0"/>
              <a:t>the signature matrix Sig  </a:t>
            </a:r>
            <a:r>
              <a:rPr lang="en-US" dirty="0"/>
              <a:t>into </a:t>
            </a:r>
            <a:r>
              <a:rPr lang="en-US" i="1" dirty="0">
                <a:solidFill>
                  <a:srgbClr val="0070C0"/>
                </a:solidFill>
              </a:rPr>
              <a:t>b</a:t>
            </a:r>
            <a:r>
              <a:rPr lang="en-US" i="1" dirty="0"/>
              <a:t> </a:t>
            </a:r>
            <a:r>
              <a:rPr lang="en-US" dirty="0"/>
              <a:t> bands of </a:t>
            </a:r>
            <a:r>
              <a:rPr lang="en-US" i="1" dirty="0">
                <a:solidFill>
                  <a:srgbClr val="0070C0"/>
                </a:solidFill>
              </a:rPr>
              <a:t>r</a:t>
            </a:r>
            <a:r>
              <a:rPr lang="en-US" dirty="0"/>
              <a:t>  rows</a:t>
            </a:r>
            <a:r>
              <a:rPr lang="en-US" dirty="0" smtClean="0"/>
              <a:t>.</a:t>
            </a:r>
          </a:p>
          <a:p>
            <a:pPr lvl="1"/>
            <a:r>
              <a:rPr lang="en-US" dirty="0" smtClean="0"/>
              <a:t>Each band is a </a:t>
            </a:r>
            <a:r>
              <a:rPr lang="en-US" dirty="0" smtClean="0">
                <a:solidFill>
                  <a:schemeClr val="accent6">
                    <a:lumMod val="50000"/>
                  </a:schemeClr>
                </a:solidFill>
              </a:rPr>
              <a:t>mini-signature</a:t>
            </a:r>
            <a:r>
              <a:rPr lang="en-US" dirty="0" smtClean="0"/>
              <a:t> with r hash functions.</a:t>
            </a:r>
            <a:endParaRPr lang="en-US" dirty="0"/>
          </a:p>
          <a:p>
            <a:r>
              <a:rPr lang="en-US" dirty="0"/>
              <a:t>For each band, hash </a:t>
            </a:r>
            <a:r>
              <a:rPr lang="en-US" dirty="0" smtClean="0"/>
              <a:t>the mini-signature to </a:t>
            </a:r>
            <a:r>
              <a:rPr lang="en-US" dirty="0"/>
              <a:t>a hash table with </a:t>
            </a:r>
            <a:r>
              <a:rPr lang="en-US" i="1" dirty="0">
                <a:solidFill>
                  <a:srgbClr val="0070C0"/>
                </a:solidFill>
              </a:rPr>
              <a:t>k</a:t>
            </a:r>
            <a:r>
              <a:rPr lang="en-US" dirty="0"/>
              <a:t>  buckets.</a:t>
            </a:r>
          </a:p>
          <a:p>
            <a:pPr lvl="1"/>
            <a:r>
              <a:rPr lang="en-US" dirty="0"/>
              <a:t>Make </a:t>
            </a:r>
            <a:r>
              <a:rPr lang="en-US" i="1" dirty="0">
                <a:solidFill>
                  <a:srgbClr val="0070C0"/>
                </a:solidFill>
              </a:rPr>
              <a:t>k</a:t>
            </a:r>
            <a:r>
              <a:rPr lang="en-US" dirty="0"/>
              <a:t>  as large as </a:t>
            </a:r>
            <a:r>
              <a:rPr lang="en-US" dirty="0" smtClean="0"/>
              <a:t>possible so that mini-signatures that hash to the same bucket are </a:t>
            </a:r>
            <a:r>
              <a:rPr lang="en-US" dirty="0" smtClean="0">
                <a:solidFill>
                  <a:schemeClr val="accent6">
                    <a:lumMod val="75000"/>
                  </a:schemeClr>
                </a:solidFill>
              </a:rPr>
              <a:t>almost certainly identical</a:t>
            </a:r>
            <a:r>
              <a:rPr lang="en-US" dirty="0" smtClean="0"/>
              <a:t>.</a:t>
            </a:r>
            <a:endParaRPr lang="en-US" dirty="0"/>
          </a:p>
          <a:p>
            <a:r>
              <a:rPr lang="en-US" dirty="0">
                <a:solidFill>
                  <a:srgbClr val="FF0000"/>
                </a:solidFill>
              </a:rPr>
              <a:t>Candidate</a:t>
            </a:r>
            <a:r>
              <a:rPr lang="en-US" dirty="0">
                <a:solidFill>
                  <a:srgbClr val="FF0066"/>
                </a:solidFill>
              </a:rPr>
              <a:t> </a:t>
            </a:r>
            <a:r>
              <a:rPr lang="en-US" dirty="0"/>
              <a:t>column pairs are those that hash to the same bucket </a:t>
            </a:r>
            <a:r>
              <a:rPr lang="en-US" dirty="0" smtClean="0"/>
              <a:t>for </a:t>
            </a:r>
            <a:r>
              <a:rPr lang="en-US" dirty="0" smtClean="0">
                <a:solidFill>
                  <a:srgbClr val="0070C0"/>
                </a:solidFill>
              </a:rPr>
              <a:t>at least </a:t>
            </a:r>
            <a:r>
              <a:rPr lang="en-US" dirty="0">
                <a:solidFill>
                  <a:srgbClr val="0070C0"/>
                </a:solidFill>
              </a:rPr>
              <a:t>1 band</a:t>
            </a:r>
            <a:r>
              <a:rPr lang="en-US" dirty="0" smtClean="0"/>
              <a:t>.</a:t>
            </a:r>
          </a:p>
          <a:p>
            <a:pPr lvl="1"/>
            <a:r>
              <a:rPr lang="en-US" dirty="0" smtClean="0"/>
              <a:t>I.e., they have at least one mini-signature in common.</a:t>
            </a:r>
            <a:endParaRPr lang="en-US" dirty="0"/>
          </a:p>
          <a:p>
            <a:r>
              <a:rPr lang="en-US" dirty="0"/>
              <a:t>Tune</a:t>
            </a:r>
            <a:r>
              <a:rPr lang="en-US" i="1" dirty="0"/>
              <a:t> </a:t>
            </a:r>
            <a:r>
              <a:rPr lang="en-US" i="1" dirty="0">
                <a:solidFill>
                  <a:srgbClr val="0070C0"/>
                </a:solidFill>
              </a:rPr>
              <a:t>b</a:t>
            </a:r>
            <a:r>
              <a:rPr lang="en-US" dirty="0"/>
              <a:t> and </a:t>
            </a:r>
            <a:r>
              <a:rPr lang="en-US" i="1" dirty="0">
                <a:solidFill>
                  <a:srgbClr val="0070C0"/>
                </a:solidFill>
              </a:rPr>
              <a:t>r</a:t>
            </a:r>
            <a:r>
              <a:rPr lang="en-US" dirty="0"/>
              <a:t>  to catch </a:t>
            </a:r>
            <a:r>
              <a:rPr lang="en-US" dirty="0">
                <a:solidFill>
                  <a:schemeClr val="accent6">
                    <a:lumMod val="75000"/>
                  </a:schemeClr>
                </a:solidFill>
              </a:rPr>
              <a:t>most similar pairs</a:t>
            </a:r>
            <a:r>
              <a:rPr lang="en-US" dirty="0"/>
              <a:t>, but </a:t>
            </a:r>
            <a:r>
              <a:rPr lang="en-US" dirty="0">
                <a:solidFill>
                  <a:srgbClr val="0070C0"/>
                </a:solidFill>
              </a:rPr>
              <a:t>few </a:t>
            </a:r>
            <a:r>
              <a:rPr lang="en-US" dirty="0" smtClean="0">
                <a:solidFill>
                  <a:srgbClr val="0070C0"/>
                </a:solidFill>
              </a:rPr>
              <a:t>non-similar </a:t>
            </a:r>
            <a:r>
              <a:rPr lang="en-US" dirty="0">
                <a:solidFill>
                  <a:srgbClr val="0070C0"/>
                </a:solidFill>
              </a:rPr>
              <a:t>pairs.</a:t>
            </a:r>
          </a:p>
        </p:txBody>
      </p:sp>
    </p:spTree>
    <p:extLst>
      <p:ext uri="{BB962C8B-B14F-4D97-AF65-F5344CB8AC3E}">
        <p14:creationId xmlns:p14="http://schemas.microsoft.com/office/powerpoint/2010/main" val="171179873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17"/>
          <p:cNvSpPr>
            <a:spLocks noGrp="1"/>
          </p:cNvSpPr>
          <p:nvPr>
            <p:ph type="sldNum" sz="quarter" idx="12"/>
          </p:nvPr>
        </p:nvSpPr>
        <p:spPr/>
        <p:txBody>
          <a:bodyPr/>
          <a:lstStyle/>
          <a:p>
            <a:fld id="{D2212ED3-0C51-41F7-9F85-8A4E45F9E4AD}" type="slidenum">
              <a:rPr lang="en-US"/>
              <a:pPr/>
              <a:t>49</a:t>
            </a:fld>
            <a:endParaRPr lang="en-US"/>
          </a:p>
        </p:txBody>
      </p:sp>
      <p:sp>
        <p:nvSpPr>
          <p:cNvPr id="116738" name="Rectangle 2"/>
          <p:cNvSpPr>
            <a:spLocks noGrp="1" noChangeArrowheads="1"/>
          </p:cNvSpPr>
          <p:nvPr>
            <p:ph type="title"/>
          </p:nvPr>
        </p:nvSpPr>
        <p:spPr>
          <a:xfrm>
            <a:off x="0" y="609600"/>
            <a:ext cx="9144000" cy="1143000"/>
          </a:xfrm>
        </p:spPr>
        <p:txBody>
          <a:bodyPr/>
          <a:lstStyle/>
          <a:p>
            <a:r>
              <a:rPr lang="en-US"/>
              <a:t>Analysis of LSH – What We Want</a:t>
            </a:r>
          </a:p>
        </p:txBody>
      </p:sp>
      <p:sp>
        <p:nvSpPr>
          <p:cNvPr id="116739" name="Rectangle 3"/>
          <p:cNvSpPr>
            <a:spLocks noChangeArrowheads="1"/>
          </p:cNvSpPr>
          <p:nvPr/>
        </p:nvSpPr>
        <p:spPr bwMode="auto">
          <a:xfrm>
            <a:off x="2362200" y="1828800"/>
            <a:ext cx="4267200" cy="3581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6740" name="Text Box 4"/>
          <p:cNvSpPr txBox="1">
            <a:spLocks noChangeArrowheads="1"/>
          </p:cNvSpPr>
          <p:nvPr/>
        </p:nvSpPr>
        <p:spPr bwMode="auto">
          <a:xfrm>
            <a:off x="2179638" y="6096000"/>
            <a:ext cx="30321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800"/>
              <a:t>       Similarity </a:t>
            </a:r>
            <a:r>
              <a:rPr lang="en-US" sz="1800" i="1"/>
              <a:t>s</a:t>
            </a:r>
            <a:r>
              <a:rPr lang="en-US" sz="1800"/>
              <a:t>  of two sets</a:t>
            </a:r>
          </a:p>
        </p:txBody>
      </p:sp>
      <p:sp>
        <p:nvSpPr>
          <p:cNvPr id="116741" name="Text Box 5"/>
          <p:cNvSpPr txBox="1">
            <a:spLocks noChangeArrowheads="1"/>
          </p:cNvSpPr>
          <p:nvPr/>
        </p:nvSpPr>
        <p:spPr bwMode="auto">
          <a:xfrm>
            <a:off x="838200" y="3581400"/>
            <a:ext cx="123825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800"/>
              <a:t>Probability</a:t>
            </a:r>
          </a:p>
          <a:p>
            <a:pPr algn="ctr"/>
            <a:r>
              <a:rPr lang="en-US" sz="1800"/>
              <a:t>of sharing</a:t>
            </a:r>
          </a:p>
          <a:p>
            <a:pPr algn="ctr"/>
            <a:r>
              <a:rPr lang="en-US" sz="1800"/>
              <a:t>a bucket</a:t>
            </a:r>
          </a:p>
        </p:txBody>
      </p:sp>
      <p:sp>
        <p:nvSpPr>
          <p:cNvPr id="116742" name="Line 6"/>
          <p:cNvSpPr>
            <a:spLocks noChangeShapeType="1"/>
          </p:cNvSpPr>
          <p:nvPr/>
        </p:nvSpPr>
        <p:spPr bwMode="auto">
          <a:xfrm>
            <a:off x="5334000" y="6248400"/>
            <a:ext cx="8382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6743" name="Line 7"/>
          <p:cNvSpPr>
            <a:spLocks noChangeShapeType="1"/>
          </p:cNvSpPr>
          <p:nvPr/>
        </p:nvSpPr>
        <p:spPr bwMode="auto">
          <a:xfrm flipV="1">
            <a:off x="1752600" y="2743200"/>
            <a:ext cx="0" cy="685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6744" name="Line 8"/>
          <p:cNvSpPr>
            <a:spLocks noChangeShapeType="1"/>
          </p:cNvSpPr>
          <p:nvPr/>
        </p:nvSpPr>
        <p:spPr bwMode="auto">
          <a:xfrm>
            <a:off x="2362200" y="5410200"/>
            <a:ext cx="2133600" cy="0"/>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6745" name="Text Box 9"/>
          <p:cNvSpPr txBox="1">
            <a:spLocks noChangeArrowheads="1"/>
          </p:cNvSpPr>
          <p:nvPr/>
        </p:nvSpPr>
        <p:spPr bwMode="auto">
          <a:xfrm>
            <a:off x="4343400" y="5486400"/>
            <a:ext cx="260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800" i="1"/>
              <a:t>t</a:t>
            </a:r>
          </a:p>
        </p:txBody>
      </p:sp>
      <p:sp>
        <p:nvSpPr>
          <p:cNvPr id="116746" name="Line 10"/>
          <p:cNvSpPr>
            <a:spLocks noChangeShapeType="1"/>
          </p:cNvSpPr>
          <p:nvPr/>
        </p:nvSpPr>
        <p:spPr bwMode="auto">
          <a:xfrm flipV="1">
            <a:off x="4495800" y="1828800"/>
            <a:ext cx="0" cy="3581400"/>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6747" name="Line 11"/>
          <p:cNvSpPr>
            <a:spLocks noChangeShapeType="1"/>
          </p:cNvSpPr>
          <p:nvPr/>
        </p:nvSpPr>
        <p:spPr bwMode="auto">
          <a:xfrm>
            <a:off x="4495800" y="1828800"/>
            <a:ext cx="2133600" cy="0"/>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16748" name="Group 12"/>
          <p:cNvGrpSpPr>
            <a:grpSpLocks/>
          </p:cNvGrpSpPr>
          <p:nvPr/>
        </p:nvGrpSpPr>
        <p:grpSpPr bwMode="auto">
          <a:xfrm>
            <a:off x="2667000" y="3581400"/>
            <a:ext cx="1236663" cy="1828800"/>
            <a:chOff x="1680" y="2256"/>
            <a:chExt cx="779" cy="1152"/>
          </a:xfrm>
        </p:grpSpPr>
        <p:sp>
          <p:nvSpPr>
            <p:cNvPr id="116749" name="Text Box 13"/>
            <p:cNvSpPr txBox="1">
              <a:spLocks noChangeArrowheads="1"/>
            </p:cNvSpPr>
            <p:nvPr/>
          </p:nvSpPr>
          <p:spPr bwMode="auto">
            <a:xfrm>
              <a:off x="1680" y="2256"/>
              <a:ext cx="779"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800"/>
                <a:t>No chance</a:t>
              </a:r>
            </a:p>
            <a:p>
              <a:pPr algn="ctr"/>
              <a:r>
                <a:rPr lang="en-US" sz="1800"/>
                <a:t>if </a:t>
              </a:r>
              <a:r>
                <a:rPr lang="en-US" sz="1800" i="1"/>
                <a:t>s</a:t>
              </a:r>
              <a:r>
                <a:rPr lang="en-US" sz="1800"/>
                <a:t> &lt; </a:t>
              </a:r>
              <a:r>
                <a:rPr lang="en-US" sz="1800" i="1"/>
                <a:t>t</a:t>
              </a:r>
            </a:p>
          </p:txBody>
        </p:sp>
        <p:sp>
          <p:nvSpPr>
            <p:cNvPr id="116750" name="Line 14"/>
            <p:cNvSpPr>
              <a:spLocks noChangeShapeType="1"/>
            </p:cNvSpPr>
            <p:nvPr/>
          </p:nvSpPr>
          <p:spPr bwMode="auto">
            <a:xfrm>
              <a:off x="2112" y="2736"/>
              <a:ext cx="288" cy="67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16751" name="Group 15"/>
          <p:cNvGrpSpPr>
            <a:grpSpLocks/>
          </p:cNvGrpSpPr>
          <p:nvPr/>
        </p:nvGrpSpPr>
        <p:grpSpPr bwMode="auto">
          <a:xfrm>
            <a:off x="4953000" y="1828800"/>
            <a:ext cx="1303338" cy="1327150"/>
            <a:chOff x="3120" y="1152"/>
            <a:chExt cx="821" cy="836"/>
          </a:xfrm>
        </p:grpSpPr>
        <p:sp>
          <p:nvSpPr>
            <p:cNvPr id="116752" name="Text Box 16"/>
            <p:cNvSpPr txBox="1">
              <a:spLocks noChangeArrowheads="1"/>
            </p:cNvSpPr>
            <p:nvPr/>
          </p:nvSpPr>
          <p:spPr bwMode="auto">
            <a:xfrm>
              <a:off x="3120" y="1584"/>
              <a:ext cx="821"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800"/>
                <a:t>Probability</a:t>
              </a:r>
            </a:p>
            <a:p>
              <a:pPr algn="ctr"/>
              <a:r>
                <a:rPr lang="en-US" sz="1800"/>
                <a:t>= 1 if </a:t>
              </a:r>
              <a:r>
                <a:rPr lang="en-US" sz="1800" i="1"/>
                <a:t>s</a:t>
              </a:r>
              <a:r>
                <a:rPr lang="en-US" sz="1800"/>
                <a:t> &gt; </a:t>
              </a:r>
              <a:r>
                <a:rPr lang="en-US" sz="1800" i="1"/>
                <a:t>t</a:t>
              </a:r>
            </a:p>
          </p:txBody>
        </p:sp>
        <p:sp>
          <p:nvSpPr>
            <p:cNvPr id="116753" name="Line 17"/>
            <p:cNvSpPr>
              <a:spLocks noChangeShapeType="1"/>
            </p:cNvSpPr>
            <p:nvPr/>
          </p:nvSpPr>
          <p:spPr bwMode="auto">
            <a:xfrm flipV="1">
              <a:off x="3408" y="1152"/>
              <a:ext cx="96" cy="43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extLst>
      <p:ext uri="{BB962C8B-B14F-4D97-AF65-F5344CB8AC3E}">
        <p14:creationId xmlns:p14="http://schemas.microsoft.com/office/powerpoint/2010/main" val="11858052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1674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1167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Application: Finding near duplicates</a:t>
            </a:r>
            <a:endParaRPr lang="en-US" dirty="0"/>
          </a:p>
        </p:txBody>
      </p:sp>
      <p:sp>
        <p:nvSpPr>
          <p:cNvPr id="5" name="Content Placeholder 4"/>
          <p:cNvSpPr>
            <a:spLocks noGrp="1"/>
          </p:cNvSpPr>
          <p:nvPr>
            <p:ph idx="1"/>
          </p:nvPr>
        </p:nvSpPr>
        <p:spPr/>
        <p:txBody>
          <a:bodyPr>
            <a:normAutofit/>
          </a:bodyPr>
          <a:lstStyle/>
          <a:p>
            <a:r>
              <a:rPr lang="en-US" dirty="0" smtClean="0"/>
              <a:t>Find </a:t>
            </a:r>
            <a:r>
              <a:rPr lang="en-US" dirty="0" smtClean="0">
                <a:solidFill>
                  <a:schemeClr val="accent6">
                    <a:lumMod val="75000"/>
                  </a:schemeClr>
                </a:solidFill>
              </a:rPr>
              <a:t>duplicate</a:t>
            </a:r>
            <a:r>
              <a:rPr lang="en-US" dirty="0" smtClean="0"/>
              <a:t> and </a:t>
            </a:r>
            <a:r>
              <a:rPr lang="en-US" dirty="0" smtClean="0">
                <a:solidFill>
                  <a:schemeClr val="accent6">
                    <a:lumMod val="75000"/>
                  </a:schemeClr>
                </a:solidFill>
              </a:rPr>
              <a:t>near-duplicate</a:t>
            </a:r>
            <a:r>
              <a:rPr lang="en-US" dirty="0" smtClean="0"/>
              <a:t> documents from a web crawl.</a:t>
            </a:r>
          </a:p>
          <a:p>
            <a:r>
              <a:rPr lang="en-US" dirty="0" smtClean="0"/>
              <a:t>Why is it important:</a:t>
            </a:r>
          </a:p>
          <a:p>
            <a:pPr lvl="1"/>
            <a:r>
              <a:rPr lang="en-US" dirty="0" smtClean="0"/>
              <a:t>Identify </a:t>
            </a:r>
            <a:r>
              <a:rPr lang="en-US" dirty="0" smtClean="0">
                <a:solidFill>
                  <a:srgbClr val="0070C0"/>
                </a:solidFill>
              </a:rPr>
              <a:t>mirrored web pages</a:t>
            </a:r>
            <a:r>
              <a:rPr lang="en-US" dirty="0" smtClean="0"/>
              <a:t>, and avoid indexing them, or serving them multiple times</a:t>
            </a:r>
          </a:p>
          <a:p>
            <a:pPr lvl="1"/>
            <a:r>
              <a:rPr lang="en-US" dirty="0" smtClean="0"/>
              <a:t>Find </a:t>
            </a:r>
            <a:r>
              <a:rPr lang="en-US" dirty="0" smtClean="0">
                <a:solidFill>
                  <a:srgbClr val="0070C0"/>
                </a:solidFill>
              </a:rPr>
              <a:t>replicated news stories </a:t>
            </a:r>
            <a:r>
              <a:rPr lang="en-US" dirty="0" smtClean="0"/>
              <a:t>and cluster them under a single story.</a:t>
            </a:r>
          </a:p>
          <a:p>
            <a:pPr lvl="1"/>
            <a:r>
              <a:rPr lang="en-US" dirty="0"/>
              <a:t>Identify </a:t>
            </a:r>
            <a:r>
              <a:rPr lang="en-US" dirty="0" smtClean="0"/>
              <a:t>plagiarism</a:t>
            </a:r>
          </a:p>
          <a:p>
            <a:r>
              <a:rPr lang="en-US" dirty="0" smtClean="0"/>
              <a:t>Near duplicate documents differ in a few characters, words or sentences</a:t>
            </a:r>
          </a:p>
        </p:txBody>
      </p:sp>
    </p:spTree>
    <p:extLst>
      <p:ext uri="{BB962C8B-B14F-4D97-AF65-F5344CB8AC3E}">
        <p14:creationId xmlns:p14="http://schemas.microsoft.com/office/powerpoint/2010/main" val="304705437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10"/>
          <p:cNvSpPr>
            <a:spLocks noGrp="1"/>
          </p:cNvSpPr>
          <p:nvPr>
            <p:ph type="sldNum" sz="quarter" idx="12"/>
          </p:nvPr>
        </p:nvSpPr>
        <p:spPr/>
        <p:txBody>
          <a:bodyPr/>
          <a:lstStyle/>
          <a:p>
            <a:fld id="{9E304F76-95AF-441D-AEAB-B86A9C6C2C3E}" type="slidenum">
              <a:rPr lang="en-US"/>
              <a:pPr/>
              <a:t>50</a:t>
            </a:fld>
            <a:endParaRPr lang="en-US"/>
          </a:p>
        </p:txBody>
      </p:sp>
      <p:sp>
        <p:nvSpPr>
          <p:cNvPr id="117762" name="Rectangle 2"/>
          <p:cNvSpPr>
            <a:spLocks noGrp="1" noChangeArrowheads="1"/>
          </p:cNvSpPr>
          <p:nvPr>
            <p:ph type="title"/>
          </p:nvPr>
        </p:nvSpPr>
        <p:spPr>
          <a:xfrm>
            <a:off x="685800" y="304800"/>
            <a:ext cx="7772400" cy="1143000"/>
          </a:xfrm>
        </p:spPr>
        <p:txBody>
          <a:bodyPr>
            <a:normAutofit fontScale="90000"/>
          </a:bodyPr>
          <a:lstStyle/>
          <a:p>
            <a:r>
              <a:rPr lang="en-US" dirty="0"/>
              <a:t>What </a:t>
            </a:r>
            <a:r>
              <a:rPr lang="en-US" dirty="0">
                <a:solidFill>
                  <a:schemeClr val="accent6">
                    <a:lumMod val="75000"/>
                  </a:schemeClr>
                </a:solidFill>
              </a:rPr>
              <a:t>One Band </a:t>
            </a:r>
            <a:r>
              <a:rPr lang="en-US" dirty="0"/>
              <a:t>of </a:t>
            </a:r>
            <a:r>
              <a:rPr lang="en-US" dirty="0">
                <a:solidFill>
                  <a:schemeClr val="accent6">
                    <a:lumMod val="75000"/>
                  </a:schemeClr>
                </a:solidFill>
              </a:rPr>
              <a:t>One Row </a:t>
            </a:r>
            <a:r>
              <a:rPr lang="en-US" dirty="0"/>
              <a:t>Gives You</a:t>
            </a:r>
          </a:p>
        </p:txBody>
      </p:sp>
      <p:sp>
        <p:nvSpPr>
          <p:cNvPr id="117763" name="Rectangle 3"/>
          <p:cNvSpPr>
            <a:spLocks noChangeArrowheads="1"/>
          </p:cNvSpPr>
          <p:nvPr/>
        </p:nvSpPr>
        <p:spPr bwMode="auto">
          <a:xfrm>
            <a:off x="2362200" y="1828800"/>
            <a:ext cx="4267200" cy="3581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7764" name="Text Box 4"/>
          <p:cNvSpPr txBox="1">
            <a:spLocks noChangeArrowheads="1"/>
          </p:cNvSpPr>
          <p:nvPr/>
        </p:nvSpPr>
        <p:spPr bwMode="auto">
          <a:xfrm>
            <a:off x="2684463" y="6096000"/>
            <a:ext cx="25320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800"/>
              <a:t>Similarity </a:t>
            </a:r>
            <a:r>
              <a:rPr lang="en-US" sz="1800" i="1"/>
              <a:t>s</a:t>
            </a:r>
            <a:r>
              <a:rPr lang="en-US" sz="1800"/>
              <a:t>  of two sets</a:t>
            </a:r>
          </a:p>
        </p:txBody>
      </p:sp>
      <p:sp>
        <p:nvSpPr>
          <p:cNvPr id="117765" name="Text Box 5"/>
          <p:cNvSpPr txBox="1">
            <a:spLocks noChangeArrowheads="1"/>
          </p:cNvSpPr>
          <p:nvPr/>
        </p:nvSpPr>
        <p:spPr bwMode="auto">
          <a:xfrm>
            <a:off x="838200" y="3581400"/>
            <a:ext cx="123825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800"/>
              <a:t>Probability</a:t>
            </a:r>
          </a:p>
          <a:p>
            <a:pPr algn="ctr"/>
            <a:r>
              <a:rPr lang="en-US" sz="1800"/>
              <a:t>of sharing</a:t>
            </a:r>
          </a:p>
          <a:p>
            <a:pPr algn="ctr"/>
            <a:r>
              <a:rPr lang="en-US" sz="1800"/>
              <a:t>a bucket</a:t>
            </a:r>
          </a:p>
        </p:txBody>
      </p:sp>
      <p:sp>
        <p:nvSpPr>
          <p:cNvPr id="117766" name="Line 6"/>
          <p:cNvSpPr>
            <a:spLocks noChangeShapeType="1"/>
          </p:cNvSpPr>
          <p:nvPr/>
        </p:nvSpPr>
        <p:spPr bwMode="auto">
          <a:xfrm>
            <a:off x="5334000" y="6248400"/>
            <a:ext cx="8382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7767" name="Line 7"/>
          <p:cNvSpPr>
            <a:spLocks noChangeShapeType="1"/>
          </p:cNvSpPr>
          <p:nvPr/>
        </p:nvSpPr>
        <p:spPr bwMode="auto">
          <a:xfrm flipV="1">
            <a:off x="1752600" y="2743200"/>
            <a:ext cx="0" cy="685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7768" name="Line 8"/>
          <p:cNvSpPr>
            <a:spLocks noChangeShapeType="1"/>
          </p:cNvSpPr>
          <p:nvPr/>
        </p:nvSpPr>
        <p:spPr bwMode="auto">
          <a:xfrm flipV="1">
            <a:off x="2362200" y="1828800"/>
            <a:ext cx="4267200" cy="3581400"/>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7769" name="Text Box 9"/>
          <p:cNvSpPr txBox="1">
            <a:spLocks noChangeArrowheads="1"/>
          </p:cNvSpPr>
          <p:nvPr/>
        </p:nvSpPr>
        <p:spPr bwMode="auto">
          <a:xfrm>
            <a:off x="4343400" y="5486400"/>
            <a:ext cx="260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800" i="1"/>
              <a:t>t</a:t>
            </a:r>
          </a:p>
        </p:txBody>
      </p:sp>
      <p:sp>
        <p:nvSpPr>
          <p:cNvPr id="117770" name="Text Box 10"/>
          <p:cNvSpPr txBox="1">
            <a:spLocks noChangeArrowheads="1"/>
          </p:cNvSpPr>
          <p:nvPr/>
        </p:nvSpPr>
        <p:spPr bwMode="auto">
          <a:xfrm>
            <a:off x="4572000" y="3505200"/>
            <a:ext cx="1998663"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800"/>
              <a:t>Remember:</a:t>
            </a:r>
          </a:p>
          <a:p>
            <a:r>
              <a:rPr lang="en-US" sz="1800"/>
              <a:t>probability of</a:t>
            </a:r>
          </a:p>
          <a:p>
            <a:r>
              <a:rPr lang="en-US" sz="1800"/>
              <a:t>equal hash-values</a:t>
            </a:r>
          </a:p>
          <a:p>
            <a:r>
              <a:rPr lang="en-US" sz="1800"/>
              <a:t>= similarity</a:t>
            </a:r>
          </a:p>
        </p:txBody>
      </p:sp>
      <p:sp>
        <p:nvSpPr>
          <p:cNvPr id="2" name="TextBox 1"/>
          <p:cNvSpPr txBox="1"/>
          <p:nvPr/>
        </p:nvSpPr>
        <p:spPr>
          <a:xfrm>
            <a:off x="6781800" y="2558534"/>
            <a:ext cx="2403222" cy="369332"/>
          </a:xfrm>
          <a:prstGeom prst="rect">
            <a:avLst/>
          </a:prstGeom>
          <a:solidFill>
            <a:srgbClr val="92D050"/>
          </a:solidFill>
        </p:spPr>
        <p:txBody>
          <a:bodyPr wrap="none" rtlCol="0">
            <a:spAutoFit/>
          </a:bodyPr>
          <a:lstStyle/>
          <a:p>
            <a:r>
              <a:rPr lang="en-US" dirty="0" smtClean="0"/>
              <a:t>Single hash signature</a:t>
            </a:r>
            <a:endParaRPr lang="en-US" dirty="0"/>
          </a:p>
        </p:txBody>
      </p:sp>
      <p:sp>
        <p:nvSpPr>
          <p:cNvPr id="13" name="TextBox 12"/>
          <p:cNvSpPr txBox="1"/>
          <p:nvPr/>
        </p:nvSpPr>
        <p:spPr>
          <a:xfrm>
            <a:off x="5728855" y="5486400"/>
            <a:ext cx="3399905" cy="369332"/>
          </a:xfrm>
          <a:prstGeom prst="rect">
            <a:avLst/>
          </a:prstGeom>
          <a:noFill/>
        </p:spPr>
        <p:txBody>
          <a:bodyPr wrap="none" rtlCol="0">
            <a:spAutoFit/>
          </a:bodyPr>
          <a:lstStyle/>
          <a:p>
            <a:r>
              <a:rPr lang="en-US" dirty="0" err="1" smtClean="0">
                <a:latin typeface="Calibri" pitchFamily="34" charset="0"/>
                <a:ea typeface="Cambria Math" pitchFamily="18" charset="0"/>
                <a:cs typeface="Calibri" pitchFamily="34" charset="0"/>
              </a:rPr>
              <a:t>Prob</a:t>
            </a:r>
            <a:r>
              <a:rPr lang="en-US" dirty="0" smtClean="0">
                <a:latin typeface="Calibri" pitchFamily="34" charset="0"/>
                <a:ea typeface="Cambria Math" pitchFamily="18" charset="0"/>
                <a:cs typeface="Calibri" pitchFamily="34" charset="0"/>
              </a:rPr>
              <a:t>(Sig(</a:t>
            </a:r>
            <a:r>
              <a:rPr lang="en-US" dirty="0" err="1" smtClean="0">
                <a:latin typeface="Calibri" pitchFamily="34" charset="0"/>
                <a:ea typeface="Cambria Math" pitchFamily="18" charset="0"/>
                <a:cs typeface="Calibri" pitchFamily="34" charset="0"/>
              </a:rPr>
              <a:t>S,i</a:t>
            </a:r>
            <a:r>
              <a:rPr lang="en-US" dirty="0" smtClean="0">
                <a:latin typeface="Calibri" pitchFamily="34" charset="0"/>
                <a:ea typeface="Cambria Math" pitchFamily="18" charset="0"/>
                <a:cs typeface="Calibri" pitchFamily="34" charset="0"/>
              </a:rPr>
              <a:t>) == Sig(S’,</a:t>
            </a:r>
            <a:r>
              <a:rPr lang="en-US" dirty="0" err="1" smtClean="0">
                <a:latin typeface="Calibri" pitchFamily="34" charset="0"/>
                <a:ea typeface="Cambria Math" pitchFamily="18" charset="0"/>
                <a:cs typeface="Calibri" pitchFamily="34" charset="0"/>
              </a:rPr>
              <a:t>i</a:t>
            </a:r>
            <a:r>
              <a:rPr lang="en-US" dirty="0" smtClean="0">
                <a:latin typeface="Calibri" pitchFamily="34" charset="0"/>
                <a:ea typeface="Cambria Math" pitchFamily="18" charset="0"/>
                <a:cs typeface="Calibri" pitchFamily="34" charset="0"/>
              </a:rPr>
              <a:t>)) = </a:t>
            </a:r>
            <a:r>
              <a:rPr lang="en-US" dirty="0" err="1" smtClean="0">
                <a:latin typeface="Calibri" pitchFamily="34" charset="0"/>
                <a:ea typeface="Cambria Math" pitchFamily="18" charset="0"/>
                <a:cs typeface="Calibri" pitchFamily="34" charset="0"/>
              </a:rPr>
              <a:t>sim</a:t>
            </a:r>
            <a:r>
              <a:rPr lang="en-US" dirty="0" smtClean="0">
                <a:latin typeface="Calibri" pitchFamily="34" charset="0"/>
                <a:ea typeface="Cambria Math" pitchFamily="18" charset="0"/>
                <a:cs typeface="Calibri" pitchFamily="34" charset="0"/>
              </a:rPr>
              <a:t>(S,S’)</a:t>
            </a:r>
            <a:endParaRPr lang="en-US" dirty="0">
              <a:latin typeface="Calibri" pitchFamily="34" charset="0"/>
              <a:ea typeface="Cambria Math" pitchFamily="18" charset="0"/>
              <a:cs typeface="Calibri" pitchFamily="34" charset="0"/>
            </a:endParaRPr>
          </a:p>
        </p:txBody>
      </p:sp>
      <p:cxnSp>
        <p:nvCxnSpPr>
          <p:cNvPr id="4" name="Straight Connector 3"/>
          <p:cNvCxnSpPr>
            <a:stCxn id="117763" idx="2"/>
            <a:endCxn id="117763" idx="0"/>
          </p:cNvCxnSpPr>
          <p:nvPr/>
        </p:nvCxnSpPr>
        <p:spPr>
          <a:xfrm flipV="1">
            <a:off x="4495800" y="1828800"/>
            <a:ext cx="0" cy="358140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55405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777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70" grpId="0" autoUpdateAnimBg="0"/>
      <p:bldP spid="13"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Slide Number Placeholder 33"/>
          <p:cNvSpPr>
            <a:spLocks noGrp="1"/>
          </p:cNvSpPr>
          <p:nvPr>
            <p:ph type="sldNum" sz="quarter" idx="12"/>
          </p:nvPr>
        </p:nvSpPr>
        <p:spPr/>
        <p:txBody>
          <a:bodyPr/>
          <a:lstStyle/>
          <a:p>
            <a:fld id="{3A0E324E-9A6F-46F4-9034-D5EA5FA0AA28}" type="slidenum">
              <a:rPr lang="en-US"/>
              <a:pPr/>
              <a:t>51</a:t>
            </a:fld>
            <a:endParaRPr lang="en-US"/>
          </a:p>
        </p:txBody>
      </p:sp>
      <p:sp>
        <p:nvSpPr>
          <p:cNvPr id="118786" name="Rectangle 2"/>
          <p:cNvSpPr>
            <a:spLocks noGrp="1" noChangeArrowheads="1"/>
          </p:cNvSpPr>
          <p:nvPr>
            <p:ph type="title"/>
          </p:nvPr>
        </p:nvSpPr>
        <p:spPr>
          <a:xfrm>
            <a:off x="0" y="609600"/>
            <a:ext cx="9144000" cy="1143000"/>
          </a:xfrm>
        </p:spPr>
        <p:txBody>
          <a:bodyPr/>
          <a:lstStyle/>
          <a:p>
            <a:r>
              <a:rPr lang="en-US" dirty="0"/>
              <a:t>What </a:t>
            </a:r>
            <a:r>
              <a:rPr lang="en-US" i="1" dirty="0">
                <a:solidFill>
                  <a:schemeClr val="accent6">
                    <a:lumMod val="75000"/>
                  </a:schemeClr>
                </a:solidFill>
              </a:rPr>
              <a:t>b</a:t>
            </a:r>
            <a:r>
              <a:rPr lang="en-US" dirty="0">
                <a:solidFill>
                  <a:schemeClr val="accent6">
                    <a:lumMod val="75000"/>
                  </a:schemeClr>
                </a:solidFill>
              </a:rPr>
              <a:t>  Bands </a:t>
            </a:r>
            <a:r>
              <a:rPr lang="en-US" dirty="0"/>
              <a:t>of </a:t>
            </a:r>
            <a:r>
              <a:rPr lang="en-US" i="1" dirty="0">
                <a:solidFill>
                  <a:schemeClr val="accent6">
                    <a:lumMod val="75000"/>
                  </a:schemeClr>
                </a:solidFill>
              </a:rPr>
              <a:t>r</a:t>
            </a:r>
            <a:r>
              <a:rPr lang="en-US" dirty="0">
                <a:solidFill>
                  <a:schemeClr val="accent6">
                    <a:lumMod val="75000"/>
                  </a:schemeClr>
                </a:solidFill>
              </a:rPr>
              <a:t>  Rows </a:t>
            </a:r>
            <a:r>
              <a:rPr lang="en-US" dirty="0"/>
              <a:t>Gives You</a:t>
            </a:r>
          </a:p>
        </p:txBody>
      </p:sp>
      <p:sp>
        <p:nvSpPr>
          <p:cNvPr id="118787" name="Rectangle 3"/>
          <p:cNvSpPr>
            <a:spLocks noChangeArrowheads="1"/>
          </p:cNvSpPr>
          <p:nvPr/>
        </p:nvSpPr>
        <p:spPr bwMode="auto">
          <a:xfrm>
            <a:off x="2362200" y="1828800"/>
            <a:ext cx="4267200" cy="3581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8788" name="Text Box 4"/>
          <p:cNvSpPr txBox="1">
            <a:spLocks noChangeArrowheads="1"/>
          </p:cNvSpPr>
          <p:nvPr/>
        </p:nvSpPr>
        <p:spPr bwMode="auto">
          <a:xfrm>
            <a:off x="2684463" y="6096000"/>
            <a:ext cx="25320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800"/>
              <a:t>Similarity </a:t>
            </a:r>
            <a:r>
              <a:rPr lang="en-US" sz="1800" i="1"/>
              <a:t>s</a:t>
            </a:r>
            <a:r>
              <a:rPr lang="en-US" sz="1800"/>
              <a:t>  of two sets</a:t>
            </a:r>
          </a:p>
        </p:txBody>
      </p:sp>
      <p:sp>
        <p:nvSpPr>
          <p:cNvPr id="118789" name="Text Box 5"/>
          <p:cNvSpPr txBox="1">
            <a:spLocks noChangeArrowheads="1"/>
          </p:cNvSpPr>
          <p:nvPr/>
        </p:nvSpPr>
        <p:spPr bwMode="auto">
          <a:xfrm>
            <a:off x="838200" y="3581400"/>
            <a:ext cx="123825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800"/>
              <a:t>Probability</a:t>
            </a:r>
          </a:p>
          <a:p>
            <a:pPr algn="ctr"/>
            <a:r>
              <a:rPr lang="en-US" sz="1800"/>
              <a:t>of sharing</a:t>
            </a:r>
          </a:p>
          <a:p>
            <a:pPr algn="ctr"/>
            <a:r>
              <a:rPr lang="en-US" sz="1800"/>
              <a:t>a bucket</a:t>
            </a:r>
          </a:p>
        </p:txBody>
      </p:sp>
      <p:sp>
        <p:nvSpPr>
          <p:cNvPr id="118790" name="Line 6"/>
          <p:cNvSpPr>
            <a:spLocks noChangeShapeType="1"/>
          </p:cNvSpPr>
          <p:nvPr/>
        </p:nvSpPr>
        <p:spPr bwMode="auto">
          <a:xfrm>
            <a:off x="5334000" y="6248400"/>
            <a:ext cx="8382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8791" name="Line 7"/>
          <p:cNvSpPr>
            <a:spLocks noChangeShapeType="1"/>
          </p:cNvSpPr>
          <p:nvPr/>
        </p:nvSpPr>
        <p:spPr bwMode="auto">
          <a:xfrm flipV="1">
            <a:off x="1752600" y="2743200"/>
            <a:ext cx="0" cy="685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8792" name="Text Box 8"/>
          <p:cNvSpPr txBox="1">
            <a:spLocks noChangeArrowheads="1"/>
          </p:cNvSpPr>
          <p:nvPr/>
        </p:nvSpPr>
        <p:spPr bwMode="auto">
          <a:xfrm>
            <a:off x="4343400" y="5486400"/>
            <a:ext cx="260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800" i="1" dirty="0"/>
              <a:t>t</a:t>
            </a:r>
          </a:p>
        </p:txBody>
      </p:sp>
      <p:sp>
        <p:nvSpPr>
          <p:cNvPr id="118793" name="Line 9"/>
          <p:cNvSpPr>
            <a:spLocks noChangeShapeType="1"/>
          </p:cNvSpPr>
          <p:nvPr/>
        </p:nvSpPr>
        <p:spPr bwMode="auto">
          <a:xfrm flipV="1">
            <a:off x="2362200" y="5334000"/>
            <a:ext cx="2057400" cy="76200"/>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8794" name="Freeform 10"/>
          <p:cNvSpPr>
            <a:spLocks/>
          </p:cNvSpPr>
          <p:nvPr/>
        </p:nvSpPr>
        <p:spPr bwMode="auto">
          <a:xfrm>
            <a:off x="4419600" y="5105400"/>
            <a:ext cx="88900" cy="228600"/>
          </a:xfrm>
          <a:custGeom>
            <a:avLst/>
            <a:gdLst>
              <a:gd name="T0" fmla="*/ 0 w 56"/>
              <a:gd name="T1" fmla="*/ 144 h 144"/>
              <a:gd name="T2" fmla="*/ 48 w 56"/>
              <a:gd name="T3" fmla="*/ 96 h 144"/>
              <a:gd name="T4" fmla="*/ 48 w 56"/>
              <a:gd name="T5" fmla="*/ 0 h 144"/>
            </a:gdLst>
            <a:ahLst/>
            <a:cxnLst>
              <a:cxn ang="0">
                <a:pos x="T0" y="T1"/>
              </a:cxn>
              <a:cxn ang="0">
                <a:pos x="T2" y="T3"/>
              </a:cxn>
              <a:cxn ang="0">
                <a:pos x="T4" y="T5"/>
              </a:cxn>
            </a:cxnLst>
            <a:rect l="0" t="0" r="r" b="b"/>
            <a:pathLst>
              <a:path w="56" h="144">
                <a:moveTo>
                  <a:pt x="0" y="144"/>
                </a:moveTo>
                <a:cubicBezTo>
                  <a:pt x="20" y="132"/>
                  <a:pt x="40" y="120"/>
                  <a:pt x="48" y="96"/>
                </a:cubicBezTo>
                <a:cubicBezTo>
                  <a:pt x="56" y="72"/>
                  <a:pt x="52" y="36"/>
                  <a:pt x="48" y="0"/>
                </a:cubicBezTo>
              </a:path>
            </a:pathLst>
          </a:custGeom>
          <a:noFill/>
          <a:ln w="25400" cap="flat" cmpd="sng">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8795" name="Line 11"/>
          <p:cNvSpPr>
            <a:spLocks noChangeShapeType="1"/>
          </p:cNvSpPr>
          <p:nvPr/>
        </p:nvSpPr>
        <p:spPr bwMode="auto">
          <a:xfrm flipV="1">
            <a:off x="4495800" y="2057400"/>
            <a:ext cx="76200" cy="3048000"/>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8796" name="Freeform 12"/>
          <p:cNvSpPr>
            <a:spLocks/>
          </p:cNvSpPr>
          <p:nvPr/>
        </p:nvSpPr>
        <p:spPr bwMode="auto">
          <a:xfrm>
            <a:off x="4572000" y="1879600"/>
            <a:ext cx="152400" cy="177800"/>
          </a:xfrm>
          <a:custGeom>
            <a:avLst/>
            <a:gdLst>
              <a:gd name="T0" fmla="*/ 0 w 96"/>
              <a:gd name="T1" fmla="*/ 112 h 112"/>
              <a:gd name="T2" fmla="*/ 48 w 96"/>
              <a:gd name="T3" fmla="*/ 16 h 112"/>
              <a:gd name="T4" fmla="*/ 96 w 96"/>
              <a:gd name="T5" fmla="*/ 16 h 112"/>
            </a:gdLst>
            <a:ahLst/>
            <a:cxnLst>
              <a:cxn ang="0">
                <a:pos x="T0" y="T1"/>
              </a:cxn>
              <a:cxn ang="0">
                <a:pos x="T2" y="T3"/>
              </a:cxn>
              <a:cxn ang="0">
                <a:pos x="T4" y="T5"/>
              </a:cxn>
            </a:cxnLst>
            <a:rect l="0" t="0" r="r" b="b"/>
            <a:pathLst>
              <a:path w="96" h="112">
                <a:moveTo>
                  <a:pt x="0" y="112"/>
                </a:moveTo>
                <a:cubicBezTo>
                  <a:pt x="16" y="72"/>
                  <a:pt x="32" y="32"/>
                  <a:pt x="48" y="16"/>
                </a:cubicBezTo>
                <a:cubicBezTo>
                  <a:pt x="64" y="0"/>
                  <a:pt x="80" y="8"/>
                  <a:pt x="96" y="16"/>
                </a:cubicBezTo>
              </a:path>
            </a:pathLst>
          </a:custGeom>
          <a:noFill/>
          <a:ln w="25400" cap="flat" cmpd="sng">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8797" name="Line 13"/>
          <p:cNvSpPr>
            <a:spLocks noChangeShapeType="1"/>
          </p:cNvSpPr>
          <p:nvPr/>
        </p:nvSpPr>
        <p:spPr bwMode="auto">
          <a:xfrm flipV="1">
            <a:off x="4724400" y="1828800"/>
            <a:ext cx="1905000" cy="76200"/>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18798" name="Group 14"/>
          <p:cNvGrpSpPr>
            <a:grpSpLocks/>
          </p:cNvGrpSpPr>
          <p:nvPr/>
        </p:nvGrpSpPr>
        <p:grpSpPr bwMode="auto">
          <a:xfrm>
            <a:off x="7696200" y="3352800"/>
            <a:ext cx="1355725" cy="2476500"/>
            <a:chOff x="4838" y="2133"/>
            <a:chExt cx="854" cy="1560"/>
          </a:xfrm>
        </p:grpSpPr>
        <p:sp>
          <p:nvSpPr>
            <p:cNvPr id="118799" name="Text Box 15"/>
            <p:cNvSpPr txBox="1">
              <a:spLocks noChangeArrowheads="1"/>
            </p:cNvSpPr>
            <p:nvPr/>
          </p:nvSpPr>
          <p:spPr bwMode="auto">
            <a:xfrm>
              <a:off x="4838" y="2133"/>
              <a:ext cx="34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i="1" dirty="0"/>
                <a:t>s</a:t>
              </a:r>
              <a:r>
                <a:rPr lang="en-US" dirty="0"/>
                <a:t> </a:t>
              </a:r>
              <a:r>
                <a:rPr lang="en-US" i="1" baseline="30000" dirty="0"/>
                <a:t>r </a:t>
              </a:r>
            </a:p>
          </p:txBody>
        </p:sp>
        <p:sp>
          <p:nvSpPr>
            <p:cNvPr id="118800" name="Text Box 16"/>
            <p:cNvSpPr txBox="1">
              <a:spLocks noChangeArrowheads="1"/>
            </p:cNvSpPr>
            <p:nvPr/>
          </p:nvSpPr>
          <p:spPr bwMode="auto">
            <a:xfrm>
              <a:off x="4970" y="3116"/>
              <a:ext cx="722" cy="5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800" dirty="0"/>
                <a:t>All rows</a:t>
              </a:r>
            </a:p>
            <a:p>
              <a:r>
                <a:rPr lang="en-US" sz="1800" dirty="0"/>
                <a:t>of a band</a:t>
              </a:r>
            </a:p>
            <a:p>
              <a:r>
                <a:rPr lang="en-US" sz="1800" dirty="0"/>
                <a:t>are equal</a:t>
              </a:r>
            </a:p>
          </p:txBody>
        </p:sp>
        <p:sp>
          <p:nvSpPr>
            <p:cNvPr id="118801" name="Line 17"/>
            <p:cNvSpPr>
              <a:spLocks noChangeShapeType="1"/>
            </p:cNvSpPr>
            <p:nvPr/>
          </p:nvSpPr>
          <p:spPr bwMode="auto">
            <a:xfrm flipH="1" flipV="1">
              <a:off x="4992" y="2448"/>
              <a:ext cx="192" cy="62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18802" name="Group 18"/>
          <p:cNvGrpSpPr>
            <a:grpSpLocks/>
          </p:cNvGrpSpPr>
          <p:nvPr/>
        </p:nvGrpSpPr>
        <p:grpSpPr bwMode="auto">
          <a:xfrm>
            <a:off x="6613525" y="3386138"/>
            <a:ext cx="1243013" cy="2438400"/>
            <a:chOff x="4166" y="2133"/>
            <a:chExt cx="783" cy="1536"/>
          </a:xfrm>
        </p:grpSpPr>
        <p:sp>
          <p:nvSpPr>
            <p:cNvPr id="118803" name="Text Box 19"/>
            <p:cNvSpPr txBox="1">
              <a:spLocks noChangeArrowheads="1"/>
            </p:cNvSpPr>
            <p:nvPr/>
          </p:nvSpPr>
          <p:spPr bwMode="auto">
            <a:xfrm>
              <a:off x="4598" y="2133"/>
              <a:ext cx="35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1 -</a:t>
              </a:r>
            </a:p>
          </p:txBody>
        </p:sp>
        <p:sp>
          <p:nvSpPr>
            <p:cNvPr id="118804" name="Text Box 20"/>
            <p:cNvSpPr txBox="1">
              <a:spLocks noChangeArrowheads="1"/>
            </p:cNvSpPr>
            <p:nvPr/>
          </p:nvSpPr>
          <p:spPr bwMode="auto">
            <a:xfrm>
              <a:off x="4166" y="3092"/>
              <a:ext cx="753" cy="5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800" dirty="0"/>
                <a:t>Some row</a:t>
              </a:r>
            </a:p>
            <a:p>
              <a:r>
                <a:rPr lang="en-US" sz="1800" dirty="0"/>
                <a:t>of a band</a:t>
              </a:r>
            </a:p>
            <a:p>
              <a:r>
                <a:rPr lang="en-US" sz="1800" dirty="0"/>
                <a:t>unequal</a:t>
              </a:r>
            </a:p>
          </p:txBody>
        </p:sp>
        <p:sp>
          <p:nvSpPr>
            <p:cNvPr id="118805" name="Line 21"/>
            <p:cNvSpPr>
              <a:spLocks noChangeShapeType="1"/>
            </p:cNvSpPr>
            <p:nvPr/>
          </p:nvSpPr>
          <p:spPr bwMode="auto">
            <a:xfrm flipV="1">
              <a:off x="4512" y="2496"/>
              <a:ext cx="240" cy="57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18806" name="Group 22"/>
          <p:cNvGrpSpPr>
            <a:grpSpLocks/>
          </p:cNvGrpSpPr>
          <p:nvPr/>
        </p:nvGrpSpPr>
        <p:grpSpPr bwMode="auto">
          <a:xfrm>
            <a:off x="7223125" y="1752600"/>
            <a:ext cx="1812925" cy="2090738"/>
            <a:chOff x="4550" y="1104"/>
            <a:chExt cx="1142" cy="1317"/>
          </a:xfrm>
        </p:grpSpPr>
        <p:sp>
          <p:nvSpPr>
            <p:cNvPr id="118807" name="Text Box 23"/>
            <p:cNvSpPr txBox="1">
              <a:spLocks noChangeArrowheads="1"/>
            </p:cNvSpPr>
            <p:nvPr/>
          </p:nvSpPr>
          <p:spPr bwMode="auto">
            <a:xfrm>
              <a:off x="4550" y="2133"/>
              <a:ext cx="19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a:t>
              </a:r>
            </a:p>
          </p:txBody>
        </p:sp>
        <p:sp>
          <p:nvSpPr>
            <p:cNvPr id="118808" name="Text Box 24"/>
            <p:cNvSpPr txBox="1">
              <a:spLocks noChangeArrowheads="1"/>
            </p:cNvSpPr>
            <p:nvPr/>
          </p:nvSpPr>
          <p:spPr bwMode="auto">
            <a:xfrm>
              <a:off x="5078" y="2133"/>
              <a:ext cx="30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a:t>
              </a:r>
              <a:r>
                <a:rPr lang="en-US" i="1" baseline="30000"/>
                <a:t>b </a:t>
              </a:r>
            </a:p>
          </p:txBody>
        </p:sp>
        <p:sp>
          <p:nvSpPr>
            <p:cNvPr id="118809" name="Text Box 25"/>
            <p:cNvSpPr txBox="1">
              <a:spLocks noChangeArrowheads="1"/>
            </p:cNvSpPr>
            <p:nvPr/>
          </p:nvSpPr>
          <p:spPr bwMode="auto">
            <a:xfrm>
              <a:off x="4977" y="1104"/>
              <a:ext cx="715" cy="5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sz="1800" dirty="0"/>
            </a:p>
            <a:p>
              <a:r>
                <a:rPr lang="en-US" sz="1800" dirty="0"/>
                <a:t>No bands</a:t>
              </a:r>
            </a:p>
            <a:p>
              <a:r>
                <a:rPr lang="en-US" sz="1800" dirty="0"/>
                <a:t>identical</a:t>
              </a:r>
            </a:p>
          </p:txBody>
        </p:sp>
        <p:sp>
          <p:nvSpPr>
            <p:cNvPr id="118810" name="Line 26"/>
            <p:cNvSpPr>
              <a:spLocks noChangeShapeType="1"/>
            </p:cNvSpPr>
            <p:nvPr/>
          </p:nvSpPr>
          <p:spPr bwMode="auto">
            <a:xfrm flipH="1">
              <a:off x="4848" y="1680"/>
              <a:ext cx="432" cy="48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18811" name="Group 27"/>
          <p:cNvGrpSpPr>
            <a:grpSpLocks/>
          </p:cNvGrpSpPr>
          <p:nvPr/>
        </p:nvGrpSpPr>
        <p:grpSpPr bwMode="auto">
          <a:xfrm>
            <a:off x="6705600" y="1828800"/>
            <a:ext cx="1128713" cy="2025650"/>
            <a:chOff x="4214" y="1124"/>
            <a:chExt cx="711" cy="1276"/>
          </a:xfrm>
        </p:grpSpPr>
        <p:sp>
          <p:nvSpPr>
            <p:cNvPr id="118812" name="Text Box 28"/>
            <p:cNvSpPr txBox="1">
              <a:spLocks noChangeArrowheads="1"/>
            </p:cNvSpPr>
            <p:nvPr/>
          </p:nvSpPr>
          <p:spPr bwMode="auto">
            <a:xfrm>
              <a:off x="4272" y="2112"/>
              <a:ext cx="35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a:t>1 -</a:t>
              </a:r>
            </a:p>
          </p:txBody>
        </p:sp>
        <p:sp>
          <p:nvSpPr>
            <p:cNvPr id="118813" name="Text Box 29"/>
            <p:cNvSpPr txBox="1">
              <a:spLocks noChangeArrowheads="1"/>
            </p:cNvSpPr>
            <p:nvPr/>
          </p:nvSpPr>
          <p:spPr bwMode="auto">
            <a:xfrm>
              <a:off x="4214" y="1124"/>
              <a:ext cx="711" cy="5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800"/>
                <a:t>At least</a:t>
              </a:r>
            </a:p>
            <a:p>
              <a:r>
                <a:rPr lang="en-US" sz="1800"/>
                <a:t>one band</a:t>
              </a:r>
            </a:p>
            <a:p>
              <a:r>
                <a:rPr lang="en-US" sz="1800"/>
                <a:t>identical</a:t>
              </a:r>
            </a:p>
          </p:txBody>
        </p:sp>
        <p:sp>
          <p:nvSpPr>
            <p:cNvPr id="118814" name="Line 30"/>
            <p:cNvSpPr>
              <a:spLocks noChangeShapeType="1"/>
            </p:cNvSpPr>
            <p:nvPr/>
          </p:nvSpPr>
          <p:spPr bwMode="auto">
            <a:xfrm>
              <a:off x="4560" y="1728"/>
              <a:ext cx="96" cy="38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18815" name="Group 31"/>
          <p:cNvGrpSpPr>
            <a:grpSpLocks/>
          </p:cNvGrpSpPr>
          <p:nvPr/>
        </p:nvGrpSpPr>
        <p:grpSpPr bwMode="auto">
          <a:xfrm>
            <a:off x="4495800" y="3429000"/>
            <a:ext cx="2014538" cy="762000"/>
            <a:chOff x="2832" y="2160"/>
            <a:chExt cx="1269" cy="480"/>
          </a:xfrm>
        </p:grpSpPr>
        <p:sp>
          <p:nvSpPr>
            <p:cNvPr id="118816" name="Text Box 32"/>
            <p:cNvSpPr txBox="1">
              <a:spLocks noChangeArrowheads="1"/>
            </p:cNvSpPr>
            <p:nvPr/>
          </p:nvSpPr>
          <p:spPr bwMode="auto">
            <a:xfrm>
              <a:off x="3024" y="2160"/>
              <a:ext cx="107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t ~ (1/b)</a:t>
              </a:r>
              <a:r>
                <a:rPr lang="en-US" baseline="30000"/>
                <a:t>1/r </a:t>
              </a:r>
            </a:p>
          </p:txBody>
        </p:sp>
        <p:sp>
          <p:nvSpPr>
            <p:cNvPr id="118817" name="Line 33"/>
            <p:cNvSpPr>
              <a:spLocks noChangeShapeType="1"/>
            </p:cNvSpPr>
            <p:nvPr/>
          </p:nvSpPr>
          <p:spPr bwMode="auto">
            <a:xfrm flipH="1">
              <a:off x="2832" y="2496"/>
              <a:ext cx="432" cy="14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cxnSp>
        <p:nvCxnSpPr>
          <p:cNvPr id="3" name="Straight Connector 2"/>
          <p:cNvCxnSpPr/>
          <p:nvPr/>
        </p:nvCxnSpPr>
        <p:spPr>
          <a:xfrm flipH="1">
            <a:off x="4511675" y="1828800"/>
            <a:ext cx="22225" cy="365760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53870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1879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11880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11880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1188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879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1879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1879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1879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1879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499"/>
                                          </p:stCondLst>
                                        </p:cTn>
                                        <p:tgtEl>
                                          <p:spTgt spid="1188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187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92" grpId="0"/>
      <p:bldP spid="118793" grpId="0" animBg="1"/>
      <p:bldP spid="118794" grpId="0" animBg="1"/>
      <p:bldP spid="118795" grpId="0" animBg="1"/>
      <p:bldP spid="118796" grpId="0" animBg="1"/>
      <p:bldP spid="118797"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lide Number Placeholder 31"/>
          <p:cNvSpPr>
            <a:spLocks noGrp="1"/>
          </p:cNvSpPr>
          <p:nvPr>
            <p:ph type="sldNum" sz="quarter" idx="12"/>
          </p:nvPr>
        </p:nvSpPr>
        <p:spPr/>
        <p:txBody>
          <a:bodyPr/>
          <a:lstStyle/>
          <a:p>
            <a:fld id="{083E43B7-2267-4D96-98B8-65A465CD7FD0}" type="slidenum">
              <a:rPr lang="en-US"/>
              <a:pPr/>
              <a:t>52</a:t>
            </a:fld>
            <a:endParaRPr lang="en-US"/>
          </a:p>
        </p:txBody>
      </p:sp>
      <p:sp>
        <p:nvSpPr>
          <p:cNvPr id="119810" name="Rectangle 2"/>
          <p:cNvSpPr>
            <a:spLocks noGrp="1" noChangeArrowheads="1"/>
          </p:cNvSpPr>
          <p:nvPr>
            <p:ph type="title"/>
          </p:nvPr>
        </p:nvSpPr>
        <p:spPr/>
        <p:txBody>
          <a:bodyPr/>
          <a:lstStyle/>
          <a:p>
            <a:r>
              <a:rPr lang="en-US">
                <a:solidFill>
                  <a:srgbClr val="33CC33"/>
                </a:solidFill>
              </a:rPr>
              <a:t>Example</a:t>
            </a:r>
            <a:r>
              <a:rPr lang="en-US"/>
              <a:t>: </a:t>
            </a:r>
            <a:r>
              <a:rPr lang="en-US" i="1"/>
              <a:t>b</a:t>
            </a:r>
            <a:r>
              <a:rPr lang="en-US"/>
              <a:t>  = 20; </a:t>
            </a:r>
            <a:r>
              <a:rPr lang="en-US" i="1"/>
              <a:t>r</a:t>
            </a:r>
            <a:r>
              <a:rPr lang="en-US"/>
              <a:t>  = 5</a:t>
            </a:r>
          </a:p>
        </p:txBody>
      </p:sp>
      <p:graphicFrame>
        <p:nvGraphicFramePr>
          <p:cNvPr id="119811" name="Group 3"/>
          <p:cNvGraphicFramePr>
            <a:graphicFrameLocks noGrp="1"/>
          </p:cNvGraphicFramePr>
          <p:nvPr>
            <p:extLst>
              <p:ext uri="{D42A27DB-BD31-4B8C-83A1-F6EECF244321}">
                <p14:modId xmlns:p14="http://schemas.microsoft.com/office/powerpoint/2010/main" val="2887590383"/>
              </p:ext>
            </p:extLst>
          </p:nvPr>
        </p:nvGraphicFramePr>
        <p:xfrm>
          <a:off x="533400" y="1905000"/>
          <a:ext cx="3124200" cy="4145280"/>
        </p:xfrm>
        <a:graphic>
          <a:graphicData uri="http://schemas.openxmlformats.org/drawingml/2006/table">
            <a:tbl>
              <a:tblPr/>
              <a:tblGrid>
                <a:gridCol w="762000"/>
                <a:gridCol w="2362200"/>
              </a:tblGrid>
              <a:tr h="508000">
                <a:tc>
                  <a:txBody>
                    <a:bodyPr/>
                    <a:lstStyle/>
                    <a:p>
                      <a:pPr marL="0" marR="0" lvl="0" indent="0" algn="l" defTabSz="914400" rtl="0" eaLnBrk="0" fontAlgn="base" latinLnBrk="0" hangingPunct="0">
                        <a:lnSpc>
                          <a:spcPct val="100000"/>
                        </a:lnSpc>
                        <a:spcBef>
                          <a:spcPct val="20000"/>
                        </a:spcBef>
                        <a:spcAft>
                          <a:spcPct val="0"/>
                        </a:spcAft>
                        <a:buClr>
                          <a:srgbClr val="CC00CC"/>
                        </a:buClr>
                        <a:buSzTx/>
                        <a:buFont typeface="Monotype Sorts" pitchFamily="2" charset="2"/>
                        <a:buNone/>
                        <a:tabLst/>
                      </a:pPr>
                      <a:r>
                        <a:rPr kumimoji="0" lang="en-US" sz="2800" b="1" i="1" u="none" strike="noStrike" cap="none" normalizeH="0" baseline="0" smtClean="0">
                          <a:ln>
                            <a:noFill/>
                          </a:ln>
                          <a:solidFill>
                            <a:schemeClr val="tx1"/>
                          </a:solidFill>
                          <a:effectLst/>
                          <a:latin typeface="Tahoma" pitchFamily="34" charset="0"/>
                        </a:rPr>
                        <a:t> 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00CC"/>
                        </a:buClr>
                        <a:buSzTx/>
                        <a:buFont typeface="Monotype Sorts" pitchFamily="2" charset="2"/>
                        <a:buNone/>
                        <a:tabLst/>
                      </a:pPr>
                      <a:r>
                        <a:rPr kumimoji="0" lang="en-US" sz="2800" b="1" i="0" u="none" strike="noStrike" cap="none" normalizeH="0" baseline="0" smtClean="0">
                          <a:ln>
                            <a:noFill/>
                          </a:ln>
                          <a:solidFill>
                            <a:schemeClr val="tx1"/>
                          </a:solidFill>
                          <a:effectLst/>
                          <a:latin typeface="Tahoma" pitchFamily="34" charset="0"/>
                        </a:rPr>
                        <a:t> 1-(1-s</a:t>
                      </a:r>
                      <a:r>
                        <a:rPr kumimoji="0" lang="en-US" sz="2800" b="1" i="0" u="none" strike="noStrike" cap="none" normalizeH="0" baseline="30000" smtClean="0">
                          <a:ln>
                            <a:noFill/>
                          </a:ln>
                          <a:solidFill>
                            <a:schemeClr val="tx1"/>
                          </a:solidFill>
                          <a:effectLst/>
                          <a:latin typeface="Tahoma" pitchFamily="34" charset="0"/>
                        </a:rPr>
                        <a:t>r</a:t>
                      </a:r>
                      <a:r>
                        <a:rPr kumimoji="0" lang="en-US" sz="2800" b="1" i="0" u="none" strike="noStrike" cap="none" normalizeH="0" baseline="0" smtClean="0">
                          <a:ln>
                            <a:noFill/>
                          </a:ln>
                          <a:solidFill>
                            <a:schemeClr val="tx1"/>
                          </a:solidFill>
                          <a:effectLst/>
                          <a:latin typeface="Tahoma" pitchFamily="34" charset="0"/>
                        </a:rPr>
                        <a:t>)</a:t>
                      </a:r>
                      <a:r>
                        <a:rPr kumimoji="0" lang="en-US" sz="2800" b="1" i="0" u="none" strike="noStrike" cap="none" normalizeH="0" baseline="30000" smtClean="0">
                          <a:ln>
                            <a:noFill/>
                          </a:ln>
                          <a:solidFill>
                            <a:schemeClr val="tx1"/>
                          </a:solidFill>
                          <a:effectLst/>
                          <a:latin typeface="Tahoma" pitchFamily="34" charset="0"/>
                        </a:rPr>
                        <a:t>b</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0" fontAlgn="base" latinLnBrk="0" hangingPunct="0">
                        <a:lnSpc>
                          <a:spcPct val="100000"/>
                        </a:lnSpc>
                        <a:spcBef>
                          <a:spcPct val="20000"/>
                        </a:spcBef>
                        <a:spcAft>
                          <a:spcPct val="0"/>
                        </a:spcAft>
                        <a:buClr>
                          <a:srgbClr val="CC00CC"/>
                        </a:buClr>
                        <a:buSzTx/>
                        <a:buFont typeface="Monotype Sorts" pitchFamily="2" charset="2"/>
                        <a:buNone/>
                        <a:tabLst/>
                      </a:pPr>
                      <a:r>
                        <a:rPr kumimoji="0" lang="en-US" sz="2800" b="0" i="0" u="none" strike="noStrike" cap="none" normalizeH="0" baseline="0" smtClean="0">
                          <a:ln>
                            <a:noFill/>
                          </a:ln>
                          <a:solidFill>
                            <a:schemeClr val="tx1"/>
                          </a:solidFill>
                          <a:effectLst/>
                          <a:latin typeface="Tahoma" pitchFamily="34" charset="0"/>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00CC"/>
                        </a:buClr>
                        <a:buSzTx/>
                        <a:buFont typeface="Monotype Sorts" pitchFamily="2" charset="2"/>
                        <a:buNone/>
                        <a:tabLst/>
                      </a:pPr>
                      <a:r>
                        <a:rPr kumimoji="0" lang="en-US" sz="2800" b="0" i="0" u="none" strike="noStrike" cap="none" normalizeH="0" baseline="0" smtClean="0">
                          <a:ln>
                            <a:noFill/>
                          </a:ln>
                          <a:solidFill>
                            <a:schemeClr val="tx1"/>
                          </a:solidFill>
                          <a:effectLst/>
                          <a:latin typeface="Tahoma" pitchFamily="34" charset="0"/>
                        </a:rPr>
                        <a:t>   .006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0" fontAlgn="base" latinLnBrk="0" hangingPunct="0">
                        <a:lnSpc>
                          <a:spcPct val="100000"/>
                        </a:lnSpc>
                        <a:spcBef>
                          <a:spcPct val="20000"/>
                        </a:spcBef>
                        <a:spcAft>
                          <a:spcPct val="0"/>
                        </a:spcAft>
                        <a:buClr>
                          <a:srgbClr val="CC00CC"/>
                        </a:buClr>
                        <a:buSzTx/>
                        <a:buFont typeface="Monotype Sorts" pitchFamily="2" charset="2"/>
                        <a:buNone/>
                        <a:tabLst/>
                      </a:pPr>
                      <a:r>
                        <a:rPr kumimoji="0" lang="en-US" sz="2800" b="0" i="0" u="none" strike="noStrike" cap="none" normalizeH="0" baseline="0" smtClean="0">
                          <a:ln>
                            <a:noFill/>
                          </a:ln>
                          <a:solidFill>
                            <a:schemeClr val="tx1"/>
                          </a:solidFill>
                          <a:effectLst/>
                          <a:latin typeface="Tahoma" pitchFamily="34" charset="0"/>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00CC"/>
                        </a:buClr>
                        <a:buSzTx/>
                        <a:buFont typeface="Monotype Sorts" pitchFamily="2" charset="2"/>
                        <a:buNone/>
                        <a:tabLst/>
                      </a:pPr>
                      <a:r>
                        <a:rPr kumimoji="0" lang="en-US" sz="2800" b="0" i="0" u="none" strike="noStrike" cap="none" normalizeH="0" baseline="0" smtClean="0">
                          <a:ln>
                            <a:noFill/>
                          </a:ln>
                          <a:solidFill>
                            <a:schemeClr val="tx1"/>
                          </a:solidFill>
                          <a:effectLst/>
                          <a:latin typeface="Tahoma" pitchFamily="34" charset="0"/>
                        </a:rPr>
                        <a:t>   .047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0" fontAlgn="base" latinLnBrk="0" hangingPunct="0">
                        <a:lnSpc>
                          <a:spcPct val="100000"/>
                        </a:lnSpc>
                        <a:spcBef>
                          <a:spcPct val="20000"/>
                        </a:spcBef>
                        <a:spcAft>
                          <a:spcPct val="0"/>
                        </a:spcAft>
                        <a:buClr>
                          <a:srgbClr val="CC00CC"/>
                        </a:buClr>
                        <a:buSzTx/>
                        <a:buFont typeface="Monotype Sorts" pitchFamily="2" charset="2"/>
                        <a:buNone/>
                        <a:tabLst/>
                      </a:pPr>
                      <a:r>
                        <a:rPr kumimoji="0" lang="en-US" sz="2800" b="0" i="0" u="none" strike="noStrike" cap="none" normalizeH="0" baseline="0" smtClean="0">
                          <a:ln>
                            <a:noFill/>
                          </a:ln>
                          <a:solidFill>
                            <a:schemeClr val="tx1"/>
                          </a:solidFill>
                          <a:effectLst/>
                          <a:latin typeface="Tahoma" pitchFamily="34" charset="0"/>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00CC"/>
                        </a:buClr>
                        <a:buSzTx/>
                        <a:buFont typeface="Monotype Sorts" pitchFamily="2" charset="2"/>
                        <a:buNone/>
                        <a:tabLst/>
                      </a:pPr>
                      <a:r>
                        <a:rPr kumimoji="0" lang="en-US" sz="2800" b="0" i="0" u="none" strike="noStrike" cap="none" normalizeH="0" baseline="0" smtClean="0">
                          <a:ln>
                            <a:noFill/>
                          </a:ln>
                          <a:solidFill>
                            <a:schemeClr val="tx1"/>
                          </a:solidFill>
                          <a:effectLst/>
                          <a:latin typeface="Tahoma" pitchFamily="34" charset="0"/>
                        </a:rPr>
                        <a:t>   .186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0" fontAlgn="base" latinLnBrk="0" hangingPunct="0">
                        <a:lnSpc>
                          <a:spcPct val="100000"/>
                        </a:lnSpc>
                        <a:spcBef>
                          <a:spcPct val="20000"/>
                        </a:spcBef>
                        <a:spcAft>
                          <a:spcPct val="0"/>
                        </a:spcAft>
                        <a:buClr>
                          <a:srgbClr val="CC00CC"/>
                        </a:buClr>
                        <a:buSzTx/>
                        <a:buFont typeface="Monotype Sorts" pitchFamily="2" charset="2"/>
                        <a:buNone/>
                        <a:tabLst/>
                      </a:pPr>
                      <a:r>
                        <a:rPr kumimoji="0" lang="en-US" sz="2800" b="0" i="0" u="none" strike="noStrike" cap="none" normalizeH="0" baseline="0" smtClean="0">
                          <a:ln>
                            <a:noFill/>
                          </a:ln>
                          <a:solidFill>
                            <a:schemeClr val="tx1"/>
                          </a:solidFill>
                          <a:effectLst/>
                          <a:latin typeface="Tahoma" pitchFamily="34" charset="0"/>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00CC"/>
                        </a:buClr>
                        <a:buSzTx/>
                        <a:buFont typeface="Monotype Sorts" pitchFamily="2" charset="2"/>
                        <a:buNone/>
                        <a:tabLst/>
                      </a:pPr>
                      <a:r>
                        <a:rPr kumimoji="0" lang="en-US" sz="2800" b="0" i="0" u="none" strike="noStrike" cap="none" normalizeH="0" baseline="0" smtClean="0">
                          <a:ln>
                            <a:noFill/>
                          </a:ln>
                          <a:solidFill>
                            <a:schemeClr val="tx1"/>
                          </a:solidFill>
                          <a:effectLst/>
                          <a:latin typeface="Tahoma" pitchFamily="34" charset="0"/>
                        </a:rPr>
                        <a:t>   .470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0" fontAlgn="base" latinLnBrk="0" hangingPunct="0">
                        <a:lnSpc>
                          <a:spcPct val="100000"/>
                        </a:lnSpc>
                        <a:spcBef>
                          <a:spcPct val="20000"/>
                        </a:spcBef>
                        <a:spcAft>
                          <a:spcPct val="0"/>
                        </a:spcAft>
                        <a:buClr>
                          <a:srgbClr val="CC00CC"/>
                        </a:buClr>
                        <a:buSzTx/>
                        <a:buFont typeface="Monotype Sorts" pitchFamily="2" charset="2"/>
                        <a:buNone/>
                        <a:tabLst/>
                      </a:pPr>
                      <a:r>
                        <a:rPr kumimoji="0" lang="en-US" sz="2800" b="0" i="0" u="none" strike="noStrike" cap="none" normalizeH="0" baseline="0" smtClean="0">
                          <a:ln>
                            <a:noFill/>
                          </a:ln>
                          <a:solidFill>
                            <a:schemeClr val="tx1"/>
                          </a:solidFill>
                          <a:effectLst/>
                          <a:latin typeface="Tahoma" pitchFamily="34" charset="0"/>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00CC"/>
                        </a:buClr>
                        <a:buSzTx/>
                        <a:buFont typeface="Monotype Sorts" pitchFamily="2" charset="2"/>
                        <a:buNone/>
                        <a:tabLst/>
                      </a:pPr>
                      <a:r>
                        <a:rPr kumimoji="0" lang="en-US" sz="2800" b="0" i="0" u="none" strike="noStrike" cap="none" normalizeH="0" baseline="0" smtClean="0">
                          <a:ln>
                            <a:noFill/>
                          </a:ln>
                          <a:solidFill>
                            <a:schemeClr val="tx1"/>
                          </a:solidFill>
                          <a:effectLst/>
                          <a:latin typeface="Tahoma" pitchFamily="34" charset="0"/>
                        </a:rPr>
                        <a:t>   .802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0" fontAlgn="base" latinLnBrk="0" hangingPunct="0">
                        <a:lnSpc>
                          <a:spcPct val="100000"/>
                        </a:lnSpc>
                        <a:spcBef>
                          <a:spcPct val="20000"/>
                        </a:spcBef>
                        <a:spcAft>
                          <a:spcPct val="0"/>
                        </a:spcAft>
                        <a:buClr>
                          <a:srgbClr val="CC00CC"/>
                        </a:buClr>
                        <a:buSzTx/>
                        <a:buFont typeface="Monotype Sorts" pitchFamily="2" charset="2"/>
                        <a:buNone/>
                        <a:tabLst/>
                      </a:pPr>
                      <a:r>
                        <a:rPr kumimoji="0" lang="en-US" sz="2800" b="0" i="0" u="none" strike="noStrike" cap="none" normalizeH="0" baseline="0" smtClean="0">
                          <a:ln>
                            <a:noFill/>
                          </a:ln>
                          <a:solidFill>
                            <a:schemeClr val="tx1"/>
                          </a:solidFill>
                          <a:effectLst/>
                          <a:latin typeface="Tahoma" pitchFamily="34" charset="0"/>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00CC"/>
                        </a:buClr>
                        <a:buSzTx/>
                        <a:buFont typeface="Monotype Sorts" pitchFamily="2" charset="2"/>
                        <a:buNone/>
                        <a:tabLst/>
                      </a:pPr>
                      <a:r>
                        <a:rPr kumimoji="0" lang="en-US" sz="2800" b="0" i="0" u="none" strike="noStrike" cap="none" normalizeH="0" baseline="0" smtClean="0">
                          <a:ln>
                            <a:noFill/>
                          </a:ln>
                          <a:solidFill>
                            <a:schemeClr val="tx1"/>
                          </a:solidFill>
                          <a:effectLst/>
                          <a:latin typeface="Tahoma" pitchFamily="34" charset="0"/>
                        </a:rPr>
                        <a:t>   .975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0" fontAlgn="base" latinLnBrk="0" hangingPunct="0">
                        <a:lnSpc>
                          <a:spcPct val="100000"/>
                        </a:lnSpc>
                        <a:spcBef>
                          <a:spcPct val="20000"/>
                        </a:spcBef>
                        <a:spcAft>
                          <a:spcPct val="0"/>
                        </a:spcAft>
                        <a:buClr>
                          <a:srgbClr val="CC00CC"/>
                        </a:buClr>
                        <a:buSzTx/>
                        <a:buFont typeface="Monotype Sorts" pitchFamily="2" charset="2"/>
                        <a:buNone/>
                        <a:tabLst/>
                      </a:pPr>
                      <a:r>
                        <a:rPr kumimoji="0" lang="en-US" sz="2800" b="0" i="0" u="none" strike="noStrike" cap="none" normalizeH="0" baseline="0" smtClean="0">
                          <a:ln>
                            <a:noFill/>
                          </a:ln>
                          <a:solidFill>
                            <a:schemeClr val="tx1"/>
                          </a:solidFill>
                          <a:effectLst/>
                          <a:latin typeface="Tahoma" pitchFamily="34" charset="0"/>
                        </a:rPr>
                        <a:t>.8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00CC"/>
                        </a:buClr>
                        <a:buSzTx/>
                        <a:buFont typeface="Monotype Sorts" pitchFamily="2" charset="2"/>
                        <a:buNone/>
                        <a:tabLst/>
                      </a:pPr>
                      <a:r>
                        <a:rPr kumimoji="0" lang="en-US" sz="2800" b="0" i="0" u="none" strike="noStrike" cap="none" normalizeH="0" baseline="0" dirty="0" smtClean="0">
                          <a:ln>
                            <a:noFill/>
                          </a:ln>
                          <a:solidFill>
                            <a:schemeClr val="tx1"/>
                          </a:solidFill>
                          <a:effectLst/>
                          <a:latin typeface="Tahoma" pitchFamily="34" charset="0"/>
                        </a:rPr>
                        <a:t>   .9996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4800" y="1687286"/>
            <a:ext cx="4934748"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4" name="Straight Connector 3"/>
          <p:cNvCxnSpPr/>
          <p:nvPr/>
        </p:nvCxnSpPr>
        <p:spPr>
          <a:xfrm>
            <a:off x="6781800" y="1828800"/>
            <a:ext cx="0" cy="2438400"/>
          </a:xfrm>
          <a:prstGeom prst="line">
            <a:avLst/>
          </a:prstGeom>
          <a:ln w="28575">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6408003" y="1470354"/>
            <a:ext cx="832279" cy="369332"/>
          </a:xfrm>
          <a:prstGeom prst="rect">
            <a:avLst/>
          </a:prstGeom>
          <a:noFill/>
        </p:spPr>
        <p:txBody>
          <a:bodyPr wrap="none" rtlCol="0">
            <a:spAutoFit/>
          </a:bodyPr>
          <a:lstStyle/>
          <a:p>
            <a:r>
              <a:rPr lang="en-US" dirty="0" smtClean="0"/>
              <a:t>t = 0.5</a:t>
            </a:r>
            <a:endParaRPr lang="en-US" dirty="0"/>
          </a:p>
        </p:txBody>
      </p:sp>
    </p:spTree>
    <p:extLst>
      <p:ext uri="{BB962C8B-B14F-4D97-AF65-F5344CB8AC3E}">
        <p14:creationId xmlns:p14="http://schemas.microsoft.com/office/powerpoint/2010/main" val="326650873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89CA134E-3D0A-44D6-9449-A335816C02B4}" type="slidenum">
              <a:rPr lang="en-US"/>
              <a:pPr/>
              <a:t>53</a:t>
            </a:fld>
            <a:endParaRPr lang="en-US"/>
          </a:p>
        </p:txBody>
      </p:sp>
      <p:sp>
        <p:nvSpPr>
          <p:cNvPr id="88066" name="Rectangle 2"/>
          <p:cNvSpPr>
            <a:spLocks noGrp="1" noChangeArrowheads="1"/>
          </p:cNvSpPr>
          <p:nvPr>
            <p:ph type="title"/>
          </p:nvPr>
        </p:nvSpPr>
        <p:spPr>
          <a:xfrm>
            <a:off x="228600" y="533400"/>
            <a:ext cx="9144000" cy="1143000"/>
          </a:xfrm>
        </p:spPr>
        <p:txBody>
          <a:bodyPr/>
          <a:lstStyle/>
          <a:p>
            <a:r>
              <a:rPr lang="en-US" dirty="0"/>
              <a:t>Suppose </a:t>
            </a:r>
            <a:r>
              <a:rPr lang="en-US" dirty="0" smtClean="0"/>
              <a:t>S</a:t>
            </a:r>
            <a:r>
              <a:rPr lang="en-US" baseline="-25000" dirty="0" smtClean="0"/>
              <a:t>1</a:t>
            </a:r>
            <a:r>
              <a:rPr lang="en-US" dirty="0"/>
              <a:t>, </a:t>
            </a:r>
            <a:r>
              <a:rPr lang="en-US" dirty="0" smtClean="0"/>
              <a:t>S</a:t>
            </a:r>
            <a:r>
              <a:rPr lang="en-US" baseline="-25000" dirty="0" smtClean="0"/>
              <a:t>2</a:t>
            </a:r>
            <a:r>
              <a:rPr lang="en-US" dirty="0" smtClean="0"/>
              <a:t> </a:t>
            </a:r>
            <a:r>
              <a:rPr lang="en-US" dirty="0"/>
              <a:t>are </a:t>
            </a:r>
            <a:r>
              <a:rPr lang="en-US" dirty="0">
                <a:solidFill>
                  <a:schemeClr val="accent6">
                    <a:lumMod val="75000"/>
                  </a:schemeClr>
                </a:solidFill>
              </a:rPr>
              <a:t>80% Similar</a:t>
            </a:r>
          </a:p>
        </p:txBody>
      </p:sp>
      <p:sp>
        <p:nvSpPr>
          <p:cNvPr id="88067" name="Rectangle 3"/>
          <p:cNvSpPr>
            <a:spLocks noGrp="1" noChangeArrowheads="1"/>
          </p:cNvSpPr>
          <p:nvPr>
            <p:ph type="body" idx="1"/>
          </p:nvPr>
        </p:nvSpPr>
        <p:spPr>
          <a:xfrm>
            <a:off x="304800" y="1752600"/>
            <a:ext cx="8229600" cy="4876800"/>
          </a:xfrm>
        </p:spPr>
        <p:txBody>
          <a:bodyPr>
            <a:normAutofit fontScale="85000" lnSpcReduction="20000"/>
          </a:bodyPr>
          <a:lstStyle/>
          <a:p>
            <a:r>
              <a:rPr lang="en-US" dirty="0" smtClean="0"/>
              <a:t>We want </a:t>
            </a:r>
            <a:r>
              <a:rPr lang="en-US" dirty="0"/>
              <a:t>all </a:t>
            </a:r>
            <a:r>
              <a:rPr lang="en-US" dirty="0">
                <a:solidFill>
                  <a:schemeClr val="accent6">
                    <a:lumMod val="75000"/>
                  </a:schemeClr>
                </a:solidFill>
              </a:rPr>
              <a:t>80%-similar</a:t>
            </a:r>
            <a:r>
              <a:rPr lang="en-US" dirty="0"/>
              <a:t> pairs</a:t>
            </a:r>
            <a:r>
              <a:rPr lang="en-US" dirty="0" smtClean="0"/>
              <a:t>. Choose </a:t>
            </a:r>
            <a:r>
              <a:rPr lang="en-US" dirty="0">
                <a:solidFill>
                  <a:srgbClr val="0070C0"/>
                </a:solidFill>
              </a:rPr>
              <a:t>20</a:t>
            </a:r>
            <a:r>
              <a:rPr lang="en-US" dirty="0"/>
              <a:t> bands of </a:t>
            </a:r>
            <a:r>
              <a:rPr lang="en-US" dirty="0">
                <a:solidFill>
                  <a:srgbClr val="0070C0"/>
                </a:solidFill>
              </a:rPr>
              <a:t>5</a:t>
            </a:r>
            <a:r>
              <a:rPr lang="en-US" dirty="0"/>
              <a:t> integers/band.</a:t>
            </a:r>
          </a:p>
          <a:p>
            <a:endParaRPr lang="en-US" dirty="0" smtClean="0"/>
          </a:p>
          <a:p>
            <a:r>
              <a:rPr lang="en-US" dirty="0" smtClean="0"/>
              <a:t>Probability </a:t>
            </a:r>
            <a:r>
              <a:rPr lang="en-US" dirty="0" smtClean="0">
                <a:solidFill>
                  <a:srgbClr val="0070C0"/>
                </a:solidFill>
              </a:rPr>
              <a:t>S</a:t>
            </a:r>
            <a:r>
              <a:rPr lang="en-US" baseline="-25000" dirty="0" smtClean="0">
                <a:solidFill>
                  <a:srgbClr val="0070C0"/>
                </a:solidFill>
              </a:rPr>
              <a:t>1</a:t>
            </a:r>
            <a:r>
              <a:rPr lang="en-US" dirty="0">
                <a:solidFill>
                  <a:srgbClr val="0070C0"/>
                </a:solidFill>
              </a:rPr>
              <a:t>, </a:t>
            </a:r>
            <a:r>
              <a:rPr lang="en-US" dirty="0" smtClean="0">
                <a:solidFill>
                  <a:srgbClr val="0070C0"/>
                </a:solidFill>
              </a:rPr>
              <a:t>S</a:t>
            </a:r>
            <a:r>
              <a:rPr lang="en-US" baseline="-25000" dirty="0" smtClean="0">
                <a:solidFill>
                  <a:srgbClr val="0070C0"/>
                </a:solidFill>
              </a:rPr>
              <a:t>2</a:t>
            </a:r>
            <a:r>
              <a:rPr lang="en-US" dirty="0" smtClean="0">
                <a:solidFill>
                  <a:srgbClr val="0070C0"/>
                </a:solidFill>
              </a:rPr>
              <a:t> </a:t>
            </a:r>
            <a:r>
              <a:rPr lang="en-US" dirty="0"/>
              <a:t>identical in one particular band: </a:t>
            </a:r>
          </a:p>
          <a:p>
            <a:pPr marL="0" indent="0" algn="ctr">
              <a:buNone/>
            </a:pPr>
            <a:r>
              <a:rPr lang="en-US" dirty="0" smtClean="0"/>
              <a:t>(0.8)</a:t>
            </a:r>
            <a:r>
              <a:rPr lang="en-US" baseline="30000" dirty="0" smtClean="0"/>
              <a:t>5</a:t>
            </a:r>
            <a:r>
              <a:rPr lang="en-US" dirty="0" smtClean="0"/>
              <a:t> = 0.328.</a:t>
            </a:r>
            <a:endParaRPr lang="en-US" dirty="0"/>
          </a:p>
          <a:p>
            <a:endParaRPr lang="en-US" dirty="0" smtClean="0"/>
          </a:p>
          <a:p>
            <a:r>
              <a:rPr lang="en-US" dirty="0" smtClean="0"/>
              <a:t>Probability </a:t>
            </a:r>
            <a:r>
              <a:rPr lang="en-US" dirty="0" smtClean="0">
                <a:solidFill>
                  <a:srgbClr val="0070C0"/>
                </a:solidFill>
              </a:rPr>
              <a:t>S</a:t>
            </a:r>
            <a:r>
              <a:rPr lang="en-US" baseline="-25000" dirty="0" smtClean="0">
                <a:solidFill>
                  <a:srgbClr val="0070C0"/>
                </a:solidFill>
              </a:rPr>
              <a:t>1</a:t>
            </a:r>
            <a:r>
              <a:rPr lang="en-US" dirty="0">
                <a:solidFill>
                  <a:srgbClr val="0070C0"/>
                </a:solidFill>
              </a:rPr>
              <a:t>, </a:t>
            </a:r>
            <a:r>
              <a:rPr lang="en-US" dirty="0" smtClean="0">
                <a:solidFill>
                  <a:srgbClr val="0070C0"/>
                </a:solidFill>
              </a:rPr>
              <a:t>S</a:t>
            </a:r>
            <a:r>
              <a:rPr lang="en-US" baseline="-25000" dirty="0" smtClean="0">
                <a:solidFill>
                  <a:srgbClr val="0070C0"/>
                </a:solidFill>
              </a:rPr>
              <a:t>2</a:t>
            </a:r>
            <a:r>
              <a:rPr lang="en-US" dirty="0" smtClean="0">
                <a:solidFill>
                  <a:srgbClr val="0070C0"/>
                </a:solidFill>
              </a:rPr>
              <a:t> </a:t>
            </a:r>
            <a:r>
              <a:rPr lang="en-US" dirty="0"/>
              <a:t>are </a:t>
            </a:r>
            <a:r>
              <a:rPr lang="en-US" dirty="0">
                <a:solidFill>
                  <a:srgbClr val="FF0000"/>
                </a:solidFill>
              </a:rPr>
              <a:t>not  </a:t>
            </a:r>
            <a:r>
              <a:rPr lang="en-US" dirty="0"/>
              <a:t>similar in </a:t>
            </a:r>
            <a:r>
              <a:rPr lang="en-US" dirty="0">
                <a:solidFill>
                  <a:srgbClr val="FF0000"/>
                </a:solidFill>
              </a:rPr>
              <a:t>any</a:t>
            </a:r>
            <a:r>
              <a:rPr lang="en-US" dirty="0"/>
              <a:t> of the 20 bands</a:t>
            </a:r>
            <a:r>
              <a:rPr lang="en-US" dirty="0" smtClean="0"/>
              <a:t>:</a:t>
            </a:r>
          </a:p>
          <a:p>
            <a:pPr marL="0" indent="0" algn="ctr">
              <a:buNone/>
            </a:pPr>
            <a:r>
              <a:rPr lang="en-US" dirty="0" smtClean="0"/>
              <a:t>(</a:t>
            </a:r>
            <a:r>
              <a:rPr lang="en-US" dirty="0"/>
              <a:t>1-0.328)</a:t>
            </a:r>
            <a:r>
              <a:rPr lang="en-US" baseline="30000" dirty="0"/>
              <a:t>20</a:t>
            </a:r>
            <a:r>
              <a:rPr lang="en-US" dirty="0"/>
              <a:t> = </a:t>
            </a:r>
            <a:r>
              <a:rPr lang="en-US" dirty="0" smtClean="0"/>
              <a:t>0.00035 </a:t>
            </a:r>
          </a:p>
          <a:p>
            <a:pPr marL="0" lvl="1" indent="0">
              <a:buClr>
                <a:schemeClr val="accent6"/>
              </a:buClr>
              <a:buNone/>
            </a:pPr>
            <a:endParaRPr lang="en-US" dirty="0" smtClean="0"/>
          </a:p>
          <a:p>
            <a:pPr marL="617220" lvl="2" indent="-342900"/>
            <a:r>
              <a:rPr lang="en-US" dirty="0" smtClean="0"/>
              <a:t>i.e</a:t>
            </a:r>
            <a:r>
              <a:rPr lang="en-US" dirty="0"/>
              <a:t>., about 1/3000-th of the 80%-similar column pairs are </a:t>
            </a:r>
            <a:r>
              <a:rPr lang="en-US" dirty="0">
                <a:solidFill>
                  <a:schemeClr val="accent6">
                    <a:lumMod val="75000"/>
                  </a:schemeClr>
                </a:solidFill>
              </a:rPr>
              <a:t>false negatives</a:t>
            </a:r>
            <a:r>
              <a:rPr lang="en-US" dirty="0"/>
              <a:t>.</a:t>
            </a:r>
          </a:p>
          <a:p>
            <a:pPr marL="0" indent="0">
              <a:buNone/>
            </a:pPr>
            <a:endParaRPr lang="en-US" dirty="0"/>
          </a:p>
          <a:p>
            <a:r>
              <a:rPr lang="en-US" dirty="0" smtClean="0"/>
              <a:t>Probability </a:t>
            </a:r>
            <a:r>
              <a:rPr lang="en-US" dirty="0">
                <a:solidFill>
                  <a:srgbClr val="0070C0"/>
                </a:solidFill>
              </a:rPr>
              <a:t>S</a:t>
            </a:r>
            <a:r>
              <a:rPr lang="en-US" baseline="-25000" dirty="0">
                <a:solidFill>
                  <a:srgbClr val="0070C0"/>
                </a:solidFill>
              </a:rPr>
              <a:t>1</a:t>
            </a:r>
            <a:r>
              <a:rPr lang="en-US" dirty="0">
                <a:solidFill>
                  <a:srgbClr val="0070C0"/>
                </a:solidFill>
              </a:rPr>
              <a:t>, S</a:t>
            </a:r>
            <a:r>
              <a:rPr lang="en-US" baseline="-25000" dirty="0">
                <a:solidFill>
                  <a:srgbClr val="0070C0"/>
                </a:solidFill>
              </a:rPr>
              <a:t>2</a:t>
            </a:r>
            <a:r>
              <a:rPr lang="en-US" dirty="0">
                <a:solidFill>
                  <a:srgbClr val="0070C0"/>
                </a:solidFill>
              </a:rPr>
              <a:t> </a:t>
            </a:r>
            <a:r>
              <a:rPr lang="en-US" dirty="0"/>
              <a:t>are </a:t>
            </a:r>
            <a:r>
              <a:rPr lang="en-US" dirty="0" smtClean="0"/>
              <a:t>similar </a:t>
            </a:r>
            <a:r>
              <a:rPr lang="en-US" dirty="0"/>
              <a:t>in </a:t>
            </a:r>
            <a:r>
              <a:rPr lang="en-US" dirty="0" smtClean="0">
                <a:solidFill>
                  <a:srgbClr val="FF0000"/>
                </a:solidFill>
              </a:rPr>
              <a:t>at least </a:t>
            </a:r>
            <a:r>
              <a:rPr lang="en-US" dirty="0" smtClean="0"/>
              <a:t>one of </a:t>
            </a:r>
            <a:r>
              <a:rPr lang="en-US" dirty="0"/>
              <a:t>the 20 bands: </a:t>
            </a:r>
            <a:endParaRPr lang="en-US" dirty="0" smtClean="0"/>
          </a:p>
          <a:p>
            <a:pPr marL="0" indent="0" algn="ctr">
              <a:buNone/>
            </a:pPr>
            <a:r>
              <a:rPr lang="en-US" dirty="0" smtClean="0"/>
              <a:t>1-0.00035 = 0.999</a:t>
            </a:r>
            <a:endParaRPr lang="en-US" dirty="0"/>
          </a:p>
          <a:p>
            <a:pPr lvl="1"/>
            <a:endParaRPr lang="en-US" dirty="0" smtClean="0"/>
          </a:p>
        </p:txBody>
      </p:sp>
    </p:spTree>
    <p:extLst>
      <p:ext uri="{BB962C8B-B14F-4D97-AF65-F5344CB8AC3E}">
        <p14:creationId xmlns:p14="http://schemas.microsoft.com/office/powerpoint/2010/main" val="406425760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76E1F3A-FF8C-423F-A236-4B086DCE254D}" type="slidenum">
              <a:rPr lang="en-US"/>
              <a:pPr/>
              <a:t>54</a:t>
            </a:fld>
            <a:endParaRPr lang="en-US"/>
          </a:p>
        </p:txBody>
      </p:sp>
      <p:sp>
        <p:nvSpPr>
          <p:cNvPr id="89090" name="Rectangle 2"/>
          <p:cNvSpPr>
            <a:spLocks noGrp="1" noChangeArrowheads="1"/>
          </p:cNvSpPr>
          <p:nvPr>
            <p:ph type="title"/>
          </p:nvPr>
        </p:nvSpPr>
        <p:spPr>
          <a:xfrm>
            <a:off x="228600" y="609600"/>
            <a:ext cx="9144000" cy="1143000"/>
          </a:xfrm>
        </p:spPr>
        <p:txBody>
          <a:bodyPr/>
          <a:lstStyle/>
          <a:p>
            <a:r>
              <a:rPr lang="en-US" dirty="0"/>
              <a:t>Suppose </a:t>
            </a:r>
            <a:r>
              <a:rPr lang="en-US" dirty="0" smtClean="0"/>
              <a:t>S</a:t>
            </a:r>
            <a:r>
              <a:rPr lang="en-US" baseline="-25000" dirty="0" smtClean="0"/>
              <a:t>1</a:t>
            </a:r>
            <a:r>
              <a:rPr lang="en-US" dirty="0"/>
              <a:t>, </a:t>
            </a:r>
            <a:r>
              <a:rPr lang="en-US" dirty="0" smtClean="0"/>
              <a:t>S</a:t>
            </a:r>
            <a:r>
              <a:rPr lang="en-US" baseline="-25000" dirty="0" smtClean="0"/>
              <a:t>2</a:t>
            </a:r>
            <a:r>
              <a:rPr lang="en-US" dirty="0" smtClean="0"/>
              <a:t> </a:t>
            </a:r>
            <a:r>
              <a:rPr lang="en-US" dirty="0"/>
              <a:t>Only </a:t>
            </a:r>
            <a:r>
              <a:rPr lang="en-US" dirty="0">
                <a:solidFill>
                  <a:schemeClr val="accent6">
                    <a:lumMod val="75000"/>
                  </a:schemeClr>
                </a:solidFill>
              </a:rPr>
              <a:t>40% Similar</a:t>
            </a:r>
          </a:p>
        </p:txBody>
      </p:sp>
      <mc:AlternateContent xmlns:mc="http://schemas.openxmlformats.org/markup-compatibility/2006" xmlns:a14="http://schemas.microsoft.com/office/drawing/2010/main">
        <mc:Choice Requires="a14">
          <p:sp>
            <p:nvSpPr>
              <p:cNvPr id="89091" name="Rectangle 3"/>
              <p:cNvSpPr>
                <a:spLocks noGrp="1" noChangeArrowheads="1"/>
              </p:cNvSpPr>
              <p:nvPr>
                <p:ph type="body" idx="1"/>
              </p:nvPr>
            </p:nvSpPr>
            <p:spPr>
              <a:xfrm>
                <a:off x="381000" y="2057400"/>
                <a:ext cx="7848600" cy="4648200"/>
              </a:xfrm>
            </p:spPr>
            <p:txBody>
              <a:bodyPr>
                <a:normAutofit lnSpcReduction="10000"/>
              </a:bodyPr>
              <a:lstStyle/>
              <a:p>
                <a:r>
                  <a:rPr lang="en-US" dirty="0" smtClean="0"/>
                  <a:t>Probability </a:t>
                </a:r>
                <a:r>
                  <a:rPr lang="en-US" dirty="0" smtClean="0">
                    <a:solidFill>
                      <a:srgbClr val="0070C0"/>
                    </a:solidFill>
                  </a:rPr>
                  <a:t>S</a:t>
                </a:r>
                <a:r>
                  <a:rPr lang="en-US" baseline="-25000" dirty="0" smtClean="0">
                    <a:solidFill>
                      <a:srgbClr val="0070C0"/>
                    </a:solidFill>
                  </a:rPr>
                  <a:t>1</a:t>
                </a:r>
                <a:r>
                  <a:rPr lang="en-US" dirty="0">
                    <a:solidFill>
                      <a:srgbClr val="0070C0"/>
                    </a:solidFill>
                  </a:rPr>
                  <a:t>, </a:t>
                </a:r>
                <a:r>
                  <a:rPr lang="en-US" dirty="0" smtClean="0">
                    <a:solidFill>
                      <a:srgbClr val="0070C0"/>
                    </a:solidFill>
                  </a:rPr>
                  <a:t>S</a:t>
                </a:r>
                <a:r>
                  <a:rPr lang="en-US" baseline="-25000" dirty="0" smtClean="0">
                    <a:solidFill>
                      <a:srgbClr val="0070C0"/>
                    </a:solidFill>
                  </a:rPr>
                  <a:t>2</a:t>
                </a:r>
                <a:r>
                  <a:rPr lang="en-US" dirty="0" smtClean="0">
                    <a:solidFill>
                      <a:srgbClr val="0070C0"/>
                    </a:solidFill>
                  </a:rPr>
                  <a:t> </a:t>
                </a:r>
                <a:r>
                  <a:rPr lang="en-US" dirty="0"/>
                  <a:t>identical in any one particular band: </a:t>
                </a:r>
                <a:endParaRPr lang="en-US" dirty="0" smtClean="0"/>
              </a:p>
              <a:p>
                <a:pPr marL="0" indent="0">
                  <a:buNone/>
                </a:pPr>
                <a:r>
                  <a:rPr lang="en-US" dirty="0"/>
                  <a:t>	</a:t>
                </a:r>
                <a:r>
                  <a:rPr lang="en-US" dirty="0" smtClean="0"/>
                  <a:t>	</a:t>
                </a:r>
                <a14:m>
                  <m:oMath xmlns:m="http://schemas.openxmlformats.org/officeDocument/2006/math">
                    <m:r>
                      <a:rPr lang="en-US" i="1" dirty="0" smtClean="0">
                        <a:latin typeface="Cambria Math"/>
                      </a:rPr>
                      <m:t>(0.4)</m:t>
                    </m:r>
                    <m:r>
                      <a:rPr lang="en-US" i="1" baseline="30000" dirty="0" smtClean="0">
                        <a:latin typeface="Cambria Math"/>
                      </a:rPr>
                      <m:t>5</m:t>
                    </m:r>
                    <m:r>
                      <a:rPr lang="en-US" i="1" dirty="0" smtClean="0">
                        <a:latin typeface="Cambria Math"/>
                      </a:rPr>
                      <m:t>  = 0.01 </m:t>
                    </m:r>
                  </m:oMath>
                </a14:m>
                <a:r>
                  <a:rPr lang="en-US" dirty="0" smtClean="0"/>
                  <a:t>.</a:t>
                </a:r>
                <a:endParaRPr lang="en-US" dirty="0"/>
              </a:p>
              <a:p>
                <a:endParaRPr lang="en-US" dirty="0" smtClean="0"/>
              </a:p>
              <a:p>
                <a:r>
                  <a:rPr lang="en-US" dirty="0" smtClean="0"/>
                  <a:t>Probability </a:t>
                </a:r>
                <a:r>
                  <a:rPr lang="en-US" dirty="0" smtClean="0">
                    <a:solidFill>
                      <a:srgbClr val="0070C0"/>
                    </a:solidFill>
                  </a:rPr>
                  <a:t>S</a:t>
                </a:r>
                <a:r>
                  <a:rPr lang="en-US" baseline="-25000" dirty="0" smtClean="0">
                    <a:solidFill>
                      <a:srgbClr val="0070C0"/>
                    </a:solidFill>
                  </a:rPr>
                  <a:t>1</a:t>
                </a:r>
                <a:r>
                  <a:rPr lang="en-US" dirty="0">
                    <a:solidFill>
                      <a:srgbClr val="0070C0"/>
                    </a:solidFill>
                  </a:rPr>
                  <a:t>, </a:t>
                </a:r>
                <a:r>
                  <a:rPr lang="en-US" dirty="0" smtClean="0">
                    <a:solidFill>
                      <a:srgbClr val="0070C0"/>
                    </a:solidFill>
                  </a:rPr>
                  <a:t>S</a:t>
                </a:r>
                <a:r>
                  <a:rPr lang="en-US" baseline="-25000" dirty="0" smtClean="0">
                    <a:solidFill>
                      <a:srgbClr val="0070C0"/>
                    </a:solidFill>
                  </a:rPr>
                  <a:t>2</a:t>
                </a:r>
                <a:r>
                  <a:rPr lang="en-US" dirty="0" smtClean="0">
                    <a:solidFill>
                      <a:srgbClr val="0070C0"/>
                    </a:solidFill>
                  </a:rPr>
                  <a:t> </a:t>
                </a:r>
                <a:r>
                  <a:rPr lang="en-US" dirty="0" smtClean="0"/>
                  <a:t>are </a:t>
                </a:r>
                <a:r>
                  <a:rPr lang="en-US" dirty="0" smtClean="0">
                    <a:solidFill>
                      <a:srgbClr val="FF0000"/>
                    </a:solidFill>
                  </a:rPr>
                  <a:t>not</a:t>
                </a:r>
                <a:r>
                  <a:rPr lang="en-US" dirty="0" smtClean="0"/>
                  <a:t> identical in </a:t>
                </a:r>
                <a:r>
                  <a:rPr lang="en-US" dirty="0" smtClean="0">
                    <a:solidFill>
                      <a:srgbClr val="FF0000"/>
                    </a:solidFill>
                  </a:rPr>
                  <a:t>any </a:t>
                </a:r>
                <a:r>
                  <a:rPr lang="en-US" dirty="0" smtClean="0"/>
                  <a:t>of the 20 </a:t>
                </a:r>
                <a:r>
                  <a:rPr lang="en-US" dirty="0"/>
                  <a:t>bands: </a:t>
                </a:r>
                <a:endParaRPr lang="en-US" dirty="0" smtClean="0"/>
              </a:p>
              <a:p>
                <a:pPr marL="0" indent="0">
                  <a:buNone/>
                </a:pPr>
                <a:r>
                  <a:rPr lang="en-US" dirty="0">
                    <a:latin typeface="Lucida Sans Unicode" pitchFamily="34" charset="0"/>
                  </a:rPr>
                  <a:t> </a:t>
                </a:r>
                <a:r>
                  <a:rPr lang="en-US" dirty="0" smtClean="0">
                    <a:latin typeface="Lucida Sans Unicode" pitchFamily="34" charset="0"/>
                  </a:rPr>
                  <a:t>		</a:t>
                </a:r>
                <a14:m>
                  <m:oMath xmlns:m="http://schemas.openxmlformats.org/officeDocument/2006/math">
                    <m:sSup>
                      <m:sSupPr>
                        <m:ctrlPr>
                          <a:rPr lang="en-US" b="0" i="1" dirty="0" smtClean="0">
                            <a:latin typeface="Cambria Math" panose="02040503050406030204" pitchFamily="18" charset="0"/>
                          </a:rPr>
                        </m:ctrlPr>
                      </m:sSupPr>
                      <m:e>
                        <m:d>
                          <m:dPr>
                            <m:ctrlPr>
                              <a:rPr lang="en-US" b="0" i="1" dirty="0" smtClean="0">
                                <a:latin typeface="Cambria Math" panose="02040503050406030204" pitchFamily="18" charset="0"/>
                              </a:rPr>
                            </m:ctrlPr>
                          </m:dPr>
                          <m:e>
                            <m:r>
                              <a:rPr lang="en-US" b="0" i="1" dirty="0" smtClean="0">
                                <a:latin typeface="Cambria Math"/>
                              </a:rPr>
                              <m:t>1−0.01</m:t>
                            </m:r>
                          </m:e>
                        </m:d>
                      </m:e>
                      <m:sup>
                        <m:r>
                          <a:rPr lang="en-US" b="0" i="1" dirty="0" smtClean="0">
                            <a:latin typeface="Cambria Math"/>
                          </a:rPr>
                          <m:t>20</m:t>
                        </m:r>
                      </m:sup>
                    </m:sSup>
                    <m:r>
                      <a:rPr lang="en-US" b="0" i="1" dirty="0" smtClean="0">
                        <a:latin typeface="Cambria Math"/>
                      </a:rPr>
                      <m:t>=0.81</m:t>
                    </m:r>
                  </m:oMath>
                </a14:m>
                <a:endParaRPr lang="en-US" dirty="0"/>
              </a:p>
              <a:p>
                <a:endParaRPr lang="en-US" dirty="0" smtClean="0"/>
              </a:p>
              <a:p>
                <a:r>
                  <a:rPr lang="en-US" dirty="0" smtClean="0"/>
                  <a:t>False positive probability = 0.19. But </a:t>
                </a:r>
                <a:r>
                  <a:rPr lang="en-US" dirty="0">
                    <a:solidFill>
                      <a:schemeClr val="accent6">
                        <a:lumMod val="75000"/>
                      </a:schemeClr>
                    </a:solidFill>
                  </a:rPr>
                  <a:t>false positives </a:t>
                </a:r>
                <a:r>
                  <a:rPr lang="en-US" dirty="0"/>
                  <a:t>much lower for similarities &lt;&lt;</a:t>
                </a:r>
                <a:r>
                  <a:rPr lang="en-US" dirty="0">
                    <a:latin typeface="Lucida Sans Unicode" pitchFamily="34" charset="0"/>
                  </a:rPr>
                  <a:t> </a:t>
                </a:r>
                <a:r>
                  <a:rPr lang="en-US" dirty="0"/>
                  <a:t>40%. </a:t>
                </a:r>
              </a:p>
            </p:txBody>
          </p:sp>
        </mc:Choice>
        <mc:Fallback xmlns="">
          <p:sp>
            <p:nvSpPr>
              <p:cNvPr id="89091" name="Rectangle 3"/>
              <p:cNvSpPr>
                <a:spLocks noGrp="1" noRot="1" noChangeAspect="1" noMove="1" noResize="1" noEditPoints="1" noAdjustHandles="1" noChangeArrowheads="1" noChangeShapeType="1" noTextEdit="1"/>
              </p:cNvSpPr>
              <p:nvPr>
                <p:ph type="body" idx="1"/>
              </p:nvPr>
            </p:nvSpPr>
            <p:spPr>
              <a:xfrm>
                <a:off x="381000" y="2057400"/>
                <a:ext cx="7848600" cy="4648200"/>
              </a:xfrm>
              <a:blipFill rotWithShape="1">
                <a:blip r:embed="rId2"/>
                <a:stretch>
                  <a:fillRect l="-1088" t="-2231" r="-1943"/>
                </a:stretch>
              </a:blipFill>
            </p:spPr>
            <p:txBody>
              <a:bodyPr/>
              <a:lstStyle/>
              <a:p>
                <a:r>
                  <a:rPr lang="en-US">
                    <a:noFill/>
                  </a:rPr>
                  <a:t> </a:t>
                </a:r>
              </a:p>
            </p:txBody>
          </p:sp>
        </mc:Fallback>
      </mc:AlternateContent>
    </p:spTree>
    <p:extLst>
      <p:ext uri="{BB962C8B-B14F-4D97-AF65-F5344CB8AC3E}">
        <p14:creationId xmlns:p14="http://schemas.microsoft.com/office/powerpoint/2010/main" val="357793857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0F89857-F378-43D5-89F2-B460D4C2FB95}" type="slidenum">
              <a:rPr lang="en-US"/>
              <a:pPr/>
              <a:t>55</a:t>
            </a:fld>
            <a:endParaRPr lang="en-US"/>
          </a:p>
        </p:txBody>
      </p:sp>
      <p:sp>
        <p:nvSpPr>
          <p:cNvPr id="94210" name="Rectangle 2"/>
          <p:cNvSpPr>
            <a:spLocks noGrp="1" noChangeArrowheads="1"/>
          </p:cNvSpPr>
          <p:nvPr>
            <p:ph type="title"/>
          </p:nvPr>
        </p:nvSpPr>
        <p:spPr/>
        <p:txBody>
          <a:bodyPr/>
          <a:lstStyle/>
          <a:p>
            <a:r>
              <a:rPr lang="en-US"/>
              <a:t>LSH Summary</a:t>
            </a:r>
          </a:p>
        </p:txBody>
      </p:sp>
      <p:sp>
        <p:nvSpPr>
          <p:cNvPr id="94211" name="Rectangle 3"/>
          <p:cNvSpPr>
            <a:spLocks noGrp="1" noChangeArrowheads="1"/>
          </p:cNvSpPr>
          <p:nvPr>
            <p:ph type="body" idx="1"/>
          </p:nvPr>
        </p:nvSpPr>
        <p:spPr>
          <a:xfrm>
            <a:off x="685800" y="1981200"/>
            <a:ext cx="7772400" cy="4495800"/>
          </a:xfrm>
        </p:spPr>
        <p:txBody>
          <a:bodyPr/>
          <a:lstStyle/>
          <a:p>
            <a:r>
              <a:rPr lang="en-US"/>
              <a:t>Tune to get almost all pairs with similar signatures, but eliminate most pairs that do not have similar signatures.</a:t>
            </a:r>
          </a:p>
          <a:p>
            <a:r>
              <a:rPr lang="en-US"/>
              <a:t>Check in main memory that candidate pairs really do have similar signatures.</a:t>
            </a:r>
          </a:p>
          <a:p>
            <a:r>
              <a:rPr lang="en-US">
                <a:solidFill>
                  <a:srgbClr val="FF9900"/>
                </a:solidFill>
              </a:rPr>
              <a:t>Optional</a:t>
            </a:r>
            <a:r>
              <a:rPr lang="en-US"/>
              <a:t>: In another pass through data, check that the remaining candidate pairs really represent similar </a:t>
            </a:r>
            <a:r>
              <a:rPr lang="en-US" i="1"/>
              <a:t>sets</a:t>
            </a:r>
            <a:r>
              <a:rPr lang="en-US"/>
              <a:t> .</a:t>
            </a:r>
          </a:p>
        </p:txBody>
      </p:sp>
    </p:spTree>
    <p:extLst>
      <p:ext uri="{BB962C8B-B14F-4D97-AF65-F5344CB8AC3E}">
        <p14:creationId xmlns:p14="http://schemas.microsoft.com/office/powerpoint/2010/main" val="111377410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n-US" dirty="0" smtClean="0"/>
              <a:t>Locality-sensitive hashing (LSH)</a:t>
            </a:r>
          </a:p>
        </p:txBody>
      </p:sp>
      <p:sp>
        <p:nvSpPr>
          <p:cNvPr id="24579" name="Content Placeholder 2"/>
          <p:cNvSpPr>
            <a:spLocks noGrp="1"/>
          </p:cNvSpPr>
          <p:nvPr>
            <p:ph idx="1"/>
          </p:nvPr>
        </p:nvSpPr>
        <p:spPr/>
        <p:txBody>
          <a:bodyPr>
            <a:normAutofit fontScale="92500" lnSpcReduction="10000"/>
          </a:bodyPr>
          <a:lstStyle/>
          <a:p>
            <a:pPr eaLnBrk="1" hangingPunct="1"/>
            <a:r>
              <a:rPr lang="en-US" dirty="0" smtClean="0">
                <a:solidFill>
                  <a:schemeClr val="accent6">
                    <a:lumMod val="75000"/>
                  </a:schemeClr>
                </a:solidFill>
              </a:rPr>
              <a:t>Big Picture</a:t>
            </a:r>
            <a:r>
              <a:rPr lang="en-US" dirty="0" smtClean="0"/>
              <a:t>: Construct hash functions </a:t>
            </a:r>
            <a:r>
              <a:rPr lang="en-US" dirty="0" smtClean="0">
                <a:solidFill>
                  <a:srgbClr val="0070C0"/>
                </a:solidFill>
              </a:rPr>
              <a:t>h: R</a:t>
            </a:r>
            <a:r>
              <a:rPr lang="en-US" baseline="30000" dirty="0" smtClean="0">
                <a:solidFill>
                  <a:srgbClr val="0070C0"/>
                </a:solidFill>
              </a:rPr>
              <a:t>d</a:t>
            </a:r>
            <a:r>
              <a:rPr lang="en-US" dirty="0" smtClean="0">
                <a:solidFill>
                  <a:srgbClr val="0070C0"/>
                </a:solidFill>
                <a:sym typeface="Wingdings" pitchFamily="2" charset="2"/>
              </a:rPr>
              <a:t> U </a:t>
            </a:r>
            <a:r>
              <a:rPr lang="en-US" dirty="0" smtClean="0">
                <a:sym typeface="Wingdings" pitchFamily="2" charset="2"/>
              </a:rPr>
              <a:t>such that for any pair of </a:t>
            </a:r>
            <a:r>
              <a:rPr lang="en-US" dirty="0" smtClean="0">
                <a:sym typeface="Wingdings" pitchFamily="2" charset="2"/>
              </a:rPr>
              <a:t>objects </a:t>
            </a:r>
            <a:r>
              <a:rPr lang="en-US" dirty="0" err="1" smtClean="0">
                <a:solidFill>
                  <a:srgbClr val="0070C0"/>
                </a:solidFill>
                <a:sym typeface="Wingdings" pitchFamily="2" charset="2"/>
              </a:rPr>
              <a:t>p,q</a:t>
            </a:r>
            <a:r>
              <a:rPr lang="en-US" dirty="0">
                <a:sym typeface="Wingdings" pitchFamily="2" charset="2"/>
              </a:rPr>
              <a:t>, for </a:t>
            </a:r>
            <a:r>
              <a:rPr lang="en-US" dirty="0">
                <a:solidFill>
                  <a:srgbClr val="FF0000"/>
                </a:solidFill>
                <a:sym typeface="Wingdings" pitchFamily="2" charset="2"/>
              </a:rPr>
              <a:t>distance</a:t>
            </a:r>
            <a:r>
              <a:rPr lang="en-US" dirty="0">
                <a:sym typeface="Wingdings" pitchFamily="2" charset="2"/>
              </a:rPr>
              <a:t> function</a:t>
            </a:r>
            <a:r>
              <a:rPr lang="en-US" b="1" dirty="0" smtClean="0">
                <a:solidFill>
                  <a:schemeClr val="accent2"/>
                </a:solidFill>
                <a:sym typeface="Wingdings" pitchFamily="2" charset="2"/>
              </a:rPr>
              <a:t> </a:t>
            </a:r>
            <a:r>
              <a:rPr lang="en-US" dirty="0" smtClean="0">
                <a:solidFill>
                  <a:srgbClr val="0070C0"/>
                </a:solidFill>
                <a:sym typeface="Wingdings" pitchFamily="2" charset="2"/>
              </a:rPr>
              <a:t>D</a:t>
            </a:r>
            <a:r>
              <a:rPr lang="en-US" b="1" dirty="0" smtClean="0">
                <a:solidFill>
                  <a:schemeClr val="accent2"/>
                </a:solidFill>
                <a:sym typeface="Wingdings" pitchFamily="2" charset="2"/>
              </a:rPr>
              <a:t> </a:t>
            </a:r>
            <a:r>
              <a:rPr lang="en-US" dirty="0">
                <a:sym typeface="Wingdings" pitchFamily="2" charset="2"/>
              </a:rPr>
              <a:t>we have</a:t>
            </a:r>
            <a:r>
              <a:rPr lang="en-US" dirty="0" smtClean="0">
                <a:sym typeface="Wingdings" pitchFamily="2" charset="2"/>
              </a:rPr>
              <a:t>:</a:t>
            </a:r>
          </a:p>
          <a:p>
            <a:pPr lvl="1" eaLnBrk="1" hangingPunct="1"/>
            <a:r>
              <a:rPr lang="en-US" dirty="0" smtClean="0">
                <a:sym typeface="Wingdings" pitchFamily="2" charset="2"/>
              </a:rPr>
              <a:t>If </a:t>
            </a:r>
            <a:r>
              <a:rPr lang="en-US" dirty="0" smtClean="0">
                <a:solidFill>
                  <a:srgbClr val="0070C0"/>
                </a:solidFill>
                <a:sym typeface="Wingdings" pitchFamily="2" charset="2"/>
              </a:rPr>
              <a:t>D(</a:t>
            </a:r>
            <a:r>
              <a:rPr lang="en-US" dirty="0" err="1" smtClean="0">
                <a:solidFill>
                  <a:srgbClr val="0070C0"/>
                </a:solidFill>
                <a:sym typeface="Wingdings" pitchFamily="2" charset="2"/>
              </a:rPr>
              <a:t>p,q</a:t>
            </a:r>
            <a:r>
              <a:rPr lang="en-US" dirty="0" smtClean="0">
                <a:solidFill>
                  <a:srgbClr val="0070C0"/>
                </a:solidFill>
                <a:sym typeface="Wingdings" pitchFamily="2" charset="2"/>
              </a:rPr>
              <a:t>)≤r</a:t>
            </a:r>
            <a:r>
              <a:rPr lang="en-US" dirty="0" smtClean="0">
                <a:sym typeface="Wingdings" pitchFamily="2" charset="2"/>
              </a:rPr>
              <a:t>, then </a:t>
            </a:r>
            <a:r>
              <a:rPr lang="en-US" dirty="0" err="1" smtClean="0">
                <a:solidFill>
                  <a:srgbClr val="0070C0"/>
                </a:solidFill>
                <a:sym typeface="Wingdings" pitchFamily="2" charset="2"/>
              </a:rPr>
              <a:t>Pr</a:t>
            </a:r>
            <a:r>
              <a:rPr lang="en-US" dirty="0" smtClean="0">
                <a:solidFill>
                  <a:srgbClr val="0070C0"/>
                </a:solidFill>
                <a:sym typeface="Wingdings" pitchFamily="2" charset="2"/>
              </a:rPr>
              <a:t>[h(p)=h(q)] </a:t>
            </a:r>
            <a:r>
              <a:rPr lang="en-US" dirty="0" smtClean="0">
                <a:sym typeface="Wingdings" pitchFamily="2" charset="2"/>
              </a:rPr>
              <a:t>is </a:t>
            </a:r>
            <a:r>
              <a:rPr lang="en-US" dirty="0" smtClean="0">
                <a:sym typeface="Wingdings" pitchFamily="2" charset="2"/>
              </a:rPr>
              <a:t>high</a:t>
            </a:r>
          </a:p>
          <a:p>
            <a:pPr lvl="2"/>
            <a:r>
              <a:rPr lang="en-US" dirty="0" smtClean="0">
                <a:sym typeface="Wingdings" pitchFamily="2" charset="2"/>
              </a:rPr>
              <a:t>Close (similar) objects have high probability to be hashed together</a:t>
            </a:r>
            <a:endParaRPr lang="en-US" dirty="0" smtClean="0">
              <a:sym typeface="Wingdings" pitchFamily="2" charset="2"/>
            </a:endParaRPr>
          </a:p>
          <a:p>
            <a:pPr lvl="1" eaLnBrk="1" hangingPunct="1"/>
            <a:r>
              <a:rPr lang="en-US" dirty="0" smtClean="0">
                <a:sym typeface="Wingdings" pitchFamily="2" charset="2"/>
              </a:rPr>
              <a:t>If </a:t>
            </a:r>
            <a:r>
              <a:rPr lang="en-US" dirty="0" smtClean="0">
                <a:solidFill>
                  <a:srgbClr val="0070C0"/>
                </a:solidFill>
                <a:sym typeface="Wingdings" pitchFamily="2" charset="2"/>
              </a:rPr>
              <a:t>D(</a:t>
            </a:r>
            <a:r>
              <a:rPr lang="en-US" dirty="0" err="1" smtClean="0">
                <a:solidFill>
                  <a:srgbClr val="0070C0"/>
                </a:solidFill>
                <a:sym typeface="Wingdings" pitchFamily="2" charset="2"/>
              </a:rPr>
              <a:t>p,q</a:t>
            </a:r>
            <a:r>
              <a:rPr lang="en-US" dirty="0" smtClean="0">
                <a:solidFill>
                  <a:srgbClr val="0070C0"/>
                </a:solidFill>
                <a:sym typeface="Wingdings" pitchFamily="2" charset="2"/>
              </a:rPr>
              <a:t>)≥</a:t>
            </a:r>
            <a:r>
              <a:rPr lang="en-US" dirty="0" err="1" smtClean="0">
                <a:solidFill>
                  <a:srgbClr val="0070C0"/>
                </a:solidFill>
                <a:sym typeface="Wingdings" pitchFamily="2" charset="2"/>
              </a:rPr>
              <a:t>cr</a:t>
            </a:r>
            <a:r>
              <a:rPr lang="en-US" dirty="0" smtClean="0">
                <a:sym typeface="Wingdings" pitchFamily="2" charset="2"/>
              </a:rPr>
              <a:t>, then </a:t>
            </a:r>
            <a:r>
              <a:rPr lang="en-US" dirty="0" err="1" smtClean="0">
                <a:solidFill>
                  <a:srgbClr val="0070C0"/>
                </a:solidFill>
                <a:sym typeface="Wingdings" pitchFamily="2" charset="2"/>
              </a:rPr>
              <a:t>Pr</a:t>
            </a:r>
            <a:r>
              <a:rPr lang="en-US" dirty="0" smtClean="0">
                <a:solidFill>
                  <a:srgbClr val="0070C0"/>
                </a:solidFill>
                <a:sym typeface="Wingdings" pitchFamily="2" charset="2"/>
              </a:rPr>
              <a:t>[h(p)=h(q)] </a:t>
            </a:r>
            <a:r>
              <a:rPr lang="en-US" dirty="0" smtClean="0">
                <a:sym typeface="Wingdings" pitchFamily="2" charset="2"/>
              </a:rPr>
              <a:t>is </a:t>
            </a:r>
            <a:r>
              <a:rPr lang="en-US" dirty="0" smtClean="0">
                <a:sym typeface="Wingdings" pitchFamily="2" charset="2"/>
              </a:rPr>
              <a:t>small</a:t>
            </a:r>
          </a:p>
          <a:p>
            <a:pPr lvl="2"/>
            <a:r>
              <a:rPr lang="en-US" dirty="0" smtClean="0">
                <a:sym typeface="Wingdings" pitchFamily="2" charset="2"/>
              </a:rPr>
              <a:t>Distant (dissimilar) objects have small probability of being hashed together</a:t>
            </a:r>
            <a:endParaRPr lang="en-US" dirty="0" smtClean="0">
              <a:sym typeface="Wingdings" pitchFamily="2" charset="2"/>
            </a:endParaRPr>
          </a:p>
          <a:p>
            <a:pPr eaLnBrk="1" hangingPunct="1"/>
            <a:r>
              <a:rPr lang="en-US" dirty="0" smtClean="0">
                <a:sym typeface="Wingdings" pitchFamily="2" charset="2"/>
              </a:rPr>
              <a:t>Then, we can find close pairs by </a:t>
            </a:r>
            <a:r>
              <a:rPr lang="en-US" dirty="0" smtClean="0">
                <a:sym typeface="Wingdings" pitchFamily="2" charset="2"/>
              </a:rPr>
              <a:t>hashing</a:t>
            </a:r>
            <a:endParaRPr lang="en-US" dirty="0" smtClean="0">
              <a:sym typeface="Wingdings" pitchFamily="2" charset="2"/>
            </a:endParaRPr>
          </a:p>
          <a:p>
            <a:pPr eaLnBrk="1" hangingPunct="1"/>
            <a:endParaRPr lang="en-US" dirty="0" smtClean="0">
              <a:sym typeface="Wingdings" pitchFamily="2" charset="2"/>
            </a:endParaRPr>
          </a:p>
          <a:p>
            <a:pPr eaLnBrk="1" hangingPunct="1"/>
            <a:r>
              <a:rPr lang="en-US" dirty="0" smtClean="0">
                <a:sym typeface="Wingdings" pitchFamily="2" charset="2"/>
              </a:rPr>
              <a:t>LSH is a general framework: for a given </a:t>
            </a:r>
            <a:r>
              <a:rPr lang="en-US" dirty="0" smtClean="0">
                <a:solidFill>
                  <a:srgbClr val="FF0000"/>
                </a:solidFill>
                <a:sym typeface="Wingdings" pitchFamily="2" charset="2"/>
              </a:rPr>
              <a:t>distance</a:t>
            </a:r>
            <a:r>
              <a:rPr lang="en-US" dirty="0" smtClean="0">
                <a:sym typeface="Wingdings" pitchFamily="2" charset="2"/>
              </a:rPr>
              <a:t> function </a:t>
            </a:r>
            <a:r>
              <a:rPr lang="en-US" dirty="0" smtClean="0">
                <a:solidFill>
                  <a:srgbClr val="0070C0"/>
                </a:solidFill>
                <a:sym typeface="Wingdings" pitchFamily="2" charset="2"/>
              </a:rPr>
              <a:t>D</a:t>
            </a:r>
            <a:r>
              <a:rPr lang="en-US" dirty="0" smtClean="0">
                <a:sym typeface="Wingdings" pitchFamily="2" charset="2"/>
              </a:rPr>
              <a:t> we need to find the right </a:t>
            </a:r>
            <a:r>
              <a:rPr lang="en-US" dirty="0" smtClean="0">
                <a:solidFill>
                  <a:srgbClr val="0070C0"/>
                </a:solidFill>
                <a:sym typeface="Wingdings" pitchFamily="2" charset="2"/>
              </a:rPr>
              <a:t>h</a:t>
            </a:r>
            <a:endParaRPr lang="en-US" dirty="0" smtClean="0">
              <a:solidFill>
                <a:srgbClr val="0070C0"/>
              </a:solidFill>
            </a:endParaRPr>
          </a:p>
        </p:txBody>
      </p:sp>
    </p:spTree>
    <p:extLst>
      <p:ext uri="{BB962C8B-B14F-4D97-AF65-F5344CB8AC3E}">
        <p14:creationId xmlns:p14="http://schemas.microsoft.com/office/powerpoint/2010/main" val="254497380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DAB54C9-4BC7-4BD4-AE95-B2DD67890414}" type="slidenum">
              <a:rPr lang="en-US"/>
              <a:pPr/>
              <a:t>57</a:t>
            </a:fld>
            <a:endParaRPr lang="en-US"/>
          </a:p>
        </p:txBody>
      </p:sp>
      <p:sp>
        <p:nvSpPr>
          <p:cNvPr id="43010" name="Rectangle 2"/>
          <p:cNvSpPr>
            <a:spLocks noGrp="1" noChangeArrowheads="1"/>
          </p:cNvSpPr>
          <p:nvPr>
            <p:ph type="title"/>
          </p:nvPr>
        </p:nvSpPr>
        <p:spPr/>
        <p:txBody>
          <a:bodyPr/>
          <a:lstStyle/>
          <a:p>
            <a:r>
              <a:rPr lang="en-US">
                <a:solidFill>
                  <a:schemeClr val="tx1"/>
                </a:solidFill>
              </a:rPr>
              <a:t>LSH for Cosine Distance</a:t>
            </a:r>
          </a:p>
        </p:txBody>
      </p:sp>
      <p:sp>
        <p:nvSpPr>
          <p:cNvPr id="43011" name="Rectangle 3"/>
          <p:cNvSpPr>
            <a:spLocks noGrp="1" noChangeArrowheads="1"/>
          </p:cNvSpPr>
          <p:nvPr>
            <p:ph type="body" idx="1"/>
          </p:nvPr>
        </p:nvSpPr>
        <p:spPr>
          <a:xfrm>
            <a:off x="685800" y="1981200"/>
            <a:ext cx="7924800" cy="4114800"/>
          </a:xfrm>
        </p:spPr>
        <p:txBody>
          <a:bodyPr/>
          <a:lstStyle/>
          <a:p>
            <a:r>
              <a:rPr lang="en-US" dirty="0"/>
              <a:t>For cosine distance, there is a technique analogous to </a:t>
            </a:r>
            <a:r>
              <a:rPr lang="en-US" dirty="0" err="1"/>
              <a:t>minhashing</a:t>
            </a:r>
            <a:r>
              <a:rPr lang="en-US" dirty="0"/>
              <a:t> for generating </a:t>
            </a:r>
            <a:r>
              <a:rPr lang="en-US" dirty="0" smtClean="0"/>
              <a:t>a Locality Sensitive Hashing functions</a:t>
            </a:r>
            <a:endParaRPr lang="en-US" dirty="0"/>
          </a:p>
          <a:p>
            <a:r>
              <a:rPr lang="en-US" dirty="0" smtClean="0"/>
              <a:t>Using </a:t>
            </a:r>
            <a:r>
              <a:rPr lang="en-US" i="1" dirty="0" smtClean="0">
                <a:solidFill>
                  <a:schemeClr val="accent6">
                    <a:lumMod val="75000"/>
                  </a:schemeClr>
                </a:solidFill>
              </a:rPr>
              <a:t>random </a:t>
            </a:r>
            <a:r>
              <a:rPr lang="en-US" i="1" dirty="0">
                <a:solidFill>
                  <a:schemeClr val="accent6">
                    <a:lumMod val="75000"/>
                  </a:schemeClr>
                </a:solidFill>
              </a:rPr>
              <a:t>hyperplanes</a:t>
            </a:r>
            <a:r>
              <a:rPr lang="en-US" dirty="0"/>
              <a:t>.</a:t>
            </a:r>
          </a:p>
        </p:txBody>
      </p:sp>
    </p:spTree>
    <p:extLst>
      <p:ext uri="{BB962C8B-B14F-4D97-AF65-F5344CB8AC3E}">
        <p14:creationId xmlns:p14="http://schemas.microsoft.com/office/powerpoint/2010/main" val="107374143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0C102E4-563E-4005-9870-F577E5A66DEE}" type="slidenum">
              <a:rPr lang="en-US"/>
              <a:pPr/>
              <a:t>58</a:t>
            </a:fld>
            <a:endParaRPr lang="en-US"/>
          </a:p>
        </p:txBody>
      </p:sp>
      <p:sp>
        <p:nvSpPr>
          <p:cNvPr id="44034" name="Rectangle 2"/>
          <p:cNvSpPr>
            <a:spLocks noGrp="1" noChangeArrowheads="1"/>
          </p:cNvSpPr>
          <p:nvPr>
            <p:ph type="title"/>
          </p:nvPr>
        </p:nvSpPr>
        <p:spPr/>
        <p:txBody>
          <a:bodyPr/>
          <a:lstStyle/>
          <a:p>
            <a:r>
              <a:rPr lang="en-US"/>
              <a:t>Random Hyperplanes</a:t>
            </a:r>
          </a:p>
        </p:txBody>
      </p:sp>
      <mc:AlternateContent xmlns:mc="http://schemas.openxmlformats.org/markup-compatibility/2006">
        <mc:Choice xmlns:a14="http://schemas.microsoft.com/office/drawing/2010/main" Requires="a14">
          <p:sp>
            <p:nvSpPr>
              <p:cNvPr id="44035" name="Rectangle 3"/>
              <p:cNvSpPr>
                <a:spLocks noGrp="1" noChangeArrowheads="1"/>
              </p:cNvSpPr>
              <p:nvPr>
                <p:ph type="body" idx="1"/>
              </p:nvPr>
            </p:nvSpPr>
            <p:spPr>
              <a:xfrm>
                <a:off x="685800" y="1981200"/>
                <a:ext cx="7772400" cy="4648200"/>
              </a:xfrm>
            </p:spPr>
            <p:txBody>
              <a:bodyPr>
                <a:normAutofit lnSpcReduction="10000"/>
              </a:bodyPr>
              <a:lstStyle/>
              <a:p>
                <a:r>
                  <a:rPr lang="en-US" dirty="0" smtClean="0"/>
                  <a:t>Pick a </a:t>
                </a:r>
                <a:r>
                  <a:rPr lang="en-US" dirty="0">
                    <a:solidFill>
                      <a:srgbClr val="0070C0"/>
                    </a:solidFill>
                  </a:rPr>
                  <a:t>random vector </a:t>
                </a:r>
                <a14:m>
                  <m:oMath xmlns:m="http://schemas.openxmlformats.org/officeDocument/2006/math">
                    <m:r>
                      <a:rPr lang="en-US" i="1" dirty="0" smtClean="0">
                        <a:solidFill>
                          <a:srgbClr val="0070C0"/>
                        </a:solidFill>
                        <a:latin typeface="Cambria Math" panose="02040503050406030204" pitchFamily="18" charset="0"/>
                      </a:rPr>
                      <m:t>𝑣</m:t>
                    </m:r>
                  </m:oMath>
                </a14:m>
                <a:r>
                  <a:rPr lang="en-US" dirty="0"/>
                  <a:t>, which determines a hash function </a:t>
                </a:r>
                <a14:m>
                  <m:oMath xmlns:m="http://schemas.openxmlformats.org/officeDocument/2006/math">
                    <m:r>
                      <a:rPr lang="en-US" i="1" dirty="0" smtClean="0">
                        <a:latin typeface="Cambria Math" panose="02040503050406030204" pitchFamily="18" charset="0"/>
                      </a:rPr>
                      <m:t>h</m:t>
                    </m:r>
                    <m:r>
                      <a:rPr lang="en-US" i="1" baseline="-25000" dirty="0" err="1">
                        <a:latin typeface="Cambria Math" panose="02040503050406030204" pitchFamily="18" charset="0"/>
                      </a:rPr>
                      <m:t>𝑣</m:t>
                    </m:r>
                  </m:oMath>
                </a14:m>
                <a:r>
                  <a:rPr lang="en-US" dirty="0"/>
                  <a:t>  with </a:t>
                </a:r>
                <a:r>
                  <a:rPr lang="en-US" dirty="0">
                    <a:solidFill>
                      <a:schemeClr val="accent6">
                        <a:lumMod val="75000"/>
                      </a:schemeClr>
                    </a:solidFill>
                  </a:rPr>
                  <a:t>two buckets</a:t>
                </a:r>
                <a:r>
                  <a:rPr lang="en-US" dirty="0"/>
                  <a:t>.</a:t>
                </a:r>
              </a:p>
              <a:p>
                <a:pPr lvl="1"/>
                <a14:m>
                  <m:oMath xmlns:m="http://schemas.openxmlformats.org/officeDocument/2006/math">
                    <m:sSub>
                      <m:sSubPr>
                        <m:ctrlPr>
                          <a:rPr lang="en-US" b="0" i="1" smtClean="0">
                            <a:solidFill>
                              <a:srgbClr val="0070C0"/>
                            </a:solidFill>
                            <a:latin typeface="Cambria Math" panose="02040503050406030204" pitchFamily="18" charset="0"/>
                          </a:rPr>
                        </m:ctrlPr>
                      </m:sSubPr>
                      <m:e>
                        <m:r>
                          <a:rPr lang="en-US" b="0" i="1" smtClean="0">
                            <a:solidFill>
                              <a:srgbClr val="0070C0"/>
                            </a:solidFill>
                            <a:latin typeface="Cambria Math" panose="02040503050406030204" pitchFamily="18" charset="0"/>
                          </a:rPr>
                          <m:t>h</m:t>
                        </m:r>
                      </m:e>
                      <m:sub>
                        <m:r>
                          <a:rPr lang="en-US" b="0" i="1" smtClean="0">
                            <a:solidFill>
                              <a:srgbClr val="0070C0"/>
                            </a:solidFill>
                            <a:latin typeface="Cambria Math" panose="02040503050406030204" pitchFamily="18" charset="0"/>
                          </a:rPr>
                          <m:t>𝑣</m:t>
                        </m:r>
                      </m:sub>
                    </m:sSub>
                    <m:d>
                      <m:dPr>
                        <m:ctrlPr>
                          <a:rPr lang="en-US" b="0" i="1" smtClean="0">
                            <a:solidFill>
                              <a:srgbClr val="0070C0"/>
                            </a:solidFill>
                            <a:latin typeface="Cambria Math" panose="02040503050406030204" pitchFamily="18" charset="0"/>
                          </a:rPr>
                        </m:ctrlPr>
                      </m:dPr>
                      <m:e>
                        <m:r>
                          <a:rPr lang="en-US" b="0" i="1" smtClean="0">
                            <a:solidFill>
                              <a:srgbClr val="0070C0"/>
                            </a:solidFill>
                            <a:latin typeface="Cambria Math" panose="02040503050406030204" pitchFamily="18" charset="0"/>
                          </a:rPr>
                          <m:t>𝑥</m:t>
                        </m:r>
                      </m:e>
                    </m:d>
                    <m:r>
                      <a:rPr lang="en-US" b="0" i="1" smtClean="0">
                        <a:solidFill>
                          <a:srgbClr val="0070C0"/>
                        </a:solidFill>
                        <a:latin typeface="Cambria Math" panose="02040503050406030204" pitchFamily="18" charset="0"/>
                      </a:rPr>
                      <m:t>= +1</m:t>
                    </m:r>
                  </m:oMath>
                </a14:m>
                <a:r>
                  <a:rPr lang="en-US" dirty="0" smtClean="0">
                    <a:solidFill>
                      <a:srgbClr val="0070C0"/>
                    </a:solidFill>
                  </a:rPr>
                  <a:t> </a:t>
                </a:r>
                <a:r>
                  <a:rPr lang="en-US" dirty="0">
                    <a:solidFill>
                      <a:srgbClr val="0070C0"/>
                    </a:solidFill>
                  </a:rPr>
                  <a:t>if </a:t>
                </a:r>
                <a14:m>
                  <m:oMath xmlns:m="http://schemas.openxmlformats.org/officeDocument/2006/math">
                    <m:r>
                      <a:rPr lang="en-US" b="0" i="1" smtClean="0">
                        <a:solidFill>
                          <a:srgbClr val="0070C0"/>
                        </a:solidFill>
                        <a:latin typeface="Cambria Math" panose="02040503050406030204" pitchFamily="18" charset="0"/>
                      </a:rPr>
                      <m:t>𝑣</m:t>
                    </m:r>
                    <m:r>
                      <a:rPr lang="en-US" b="0" i="1" smtClean="0">
                        <a:solidFill>
                          <a:srgbClr val="0070C0"/>
                        </a:solidFill>
                        <a:latin typeface="Cambria Math" panose="02040503050406030204" pitchFamily="18" charset="0"/>
                      </a:rPr>
                      <m:t>⋅</m:t>
                    </m:r>
                    <m:r>
                      <a:rPr lang="en-US" b="0" i="1" smtClean="0">
                        <a:solidFill>
                          <a:srgbClr val="0070C0"/>
                        </a:solidFill>
                        <a:latin typeface="Cambria Math" panose="02040503050406030204" pitchFamily="18" charset="0"/>
                      </a:rPr>
                      <m:t>𝑥</m:t>
                    </m:r>
                    <m:r>
                      <a:rPr lang="en-US" b="0" i="1" smtClean="0">
                        <a:solidFill>
                          <a:srgbClr val="0070C0"/>
                        </a:solidFill>
                        <a:latin typeface="Cambria Math" panose="02040503050406030204" pitchFamily="18" charset="0"/>
                      </a:rPr>
                      <m:t>&gt;0</m:t>
                    </m:r>
                  </m:oMath>
                </a14:m>
                <a:r>
                  <a:rPr lang="en-US" dirty="0" smtClean="0">
                    <a:solidFill>
                      <a:srgbClr val="0070C0"/>
                    </a:solidFill>
                  </a:rPr>
                  <a:t>; </a:t>
                </a:r>
              </a:p>
              <a:p>
                <a:pPr lvl="1"/>
                <a14:m>
                  <m:oMath xmlns:m="http://schemas.openxmlformats.org/officeDocument/2006/math">
                    <m:sSub>
                      <m:sSubPr>
                        <m:ctrlPr>
                          <a:rPr lang="en-US" b="0" i="1" smtClean="0">
                            <a:solidFill>
                              <a:srgbClr val="0070C0"/>
                            </a:solidFill>
                            <a:latin typeface="Cambria Math" panose="02040503050406030204" pitchFamily="18" charset="0"/>
                          </a:rPr>
                        </m:ctrlPr>
                      </m:sSubPr>
                      <m:e>
                        <m:r>
                          <a:rPr lang="en-US" b="0" i="1" smtClean="0">
                            <a:solidFill>
                              <a:srgbClr val="0070C0"/>
                            </a:solidFill>
                            <a:latin typeface="Cambria Math" panose="02040503050406030204" pitchFamily="18" charset="0"/>
                          </a:rPr>
                          <m:t>h</m:t>
                        </m:r>
                      </m:e>
                      <m:sub>
                        <m:r>
                          <a:rPr lang="en-US" b="0" i="1" smtClean="0">
                            <a:solidFill>
                              <a:srgbClr val="0070C0"/>
                            </a:solidFill>
                            <a:latin typeface="Cambria Math" panose="02040503050406030204" pitchFamily="18" charset="0"/>
                          </a:rPr>
                          <m:t>𝑣</m:t>
                        </m:r>
                      </m:sub>
                    </m:sSub>
                    <m:d>
                      <m:dPr>
                        <m:ctrlPr>
                          <a:rPr lang="en-US" b="0" i="1" smtClean="0">
                            <a:solidFill>
                              <a:srgbClr val="0070C0"/>
                            </a:solidFill>
                            <a:latin typeface="Cambria Math" panose="02040503050406030204" pitchFamily="18" charset="0"/>
                          </a:rPr>
                        </m:ctrlPr>
                      </m:dPr>
                      <m:e>
                        <m:r>
                          <a:rPr lang="en-US" b="0" i="1" smtClean="0">
                            <a:solidFill>
                              <a:srgbClr val="0070C0"/>
                            </a:solidFill>
                            <a:latin typeface="Cambria Math" panose="02040503050406030204" pitchFamily="18" charset="0"/>
                          </a:rPr>
                          <m:t>𝑥</m:t>
                        </m:r>
                      </m:e>
                    </m:d>
                    <m:r>
                      <a:rPr lang="en-US" b="0" i="1" smtClean="0">
                        <a:solidFill>
                          <a:srgbClr val="0070C0"/>
                        </a:solidFill>
                        <a:latin typeface="Cambria Math" panose="02040503050406030204" pitchFamily="18" charset="0"/>
                      </a:rPr>
                      <m:t>=−1</m:t>
                    </m:r>
                  </m:oMath>
                </a14:m>
                <a:r>
                  <a:rPr lang="en-US" dirty="0">
                    <a:solidFill>
                      <a:srgbClr val="0070C0"/>
                    </a:solidFill>
                  </a:rPr>
                  <a:t> if </a:t>
                </a:r>
                <a14:m>
                  <m:oMath xmlns:m="http://schemas.openxmlformats.org/officeDocument/2006/math">
                    <m:r>
                      <a:rPr lang="en-US" b="0" i="1" dirty="0" smtClean="0">
                        <a:solidFill>
                          <a:srgbClr val="0070C0"/>
                        </a:solidFill>
                        <a:latin typeface="Cambria Math" panose="02040503050406030204" pitchFamily="18" charset="0"/>
                      </a:rPr>
                      <m:t>𝑣</m:t>
                    </m:r>
                    <m:r>
                      <a:rPr lang="en-US" b="0" i="1" dirty="0" smtClean="0">
                        <a:solidFill>
                          <a:srgbClr val="0070C0"/>
                        </a:solidFill>
                        <a:latin typeface="Cambria Math" panose="02040503050406030204" pitchFamily="18" charset="0"/>
                      </a:rPr>
                      <m:t>⋅</m:t>
                    </m:r>
                    <m:r>
                      <a:rPr lang="en-US" b="0" i="1" dirty="0" smtClean="0">
                        <a:solidFill>
                          <a:srgbClr val="0070C0"/>
                        </a:solidFill>
                        <a:latin typeface="Cambria Math" panose="02040503050406030204" pitchFamily="18" charset="0"/>
                      </a:rPr>
                      <m:t>𝑥</m:t>
                    </m:r>
                    <m:r>
                      <a:rPr lang="en-US" b="0" i="1" dirty="0" smtClean="0">
                        <a:solidFill>
                          <a:srgbClr val="0070C0"/>
                        </a:solidFill>
                        <a:latin typeface="Cambria Math" panose="02040503050406030204" pitchFamily="18" charset="0"/>
                      </a:rPr>
                      <m:t>&lt;0</m:t>
                    </m:r>
                  </m:oMath>
                </a14:m>
                <a:r>
                  <a:rPr lang="en-US" dirty="0"/>
                  <a:t>.</a:t>
                </a:r>
              </a:p>
              <a:p>
                <a:endParaRPr lang="en-US" dirty="0" smtClean="0"/>
              </a:p>
              <a:p>
                <a:r>
                  <a:rPr lang="en-US" dirty="0" smtClean="0"/>
                  <a:t>LS-family </a:t>
                </a:r>
                <a:r>
                  <a:rPr lang="en-US" b="1" dirty="0"/>
                  <a:t>H</a:t>
                </a:r>
                <a:r>
                  <a:rPr lang="en-US" dirty="0"/>
                  <a:t> = set of all functions derived from any vector.</a:t>
                </a:r>
              </a:p>
              <a:p>
                <a:endParaRPr lang="en-US" dirty="0" smtClean="0">
                  <a:solidFill>
                    <a:srgbClr val="CC3300"/>
                  </a:solidFill>
                </a:endParaRPr>
              </a:p>
              <a:p>
                <a:r>
                  <a:rPr lang="en-US" dirty="0" smtClean="0">
                    <a:solidFill>
                      <a:srgbClr val="CC3300"/>
                    </a:solidFill>
                  </a:rPr>
                  <a:t>Claim</a:t>
                </a:r>
                <a:r>
                  <a:rPr lang="en-US" dirty="0"/>
                  <a:t>: </a:t>
                </a:r>
                <a:endParaRPr lang="en-US" dirty="0" smtClean="0"/>
              </a:p>
              <a:p>
                <a:pPr lvl="1"/>
                <a:r>
                  <a:rPr lang="en-US" dirty="0" err="1" smtClean="0">
                    <a:solidFill>
                      <a:srgbClr val="0070C0"/>
                    </a:solidFill>
                  </a:rPr>
                  <a:t>Prob</a:t>
                </a:r>
                <a:r>
                  <a:rPr lang="en-US" dirty="0" smtClean="0">
                    <a:solidFill>
                      <a:srgbClr val="0070C0"/>
                    </a:solidFill>
                  </a:rPr>
                  <a:t>[h(x</a:t>
                </a:r>
                <a:r>
                  <a:rPr lang="en-US" dirty="0">
                    <a:solidFill>
                      <a:srgbClr val="0070C0"/>
                    </a:solidFill>
                  </a:rPr>
                  <a:t>)=h(y)] = 1 – (angle between </a:t>
                </a:r>
                <a:r>
                  <a:rPr lang="en-US" i="1" dirty="0">
                    <a:solidFill>
                      <a:srgbClr val="0070C0"/>
                    </a:solidFill>
                  </a:rPr>
                  <a:t>x </a:t>
                </a:r>
                <a:r>
                  <a:rPr lang="en-US" dirty="0" smtClean="0">
                    <a:solidFill>
                      <a:srgbClr val="0070C0"/>
                    </a:solidFill>
                  </a:rPr>
                  <a:t>and</a:t>
                </a:r>
                <a:r>
                  <a:rPr lang="en-US" i="1" dirty="0" smtClean="0">
                    <a:solidFill>
                      <a:srgbClr val="0070C0"/>
                    </a:solidFill>
                  </a:rPr>
                  <a:t> y</a:t>
                </a:r>
                <a:r>
                  <a:rPr lang="en-US" dirty="0" smtClean="0">
                    <a:solidFill>
                      <a:srgbClr val="0070C0"/>
                    </a:solidFill>
                  </a:rPr>
                  <a:t>)/180</a:t>
                </a:r>
                <a:endParaRPr lang="en-US" dirty="0">
                  <a:solidFill>
                    <a:srgbClr val="0070C0"/>
                  </a:solidFill>
                </a:endParaRPr>
              </a:p>
            </p:txBody>
          </p:sp>
        </mc:Choice>
        <mc:Fallback>
          <p:sp>
            <p:nvSpPr>
              <p:cNvPr id="44035" name="Rectangle 3"/>
              <p:cNvSpPr>
                <a:spLocks noGrp="1" noRot="1" noChangeAspect="1" noMove="1" noResize="1" noEditPoints="1" noAdjustHandles="1" noChangeArrowheads="1" noChangeShapeType="1" noTextEdit="1"/>
              </p:cNvSpPr>
              <p:nvPr>
                <p:ph type="body" idx="1"/>
              </p:nvPr>
            </p:nvSpPr>
            <p:spPr>
              <a:xfrm>
                <a:off x="685800" y="1981200"/>
                <a:ext cx="7772400" cy="4648200"/>
              </a:xfrm>
              <a:blipFill rotWithShape="0">
                <a:blip r:embed="rId2"/>
                <a:stretch>
                  <a:fillRect l="-1098" t="-2228"/>
                </a:stretch>
              </a:blipFill>
            </p:spPr>
            <p:txBody>
              <a:bodyPr/>
              <a:lstStyle/>
              <a:p>
                <a:r>
                  <a:rPr lang="en-US">
                    <a:noFill/>
                  </a:rPr>
                  <a:t> </a:t>
                </a:r>
              </a:p>
            </p:txBody>
          </p:sp>
        </mc:Fallback>
      </mc:AlternateContent>
    </p:spTree>
    <p:extLst>
      <p:ext uri="{BB962C8B-B14F-4D97-AF65-F5344CB8AC3E}">
        <p14:creationId xmlns:p14="http://schemas.microsoft.com/office/powerpoint/2010/main" val="258596612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lide Number Placeholder 19"/>
          <p:cNvSpPr>
            <a:spLocks noGrp="1"/>
          </p:cNvSpPr>
          <p:nvPr>
            <p:ph type="sldNum" sz="quarter" idx="12"/>
          </p:nvPr>
        </p:nvSpPr>
        <p:spPr/>
        <p:txBody>
          <a:bodyPr/>
          <a:lstStyle/>
          <a:p>
            <a:fld id="{977F4627-9844-4496-9AD5-1258BBEBE5F3}" type="slidenum">
              <a:rPr lang="en-US"/>
              <a:pPr/>
              <a:t>59</a:t>
            </a:fld>
            <a:endParaRPr lang="en-US"/>
          </a:p>
        </p:txBody>
      </p:sp>
      <p:sp>
        <p:nvSpPr>
          <p:cNvPr id="45058" name="Rectangle 2"/>
          <p:cNvSpPr>
            <a:spLocks noGrp="1" noChangeArrowheads="1"/>
          </p:cNvSpPr>
          <p:nvPr>
            <p:ph type="title"/>
          </p:nvPr>
        </p:nvSpPr>
        <p:spPr/>
        <p:txBody>
          <a:bodyPr/>
          <a:lstStyle/>
          <a:p>
            <a:r>
              <a:rPr lang="en-US">
                <a:solidFill>
                  <a:srgbClr val="CC3300"/>
                </a:solidFill>
              </a:rPr>
              <a:t>Proof</a:t>
            </a:r>
            <a:r>
              <a:rPr lang="en-US"/>
              <a:t> of Claim</a:t>
            </a:r>
          </a:p>
        </p:txBody>
      </p:sp>
      <p:sp>
        <p:nvSpPr>
          <p:cNvPr id="45059" name="Line 3"/>
          <p:cNvSpPr>
            <a:spLocks noChangeShapeType="1"/>
          </p:cNvSpPr>
          <p:nvPr/>
        </p:nvSpPr>
        <p:spPr bwMode="auto">
          <a:xfrm flipV="1">
            <a:off x="2318065" y="3071301"/>
            <a:ext cx="2438400" cy="990600"/>
          </a:xfrm>
          <a:prstGeom prst="line">
            <a:avLst/>
          </a:prstGeom>
          <a:noFill/>
          <a:ln w="28575">
            <a:solidFill>
              <a:schemeClr val="accent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0" name="Line 4"/>
          <p:cNvSpPr>
            <a:spLocks noChangeShapeType="1"/>
          </p:cNvSpPr>
          <p:nvPr/>
        </p:nvSpPr>
        <p:spPr bwMode="auto">
          <a:xfrm>
            <a:off x="2302190" y="4079830"/>
            <a:ext cx="2743200" cy="129540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1" name="Text Box 5"/>
          <p:cNvSpPr txBox="1">
            <a:spLocks noChangeArrowheads="1"/>
          </p:cNvSpPr>
          <p:nvPr/>
        </p:nvSpPr>
        <p:spPr bwMode="auto">
          <a:xfrm>
            <a:off x="4343400" y="2614101"/>
            <a:ext cx="3349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i="1" dirty="0"/>
              <a:t>x</a:t>
            </a:r>
          </a:p>
        </p:txBody>
      </p:sp>
      <p:sp>
        <p:nvSpPr>
          <p:cNvPr id="45062" name="Text Box 6"/>
          <p:cNvSpPr txBox="1">
            <a:spLocks noChangeArrowheads="1"/>
          </p:cNvSpPr>
          <p:nvPr/>
        </p:nvSpPr>
        <p:spPr bwMode="auto">
          <a:xfrm>
            <a:off x="4540250" y="5375230"/>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i="1" dirty="0"/>
              <a:t>y</a:t>
            </a:r>
          </a:p>
        </p:txBody>
      </p:sp>
      <p:sp>
        <p:nvSpPr>
          <p:cNvPr id="45069" name="Text Box 13"/>
          <p:cNvSpPr txBox="1">
            <a:spLocks noChangeArrowheads="1"/>
          </p:cNvSpPr>
          <p:nvPr/>
        </p:nvSpPr>
        <p:spPr bwMode="auto">
          <a:xfrm>
            <a:off x="4876800" y="890019"/>
            <a:ext cx="399797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2000" dirty="0" smtClean="0"/>
              <a:t>Look </a:t>
            </a:r>
            <a:r>
              <a:rPr lang="en-US" sz="2000" dirty="0"/>
              <a:t>in </a:t>
            </a:r>
            <a:r>
              <a:rPr lang="en-US" sz="2000" dirty="0" smtClean="0"/>
              <a:t>the plane </a:t>
            </a:r>
            <a:r>
              <a:rPr lang="en-US" sz="2000" dirty="0"/>
              <a:t>of </a:t>
            </a:r>
            <a:r>
              <a:rPr lang="en-US" sz="2000" dirty="0" smtClean="0">
                <a:solidFill>
                  <a:srgbClr val="0070C0"/>
                </a:solidFill>
              </a:rPr>
              <a:t>x</a:t>
            </a:r>
            <a:r>
              <a:rPr lang="en-US" sz="2000" i="1" dirty="0" smtClean="0"/>
              <a:t> </a:t>
            </a:r>
            <a:r>
              <a:rPr lang="en-US" sz="2000" dirty="0" smtClean="0"/>
              <a:t>and </a:t>
            </a:r>
            <a:r>
              <a:rPr lang="en-US" sz="2000" dirty="0">
                <a:solidFill>
                  <a:srgbClr val="FF0000"/>
                </a:solidFill>
              </a:rPr>
              <a:t>y</a:t>
            </a:r>
            <a:r>
              <a:rPr lang="en-US" sz="2000" dirty="0"/>
              <a:t>.</a:t>
            </a:r>
          </a:p>
        </p:txBody>
      </p:sp>
      <p:sp>
        <p:nvSpPr>
          <p:cNvPr id="45072" name="Rectangle 16"/>
          <p:cNvSpPr>
            <a:spLocks noChangeArrowheads="1"/>
          </p:cNvSpPr>
          <p:nvPr/>
        </p:nvSpPr>
        <p:spPr bwMode="auto">
          <a:xfrm>
            <a:off x="2775271" y="3909500"/>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dirty="0">
                <a:cs typeface="Tahoma" pitchFamily="34" charset="0"/>
              </a:rPr>
              <a:t>θ</a:t>
            </a:r>
          </a:p>
        </p:txBody>
      </p:sp>
      <p:cxnSp>
        <p:nvCxnSpPr>
          <p:cNvPr id="3" name="Straight Connector 2"/>
          <p:cNvCxnSpPr/>
          <p:nvPr/>
        </p:nvCxnSpPr>
        <p:spPr>
          <a:xfrm>
            <a:off x="1556065" y="2156901"/>
            <a:ext cx="1573219" cy="3948487"/>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H="1">
            <a:off x="1479865" y="2080701"/>
            <a:ext cx="1649419" cy="3886200"/>
          </a:xfrm>
          <a:prstGeom prst="line">
            <a:avLst/>
          </a:prstGeom>
          <a:ln w="28575">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10" name="Right Arrow 9"/>
          <p:cNvSpPr/>
          <p:nvPr/>
        </p:nvSpPr>
        <p:spPr>
          <a:xfrm rot="20056987">
            <a:off x="1572231" y="1954220"/>
            <a:ext cx="2286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789749" y="1817136"/>
            <a:ext cx="1184940" cy="369332"/>
          </a:xfrm>
          <a:prstGeom prst="rect">
            <a:avLst/>
          </a:prstGeom>
          <a:noFill/>
          <a:ln>
            <a:solidFill>
              <a:srgbClr val="0070C0"/>
            </a:solidFill>
          </a:ln>
        </p:spPr>
        <p:txBody>
          <a:bodyPr wrap="none" rtlCol="0">
            <a:spAutoFit/>
          </a:bodyPr>
          <a:lstStyle/>
          <a:p>
            <a:r>
              <a:rPr lang="en-US" dirty="0" err="1" smtClean="0">
                <a:solidFill>
                  <a:srgbClr val="0070C0"/>
                </a:solidFill>
              </a:rPr>
              <a:t>h</a:t>
            </a:r>
            <a:r>
              <a:rPr lang="en-US" baseline="-25000" dirty="0" err="1" smtClean="0">
                <a:solidFill>
                  <a:srgbClr val="0070C0"/>
                </a:solidFill>
              </a:rPr>
              <a:t>v</a:t>
            </a:r>
            <a:r>
              <a:rPr lang="en-US" dirty="0" smtClean="0">
                <a:solidFill>
                  <a:srgbClr val="0070C0"/>
                </a:solidFill>
              </a:rPr>
              <a:t>(x) = +1</a:t>
            </a:r>
            <a:endParaRPr lang="en-US" dirty="0">
              <a:solidFill>
                <a:srgbClr val="0070C0"/>
              </a:solidFill>
            </a:endParaRPr>
          </a:p>
        </p:txBody>
      </p:sp>
      <p:sp>
        <p:nvSpPr>
          <p:cNvPr id="32" name="Right Arrow 31"/>
          <p:cNvSpPr/>
          <p:nvPr/>
        </p:nvSpPr>
        <p:spPr>
          <a:xfrm rot="9338807">
            <a:off x="1265436" y="2107584"/>
            <a:ext cx="2286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159371" y="2300336"/>
            <a:ext cx="1127232" cy="369332"/>
          </a:xfrm>
          <a:prstGeom prst="rect">
            <a:avLst/>
          </a:prstGeom>
          <a:noFill/>
          <a:ln>
            <a:solidFill>
              <a:srgbClr val="0070C0"/>
            </a:solidFill>
          </a:ln>
        </p:spPr>
        <p:txBody>
          <a:bodyPr wrap="none" rtlCol="0">
            <a:spAutoFit/>
          </a:bodyPr>
          <a:lstStyle/>
          <a:p>
            <a:r>
              <a:rPr lang="en-US" dirty="0" err="1" smtClean="0">
                <a:solidFill>
                  <a:srgbClr val="0070C0"/>
                </a:solidFill>
              </a:rPr>
              <a:t>h</a:t>
            </a:r>
            <a:r>
              <a:rPr lang="en-US" baseline="-25000" dirty="0" err="1" smtClean="0">
                <a:solidFill>
                  <a:srgbClr val="0070C0"/>
                </a:solidFill>
              </a:rPr>
              <a:t>v</a:t>
            </a:r>
            <a:r>
              <a:rPr lang="en-US" dirty="0" smtClean="0">
                <a:solidFill>
                  <a:srgbClr val="0070C0"/>
                </a:solidFill>
              </a:rPr>
              <a:t>(x) = -1</a:t>
            </a:r>
            <a:endParaRPr lang="en-US" dirty="0">
              <a:solidFill>
                <a:srgbClr val="0070C0"/>
              </a:solidFill>
            </a:endParaRPr>
          </a:p>
        </p:txBody>
      </p:sp>
      <p:sp>
        <p:nvSpPr>
          <p:cNvPr id="34" name="Text Box 13"/>
          <p:cNvSpPr txBox="1">
            <a:spLocks noChangeArrowheads="1"/>
          </p:cNvSpPr>
          <p:nvPr/>
        </p:nvSpPr>
        <p:spPr bwMode="auto">
          <a:xfrm>
            <a:off x="4343400" y="1493970"/>
            <a:ext cx="4744103"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2000" dirty="0" smtClean="0"/>
              <a:t>For a random vector v the values of the hash functions </a:t>
            </a:r>
            <a:r>
              <a:rPr lang="en-US" sz="2000" dirty="0" err="1" smtClean="0">
                <a:solidFill>
                  <a:srgbClr val="0070C0"/>
                </a:solidFill>
              </a:rPr>
              <a:t>h</a:t>
            </a:r>
            <a:r>
              <a:rPr lang="en-US" sz="2000" baseline="-25000" dirty="0" err="1" smtClean="0">
                <a:solidFill>
                  <a:srgbClr val="0070C0"/>
                </a:solidFill>
              </a:rPr>
              <a:t>v</a:t>
            </a:r>
            <a:r>
              <a:rPr lang="en-US" sz="2000" dirty="0" smtClean="0">
                <a:solidFill>
                  <a:srgbClr val="0070C0"/>
                </a:solidFill>
              </a:rPr>
              <a:t>(x)</a:t>
            </a:r>
            <a:r>
              <a:rPr lang="en-US" sz="2000" dirty="0" smtClean="0"/>
              <a:t> and </a:t>
            </a:r>
            <a:r>
              <a:rPr lang="en-US" sz="2000" dirty="0" err="1" smtClean="0">
                <a:solidFill>
                  <a:srgbClr val="FF0000"/>
                </a:solidFill>
              </a:rPr>
              <a:t>h</a:t>
            </a:r>
            <a:r>
              <a:rPr lang="en-US" sz="2000" baseline="-25000" dirty="0" err="1" smtClean="0">
                <a:solidFill>
                  <a:srgbClr val="FF0000"/>
                </a:solidFill>
              </a:rPr>
              <a:t>v</a:t>
            </a:r>
            <a:r>
              <a:rPr lang="en-US" sz="2000" dirty="0" smtClean="0">
                <a:solidFill>
                  <a:srgbClr val="FF0000"/>
                </a:solidFill>
              </a:rPr>
              <a:t>(y)</a:t>
            </a:r>
            <a:r>
              <a:rPr lang="en-US" sz="2000" dirty="0" smtClean="0"/>
              <a:t> depend on where the vector v falls</a:t>
            </a:r>
            <a:endParaRPr lang="en-US" sz="2000" dirty="0"/>
          </a:p>
        </p:txBody>
      </p:sp>
      <p:sp>
        <p:nvSpPr>
          <p:cNvPr id="35" name="Right Arrow 34"/>
          <p:cNvSpPr/>
          <p:nvPr/>
        </p:nvSpPr>
        <p:spPr>
          <a:xfrm rot="12205856">
            <a:off x="1283123" y="5649732"/>
            <a:ext cx="228600" cy="152400"/>
          </a:xfrm>
          <a:prstGeom prst="rightArrow">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p:cNvSpPr txBox="1"/>
          <p:nvPr/>
        </p:nvSpPr>
        <p:spPr>
          <a:xfrm>
            <a:off x="217079" y="5190564"/>
            <a:ext cx="1127232" cy="369332"/>
          </a:xfrm>
          <a:prstGeom prst="rect">
            <a:avLst/>
          </a:prstGeom>
          <a:noFill/>
          <a:ln>
            <a:solidFill>
              <a:srgbClr val="FF0000"/>
            </a:solidFill>
          </a:ln>
        </p:spPr>
        <p:txBody>
          <a:bodyPr wrap="none" rtlCol="0">
            <a:spAutoFit/>
          </a:bodyPr>
          <a:lstStyle/>
          <a:p>
            <a:r>
              <a:rPr lang="en-US" dirty="0" err="1" smtClean="0">
                <a:solidFill>
                  <a:srgbClr val="FF0000"/>
                </a:solidFill>
              </a:rPr>
              <a:t>h</a:t>
            </a:r>
            <a:r>
              <a:rPr lang="en-US" baseline="-25000" dirty="0" err="1" smtClean="0">
                <a:solidFill>
                  <a:srgbClr val="FF0000"/>
                </a:solidFill>
              </a:rPr>
              <a:t>v</a:t>
            </a:r>
            <a:r>
              <a:rPr lang="en-US" dirty="0" smtClean="0">
                <a:solidFill>
                  <a:srgbClr val="FF0000"/>
                </a:solidFill>
              </a:rPr>
              <a:t>(y) = -1</a:t>
            </a:r>
            <a:endParaRPr lang="en-US" dirty="0">
              <a:solidFill>
                <a:srgbClr val="FF0000"/>
              </a:solidFill>
            </a:endParaRPr>
          </a:p>
        </p:txBody>
      </p:sp>
      <p:sp>
        <p:nvSpPr>
          <p:cNvPr id="37" name="Right Arrow 36"/>
          <p:cNvSpPr/>
          <p:nvPr/>
        </p:nvSpPr>
        <p:spPr>
          <a:xfrm rot="1384638">
            <a:off x="1622861" y="5783268"/>
            <a:ext cx="228600" cy="152400"/>
          </a:xfrm>
          <a:prstGeom prst="rightArrow">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1618345" y="6103574"/>
            <a:ext cx="1184940" cy="369332"/>
          </a:xfrm>
          <a:prstGeom prst="rect">
            <a:avLst/>
          </a:prstGeom>
          <a:noFill/>
          <a:ln>
            <a:solidFill>
              <a:srgbClr val="FF0000"/>
            </a:solidFill>
          </a:ln>
        </p:spPr>
        <p:txBody>
          <a:bodyPr wrap="none" rtlCol="0">
            <a:spAutoFit/>
          </a:bodyPr>
          <a:lstStyle/>
          <a:p>
            <a:r>
              <a:rPr lang="en-US" dirty="0" err="1" smtClean="0">
                <a:solidFill>
                  <a:srgbClr val="FF0000"/>
                </a:solidFill>
              </a:rPr>
              <a:t>h</a:t>
            </a:r>
            <a:r>
              <a:rPr lang="en-US" baseline="-25000" dirty="0" err="1" smtClean="0">
                <a:solidFill>
                  <a:srgbClr val="FF0000"/>
                </a:solidFill>
              </a:rPr>
              <a:t>v</a:t>
            </a:r>
            <a:r>
              <a:rPr lang="en-US" dirty="0" smtClean="0">
                <a:solidFill>
                  <a:srgbClr val="FF0000"/>
                </a:solidFill>
              </a:rPr>
              <a:t>(y) = +1</a:t>
            </a:r>
            <a:endParaRPr lang="en-US" dirty="0">
              <a:solidFill>
                <a:srgbClr val="FF0000"/>
              </a:solidFill>
            </a:endParaRPr>
          </a:p>
        </p:txBody>
      </p:sp>
      <p:sp>
        <p:nvSpPr>
          <p:cNvPr id="14" name="Freeform 13"/>
          <p:cNvSpPr/>
          <p:nvPr/>
        </p:nvSpPr>
        <p:spPr>
          <a:xfrm>
            <a:off x="1702911" y="4079830"/>
            <a:ext cx="1287968" cy="1827911"/>
          </a:xfrm>
          <a:custGeom>
            <a:avLst/>
            <a:gdLst>
              <a:gd name="connsiteX0" fmla="*/ 654424 w 1416424"/>
              <a:gd name="connsiteY0" fmla="*/ 0 h 1846729"/>
              <a:gd name="connsiteX1" fmla="*/ 1416424 w 1416424"/>
              <a:gd name="connsiteY1" fmla="*/ 1846729 h 1846729"/>
              <a:gd name="connsiteX2" fmla="*/ 0 w 1416424"/>
              <a:gd name="connsiteY2" fmla="*/ 1532964 h 1846729"/>
              <a:gd name="connsiteX3" fmla="*/ 654424 w 1416424"/>
              <a:gd name="connsiteY3" fmla="*/ 0 h 1846729"/>
            </a:gdLst>
            <a:ahLst/>
            <a:cxnLst>
              <a:cxn ang="0">
                <a:pos x="connsiteX0" y="connsiteY0"/>
              </a:cxn>
              <a:cxn ang="0">
                <a:pos x="connsiteX1" y="connsiteY1"/>
              </a:cxn>
              <a:cxn ang="0">
                <a:pos x="connsiteX2" y="connsiteY2"/>
              </a:cxn>
              <a:cxn ang="0">
                <a:pos x="connsiteX3" y="connsiteY3"/>
              </a:cxn>
            </a:cxnLst>
            <a:rect l="l" t="t" r="r" b="b"/>
            <a:pathLst>
              <a:path w="1416424" h="1846729">
                <a:moveTo>
                  <a:pt x="654424" y="0"/>
                </a:moveTo>
                <a:lnTo>
                  <a:pt x="1416424" y="1846729"/>
                </a:lnTo>
                <a:lnTo>
                  <a:pt x="0" y="1532964"/>
                </a:lnTo>
                <a:lnTo>
                  <a:pt x="654424" y="0"/>
                </a:lnTo>
                <a:close/>
              </a:path>
            </a:pathLst>
          </a:cu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p:nvPr/>
        </p:nvSpPr>
        <p:spPr>
          <a:xfrm rot="10800000">
            <a:off x="1631366" y="2144343"/>
            <a:ext cx="1287968" cy="1827911"/>
          </a:xfrm>
          <a:custGeom>
            <a:avLst/>
            <a:gdLst>
              <a:gd name="connsiteX0" fmla="*/ 654424 w 1416424"/>
              <a:gd name="connsiteY0" fmla="*/ 0 h 1846729"/>
              <a:gd name="connsiteX1" fmla="*/ 1416424 w 1416424"/>
              <a:gd name="connsiteY1" fmla="*/ 1846729 h 1846729"/>
              <a:gd name="connsiteX2" fmla="*/ 0 w 1416424"/>
              <a:gd name="connsiteY2" fmla="*/ 1532964 h 1846729"/>
              <a:gd name="connsiteX3" fmla="*/ 654424 w 1416424"/>
              <a:gd name="connsiteY3" fmla="*/ 0 h 1846729"/>
            </a:gdLst>
            <a:ahLst/>
            <a:cxnLst>
              <a:cxn ang="0">
                <a:pos x="connsiteX0" y="connsiteY0"/>
              </a:cxn>
              <a:cxn ang="0">
                <a:pos x="connsiteX1" y="connsiteY1"/>
              </a:cxn>
              <a:cxn ang="0">
                <a:pos x="connsiteX2" y="connsiteY2"/>
              </a:cxn>
              <a:cxn ang="0">
                <a:pos x="connsiteX3" y="connsiteY3"/>
              </a:cxn>
            </a:cxnLst>
            <a:rect l="l" t="t" r="r" b="b"/>
            <a:pathLst>
              <a:path w="1416424" h="1846729">
                <a:moveTo>
                  <a:pt x="654424" y="0"/>
                </a:moveTo>
                <a:lnTo>
                  <a:pt x="1416424" y="1846729"/>
                </a:lnTo>
                <a:lnTo>
                  <a:pt x="0" y="1532964"/>
                </a:lnTo>
                <a:lnTo>
                  <a:pt x="654424" y="0"/>
                </a:lnTo>
                <a:close/>
              </a:path>
            </a:pathLst>
          </a:cu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5334000" y="3362569"/>
            <a:ext cx="3810000" cy="1323439"/>
          </a:xfrm>
          <a:prstGeom prst="rect">
            <a:avLst/>
          </a:prstGeom>
          <a:noFill/>
        </p:spPr>
        <p:txBody>
          <a:bodyPr wrap="square" rtlCol="0">
            <a:spAutoFit/>
          </a:bodyPr>
          <a:lstStyle/>
          <a:p>
            <a:r>
              <a:rPr lang="en-US" sz="2000" dirty="0" err="1">
                <a:solidFill>
                  <a:srgbClr val="0070C0"/>
                </a:solidFill>
              </a:rPr>
              <a:t>h</a:t>
            </a:r>
            <a:r>
              <a:rPr lang="en-US" sz="2000" baseline="-25000" dirty="0" err="1">
                <a:solidFill>
                  <a:srgbClr val="0070C0"/>
                </a:solidFill>
              </a:rPr>
              <a:t>v</a:t>
            </a:r>
            <a:r>
              <a:rPr lang="en-US" sz="2000" dirty="0">
                <a:solidFill>
                  <a:srgbClr val="0070C0"/>
                </a:solidFill>
              </a:rPr>
              <a:t>(x) </a:t>
            </a:r>
            <a:r>
              <a:rPr lang="en-US" sz="2000" dirty="0" smtClean="0"/>
              <a:t>≠ </a:t>
            </a:r>
            <a:r>
              <a:rPr lang="en-US" sz="2000" dirty="0" err="1">
                <a:solidFill>
                  <a:srgbClr val="FF0000"/>
                </a:solidFill>
              </a:rPr>
              <a:t>h</a:t>
            </a:r>
            <a:r>
              <a:rPr lang="en-US" sz="2000" baseline="-25000" dirty="0" err="1">
                <a:solidFill>
                  <a:srgbClr val="FF0000"/>
                </a:solidFill>
              </a:rPr>
              <a:t>v</a:t>
            </a:r>
            <a:r>
              <a:rPr lang="en-US" sz="2000" dirty="0">
                <a:solidFill>
                  <a:srgbClr val="FF0000"/>
                </a:solidFill>
              </a:rPr>
              <a:t>(y</a:t>
            </a:r>
            <a:r>
              <a:rPr lang="en-US" sz="2000" dirty="0" smtClean="0">
                <a:solidFill>
                  <a:srgbClr val="FF0000"/>
                </a:solidFill>
              </a:rPr>
              <a:t>) </a:t>
            </a:r>
            <a:r>
              <a:rPr lang="en-US" sz="2000" dirty="0"/>
              <a:t>when v falls into the shaded </a:t>
            </a:r>
            <a:r>
              <a:rPr lang="en-US" sz="2000" dirty="0" smtClean="0"/>
              <a:t>area.</a:t>
            </a:r>
          </a:p>
          <a:p>
            <a:r>
              <a:rPr lang="en-US" sz="2000" dirty="0" smtClean="0"/>
              <a:t>What is the probability of this for a </a:t>
            </a:r>
            <a:r>
              <a:rPr lang="en-US" sz="2000" dirty="0" smtClean="0">
                <a:solidFill>
                  <a:srgbClr val="0070C0"/>
                </a:solidFill>
              </a:rPr>
              <a:t>randomly chosen</a:t>
            </a:r>
            <a:r>
              <a:rPr lang="en-US" sz="2000" dirty="0" smtClean="0"/>
              <a:t> vector v?</a:t>
            </a:r>
            <a:endParaRPr lang="en-US" sz="2000" dirty="0"/>
          </a:p>
        </p:txBody>
      </p:sp>
      <p:sp>
        <p:nvSpPr>
          <p:cNvPr id="44" name="Rectangle 16"/>
          <p:cNvSpPr>
            <a:spLocks noChangeArrowheads="1"/>
          </p:cNvSpPr>
          <p:nvPr/>
        </p:nvSpPr>
        <p:spPr bwMode="auto">
          <a:xfrm>
            <a:off x="2141058" y="3045295"/>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dirty="0">
                <a:cs typeface="Tahoma" pitchFamily="34" charset="0"/>
              </a:rPr>
              <a:t>θ</a:t>
            </a:r>
          </a:p>
        </p:txBody>
      </p:sp>
      <p:sp>
        <p:nvSpPr>
          <p:cNvPr id="45" name="Rectangle 16"/>
          <p:cNvSpPr>
            <a:spLocks noChangeArrowheads="1"/>
          </p:cNvSpPr>
          <p:nvPr/>
        </p:nvSpPr>
        <p:spPr bwMode="auto">
          <a:xfrm>
            <a:off x="2141058" y="4498930"/>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dirty="0">
                <a:cs typeface="Tahoma" pitchFamily="34" charset="0"/>
              </a:rPr>
              <a:t>θ</a:t>
            </a:r>
          </a:p>
        </p:txBody>
      </p:sp>
      <p:sp>
        <p:nvSpPr>
          <p:cNvPr id="46" name="TextBox 45"/>
          <p:cNvSpPr txBox="1"/>
          <p:nvPr/>
        </p:nvSpPr>
        <p:spPr>
          <a:xfrm>
            <a:off x="5273021" y="5549697"/>
            <a:ext cx="3810000" cy="1015663"/>
          </a:xfrm>
          <a:prstGeom prst="rect">
            <a:avLst/>
          </a:prstGeom>
          <a:noFill/>
        </p:spPr>
        <p:txBody>
          <a:bodyPr wrap="square" rtlCol="0">
            <a:spAutoFit/>
          </a:bodyPr>
          <a:lstStyle/>
          <a:p>
            <a:r>
              <a:rPr lang="en-US" sz="2000" dirty="0" smtClean="0"/>
              <a:t>P[</a:t>
            </a:r>
            <a:r>
              <a:rPr lang="en-US" sz="2000" dirty="0" err="1" smtClean="0">
                <a:solidFill>
                  <a:srgbClr val="0070C0"/>
                </a:solidFill>
              </a:rPr>
              <a:t>h</a:t>
            </a:r>
            <a:r>
              <a:rPr lang="en-US" sz="2000" baseline="-25000" dirty="0" err="1" smtClean="0">
                <a:solidFill>
                  <a:srgbClr val="0070C0"/>
                </a:solidFill>
              </a:rPr>
              <a:t>v</a:t>
            </a:r>
            <a:r>
              <a:rPr lang="en-US" sz="2000" dirty="0" smtClean="0">
                <a:solidFill>
                  <a:srgbClr val="0070C0"/>
                </a:solidFill>
              </a:rPr>
              <a:t>(x</a:t>
            </a:r>
            <a:r>
              <a:rPr lang="en-US" sz="2000" dirty="0">
                <a:solidFill>
                  <a:srgbClr val="0070C0"/>
                </a:solidFill>
              </a:rPr>
              <a:t>) </a:t>
            </a:r>
            <a:r>
              <a:rPr lang="en-US" sz="2000" dirty="0" smtClean="0"/>
              <a:t>≠ </a:t>
            </a:r>
            <a:r>
              <a:rPr lang="en-US" sz="2000" dirty="0" err="1" smtClean="0">
                <a:solidFill>
                  <a:srgbClr val="FF0000"/>
                </a:solidFill>
              </a:rPr>
              <a:t>h</a:t>
            </a:r>
            <a:r>
              <a:rPr lang="en-US" sz="2000" baseline="-25000" dirty="0" err="1" smtClean="0">
                <a:solidFill>
                  <a:srgbClr val="FF0000"/>
                </a:solidFill>
              </a:rPr>
              <a:t>v</a:t>
            </a:r>
            <a:r>
              <a:rPr lang="en-US" sz="2000" dirty="0" smtClean="0">
                <a:solidFill>
                  <a:srgbClr val="FF0000"/>
                </a:solidFill>
              </a:rPr>
              <a:t>(y)</a:t>
            </a:r>
            <a:r>
              <a:rPr lang="en-US" sz="2000" dirty="0" smtClean="0"/>
              <a:t>] = 2</a:t>
            </a:r>
            <a:r>
              <a:rPr lang="el-GR" sz="2000" dirty="0" smtClean="0"/>
              <a:t>θ/360 = θ/180</a:t>
            </a:r>
          </a:p>
          <a:p>
            <a:endParaRPr lang="el-GR" sz="2000" dirty="0"/>
          </a:p>
          <a:p>
            <a:r>
              <a:rPr lang="en-US" sz="2000" dirty="0"/>
              <a:t>P[</a:t>
            </a:r>
            <a:r>
              <a:rPr lang="en-US" sz="2000" dirty="0" err="1">
                <a:solidFill>
                  <a:srgbClr val="0070C0"/>
                </a:solidFill>
              </a:rPr>
              <a:t>h</a:t>
            </a:r>
            <a:r>
              <a:rPr lang="en-US" sz="2000" baseline="-25000" dirty="0" err="1">
                <a:solidFill>
                  <a:srgbClr val="0070C0"/>
                </a:solidFill>
              </a:rPr>
              <a:t>v</a:t>
            </a:r>
            <a:r>
              <a:rPr lang="en-US" sz="2000" dirty="0">
                <a:solidFill>
                  <a:srgbClr val="0070C0"/>
                </a:solidFill>
              </a:rPr>
              <a:t>(x) </a:t>
            </a:r>
            <a:r>
              <a:rPr lang="el-GR" sz="2000" dirty="0" smtClean="0"/>
              <a:t>=</a:t>
            </a:r>
            <a:r>
              <a:rPr lang="en-US" sz="2000" dirty="0" smtClean="0"/>
              <a:t> </a:t>
            </a:r>
            <a:r>
              <a:rPr lang="en-US" sz="2000" dirty="0" err="1">
                <a:solidFill>
                  <a:srgbClr val="FF0000"/>
                </a:solidFill>
              </a:rPr>
              <a:t>h</a:t>
            </a:r>
            <a:r>
              <a:rPr lang="en-US" sz="2000" baseline="-25000" dirty="0" err="1">
                <a:solidFill>
                  <a:srgbClr val="FF0000"/>
                </a:solidFill>
              </a:rPr>
              <a:t>v</a:t>
            </a:r>
            <a:r>
              <a:rPr lang="en-US" sz="2000" dirty="0">
                <a:solidFill>
                  <a:srgbClr val="FF0000"/>
                </a:solidFill>
              </a:rPr>
              <a:t>(y)</a:t>
            </a:r>
            <a:r>
              <a:rPr lang="en-US" sz="2000" dirty="0"/>
              <a:t>] = </a:t>
            </a:r>
            <a:r>
              <a:rPr lang="el-GR" sz="2000" dirty="0" smtClean="0"/>
              <a:t>1- θ/180</a:t>
            </a:r>
            <a:endParaRPr lang="en-US" sz="2000" dirty="0"/>
          </a:p>
        </p:txBody>
      </p:sp>
    </p:spTree>
    <p:extLst>
      <p:ext uri="{BB962C8B-B14F-4D97-AF65-F5344CB8AC3E}">
        <p14:creationId xmlns:p14="http://schemas.microsoft.com/office/powerpoint/2010/main" val="2779908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5"/>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4"/>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32" grpId="0" animBg="1"/>
      <p:bldP spid="33" grpId="0" animBg="1"/>
      <p:bldP spid="35" grpId="0" animBg="1"/>
      <p:bldP spid="36" grpId="0" animBg="1"/>
      <p:bldP spid="37" grpId="0" animBg="1"/>
      <p:bldP spid="38" grpId="0" animBg="1"/>
      <p:bldP spid="14" grpId="0" animBg="1"/>
      <p:bldP spid="42" grpId="0" animBg="1"/>
      <p:bldP spid="15" grpId="0"/>
      <p:bldP spid="44" grpId="0"/>
      <p:bldP spid="45" grpId="0"/>
      <p:bldP spid="4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 similar items	</a:t>
            </a:r>
            <a:endParaRPr lang="en-US" dirty="0"/>
          </a:p>
        </p:txBody>
      </p:sp>
      <p:sp>
        <p:nvSpPr>
          <p:cNvPr id="3" name="Content Placeholder 2"/>
          <p:cNvSpPr>
            <a:spLocks noGrp="1"/>
          </p:cNvSpPr>
          <p:nvPr>
            <p:ph idx="1"/>
          </p:nvPr>
        </p:nvSpPr>
        <p:spPr/>
        <p:txBody>
          <a:bodyPr>
            <a:normAutofit/>
          </a:bodyPr>
          <a:lstStyle/>
          <a:p>
            <a:r>
              <a:rPr lang="en-US" dirty="0" smtClean="0"/>
              <a:t>The problems we have seen so far have a common component</a:t>
            </a:r>
          </a:p>
          <a:p>
            <a:pPr lvl="1"/>
            <a:r>
              <a:rPr lang="en-US" dirty="0" smtClean="0"/>
              <a:t>We need a quick way to find </a:t>
            </a:r>
            <a:r>
              <a:rPr lang="en-US" dirty="0" smtClean="0">
                <a:solidFill>
                  <a:schemeClr val="accent6">
                    <a:lumMod val="75000"/>
                  </a:schemeClr>
                </a:solidFill>
              </a:rPr>
              <a:t>highly similar </a:t>
            </a:r>
            <a:r>
              <a:rPr lang="en-US" dirty="0" smtClean="0"/>
              <a:t>items to a </a:t>
            </a:r>
            <a:r>
              <a:rPr lang="en-US" dirty="0" smtClean="0">
                <a:solidFill>
                  <a:srgbClr val="0070C0"/>
                </a:solidFill>
              </a:rPr>
              <a:t>query</a:t>
            </a:r>
            <a:r>
              <a:rPr lang="en-US" dirty="0" smtClean="0"/>
              <a:t> item</a:t>
            </a:r>
          </a:p>
          <a:p>
            <a:pPr lvl="1"/>
            <a:r>
              <a:rPr lang="en-US" dirty="0" smtClean="0"/>
              <a:t>OR, we need a method for finding </a:t>
            </a:r>
            <a:r>
              <a:rPr lang="en-US" dirty="0" smtClean="0">
                <a:solidFill>
                  <a:srgbClr val="0070C0"/>
                </a:solidFill>
              </a:rPr>
              <a:t>all pairs </a:t>
            </a:r>
            <a:r>
              <a:rPr lang="en-US" dirty="0" smtClean="0"/>
              <a:t>of items that are </a:t>
            </a:r>
            <a:r>
              <a:rPr lang="en-US" dirty="0" smtClean="0">
                <a:solidFill>
                  <a:schemeClr val="accent6">
                    <a:lumMod val="75000"/>
                  </a:schemeClr>
                </a:solidFill>
              </a:rPr>
              <a:t>highly similar</a:t>
            </a:r>
            <a:r>
              <a:rPr lang="en-US" dirty="0" smtClean="0"/>
              <a:t>.</a:t>
            </a:r>
          </a:p>
          <a:p>
            <a:r>
              <a:rPr lang="en-US" dirty="0" smtClean="0"/>
              <a:t>Also known as the </a:t>
            </a:r>
            <a:r>
              <a:rPr lang="en-US" dirty="0" smtClean="0">
                <a:solidFill>
                  <a:srgbClr val="0070C0"/>
                </a:solidFill>
              </a:rPr>
              <a:t>Nearest Neighbor </a:t>
            </a:r>
            <a:r>
              <a:rPr lang="en-US" dirty="0" smtClean="0"/>
              <a:t>problem, or the </a:t>
            </a:r>
            <a:r>
              <a:rPr lang="en-US" dirty="0" smtClean="0">
                <a:solidFill>
                  <a:schemeClr val="accent6">
                    <a:lumMod val="75000"/>
                  </a:schemeClr>
                </a:solidFill>
              </a:rPr>
              <a:t>All Nearest Neighbors </a:t>
            </a:r>
            <a:r>
              <a:rPr lang="en-US" dirty="0" smtClean="0"/>
              <a:t>problem</a:t>
            </a:r>
          </a:p>
        </p:txBody>
      </p:sp>
    </p:spTree>
    <p:extLst>
      <p:ext uri="{BB962C8B-B14F-4D97-AF65-F5344CB8AC3E}">
        <p14:creationId xmlns:p14="http://schemas.microsoft.com/office/powerpoint/2010/main" val="126583956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C1ADA8E-B645-4608-844D-A908340172FD}" type="slidenum">
              <a:rPr lang="en-US"/>
              <a:pPr/>
              <a:t>60</a:t>
            </a:fld>
            <a:endParaRPr lang="en-US"/>
          </a:p>
        </p:txBody>
      </p:sp>
      <p:sp>
        <p:nvSpPr>
          <p:cNvPr id="47106" name="Rectangle 2"/>
          <p:cNvSpPr>
            <a:spLocks noGrp="1" noChangeArrowheads="1"/>
          </p:cNvSpPr>
          <p:nvPr>
            <p:ph type="title"/>
          </p:nvPr>
        </p:nvSpPr>
        <p:spPr/>
        <p:txBody>
          <a:bodyPr/>
          <a:lstStyle/>
          <a:p>
            <a:r>
              <a:rPr lang="en-US"/>
              <a:t>Signatures for Cosine Distance</a:t>
            </a:r>
          </a:p>
        </p:txBody>
      </p:sp>
      <p:sp>
        <p:nvSpPr>
          <p:cNvPr id="47107" name="Rectangle 3"/>
          <p:cNvSpPr>
            <a:spLocks noGrp="1" noChangeArrowheads="1"/>
          </p:cNvSpPr>
          <p:nvPr>
            <p:ph type="body" idx="1"/>
          </p:nvPr>
        </p:nvSpPr>
        <p:spPr>
          <a:xfrm>
            <a:off x="533400" y="1981200"/>
            <a:ext cx="8077200" cy="4419600"/>
          </a:xfrm>
        </p:spPr>
        <p:txBody>
          <a:bodyPr/>
          <a:lstStyle/>
          <a:p>
            <a:r>
              <a:rPr lang="en-US" dirty="0"/>
              <a:t>Pick some number of vectors, and hash your data for each vector.</a:t>
            </a:r>
          </a:p>
          <a:p>
            <a:r>
              <a:rPr lang="en-US" dirty="0"/>
              <a:t>The result is a signature (</a:t>
            </a:r>
            <a:r>
              <a:rPr lang="en-US" dirty="0">
                <a:solidFill>
                  <a:srgbClr val="0070C0"/>
                </a:solidFill>
              </a:rPr>
              <a:t>sketch </a:t>
            </a:r>
            <a:r>
              <a:rPr lang="en-US" dirty="0"/>
              <a:t>) of +1’s and –1’s that can be used for LSH like the </a:t>
            </a:r>
            <a:r>
              <a:rPr lang="en-US" dirty="0" err="1"/>
              <a:t>minhash</a:t>
            </a:r>
            <a:r>
              <a:rPr lang="en-US" dirty="0"/>
              <a:t> signatures for </a:t>
            </a:r>
            <a:r>
              <a:rPr lang="en-US" dirty="0" err="1"/>
              <a:t>Jaccard</a:t>
            </a:r>
            <a:r>
              <a:rPr lang="en-US" dirty="0"/>
              <a:t> distance</a:t>
            </a:r>
            <a:r>
              <a:rPr lang="en-US" dirty="0" smtClean="0"/>
              <a:t>.</a:t>
            </a:r>
            <a:endParaRPr lang="en-US" dirty="0"/>
          </a:p>
        </p:txBody>
      </p:sp>
    </p:spTree>
    <p:extLst>
      <p:ext uri="{BB962C8B-B14F-4D97-AF65-F5344CB8AC3E}">
        <p14:creationId xmlns:p14="http://schemas.microsoft.com/office/powerpoint/2010/main" val="313533077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EF10DEF-4CAB-41AE-B23E-3179F4AF0C6D}" type="slidenum">
              <a:rPr lang="en-US"/>
              <a:pPr/>
              <a:t>61</a:t>
            </a:fld>
            <a:endParaRPr lang="en-US"/>
          </a:p>
        </p:txBody>
      </p:sp>
      <p:sp>
        <p:nvSpPr>
          <p:cNvPr id="59394" name="Rectangle 2"/>
          <p:cNvSpPr>
            <a:spLocks noGrp="1" noChangeArrowheads="1"/>
          </p:cNvSpPr>
          <p:nvPr>
            <p:ph type="title"/>
          </p:nvPr>
        </p:nvSpPr>
        <p:spPr/>
        <p:txBody>
          <a:bodyPr/>
          <a:lstStyle/>
          <a:p>
            <a:r>
              <a:rPr lang="en-US"/>
              <a:t>Simplification</a:t>
            </a:r>
          </a:p>
        </p:txBody>
      </p:sp>
      <p:sp>
        <p:nvSpPr>
          <p:cNvPr id="59395" name="Rectangle 3"/>
          <p:cNvSpPr>
            <a:spLocks noGrp="1" noChangeArrowheads="1"/>
          </p:cNvSpPr>
          <p:nvPr>
            <p:ph type="body" idx="1"/>
          </p:nvPr>
        </p:nvSpPr>
        <p:spPr/>
        <p:txBody>
          <a:bodyPr/>
          <a:lstStyle/>
          <a:p>
            <a:r>
              <a:rPr lang="en-US" dirty="0"/>
              <a:t>We need not pick from among all possible vectors </a:t>
            </a:r>
            <a:r>
              <a:rPr lang="en-US" i="1" dirty="0">
                <a:solidFill>
                  <a:srgbClr val="0070C0"/>
                </a:solidFill>
              </a:rPr>
              <a:t>v</a:t>
            </a:r>
            <a:r>
              <a:rPr lang="en-US" dirty="0">
                <a:solidFill>
                  <a:srgbClr val="0070C0"/>
                </a:solidFill>
              </a:rPr>
              <a:t> </a:t>
            </a:r>
            <a:r>
              <a:rPr lang="en-US" dirty="0"/>
              <a:t> to form a component of a sketch.</a:t>
            </a:r>
          </a:p>
          <a:p>
            <a:r>
              <a:rPr lang="en-US" dirty="0"/>
              <a:t>It suffices to consider only vectors </a:t>
            </a:r>
            <a:r>
              <a:rPr lang="en-US" i="1" dirty="0"/>
              <a:t>v</a:t>
            </a:r>
            <a:r>
              <a:rPr lang="en-US" dirty="0"/>
              <a:t>  consisting of +1 and –1 components.</a:t>
            </a:r>
          </a:p>
        </p:txBody>
      </p:sp>
    </p:spTree>
    <p:extLst>
      <p:ext uri="{BB962C8B-B14F-4D97-AF65-F5344CB8AC3E}">
        <p14:creationId xmlns:p14="http://schemas.microsoft.com/office/powerpoint/2010/main" val="7289695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SKETCHING </a:t>
            </a:r>
            <a:br>
              <a:rPr lang="en-US" dirty="0" smtClean="0"/>
            </a:br>
            <a:r>
              <a:rPr lang="en-US" dirty="0" smtClean="0"/>
              <a:t>AND </a:t>
            </a:r>
            <a:br>
              <a:rPr lang="en-US" dirty="0" smtClean="0"/>
            </a:br>
            <a:r>
              <a:rPr lang="en-US" dirty="0" smtClean="0"/>
              <a:t>LOCALITY SENSITIVE HASHING</a:t>
            </a:r>
            <a:endParaRPr lang="en-US" dirty="0"/>
          </a:p>
        </p:txBody>
      </p:sp>
      <p:sp>
        <p:nvSpPr>
          <p:cNvPr id="5" name="Text Placeholder 4"/>
          <p:cNvSpPr>
            <a:spLocks noGrp="1"/>
          </p:cNvSpPr>
          <p:nvPr>
            <p:ph type="body" idx="1"/>
          </p:nvPr>
        </p:nvSpPr>
        <p:spPr/>
        <p:txBody>
          <a:bodyPr/>
          <a:lstStyle/>
          <a:p>
            <a:r>
              <a:rPr lang="en-US" dirty="0" smtClean="0"/>
              <a:t>Thanks to:</a:t>
            </a:r>
          </a:p>
          <a:p>
            <a:r>
              <a:rPr lang="en-US" dirty="0" err="1"/>
              <a:t>Rajaraman</a:t>
            </a:r>
            <a:r>
              <a:rPr lang="en-US" dirty="0"/>
              <a:t> and Ullman, “Mining Massive Datasets”</a:t>
            </a:r>
          </a:p>
          <a:p>
            <a:r>
              <a:rPr lang="en-US" dirty="0" err="1" smtClean="0"/>
              <a:t>Evimaria</a:t>
            </a:r>
            <a:r>
              <a:rPr lang="en-US" dirty="0" smtClean="0"/>
              <a:t> Terzi, slides for Data Mining Course. </a:t>
            </a:r>
            <a:endParaRPr lang="en-US" dirty="0"/>
          </a:p>
        </p:txBody>
      </p:sp>
    </p:spTree>
    <p:extLst>
      <p:ext uri="{BB962C8B-B14F-4D97-AF65-F5344CB8AC3E}">
        <p14:creationId xmlns:p14="http://schemas.microsoft.com/office/powerpoint/2010/main" val="42795450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Problem</a:t>
            </a:r>
            <a:endParaRPr lang="en-US" dirty="0"/>
          </a:p>
        </p:txBody>
      </p:sp>
      <p:sp>
        <p:nvSpPr>
          <p:cNvPr id="5" name="Content Placeholder 4"/>
          <p:cNvSpPr>
            <a:spLocks noGrp="1"/>
          </p:cNvSpPr>
          <p:nvPr>
            <p:ph idx="1"/>
          </p:nvPr>
        </p:nvSpPr>
        <p:spPr/>
        <p:txBody>
          <a:bodyPr/>
          <a:lstStyle/>
          <a:p>
            <a:r>
              <a:rPr lang="en-US" dirty="0" smtClean="0"/>
              <a:t>Given a (large) collection of </a:t>
            </a:r>
            <a:r>
              <a:rPr lang="en-US" dirty="0" smtClean="0">
                <a:solidFill>
                  <a:srgbClr val="0070C0"/>
                </a:solidFill>
              </a:rPr>
              <a:t>documents</a:t>
            </a:r>
            <a:r>
              <a:rPr lang="en-US" dirty="0" smtClean="0"/>
              <a:t> find all pairs of documents which are </a:t>
            </a:r>
            <a:r>
              <a:rPr lang="en-US" dirty="0" smtClean="0">
                <a:solidFill>
                  <a:schemeClr val="accent6">
                    <a:lumMod val="75000"/>
                  </a:schemeClr>
                </a:solidFill>
              </a:rPr>
              <a:t>near duplicates</a:t>
            </a:r>
          </a:p>
          <a:p>
            <a:pPr lvl="1"/>
            <a:r>
              <a:rPr lang="en-US" dirty="0" smtClean="0"/>
              <a:t>Their </a:t>
            </a:r>
            <a:r>
              <a:rPr lang="en-US" dirty="0" smtClean="0">
                <a:solidFill>
                  <a:srgbClr val="0070C0"/>
                </a:solidFill>
              </a:rPr>
              <a:t>similarity</a:t>
            </a:r>
            <a:r>
              <a:rPr lang="en-US" dirty="0" smtClean="0"/>
              <a:t> is very </a:t>
            </a:r>
            <a:r>
              <a:rPr lang="en-US" dirty="0" smtClean="0">
                <a:solidFill>
                  <a:schemeClr val="accent6">
                    <a:lumMod val="75000"/>
                  </a:schemeClr>
                </a:solidFill>
              </a:rPr>
              <a:t>high</a:t>
            </a:r>
          </a:p>
          <a:p>
            <a:pPr lvl="1"/>
            <a:endParaRPr lang="en-US" dirty="0"/>
          </a:p>
          <a:p>
            <a:r>
              <a:rPr lang="en-US" dirty="0" smtClean="0"/>
              <a:t>What if we want to find </a:t>
            </a:r>
            <a:r>
              <a:rPr lang="en-US" dirty="0" smtClean="0">
                <a:solidFill>
                  <a:schemeClr val="accent6">
                    <a:lumMod val="75000"/>
                  </a:schemeClr>
                </a:solidFill>
              </a:rPr>
              <a:t>identical</a:t>
            </a:r>
            <a:r>
              <a:rPr lang="en-US" dirty="0" smtClean="0"/>
              <a:t> documents?</a:t>
            </a:r>
            <a:endParaRPr lang="en-US" dirty="0"/>
          </a:p>
        </p:txBody>
      </p:sp>
    </p:spTree>
    <p:extLst>
      <p:ext uri="{BB962C8B-B14F-4D97-AF65-F5344CB8AC3E}">
        <p14:creationId xmlns:p14="http://schemas.microsoft.com/office/powerpoint/2010/main" val="10219242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 issues</a:t>
            </a:r>
            <a:endParaRPr lang="en-US" dirty="0"/>
          </a:p>
        </p:txBody>
      </p:sp>
      <p:sp>
        <p:nvSpPr>
          <p:cNvPr id="3" name="Content Placeholder 2"/>
          <p:cNvSpPr>
            <a:spLocks noGrp="1"/>
          </p:cNvSpPr>
          <p:nvPr>
            <p:ph idx="1"/>
          </p:nvPr>
        </p:nvSpPr>
        <p:spPr/>
        <p:txBody>
          <a:bodyPr/>
          <a:lstStyle/>
          <a:p>
            <a:r>
              <a:rPr lang="en-US" dirty="0" smtClean="0"/>
              <a:t>What is the </a:t>
            </a:r>
            <a:r>
              <a:rPr lang="en-US" dirty="0" smtClean="0">
                <a:solidFill>
                  <a:schemeClr val="accent6">
                    <a:lumMod val="75000"/>
                  </a:schemeClr>
                </a:solidFill>
              </a:rPr>
              <a:t>right representation </a:t>
            </a:r>
            <a:r>
              <a:rPr lang="en-US" dirty="0" smtClean="0"/>
              <a:t>of the document when we check for similarity?</a:t>
            </a:r>
          </a:p>
          <a:p>
            <a:pPr lvl="1"/>
            <a:r>
              <a:rPr lang="en-US" dirty="0" smtClean="0"/>
              <a:t>E.g., representing a document as a set of characters will not do (why?)</a:t>
            </a:r>
          </a:p>
          <a:p>
            <a:r>
              <a:rPr lang="en-US" dirty="0" smtClean="0"/>
              <a:t>When we have billions of documents, keeping the full text in memory is not an option.</a:t>
            </a:r>
          </a:p>
          <a:p>
            <a:pPr lvl="1"/>
            <a:r>
              <a:rPr lang="en-US" dirty="0" smtClean="0"/>
              <a:t>We need to find a </a:t>
            </a:r>
            <a:r>
              <a:rPr lang="en-US" dirty="0" smtClean="0">
                <a:solidFill>
                  <a:srgbClr val="0070C0"/>
                </a:solidFill>
              </a:rPr>
              <a:t>shorter representation</a:t>
            </a:r>
          </a:p>
          <a:p>
            <a:r>
              <a:rPr lang="en-US" dirty="0" smtClean="0"/>
              <a:t>How do we do </a:t>
            </a:r>
            <a:r>
              <a:rPr lang="en-US" dirty="0" smtClean="0">
                <a:solidFill>
                  <a:schemeClr val="accent6">
                    <a:lumMod val="75000"/>
                  </a:schemeClr>
                </a:solidFill>
              </a:rPr>
              <a:t>pairwise comparisons </a:t>
            </a:r>
            <a:r>
              <a:rPr lang="en-US" dirty="0" smtClean="0"/>
              <a:t>of billions of documents?</a:t>
            </a:r>
          </a:p>
          <a:p>
            <a:pPr lvl="1"/>
            <a:r>
              <a:rPr lang="en-US" dirty="0" smtClean="0"/>
              <a:t>If we wanted exact match it would be ok, can we replicate this idea?</a:t>
            </a:r>
          </a:p>
        </p:txBody>
      </p:sp>
    </p:spTree>
    <p:extLst>
      <p:ext uri="{BB962C8B-B14F-4D97-AF65-F5344CB8AC3E}">
        <p14:creationId xmlns:p14="http://schemas.microsoft.com/office/powerpoint/2010/main" val="347864467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10046</TotalTime>
  <Words>4139</Words>
  <Application>Microsoft Office PowerPoint</Application>
  <PresentationFormat>On-screen Show (4:3)</PresentationFormat>
  <Paragraphs>1362</Paragraphs>
  <Slides>61</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61</vt:i4>
      </vt:variant>
    </vt:vector>
  </HeadingPairs>
  <TitlesOfParts>
    <vt:vector size="73" baseType="lpstr">
      <vt:lpstr>Arial</vt:lpstr>
      <vt:lpstr>Calibri</vt:lpstr>
      <vt:lpstr>Cambria Math</vt:lpstr>
      <vt:lpstr>CourierPS</vt:lpstr>
      <vt:lpstr>DejaVu LGC Sans</vt:lpstr>
      <vt:lpstr>Lucida Sans Unicode</vt:lpstr>
      <vt:lpstr>Monotype Sorts</vt:lpstr>
      <vt:lpstr>Symbol</vt:lpstr>
      <vt:lpstr>Tahoma</vt:lpstr>
      <vt:lpstr>Times New Roman</vt:lpstr>
      <vt:lpstr>Wingdings</vt:lpstr>
      <vt:lpstr>Clarity</vt:lpstr>
      <vt:lpstr>DATA MINING LECTURE 5</vt:lpstr>
      <vt:lpstr>Jaccard Similarity</vt:lpstr>
      <vt:lpstr>Cosine Similarity</vt:lpstr>
      <vt:lpstr>Application: Recommendations</vt:lpstr>
      <vt:lpstr>Application: Finding near duplicates</vt:lpstr>
      <vt:lpstr>Finding similar items </vt:lpstr>
      <vt:lpstr>SKETCHING  AND  LOCALITY SENSITIVE HASHING</vt:lpstr>
      <vt:lpstr>Problem</vt:lpstr>
      <vt:lpstr>Main issues</vt:lpstr>
      <vt:lpstr>Three Essential Techniques for Similar Documents</vt:lpstr>
      <vt:lpstr>The Big Picture</vt:lpstr>
      <vt:lpstr>Shingles</vt:lpstr>
      <vt:lpstr>Shingling</vt:lpstr>
      <vt:lpstr>Shingling</vt:lpstr>
      <vt:lpstr>Working Assumption</vt:lpstr>
      <vt:lpstr>Shingles: Compression Option</vt:lpstr>
      <vt:lpstr>Fingerprinting</vt:lpstr>
      <vt:lpstr>Basic Data Model: Sets</vt:lpstr>
      <vt:lpstr>Signatures </vt:lpstr>
      <vt:lpstr>From Sets to Boolean Matrices</vt:lpstr>
      <vt:lpstr>Example</vt:lpstr>
      <vt:lpstr>Example</vt:lpstr>
      <vt:lpstr>Example</vt:lpstr>
      <vt:lpstr>Minhashing</vt:lpstr>
      <vt:lpstr>Example of minhash signatures</vt:lpstr>
      <vt:lpstr>Example of minhash signatures</vt:lpstr>
      <vt:lpstr>Example of minhash signatures</vt:lpstr>
      <vt:lpstr>Example of minhash signatures</vt:lpstr>
      <vt:lpstr>A Subtle Point</vt:lpstr>
      <vt:lpstr>Hash function Property</vt:lpstr>
      <vt:lpstr>Example</vt:lpstr>
      <vt:lpstr>Example</vt:lpstr>
      <vt:lpstr>Example</vt:lpstr>
      <vt:lpstr>Example</vt:lpstr>
      <vt:lpstr>Example</vt:lpstr>
      <vt:lpstr>Similarity for Signatures</vt:lpstr>
      <vt:lpstr>Is it now feasible?</vt:lpstr>
      <vt:lpstr>Being more practical</vt:lpstr>
      <vt:lpstr>Example</vt:lpstr>
      <vt:lpstr>Implementation – (4)</vt:lpstr>
      <vt:lpstr>Finding similar pairs</vt:lpstr>
      <vt:lpstr>Locality-Sensitive Hashing</vt:lpstr>
      <vt:lpstr>Signature matrix reminder</vt:lpstr>
      <vt:lpstr>Partition into Bands – (1)</vt:lpstr>
      <vt:lpstr>Partitioning into bands</vt:lpstr>
      <vt:lpstr>Partition into Bands – (2)</vt:lpstr>
      <vt:lpstr>PowerPoint Presentation</vt:lpstr>
      <vt:lpstr>Partition into Bands – (2)</vt:lpstr>
      <vt:lpstr>Analysis of LSH – What We Want</vt:lpstr>
      <vt:lpstr>What One Band of One Row Gives You</vt:lpstr>
      <vt:lpstr>What b  Bands of r  Rows Gives You</vt:lpstr>
      <vt:lpstr>Example: b  = 20; r  = 5</vt:lpstr>
      <vt:lpstr>Suppose S1, S2 are 80% Similar</vt:lpstr>
      <vt:lpstr>Suppose S1, S2 Only 40% Similar</vt:lpstr>
      <vt:lpstr>LSH Summary</vt:lpstr>
      <vt:lpstr>Locality-sensitive hashing (LSH)</vt:lpstr>
      <vt:lpstr>LSH for Cosine Distance</vt:lpstr>
      <vt:lpstr>Random Hyperplanes</vt:lpstr>
      <vt:lpstr>Proof of Claim</vt:lpstr>
      <vt:lpstr>Signatures for Cosine Distance</vt:lpstr>
      <vt:lpstr>Simplification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tsap</dc:creator>
  <cp:lastModifiedBy>Panayiotis Tsaparas</cp:lastModifiedBy>
  <cp:revision>366</cp:revision>
  <dcterms:created xsi:type="dcterms:W3CDTF">2011-10-17T19:46:53Z</dcterms:created>
  <dcterms:modified xsi:type="dcterms:W3CDTF">2017-03-21T11:57:44Z</dcterms:modified>
</cp:coreProperties>
</file>