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07"/>
  </p:notesMasterIdLst>
  <p:sldIdLst>
    <p:sldId id="369" r:id="rId2"/>
    <p:sldId id="896" r:id="rId3"/>
    <p:sldId id="897" r:id="rId4"/>
    <p:sldId id="958" r:id="rId5"/>
    <p:sldId id="898" r:id="rId6"/>
    <p:sldId id="900" r:id="rId7"/>
    <p:sldId id="901" r:id="rId8"/>
    <p:sldId id="902" r:id="rId9"/>
    <p:sldId id="903" r:id="rId10"/>
    <p:sldId id="904" r:id="rId11"/>
    <p:sldId id="905" r:id="rId12"/>
    <p:sldId id="906" r:id="rId13"/>
    <p:sldId id="907" r:id="rId14"/>
    <p:sldId id="908" r:id="rId15"/>
    <p:sldId id="909" r:id="rId16"/>
    <p:sldId id="910" r:id="rId17"/>
    <p:sldId id="911" r:id="rId18"/>
    <p:sldId id="912" r:id="rId19"/>
    <p:sldId id="913" r:id="rId20"/>
    <p:sldId id="914" r:id="rId21"/>
    <p:sldId id="916" r:id="rId22"/>
    <p:sldId id="917" r:id="rId23"/>
    <p:sldId id="918" r:id="rId24"/>
    <p:sldId id="919" r:id="rId25"/>
    <p:sldId id="920" r:id="rId26"/>
    <p:sldId id="921" r:id="rId27"/>
    <p:sldId id="960" r:id="rId28"/>
    <p:sldId id="961" r:id="rId29"/>
    <p:sldId id="963" r:id="rId30"/>
    <p:sldId id="959" r:id="rId31"/>
    <p:sldId id="926" r:id="rId32"/>
    <p:sldId id="927" r:id="rId33"/>
    <p:sldId id="925" r:id="rId34"/>
    <p:sldId id="928" r:id="rId35"/>
    <p:sldId id="929" r:id="rId36"/>
    <p:sldId id="930" r:id="rId37"/>
    <p:sldId id="931" r:id="rId38"/>
    <p:sldId id="933" r:id="rId39"/>
    <p:sldId id="934" r:id="rId40"/>
    <p:sldId id="939" r:id="rId41"/>
    <p:sldId id="940" r:id="rId42"/>
    <p:sldId id="941" r:id="rId43"/>
    <p:sldId id="942" r:id="rId44"/>
    <p:sldId id="943" r:id="rId45"/>
    <p:sldId id="944" r:id="rId46"/>
    <p:sldId id="947" r:id="rId47"/>
    <p:sldId id="946" r:id="rId48"/>
    <p:sldId id="949" r:id="rId49"/>
    <p:sldId id="950" r:id="rId50"/>
    <p:sldId id="964" r:id="rId51"/>
    <p:sldId id="966" r:id="rId52"/>
    <p:sldId id="965" r:id="rId53"/>
    <p:sldId id="956" r:id="rId54"/>
    <p:sldId id="957" r:id="rId55"/>
    <p:sldId id="487" r:id="rId56"/>
    <p:sldId id="488" r:id="rId57"/>
    <p:sldId id="504" r:id="rId58"/>
    <p:sldId id="508" r:id="rId59"/>
    <p:sldId id="509" r:id="rId60"/>
    <p:sldId id="490" r:id="rId61"/>
    <p:sldId id="491" r:id="rId62"/>
    <p:sldId id="492" r:id="rId63"/>
    <p:sldId id="493" r:id="rId64"/>
    <p:sldId id="494" r:id="rId65"/>
    <p:sldId id="495" r:id="rId66"/>
    <p:sldId id="496" r:id="rId67"/>
    <p:sldId id="497" r:id="rId68"/>
    <p:sldId id="505" r:id="rId69"/>
    <p:sldId id="506" r:id="rId70"/>
    <p:sldId id="498" r:id="rId71"/>
    <p:sldId id="499" r:id="rId72"/>
    <p:sldId id="775" r:id="rId73"/>
    <p:sldId id="776" r:id="rId74"/>
    <p:sldId id="777" r:id="rId75"/>
    <p:sldId id="763" r:id="rId76"/>
    <p:sldId id="765" r:id="rId77"/>
    <p:sldId id="779" r:id="rId78"/>
    <p:sldId id="780" r:id="rId79"/>
    <p:sldId id="783" r:id="rId80"/>
    <p:sldId id="895" r:id="rId81"/>
    <p:sldId id="784" r:id="rId82"/>
    <p:sldId id="785" r:id="rId83"/>
    <p:sldId id="786" r:id="rId84"/>
    <p:sldId id="787" r:id="rId85"/>
    <p:sldId id="788" r:id="rId86"/>
    <p:sldId id="789" r:id="rId87"/>
    <p:sldId id="790" r:id="rId88"/>
    <p:sldId id="791" r:id="rId89"/>
    <p:sldId id="792" r:id="rId90"/>
    <p:sldId id="793" r:id="rId91"/>
    <p:sldId id="794" r:id="rId92"/>
    <p:sldId id="795" r:id="rId93"/>
    <p:sldId id="796" r:id="rId94"/>
    <p:sldId id="797" r:id="rId95"/>
    <p:sldId id="798" r:id="rId96"/>
    <p:sldId id="799" r:id="rId97"/>
    <p:sldId id="801" r:id="rId98"/>
    <p:sldId id="802" r:id="rId99"/>
    <p:sldId id="803" r:id="rId100"/>
    <p:sldId id="804" r:id="rId101"/>
    <p:sldId id="805" r:id="rId102"/>
    <p:sldId id="806" r:id="rId103"/>
    <p:sldId id="807" r:id="rId104"/>
    <p:sldId id="888" r:id="rId105"/>
    <p:sldId id="889" r:id="rId10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11" d="100"/>
          <a:sy n="111" d="100"/>
        </p:scale>
        <p:origin x="-15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80D17E-E629-4A57-A4E3-ABBF6F0DD4C9}" type="slidenum">
              <a:rPr lang="en-GB"/>
              <a:pPr/>
              <a:t>17</a:t>
            </a:fld>
            <a:endParaRPr lang="en-GB"/>
          </a:p>
        </p:txBody>
      </p:sp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B7AFC5D-8707-49A3-AA5A-9A85FE3ED72E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60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DF3C6D-1695-4A96-BB58-89BD301D0BCF}" type="slidenum">
              <a:rPr lang="en-GB"/>
              <a:pPr/>
              <a:t>30</a:t>
            </a:fld>
            <a:endParaRPr lang="en-GB"/>
          </a:p>
        </p:txBody>
      </p:sp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7F675BC-8CC9-4DD3-BECD-262F54EF388C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30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154113" y="693738"/>
            <a:ext cx="4552950" cy="3414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20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82B086-1858-474F-BC89-E9117FAB2FD0}" type="slidenum">
              <a:rPr lang="en-GB"/>
              <a:pPr/>
              <a:t>32</a:t>
            </a:fld>
            <a:endParaRPr lang="en-GB"/>
          </a:p>
        </p:txBody>
      </p:sp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C3049ED-C482-4617-B716-1BDFF9532AE1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32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76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387CD2-0F23-435A-90F5-519748395B54}" type="slidenum">
              <a:rPr lang="en-GB"/>
              <a:pPr/>
              <a:t>34</a:t>
            </a:fld>
            <a:endParaRPr lang="en-GB"/>
          </a:p>
        </p:txBody>
      </p:sp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0217FBA-FF96-41B8-9ECE-C159EEF96199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34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31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970107-BE38-4474-9132-216DB734A01F}" type="slidenum">
              <a:rPr lang="en-GB"/>
              <a:pPr/>
              <a:t>20</a:t>
            </a:fld>
            <a:endParaRPr lang="en-GB"/>
          </a:p>
        </p:txBody>
      </p:sp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D38ADFA-08D0-41C1-8E6C-3429AB16E8C0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1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65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387CD2-0F23-435A-90F5-519748395B54}" type="slidenum">
              <a:rPr lang="en-GB"/>
              <a:pPr/>
              <a:t>22</a:t>
            </a:fld>
            <a:endParaRPr lang="en-GB"/>
          </a:p>
        </p:txBody>
      </p:sp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0217FBA-FF96-41B8-9ECE-C159EEF96199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22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36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387CD2-0F23-435A-90F5-519748395B54}" type="slidenum">
              <a:rPr lang="en-GB"/>
              <a:pPr/>
              <a:t>23</a:t>
            </a:fld>
            <a:endParaRPr lang="en-GB"/>
          </a:p>
        </p:txBody>
      </p:sp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0217FBA-FF96-41B8-9ECE-C159EEF96199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23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57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387CD2-0F23-435A-90F5-519748395B54}" type="slidenum">
              <a:rPr lang="en-GB"/>
              <a:pPr/>
              <a:t>24</a:t>
            </a:fld>
            <a:endParaRPr lang="en-GB"/>
          </a:p>
        </p:txBody>
      </p:sp>
      <p:sp>
        <p:nvSpPr>
          <p:cNvPr id="9216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0217FBA-FF96-41B8-9ECE-C159EEF96199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24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Since we did not generate this</a:t>
            </a:r>
            <a:r>
              <a:rPr lang="en-US" baseline="0" dirty="0" smtClean="0"/>
              <a:t> candidate it means that the </a:t>
            </a:r>
            <a:r>
              <a:rPr lang="en-US" baseline="0" dirty="0" err="1" smtClean="0"/>
              <a:t>itemsets</a:t>
            </a:r>
            <a:r>
              <a:rPr lang="en-US" baseline="0" dirty="0" smtClean="0"/>
              <a:t> 1,2,4 and 1,2,5 are not frequent. Therefore, the </a:t>
            </a:r>
            <a:r>
              <a:rPr lang="en-US" baseline="0" dirty="0" err="1" smtClean="0"/>
              <a:t>itemset</a:t>
            </a:r>
            <a:r>
              <a:rPr lang="en-US" baseline="0" dirty="0" smtClean="0"/>
              <a:t> 1,2,4,5 cannot be frequent.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252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82B086-1858-474F-BC89-E9117FAB2FD0}" type="slidenum">
              <a:rPr lang="en-GB"/>
              <a:pPr/>
              <a:t>26</a:t>
            </a:fld>
            <a:endParaRPr lang="en-GB"/>
          </a:p>
        </p:txBody>
      </p:sp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C3049ED-C482-4617-B716-1BDFF9532AE1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26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90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82B086-1858-474F-BC89-E9117FAB2FD0}" type="slidenum">
              <a:rPr lang="en-GB"/>
              <a:pPr/>
              <a:t>27</a:t>
            </a:fld>
            <a:endParaRPr lang="en-GB"/>
          </a:p>
        </p:txBody>
      </p:sp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C3049ED-C482-4617-B716-1BDFF9532AE1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27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04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82B086-1858-474F-BC89-E9117FAB2FD0}" type="slidenum">
              <a:rPr lang="en-GB"/>
              <a:pPr/>
              <a:t>28</a:t>
            </a:fld>
            <a:endParaRPr lang="en-GB"/>
          </a:p>
        </p:txBody>
      </p:sp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C3049ED-C482-4617-B716-1BDFF9532AE1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28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05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82B086-1858-474F-BC89-E9117FAB2FD0}" type="slidenum">
              <a:rPr lang="en-GB"/>
              <a:pPr/>
              <a:t>29</a:t>
            </a:fld>
            <a:endParaRPr lang="en-GB"/>
          </a:p>
        </p:txBody>
      </p:sp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C3049ED-C482-4617-B716-1BDFF9532AE1}" type="slidenum">
              <a:rPr lang="en-GB" sz="1200">
                <a:solidFill>
                  <a:srgbClr val="000000"/>
                </a:solidFill>
                <a:ea typeface="DejaVu LGC Sans" charset="0"/>
                <a:cs typeface="DejaVu LGC Sans" charset="0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29</a:t>
            </a:fld>
            <a:endParaRPr lang="en-GB" sz="120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4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6.emf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matik.uni-trier.de/~ley/db/conf/vldb/vldb94.html" TargetMode="External"/><Relationship Id="rId2" Type="http://schemas.openxmlformats.org/officeDocument/2006/relationships/hyperlink" Target="http://www.informatik.uni-trier.de/~ley/db/conf/sigmod/sigmod93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Word_97_-_2003_Document1.doc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Document5.doc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wmf"/><Relationship Id="rId11" Type="http://schemas.openxmlformats.org/officeDocument/2006/relationships/oleObject" Target="../embeddings/Microsoft_Word_97_-_2003_Document6.doc"/><Relationship Id="rId5" Type="http://schemas.openxmlformats.org/officeDocument/2006/relationships/oleObject" Target="../embeddings/Microsoft_Word_97_-_2003_Document4.doc"/><Relationship Id="rId15" Type="http://schemas.openxmlformats.org/officeDocument/2006/relationships/oleObject" Target="../embeddings/Microsoft_Word_97_-_2003_Document7.doc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1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Microsoft_Word_97_-_2003_Document9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6.emf"/><Relationship Id="rId5" Type="http://schemas.openxmlformats.org/officeDocument/2006/relationships/image" Target="../media/image14.emf"/><Relationship Id="rId10" Type="http://schemas.openxmlformats.org/officeDocument/2006/relationships/oleObject" Target="../embeddings/Microsoft_Word_97_-_2003_Document10.doc"/><Relationship Id="rId4" Type="http://schemas.openxmlformats.org/officeDocument/2006/relationships/oleObject" Target="../embeddings/Microsoft_Word_97_-_2003_Document8.doc"/><Relationship Id="rId9" Type="http://schemas.openxmlformats.org/officeDocument/2006/relationships/oleObject" Target="../embeddings/oleObject14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Microsoft_Word_97_-_2003_Document2.doc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Word_97_-_2003_Document11.doc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0.wmf"/><Relationship Id="rId11" Type="http://schemas.openxmlformats.org/officeDocument/2006/relationships/image" Target="../media/image3.emf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Microsoft_Word_97_-_2003_Document12.doc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0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2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4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4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7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8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Microsoft_Excel_97-2003_Worksheet1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1.emf"/><Relationship Id="rId5" Type="http://schemas.openxmlformats.org/officeDocument/2006/relationships/image" Target="../media/image29.emf"/><Relationship Id="rId10" Type="http://schemas.openxmlformats.org/officeDocument/2006/relationships/oleObject" Target="../embeddings/Microsoft_Excel_97-2003_Worksheet15.xls"/><Relationship Id="rId4" Type="http://schemas.openxmlformats.org/officeDocument/2006/relationships/oleObject" Target="../embeddings/Microsoft_Excel_97-2003_Worksheet13.xls"/><Relationship Id="rId9" Type="http://schemas.openxmlformats.org/officeDocument/2006/relationships/oleObject" Target="../embeddings/oleObject29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2.emf"/><Relationship Id="rId4" Type="http://schemas.openxmlformats.org/officeDocument/2006/relationships/oleObject" Target="../embeddings/Microsoft_Excel_97-2003_Worksheet16.xls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4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5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Word_97_-_2003_Document3.doc"/><Relationship Id="rId4" Type="http://schemas.openxmlformats.org/officeDocument/2006/relationships/oleObject" Target="../embeddings/oleObject3.bin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smtClean="0"/>
              <a:t>LECTURE </a:t>
            </a:r>
            <a:r>
              <a:rPr lang="en-US" smtClean="0"/>
              <a:t>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543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Frequent </a:t>
            </a:r>
            <a:r>
              <a:rPr lang="en-US" dirty="0" err="1" smtClean="0"/>
              <a:t>Itemsets</a:t>
            </a:r>
            <a:r>
              <a:rPr lang="en-US" dirty="0" smtClean="0"/>
              <a:t> and Association Rules</a:t>
            </a:r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Mining Frequent </a:t>
            </a:r>
            <a:r>
              <a:rPr lang="en-US" dirty="0" err="1" smtClean="0"/>
              <a:t>Itemsets</a:t>
            </a:r>
            <a:r>
              <a:rPr lang="en-US" dirty="0" smtClean="0"/>
              <a:t>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Input</a:t>
            </a:r>
            <a:r>
              <a:rPr lang="en-US" dirty="0"/>
              <a:t>: </a:t>
            </a:r>
            <a:r>
              <a:rPr lang="en-US" dirty="0" smtClean="0"/>
              <a:t>Market basket data, threshold </a:t>
            </a:r>
            <a:r>
              <a:rPr lang="en-US" i="1" dirty="0" err="1">
                <a:solidFill>
                  <a:srgbClr val="FF0000"/>
                </a:solidFill>
                <a:cs typeface="Arial" pitchFamily="34" charset="0"/>
              </a:rPr>
              <a:t>minsup</a:t>
            </a:r>
            <a:r>
              <a:rPr lang="en-US" i="1" dirty="0">
                <a:solidFill>
                  <a:srgbClr val="FF0000"/>
                </a:solidFill>
                <a:cs typeface="Arial" pitchFamily="34" charset="0"/>
              </a:rPr>
              <a:t> 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Output</a:t>
            </a:r>
            <a:r>
              <a:rPr lang="en-US" dirty="0"/>
              <a:t>: All </a:t>
            </a:r>
            <a:r>
              <a:rPr lang="en-US" dirty="0" smtClean="0"/>
              <a:t>frequent </a:t>
            </a:r>
            <a:r>
              <a:rPr lang="en-US" dirty="0" err="1" smtClean="0"/>
              <a:t>itemsets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0070C0"/>
                </a:solidFill>
              </a:rPr>
              <a:t>support </a:t>
            </a:r>
            <a:r>
              <a:rPr lang="en-US" dirty="0">
                <a:solidFill>
                  <a:srgbClr val="0070C0"/>
                </a:solidFill>
                <a:cs typeface="Arial" pitchFamily="34" charset="0"/>
              </a:rPr>
              <a:t>≥ </a:t>
            </a:r>
            <a:r>
              <a:rPr lang="en-US" i="1" dirty="0" err="1" smtClean="0">
                <a:solidFill>
                  <a:srgbClr val="FF0000"/>
                </a:solidFill>
                <a:cs typeface="Arial" pitchFamily="34" charset="0"/>
              </a:rPr>
              <a:t>minsup</a:t>
            </a:r>
            <a:endParaRPr lang="en-US" i="1" dirty="0" smtClean="0">
              <a:solidFill>
                <a:srgbClr val="FF0000"/>
              </a:solidFill>
              <a:cs typeface="Arial" pitchFamily="34" charset="0"/>
            </a:endParaRPr>
          </a:p>
          <a:p>
            <a:endParaRPr lang="en-US" dirty="0">
              <a:cs typeface="Arial" pitchFamily="34" charset="0"/>
            </a:endParaRPr>
          </a:p>
          <a:p>
            <a:r>
              <a:rPr lang="en-US" dirty="0" smtClean="0">
                <a:cs typeface="Arial" pitchFamily="34" charset="0"/>
              </a:rPr>
              <a:t>Problem parameters: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N (size): </a:t>
            </a:r>
            <a:r>
              <a:rPr lang="en-US" dirty="0" smtClean="0">
                <a:cs typeface="Arial" pitchFamily="34" charset="0"/>
              </a:rPr>
              <a:t>number of transactions</a:t>
            </a:r>
          </a:p>
          <a:p>
            <a:pPr lvl="2"/>
            <a:r>
              <a:rPr lang="en-US" dirty="0" err="1" smtClean="0">
                <a:cs typeface="Arial" pitchFamily="34" charset="0"/>
              </a:rPr>
              <a:t>Wallmart</a:t>
            </a:r>
            <a:r>
              <a:rPr lang="en-US" dirty="0" smtClean="0">
                <a:cs typeface="Arial" pitchFamily="34" charset="0"/>
              </a:rPr>
              <a:t>: billions of baskets per year</a:t>
            </a:r>
          </a:p>
          <a:p>
            <a:pPr lvl="2"/>
            <a:r>
              <a:rPr lang="en-US" dirty="0" smtClean="0">
                <a:cs typeface="Arial" pitchFamily="34" charset="0"/>
              </a:rPr>
              <a:t>Web: billions of pages</a:t>
            </a:r>
          </a:p>
          <a:p>
            <a:pPr lvl="1"/>
            <a:r>
              <a:rPr lang="en-US" dirty="0">
                <a:solidFill>
                  <a:srgbClr val="0070C0"/>
                </a:solidFill>
                <a:cs typeface="Arial" pitchFamily="34" charset="0"/>
              </a:rPr>
              <a:t>d</a:t>
            </a:r>
            <a:r>
              <a:rPr lang="en-US" dirty="0" smtClean="0">
                <a:solidFill>
                  <a:srgbClr val="0070C0"/>
                </a:solidFill>
                <a:cs typeface="Arial" pitchFamily="34" charset="0"/>
              </a:rPr>
              <a:t> (dimension): </a:t>
            </a:r>
            <a:r>
              <a:rPr lang="en-US" dirty="0" smtClean="0">
                <a:cs typeface="Arial" pitchFamily="34" charset="0"/>
              </a:rPr>
              <a:t>number of (distinct) items</a:t>
            </a:r>
          </a:p>
          <a:p>
            <a:pPr lvl="2"/>
            <a:r>
              <a:rPr lang="en-US" dirty="0" err="1" smtClean="0">
                <a:cs typeface="Arial" pitchFamily="34" charset="0"/>
              </a:rPr>
              <a:t>Wallmart</a:t>
            </a:r>
            <a:r>
              <a:rPr lang="en-US" dirty="0" smtClean="0">
                <a:cs typeface="Arial" pitchFamily="34" charset="0"/>
              </a:rPr>
              <a:t> sells more than 100,000 items</a:t>
            </a:r>
          </a:p>
          <a:p>
            <a:pPr lvl="2"/>
            <a:r>
              <a:rPr lang="en-US" dirty="0" smtClean="0">
                <a:cs typeface="Arial" pitchFamily="34" charset="0"/>
              </a:rPr>
              <a:t>Web: billions of words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w</a:t>
            </a:r>
            <a:r>
              <a:rPr lang="en-US" dirty="0" smtClean="0">
                <a:cs typeface="Arial" pitchFamily="34" charset="0"/>
              </a:rPr>
              <a:t>: max size of a basket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cs typeface="Arial" pitchFamily="34" charset="0"/>
              </a:rPr>
              <a:t>M:</a:t>
            </a:r>
            <a:r>
              <a:rPr lang="en-US" dirty="0" smtClean="0">
                <a:cs typeface="Arial" pitchFamily="34" charset="0"/>
              </a:rPr>
              <a:t> Number of possible </a:t>
            </a:r>
            <a:r>
              <a:rPr lang="en-US" dirty="0" err="1" smtClean="0">
                <a:cs typeface="Arial" pitchFamily="34" charset="0"/>
              </a:rPr>
              <a:t>itemsets</a:t>
            </a:r>
            <a:r>
              <a:rPr lang="en-US" dirty="0">
                <a:cs typeface="Arial" pitchFamily="34" charset="0"/>
              </a:rPr>
              <a:t>.</a:t>
            </a:r>
            <a:endParaRPr lang="en-US" baseline="300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endParaRPr lang="en-US" dirty="0" smtClean="0">
              <a:cs typeface="Arial" pitchFamily="34" charset="0"/>
            </a:endParaRPr>
          </a:p>
          <a:p>
            <a:endParaRPr lang="en-US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95400" y="6040021"/>
                <a:ext cx="1182440" cy="436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M</m:t>
                      </m:r>
                      <m:r>
                        <a:rPr lang="en-US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6040021"/>
                <a:ext cx="1182440" cy="43697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01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B707-81B6-471F-8928-E994583C3244}" type="slidenum">
              <a:rPr lang="en-US"/>
              <a:pPr/>
              <a:t>100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If Something in the Negative Border is Frequent . . .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517525" y="2928938"/>
            <a:ext cx="1658938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   …</a:t>
            </a:r>
          </a:p>
          <a:p>
            <a:endParaRPr lang="en-US"/>
          </a:p>
          <a:p>
            <a:r>
              <a:rPr lang="en-US"/>
              <a:t>tripletons</a:t>
            </a:r>
          </a:p>
          <a:p>
            <a:endParaRPr lang="en-US"/>
          </a:p>
          <a:p>
            <a:r>
              <a:rPr lang="en-US"/>
              <a:t>doubletons</a:t>
            </a:r>
          </a:p>
          <a:p>
            <a:endParaRPr lang="en-US"/>
          </a:p>
          <a:p>
            <a:r>
              <a:rPr lang="en-US"/>
              <a:t>singletons</a:t>
            </a:r>
          </a:p>
        </p:txBody>
      </p:sp>
      <p:sp>
        <p:nvSpPr>
          <p:cNvPr id="57348" name="Freeform 4"/>
          <p:cNvSpPr>
            <a:spLocks/>
          </p:cNvSpPr>
          <p:nvPr/>
        </p:nvSpPr>
        <p:spPr bwMode="auto">
          <a:xfrm>
            <a:off x="2438400" y="3467100"/>
            <a:ext cx="5803900" cy="1181100"/>
          </a:xfrm>
          <a:custGeom>
            <a:avLst/>
            <a:gdLst>
              <a:gd name="T0" fmla="*/ 0 w 3656"/>
              <a:gd name="T1" fmla="*/ 696 h 744"/>
              <a:gd name="T2" fmla="*/ 96 w 3656"/>
              <a:gd name="T3" fmla="*/ 264 h 744"/>
              <a:gd name="T4" fmla="*/ 384 w 3656"/>
              <a:gd name="T5" fmla="*/ 24 h 744"/>
              <a:gd name="T6" fmla="*/ 912 w 3656"/>
              <a:gd name="T7" fmla="*/ 120 h 744"/>
              <a:gd name="T8" fmla="*/ 1056 w 3656"/>
              <a:gd name="T9" fmla="*/ 552 h 744"/>
              <a:gd name="T10" fmla="*/ 1440 w 3656"/>
              <a:gd name="T11" fmla="*/ 600 h 744"/>
              <a:gd name="T12" fmla="*/ 1680 w 3656"/>
              <a:gd name="T13" fmla="*/ 264 h 744"/>
              <a:gd name="T14" fmla="*/ 2112 w 3656"/>
              <a:gd name="T15" fmla="*/ 264 h 744"/>
              <a:gd name="T16" fmla="*/ 2400 w 3656"/>
              <a:gd name="T17" fmla="*/ 408 h 744"/>
              <a:gd name="T18" fmla="*/ 2928 w 3656"/>
              <a:gd name="T19" fmla="*/ 456 h 744"/>
              <a:gd name="T20" fmla="*/ 3264 w 3656"/>
              <a:gd name="T21" fmla="*/ 648 h 744"/>
              <a:gd name="T22" fmla="*/ 3600 w 3656"/>
              <a:gd name="T23" fmla="*/ 696 h 744"/>
              <a:gd name="T24" fmla="*/ 3600 w 3656"/>
              <a:gd name="T25" fmla="*/ 744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56" h="744">
                <a:moveTo>
                  <a:pt x="0" y="696"/>
                </a:moveTo>
                <a:cubicBezTo>
                  <a:pt x="16" y="536"/>
                  <a:pt x="32" y="376"/>
                  <a:pt x="96" y="264"/>
                </a:cubicBezTo>
                <a:cubicBezTo>
                  <a:pt x="160" y="152"/>
                  <a:pt x="248" y="48"/>
                  <a:pt x="384" y="24"/>
                </a:cubicBezTo>
                <a:cubicBezTo>
                  <a:pt x="520" y="0"/>
                  <a:pt x="800" y="32"/>
                  <a:pt x="912" y="120"/>
                </a:cubicBezTo>
                <a:cubicBezTo>
                  <a:pt x="1024" y="208"/>
                  <a:pt x="968" y="472"/>
                  <a:pt x="1056" y="552"/>
                </a:cubicBezTo>
                <a:cubicBezTo>
                  <a:pt x="1144" y="632"/>
                  <a:pt x="1336" y="648"/>
                  <a:pt x="1440" y="600"/>
                </a:cubicBezTo>
                <a:cubicBezTo>
                  <a:pt x="1544" y="552"/>
                  <a:pt x="1568" y="320"/>
                  <a:pt x="1680" y="264"/>
                </a:cubicBezTo>
                <a:cubicBezTo>
                  <a:pt x="1792" y="208"/>
                  <a:pt x="1992" y="240"/>
                  <a:pt x="2112" y="264"/>
                </a:cubicBezTo>
                <a:cubicBezTo>
                  <a:pt x="2232" y="288"/>
                  <a:pt x="2264" y="376"/>
                  <a:pt x="2400" y="408"/>
                </a:cubicBezTo>
                <a:cubicBezTo>
                  <a:pt x="2536" y="440"/>
                  <a:pt x="2784" y="416"/>
                  <a:pt x="2928" y="456"/>
                </a:cubicBezTo>
                <a:cubicBezTo>
                  <a:pt x="3072" y="496"/>
                  <a:pt x="3152" y="608"/>
                  <a:pt x="3264" y="648"/>
                </a:cubicBezTo>
                <a:cubicBezTo>
                  <a:pt x="3376" y="688"/>
                  <a:pt x="3544" y="680"/>
                  <a:pt x="3600" y="696"/>
                </a:cubicBezTo>
                <a:cubicBezTo>
                  <a:pt x="3656" y="712"/>
                  <a:pt x="3600" y="736"/>
                  <a:pt x="3600" y="744"/>
                </a:cubicBezTo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9" name="Freeform 5"/>
          <p:cNvSpPr>
            <a:spLocks/>
          </p:cNvSpPr>
          <p:nvPr/>
        </p:nvSpPr>
        <p:spPr bwMode="auto">
          <a:xfrm>
            <a:off x="2311400" y="3200400"/>
            <a:ext cx="5842000" cy="1066800"/>
          </a:xfrm>
          <a:custGeom>
            <a:avLst/>
            <a:gdLst>
              <a:gd name="T0" fmla="*/ 32 w 3680"/>
              <a:gd name="T1" fmla="*/ 336 h 672"/>
              <a:gd name="T2" fmla="*/ 32 w 3680"/>
              <a:gd name="T3" fmla="*/ 288 h 672"/>
              <a:gd name="T4" fmla="*/ 224 w 3680"/>
              <a:gd name="T5" fmla="*/ 48 h 672"/>
              <a:gd name="T6" fmla="*/ 608 w 3680"/>
              <a:gd name="T7" fmla="*/ 0 h 672"/>
              <a:gd name="T8" fmla="*/ 944 w 3680"/>
              <a:gd name="T9" fmla="*/ 48 h 672"/>
              <a:gd name="T10" fmla="*/ 1136 w 3680"/>
              <a:gd name="T11" fmla="*/ 192 h 672"/>
              <a:gd name="T12" fmla="*/ 1232 w 3680"/>
              <a:gd name="T13" fmla="*/ 384 h 672"/>
              <a:gd name="T14" fmla="*/ 1280 w 3680"/>
              <a:gd name="T15" fmla="*/ 528 h 672"/>
              <a:gd name="T16" fmla="*/ 1472 w 3680"/>
              <a:gd name="T17" fmla="*/ 528 h 672"/>
              <a:gd name="T18" fmla="*/ 1568 w 3680"/>
              <a:gd name="T19" fmla="*/ 288 h 672"/>
              <a:gd name="T20" fmla="*/ 1808 w 3680"/>
              <a:gd name="T21" fmla="*/ 192 h 672"/>
              <a:gd name="T22" fmla="*/ 2288 w 3680"/>
              <a:gd name="T23" fmla="*/ 288 h 672"/>
              <a:gd name="T24" fmla="*/ 2432 w 3680"/>
              <a:gd name="T25" fmla="*/ 336 h 672"/>
              <a:gd name="T26" fmla="*/ 2768 w 3680"/>
              <a:gd name="T27" fmla="*/ 384 h 672"/>
              <a:gd name="T28" fmla="*/ 3056 w 3680"/>
              <a:gd name="T29" fmla="*/ 432 h 672"/>
              <a:gd name="T30" fmla="*/ 3296 w 3680"/>
              <a:gd name="T31" fmla="*/ 624 h 672"/>
              <a:gd name="T32" fmla="*/ 3680 w 3680"/>
              <a:gd name="T33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80" h="672">
                <a:moveTo>
                  <a:pt x="32" y="336"/>
                </a:moveTo>
                <a:cubicBezTo>
                  <a:pt x="16" y="336"/>
                  <a:pt x="0" y="336"/>
                  <a:pt x="32" y="288"/>
                </a:cubicBezTo>
                <a:cubicBezTo>
                  <a:pt x="64" y="240"/>
                  <a:pt x="128" y="96"/>
                  <a:pt x="224" y="48"/>
                </a:cubicBezTo>
                <a:cubicBezTo>
                  <a:pt x="320" y="0"/>
                  <a:pt x="488" y="0"/>
                  <a:pt x="608" y="0"/>
                </a:cubicBezTo>
                <a:cubicBezTo>
                  <a:pt x="728" y="0"/>
                  <a:pt x="856" y="16"/>
                  <a:pt x="944" y="48"/>
                </a:cubicBezTo>
                <a:cubicBezTo>
                  <a:pt x="1032" y="80"/>
                  <a:pt x="1088" y="136"/>
                  <a:pt x="1136" y="192"/>
                </a:cubicBezTo>
                <a:cubicBezTo>
                  <a:pt x="1184" y="248"/>
                  <a:pt x="1208" y="328"/>
                  <a:pt x="1232" y="384"/>
                </a:cubicBezTo>
                <a:cubicBezTo>
                  <a:pt x="1256" y="440"/>
                  <a:pt x="1240" y="504"/>
                  <a:pt x="1280" y="528"/>
                </a:cubicBezTo>
                <a:cubicBezTo>
                  <a:pt x="1320" y="552"/>
                  <a:pt x="1424" y="568"/>
                  <a:pt x="1472" y="528"/>
                </a:cubicBezTo>
                <a:cubicBezTo>
                  <a:pt x="1520" y="488"/>
                  <a:pt x="1512" y="344"/>
                  <a:pt x="1568" y="288"/>
                </a:cubicBezTo>
                <a:cubicBezTo>
                  <a:pt x="1624" y="232"/>
                  <a:pt x="1688" y="192"/>
                  <a:pt x="1808" y="192"/>
                </a:cubicBezTo>
                <a:cubicBezTo>
                  <a:pt x="1928" y="192"/>
                  <a:pt x="2184" y="264"/>
                  <a:pt x="2288" y="288"/>
                </a:cubicBezTo>
                <a:cubicBezTo>
                  <a:pt x="2392" y="312"/>
                  <a:pt x="2352" y="320"/>
                  <a:pt x="2432" y="336"/>
                </a:cubicBezTo>
                <a:cubicBezTo>
                  <a:pt x="2512" y="352"/>
                  <a:pt x="2664" y="368"/>
                  <a:pt x="2768" y="384"/>
                </a:cubicBezTo>
                <a:cubicBezTo>
                  <a:pt x="2872" y="400"/>
                  <a:pt x="2968" y="392"/>
                  <a:pt x="3056" y="432"/>
                </a:cubicBezTo>
                <a:cubicBezTo>
                  <a:pt x="3144" y="472"/>
                  <a:pt x="3192" y="584"/>
                  <a:pt x="3296" y="624"/>
                </a:cubicBezTo>
                <a:cubicBezTo>
                  <a:pt x="3400" y="664"/>
                  <a:pt x="3540" y="668"/>
                  <a:pt x="3680" y="6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6796088" y="3048000"/>
            <a:ext cx="2347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Negative Border</a:t>
            </a:r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H="1">
            <a:off x="6324600" y="3505200"/>
            <a:ext cx="1219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2438400" y="54864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V="1">
            <a:off x="2438400" y="4495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8153400" y="4572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2438400" y="4572000"/>
            <a:ext cx="5715000" cy="914400"/>
          </a:xfrm>
          <a:prstGeom prst="rect">
            <a:avLst/>
          </a:prstGeom>
          <a:solidFill>
            <a:srgbClr val="00FF00"/>
          </a:solidFill>
          <a:ln w="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Frequent Itemsets</a:t>
            </a:r>
          </a:p>
          <a:p>
            <a:pPr algn="ctr"/>
            <a:r>
              <a:rPr lang="en-US"/>
              <a:t>from Sample</a:t>
            </a:r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 flipH="1" flipV="1">
            <a:off x="3048000" y="2743200"/>
            <a:ext cx="30480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 flipH="1" flipV="1">
            <a:off x="3200400" y="2743200"/>
            <a:ext cx="15240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 flipH="1" flipV="1">
            <a:off x="3352800" y="2743200"/>
            <a:ext cx="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 flipV="1">
            <a:off x="3352800" y="2743200"/>
            <a:ext cx="15240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3505200" y="1981200"/>
            <a:ext cx="31845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We broke through the</a:t>
            </a:r>
          </a:p>
          <a:p>
            <a:r>
              <a:rPr lang="en-US"/>
              <a:t>negative border.  How</a:t>
            </a:r>
          </a:p>
          <a:p>
            <a:r>
              <a:rPr lang="en-US"/>
              <a:t>far does the problem</a:t>
            </a:r>
          </a:p>
          <a:p>
            <a:r>
              <a:rPr lang="en-US"/>
              <a:t>        go?</a:t>
            </a:r>
          </a:p>
        </p:txBody>
      </p:sp>
    </p:spTree>
    <p:extLst>
      <p:ext uri="{BB962C8B-B14F-4D97-AF65-F5344CB8AC3E}">
        <p14:creationId xmlns:p14="http://schemas.microsoft.com/office/powerpoint/2010/main" val="219591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8B9E4-78DF-4192-8FEE-38000AE96622}" type="slidenum">
              <a:rPr lang="en-US"/>
              <a:pPr/>
              <a:t>101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Theorem</a:t>
            </a:r>
            <a:r>
              <a:rPr lang="en-US"/>
              <a:t>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there is an </a:t>
            </a:r>
            <a:r>
              <a:rPr lang="en-US" dirty="0" err="1">
                <a:solidFill>
                  <a:srgbClr val="FF0000"/>
                </a:solidFill>
              </a:rPr>
              <a:t>itemset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that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frequent in the whole</a:t>
            </a:r>
            <a:r>
              <a:rPr lang="en-US" dirty="0"/>
              <a:t>, but </a:t>
            </a:r>
            <a:r>
              <a:rPr lang="en-US" dirty="0">
                <a:solidFill>
                  <a:srgbClr val="00B0F0"/>
                </a:solidFill>
              </a:rPr>
              <a:t>not frequent in the sample</a:t>
            </a:r>
            <a:r>
              <a:rPr lang="en-US" dirty="0"/>
              <a:t>, then there is a </a:t>
            </a:r>
            <a:r>
              <a:rPr lang="en-US" dirty="0">
                <a:solidFill>
                  <a:srgbClr val="FF0000"/>
                </a:solidFill>
              </a:rPr>
              <a:t>member of the negative border </a:t>
            </a:r>
            <a:r>
              <a:rPr lang="en-US" dirty="0"/>
              <a:t>for the sample that is frequent in the whole.</a:t>
            </a:r>
          </a:p>
        </p:txBody>
      </p:sp>
    </p:spTree>
    <p:extLst>
      <p:ext uri="{BB962C8B-B14F-4D97-AF65-F5344CB8AC3E}">
        <p14:creationId xmlns:p14="http://schemas.microsoft.com/office/powerpoint/2010/main" val="24829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1D8D3-DABB-4E51-8F93-DCB12834AAB5}" type="slidenum">
              <a:rPr lang="en-US"/>
              <a:pPr/>
              <a:t>102</a:t>
            </a:fld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229600" cy="5791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C6600"/>
                </a:solidFill>
              </a:rPr>
              <a:t>Proof</a:t>
            </a:r>
            <a:r>
              <a:rPr lang="en-US" dirty="0"/>
              <a:t>: Suppose not; i.e.;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There is an </a:t>
            </a:r>
            <a:r>
              <a:rPr lang="en-US" dirty="0" err="1"/>
              <a:t>itemset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</a:rPr>
              <a:t>S</a:t>
            </a:r>
            <a:r>
              <a:rPr lang="en-US" i="1" dirty="0"/>
              <a:t> </a:t>
            </a:r>
            <a:r>
              <a:rPr lang="en-US" dirty="0"/>
              <a:t> frequent in the whole but not frequent in the sample, and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Nothing in the negative border is frequent in the whole.</a:t>
            </a:r>
          </a:p>
          <a:p>
            <a:pPr marL="609600" indent="-609600"/>
            <a:r>
              <a:rPr lang="en-US" dirty="0"/>
              <a:t>Let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dirty="0"/>
              <a:t>  be a </a:t>
            </a:r>
            <a:r>
              <a:rPr lang="en-US" dirty="0">
                <a:solidFill>
                  <a:srgbClr val="33CC33"/>
                </a:solidFill>
              </a:rPr>
              <a:t>smallest</a:t>
            </a:r>
            <a:r>
              <a:rPr lang="en-US" dirty="0"/>
              <a:t> subset of </a:t>
            </a:r>
            <a:r>
              <a:rPr lang="en-US" i="1" dirty="0">
                <a:solidFill>
                  <a:srgbClr val="0070C0"/>
                </a:solidFill>
              </a:rPr>
              <a:t>S</a:t>
            </a:r>
            <a:r>
              <a:rPr lang="en-US" dirty="0"/>
              <a:t>  that is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frequent</a:t>
            </a:r>
            <a:r>
              <a:rPr lang="en-US" dirty="0"/>
              <a:t> in the sample.</a:t>
            </a:r>
          </a:p>
          <a:p>
            <a:pPr marL="609600" indent="-609600"/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dirty="0"/>
              <a:t>  is frequent in the whole (</a:t>
            </a:r>
            <a:r>
              <a:rPr lang="en-US" i="1" dirty="0">
                <a:solidFill>
                  <a:srgbClr val="0070C0"/>
                </a:solidFill>
              </a:rPr>
              <a:t>S</a:t>
            </a:r>
            <a:r>
              <a:rPr lang="en-US" i="1" dirty="0"/>
              <a:t> </a:t>
            </a:r>
            <a:r>
              <a:rPr lang="en-US" dirty="0"/>
              <a:t> is frequent + </a:t>
            </a:r>
            <a:r>
              <a:rPr lang="en-US" dirty="0">
                <a:solidFill>
                  <a:srgbClr val="FF0000"/>
                </a:solidFill>
              </a:rPr>
              <a:t>monotonicity</a:t>
            </a:r>
            <a:r>
              <a:rPr lang="en-US" dirty="0"/>
              <a:t>).</a:t>
            </a:r>
          </a:p>
          <a:p>
            <a:pPr marL="609600" indent="-609600"/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dirty="0"/>
              <a:t>  is in the negative border (else not “smallest”).</a:t>
            </a:r>
          </a:p>
        </p:txBody>
      </p:sp>
    </p:spTree>
    <p:extLst>
      <p:ext uri="{BB962C8B-B14F-4D97-AF65-F5344CB8AC3E}">
        <p14:creationId xmlns:p14="http://schemas.microsoft.com/office/powerpoint/2010/main" val="226946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12584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783669"/>
              </p:ext>
            </p:extLst>
          </p:nvPr>
        </p:nvGraphicFramePr>
        <p:xfrm>
          <a:off x="1162050" y="1524000"/>
          <a:ext cx="714057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9" name="Visio" r:id="rId3" imgW="9807210" imgH="7407125" progId="">
                  <p:embed/>
                </p:oleObj>
              </mc:Choice>
              <mc:Fallback>
                <p:oleObj name="Visio" r:id="rId3" imgW="9807210" imgH="7407125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524000"/>
                        <a:ext cx="7140575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8500" name="Text Box 4"/>
          <p:cNvSpPr txBox="1">
            <a:spLocks noChangeArrowheads="1"/>
          </p:cNvSpPr>
          <p:nvPr/>
        </p:nvSpPr>
        <p:spPr bwMode="auto">
          <a:xfrm>
            <a:off x="7270750" y="5897563"/>
            <a:ext cx="111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Border</a:t>
            </a:r>
          </a:p>
        </p:txBody>
      </p:sp>
    </p:spTree>
    <p:extLst>
      <p:ext uri="{BB962C8B-B14F-4D97-AF65-F5344CB8AC3E}">
        <p14:creationId xmlns:p14="http://schemas.microsoft.com/office/powerpoint/2010/main" val="38475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FREQUENT ITEMSET RESEARCH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6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038"/>
            <a:ext cx="8656638" cy="681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1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itemset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lattice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4800" y="1316038"/>
          <a:ext cx="7034213" cy="531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3" r:id="rId3" imgW="9811512" imgH="7395972" progId="">
                  <p:embed/>
                </p:oleObj>
              </mc:Choice>
              <mc:Fallback>
                <p:oleObj r:id="rId3" imgW="9811512" imgH="7395972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16038"/>
                        <a:ext cx="7034213" cy="5313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943599" y="5943600"/>
            <a:ext cx="3026229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Given </a:t>
            </a:r>
            <a:r>
              <a:rPr lang="en-GB" dirty="0">
                <a:solidFill>
                  <a:schemeClr val="accent2"/>
                </a:solidFill>
                <a:latin typeface="Arial" charset="0"/>
                <a:ea typeface="DejaVu LGC Sans" charset="0"/>
                <a:cs typeface="DejaVu LGC Sans" charset="0"/>
              </a:rPr>
              <a:t>d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 items, there are </a:t>
            </a:r>
            <a:r>
              <a:rPr lang="en-GB" dirty="0">
                <a:solidFill>
                  <a:schemeClr val="accent2"/>
                </a:solidFill>
                <a:latin typeface="Arial" charset="0"/>
                <a:ea typeface="DejaVu LGC Sans" charset="0"/>
                <a:cs typeface="DejaVu LGC Sans" charset="0"/>
              </a:rPr>
              <a:t>2</a:t>
            </a:r>
            <a:r>
              <a:rPr lang="en-GB" baseline="30000" dirty="0">
                <a:solidFill>
                  <a:schemeClr val="accent2"/>
                </a:solidFill>
                <a:latin typeface="Arial" charset="0"/>
                <a:ea typeface="DejaVu LGC Sans" charset="0"/>
                <a:cs typeface="DejaVu LGC Sans" charset="0"/>
              </a:rPr>
              <a:t>d</a:t>
            </a:r>
            <a:r>
              <a:rPr lang="en-GB" dirty="0">
                <a:solidFill>
                  <a:schemeClr val="accent2"/>
                </a:solidFill>
                <a:latin typeface="Arial" charset="0"/>
                <a:ea typeface="DejaVu LGC Sans" charset="0"/>
                <a:cs typeface="DejaVu LGC Sans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possible  </a:t>
            </a:r>
            <a:r>
              <a:rPr lang="en-GB" dirty="0" err="1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itemsets</a:t>
            </a:r>
            <a:endParaRPr lang="en-GB" dirty="0">
              <a:solidFill>
                <a:srgbClr val="000000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1233491"/>
            <a:ext cx="340722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Representation of all possible </a:t>
            </a:r>
            <a:r>
              <a:rPr lang="en-US" dirty="0" err="1" smtClean="0">
                <a:solidFill>
                  <a:srgbClr val="FF0000"/>
                </a:solidFill>
              </a:rPr>
              <a:t>itemsets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their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2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A Naïve Algorithm</a:t>
            </a:r>
            <a:endParaRPr lang="en-US" dirty="0"/>
          </a:p>
        </p:txBody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83322"/>
            <a:ext cx="8839200" cy="3264877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Brute-force</a:t>
            </a:r>
            <a:r>
              <a:rPr lang="en-US" dirty="0"/>
              <a:t> </a:t>
            </a:r>
            <a:r>
              <a:rPr lang="en-US" dirty="0" smtClean="0"/>
              <a:t>approach: Every </a:t>
            </a:r>
            <a:r>
              <a:rPr lang="en-US" dirty="0" err="1" smtClean="0"/>
              <a:t>itemset</a:t>
            </a:r>
            <a:r>
              <a:rPr lang="en-US" dirty="0" smtClean="0"/>
              <a:t> is </a:t>
            </a: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candidate </a:t>
            </a:r>
            <a:r>
              <a:rPr lang="en-US" dirty="0" smtClean="0"/>
              <a:t>: </a:t>
            </a:r>
            <a:endParaRPr lang="en-US" dirty="0"/>
          </a:p>
          <a:p>
            <a:pPr lvl="1"/>
            <a:r>
              <a:rPr lang="en-US" dirty="0" smtClean="0"/>
              <a:t>Consider all </a:t>
            </a:r>
            <a:r>
              <a:rPr lang="en-US" dirty="0" err="1" smtClean="0"/>
              <a:t>itemsets</a:t>
            </a:r>
            <a:r>
              <a:rPr lang="en-US" dirty="0" smtClean="0"/>
              <a:t> </a:t>
            </a:r>
            <a:r>
              <a:rPr lang="en-US" dirty="0"/>
              <a:t>in the </a:t>
            </a:r>
            <a:r>
              <a:rPr lang="en-US" dirty="0" smtClean="0"/>
              <a:t>lattice, and scan the data for each candidate to compute the </a:t>
            </a:r>
            <a:r>
              <a:rPr lang="en-US" dirty="0"/>
              <a:t>support </a:t>
            </a:r>
            <a:endParaRPr lang="en-US" dirty="0" smtClean="0"/>
          </a:p>
          <a:p>
            <a:pPr lvl="1"/>
            <a:r>
              <a:rPr lang="en-US" dirty="0" smtClean="0"/>
              <a:t>Time Complexity </a:t>
            </a:r>
            <a:r>
              <a:rPr lang="en-US" dirty="0"/>
              <a:t>~ O(</a:t>
            </a:r>
            <a:r>
              <a:rPr lang="en-US" dirty="0" err="1"/>
              <a:t>NMw</a:t>
            </a:r>
            <a:r>
              <a:rPr lang="en-US" dirty="0"/>
              <a:t>) </a:t>
            </a:r>
            <a:r>
              <a:rPr lang="en-US" dirty="0" smtClean="0"/>
              <a:t>, Space Complexity ~ O(d)</a:t>
            </a:r>
          </a:p>
          <a:p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Scan the data, and for each transaction generate all possible </a:t>
            </a:r>
            <a:r>
              <a:rPr lang="en-US" dirty="0" err="1" smtClean="0"/>
              <a:t>itemsets</a:t>
            </a:r>
            <a:r>
              <a:rPr lang="en-US" dirty="0" smtClean="0"/>
              <a:t>. Keep a count for each </a:t>
            </a:r>
            <a:r>
              <a:rPr lang="en-US" dirty="0" err="1" smtClean="0"/>
              <a:t>itemset</a:t>
            </a:r>
            <a:r>
              <a:rPr lang="en-US" dirty="0" smtClean="0"/>
              <a:t> in the data.</a:t>
            </a:r>
          </a:p>
          <a:p>
            <a:pPr lvl="1"/>
            <a:r>
              <a:rPr lang="en-US" dirty="0"/>
              <a:t>Time Complexity ~ </a:t>
            </a:r>
            <a:r>
              <a:rPr lang="en-US" dirty="0" smtClean="0"/>
              <a:t>O(</a:t>
            </a:r>
            <a:r>
              <a:rPr lang="en-US" dirty="0" err="1" smtClean="0"/>
              <a:t>N2</a:t>
            </a:r>
            <a:r>
              <a:rPr lang="en-US" baseline="30000" dirty="0" err="1" smtClean="0"/>
              <a:t>w</a:t>
            </a:r>
            <a:r>
              <a:rPr lang="en-US" dirty="0"/>
              <a:t>) , Space Complexity ~ O(M)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Expensive </a:t>
            </a:r>
            <a:r>
              <a:rPr lang="en-US" dirty="0">
                <a:solidFill>
                  <a:srgbClr val="FF0000"/>
                </a:solidFill>
              </a:rPr>
              <a:t>since M = 2</a:t>
            </a:r>
            <a:r>
              <a:rPr lang="en-US" baseline="30000" dirty="0">
                <a:solidFill>
                  <a:srgbClr val="FF0000"/>
                </a:solidFill>
              </a:rPr>
              <a:t>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!!!</a:t>
            </a:r>
          </a:p>
          <a:p>
            <a:pPr lvl="1"/>
            <a:r>
              <a:rPr lang="en-US" dirty="0" smtClean="0"/>
              <a:t>No solution that considers all candidates is acceptable!</a:t>
            </a:r>
            <a:endParaRPr lang="en-US" dirty="0"/>
          </a:p>
        </p:txBody>
      </p:sp>
      <p:graphicFrame>
        <p:nvGraphicFramePr>
          <p:cNvPr id="1214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859454"/>
              </p:ext>
            </p:extLst>
          </p:nvPr>
        </p:nvGraphicFramePr>
        <p:xfrm>
          <a:off x="2743200" y="4732496"/>
          <a:ext cx="5867400" cy="214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7" name="Visio" r:id="rId3" imgW="7643978" imgH="2744343" progId="">
                  <p:embed/>
                </p:oleObj>
              </mc:Choice>
              <mc:Fallback>
                <p:oleObj name="Visio" r:id="rId3" imgW="7643978" imgH="2744343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732496"/>
                        <a:ext cx="5867400" cy="214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090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4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00E3-F3D2-4395-A097-E00BDFEA346C}" type="slidenum">
              <a:rPr lang="en-US"/>
              <a:pPr/>
              <a:t>13</a:t>
            </a:fld>
            <a:endParaRPr lang="en-US"/>
          </a:p>
        </p:txBody>
      </p:sp>
      <p:sp>
        <p:nvSpPr>
          <p:cNvPr id="624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Computation Model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709928"/>
            <a:ext cx="8839200" cy="4614672"/>
          </a:xfrm>
        </p:spPr>
        <p:txBody>
          <a:bodyPr/>
          <a:lstStyle/>
          <a:p>
            <a:r>
              <a:rPr lang="en-US" dirty="0"/>
              <a:t>Typically, data is kept 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flat files </a:t>
            </a:r>
            <a:r>
              <a:rPr lang="en-US" dirty="0"/>
              <a:t>rather than in a database system.</a:t>
            </a:r>
          </a:p>
          <a:p>
            <a:pPr lvl="1"/>
            <a:r>
              <a:rPr lang="en-US" dirty="0"/>
              <a:t>Stored </a:t>
            </a:r>
            <a:r>
              <a:rPr lang="en-US" dirty="0">
                <a:solidFill>
                  <a:srgbClr val="FF0000"/>
                </a:solidFill>
              </a:rPr>
              <a:t>on disk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Stored basket-by-basket.</a:t>
            </a:r>
          </a:p>
          <a:p>
            <a:pPr lvl="1"/>
            <a:r>
              <a:rPr lang="en-US" dirty="0" smtClean="0"/>
              <a:t>We can expand a basket </a:t>
            </a:r>
            <a:r>
              <a:rPr lang="en-US" dirty="0"/>
              <a:t>into pairs, triples, etc. as </a:t>
            </a:r>
            <a:r>
              <a:rPr lang="en-US" dirty="0" smtClean="0"/>
              <a:t>we read the data.</a:t>
            </a:r>
            <a:endParaRPr lang="en-US" dirty="0"/>
          </a:p>
          <a:p>
            <a:pPr lvl="2"/>
            <a:r>
              <a:rPr lang="en-US" dirty="0"/>
              <a:t>Use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dirty="0"/>
              <a:t>  nested </a:t>
            </a:r>
            <a:r>
              <a:rPr lang="en-US" dirty="0" smtClean="0"/>
              <a:t>loops, or recursion </a:t>
            </a:r>
            <a:r>
              <a:rPr lang="en-US" dirty="0"/>
              <a:t>to generate all </a:t>
            </a:r>
            <a:r>
              <a:rPr lang="en-US" dirty="0" err="1" smtClean="0"/>
              <a:t>itemsets</a:t>
            </a:r>
            <a:r>
              <a:rPr lang="en-US" dirty="0" smtClean="0"/>
              <a:t> </a:t>
            </a:r>
            <a:r>
              <a:rPr lang="en-US" dirty="0"/>
              <a:t>of size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dirty="0" smtClean="0"/>
              <a:t>.</a:t>
            </a:r>
          </a:p>
          <a:p>
            <a:pPr lvl="2"/>
            <a:endParaRPr lang="en-US" dirty="0"/>
          </a:p>
          <a:p>
            <a:r>
              <a:rPr lang="en-US" dirty="0" smtClean="0"/>
              <a:t>Data is </a:t>
            </a:r>
            <a:r>
              <a:rPr lang="en-US" dirty="0" smtClean="0">
                <a:solidFill>
                  <a:srgbClr val="0070C0"/>
                </a:solidFill>
              </a:rPr>
              <a:t>too large</a:t>
            </a:r>
            <a:r>
              <a:rPr lang="en-US" dirty="0" smtClean="0"/>
              <a:t> to be loaded in memory.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8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file: retail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0 1 2 3 4 5 6 7 8 9 10 11 12 13 14 15 16 17 18 19 20 21 22 23 24 25 26 27 28 29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30 31 32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33 34 35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36 37 38 39 40 41 42 43 44 45 46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38 39 47 48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38 39 48 49 50 51 52 53 54 55 56 57 58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32 41 59 60 61 62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3 39 48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63 64 65 66 67 68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32 69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48 70 71 72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39 73 74 75 76 77 78 79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36 38 39 41 48 79 80 81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82 83 84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41 85 86 87 88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39 48 89 90 91 92 93 94 95 96 97 98 99 100 101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36 38 39 48 89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39 41 102 103 104 105 106 107 108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38 39 41 109 110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39 111 112 113 114 115 116 117 118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119 120 121 122 123 124 125 126 127 128 129 130 131 132 133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48 134 135 136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39 48 137 138 139 140 141 142 143 144 145 146 147 148 149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39 150 151 152 </a:t>
            </a:r>
          </a:p>
          <a:p>
            <a:pPr marL="0" indent="0">
              <a:buNone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38 39 56 153 154 155 </a:t>
            </a:r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4800601" y="2471738"/>
            <a:ext cx="4343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CC33"/>
                </a:solidFill>
              </a:rPr>
              <a:t>Example</a:t>
            </a:r>
            <a:r>
              <a:rPr lang="en-US" dirty="0"/>
              <a:t>: items </a:t>
            </a:r>
            <a:r>
              <a:rPr lang="en-US" dirty="0" smtClean="0"/>
              <a:t>are positive integers, and each basket corresponds to a line in the file of space-separated integers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30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630F4-8C1C-4F43-AD57-032FFA1567E2}" type="slidenum">
              <a:rPr lang="en-US"/>
              <a:pPr/>
              <a:t>15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Computation Model – (2)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true cost of mining disk-resident data is usually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number of disk I/O’s</a:t>
            </a:r>
            <a:r>
              <a:rPr lang="en-US" dirty="0"/>
              <a:t>.</a:t>
            </a:r>
          </a:p>
          <a:p>
            <a:r>
              <a:rPr lang="en-US" dirty="0"/>
              <a:t>In practice, association-rule algorithms read the data in </a:t>
            </a:r>
            <a:r>
              <a:rPr lang="en-US" dirty="0">
                <a:solidFill>
                  <a:srgbClr val="0070C0"/>
                </a:solidFill>
              </a:rPr>
              <a:t>passes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–  all baskets read in turn.</a:t>
            </a:r>
          </a:p>
          <a:p>
            <a:endParaRPr lang="en-US" dirty="0" smtClean="0"/>
          </a:p>
          <a:p>
            <a:r>
              <a:rPr lang="en-US" dirty="0" smtClean="0"/>
              <a:t>Thus</a:t>
            </a:r>
            <a:r>
              <a:rPr lang="en-US" dirty="0"/>
              <a:t>, we measure the </a:t>
            </a:r>
            <a:r>
              <a:rPr lang="en-US" dirty="0">
                <a:solidFill>
                  <a:srgbClr val="FF0000"/>
                </a:solidFill>
              </a:rPr>
              <a:t>cost</a:t>
            </a:r>
            <a:r>
              <a:rPr lang="en-US" dirty="0"/>
              <a:t> by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number of passes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an algorithm takes.</a:t>
            </a:r>
          </a:p>
        </p:txBody>
      </p:sp>
    </p:spTree>
    <p:extLst>
      <p:ext uri="{BB962C8B-B14F-4D97-AF65-F5344CB8AC3E}">
        <p14:creationId xmlns:p14="http://schemas.microsoft.com/office/powerpoint/2010/main" val="191433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E20D-405B-40FD-9AD0-9E04A7866E06}" type="slidenum">
              <a:rPr lang="en-US"/>
              <a:pPr/>
              <a:t>16</a:t>
            </a:fld>
            <a:endParaRPr lang="en-US"/>
          </a:p>
        </p:txBody>
      </p:sp>
      <p:sp>
        <p:nvSpPr>
          <p:cNvPr id="63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Main-Memory Bottleneck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many frequent-</a:t>
            </a:r>
            <a:r>
              <a:rPr lang="en-US" dirty="0" err="1"/>
              <a:t>itemset</a:t>
            </a:r>
            <a:r>
              <a:rPr lang="en-US" dirty="0"/>
              <a:t> algorithms,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main memory</a:t>
            </a:r>
            <a:r>
              <a:rPr lang="en-US" dirty="0"/>
              <a:t> is the critical resource.</a:t>
            </a:r>
          </a:p>
          <a:p>
            <a:pPr lvl="1"/>
            <a:r>
              <a:rPr lang="en-US" dirty="0"/>
              <a:t>As we read baskets, we need to count something, e.g., occurrences of pairs.</a:t>
            </a:r>
          </a:p>
          <a:p>
            <a:pPr lvl="1"/>
            <a:r>
              <a:rPr lang="en-US" dirty="0"/>
              <a:t>The number of different things we can count is limited by main memory.</a:t>
            </a:r>
          </a:p>
          <a:p>
            <a:pPr lvl="1"/>
            <a:r>
              <a:rPr lang="en-US" dirty="0"/>
              <a:t>Swapping counts in/out is </a:t>
            </a:r>
            <a:r>
              <a:rPr lang="en-US" dirty="0" smtClean="0"/>
              <a:t>too slow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5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228600" y="457200"/>
            <a:ext cx="8229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GB" sz="40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Apriori</a:t>
            </a:r>
            <a:r>
              <a:rPr lang="en-GB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Principle</a:t>
            </a:r>
            <a:endParaRPr lang="en-GB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11163" y="1447800"/>
            <a:ext cx="8580437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290513" indent="-290513">
              <a:lnSpc>
                <a:spcPct val="90000"/>
              </a:lnSpc>
              <a:spcBef>
                <a:spcPts val="750"/>
              </a:spcBef>
              <a:buClr>
                <a:srgbClr val="CC3300"/>
              </a:buClr>
              <a:buFont typeface="Arial" charset="0"/>
              <a:buChar char="•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800" dirty="0" err="1">
                <a:solidFill>
                  <a:srgbClr val="FF0000"/>
                </a:solidFill>
                <a:ea typeface="DejaVu LGC Sans" charset="0"/>
                <a:cs typeface="DejaVu LGC Sans" charset="0"/>
              </a:rPr>
              <a:t>Apriori</a:t>
            </a:r>
            <a:r>
              <a:rPr lang="en-GB" sz="2800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>
                <a:ea typeface="DejaVu LGC Sans" charset="0"/>
                <a:cs typeface="DejaVu LGC Sans" charset="0"/>
              </a:rPr>
              <a:t>principle (Main observation):</a:t>
            </a: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If an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is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frequent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then all of its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subsets 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must also be 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frequent</a:t>
            </a: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If an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is </a:t>
            </a:r>
            <a:r>
              <a:rPr lang="en-GB" sz="24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not frequent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then all of its </a:t>
            </a:r>
            <a:r>
              <a:rPr lang="en-GB" sz="24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supersets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cannot be frequent</a:t>
            </a: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 support 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of an </a:t>
            </a:r>
            <a:r>
              <a:rPr lang="en-GB" sz="24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never exceeds 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 support of its 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subsets</a:t>
            </a: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798513" lvl="1" indent="-341313">
              <a:lnSpc>
                <a:spcPct val="90000"/>
              </a:lnSpc>
              <a:spcBef>
                <a:spcPts val="650"/>
              </a:spcBef>
              <a:buFont typeface="Arial" charset="0"/>
              <a:buChar char="–"/>
              <a:tabLst>
                <a:tab pos="860425" algn="l"/>
                <a:tab pos="1774825" algn="l"/>
                <a:tab pos="2689225" algn="l"/>
                <a:tab pos="3603625" algn="l"/>
                <a:tab pos="4518025" algn="l"/>
                <a:tab pos="5432425" algn="l"/>
                <a:tab pos="6346825" algn="l"/>
                <a:tab pos="7261225" algn="l"/>
                <a:tab pos="8175625" algn="l"/>
                <a:tab pos="9090025" algn="l"/>
                <a:tab pos="10004425" algn="l"/>
              </a:tabLst>
            </a:pP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This is known as the </a:t>
            </a:r>
            <a:r>
              <a:rPr lang="en-GB" sz="2400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anti-monotone 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property of support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29681" y="4267200"/>
                <a:ext cx="434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681" y="4267200"/>
                <a:ext cx="4343400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112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Illustration of the </a:t>
            </a:r>
            <a:r>
              <a:rPr lang="en-US" dirty="0" err="1" smtClean="0"/>
              <a:t>Apriori</a:t>
            </a:r>
            <a:r>
              <a:rPr lang="en-US" dirty="0" smtClean="0"/>
              <a:t> principle</a:t>
            </a:r>
            <a:endParaRPr lang="en-US" dirty="0"/>
          </a:p>
        </p:txBody>
      </p:sp>
      <p:sp>
        <p:nvSpPr>
          <p:cNvPr id="3" name="AutoShape 13"/>
          <p:cNvSpPr>
            <a:spLocks noChangeAspect="1" noChangeArrowheads="1" noTextEdit="1"/>
          </p:cNvSpPr>
          <p:nvPr/>
        </p:nvSpPr>
        <p:spPr bwMode="auto">
          <a:xfrm>
            <a:off x="685800" y="1520599"/>
            <a:ext cx="72390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93611"/>
            <a:ext cx="7246938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6477000" y="5456011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 b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6400800" y="5379811"/>
            <a:ext cx="2362200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Found to be frequent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6781800" y="4694011"/>
            <a:ext cx="457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086600" y="4419600"/>
            <a:ext cx="685800" cy="960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319157" y="1566765"/>
            <a:ext cx="1534886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Frequent subsets  </a:t>
            </a:r>
            <a:endParaRPr lang="el-G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Illustration of the </a:t>
            </a:r>
            <a:r>
              <a:rPr lang="en-US" dirty="0" err="1" smtClean="0"/>
              <a:t>Apriori</a:t>
            </a:r>
            <a:r>
              <a:rPr lang="en-US" dirty="0" smtClean="0"/>
              <a:t> principle</a:t>
            </a:r>
            <a:endParaRPr lang="en-US" dirty="0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152400" y="1319212"/>
            <a:ext cx="8829675" cy="5233988"/>
            <a:chOff x="144" y="1022"/>
            <a:chExt cx="5562" cy="3297"/>
          </a:xfrm>
        </p:grpSpPr>
        <p:sp>
          <p:nvSpPr>
            <p:cNvPr id="4" name="Line 2"/>
            <p:cNvSpPr>
              <a:spLocks noChangeShapeType="1"/>
            </p:cNvSpPr>
            <p:nvPr/>
          </p:nvSpPr>
          <p:spPr bwMode="auto">
            <a:xfrm flipV="1">
              <a:off x="864" y="2255"/>
              <a:ext cx="576" cy="19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44" y="2448"/>
              <a:ext cx="1008" cy="405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C6D9C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0C6D9C"/>
                  </a:solidFill>
                  <a:latin typeface="Arial" charset="0"/>
                  <a:ea typeface="DejaVu LGC Sans" charset="0"/>
                  <a:cs typeface="DejaVu LGC Sans" charset="0"/>
                </a:rPr>
                <a:t>Found to be Infrequent</a:t>
              </a:r>
            </a:p>
          </p:txBody>
        </p:sp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1392" y="1022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362" r:id="rId3" imgW="9866478" imgH="7377618" progId="">
                    <p:embed/>
                  </p:oleObj>
                </mc:Choice>
                <mc:Fallback>
                  <p:oleObj r:id="rId3" imgW="9866478" imgH="7377618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022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916112" y="1319212"/>
            <a:ext cx="7067550" cy="5235576"/>
            <a:chOff x="1255" y="1022"/>
            <a:chExt cx="4452" cy="3298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1392" y="1022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363" r:id="rId5" imgW="9866478" imgH="7377618" progId="">
                    <p:embed/>
                  </p:oleObj>
                </mc:Choice>
                <mc:Fallback>
                  <p:oleObj r:id="rId5" imgW="9866478" imgH="7377618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022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255" y="4031"/>
              <a:ext cx="912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00"/>
                </a:buClr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FF0000"/>
                  </a:solidFill>
                  <a:latin typeface="Arial" charset="0"/>
                  <a:ea typeface="DejaVu LGC Sans" charset="0"/>
                  <a:cs typeface="DejaVu LGC Sans" charset="0"/>
                </a:rPr>
                <a:t>Pruned</a:t>
              </a:r>
              <a:endParaRPr lang="en-GB" b="1" dirty="0">
                <a:solidFill>
                  <a:srgbClr val="FF0000"/>
                </a:solidFill>
                <a:latin typeface="Arial" charset="0"/>
                <a:ea typeface="DejaVu LGC Sans" charset="0"/>
                <a:cs typeface="DejaVu LGC Sans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21904" y="5614433"/>
            <a:ext cx="228780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Infrequent supersets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6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how it all started…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Rakesh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Agrawal, Tomasz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Imielinski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Arun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N. Swami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Mining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Association Rules </a:t>
            </a:r>
            <a:r>
              <a:rPr lang="en-US" dirty="0"/>
              <a:t>between Sets of Items in Large Databases. </a:t>
            </a:r>
            <a:r>
              <a:rPr lang="en-US" dirty="0">
                <a:hlinkClick r:id="rId2" action="ppaction://hlinkfile"/>
              </a:rPr>
              <a:t>SIGMOD Conference 1993</a:t>
            </a:r>
            <a:r>
              <a:rPr lang="en-US" dirty="0"/>
              <a:t>: 207-216</a:t>
            </a: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Rakesh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Agrawal</a:t>
            </a:r>
            <a:r>
              <a:rPr lang="en-US" dirty="0"/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Ramakrishnan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Srikant</a:t>
            </a:r>
            <a:r>
              <a:rPr lang="en-US" dirty="0" smtClean="0"/>
              <a:t>: </a:t>
            </a:r>
            <a:r>
              <a:rPr lang="en-US" dirty="0"/>
              <a:t>Fast Algorithms for </a:t>
            </a:r>
            <a:r>
              <a:rPr lang="en-US" dirty="0">
                <a:solidFill>
                  <a:srgbClr val="FF0000"/>
                </a:solidFill>
              </a:rPr>
              <a:t>Mining Association Rules </a:t>
            </a:r>
            <a:r>
              <a:rPr lang="en-US" dirty="0"/>
              <a:t>in Large Databases. </a:t>
            </a:r>
            <a:r>
              <a:rPr lang="en-US" dirty="0">
                <a:hlinkClick r:id="rId3" action="ppaction://hlinkfile"/>
              </a:rPr>
              <a:t>VLDB 1994</a:t>
            </a:r>
            <a:r>
              <a:rPr lang="en-US" dirty="0"/>
              <a:t>: </a:t>
            </a:r>
            <a:r>
              <a:rPr lang="en-US" dirty="0" smtClean="0"/>
              <a:t>487-499</a:t>
            </a:r>
          </a:p>
          <a:p>
            <a:endParaRPr lang="en-US" dirty="0"/>
          </a:p>
          <a:p>
            <a:r>
              <a:rPr lang="en-US" dirty="0" smtClean="0"/>
              <a:t>These two papers are credited with the birth of Data Mining</a:t>
            </a:r>
          </a:p>
          <a:p>
            <a:r>
              <a:rPr lang="en-US" dirty="0" smtClean="0"/>
              <a:t>For a long time people were fascinated with </a:t>
            </a:r>
            <a:r>
              <a:rPr lang="en-US" dirty="0" smtClean="0">
                <a:solidFill>
                  <a:srgbClr val="FF0000"/>
                </a:solidFill>
              </a:rPr>
              <a:t>Association Rules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Frequent </a:t>
            </a:r>
            <a:r>
              <a:rPr lang="en-US" dirty="0" err="1" smtClean="0">
                <a:solidFill>
                  <a:srgbClr val="FF0000"/>
                </a:solidFill>
              </a:rPr>
              <a:t>Itemsets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Some people (in industry and academia) still 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5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19200" y="4267200"/>
            <a:ext cx="76200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19200" y="3276600"/>
            <a:ext cx="7620000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52400" y="609600"/>
            <a:ext cx="89916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40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52400" y="5967186"/>
            <a:ext cx="80994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160" tIns="46080" rIns="92160" bIns="4608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R. Agrawal, R. </a:t>
            </a:r>
            <a:r>
              <a:rPr lang="en-GB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Srikant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: "Fast Algorithms for Mining Association Rules", </a:t>
            </a: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Proc. of the 20th Int'l Conference on Very Large Databases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1994.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</a:t>
            </a:r>
            <a:r>
              <a:rPr lang="en-US" dirty="0" err="1" smtClean="0"/>
              <a:t>Apriori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4029" y="1535804"/>
            <a:ext cx="3012363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Level-wise approach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69993" y="1299083"/>
            <a:ext cx="4652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C</a:t>
            </a:r>
            <a:r>
              <a:rPr lang="en-US" sz="2400" b="1" baseline="-25000" dirty="0" err="1" smtClean="0">
                <a:solidFill>
                  <a:srgbClr val="0070C0"/>
                </a:solidFill>
              </a:rPr>
              <a:t>k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0070C0"/>
                </a:solidFill>
              </a:rPr>
              <a:t>candidate </a:t>
            </a:r>
            <a:r>
              <a:rPr lang="en-US" sz="2400" dirty="0" err="1" smtClean="0"/>
              <a:t>itemsets</a:t>
            </a:r>
            <a:r>
              <a:rPr lang="en-US" sz="2400" dirty="0" smtClean="0"/>
              <a:t> of size </a:t>
            </a:r>
            <a:r>
              <a:rPr lang="en-US" sz="2400" dirty="0" smtClean="0">
                <a:solidFill>
                  <a:srgbClr val="00B050"/>
                </a:solidFill>
              </a:rPr>
              <a:t>k</a:t>
            </a:r>
          </a:p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sz="2400" b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frequent</a:t>
            </a:r>
            <a:r>
              <a:rPr lang="en-US" sz="2400" dirty="0" smtClean="0"/>
              <a:t> </a:t>
            </a:r>
            <a:r>
              <a:rPr lang="en-US" sz="2400" dirty="0" err="1" smtClean="0"/>
              <a:t>itemsets</a:t>
            </a:r>
            <a:r>
              <a:rPr lang="en-US" sz="2400" dirty="0" smtClean="0"/>
              <a:t> of size </a:t>
            </a:r>
            <a:r>
              <a:rPr lang="en-US" sz="2400" dirty="0" smtClean="0">
                <a:solidFill>
                  <a:srgbClr val="00B050"/>
                </a:solidFill>
              </a:rPr>
              <a:t>k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6200" y="4321629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Candidate generation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76200" y="3314700"/>
            <a:ext cx="12954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Frequent </a:t>
            </a:r>
            <a:r>
              <a:rPr lang="en-US" dirty="0" err="1" smtClean="0"/>
              <a:t>itemset</a:t>
            </a:r>
            <a:r>
              <a:rPr lang="en-US" dirty="0" smtClean="0"/>
              <a:t> generation</a:t>
            </a:r>
            <a:endParaRPr lang="en-US" dirty="0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85800" y="2286000"/>
            <a:ext cx="8229600" cy="3505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dirty="0" smtClean="0">
                <a:solidFill>
                  <a:srgbClr val="00B050"/>
                </a:solidFill>
                <a:ea typeface="DejaVu LGC Sans" charset="0"/>
                <a:cs typeface="DejaVu LGC Sans" charset="0"/>
              </a:rPr>
              <a:t>k = 1</a:t>
            </a:r>
            <a:r>
              <a:rPr lang="en-GB" sz="2800" b="1" dirty="0" smtClean="0">
                <a:ea typeface="DejaVu LGC Sans" charset="0"/>
                <a:cs typeface="DejaVu LGC Sans" charset="0"/>
              </a:rPr>
              <a:t>,</a:t>
            </a:r>
            <a:r>
              <a:rPr lang="en-GB" sz="2800" b="1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800" b="1" baseline="-25000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= all items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SzPct val="100000"/>
              <a:buFont typeface="+mj-lt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While </a:t>
            </a:r>
            <a:r>
              <a:rPr lang="en-GB" sz="2800" b="1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800" b="1" baseline="-25000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not empty</a:t>
            </a:r>
          </a:p>
          <a:p>
            <a:pPr marL="971550" lvl="1" indent="-514350">
              <a:spcBef>
                <a:spcPts val="600"/>
              </a:spcBef>
              <a:buSzPct val="100000"/>
              <a:buFont typeface="+mj-lt"/>
              <a:buAutoNum type="arabicPeriod" startAt="3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Scan </a:t>
            </a:r>
            <a:r>
              <a:rPr lang="en-GB" sz="28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 database 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to find which </a:t>
            </a:r>
            <a:r>
              <a:rPr lang="en-GB" sz="28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in </a:t>
            </a:r>
            <a:r>
              <a:rPr lang="en-GB" sz="2800" b="1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800" b="1" baseline="-25000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are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frequent 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and put them into </a:t>
            </a:r>
            <a:r>
              <a:rPr lang="en-GB" sz="2800" b="1" dirty="0" err="1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="1" baseline="-25000" dirty="0" err="1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k</a:t>
            </a:r>
            <a:endParaRPr lang="en-GB" sz="2800" b="1" baseline="-25000" dirty="0">
              <a:solidFill>
                <a:schemeClr val="accent6">
                  <a:lumMod val="75000"/>
                </a:schemeClr>
              </a:solidFill>
              <a:ea typeface="DejaVu LGC Sans" charset="0"/>
              <a:cs typeface="DejaVu LGC Sans" charset="0"/>
            </a:endParaRPr>
          </a:p>
          <a:p>
            <a:pPr marL="989013" lvl="1" indent="-531813">
              <a:spcBef>
                <a:spcPts val="600"/>
              </a:spcBef>
              <a:buSzPct val="100000"/>
              <a:buFont typeface="+mj-lt"/>
              <a:buAutoNum type="arabicPeriod" startAt="3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Generate the </a:t>
            </a:r>
            <a:r>
              <a:rPr lang="en-GB" sz="2800" b="1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candidate</a:t>
            </a:r>
            <a:r>
              <a:rPr lang="en-GB" sz="2800" b="1" i="1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8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b="1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800" b="1" baseline="-250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sz="28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of size </a:t>
            </a:r>
            <a:r>
              <a:rPr lang="en-GB" sz="2800" dirty="0" smtClean="0">
                <a:solidFill>
                  <a:srgbClr val="00B050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‏ using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="1" baseline="-250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k</a:t>
            </a:r>
            <a:endParaRPr lang="en-GB" sz="2800" dirty="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989013" lvl="1" indent="-531813">
              <a:spcBef>
                <a:spcPts val="600"/>
              </a:spcBef>
              <a:buClr>
                <a:schemeClr val="tx1"/>
              </a:buClr>
              <a:buSzPct val="100000"/>
              <a:buFont typeface="+mj-lt"/>
              <a:buAutoNum type="arabicPeriod" startAt="3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GB" sz="2800" dirty="0" smtClean="0">
                <a:solidFill>
                  <a:srgbClr val="00B050"/>
                </a:solidFill>
                <a:ea typeface="DejaVu LGC Sans" charset="0"/>
                <a:cs typeface="DejaVu LGC Sans" charset="0"/>
              </a:rPr>
              <a:t>k = </a:t>
            </a:r>
            <a:r>
              <a:rPr lang="en-GB" sz="2800" dirty="0" err="1" smtClean="0">
                <a:solidFill>
                  <a:srgbClr val="00B050"/>
                </a:solidFill>
                <a:ea typeface="DejaVu LGC Sans" charset="0"/>
                <a:cs typeface="DejaVu LGC Sans" charset="0"/>
              </a:rPr>
              <a:t>k+1</a:t>
            </a:r>
            <a:endParaRPr lang="en-GB" sz="2800" dirty="0">
              <a:solidFill>
                <a:srgbClr val="00B050"/>
              </a:solidFill>
              <a:ea typeface="DejaVu LGC Sans" charset="0"/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252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4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Apriori</a:t>
            </a:r>
            <a:r>
              <a:rPr lang="en-US" dirty="0"/>
              <a:t> </a:t>
            </a:r>
            <a:r>
              <a:rPr lang="en-US" dirty="0" smtClean="0"/>
              <a:t>principle:</a:t>
            </a:r>
            <a:endParaRPr lang="en-US" dirty="0"/>
          </a:p>
          <a:p>
            <a:pPr lvl="1"/>
            <a:r>
              <a:rPr lang="en-US" dirty="0"/>
              <a:t>An </a:t>
            </a:r>
            <a:r>
              <a:rPr lang="en-US" dirty="0" err="1"/>
              <a:t>itemset</a:t>
            </a:r>
            <a:r>
              <a:rPr lang="en-US" dirty="0"/>
              <a:t> of size </a:t>
            </a:r>
            <a:r>
              <a:rPr lang="en-US" dirty="0">
                <a:solidFill>
                  <a:srgbClr val="00B050"/>
                </a:solidFill>
              </a:rPr>
              <a:t>k+1</a:t>
            </a:r>
            <a:r>
              <a:rPr lang="en-US" dirty="0"/>
              <a:t> is candidate to be frequent only if </a:t>
            </a:r>
            <a:r>
              <a:rPr lang="en-US" dirty="0">
                <a:solidFill>
                  <a:srgbClr val="FF0000"/>
                </a:solidFill>
              </a:rPr>
              <a:t>all</a:t>
            </a:r>
            <a:r>
              <a:rPr lang="en-US" dirty="0"/>
              <a:t> of its subsets of size </a:t>
            </a:r>
            <a:r>
              <a:rPr lang="en-US" dirty="0">
                <a:solidFill>
                  <a:srgbClr val="00B050"/>
                </a:solidFill>
              </a:rPr>
              <a:t>k</a:t>
            </a:r>
            <a:r>
              <a:rPr lang="en-US" dirty="0"/>
              <a:t> are known to be </a:t>
            </a:r>
            <a:r>
              <a:rPr lang="en-US" dirty="0" smtClean="0"/>
              <a:t>frequent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Candidate generation:</a:t>
            </a:r>
          </a:p>
          <a:p>
            <a:r>
              <a:rPr lang="en-US" dirty="0" smtClean="0"/>
              <a:t>Construct a </a:t>
            </a:r>
            <a:r>
              <a:rPr lang="en-US" dirty="0" smtClean="0">
                <a:solidFill>
                  <a:srgbClr val="0070C0"/>
                </a:solidFill>
              </a:rPr>
              <a:t>candidate</a:t>
            </a:r>
            <a:r>
              <a:rPr lang="en-US" dirty="0" smtClean="0"/>
              <a:t> of size </a:t>
            </a:r>
            <a:r>
              <a:rPr lang="en-US" dirty="0" smtClean="0">
                <a:solidFill>
                  <a:srgbClr val="00B050"/>
                </a:solidFill>
              </a:rPr>
              <a:t>k+1</a:t>
            </a:r>
            <a:r>
              <a:rPr lang="en-US" dirty="0" smtClean="0"/>
              <a:t> by </a:t>
            </a:r>
            <a:r>
              <a:rPr lang="en-US" dirty="0" smtClean="0">
                <a:solidFill>
                  <a:srgbClr val="FF0000"/>
                </a:solidFill>
              </a:rPr>
              <a:t>combining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frequent</a:t>
            </a:r>
            <a:r>
              <a:rPr lang="en-US" dirty="0" smtClean="0"/>
              <a:t> </a:t>
            </a:r>
            <a:r>
              <a:rPr lang="en-US" dirty="0" err="1" smtClean="0"/>
              <a:t>itemsets</a:t>
            </a:r>
            <a:r>
              <a:rPr lang="en-US" dirty="0" smtClean="0"/>
              <a:t> of size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>
                <a:solidFill>
                  <a:srgbClr val="00B050"/>
                </a:solidFill>
              </a:rPr>
              <a:t>k = 1</a:t>
            </a:r>
            <a:r>
              <a:rPr lang="en-US" dirty="0" smtClean="0"/>
              <a:t>, take the all pairs of frequent items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>
                <a:solidFill>
                  <a:srgbClr val="00B050"/>
                </a:solidFill>
              </a:rPr>
              <a:t>k &gt; 1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join</a:t>
            </a:r>
            <a:r>
              <a:rPr lang="en-US" dirty="0" smtClean="0"/>
              <a:t> pairs of </a:t>
            </a:r>
            <a:r>
              <a:rPr lang="en-US" dirty="0" err="1" smtClean="0"/>
              <a:t>itemsets</a:t>
            </a:r>
            <a:r>
              <a:rPr lang="en-US" dirty="0" smtClean="0"/>
              <a:t> that differ by just one item</a:t>
            </a:r>
          </a:p>
          <a:p>
            <a:pPr lvl="1"/>
            <a:r>
              <a:rPr lang="en-US" dirty="0" smtClean="0"/>
              <a:t>For each generated </a:t>
            </a:r>
            <a:r>
              <a:rPr lang="en-US" dirty="0" smtClean="0">
                <a:solidFill>
                  <a:srgbClr val="0070C0"/>
                </a:solidFill>
              </a:rPr>
              <a:t>candidate</a:t>
            </a:r>
            <a:r>
              <a:rPr lang="en-US" dirty="0" smtClean="0"/>
              <a:t> </a:t>
            </a:r>
            <a:r>
              <a:rPr lang="en-US" dirty="0" err="1" smtClean="0"/>
              <a:t>itemset</a:t>
            </a:r>
            <a:r>
              <a:rPr lang="en-US" dirty="0" smtClean="0"/>
              <a:t> ensure that </a:t>
            </a:r>
            <a:r>
              <a:rPr lang="en-US" dirty="0" smtClean="0">
                <a:solidFill>
                  <a:srgbClr val="FF0000"/>
                </a:solidFill>
              </a:rPr>
              <a:t>all subsets of size </a:t>
            </a:r>
            <a:r>
              <a:rPr lang="en-US" dirty="0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frequent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1723" y="1447800"/>
            <a:ext cx="8991600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Assumption: The items in an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are </a:t>
            </a:r>
            <a:r>
              <a:rPr lang="en-GB" sz="2400" dirty="0" smtClean="0">
                <a:solidFill>
                  <a:srgbClr val="FF0000"/>
                </a:solidFill>
                <a:ea typeface="DejaVu LGC Sans" charset="0"/>
                <a:cs typeface="DejaVu LGC Sans" charset="0"/>
              </a:rPr>
              <a:t>ordered</a:t>
            </a:r>
          </a:p>
          <a:p>
            <a:pPr marL="798513" lvl="1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Integers ordered in increasing order, strings ordered </a:t>
            </a:r>
            <a:r>
              <a:rPr lang="en-GB" sz="2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lexicographicly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</a:p>
          <a:p>
            <a:pPr marL="798513" lvl="1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 order ensures that if item </a:t>
            </a:r>
            <a:r>
              <a:rPr lang="en-GB" sz="2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y &gt; x 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appears before </a:t>
            </a:r>
            <a:r>
              <a:rPr lang="en-GB" sz="2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x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then </a:t>
            </a:r>
            <a:r>
              <a:rPr lang="en-GB" sz="2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x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is not in the </a:t>
            </a:r>
            <a:r>
              <a:rPr lang="en-GB" sz="2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endParaRPr lang="en-GB" sz="2000" dirty="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in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400" baseline="-250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are also ordered</a:t>
            </a: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Generate Candidates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k+1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1110752" y="3886200"/>
            <a:ext cx="727124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Create a candidate </a:t>
            </a:r>
            <a:r>
              <a:rPr lang="en-US" sz="2400" dirty="0" err="1" smtClean="0"/>
              <a:t>itemset</a:t>
            </a:r>
            <a:r>
              <a:rPr lang="en-US" sz="2400" dirty="0" smtClean="0"/>
              <a:t> of size </a:t>
            </a:r>
            <a:r>
              <a:rPr lang="en-US" sz="2400" dirty="0" err="1" smtClean="0"/>
              <a:t>k+1</a:t>
            </a:r>
            <a:r>
              <a:rPr lang="en-US" sz="2400" dirty="0" smtClean="0"/>
              <a:t>, by joining two </a:t>
            </a:r>
            <a:r>
              <a:rPr lang="en-US" sz="2400" dirty="0" err="1" smtClean="0"/>
              <a:t>itemsets</a:t>
            </a:r>
            <a:r>
              <a:rPr lang="en-US" sz="2400" dirty="0" smtClean="0"/>
              <a:t> of size k, that </a:t>
            </a:r>
            <a:r>
              <a:rPr lang="en-US" sz="2400" dirty="0" smtClean="0">
                <a:solidFill>
                  <a:srgbClr val="FF0000"/>
                </a:solidFill>
              </a:rPr>
              <a:t>share</a:t>
            </a:r>
            <a:r>
              <a:rPr lang="en-US" sz="2400" dirty="0" smtClean="0"/>
              <a:t> the </a:t>
            </a:r>
            <a:r>
              <a:rPr lang="en-US" sz="2400" dirty="0" smtClean="0">
                <a:solidFill>
                  <a:srgbClr val="FF0000"/>
                </a:solidFill>
              </a:rPr>
              <a:t>first k-1 items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295400" y="4901585"/>
          <a:ext cx="2590800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3600"/>
                <a:gridCol w="863600"/>
                <a:gridCol w="86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39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Generate Candidates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k+1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1110752" y="3886200"/>
            <a:ext cx="727124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Create a candidate </a:t>
            </a:r>
            <a:r>
              <a:rPr lang="en-US" sz="2400" dirty="0" err="1" smtClean="0"/>
              <a:t>itemset</a:t>
            </a:r>
            <a:r>
              <a:rPr lang="en-US" sz="2400" dirty="0" smtClean="0"/>
              <a:t> of size k+1, by joining two </a:t>
            </a:r>
            <a:r>
              <a:rPr lang="en-US" sz="2400" dirty="0" err="1" smtClean="0"/>
              <a:t>itemsets</a:t>
            </a:r>
            <a:r>
              <a:rPr lang="en-US" sz="2400" dirty="0" smtClean="0"/>
              <a:t> of size k, </a:t>
            </a:r>
            <a:r>
              <a:rPr lang="en-US" sz="2400" dirty="0"/>
              <a:t>that </a:t>
            </a:r>
            <a:r>
              <a:rPr lang="en-US" sz="2400" dirty="0">
                <a:solidFill>
                  <a:srgbClr val="FF0000"/>
                </a:solidFill>
              </a:rPr>
              <a:t>share</a:t>
            </a:r>
            <a:r>
              <a:rPr lang="en-US" sz="2400" dirty="0"/>
              <a:t> the </a:t>
            </a:r>
            <a:r>
              <a:rPr lang="en-US" sz="2400" dirty="0">
                <a:solidFill>
                  <a:srgbClr val="FF0000"/>
                </a:solidFill>
              </a:rPr>
              <a:t>first k-1 items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295400" y="4901585"/>
          <a:ext cx="2590800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3600"/>
                <a:gridCol w="863600"/>
                <a:gridCol w="86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ight Brace 6"/>
          <p:cNvSpPr/>
          <p:nvPr/>
        </p:nvSpPr>
        <p:spPr>
          <a:xfrm>
            <a:off x="4038600" y="5334000"/>
            <a:ext cx="228600" cy="533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419600" y="5415280"/>
          <a:ext cx="2171700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2925"/>
                <a:gridCol w="542925"/>
                <a:gridCol w="542925"/>
                <a:gridCol w="5429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723" y="1447800"/>
            <a:ext cx="8991600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Assumption: The items in an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are </a:t>
            </a:r>
            <a:r>
              <a:rPr lang="en-GB" sz="2400" dirty="0" smtClean="0">
                <a:solidFill>
                  <a:srgbClr val="FF0000"/>
                </a:solidFill>
                <a:ea typeface="DejaVu LGC Sans" charset="0"/>
                <a:cs typeface="DejaVu LGC Sans" charset="0"/>
              </a:rPr>
              <a:t>ordered</a:t>
            </a:r>
          </a:p>
          <a:p>
            <a:pPr marL="798513" lvl="1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Integers ordered in increasing order, strings ordered in </a:t>
            </a:r>
            <a:r>
              <a:rPr lang="en-GB" sz="2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lexicographicly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</a:p>
          <a:p>
            <a:pPr marL="798513" lvl="1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 order ensures that if item </a:t>
            </a:r>
            <a:r>
              <a:rPr lang="en-GB" sz="2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y &gt; x 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appears before </a:t>
            </a:r>
            <a:r>
              <a:rPr lang="en-GB" sz="2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x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then </a:t>
            </a:r>
            <a:r>
              <a:rPr lang="en-GB" sz="2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x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is not in the </a:t>
            </a:r>
            <a:r>
              <a:rPr lang="en-GB" sz="2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endParaRPr lang="en-GB" sz="2000" dirty="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in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400" baseline="-250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are also ordered</a:t>
            </a: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8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Generate Candidates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k+1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1110752" y="3886200"/>
            <a:ext cx="727124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Create a candidate </a:t>
            </a:r>
            <a:r>
              <a:rPr lang="en-US" sz="2400" dirty="0" err="1" smtClean="0"/>
              <a:t>itemset</a:t>
            </a:r>
            <a:r>
              <a:rPr lang="en-US" sz="2400" dirty="0" smtClean="0"/>
              <a:t> of size k+1, by joining two </a:t>
            </a:r>
            <a:r>
              <a:rPr lang="en-US" sz="2400" dirty="0" err="1" smtClean="0"/>
              <a:t>itemsets</a:t>
            </a:r>
            <a:r>
              <a:rPr lang="en-US" sz="2400" dirty="0" smtClean="0"/>
              <a:t> of size k, </a:t>
            </a:r>
            <a:r>
              <a:rPr lang="en-US" sz="2400" dirty="0"/>
              <a:t>that </a:t>
            </a:r>
            <a:r>
              <a:rPr lang="en-US" sz="2400" dirty="0">
                <a:solidFill>
                  <a:srgbClr val="FF0000"/>
                </a:solidFill>
              </a:rPr>
              <a:t>share</a:t>
            </a:r>
            <a:r>
              <a:rPr lang="en-US" sz="2400" dirty="0"/>
              <a:t> the </a:t>
            </a:r>
            <a:r>
              <a:rPr lang="en-US" sz="2400" dirty="0">
                <a:solidFill>
                  <a:srgbClr val="FF0000"/>
                </a:solidFill>
              </a:rPr>
              <a:t>first k-1 items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295400" y="4901585"/>
          <a:ext cx="2590800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3600"/>
                <a:gridCol w="863600"/>
                <a:gridCol w="86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ight Brace 6"/>
          <p:cNvSpPr/>
          <p:nvPr/>
        </p:nvSpPr>
        <p:spPr>
          <a:xfrm>
            <a:off x="4041321" y="5786120"/>
            <a:ext cx="228600" cy="533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422321" y="5867400"/>
          <a:ext cx="2171700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2925"/>
                <a:gridCol w="542925"/>
                <a:gridCol w="542925"/>
                <a:gridCol w="5429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05400" y="5122139"/>
            <a:ext cx="300595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Are we missing something?</a:t>
            </a:r>
          </a:p>
          <a:p>
            <a:r>
              <a:rPr lang="en-US" dirty="0" smtClean="0"/>
              <a:t>What about this candidate?</a:t>
            </a:r>
            <a:endParaRPr lang="en-US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723" y="1447800"/>
            <a:ext cx="8991600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Assumption: The items in an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are </a:t>
            </a:r>
            <a:r>
              <a:rPr lang="en-GB" sz="2400" dirty="0" smtClean="0">
                <a:solidFill>
                  <a:srgbClr val="FF0000"/>
                </a:solidFill>
                <a:ea typeface="DejaVu LGC Sans" charset="0"/>
                <a:cs typeface="DejaVu LGC Sans" charset="0"/>
              </a:rPr>
              <a:t>ordered</a:t>
            </a:r>
          </a:p>
          <a:p>
            <a:pPr marL="798513" lvl="1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Integers ordered in increasing order, strings ordered in </a:t>
            </a:r>
            <a:r>
              <a:rPr lang="en-GB" sz="2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lexicographicly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</a:p>
          <a:p>
            <a:pPr marL="798513" lvl="1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 order ensures that if item </a:t>
            </a:r>
            <a:r>
              <a:rPr lang="en-GB" sz="2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y &gt; x 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appears before </a:t>
            </a:r>
            <a:r>
              <a:rPr lang="en-GB" sz="2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x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then </a:t>
            </a:r>
            <a:r>
              <a:rPr lang="en-GB" sz="2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x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is not in the </a:t>
            </a:r>
            <a:r>
              <a:rPr lang="en-GB" sz="2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endParaRPr lang="en-GB" sz="2000" dirty="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The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in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400" baseline="-250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are also ordered</a:t>
            </a: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01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Generating Candidates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k+1</a:t>
            </a:r>
            <a:r>
              <a:rPr lang="en-US" dirty="0" smtClean="0"/>
              <a:t> in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400" b="1" i="1" dirty="0" smtClean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self-join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400" b="1" baseline="-250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400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i="1" dirty="0" smtClean="0">
                <a:solidFill>
                  <a:srgbClr val="008000"/>
                </a:solidFill>
                <a:ea typeface="DejaVu LGC Sans" charset="0"/>
                <a:cs typeface="DejaVu LGC Sans" charset="0"/>
              </a:rPr>
              <a:t>‏</a:t>
            </a:r>
            <a:endParaRPr lang="en-GB" sz="2400" i="1" dirty="0">
              <a:solidFill>
                <a:srgbClr val="008000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20000"/>
              </a:lnSpc>
              <a:spcBef>
                <a:spcPts val="45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insert into</a:t>
            </a:r>
            <a:r>
              <a:rPr lang="en-GB" sz="20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k+1</a:t>
            </a:r>
            <a:endParaRPr lang="en-GB" sz="2000" b="1" i="1" baseline="-250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20000"/>
              </a:lnSpc>
              <a:spcBef>
                <a:spcPts val="45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select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…,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000" b="1" i="1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q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.item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</a:t>
            </a:r>
            <a:endParaRPr lang="en-GB" sz="2000" b="1" i="1" baseline="-250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20000"/>
              </a:lnSpc>
              <a:spcBef>
                <a:spcPts val="45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from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p,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</a:t>
            </a:r>
          </a:p>
          <a:p>
            <a:pPr marL="741363" lvl="1" indent="-284163">
              <a:lnSpc>
                <a:spcPct val="120000"/>
              </a:lnSpc>
              <a:spcBef>
                <a:spcPts val="450"/>
              </a:spcBef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where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…, 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-1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000" b="1" i="1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>
                <a:solidFill>
                  <a:srgbClr val="000000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b="1" i="1" baseline="-25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-1</a:t>
            </a:r>
            <a:r>
              <a:rPr lang="en-GB" sz="20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000" b="1" i="1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000" b="1" i="1" baseline="-25000" dirty="0">
                <a:solidFill>
                  <a:srgbClr val="0000FF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b="1" i="1" dirty="0">
                <a:solidFill>
                  <a:srgbClr val="0000FF"/>
                </a:solidFill>
                <a:ea typeface="DejaVu LGC Sans" charset="0"/>
                <a:cs typeface="DejaVu LGC Sans" charset="0"/>
              </a:rPr>
              <a:t>&lt; </a:t>
            </a:r>
            <a:r>
              <a:rPr lang="en-GB" sz="2000" b="1" i="1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k</a:t>
            </a:r>
            <a:endParaRPr lang="en-GB" sz="2000" b="1" i="1" baseline="-25000" dirty="0">
              <a:solidFill>
                <a:srgbClr val="0000FF"/>
              </a:solidFill>
              <a:ea typeface="DejaVu LGC Sans" charset="0"/>
              <a:cs typeface="DejaVu LGC Sans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36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20723" y="1402201"/>
            <a:ext cx="6705600" cy="2568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aseline="-250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={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abc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abd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acd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ace,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bcd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}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Generating </a:t>
            </a:r>
            <a:r>
              <a:rPr lang="en-US" sz="28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candidate set C</a:t>
            </a:r>
            <a:r>
              <a:rPr lang="en-US" sz="2800" baseline="-25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4</a:t>
            </a:r>
            <a:r>
              <a:rPr lang="en-US" sz="28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</a:p>
          <a:p>
            <a:pPr marL="798513" lvl="1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Self-join: 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aseline="-250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*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aseline="-250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 </a:t>
            </a:r>
            <a:endParaRPr lang="en-US" baseline="-25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624078"/>
              </p:ext>
            </p:extLst>
          </p:nvPr>
        </p:nvGraphicFramePr>
        <p:xfrm>
          <a:off x="591415" y="3657600"/>
          <a:ext cx="23622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7400"/>
                <a:gridCol w="787400"/>
                <a:gridCol w="78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942064"/>
              </p:ext>
            </p:extLst>
          </p:nvPr>
        </p:nvGraphicFramePr>
        <p:xfrm>
          <a:off x="3258415" y="3646714"/>
          <a:ext cx="23622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7400"/>
                <a:gridCol w="787400"/>
                <a:gridCol w="78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7277" y="6104466"/>
            <a:ext cx="6050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,p.item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000" b="1" i="1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000" b="1" i="1" dirty="0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&lt; </a:t>
            </a:r>
            <a:r>
              <a:rPr lang="en-GB" sz="2000" b="1" i="1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3</a:t>
            </a:r>
            <a:endParaRPr lang="en-GB" sz="2000" b="1" i="1" baseline="-25000" dirty="0">
              <a:solidFill>
                <a:srgbClr val="0000FF"/>
              </a:solidFill>
              <a:ea typeface="DejaVu LGC Sans" charset="0"/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936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20723" y="1402201"/>
            <a:ext cx="6705600" cy="2568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aseline="-250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={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abc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abd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acd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ace,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bcd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}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Generating </a:t>
            </a:r>
            <a:r>
              <a:rPr lang="en-US" sz="28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candidate set C</a:t>
            </a:r>
            <a:r>
              <a:rPr lang="en-US" sz="2800" baseline="-25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4</a:t>
            </a:r>
            <a:r>
              <a:rPr lang="en-US" sz="28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</a:p>
          <a:p>
            <a:pPr marL="798513" lvl="1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Self-join: 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aseline="-250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*L</a:t>
            </a:r>
            <a:r>
              <a:rPr lang="en-GB" sz="2800" baseline="-250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 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597277" y="6104466"/>
            <a:ext cx="6050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,p.item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000" b="1" i="1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000" b="1" i="1" dirty="0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&lt; </a:t>
            </a:r>
            <a:r>
              <a:rPr lang="en-GB" sz="2000" b="1" i="1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3</a:t>
            </a:r>
            <a:endParaRPr lang="en-GB" sz="2000" b="1" i="1" baseline="-25000" dirty="0">
              <a:solidFill>
                <a:srgbClr val="0000FF"/>
              </a:solidFill>
              <a:ea typeface="DejaVu LGC Sans" charset="0"/>
              <a:cs typeface="DejaVu LGC Sans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446969"/>
              </p:ext>
            </p:extLst>
          </p:nvPr>
        </p:nvGraphicFramePr>
        <p:xfrm>
          <a:off x="457200" y="3581400"/>
          <a:ext cx="23622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7400"/>
                <a:gridCol w="787400"/>
                <a:gridCol w="78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323432"/>
              </p:ext>
            </p:extLst>
          </p:nvPr>
        </p:nvGraphicFramePr>
        <p:xfrm>
          <a:off x="3120196" y="3581400"/>
          <a:ext cx="23622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7400"/>
                <a:gridCol w="787400"/>
                <a:gridCol w="78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851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20723" y="1402201"/>
            <a:ext cx="6202692" cy="2568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aseline="-250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={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abc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abd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acd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ace,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bcd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}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Generating </a:t>
            </a:r>
            <a:r>
              <a:rPr lang="en-US" sz="28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candidate set C</a:t>
            </a:r>
            <a:r>
              <a:rPr lang="en-US" sz="2800" baseline="-25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4</a:t>
            </a:r>
            <a:r>
              <a:rPr lang="en-US" sz="28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</a:p>
          <a:p>
            <a:pPr marL="798513" lvl="1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Self-join: 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aseline="-250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*L</a:t>
            </a:r>
            <a:r>
              <a:rPr lang="en-GB" sz="2800" baseline="-250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 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597277" y="6104466"/>
            <a:ext cx="6050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,p.item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000" b="1" i="1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000" b="1" i="1" dirty="0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&lt; </a:t>
            </a:r>
            <a:r>
              <a:rPr lang="en-GB" sz="2000" b="1" i="1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3</a:t>
            </a:r>
            <a:endParaRPr lang="en-GB" sz="2000" b="1" i="1" baseline="-25000" dirty="0">
              <a:solidFill>
                <a:srgbClr val="0000FF"/>
              </a:solidFill>
              <a:ea typeface="DejaVu LGC Sans" charset="0"/>
              <a:cs typeface="DejaVu LGC Sans" charset="0"/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6093165" y="4648200"/>
            <a:ext cx="2457450" cy="1071563"/>
            <a:chOff x="3908" y="1533"/>
            <a:chExt cx="1548" cy="675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908" y="1533"/>
              <a:ext cx="658" cy="234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 smtClean="0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a,b,</a:t>
              </a:r>
              <a:r>
                <a:rPr lang="en-GB" b="1" dirty="0" err="1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c</a:t>
              </a:r>
              <a:r>
                <a:rPr lang="en-GB" b="1" dirty="0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  <a:endParaRPr lang="en-GB" b="1" dirty="0">
                <a:solidFill>
                  <a:srgbClr val="F8400E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4803" y="1533"/>
              <a:ext cx="653" cy="234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 smtClean="0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a,b,</a:t>
              </a:r>
              <a:r>
                <a:rPr lang="en-GB" b="1" dirty="0" err="1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d</a:t>
              </a:r>
              <a:r>
                <a:rPr lang="en-GB" b="1" dirty="0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  <a:endParaRPr lang="en-GB" b="1" dirty="0">
                <a:solidFill>
                  <a:srgbClr val="F8400E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4368" y="1764"/>
              <a:ext cx="240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H="1">
              <a:off x="4734" y="1764"/>
              <a:ext cx="259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4307" y="1974"/>
              <a:ext cx="780" cy="234"/>
            </a:xfrm>
            <a:prstGeom prst="rect">
              <a:avLst/>
            </a:prstGeom>
            <a:noFill/>
            <a:ln w="936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70C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 smtClean="0">
                  <a:solidFill>
                    <a:srgbClr val="0070C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a,b,c,d</a:t>
              </a:r>
              <a:r>
                <a:rPr lang="en-GB" b="1" dirty="0" smtClean="0">
                  <a:solidFill>
                    <a:srgbClr val="0070C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  <a:endParaRPr lang="en-GB" b="1" dirty="0">
                <a:solidFill>
                  <a:srgbClr val="0070C0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501628"/>
              </p:ext>
            </p:extLst>
          </p:nvPr>
        </p:nvGraphicFramePr>
        <p:xfrm>
          <a:off x="304800" y="3657600"/>
          <a:ext cx="25908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3600"/>
                <a:gridCol w="863600"/>
                <a:gridCol w="86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28247"/>
              </p:ext>
            </p:extLst>
          </p:nvPr>
        </p:nvGraphicFramePr>
        <p:xfrm>
          <a:off x="3124200" y="3657600"/>
          <a:ext cx="27432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91755" y="2841159"/>
            <a:ext cx="1907895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US" sz="2800" baseline="-250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4</a:t>
            </a:r>
            <a:r>
              <a:rPr lang="en-US" sz="28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={</a:t>
            </a:r>
            <a:r>
              <a:rPr lang="en-US" sz="2800" dirty="0" err="1" smtClean="0">
                <a:solidFill>
                  <a:srgbClr val="0070C0"/>
                </a:solidFill>
              </a:rPr>
              <a:t>abcd</a:t>
            </a:r>
            <a:r>
              <a:rPr lang="en-US" sz="2800" dirty="0" smtClean="0">
                <a:solidFill>
                  <a:srgbClr val="0070C0"/>
                </a:solidFill>
              </a:rPr>
              <a:t>}</a:t>
            </a:r>
            <a:endParaRPr lang="en-US" sz="2800" dirty="0">
              <a:solidFill>
                <a:srgbClr val="0070C0"/>
              </a:solidFill>
              <a:ea typeface="DejaVu LGC Sans" charset="0"/>
              <a:cs typeface="DejaVu LGC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921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20723" y="1402201"/>
            <a:ext cx="6202692" cy="2568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aseline="-250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={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abc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abd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acd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ace,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bcd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}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Generating </a:t>
            </a:r>
            <a:r>
              <a:rPr lang="en-US" sz="28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candidate set C</a:t>
            </a:r>
            <a:r>
              <a:rPr lang="en-US" sz="2800" baseline="-250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4</a:t>
            </a:r>
            <a:r>
              <a:rPr lang="en-US" sz="28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</a:p>
          <a:p>
            <a:pPr marL="798513" lvl="1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Self-join: 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800" baseline="-250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*L</a:t>
            </a:r>
            <a:r>
              <a:rPr lang="en-GB" sz="2800" baseline="-250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 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597277" y="6104466"/>
            <a:ext cx="6050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1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,p.item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=</a:t>
            </a:r>
            <a:r>
              <a:rPr lang="en-GB" sz="2000" b="1" i="1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2</a:t>
            </a:r>
            <a:r>
              <a:rPr lang="en-GB" sz="2000" b="1" i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000" b="1" i="1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p.item</a:t>
            </a:r>
            <a:r>
              <a:rPr lang="en-GB" sz="2000" b="1" i="1" baseline="-25000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000" b="1" i="1" dirty="0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&lt; </a:t>
            </a:r>
            <a:r>
              <a:rPr lang="en-GB" sz="2000" b="1" i="1" dirty="0" err="1" smtClean="0">
                <a:solidFill>
                  <a:srgbClr val="0000FF"/>
                </a:solidFill>
                <a:ea typeface="DejaVu LGC Sans" charset="0"/>
                <a:cs typeface="DejaVu LGC Sans" charset="0"/>
              </a:rPr>
              <a:t>q.item</a:t>
            </a:r>
            <a:r>
              <a:rPr lang="en-GB" sz="2000" b="1" i="1" baseline="-25000" dirty="0" err="1">
                <a:solidFill>
                  <a:srgbClr val="0000FF"/>
                </a:solidFill>
                <a:ea typeface="DejaVu LGC Sans" charset="0"/>
                <a:cs typeface="DejaVu LGC Sans" charset="0"/>
              </a:rPr>
              <a:t>3</a:t>
            </a:r>
            <a:endParaRPr lang="en-GB" sz="2000" b="1" i="1" baseline="-25000" dirty="0">
              <a:solidFill>
                <a:srgbClr val="0000FF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91755" y="2841159"/>
            <a:ext cx="1880643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US" sz="2800" baseline="-250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4</a:t>
            </a:r>
            <a:r>
              <a:rPr lang="en-US" sz="28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={</a:t>
            </a:r>
            <a:r>
              <a:rPr lang="en-US" sz="2800" dirty="0" err="1" smtClean="0">
                <a:solidFill>
                  <a:srgbClr val="0070C0"/>
                </a:solidFill>
              </a:rPr>
              <a:t>abcd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       </a:t>
            </a:r>
            <a:r>
              <a:rPr lang="en-US" sz="2800" dirty="0" err="1" smtClean="0">
                <a:solidFill>
                  <a:srgbClr val="0070C0"/>
                </a:solidFill>
              </a:rPr>
              <a:t>acde</a:t>
            </a:r>
            <a:r>
              <a:rPr lang="en-US" sz="2800" dirty="0" smtClean="0">
                <a:solidFill>
                  <a:srgbClr val="0070C0"/>
                </a:solidFill>
              </a:rPr>
              <a:t>}</a:t>
            </a:r>
            <a:endParaRPr lang="en-US" sz="2800" dirty="0">
              <a:solidFill>
                <a:srgbClr val="0070C0"/>
              </a:solidFill>
              <a:ea typeface="DejaVu LGC Sans" charset="0"/>
              <a:cs typeface="DejaVu LGC Sans" charset="0"/>
            </a:endParaRPr>
          </a:p>
        </p:txBody>
      </p:sp>
      <p:grpSp>
        <p:nvGrpSpPr>
          <p:cNvPr id="26" name="Group 3"/>
          <p:cNvGrpSpPr>
            <a:grpSpLocks/>
          </p:cNvGrpSpPr>
          <p:nvPr/>
        </p:nvGrpSpPr>
        <p:grpSpPr bwMode="auto">
          <a:xfrm>
            <a:off x="6277315" y="4495006"/>
            <a:ext cx="2527300" cy="1071563"/>
            <a:chOff x="3908" y="1533"/>
            <a:chExt cx="1592" cy="675"/>
          </a:xfrm>
        </p:grpSpPr>
        <p:sp>
          <p:nvSpPr>
            <p:cNvPr id="27" name="Text Box 4"/>
            <p:cNvSpPr txBox="1">
              <a:spLocks noChangeArrowheads="1"/>
            </p:cNvSpPr>
            <p:nvPr/>
          </p:nvSpPr>
          <p:spPr bwMode="auto">
            <a:xfrm>
              <a:off x="3908" y="1533"/>
              <a:ext cx="701" cy="232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</a:t>
              </a: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d}</a:t>
              </a:r>
            </a:p>
          </p:txBody>
        </p:sp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4803" y="1533"/>
              <a:ext cx="697" cy="232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</a:t>
              </a: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e}</a:t>
              </a:r>
            </a:p>
          </p:txBody>
        </p:sp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4368" y="1764"/>
              <a:ext cx="240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"/>
            <p:cNvSpPr>
              <a:spLocks noChangeShapeType="1"/>
            </p:cNvSpPr>
            <p:nvPr/>
          </p:nvSpPr>
          <p:spPr bwMode="auto">
            <a:xfrm flipH="1">
              <a:off x="4734" y="1764"/>
              <a:ext cx="259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4307" y="1974"/>
              <a:ext cx="775" cy="234"/>
            </a:xfrm>
            <a:prstGeom prst="rect">
              <a:avLst/>
            </a:prstGeom>
            <a:noFill/>
            <a:ln w="936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70C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>
                  <a:solidFill>
                    <a:srgbClr val="0070C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a,c,d,e</a:t>
              </a:r>
              <a:r>
                <a:rPr lang="en-GB" b="1" dirty="0">
                  <a:solidFill>
                    <a:srgbClr val="0070C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514292"/>
              </p:ext>
            </p:extLst>
          </p:nvPr>
        </p:nvGraphicFramePr>
        <p:xfrm>
          <a:off x="304800" y="3677920"/>
          <a:ext cx="24384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a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/>
                        <a:t>b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/>
                        <a:t>c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673820"/>
              </p:ext>
            </p:extLst>
          </p:nvPr>
        </p:nvGraphicFramePr>
        <p:xfrm>
          <a:off x="3048000" y="3657600"/>
          <a:ext cx="24384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item3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436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3631-2BA3-4C83-A630-72903D62E1A2}" type="slidenum">
              <a:rPr lang="en-US"/>
              <a:pPr/>
              <a:t>3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Market-Basket Data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86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large set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items</a:t>
            </a:r>
            <a:r>
              <a:rPr lang="en-US" dirty="0"/>
              <a:t>, e.g., things sold in a supermarket.</a:t>
            </a:r>
          </a:p>
          <a:p>
            <a:r>
              <a:rPr lang="en-US" dirty="0"/>
              <a:t>A large set of </a:t>
            </a:r>
            <a:r>
              <a:rPr lang="en-US" dirty="0">
                <a:solidFill>
                  <a:srgbClr val="0070C0"/>
                </a:solidFill>
              </a:rPr>
              <a:t>baskets</a:t>
            </a:r>
            <a:r>
              <a:rPr lang="en-US" dirty="0"/>
              <a:t>, each of which is a small </a:t>
            </a:r>
            <a:r>
              <a:rPr lang="en-US" dirty="0" smtClean="0"/>
              <a:t>subset </a:t>
            </a:r>
            <a:r>
              <a:rPr lang="en-US" dirty="0"/>
              <a:t>of the items, e.g., the things one customer buys on one </a:t>
            </a:r>
            <a:r>
              <a:rPr lang="en-US" dirty="0" smtClean="0"/>
              <a:t>day.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337915"/>
              </p:ext>
            </p:extLst>
          </p:nvPr>
        </p:nvGraphicFramePr>
        <p:xfrm>
          <a:off x="2895600" y="4343400"/>
          <a:ext cx="4308475" cy="240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2" name="Document" r:id="rId4" imgW="3583344" imgH="2001419" progId="Word.Document.8">
                  <p:embed/>
                </p:oleObj>
              </mc:Choice>
              <mc:Fallback>
                <p:oleObj name="Document" r:id="rId4" imgW="3583344" imgH="2001419" progId="Word.Documen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343400"/>
                        <a:ext cx="4308475" cy="2401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95600" y="3886200"/>
            <a:ext cx="4904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Items</a:t>
            </a:r>
            <a:r>
              <a:rPr lang="en-US" dirty="0" smtClean="0"/>
              <a:t>: {Bread, Milk, Diaper, Beer, Eggs, Coke}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5007" y="5175011"/>
            <a:ext cx="250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Baskets</a:t>
            </a:r>
            <a:r>
              <a:rPr lang="en-US" dirty="0" smtClean="0"/>
              <a:t>: Transactions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30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04800" y="1900238"/>
          <a:ext cx="2289175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14" r:id="rId5" imgW="2289048" imgH="2494788" progId="Word.Document.8">
                  <p:embed/>
                </p:oleObj>
              </mc:Choice>
              <mc:Fallback>
                <p:oleObj r:id="rId5" imgW="2289048" imgH="2494788" progId="Word.Documen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0238"/>
                        <a:ext cx="2289175" cy="2498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3208338" y="2698750"/>
          <a:ext cx="3327400" cy="212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15" r:id="rId8" imgW="3328416" imgH="2008632" progId="Word.Document.8">
                  <p:embed/>
                </p:oleObj>
              </mc:Choice>
              <mc:Fallback>
                <p:oleObj r:id="rId8" imgW="3328416" imgH="2008632" progId="Word.Documen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338" y="2698750"/>
                        <a:ext cx="3327400" cy="212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>
            <p:extLst/>
          </p:nvPr>
        </p:nvGraphicFramePr>
        <p:xfrm>
          <a:off x="4876800" y="5100638"/>
          <a:ext cx="380047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16" name="Document" r:id="rId11" imgW="3130620" imgH="841113" progId="Word.Document.8">
                  <p:embed/>
                </p:oleObj>
              </mc:Choice>
              <mc:Fallback>
                <p:oleObj name="Document" r:id="rId11" imgW="3130620" imgH="841113" progId="Word.Documen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100638"/>
                        <a:ext cx="3800475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420938" y="1824038"/>
            <a:ext cx="22447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Items (1-itemsets)‏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027738" y="2551113"/>
            <a:ext cx="3127375" cy="1465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Pairs (2-itemsets)‏</a:t>
            </a:r>
          </a:p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solidFill>
                <a:srgbClr val="000000"/>
              </a:solidFill>
              <a:latin typeface="Tahoma" pitchFamily="32" charset="0"/>
              <a:ea typeface="DejaVu LGC Sans" charset="0"/>
              <a:cs typeface="DejaVu LGC Sans" charset="0"/>
            </a:endParaRPr>
          </a:p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(No need to generate</a:t>
            </a:r>
            <a:b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</a:b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candidates involving Coke</a:t>
            </a:r>
            <a:b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</a:b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or Eggs)‏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665913" y="4567238"/>
            <a:ext cx="24574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Triplets (3-</a:t>
            </a:r>
            <a:r>
              <a:rPr lang="en-GB" dirty="0" err="1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itemsets</a:t>
            </a: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)‏</a:t>
            </a: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5410200" y="4567238"/>
            <a:ext cx="304800" cy="304800"/>
          </a:xfrm>
          <a:prstGeom prst="line">
            <a:avLst/>
          </a:prstGeom>
          <a:noFill/>
          <a:ln w="73080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2819400" y="2509838"/>
            <a:ext cx="304800" cy="304800"/>
          </a:xfrm>
          <a:prstGeom prst="line">
            <a:avLst/>
          </a:prstGeom>
          <a:noFill/>
          <a:ln w="73080">
            <a:solidFill>
              <a:srgbClr val="CC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732621" y="1524000"/>
            <a:ext cx="1355156" cy="371513"/>
          </a:xfrm>
          <a:prstGeom prst="rect">
            <a:avLst/>
          </a:prstGeom>
          <a:solidFill>
            <a:srgbClr val="FFFF99"/>
          </a:solidFill>
          <a:ln w="158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100000"/>
              </a:lnSpc>
              <a:buFont typeface="Tahom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minsup</a:t>
            </a:r>
            <a:r>
              <a:rPr lang="en-GB" dirty="0" smtClean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= </a:t>
            </a:r>
            <a:r>
              <a:rPr lang="en-GB" dirty="0" smtClean="0">
                <a:solidFill>
                  <a:srgbClr val="000000"/>
                </a:solidFill>
                <a:latin typeface="Tahoma" pitchFamily="32" charset="0"/>
                <a:ea typeface="DejaVu LGC Sans" charset="0"/>
                <a:cs typeface="DejaVu LGC Sans" charset="0"/>
              </a:rPr>
              <a:t>3</a:t>
            </a:r>
            <a:endParaRPr lang="en-GB" dirty="0">
              <a:solidFill>
                <a:srgbClr val="000000"/>
              </a:solidFill>
              <a:latin typeface="Tahoma" pitchFamily="32" charset="0"/>
              <a:ea typeface="DejaVu LGC Sans" charset="0"/>
              <a:cs typeface="DejaVu LGC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92" name="Text Box 12"/>
              <p:cNvSpPr txBox="1">
                <a:spLocks noChangeArrowheads="1"/>
              </p:cNvSpPr>
              <p:nvPr/>
            </p:nvSpPr>
            <p:spPr bwMode="auto">
              <a:xfrm>
                <a:off x="150813" y="4851120"/>
                <a:ext cx="3987287" cy="1594412"/>
              </a:xfrm>
              <a:prstGeom prst="rect">
                <a:avLst/>
              </a:prstGeom>
              <a:solidFill>
                <a:srgbClr val="CC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lnSpc>
                    <a:spcPct val="100000"/>
                  </a:lnSpc>
                  <a:buFont typeface="Tahom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dirty="0" smtClean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If every subset is considered, </a:t>
                </a:r>
              </a:p>
              <a:p>
                <a:pPr>
                  <a:lnSpc>
                    <a:spcPct val="100000"/>
                  </a:lnSpc>
                  <a:buFont typeface="Tahom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 smtClean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 smtClean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= 6 + 15 + 20 = </a:t>
                </a:r>
                <a:r>
                  <a:rPr lang="en-GB" dirty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41</a:t>
                </a:r>
              </a:p>
              <a:p>
                <a:pPr>
                  <a:lnSpc>
                    <a:spcPct val="100000"/>
                  </a:lnSpc>
                  <a:buFont typeface="Tahom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dirty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With support-based pruning,</a:t>
                </a:r>
              </a:p>
              <a:p>
                <a:pPr>
                  <a:lnSpc>
                    <a:spcPct val="100000"/>
                  </a:lnSpc>
                  <a:buFont typeface="Tahom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1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 = 6 </a:t>
                </a:r>
                <a:r>
                  <a:rPr lang="en-GB" dirty="0">
                    <a:solidFill>
                      <a:srgbClr val="000000"/>
                    </a:solidFill>
                    <a:latin typeface="Tahoma" pitchFamily="32" charset="0"/>
                    <a:ea typeface="DejaVu LGC Sans" charset="0"/>
                    <a:cs typeface="DejaVu LGC Sans" charset="0"/>
                  </a:rPr>
                  <a:t>+ 6 + 1 = 13</a:t>
                </a:r>
              </a:p>
            </p:txBody>
          </p:sp>
        </mc:Choice>
        <mc:Fallback xmlns="">
          <p:sp>
            <p:nvSpPr>
              <p:cNvPr id="20492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813" y="4851120"/>
                <a:ext cx="3987287" cy="1594412"/>
              </a:xfrm>
              <a:prstGeom prst="rect">
                <a:avLst/>
              </a:prstGeom>
              <a:blipFill rotWithShape="1">
                <a:blip r:embed="rId13"/>
                <a:stretch>
                  <a:fillRect l="-1220" t="-380" r="-457"/>
                </a:stretch>
              </a:blip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/>
          <p:cNvSpPr txBox="1">
            <a:spLocks/>
          </p:cNvSpPr>
          <p:nvPr/>
        </p:nvSpPr>
        <p:spPr>
          <a:xfrm>
            <a:off x="156868" y="3810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Illustration of the </a:t>
            </a:r>
            <a:r>
              <a:rPr lang="en-US" dirty="0" err="1" smtClean="0"/>
              <a:t>Apriori</a:t>
            </a:r>
            <a:r>
              <a:rPr lang="en-US" dirty="0" smtClean="0"/>
              <a:t> principle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74331" y="5867400"/>
            <a:ext cx="4788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this triplet has all subsets to be frequent</a:t>
            </a:r>
          </a:p>
          <a:p>
            <a:r>
              <a:rPr lang="en-US" dirty="0" smtClean="0"/>
              <a:t>But it is below the </a:t>
            </a:r>
            <a:r>
              <a:rPr lang="en-US" dirty="0" err="1" smtClean="0"/>
              <a:t>minsup</a:t>
            </a:r>
            <a:r>
              <a:rPr lang="en-US" dirty="0" smtClean="0"/>
              <a:t> threshold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6593637" y="1095149"/>
          <a:ext cx="244475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17" name="Document" r:id="rId15" imgW="3359338" imgH="2015504" progId="Word.Document.8">
                  <p:embed/>
                </p:oleObj>
              </mc:Choice>
              <mc:Fallback>
                <p:oleObj name="Document" r:id="rId15" imgW="3359338" imgH="2015504" progId="Word.Documen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3637" y="1095149"/>
                        <a:ext cx="2444750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1321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Candidates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k+1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Are we done? Are all the candidates valid?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Pruning step: </a:t>
            </a:r>
          </a:p>
          <a:p>
            <a:pPr lvl="1"/>
            <a:r>
              <a:rPr lang="en-US" dirty="0" smtClean="0"/>
              <a:t>For each candidate (</a:t>
            </a:r>
            <a:r>
              <a:rPr lang="en-US" dirty="0" err="1" smtClean="0"/>
              <a:t>k+1</a:t>
            </a:r>
            <a:r>
              <a:rPr lang="en-US" dirty="0" smtClean="0"/>
              <a:t>)-</a:t>
            </a:r>
            <a:r>
              <a:rPr lang="en-US" dirty="0" err="1" smtClean="0"/>
              <a:t>itemset</a:t>
            </a:r>
            <a:r>
              <a:rPr lang="en-US" dirty="0" smtClean="0"/>
              <a:t> create all subset k-</a:t>
            </a:r>
            <a:r>
              <a:rPr lang="en-US" dirty="0" err="1" smtClean="0"/>
              <a:t>itemsets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Remove a candidate if it contains a subset k-</a:t>
            </a:r>
            <a:r>
              <a:rPr lang="en-US" dirty="0" err="1" smtClean="0"/>
              <a:t>itemset</a:t>
            </a:r>
            <a:r>
              <a:rPr lang="en-US" dirty="0" smtClean="0"/>
              <a:t> that is not frequent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447800" y="2286000"/>
          <a:ext cx="2590800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3600"/>
                <a:gridCol w="863600"/>
                <a:gridCol w="86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>
          <a:xfrm>
            <a:off x="4191000" y="2718415"/>
            <a:ext cx="228600" cy="533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572000" y="2799695"/>
          <a:ext cx="2171700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2925"/>
                <a:gridCol w="542925"/>
                <a:gridCol w="542925"/>
                <a:gridCol w="5429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24400" y="3576935"/>
            <a:ext cx="2991525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Is this a valid candidate?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4267200"/>
            <a:ext cx="6433171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No. Subsets (1,3,5) and (2,3,5) should also be frequent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369155" y="5040868"/>
            <a:ext cx="177484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Apriori</a:t>
            </a:r>
            <a:r>
              <a:rPr lang="en-US" dirty="0" smtClean="0">
                <a:solidFill>
                  <a:srgbClr val="0070C0"/>
                </a:solidFill>
              </a:rPr>
              <a:t> principle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3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45772" y="1445236"/>
            <a:ext cx="5756727" cy="51149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400" baseline="-250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={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abc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abd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acd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, ace,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bcd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}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Self-joining</a:t>
            </a:r>
            <a:r>
              <a:rPr lang="en-GB" sz="24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: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400" baseline="-250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*L</a:t>
            </a:r>
            <a:r>
              <a:rPr lang="en-GB" sz="2400" baseline="-250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abcd</a:t>
            </a:r>
            <a:r>
              <a:rPr lang="en-GB" sz="2000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 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from </a:t>
            </a:r>
            <a:r>
              <a:rPr lang="en-GB" sz="20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abc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and </a:t>
            </a:r>
            <a:r>
              <a:rPr lang="en-GB" sz="20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abd</a:t>
            </a:r>
            <a:endParaRPr lang="en-GB" sz="2000" dirty="0">
              <a:solidFill>
                <a:schemeClr val="accent6">
                  <a:lumMod val="75000"/>
                </a:schemeClr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acde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 from </a:t>
            </a:r>
            <a:r>
              <a:rPr lang="en-GB" sz="20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acd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and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ace</a:t>
            </a:r>
          </a:p>
          <a:p>
            <a:pPr marL="342900" indent="-342900">
              <a:lnSpc>
                <a:spcPct val="13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400" baseline="-250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4</a:t>
            </a:r>
            <a:r>
              <a:rPr lang="en-GB" sz="24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={</a:t>
            </a:r>
            <a:r>
              <a:rPr lang="en-GB" sz="2400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abcd</a:t>
            </a:r>
            <a:r>
              <a:rPr lang="en-GB" sz="24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, </a:t>
            </a:r>
            <a:r>
              <a:rPr lang="en-GB" sz="2400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acde</a:t>
            </a:r>
            <a:r>
              <a:rPr lang="en-GB" sz="2400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}</a:t>
            </a:r>
            <a:endParaRPr lang="en-GB" sz="2000" b="1" dirty="0">
              <a:solidFill>
                <a:schemeClr val="accent2"/>
              </a:solidFill>
              <a:ea typeface="DejaVu LGC Sans" charset="0"/>
              <a:cs typeface="DejaVu LGC Sans" charset="0"/>
            </a:endParaRP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i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Pruning:</a:t>
            </a: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abcd</a:t>
            </a:r>
            <a:r>
              <a:rPr lang="en-GB" sz="2000" b="1" i="1" dirty="0" smtClean="0">
                <a:solidFill>
                  <a:schemeClr val="accent2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is 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kept since all subset </a:t>
            </a:r>
            <a:r>
              <a:rPr lang="en-GB" sz="20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are in </a:t>
            </a:r>
            <a:r>
              <a:rPr lang="en-GB" sz="20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000" baseline="-250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endParaRPr lang="en-GB" sz="2000" b="1" i="1" dirty="0" smtClean="0">
              <a:solidFill>
                <a:schemeClr val="accent2"/>
              </a:solidFill>
              <a:ea typeface="DejaVu LGC Sans" charset="0"/>
              <a:cs typeface="DejaVu LGC Sans" charset="0"/>
            </a:endParaRPr>
          </a:p>
          <a:p>
            <a:pPr marL="741363" lvl="1" indent="-284163">
              <a:lnSpc>
                <a:spcPct val="130000"/>
              </a:lnSpc>
              <a:spcBef>
                <a:spcPts val="7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acde</a:t>
            </a:r>
            <a:r>
              <a:rPr lang="en-GB" sz="20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is removed because </a:t>
            </a:r>
            <a:r>
              <a:rPr lang="en-GB" sz="2000" dirty="0" err="1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ade</a:t>
            </a:r>
            <a:r>
              <a:rPr lang="en-GB" sz="20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is not in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000" baseline="-25000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3</a:t>
            </a:r>
          </a:p>
          <a:p>
            <a:pPr marL="341313" indent="-341313">
              <a:lnSpc>
                <a:spcPct val="13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400" baseline="-250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4</a:t>
            </a:r>
            <a:r>
              <a:rPr lang="en-GB" sz="24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={</a:t>
            </a:r>
            <a:r>
              <a:rPr lang="en-GB" sz="2400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abcd</a:t>
            </a:r>
            <a:r>
              <a:rPr lang="en-GB" sz="2400" dirty="0">
                <a:solidFill>
                  <a:srgbClr val="0070C0"/>
                </a:solidFill>
                <a:ea typeface="DejaVu LGC Sans" charset="0"/>
                <a:cs typeface="DejaVu LGC Sans" charset="0"/>
              </a:rPr>
              <a:t>}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6176169" y="4115707"/>
            <a:ext cx="2527300" cy="1071563"/>
            <a:chOff x="3908" y="1533"/>
            <a:chExt cx="1592" cy="675"/>
          </a:xfrm>
        </p:grpSpPr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3908" y="1533"/>
              <a:ext cx="701" cy="232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</a:t>
              </a: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d}</a:t>
              </a:r>
            </a:p>
          </p:txBody>
        </p:sp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4803" y="1533"/>
              <a:ext cx="697" cy="232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</a:t>
              </a:r>
              <a:r>
                <a:rPr lang="en-GB" b="1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e}</a:t>
              </a:r>
            </a:p>
          </p:txBody>
        </p:sp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>
              <a:off x="4368" y="1764"/>
              <a:ext cx="240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 flipH="1">
              <a:off x="4734" y="1764"/>
              <a:ext cx="259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4307" y="1974"/>
              <a:ext cx="775" cy="234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70C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>
                  <a:solidFill>
                    <a:srgbClr val="0070C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a,c,d,e</a:t>
              </a:r>
              <a:r>
                <a:rPr lang="en-GB" b="1" dirty="0">
                  <a:solidFill>
                    <a:srgbClr val="0070C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46007" y="5226956"/>
            <a:ext cx="2814637" cy="825500"/>
            <a:chOff x="6146007" y="5226956"/>
            <a:chExt cx="2814637" cy="825500"/>
          </a:xfrm>
        </p:grpSpPr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 flipH="1">
              <a:off x="6469857" y="5226956"/>
              <a:ext cx="584200" cy="452437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auto">
            <a:xfrm flipH="1">
              <a:off x="7050882" y="5231718"/>
              <a:ext cx="204787" cy="447675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>
              <a:off x="7655719" y="5231718"/>
              <a:ext cx="669925" cy="452437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6146007" y="5684156"/>
              <a:ext cx="679450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acd</a:t>
              </a:r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6833394" y="5684156"/>
              <a:ext cx="638175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ace</a:t>
              </a:r>
            </a:p>
          </p:txBody>
        </p:sp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>
              <a:off x="7508082" y="5684156"/>
              <a:ext cx="817562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ade</a:t>
              </a:r>
            </a:p>
          </p:txBody>
        </p:sp>
        <p:sp>
          <p:nvSpPr>
            <p:cNvPr id="24592" name="Rectangle 16"/>
            <p:cNvSpPr>
              <a:spLocks noChangeArrowheads="1"/>
            </p:cNvSpPr>
            <p:nvPr/>
          </p:nvSpPr>
          <p:spPr bwMode="auto">
            <a:xfrm>
              <a:off x="8143082" y="5679393"/>
              <a:ext cx="817562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cde</a:t>
              </a:r>
            </a:p>
          </p:txBody>
        </p:sp>
        <p:sp>
          <p:nvSpPr>
            <p:cNvPr id="24593" name="Line 17"/>
            <p:cNvSpPr>
              <a:spLocks noChangeShapeType="1"/>
            </p:cNvSpPr>
            <p:nvPr/>
          </p:nvSpPr>
          <p:spPr bwMode="auto">
            <a:xfrm>
              <a:off x="7520782" y="5231718"/>
              <a:ext cx="166687" cy="452437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4" name="Group 18"/>
          <p:cNvGrpSpPr>
            <a:grpSpLocks/>
          </p:cNvGrpSpPr>
          <p:nvPr/>
        </p:nvGrpSpPr>
        <p:grpSpPr bwMode="auto">
          <a:xfrm>
            <a:off x="6361907" y="5933393"/>
            <a:ext cx="1597025" cy="373063"/>
            <a:chOff x="4025" y="2678"/>
            <a:chExt cx="1006" cy="235"/>
          </a:xfrm>
        </p:grpSpPr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4025" y="2682"/>
              <a:ext cx="20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Symbol" pitchFamily="16" charset="2"/>
                  <a:ea typeface="DejaVu LGC Sans" charset="0"/>
                  <a:cs typeface="DejaVu LGC Sans" charset="0"/>
                </a:rPr>
                <a:t></a:t>
              </a:r>
            </a:p>
          </p:txBody>
        </p:sp>
        <p:sp>
          <p:nvSpPr>
            <p:cNvPr id="24596" name="Text Box 20"/>
            <p:cNvSpPr txBox="1">
              <a:spLocks noChangeArrowheads="1"/>
            </p:cNvSpPr>
            <p:nvPr/>
          </p:nvSpPr>
          <p:spPr bwMode="auto">
            <a:xfrm>
              <a:off x="4408" y="2682"/>
              <a:ext cx="20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000000"/>
                  </a:solidFill>
                  <a:latin typeface="Symbol" pitchFamily="16" charset="2"/>
                  <a:ea typeface="DejaVu LGC Sans" charset="0"/>
                  <a:cs typeface="DejaVu LGC Sans" charset="0"/>
                </a:rPr>
                <a:t></a:t>
              </a:r>
            </a:p>
          </p:txBody>
        </p:sp>
        <p:sp>
          <p:nvSpPr>
            <p:cNvPr id="24597" name="Text Box 21"/>
            <p:cNvSpPr txBox="1">
              <a:spLocks noChangeArrowheads="1"/>
            </p:cNvSpPr>
            <p:nvPr/>
          </p:nvSpPr>
          <p:spPr bwMode="auto">
            <a:xfrm>
              <a:off x="4809" y="2678"/>
              <a:ext cx="22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X</a:t>
              </a:r>
            </a:p>
          </p:txBody>
        </p:sp>
      </p:grpSp>
      <p:sp>
        <p:nvSpPr>
          <p:cNvPr id="24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 </a:t>
            </a:r>
            <a:endParaRPr lang="en-US" baseline="-25000" dirty="0"/>
          </a:p>
        </p:txBody>
      </p:sp>
      <p:grpSp>
        <p:nvGrpSpPr>
          <p:cNvPr id="25" name="Group 3"/>
          <p:cNvGrpSpPr>
            <a:grpSpLocks/>
          </p:cNvGrpSpPr>
          <p:nvPr/>
        </p:nvGrpSpPr>
        <p:grpSpPr bwMode="auto">
          <a:xfrm>
            <a:off x="6292057" y="1371600"/>
            <a:ext cx="2457450" cy="1071563"/>
            <a:chOff x="3908" y="1533"/>
            <a:chExt cx="1548" cy="675"/>
          </a:xfrm>
        </p:grpSpPr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3908" y="1533"/>
              <a:ext cx="658" cy="234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 smtClean="0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a,b,</a:t>
              </a:r>
              <a:r>
                <a:rPr lang="en-GB" b="1" dirty="0" err="1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c</a:t>
              </a:r>
              <a:r>
                <a:rPr lang="en-GB" b="1" dirty="0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  <a:endParaRPr lang="en-GB" b="1" dirty="0">
                <a:solidFill>
                  <a:srgbClr val="F8400E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4803" y="1533"/>
              <a:ext cx="653" cy="234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 smtClean="0">
                  <a:solidFill>
                    <a:srgbClr val="000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a,b,</a:t>
              </a:r>
              <a:r>
                <a:rPr lang="en-GB" b="1" dirty="0" err="1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d</a:t>
              </a:r>
              <a:r>
                <a:rPr lang="en-GB" b="1" dirty="0" smtClean="0">
                  <a:solidFill>
                    <a:srgbClr val="F8400E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  <a:endParaRPr lang="en-GB" b="1" dirty="0">
                <a:solidFill>
                  <a:srgbClr val="F8400E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4368" y="1764"/>
              <a:ext cx="240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 flipH="1">
              <a:off x="4734" y="1764"/>
              <a:ext cx="259" cy="210"/>
            </a:xfrm>
            <a:prstGeom prst="line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4307" y="1974"/>
              <a:ext cx="780" cy="234"/>
            </a:xfrm>
            <a:prstGeom prst="rect">
              <a:avLst/>
            </a:prstGeom>
            <a:noFill/>
            <a:ln w="9360">
              <a:solidFill>
                <a:srgbClr val="F8400E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8400E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70C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{</a:t>
              </a:r>
              <a:r>
                <a:rPr lang="en-GB" b="1" dirty="0" err="1" smtClean="0">
                  <a:solidFill>
                    <a:srgbClr val="0070C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a,b,c,d</a:t>
              </a:r>
              <a:r>
                <a:rPr lang="en-GB" b="1" dirty="0" smtClean="0">
                  <a:solidFill>
                    <a:srgbClr val="0070C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}</a:t>
              </a:r>
              <a:endParaRPr lang="en-GB" b="1" dirty="0">
                <a:solidFill>
                  <a:srgbClr val="0070C0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</p:grpSp>
      <p:grpSp>
        <p:nvGrpSpPr>
          <p:cNvPr id="31" name="Group 9"/>
          <p:cNvGrpSpPr>
            <a:grpSpLocks/>
          </p:cNvGrpSpPr>
          <p:nvPr/>
        </p:nvGrpSpPr>
        <p:grpSpPr bwMode="auto">
          <a:xfrm>
            <a:off x="6298407" y="2501898"/>
            <a:ext cx="2814637" cy="828674"/>
            <a:chOff x="3889" y="2233"/>
            <a:chExt cx="1773" cy="522"/>
          </a:xfrm>
        </p:grpSpPr>
        <p:sp>
          <p:nvSpPr>
            <p:cNvPr id="32" name="Line 10"/>
            <p:cNvSpPr>
              <a:spLocks noChangeShapeType="1"/>
            </p:cNvSpPr>
            <p:nvPr/>
          </p:nvSpPr>
          <p:spPr bwMode="auto">
            <a:xfrm flipH="1">
              <a:off x="4093" y="2233"/>
              <a:ext cx="368" cy="285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 flipH="1">
              <a:off x="4459" y="2236"/>
              <a:ext cx="129" cy="282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auto">
            <a:xfrm>
              <a:off x="4840" y="2236"/>
              <a:ext cx="422" cy="285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3889" y="2521"/>
              <a:ext cx="370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err="1" smtClean="0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abc</a:t>
              </a:r>
              <a:endParaRPr lang="en-GB" b="1" dirty="0">
                <a:solidFill>
                  <a:srgbClr val="008000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4322" y="2521"/>
              <a:ext cx="40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err="1" smtClean="0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abd</a:t>
              </a:r>
              <a:endParaRPr lang="en-GB" b="1" dirty="0">
                <a:solidFill>
                  <a:srgbClr val="008000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4747" y="2521"/>
              <a:ext cx="51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err="1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a</a:t>
              </a:r>
              <a:r>
                <a:rPr lang="en-GB" b="1" dirty="0" err="1" smtClean="0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cd</a:t>
              </a:r>
              <a:endParaRPr lang="en-GB" b="1" dirty="0">
                <a:solidFill>
                  <a:srgbClr val="008000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38" name="Rectangle 16"/>
            <p:cNvSpPr>
              <a:spLocks noChangeArrowheads="1"/>
            </p:cNvSpPr>
            <p:nvPr/>
          </p:nvSpPr>
          <p:spPr bwMode="auto">
            <a:xfrm>
              <a:off x="5147" y="2518"/>
              <a:ext cx="515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008000"/>
                </a:buClr>
                <a:buFont typeface="Tahom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err="1" smtClean="0">
                  <a:solidFill>
                    <a:srgbClr val="008000"/>
                  </a:solidFill>
                  <a:latin typeface="Tahoma" pitchFamily="32" charset="0"/>
                  <a:ea typeface="DejaVu LGC Sans" charset="0"/>
                  <a:cs typeface="DejaVu LGC Sans" charset="0"/>
                </a:rPr>
                <a:t>bcd</a:t>
              </a:r>
              <a:endParaRPr lang="en-GB" b="1" dirty="0">
                <a:solidFill>
                  <a:srgbClr val="008000"/>
                </a:solidFill>
                <a:latin typeface="Tahoma" pitchFamily="32" charset="0"/>
                <a:ea typeface="DejaVu LGC Sans" charset="0"/>
                <a:cs typeface="DejaVu LGC Sans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4755" y="2236"/>
              <a:ext cx="105" cy="285"/>
            </a:xfrm>
            <a:prstGeom prst="line">
              <a:avLst/>
            </a:prstGeom>
            <a:noFill/>
            <a:ln w="9360">
              <a:solidFill>
                <a:srgbClr val="008000"/>
              </a:solidFill>
              <a:prstDash val="dash"/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85732" y="3311749"/>
            <a:ext cx="2250963" cy="380767"/>
            <a:chOff x="6485732" y="3311749"/>
            <a:chExt cx="2250963" cy="380767"/>
          </a:xfrm>
        </p:grpSpPr>
        <p:sp>
          <p:nvSpPr>
            <p:cNvPr id="41" name="Text Box 19"/>
            <p:cNvSpPr txBox="1">
              <a:spLocks noChangeArrowheads="1"/>
            </p:cNvSpPr>
            <p:nvPr/>
          </p:nvSpPr>
          <p:spPr bwMode="auto">
            <a:xfrm>
              <a:off x="6485732" y="3311749"/>
              <a:ext cx="325438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Symbol" pitchFamily="16" charset="2"/>
                  <a:ea typeface="DejaVu LGC Sans" charset="0"/>
                  <a:cs typeface="DejaVu LGC Sans" charset="0"/>
                </a:rPr>
                <a:t></a:t>
              </a:r>
            </a:p>
          </p:txBody>
        </p:sp>
        <p:sp>
          <p:nvSpPr>
            <p:cNvPr id="42" name="Text Box 20"/>
            <p:cNvSpPr txBox="1">
              <a:spLocks noChangeArrowheads="1"/>
            </p:cNvSpPr>
            <p:nvPr/>
          </p:nvSpPr>
          <p:spPr bwMode="auto">
            <a:xfrm>
              <a:off x="7150100" y="3311749"/>
              <a:ext cx="325438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Symbol" pitchFamily="16" charset="2"/>
                  <a:ea typeface="DejaVu LGC Sans" charset="0"/>
                  <a:cs typeface="DejaVu LGC Sans" charset="0"/>
                </a:rPr>
                <a:t></a:t>
              </a: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7782719" y="3311749"/>
              <a:ext cx="325438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Symbol" pitchFamily="16" charset="2"/>
                  <a:ea typeface="DejaVu LGC Sans" charset="0"/>
                  <a:cs typeface="DejaVu LGC Sans" charset="0"/>
                </a:rPr>
                <a:t></a:t>
              </a:r>
            </a:p>
          </p:txBody>
        </p:sp>
        <p:sp>
          <p:nvSpPr>
            <p:cNvPr id="45" name="Text Box 20"/>
            <p:cNvSpPr txBox="1">
              <a:spLocks noChangeArrowheads="1"/>
            </p:cNvSpPr>
            <p:nvPr/>
          </p:nvSpPr>
          <p:spPr bwMode="auto">
            <a:xfrm>
              <a:off x="8411257" y="3324216"/>
              <a:ext cx="325438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Symbol" pitchFamily="16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0000"/>
                  </a:solidFill>
                  <a:latin typeface="Symbol" pitchFamily="16" charset="2"/>
                  <a:ea typeface="DejaVu LGC Sans" charset="0"/>
                  <a:cs typeface="DejaVu LGC Sans" charset="0"/>
                </a:rPr>
                <a:t>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95105" y="4747191"/>
            <a:ext cx="647700" cy="505507"/>
            <a:chOff x="3619500" y="6047693"/>
            <a:chExt cx="647700" cy="505507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3619500" y="6047693"/>
              <a:ext cx="647700" cy="47103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657600" y="6052456"/>
              <a:ext cx="609600" cy="50074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7638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914400" y="1828800"/>
          <a:ext cx="3317875" cy="19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2" name="Document" r:id="rId4" imgW="3335528" imgH="2007586" progId="Word.Document.8">
                  <p:embed/>
                </p:oleObj>
              </mc:Choice>
              <mc:Fallback>
                <p:oleObj name="Document" r:id="rId4" imgW="3335528" imgH="2007586" progId="Word.Document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3317875" cy="199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949325" y="3429000"/>
          <a:ext cx="3317875" cy="19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3" name="Document" r:id="rId7" imgW="3335528" imgH="2007586" progId="Word.Document.8">
                  <p:embed/>
                </p:oleObj>
              </mc:Choice>
              <mc:Fallback>
                <p:oleObj name="Document" r:id="rId7" imgW="3335528" imgH="2007586" progId="Word.Document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" y="3429000"/>
                        <a:ext cx="3317875" cy="199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619500" y="2362200"/>
            <a:ext cx="16764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619500" y="3429000"/>
            <a:ext cx="17526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5372100" y="3002272"/>
          <a:ext cx="3316288" cy="19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4" name="Document" r:id="rId10" imgW="3335528" imgH="2007586" progId="Word.Document.8">
                  <p:embed/>
                </p:oleObj>
              </mc:Choice>
              <mc:Fallback>
                <p:oleObj name="Document" r:id="rId10" imgW="3335528" imgH="2007586" progId="Word.Document.8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3002272"/>
                        <a:ext cx="3316288" cy="199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6462486" y="3539670"/>
            <a:ext cx="0" cy="685800"/>
          </a:xfrm>
          <a:prstGeom prst="line">
            <a:avLst/>
          </a:prstGeom>
          <a:noFill/>
          <a:ln w="9360">
            <a:solidFill>
              <a:srgbClr val="008000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5000" y="4126467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</a:t>
            </a:r>
            <a:r>
              <a:rPr lang="en-US" sz="1600" b="1" dirty="0" err="1" smtClean="0">
                <a:solidFill>
                  <a:srgbClr val="00B050"/>
                </a:solidFill>
              </a:rPr>
              <a:t>Bread,Diaper</a:t>
            </a:r>
            <a:r>
              <a:rPr lang="en-US" dirty="0" smtClean="0"/>
              <a:t>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75650" y="4495799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</a:t>
            </a:r>
            <a:r>
              <a:rPr lang="en-US" sz="1600" b="1" dirty="0" err="1" smtClean="0">
                <a:solidFill>
                  <a:srgbClr val="00B050"/>
                </a:solidFill>
              </a:rPr>
              <a:t>Bread,Milk</a:t>
            </a:r>
            <a:r>
              <a:rPr lang="en-US" dirty="0" smtClean="0"/>
              <a:t>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23616" y="4864099"/>
            <a:ext cx="148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{</a:t>
            </a:r>
            <a:r>
              <a:rPr lang="en-US" sz="1600" b="1" dirty="0" smtClean="0">
                <a:solidFill>
                  <a:srgbClr val="00B050"/>
                </a:solidFill>
              </a:rPr>
              <a:t>Diaper, Milk</a:t>
            </a:r>
            <a:r>
              <a:rPr lang="en-US" dirty="0" smtClean="0"/>
              <a:t>}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7467600" y="4127499"/>
            <a:ext cx="32543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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467600" y="4495799"/>
            <a:ext cx="32543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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7467600" y="4866163"/>
            <a:ext cx="32543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0000"/>
                </a:solidFill>
                <a:latin typeface="Symbol" pitchFamily="16" charset="2"/>
                <a:ea typeface="DejaVu LGC Sans" charset="0"/>
                <a:cs typeface="DejaVu LGC Sans" charset="0"/>
              </a:rPr>
              <a:t></a:t>
            </a:r>
          </a:p>
        </p:txBody>
      </p:sp>
    </p:spTree>
    <p:extLst>
      <p:ext uri="{BB962C8B-B14F-4D97-AF65-F5344CB8AC3E}">
        <p14:creationId xmlns:p14="http://schemas.microsoft.com/office/powerpoint/2010/main" val="350825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09600" y="1524000"/>
            <a:ext cx="8305800" cy="426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We have all frequent k-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400" baseline="-25000" dirty="0" err="1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k</a:t>
            </a:r>
            <a:endParaRPr lang="en-GB" sz="2400" dirty="0" smtClean="0">
              <a:solidFill>
                <a:schemeClr val="accent6">
                  <a:lumMod val="75000"/>
                </a:schemeClr>
              </a:solidFill>
              <a:ea typeface="DejaVu LGC Sans" charset="0"/>
              <a:cs typeface="DejaVu LGC Sans" charset="0"/>
            </a:endParaRPr>
          </a:p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 smtClean="0">
                <a:solidFill>
                  <a:srgbClr val="FF0000"/>
                </a:solidFill>
                <a:ea typeface="DejaVu LGC Sans" charset="0"/>
                <a:cs typeface="DejaVu LGC Sans" charset="0"/>
              </a:rPr>
              <a:t>Step </a:t>
            </a:r>
            <a:r>
              <a:rPr lang="en-GB" sz="2400" b="1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1: </a:t>
            </a:r>
            <a:r>
              <a:rPr lang="en-GB" sz="2400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self-join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L</a:t>
            </a:r>
            <a:r>
              <a:rPr lang="en-GB" sz="2400" baseline="-25000" dirty="0" err="1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k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‏</a:t>
            </a:r>
            <a:endParaRPr lang="en-GB" sz="2400" dirty="0">
              <a:solidFill>
                <a:schemeClr val="accent6">
                  <a:lumMod val="75000"/>
                </a:schemeClr>
              </a:solidFill>
              <a:ea typeface="DejaVu LGC Sans" charset="0"/>
              <a:cs typeface="DejaVu LGC Sans" charset="0"/>
            </a:endParaRPr>
          </a:p>
          <a:p>
            <a:pPr marL="798513" lvl="1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ea typeface="DejaVu LGC Sans" charset="0"/>
                <a:cs typeface="DejaVu LGC Sans" charset="0"/>
              </a:rPr>
              <a:t>Create set </a:t>
            </a:r>
            <a:r>
              <a:rPr lang="en-GB" sz="2400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400" baseline="-25000" dirty="0" err="1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sz="2400" dirty="0" smtClean="0">
                <a:ea typeface="DejaVu LGC Sans" charset="0"/>
                <a:cs typeface="DejaVu LGC Sans" charset="0"/>
              </a:rPr>
              <a:t> by joining frequent k-</a:t>
            </a:r>
            <a:r>
              <a:rPr lang="en-GB" sz="2400" dirty="0" err="1" smtClean="0">
                <a:ea typeface="DejaVu LGC Sans" charset="0"/>
                <a:cs typeface="DejaVu LGC Sans" charset="0"/>
              </a:rPr>
              <a:t>itemsets</a:t>
            </a:r>
            <a:r>
              <a:rPr lang="en-GB" sz="2400" dirty="0" smtClean="0">
                <a:ea typeface="DejaVu LGC Sans" charset="0"/>
                <a:cs typeface="DejaVu LGC Sans" charset="0"/>
              </a:rPr>
              <a:t> that share the first k-1 items</a:t>
            </a:r>
          </a:p>
          <a:p>
            <a:pPr marL="341313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b="1" dirty="0" smtClean="0">
                <a:solidFill>
                  <a:srgbClr val="FF0000"/>
                </a:solidFill>
                <a:ea typeface="DejaVu LGC Sans" charset="0"/>
                <a:cs typeface="DejaVu LGC Sans" charset="0"/>
              </a:rPr>
              <a:t>Step </a:t>
            </a:r>
            <a:r>
              <a:rPr lang="en-GB" sz="2400" b="1" dirty="0">
                <a:solidFill>
                  <a:srgbClr val="FF0000"/>
                </a:solidFill>
                <a:ea typeface="DejaVu LGC Sans" charset="0"/>
                <a:cs typeface="DejaVu LGC Sans" charset="0"/>
              </a:rPr>
              <a:t>2:</a:t>
            </a:r>
            <a:r>
              <a:rPr lang="en-GB" sz="2400" b="1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sz="2400" b="1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prune</a:t>
            </a:r>
          </a:p>
          <a:p>
            <a:pPr marL="798513" lvl="1" indent="-341313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Remove from </a:t>
            </a:r>
            <a:r>
              <a:rPr lang="en-GB" sz="2400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C</a:t>
            </a:r>
            <a:r>
              <a:rPr lang="en-GB" sz="2400" baseline="-25000" dirty="0" err="1">
                <a:solidFill>
                  <a:srgbClr val="0070C0"/>
                </a:solidFill>
                <a:ea typeface="DejaVu LGC Sans" charset="0"/>
                <a:cs typeface="DejaVu LGC Sans" charset="0"/>
              </a:rPr>
              <a:t>k+1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the 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that contain a subset  k-</a:t>
            </a:r>
            <a:r>
              <a:rPr lang="en-GB" sz="2400" dirty="0" err="1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itemset</a:t>
            </a:r>
            <a:r>
              <a:rPr lang="en-GB" sz="24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that is not frequent</a:t>
            </a:r>
            <a:endParaRPr lang="en-GB" sz="24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Generate Candidates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k+1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60395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Computing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Given the set of </a:t>
            </a:r>
            <a:r>
              <a:rPr lang="en-US" sz="2400" dirty="0" smtClean="0">
                <a:solidFill>
                  <a:srgbClr val="0070C0"/>
                </a:solidFill>
              </a:rPr>
              <a:t>candidate</a:t>
            </a:r>
            <a:r>
              <a:rPr lang="en-US" sz="2400" dirty="0" smtClean="0"/>
              <a:t> </a:t>
            </a:r>
            <a:r>
              <a:rPr lang="en-US" sz="2400" dirty="0" err="1" smtClean="0"/>
              <a:t>itemsets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C</a:t>
            </a:r>
            <a:r>
              <a:rPr lang="en-US" sz="2400" baseline="-25000" dirty="0" err="1" smtClean="0">
                <a:solidFill>
                  <a:srgbClr val="0070C0"/>
                </a:solidFill>
              </a:rPr>
              <a:t>k</a:t>
            </a:r>
            <a:r>
              <a:rPr lang="en-US" sz="2400" dirty="0" smtClean="0"/>
              <a:t>, we need to compute the support and find 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frequent</a:t>
            </a:r>
            <a:r>
              <a:rPr lang="en-US" sz="2400" dirty="0" smtClean="0"/>
              <a:t> </a:t>
            </a:r>
            <a:r>
              <a:rPr lang="en-US" sz="2400" dirty="0" err="1" smtClean="0"/>
              <a:t>itemsets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sz="2400" baseline="-25000" dirty="0" err="1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Scan the data, and use a </a:t>
            </a:r>
            <a:r>
              <a:rPr lang="en-US" sz="2400" dirty="0" smtClean="0">
                <a:solidFill>
                  <a:srgbClr val="FF0000"/>
                </a:solidFill>
              </a:rPr>
              <a:t>hash structure </a:t>
            </a:r>
            <a:r>
              <a:rPr lang="en-US" sz="2400" dirty="0" smtClean="0"/>
              <a:t>to keep a counter for each candidate </a:t>
            </a:r>
            <a:r>
              <a:rPr lang="en-US" sz="2400" dirty="0" err="1" smtClean="0"/>
              <a:t>itemset</a:t>
            </a:r>
            <a:r>
              <a:rPr lang="en-US" sz="2400" dirty="0" smtClean="0"/>
              <a:t> that appears in the data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295400" y="3581400"/>
          <a:ext cx="6824663" cy="291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2" name="Visio" r:id="rId3" imgW="7643978" imgH="3191008" progId="">
                  <p:embed/>
                </p:oleObj>
              </mc:Choice>
              <mc:Fallback>
                <p:oleObj name="Visio" r:id="rId3" imgW="7643978" imgH="3191008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81400"/>
                        <a:ext cx="6824663" cy="291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29400" y="39624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C</a:t>
            </a:r>
            <a:r>
              <a:rPr lang="en-US" baseline="-25000" dirty="0" err="1">
                <a:solidFill>
                  <a:srgbClr val="0070C0"/>
                </a:solidFill>
              </a:rPr>
              <a:t>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2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hash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</a:t>
            </a:r>
            <a:r>
              <a:rPr lang="en-US" dirty="0" smtClean="0">
                <a:solidFill>
                  <a:srgbClr val="FF0000"/>
                </a:solidFill>
              </a:rPr>
              <a:t>dictionary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B0F0"/>
                </a:solidFill>
              </a:rPr>
              <a:t>hash table</a:t>
            </a:r>
            <a:r>
              <a:rPr lang="en-US" dirty="0" smtClean="0"/>
              <a:t>) that stores the candidate </a:t>
            </a:r>
            <a:r>
              <a:rPr lang="en-US" dirty="0" err="1" smtClean="0"/>
              <a:t>itemsets</a:t>
            </a:r>
            <a:r>
              <a:rPr lang="en-US" dirty="0" smtClean="0"/>
              <a:t> as keys, and the number of appearances as the value.</a:t>
            </a:r>
          </a:p>
          <a:p>
            <a:pPr lvl="1"/>
            <a:r>
              <a:rPr lang="en-US" dirty="0" smtClean="0"/>
              <a:t>Initialize with zero</a:t>
            </a:r>
          </a:p>
          <a:p>
            <a:r>
              <a:rPr lang="en-US" dirty="0" smtClean="0"/>
              <a:t>Increment the counter for each </a:t>
            </a:r>
            <a:r>
              <a:rPr lang="en-US" dirty="0" err="1" smtClean="0"/>
              <a:t>itemset</a:t>
            </a:r>
            <a:r>
              <a:rPr lang="en-US" dirty="0" smtClean="0"/>
              <a:t> that you see in 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89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467917" y="1828800"/>
            <a:ext cx="413238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Suppose you have </a:t>
            </a:r>
            <a:r>
              <a:rPr lang="en-US" sz="1800" dirty="0" smtClean="0"/>
              <a:t>15 </a:t>
            </a:r>
            <a:r>
              <a:rPr lang="en-US" sz="1800" dirty="0"/>
              <a:t>candidate </a:t>
            </a:r>
            <a:r>
              <a:rPr lang="en-US" sz="1800" dirty="0" err="1"/>
              <a:t>itemsets</a:t>
            </a:r>
            <a:r>
              <a:rPr lang="en-US" sz="1800" dirty="0"/>
              <a:t> of length 3: </a:t>
            </a:r>
            <a:endParaRPr lang="en-US" sz="1800" dirty="0" smtClean="0"/>
          </a:p>
          <a:p>
            <a:pPr>
              <a:spcBef>
                <a:spcPct val="50000"/>
              </a:spcBef>
            </a:pPr>
            <a:endParaRPr lang="en-US" sz="1800" dirty="0" smtClean="0"/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70C0"/>
                </a:solidFill>
              </a:rPr>
              <a:t>C</a:t>
            </a:r>
            <a:r>
              <a:rPr lang="en-US" b="1" baseline="-25000" dirty="0" smtClean="0">
                <a:solidFill>
                  <a:srgbClr val="0070C0"/>
                </a:solidFill>
              </a:rPr>
              <a:t>3</a:t>
            </a:r>
            <a:r>
              <a:rPr lang="en-US" b="1" baseline="-25000" dirty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</a:rPr>
              <a:t>= {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1 4 5}, {1 2 4}, {4 5 7}, {1 2 5}, {4 5 8}, </a:t>
            </a:r>
            <a:endParaRPr lang="en-US" sz="1800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1 5 9}, {1 3 6}, {2 3 4}, </a:t>
            </a: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5 6 7}, {3 4 5}, </a:t>
            </a:r>
            <a:endParaRPr lang="en-US" sz="1800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3 5 6}, {3 5 7}, {6 8 9}, {3 6 7}, {3 6 8</a:t>
            </a:r>
            <a:r>
              <a:rPr lang="en-US" sz="1800" dirty="0" smtClean="0">
                <a:solidFill>
                  <a:srgbClr val="0070C0"/>
                </a:solidFill>
              </a:rPr>
              <a:t>}</a:t>
            </a: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0070C0"/>
                </a:solidFill>
              </a:rPr>
              <a:t>}</a:t>
            </a:r>
          </a:p>
          <a:p>
            <a:pPr>
              <a:spcBef>
                <a:spcPct val="50000"/>
              </a:spcBef>
            </a:pPr>
            <a:endParaRPr lang="en-US" sz="1800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 smtClean="0"/>
              <a:t>Hash table stores the counts of the candidate </a:t>
            </a:r>
            <a:r>
              <a:rPr lang="en-US" dirty="0" err="1" smtClean="0"/>
              <a:t>itemsets</a:t>
            </a:r>
            <a:r>
              <a:rPr lang="en-US" dirty="0" smtClean="0"/>
              <a:t> as they have been computed so far</a:t>
            </a:r>
            <a:endParaRPr lang="en-US" sz="18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791200" y="609600"/>
          <a:ext cx="21336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787400"/>
              </a:tblGrid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6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4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3 6}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4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{2 3 4}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5 9}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6 8}</a:t>
                      </a:r>
                      <a:endParaRPr lang="en-US" sz="8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{4 5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{6 8 9}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{5 6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2 4}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5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2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5 6}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{4 5 8}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78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480981" y="1828800"/>
            <a:ext cx="4256482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A new tuple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{1,2,3,5,6} </a:t>
            </a:r>
            <a:r>
              <a:rPr lang="en-US" sz="1800" dirty="0" smtClean="0"/>
              <a:t>generates the following </a:t>
            </a:r>
            <a:r>
              <a:rPr lang="en-US" sz="1800" dirty="0" err="1" smtClean="0"/>
              <a:t>itemsets</a:t>
            </a:r>
            <a:r>
              <a:rPr lang="en-US" sz="1800" dirty="0" smtClean="0"/>
              <a:t> </a:t>
            </a:r>
            <a:r>
              <a:rPr lang="en-US" sz="1800" dirty="0"/>
              <a:t>of length 3: </a:t>
            </a:r>
          </a:p>
          <a:p>
            <a:pPr>
              <a:spcBef>
                <a:spcPct val="50000"/>
              </a:spcBef>
            </a:pPr>
            <a:endParaRPr lang="en-US" sz="1800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1 </a:t>
            </a:r>
            <a:r>
              <a:rPr lang="en-US" dirty="0" smtClean="0">
                <a:solidFill>
                  <a:srgbClr val="0070C0"/>
                </a:solidFill>
              </a:rPr>
              <a:t>2 3</a:t>
            </a:r>
            <a:r>
              <a:rPr lang="en-US" sz="1800" dirty="0" smtClean="0">
                <a:solidFill>
                  <a:srgbClr val="0070C0"/>
                </a:solidFill>
              </a:rPr>
              <a:t>}, </a:t>
            </a:r>
            <a:r>
              <a:rPr lang="en-US" sz="1800" dirty="0">
                <a:solidFill>
                  <a:srgbClr val="0070C0"/>
                </a:solidFill>
              </a:rPr>
              <a:t>{1 2 </a:t>
            </a:r>
            <a:r>
              <a:rPr lang="en-US" sz="1800" dirty="0" smtClean="0">
                <a:solidFill>
                  <a:srgbClr val="0070C0"/>
                </a:solidFill>
              </a:rPr>
              <a:t>5}, {1 2 6}, {1 3 5}, {1 3 6}, 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1 5 </a:t>
            </a:r>
            <a:r>
              <a:rPr lang="en-US" sz="1800" dirty="0" smtClean="0">
                <a:solidFill>
                  <a:srgbClr val="0070C0"/>
                </a:solidFill>
              </a:rPr>
              <a:t>6}, {2 </a:t>
            </a:r>
            <a:r>
              <a:rPr lang="en-US" sz="1800" dirty="0">
                <a:solidFill>
                  <a:srgbClr val="0070C0"/>
                </a:solidFill>
              </a:rPr>
              <a:t>3 </a:t>
            </a:r>
            <a:r>
              <a:rPr lang="en-US" sz="1800" dirty="0" smtClean="0">
                <a:solidFill>
                  <a:srgbClr val="0070C0"/>
                </a:solidFill>
              </a:rPr>
              <a:t>5}, </a:t>
            </a:r>
            <a:r>
              <a:rPr lang="en-US" sz="1800" dirty="0">
                <a:solidFill>
                  <a:srgbClr val="0070C0"/>
                </a:solidFill>
              </a:rPr>
              <a:t>{2 3 </a:t>
            </a:r>
            <a:r>
              <a:rPr lang="en-US" sz="1800" dirty="0" smtClean="0">
                <a:solidFill>
                  <a:srgbClr val="0070C0"/>
                </a:solidFill>
              </a:rPr>
              <a:t>6}, {3 5 6}, 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Increment the counters for the </a:t>
            </a:r>
            <a:r>
              <a:rPr lang="en-US" dirty="0" err="1" smtClean="0"/>
              <a:t>itemsets</a:t>
            </a:r>
            <a:r>
              <a:rPr lang="en-US" dirty="0" smtClean="0"/>
              <a:t> in the dictionary</a:t>
            </a:r>
            <a:endParaRPr lang="en-US" sz="18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791200" y="609600"/>
          <a:ext cx="21336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787400"/>
              </a:tblGrid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6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4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3 6}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4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{2 3 4}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5 9}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6 8}</a:t>
                      </a:r>
                      <a:endParaRPr lang="en-US" sz="8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{4 5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{6 8 9}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{5 6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2 4}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5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2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5 6}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{4 5 8}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0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480981" y="1828800"/>
            <a:ext cx="4256482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A new tuple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{1,2,3,5,6} </a:t>
            </a:r>
            <a:r>
              <a:rPr lang="en-US" sz="1800" dirty="0" smtClean="0"/>
              <a:t>generates the following </a:t>
            </a:r>
            <a:r>
              <a:rPr lang="en-US" sz="1800" dirty="0" err="1" smtClean="0"/>
              <a:t>itemsets</a:t>
            </a:r>
            <a:r>
              <a:rPr lang="en-US" sz="1800" dirty="0" smtClean="0"/>
              <a:t> </a:t>
            </a:r>
            <a:r>
              <a:rPr lang="en-US" sz="1800" dirty="0"/>
              <a:t>of length 3: </a:t>
            </a:r>
          </a:p>
          <a:p>
            <a:pPr>
              <a:spcBef>
                <a:spcPct val="50000"/>
              </a:spcBef>
            </a:pPr>
            <a:endParaRPr lang="en-US" sz="1800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1 </a:t>
            </a:r>
            <a:r>
              <a:rPr lang="en-US" dirty="0" smtClean="0">
                <a:solidFill>
                  <a:srgbClr val="0070C0"/>
                </a:solidFill>
              </a:rPr>
              <a:t>2 3</a:t>
            </a:r>
            <a:r>
              <a:rPr lang="en-US" sz="1800" dirty="0" smtClean="0">
                <a:solidFill>
                  <a:srgbClr val="0070C0"/>
                </a:solidFill>
              </a:rPr>
              <a:t>}, </a:t>
            </a:r>
            <a:r>
              <a:rPr lang="en-US" sz="1800" dirty="0">
                <a:solidFill>
                  <a:srgbClr val="0070C0"/>
                </a:solidFill>
              </a:rPr>
              <a:t>{1 2 </a:t>
            </a:r>
            <a:r>
              <a:rPr lang="en-US" sz="1800" dirty="0" smtClean="0">
                <a:solidFill>
                  <a:srgbClr val="0070C0"/>
                </a:solidFill>
              </a:rPr>
              <a:t>5}, {1 2 6}, {1 3 5}, {1 3 6}, </a:t>
            </a: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  <a:r>
              <a:rPr lang="en-US" sz="1800" dirty="0">
                <a:solidFill>
                  <a:srgbClr val="0070C0"/>
                </a:solidFill>
              </a:rPr>
              <a:t>1 5 </a:t>
            </a:r>
            <a:r>
              <a:rPr lang="en-US" sz="1800" dirty="0" smtClean="0">
                <a:solidFill>
                  <a:srgbClr val="0070C0"/>
                </a:solidFill>
              </a:rPr>
              <a:t>6}, {2 </a:t>
            </a:r>
            <a:r>
              <a:rPr lang="en-US" sz="1800" dirty="0">
                <a:solidFill>
                  <a:srgbClr val="0070C0"/>
                </a:solidFill>
              </a:rPr>
              <a:t>3 </a:t>
            </a:r>
            <a:r>
              <a:rPr lang="en-US" sz="1800" dirty="0" smtClean="0">
                <a:solidFill>
                  <a:srgbClr val="0070C0"/>
                </a:solidFill>
              </a:rPr>
              <a:t>5}, </a:t>
            </a:r>
            <a:r>
              <a:rPr lang="en-US" sz="1800" dirty="0">
                <a:solidFill>
                  <a:srgbClr val="0070C0"/>
                </a:solidFill>
              </a:rPr>
              <a:t>{2 3 </a:t>
            </a:r>
            <a:r>
              <a:rPr lang="en-US" sz="1800" dirty="0" smtClean="0">
                <a:solidFill>
                  <a:srgbClr val="0070C0"/>
                </a:solidFill>
              </a:rPr>
              <a:t>6}, {3 5 6}, 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Increment the counters for the </a:t>
            </a:r>
            <a:r>
              <a:rPr lang="en-US" dirty="0" err="1" smtClean="0"/>
              <a:t>itemsets</a:t>
            </a:r>
            <a:r>
              <a:rPr lang="en-US" dirty="0" smtClean="0"/>
              <a:t> in the dictionary</a:t>
            </a:r>
            <a:endParaRPr lang="en-US" sz="18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791200" y="609600"/>
          <a:ext cx="21336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787400"/>
              </a:tblGrid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6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4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3 6} 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4 5}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{2 3 4}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5 9}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6 8}</a:t>
                      </a:r>
                      <a:endParaRPr lang="en-US" sz="8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{4 5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{6 8 9}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{5 6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2 4}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5 7}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{1 2 5}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{3 5 6}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70C0"/>
                          </a:solidFill>
                        </a:rPr>
                        <a:t>{4 5 8}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33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3631-2BA3-4C83-A630-72903D62E1A2}" type="slidenum">
              <a:rPr lang="en-US"/>
              <a:pPr/>
              <a:t>4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Goal: find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combinations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of items (</a:t>
            </a:r>
            <a:r>
              <a:rPr lang="en-GB" dirty="0" err="1">
                <a:solidFill>
                  <a:srgbClr val="FF0000"/>
                </a:solidFill>
                <a:ea typeface="DejaVu LGC Sans" charset="0"/>
                <a:cs typeface="DejaVu LGC Sans" charset="0"/>
              </a:rPr>
              <a:t>itemsets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ea typeface="DejaVu LGC Sans" charset="0"/>
                <a:cs typeface="DejaVu LGC Sans" charset="0"/>
              </a:rPr>
              <a:t>) </a:t>
            </a:r>
            <a:r>
              <a:rPr lang="en-GB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that occur </a:t>
            </a:r>
            <a:r>
              <a:rPr lang="en-GB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frequently</a:t>
            </a:r>
          </a:p>
          <a:p>
            <a:pPr lvl="1"/>
            <a:r>
              <a:rPr lang="en-GB" dirty="0" smtClean="0">
                <a:ea typeface="DejaVu LGC Sans" charset="0"/>
                <a:cs typeface="DejaVu LGC Sans" charset="0"/>
              </a:rPr>
              <a:t>Called</a:t>
            </a:r>
            <a:r>
              <a:rPr lang="en-GB" dirty="0" smtClean="0">
                <a:solidFill>
                  <a:srgbClr val="0070C0"/>
                </a:solidFill>
                <a:ea typeface="DejaVu LGC Sans" charset="0"/>
                <a:cs typeface="DejaVu LGC Sans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ea typeface="DejaVu LGC Sans" charset="0"/>
                <a:cs typeface="DejaVu LGC Sans" charset="0"/>
              </a:rPr>
              <a:t>Frequent </a:t>
            </a:r>
            <a:r>
              <a:rPr lang="en-GB" dirty="0" err="1" smtClean="0">
                <a:solidFill>
                  <a:srgbClr val="FF0000"/>
                </a:solidFill>
                <a:ea typeface="DejaVu LGC Sans" charset="0"/>
                <a:cs typeface="DejaVu LGC Sans" charset="0"/>
              </a:rPr>
              <a:t>Itemsets</a:t>
            </a:r>
            <a:endParaRPr lang="en-GB" dirty="0">
              <a:solidFill>
                <a:srgbClr val="FF0000"/>
              </a:solidFill>
              <a:ea typeface="DejaVu LGC Sans" charset="0"/>
              <a:cs typeface="DejaVu LGC Sans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919968"/>
              </p:ext>
            </p:extLst>
          </p:nvPr>
        </p:nvGraphicFramePr>
        <p:xfrm>
          <a:off x="439738" y="3685470"/>
          <a:ext cx="4308475" cy="240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7" name="Document" r:id="rId4" imgW="3583344" imgH="2001419" progId="Word.Document.8">
                  <p:embed/>
                </p:oleObj>
              </mc:Choice>
              <mc:Fallback>
                <p:oleObj name="Document" r:id="rId4" imgW="3583344" imgH="2001419" progId="Word.Documen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3685470"/>
                        <a:ext cx="4308475" cy="2401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4627563" y="4300728"/>
                <a:ext cx="4516437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dirty="0" smtClean="0"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rPr>
                  <a:t>Examples of frequent </a:t>
                </a:r>
                <a:r>
                  <a:rPr lang="en-GB" sz="2000" dirty="0" err="1" smtClean="0"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rPr>
                  <a:t>itemsets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r>
                  <a:rPr lang="en-GB" sz="2000" dirty="0" smtClean="0">
                    <a:solidFill>
                      <a:srgbClr val="000000"/>
                    </a:solidFill>
                    <a:latin typeface="Arial" charset="0"/>
                    <a:ea typeface="DejaVu LGC Sans" charset="0"/>
                    <a:cs typeface="DejaVu LGC Sans" charset="0"/>
                  </a:rPr>
                  <a:t> ≥ 3</a:t>
                </a:r>
                <a:endParaRPr lang="en-GB" sz="2000" dirty="0">
                  <a:solidFill>
                    <a:srgbClr val="000000"/>
                  </a:solidFill>
                  <a:latin typeface="Arial" charset="0"/>
                  <a:ea typeface="DejaVu LGC Sans" charset="0"/>
                  <a:cs typeface="DejaVu LGC Sans" charset="0"/>
                </a:endParaRPr>
              </a:p>
            </p:txBody>
          </p:sp>
        </mc:Choice>
        <mc:Fallback xmlns="">
          <p:sp>
            <p:nvSpPr>
              <p:cNvPr id="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7563" y="4300728"/>
                <a:ext cx="4516437" cy="402291"/>
              </a:xfrm>
              <a:prstGeom prst="rect">
                <a:avLst/>
              </a:prstGeom>
              <a:blipFill rotWithShape="0">
                <a:blip r:embed="rId6"/>
                <a:stretch>
                  <a:fillRect l="-1484" t="-7692" r="-1080" b="-29231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27562" y="4784683"/>
            <a:ext cx="2438402" cy="1941173"/>
          </a:xfrm>
          <a:prstGeom prst="rect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{Bread}: 4</a:t>
            </a:r>
          </a:p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{Milk} : 4</a:t>
            </a:r>
          </a:p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{Diaper} : 4</a:t>
            </a:r>
          </a:p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{Beer}: 3</a:t>
            </a:r>
          </a:p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</a:t>
            </a:r>
            <a:r>
              <a:rPr lang="en-GB" sz="20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Diaper, Beer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} : 3</a:t>
            </a:r>
            <a:r>
              <a:rPr lang="en-GB" sz="20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/>
            </a:r>
            <a:br>
              <a:rPr lang="en-GB" sz="20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</a:br>
            <a:r>
              <a:rPr lang="en-GB" sz="2000" dirty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{Milk, Bread}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rPr>
              <a:t>: 3</a:t>
            </a:r>
            <a:endParaRPr lang="en-GB" sz="2000" dirty="0">
              <a:solidFill>
                <a:srgbClr val="000000"/>
              </a:solidFill>
              <a:latin typeface="Arial" charset="0"/>
              <a:ea typeface="DejaVu LGC Sans" charset="0"/>
              <a:cs typeface="DejaVu LGC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27562" y="3085305"/>
                <a:ext cx="436403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ea typeface="DejaVu LGC Sans" charset="0"/>
                    <a:cs typeface="DejaVu LGC Sans" charset="0"/>
                  </a:rPr>
                  <a:t>Support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Cambria Math"/>
                  </a:rPr>
                  <a:t>:</a:t>
                </a:r>
                <a:r>
                  <a:rPr lang="en-US" sz="2400" dirty="0" smtClean="0">
                    <a:solidFill>
                      <a:srgbClr val="000000"/>
                    </a:solidFill>
                    <a:ea typeface="DejaVu LGC Sans" charset="0"/>
                    <a:cs typeface="DejaVu LGC Sans" charset="0"/>
                  </a:rPr>
                  <a:t> number of transactions that contain </a:t>
                </a:r>
                <a:r>
                  <a:rPr lang="en-US" sz="2400" dirty="0" err="1" smtClean="0">
                    <a:solidFill>
                      <a:srgbClr val="000000"/>
                    </a:solidFill>
                    <a:ea typeface="DejaVu LGC Sans" charset="0"/>
                    <a:cs typeface="DejaVu LGC Sans" charset="0"/>
                  </a:rPr>
                  <a:t>itemset</a:t>
                </a:r>
                <a:r>
                  <a:rPr lang="en-US" sz="2400" dirty="0" smtClean="0">
                    <a:solidFill>
                      <a:srgbClr val="000000"/>
                    </a:solidFill>
                    <a:ea typeface="DejaVu LGC Sans" charset="0"/>
                    <a:cs typeface="DejaVu LGC Sans" charset="0"/>
                  </a:rPr>
                  <a:t> </a:t>
                </a:r>
                <a:r>
                  <a:rPr lang="en-US" sz="2400" i="1" dirty="0" smtClean="0">
                    <a:solidFill>
                      <a:srgbClr val="0070C0"/>
                    </a:solidFill>
                    <a:latin typeface="Cambria Math"/>
                  </a:rPr>
                  <a:t>I</a:t>
                </a:r>
                <a:endParaRPr lang="en-US" sz="2400" i="1" dirty="0">
                  <a:solidFill>
                    <a:srgbClr val="0070C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562" y="3085305"/>
                <a:ext cx="4364037" cy="1200329"/>
              </a:xfrm>
              <a:prstGeom prst="rect">
                <a:avLst/>
              </a:prstGeom>
              <a:blipFill rotWithShape="0">
                <a:blip r:embed="rId7"/>
                <a:stretch>
                  <a:fillRect l="-2095" t="-4061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167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838200" y="3213100"/>
            <a:ext cx="403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  <a:r>
              <a:rPr lang="en-US" sz="1800" baseline="-25000"/>
              <a:t>1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2514600" y="32131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L</a:t>
            </a:r>
            <a:r>
              <a:rPr lang="en-US" sz="1800" baseline="-25000"/>
              <a:t>1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4419600" y="3213100"/>
            <a:ext cx="403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  <a:r>
              <a:rPr lang="en-US" sz="1800" baseline="-25000"/>
              <a:t>2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6019800" y="32131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L</a:t>
            </a:r>
            <a:r>
              <a:rPr lang="en-US" sz="1800" baseline="-25000"/>
              <a:t>2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8001000" y="3213100"/>
            <a:ext cx="403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  <a:r>
              <a:rPr lang="en-US" sz="1800" baseline="-25000"/>
              <a:t>3</a:t>
            </a:r>
          </a:p>
        </p:txBody>
      </p:sp>
      <p:sp>
        <p:nvSpPr>
          <p:cNvPr id="86023" name="AutoShape 7"/>
          <p:cNvSpPr>
            <a:spLocks noChangeArrowheads="1"/>
          </p:cNvSpPr>
          <p:nvPr/>
        </p:nvSpPr>
        <p:spPr bwMode="auto">
          <a:xfrm rot="16200000">
            <a:off x="1448593" y="2983707"/>
            <a:ext cx="912813" cy="762000"/>
          </a:xfrm>
          <a:custGeom>
            <a:avLst/>
            <a:gdLst>
              <a:gd name="G0" fmla="+- 7312 0 0"/>
              <a:gd name="G1" fmla="+- 21600 0 7312"/>
              <a:gd name="G2" fmla="*/ 7312 1 2"/>
              <a:gd name="G3" fmla="+- 21600 0 G2"/>
              <a:gd name="G4" fmla="+/ 7312 21600 2"/>
              <a:gd name="G5" fmla="+/ G1 0 2"/>
              <a:gd name="G6" fmla="*/ 21600 21600 7312"/>
              <a:gd name="G7" fmla="*/ G6 1 2"/>
              <a:gd name="G8" fmla="+- 21600 0 G7"/>
              <a:gd name="G9" fmla="*/ 21600 1 2"/>
              <a:gd name="G10" fmla="+- 7312 0 G9"/>
              <a:gd name="G11" fmla="?: G10 G8 0"/>
              <a:gd name="G12" fmla="?: G10 G7 21600"/>
              <a:gd name="T0" fmla="*/ 17944 w 21600"/>
              <a:gd name="T1" fmla="*/ 10800 h 21600"/>
              <a:gd name="T2" fmla="*/ 10800 w 21600"/>
              <a:gd name="T3" fmla="*/ 21600 h 21600"/>
              <a:gd name="T4" fmla="*/ 3656 w 21600"/>
              <a:gd name="T5" fmla="*/ 10800 h 21600"/>
              <a:gd name="T6" fmla="*/ 10800 w 21600"/>
              <a:gd name="T7" fmla="*/ 0 h 21600"/>
              <a:gd name="T8" fmla="*/ 5456 w 21600"/>
              <a:gd name="T9" fmla="*/ 5456 h 21600"/>
              <a:gd name="T10" fmla="*/ 16144 w 21600"/>
              <a:gd name="T11" fmla="*/ 161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312" y="21600"/>
                </a:lnTo>
                <a:lnTo>
                  <a:pt x="1428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 sz="1800"/>
              <a:t>Filter</a:t>
            </a:r>
          </a:p>
        </p:txBody>
      </p:sp>
      <p:sp>
        <p:nvSpPr>
          <p:cNvPr id="86024" name="AutoShape 8"/>
          <p:cNvSpPr>
            <a:spLocks noChangeArrowheads="1"/>
          </p:cNvSpPr>
          <p:nvPr/>
        </p:nvSpPr>
        <p:spPr bwMode="auto">
          <a:xfrm rot="16200000">
            <a:off x="4953793" y="2983707"/>
            <a:ext cx="912813" cy="762000"/>
          </a:xfrm>
          <a:custGeom>
            <a:avLst/>
            <a:gdLst>
              <a:gd name="G0" fmla="+- 7312 0 0"/>
              <a:gd name="G1" fmla="+- 21600 0 7312"/>
              <a:gd name="G2" fmla="*/ 7312 1 2"/>
              <a:gd name="G3" fmla="+- 21600 0 G2"/>
              <a:gd name="G4" fmla="+/ 7312 21600 2"/>
              <a:gd name="G5" fmla="+/ G1 0 2"/>
              <a:gd name="G6" fmla="*/ 21600 21600 7312"/>
              <a:gd name="G7" fmla="*/ G6 1 2"/>
              <a:gd name="G8" fmla="+- 21600 0 G7"/>
              <a:gd name="G9" fmla="*/ 21600 1 2"/>
              <a:gd name="G10" fmla="+- 7312 0 G9"/>
              <a:gd name="G11" fmla="?: G10 G8 0"/>
              <a:gd name="G12" fmla="?: G10 G7 21600"/>
              <a:gd name="T0" fmla="*/ 17944 w 21600"/>
              <a:gd name="T1" fmla="*/ 10800 h 21600"/>
              <a:gd name="T2" fmla="*/ 10800 w 21600"/>
              <a:gd name="T3" fmla="*/ 21600 h 21600"/>
              <a:gd name="T4" fmla="*/ 3656 w 21600"/>
              <a:gd name="T5" fmla="*/ 10800 h 21600"/>
              <a:gd name="T6" fmla="*/ 10800 w 21600"/>
              <a:gd name="T7" fmla="*/ 0 h 21600"/>
              <a:gd name="T8" fmla="*/ 5456 w 21600"/>
              <a:gd name="T9" fmla="*/ 5456 h 21600"/>
              <a:gd name="T10" fmla="*/ 16144 w 21600"/>
              <a:gd name="T11" fmla="*/ 161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312" y="21600"/>
                </a:lnTo>
                <a:lnTo>
                  <a:pt x="1428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 sz="1800"/>
              <a:t>Filter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6629400" y="3060700"/>
            <a:ext cx="1143000" cy="6096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Construct</a:t>
            </a: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3048000" y="3060700"/>
            <a:ext cx="1143000" cy="6096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Construct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1447800" y="4737100"/>
            <a:ext cx="63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First</a:t>
            </a:r>
          </a:p>
          <a:p>
            <a:r>
              <a:rPr lang="en-US" sz="1800"/>
              <a:t>pass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5105400" y="47371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Second</a:t>
            </a:r>
          </a:p>
          <a:p>
            <a:r>
              <a:rPr lang="en-US" sz="1800"/>
              <a:t>pass</a:t>
            </a:r>
          </a:p>
        </p:txBody>
      </p:sp>
      <p:sp>
        <p:nvSpPr>
          <p:cNvPr id="86030" name="Line 14"/>
          <p:cNvSpPr>
            <a:spLocks noChangeShapeType="1"/>
          </p:cNvSpPr>
          <p:nvPr/>
        </p:nvSpPr>
        <p:spPr bwMode="auto">
          <a:xfrm flipV="1">
            <a:off x="1752600" y="39751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1" name="Line 15"/>
          <p:cNvSpPr>
            <a:spLocks noChangeShapeType="1"/>
          </p:cNvSpPr>
          <p:nvPr/>
        </p:nvSpPr>
        <p:spPr bwMode="auto">
          <a:xfrm flipV="1">
            <a:off x="5257800" y="39751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2" name="Line 16"/>
          <p:cNvSpPr>
            <a:spLocks noChangeShapeType="1"/>
          </p:cNvSpPr>
          <p:nvPr/>
        </p:nvSpPr>
        <p:spPr bwMode="auto">
          <a:xfrm>
            <a:off x="1295400" y="3365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>
            <a:off x="2286000" y="3365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4" name="Line 18"/>
          <p:cNvSpPr>
            <a:spLocks noChangeShapeType="1"/>
          </p:cNvSpPr>
          <p:nvPr/>
        </p:nvSpPr>
        <p:spPr bwMode="auto">
          <a:xfrm>
            <a:off x="2819400" y="3365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5" name="Line 19"/>
          <p:cNvSpPr>
            <a:spLocks noChangeShapeType="1"/>
          </p:cNvSpPr>
          <p:nvPr/>
        </p:nvSpPr>
        <p:spPr bwMode="auto">
          <a:xfrm>
            <a:off x="5791200" y="3365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6" name="Line 20"/>
          <p:cNvSpPr>
            <a:spLocks noChangeShapeType="1"/>
          </p:cNvSpPr>
          <p:nvPr/>
        </p:nvSpPr>
        <p:spPr bwMode="auto">
          <a:xfrm>
            <a:off x="4800600" y="3365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7" name="Line 21"/>
          <p:cNvSpPr>
            <a:spLocks noChangeShapeType="1"/>
          </p:cNvSpPr>
          <p:nvPr/>
        </p:nvSpPr>
        <p:spPr bwMode="auto">
          <a:xfrm>
            <a:off x="4191000" y="3365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8" name="Line 22"/>
          <p:cNvSpPr>
            <a:spLocks noChangeShapeType="1"/>
          </p:cNvSpPr>
          <p:nvPr/>
        </p:nvSpPr>
        <p:spPr bwMode="auto">
          <a:xfrm>
            <a:off x="7772400" y="3365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9" name="Line 23"/>
          <p:cNvSpPr>
            <a:spLocks noChangeShapeType="1"/>
          </p:cNvSpPr>
          <p:nvPr/>
        </p:nvSpPr>
        <p:spPr bwMode="auto">
          <a:xfrm>
            <a:off x="6400800" y="3365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40" name="Line 24"/>
          <p:cNvSpPr>
            <a:spLocks noChangeShapeType="1"/>
          </p:cNvSpPr>
          <p:nvPr/>
        </p:nvSpPr>
        <p:spPr bwMode="auto">
          <a:xfrm>
            <a:off x="8458200" y="3365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6050" name="Group 34"/>
          <p:cNvGrpSpPr>
            <a:grpSpLocks/>
          </p:cNvGrpSpPr>
          <p:nvPr/>
        </p:nvGrpSpPr>
        <p:grpSpPr bwMode="auto">
          <a:xfrm>
            <a:off x="746125" y="1873250"/>
            <a:ext cx="727075" cy="1339850"/>
            <a:chOff x="326" y="260"/>
            <a:chExt cx="458" cy="844"/>
          </a:xfrm>
        </p:grpSpPr>
        <p:sp>
          <p:nvSpPr>
            <p:cNvPr id="86041" name="Text Box 25"/>
            <p:cNvSpPr txBox="1">
              <a:spLocks noChangeArrowheads="1"/>
            </p:cNvSpPr>
            <p:nvPr/>
          </p:nvSpPr>
          <p:spPr bwMode="auto">
            <a:xfrm>
              <a:off x="326" y="260"/>
              <a:ext cx="4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All</a:t>
              </a:r>
            </a:p>
            <a:p>
              <a:r>
                <a:rPr lang="en-US" sz="1800" dirty="0"/>
                <a:t>items</a:t>
              </a:r>
            </a:p>
          </p:txBody>
        </p:sp>
        <p:sp>
          <p:nvSpPr>
            <p:cNvPr id="86042" name="Line 26"/>
            <p:cNvSpPr>
              <a:spLocks noChangeShapeType="1"/>
            </p:cNvSpPr>
            <p:nvPr/>
          </p:nvSpPr>
          <p:spPr bwMode="auto">
            <a:xfrm flipH="1">
              <a:off x="480" y="720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51" name="Group 35"/>
          <p:cNvGrpSpPr>
            <a:grpSpLocks/>
          </p:cNvGrpSpPr>
          <p:nvPr/>
        </p:nvGrpSpPr>
        <p:grpSpPr bwMode="auto">
          <a:xfrm>
            <a:off x="3124200" y="1612900"/>
            <a:ext cx="995363" cy="1447800"/>
            <a:chOff x="1824" y="96"/>
            <a:chExt cx="627" cy="912"/>
          </a:xfrm>
        </p:grpSpPr>
        <p:sp>
          <p:nvSpPr>
            <p:cNvPr id="86043" name="Text Box 27"/>
            <p:cNvSpPr txBox="1">
              <a:spLocks noChangeArrowheads="1"/>
            </p:cNvSpPr>
            <p:nvPr/>
          </p:nvSpPr>
          <p:spPr bwMode="auto">
            <a:xfrm>
              <a:off x="1824" y="96"/>
              <a:ext cx="627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All pairs</a:t>
              </a:r>
            </a:p>
            <a:p>
              <a:r>
                <a:rPr lang="en-US" sz="1800"/>
                <a:t>of items</a:t>
              </a:r>
            </a:p>
            <a:p>
              <a:r>
                <a:rPr lang="en-US" sz="1800"/>
                <a:t>from L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86044" name="Line 28"/>
            <p:cNvSpPr>
              <a:spLocks noChangeShapeType="1"/>
            </p:cNvSpPr>
            <p:nvPr/>
          </p:nvSpPr>
          <p:spPr bwMode="auto">
            <a:xfrm flipH="1">
              <a:off x="2112" y="672"/>
              <a:ext cx="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52" name="Group 36"/>
          <p:cNvGrpSpPr>
            <a:grpSpLocks/>
          </p:cNvGrpSpPr>
          <p:nvPr/>
        </p:nvGrpSpPr>
        <p:grpSpPr bwMode="auto">
          <a:xfrm>
            <a:off x="4860925" y="1720850"/>
            <a:ext cx="1063625" cy="1263650"/>
            <a:chOff x="2918" y="164"/>
            <a:chExt cx="670" cy="796"/>
          </a:xfrm>
        </p:grpSpPr>
        <p:sp>
          <p:nvSpPr>
            <p:cNvPr id="86046" name="Text Box 30"/>
            <p:cNvSpPr txBox="1">
              <a:spLocks noChangeArrowheads="1"/>
            </p:cNvSpPr>
            <p:nvPr/>
          </p:nvSpPr>
          <p:spPr bwMode="auto">
            <a:xfrm>
              <a:off x="2918" y="164"/>
              <a:ext cx="6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  Count</a:t>
              </a:r>
            </a:p>
            <a:p>
              <a:r>
                <a:rPr lang="en-US" sz="1800"/>
                <a:t>the pairs</a:t>
              </a:r>
            </a:p>
          </p:txBody>
        </p:sp>
        <p:sp>
          <p:nvSpPr>
            <p:cNvPr id="86047" name="Line 31"/>
            <p:cNvSpPr>
              <a:spLocks noChangeShapeType="1"/>
            </p:cNvSpPr>
            <p:nvPr/>
          </p:nvSpPr>
          <p:spPr bwMode="auto">
            <a:xfrm flipH="1">
              <a:off x="3168" y="624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56" name="Group 40"/>
          <p:cNvGrpSpPr>
            <a:grpSpLocks/>
          </p:cNvGrpSpPr>
          <p:nvPr/>
        </p:nvGrpSpPr>
        <p:grpSpPr bwMode="auto">
          <a:xfrm>
            <a:off x="1600200" y="1689100"/>
            <a:ext cx="1122363" cy="1371600"/>
            <a:chOff x="864" y="144"/>
            <a:chExt cx="707" cy="864"/>
          </a:xfrm>
        </p:grpSpPr>
        <p:sp>
          <p:nvSpPr>
            <p:cNvPr id="86054" name="Text Box 38"/>
            <p:cNvSpPr txBox="1">
              <a:spLocks noChangeArrowheads="1"/>
            </p:cNvSpPr>
            <p:nvPr/>
          </p:nvSpPr>
          <p:spPr bwMode="auto">
            <a:xfrm>
              <a:off x="864" y="144"/>
              <a:ext cx="70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  Count</a:t>
              </a:r>
            </a:p>
            <a:p>
              <a:r>
                <a:rPr lang="en-US" sz="1800"/>
                <a:t>the items</a:t>
              </a:r>
            </a:p>
          </p:txBody>
        </p:sp>
        <p:sp>
          <p:nvSpPr>
            <p:cNvPr id="86055" name="Line 39"/>
            <p:cNvSpPr>
              <a:spLocks noChangeShapeType="1"/>
            </p:cNvSpPr>
            <p:nvPr/>
          </p:nvSpPr>
          <p:spPr bwMode="auto">
            <a:xfrm flipH="1">
              <a:off x="1056" y="528"/>
              <a:ext cx="9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62" name="Group 46"/>
          <p:cNvGrpSpPr>
            <a:grpSpLocks/>
          </p:cNvGrpSpPr>
          <p:nvPr/>
        </p:nvGrpSpPr>
        <p:grpSpPr bwMode="auto">
          <a:xfrm>
            <a:off x="2346325" y="3670300"/>
            <a:ext cx="1084263" cy="2806700"/>
            <a:chOff x="1334" y="1392"/>
            <a:chExt cx="683" cy="1768"/>
          </a:xfrm>
        </p:grpSpPr>
        <p:sp>
          <p:nvSpPr>
            <p:cNvPr id="86057" name="Text Box 41"/>
            <p:cNvSpPr txBox="1">
              <a:spLocks noChangeArrowheads="1"/>
            </p:cNvSpPr>
            <p:nvPr/>
          </p:nvSpPr>
          <p:spPr bwMode="auto">
            <a:xfrm>
              <a:off x="1334" y="2756"/>
              <a:ext cx="68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Frequent</a:t>
              </a:r>
            </a:p>
            <a:p>
              <a:r>
                <a:rPr lang="en-US" sz="1800"/>
                <a:t>items</a:t>
              </a:r>
            </a:p>
          </p:txBody>
        </p:sp>
        <p:sp>
          <p:nvSpPr>
            <p:cNvPr id="86059" name="Line 43"/>
            <p:cNvSpPr>
              <a:spLocks noChangeShapeType="1"/>
            </p:cNvSpPr>
            <p:nvPr/>
          </p:nvSpPr>
          <p:spPr bwMode="auto">
            <a:xfrm flipH="1" flipV="1">
              <a:off x="1536" y="1392"/>
              <a:ext cx="48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63" name="Group 47"/>
          <p:cNvGrpSpPr>
            <a:grpSpLocks/>
          </p:cNvGrpSpPr>
          <p:nvPr/>
        </p:nvGrpSpPr>
        <p:grpSpPr bwMode="auto">
          <a:xfrm>
            <a:off x="5867400" y="3746500"/>
            <a:ext cx="1084263" cy="2698750"/>
            <a:chOff x="3552" y="1440"/>
            <a:chExt cx="683" cy="1700"/>
          </a:xfrm>
        </p:grpSpPr>
        <p:sp>
          <p:nvSpPr>
            <p:cNvPr id="86058" name="Text Box 42"/>
            <p:cNvSpPr txBox="1">
              <a:spLocks noChangeArrowheads="1"/>
            </p:cNvSpPr>
            <p:nvPr/>
          </p:nvSpPr>
          <p:spPr bwMode="auto">
            <a:xfrm>
              <a:off x="3552" y="2736"/>
              <a:ext cx="68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Frequent</a:t>
              </a:r>
            </a:p>
            <a:p>
              <a:r>
                <a:rPr lang="en-US" sz="1800"/>
                <a:t>pairs</a:t>
              </a:r>
            </a:p>
          </p:txBody>
        </p:sp>
        <p:sp>
          <p:nvSpPr>
            <p:cNvPr id="86061" name="Line 45"/>
            <p:cNvSpPr>
              <a:spLocks noChangeShapeType="1"/>
            </p:cNvSpPr>
            <p:nvPr/>
          </p:nvSpPr>
          <p:spPr bwMode="auto">
            <a:xfrm flipH="1" flipV="1">
              <a:off x="3744" y="1440"/>
              <a:ext cx="144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frequent </a:t>
            </a:r>
            <a:r>
              <a:rPr lang="en-US" dirty="0" err="1" smtClean="0"/>
              <a:t>itemset</a:t>
            </a:r>
            <a:r>
              <a:rPr lang="en-US" dirty="0" smtClean="0"/>
              <a:t>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3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D4201-68E8-4D97-8B94-A398402A87CF}" type="slidenum">
              <a:rPr lang="en-US"/>
              <a:pPr/>
              <a:t>41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A-Priori for All Frequent Itemsets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pass</a:t>
            </a:r>
            <a:r>
              <a:rPr lang="en-US" dirty="0"/>
              <a:t> for each </a:t>
            </a:r>
            <a:r>
              <a:rPr lang="en-US" i="1" dirty="0"/>
              <a:t>k</a:t>
            </a:r>
            <a:r>
              <a:rPr lang="en-US" dirty="0"/>
              <a:t>.</a:t>
            </a:r>
          </a:p>
          <a:p>
            <a:r>
              <a:rPr lang="en-US" dirty="0"/>
              <a:t>Needs room in main memory to count each candidate </a:t>
            </a:r>
            <a:r>
              <a:rPr lang="en-US" i="1" dirty="0"/>
              <a:t>k</a:t>
            </a:r>
            <a:r>
              <a:rPr lang="en-US" dirty="0"/>
              <a:t> -set.</a:t>
            </a:r>
          </a:p>
          <a:p>
            <a:r>
              <a:rPr lang="en-US" dirty="0"/>
              <a:t>For typical market-basket data and reasonable support (e.g., 1%), </a:t>
            </a:r>
            <a:r>
              <a:rPr lang="en-US" i="1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FF0000"/>
                </a:solidFill>
              </a:rPr>
              <a:t> = 2 </a:t>
            </a:r>
            <a:r>
              <a:rPr lang="en-US" dirty="0"/>
              <a:t>requires the most memory.</a:t>
            </a:r>
          </a:p>
        </p:txBody>
      </p:sp>
    </p:spTree>
    <p:extLst>
      <p:ext uri="{BB962C8B-B14F-4D97-AF65-F5344CB8AC3E}">
        <p14:creationId xmlns:p14="http://schemas.microsoft.com/office/powerpoint/2010/main" val="1211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9DA2-7E60-4B7D-8933-B6DA364317CD}" type="slidenum">
              <a:rPr lang="en-US"/>
              <a:pPr/>
              <a:t>42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A-Priori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209800" y="2362200"/>
            <a:ext cx="20574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257800" y="2362200"/>
            <a:ext cx="19812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  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286000" y="2438400"/>
            <a:ext cx="19050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Item counts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667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1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715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2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334000" y="2438400"/>
            <a:ext cx="18288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Frequent items</a:t>
            </a: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4191000" y="2971800"/>
            <a:ext cx="1219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562600" y="3429000"/>
            <a:ext cx="117211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Counts of</a:t>
            </a:r>
          </a:p>
          <a:p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pairs</a:t>
            </a:r>
            <a:r>
              <a:rPr lang="en-US" dirty="0"/>
              <a:t> of</a:t>
            </a:r>
          </a:p>
          <a:p>
            <a:r>
              <a:rPr lang="en-US" dirty="0"/>
              <a:t> frequent</a:t>
            </a:r>
          </a:p>
          <a:p>
            <a:r>
              <a:rPr lang="en-US" dirty="0"/>
              <a:t>   items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4191000" y="2438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0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DDFF2-FBE2-42A0-ABC8-61B3F07198E3}" type="slidenum">
              <a:rPr lang="en-US"/>
              <a:pPr/>
              <a:t>43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/>
              <a:t>Details of Main-Memory Counting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458200" cy="4495800"/>
          </a:xfrm>
        </p:spPr>
        <p:txBody>
          <a:bodyPr/>
          <a:lstStyle/>
          <a:p>
            <a:r>
              <a:rPr lang="en-US" dirty="0">
                <a:solidFill>
                  <a:srgbClr val="33CC33"/>
                </a:solidFill>
              </a:rPr>
              <a:t>Two approaches</a:t>
            </a:r>
            <a:r>
              <a:rPr lang="en-US" dirty="0"/>
              <a:t>: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Count all pairs, using a </a:t>
            </a:r>
            <a:r>
              <a:rPr lang="en-US" dirty="0" smtClean="0"/>
              <a:t>“triangular matrix” = one dimensional array that stores the lower diagonal.</a:t>
            </a:r>
            <a:endParaRPr lang="en-US" dirty="0"/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Keep a table of triples [</a:t>
            </a:r>
            <a:r>
              <a:rPr lang="en-US" i="1" dirty="0"/>
              <a:t>i</a:t>
            </a:r>
            <a:r>
              <a:rPr lang="en-US" dirty="0"/>
              <a:t>,</a:t>
            </a:r>
            <a:r>
              <a:rPr lang="en-US" i="1" dirty="0"/>
              <a:t> j</a:t>
            </a:r>
            <a:r>
              <a:rPr lang="en-US" dirty="0"/>
              <a:t>,</a:t>
            </a:r>
            <a:r>
              <a:rPr lang="en-US" i="1" dirty="0"/>
              <a:t> c</a:t>
            </a:r>
            <a:r>
              <a:rPr lang="en-US" dirty="0"/>
              <a:t>] = “the count of the pair of items {</a:t>
            </a:r>
            <a:r>
              <a:rPr lang="en-US" i="1" dirty="0"/>
              <a:t>i</a:t>
            </a:r>
            <a:r>
              <a:rPr lang="en-US" dirty="0"/>
              <a:t>, </a:t>
            </a:r>
            <a:r>
              <a:rPr lang="en-US" i="1" dirty="0"/>
              <a:t>j</a:t>
            </a:r>
            <a:r>
              <a:rPr lang="en-US" dirty="0"/>
              <a:t> } is </a:t>
            </a:r>
            <a:r>
              <a:rPr lang="en-US" i="1" dirty="0"/>
              <a:t>c</a:t>
            </a:r>
            <a:r>
              <a:rPr lang="en-US" dirty="0"/>
              <a:t>.”</a:t>
            </a:r>
          </a:p>
          <a:p>
            <a:r>
              <a:rPr lang="en-US" dirty="0"/>
              <a:t>(1) requires only 4 bytes/pair.</a:t>
            </a:r>
          </a:p>
          <a:p>
            <a:pPr marL="990600" lvl="1" indent="-533400"/>
            <a:r>
              <a:rPr lang="en-US" dirty="0">
                <a:solidFill>
                  <a:srgbClr val="FF0000"/>
                </a:solidFill>
              </a:rPr>
              <a:t>Note</a:t>
            </a:r>
            <a:r>
              <a:rPr lang="en-US" dirty="0"/>
              <a:t>: always assume integers are 4 bytes.</a:t>
            </a:r>
          </a:p>
          <a:p>
            <a:r>
              <a:rPr lang="en-US" dirty="0"/>
              <a:t>(2) requires 12 </a:t>
            </a:r>
            <a:r>
              <a:rPr lang="en-US" dirty="0" smtClean="0"/>
              <a:t>bytes/pair, </a:t>
            </a:r>
            <a:r>
              <a:rPr lang="en-US" dirty="0"/>
              <a:t>but only for those pairs with count &gt; 0.</a:t>
            </a:r>
          </a:p>
        </p:txBody>
      </p:sp>
    </p:spTree>
    <p:extLst>
      <p:ext uri="{BB962C8B-B14F-4D97-AF65-F5344CB8AC3E}">
        <p14:creationId xmlns:p14="http://schemas.microsoft.com/office/powerpoint/2010/main" val="54576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F9B-CF2F-4E57-82F0-747D44124326}" type="slidenum">
              <a:rPr lang="en-US"/>
              <a:pPr/>
              <a:t>44</a:t>
            </a:fld>
            <a:endParaRPr lang="en-US"/>
          </a:p>
        </p:txBody>
      </p:sp>
      <p:sp>
        <p:nvSpPr>
          <p:cNvPr id="84994" name="AutoShape 2"/>
          <p:cNvSpPr>
            <a:spLocks noChangeArrowheads="1"/>
          </p:cNvSpPr>
          <p:nvPr/>
        </p:nvSpPr>
        <p:spPr bwMode="auto">
          <a:xfrm>
            <a:off x="1219200" y="685800"/>
            <a:ext cx="3352800" cy="3352800"/>
          </a:xfrm>
          <a:prstGeom prst="rtTriangle">
            <a:avLst/>
          </a:pr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4 per pair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371600" y="5259388"/>
            <a:ext cx="1681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Method (1)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5791200" y="5334000"/>
            <a:ext cx="1681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Method (2)</a:t>
            </a:r>
          </a:p>
        </p:txBody>
      </p:sp>
      <p:sp>
        <p:nvSpPr>
          <p:cNvPr id="84997" name="AutoShape 5"/>
          <p:cNvSpPr>
            <a:spLocks noChangeArrowheads="1"/>
          </p:cNvSpPr>
          <p:nvPr/>
        </p:nvSpPr>
        <p:spPr bwMode="auto">
          <a:xfrm>
            <a:off x="5181600" y="685800"/>
            <a:ext cx="3352800" cy="3352800"/>
          </a:xfrm>
          <a:prstGeom prst="rtTriangle">
            <a:avLst/>
          </a:pr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12 per</a:t>
            </a:r>
          </a:p>
          <a:p>
            <a:pPr algn="ctr"/>
            <a:r>
              <a:rPr lang="en-US" sz="1800"/>
              <a:t>occurring pair</a:t>
            </a:r>
          </a:p>
        </p:txBody>
      </p:sp>
      <p:sp>
        <p:nvSpPr>
          <p:cNvPr id="84998" name="Oval 6"/>
          <p:cNvSpPr>
            <a:spLocks noChangeArrowheads="1"/>
          </p:cNvSpPr>
          <p:nvPr/>
        </p:nvSpPr>
        <p:spPr bwMode="auto">
          <a:xfrm>
            <a:off x="72390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Oval 7"/>
          <p:cNvSpPr>
            <a:spLocks noChangeArrowheads="1"/>
          </p:cNvSpPr>
          <p:nvPr/>
        </p:nvSpPr>
        <p:spPr bwMode="auto">
          <a:xfrm>
            <a:off x="63246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0" name="Oval 8"/>
          <p:cNvSpPr>
            <a:spLocks noChangeArrowheads="1"/>
          </p:cNvSpPr>
          <p:nvPr/>
        </p:nvSpPr>
        <p:spPr bwMode="auto">
          <a:xfrm>
            <a:off x="6400800" y="220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1" name="Oval 9"/>
          <p:cNvSpPr>
            <a:spLocks noChangeArrowheads="1"/>
          </p:cNvSpPr>
          <p:nvPr/>
        </p:nvSpPr>
        <p:spPr bwMode="auto">
          <a:xfrm>
            <a:off x="54864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2" name="Oval 10"/>
          <p:cNvSpPr>
            <a:spLocks noChangeArrowheads="1"/>
          </p:cNvSpPr>
          <p:nvPr/>
        </p:nvSpPr>
        <p:spPr bwMode="auto">
          <a:xfrm>
            <a:off x="68580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3" name="Oval 11"/>
          <p:cNvSpPr>
            <a:spLocks noChangeArrowheads="1"/>
          </p:cNvSpPr>
          <p:nvPr/>
        </p:nvSpPr>
        <p:spPr bwMode="auto">
          <a:xfrm>
            <a:off x="71628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4" name="Oval 12"/>
          <p:cNvSpPr>
            <a:spLocks noChangeArrowheads="1"/>
          </p:cNvSpPr>
          <p:nvPr/>
        </p:nvSpPr>
        <p:spPr bwMode="auto">
          <a:xfrm>
            <a:off x="55626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5" name="Oval 13"/>
          <p:cNvSpPr>
            <a:spLocks noChangeArrowheads="1"/>
          </p:cNvSpPr>
          <p:nvPr/>
        </p:nvSpPr>
        <p:spPr bwMode="auto">
          <a:xfrm>
            <a:off x="57912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6" name="Oval 14"/>
          <p:cNvSpPr>
            <a:spLocks noChangeArrowheads="1"/>
          </p:cNvSpPr>
          <p:nvPr/>
        </p:nvSpPr>
        <p:spPr bwMode="auto">
          <a:xfrm>
            <a:off x="59436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7" name="Oval 15"/>
          <p:cNvSpPr>
            <a:spLocks noChangeArrowheads="1"/>
          </p:cNvSpPr>
          <p:nvPr/>
        </p:nvSpPr>
        <p:spPr bwMode="auto">
          <a:xfrm>
            <a:off x="5334000" y="121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8" name="Oval 16"/>
          <p:cNvSpPr>
            <a:spLocks noChangeArrowheads="1"/>
          </p:cNvSpPr>
          <p:nvPr/>
        </p:nvSpPr>
        <p:spPr bwMode="auto">
          <a:xfrm>
            <a:off x="53340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7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7152-CE0B-4C4C-AF00-C0E56C7821A0}" type="slidenum">
              <a:rPr lang="en-US"/>
              <a:pPr/>
              <a:t>45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/>
              <a:t>Triangular-Matrix </a:t>
            </a:r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4582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Number items 1, 2,…</a:t>
            </a:r>
          </a:p>
          <a:p>
            <a:pPr lvl="1"/>
            <a:r>
              <a:rPr lang="en-US" dirty="0"/>
              <a:t>Requires table of size O(</a:t>
            </a:r>
            <a:r>
              <a:rPr lang="en-US" i="1" dirty="0"/>
              <a:t>n</a:t>
            </a:r>
            <a:r>
              <a:rPr lang="en-US" dirty="0"/>
              <a:t>) to convert item names to consecutive integers.</a:t>
            </a:r>
          </a:p>
          <a:p>
            <a:r>
              <a:rPr lang="en-US" dirty="0"/>
              <a:t>Count {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/>
              <a:t>j</a:t>
            </a:r>
            <a:r>
              <a:rPr lang="en-US" dirty="0"/>
              <a:t> } only if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dirty="0"/>
              <a:t> &lt; </a:t>
            </a:r>
            <a:r>
              <a:rPr lang="en-US" i="1" dirty="0"/>
              <a:t>j</a:t>
            </a:r>
            <a:r>
              <a:rPr lang="en-US" dirty="0"/>
              <a:t>. </a:t>
            </a:r>
          </a:p>
          <a:p>
            <a:r>
              <a:rPr lang="en-US" dirty="0"/>
              <a:t>Keep pairs in the order </a:t>
            </a:r>
            <a:r>
              <a:rPr lang="en-US" dirty="0">
                <a:solidFill>
                  <a:srgbClr val="009900"/>
                </a:solidFill>
              </a:rPr>
              <a:t>{1,2}, {1,3},…, {1,</a:t>
            </a:r>
            <a:r>
              <a:rPr lang="en-US" i="1" dirty="0">
                <a:solidFill>
                  <a:srgbClr val="009900"/>
                </a:solidFill>
              </a:rPr>
              <a:t>n</a:t>
            </a:r>
            <a:r>
              <a:rPr lang="en-US" dirty="0">
                <a:solidFill>
                  <a:srgbClr val="009900"/>
                </a:solidFill>
              </a:rPr>
              <a:t> }, {2,3}, {2,4},…,{2,</a:t>
            </a:r>
            <a:r>
              <a:rPr lang="en-US" i="1" dirty="0">
                <a:solidFill>
                  <a:srgbClr val="009900"/>
                </a:solidFill>
              </a:rPr>
              <a:t>n</a:t>
            </a:r>
            <a:r>
              <a:rPr lang="en-US" dirty="0">
                <a:solidFill>
                  <a:srgbClr val="009900"/>
                </a:solidFill>
              </a:rPr>
              <a:t> }, {3,4},…, {3,</a:t>
            </a:r>
            <a:r>
              <a:rPr lang="en-US" i="1" dirty="0">
                <a:solidFill>
                  <a:srgbClr val="009900"/>
                </a:solidFill>
              </a:rPr>
              <a:t>n</a:t>
            </a:r>
            <a:r>
              <a:rPr lang="en-US" dirty="0">
                <a:solidFill>
                  <a:srgbClr val="009900"/>
                </a:solidFill>
              </a:rPr>
              <a:t> },…{</a:t>
            </a:r>
            <a:r>
              <a:rPr lang="en-US" i="1" dirty="0">
                <a:solidFill>
                  <a:srgbClr val="009900"/>
                </a:solidFill>
              </a:rPr>
              <a:t>n </a:t>
            </a:r>
            <a:r>
              <a:rPr lang="en-US" dirty="0">
                <a:solidFill>
                  <a:srgbClr val="009900"/>
                </a:solidFill>
              </a:rPr>
              <a:t>-1,</a:t>
            </a:r>
            <a:r>
              <a:rPr lang="en-US" i="1" dirty="0">
                <a:solidFill>
                  <a:srgbClr val="009900"/>
                </a:solidFill>
              </a:rPr>
              <a:t>n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 smtClean="0">
                <a:solidFill>
                  <a:srgbClr val="009900"/>
                </a:solidFill>
              </a:rPr>
              <a:t>}</a:t>
            </a:r>
            <a:r>
              <a:rPr lang="en-US" dirty="0" smtClean="0"/>
              <a:t>.</a:t>
            </a:r>
          </a:p>
          <a:p>
            <a:r>
              <a:rPr lang="en-US" dirty="0"/>
              <a:t>Find pair {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/>
              <a:t>j</a:t>
            </a:r>
            <a:r>
              <a:rPr lang="en-US" dirty="0"/>
              <a:t> } at the position          </a:t>
            </a:r>
          </a:p>
          <a:p>
            <a:pPr marL="0" indent="0">
              <a:buNone/>
            </a:pPr>
            <a:r>
              <a:rPr lang="en-US" dirty="0">
                <a:solidFill>
                  <a:srgbClr val="33CC33"/>
                </a:solidFill>
              </a:rPr>
              <a:t>	(</a:t>
            </a:r>
            <a:r>
              <a:rPr lang="en-US" i="1" dirty="0" err="1">
                <a:solidFill>
                  <a:srgbClr val="33CC33"/>
                </a:solidFill>
              </a:rPr>
              <a:t>i</a:t>
            </a:r>
            <a:r>
              <a:rPr lang="en-US" dirty="0">
                <a:solidFill>
                  <a:srgbClr val="33CC33"/>
                </a:solidFill>
              </a:rPr>
              <a:t> –1)(</a:t>
            </a:r>
            <a:r>
              <a:rPr lang="en-US" i="1" dirty="0">
                <a:solidFill>
                  <a:srgbClr val="33CC33"/>
                </a:solidFill>
              </a:rPr>
              <a:t>n</a:t>
            </a:r>
            <a:r>
              <a:rPr lang="en-US" dirty="0">
                <a:solidFill>
                  <a:srgbClr val="33CC33"/>
                </a:solidFill>
              </a:rPr>
              <a:t> –</a:t>
            </a:r>
            <a:r>
              <a:rPr lang="en-US" i="1" dirty="0" err="1">
                <a:solidFill>
                  <a:srgbClr val="33CC33"/>
                </a:solidFill>
              </a:rPr>
              <a:t>i</a:t>
            </a:r>
            <a:r>
              <a:rPr lang="en-US" i="1" dirty="0">
                <a:solidFill>
                  <a:srgbClr val="33CC33"/>
                </a:solidFill>
              </a:rPr>
              <a:t> </a:t>
            </a:r>
            <a:r>
              <a:rPr lang="en-US" dirty="0">
                <a:solidFill>
                  <a:srgbClr val="33CC33"/>
                </a:solidFill>
              </a:rPr>
              <a:t>/2) + </a:t>
            </a:r>
            <a:r>
              <a:rPr lang="en-US" i="1" dirty="0">
                <a:solidFill>
                  <a:srgbClr val="33CC33"/>
                </a:solidFill>
              </a:rPr>
              <a:t>j</a:t>
            </a:r>
            <a:r>
              <a:rPr lang="en-US" dirty="0">
                <a:solidFill>
                  <a:srgbClr val="33CC33"/>
                </a:solidFill>
              </a:rPr>
              <a:t> – </a:t>
            </a:r>
            <a:r>
              <a:rPr lang="en-US" i="1" dirty="0" err="1">
                <a:solidFill>
                  <a:srgbClr val="33CC33"/>
                </a:solidFill>
              </a:rPr>
              <a:t>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Total number of pairs </a:t>
            </a:r>
            <a:r>
              <a:rPr lang="en-US" i="1" dirty="0"/>
              <a:t>n</a:t>
            </a:r>
            <a:r>
              <a:rPr lang="en-US" dirty="0"/>
              <a:t> (</a:t>
            </a:r>
            <a:r>
              <a:rPr lang="en-US" i="1" dirty="0"/>
              <a:t>n</a:t>
            </a:r>
            <a:r>
              <a:rPr lang="en-US" dirty="0"/>
              <a:t> –1)/2; total bytes about 2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3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071F-2B30-436A-AAC7-B5ED3DE97E79}" type="slidenum">
              <a:rPr lang="en-US"/>
              <a:pPr/>
              <a:t>46</a:t>
            </a:fld>
            <a:endParaRPr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A-Priori Using Triangular Matrix for Counts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2209800" y="2362200"/>
            <a:ext cx="20574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5257800" y="2362200"/>
            <a:ext cx="19812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2286000" y="2438400"/>
            <a:ext cx="19050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Item counts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2667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1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5715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2</a:t>
            </a: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5357446" y="2438400"/>
            <a:ext cx="1019908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dirty="0" err="1" smtClean="0"/>
              <a:t>Freq</a:t>
            </a:r>
            <a:r>
              <a:rPr lang="el-GR" sz="2000" dirty="0" smtClean="0"/>
              <a:t>- </a:t>
            </a:r>
            <a:endParaRPr lang="en-US" sz="2000" dirty="0" smtClean="0"/>
          </a:p>
          <a:p>
            <a:pPr algn="ctr"/>
            <a:r>
              <a:rPr lang="en-US" sz="2000" dirty="0" err="1" smtClean="0"/>
              <a:t>quent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pPr algn="ctr"/>
            <a:r>
              <a:rPr lang="en-US" sz="2000" dirty="0" smtClean="0"/>
              <a:t>items  </a:t>
            </a:r>
            <a:endParaRPr lang="en-US" sz="2000" dirty="0"/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>
            <a:off x="4191000" y="3124200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5562600" y="3657600"/>
            <a:ext cx="117211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Counts of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pairs</a:t>
            </a:r>
            <a:r>
              <a:rPr lang="en-US" dirty="0"/>
              <a:t> of</a:t>
            </a:r>
          </a:p>
          <a:p>
            <a:r>
              <a:rPr lang="en-US" dirty="0"/>
              <a:t> frequent</a:t>
            </a:r>
          </a:p>
          <a:p>
            <a:r>
              <a:rPr lang="en-US" dirty="0"/>
              <a:t>   items</a:t>
            </a:r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>
            <a:off x="4191000" y="2438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>
            <a:off x="6400800" y="2438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440366" y="2438400"/>
            <a:ext cx="732692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dirty="0" smtClean="0"/>
              <a:t>Old  </a:t>
            </a:r>
          </a:p>
          <a:p>
            <a:pPr algn="ctr"/>
            <a:r>
              <a:rPr lang="en-US" sz="2000" dirty="0" smtClean="0"/>
              <a:t>  item  </a:t>
            </a:r>
            <a:endParaRPr lang="el-GR" sz="2000" dirty="0" smtClean="0"/>
          </a:p>
          <a:p>
            <a:pPr algn="ctr"/>
            <a:r>
              <a:rPr lang="en-US" sz="2000" dirty="0" smtClean="0"/>
              <a:t>#</a:t>
            </a:r>
            <a:r>
              <a:rPr lang="en-US" sz="2000" dirty="0"/>
              <a:t>’s  </a:t>
            </a:r>
          </a:p>
        </p:txBody>
      </p:sp>
    </p:spTree>
    <p:extLst>
      <p:ext uri="{BB962C8B-B14F-4D97-AF65-F5344CB8AC3E}">
        <p14:creationId xmlns:p14="http://schemas.microsoft.com/office/powerpoint/2010/main" val="228380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B7C9B-A138-4B10-99B6-B592FE936291}" type="slidenum">
              <a:rPr lang="en-US"/>
              <a:pPr/>
              <a:t>47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Details of Approach #2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r>
              <a:rPr lang="en-US" dirty="0"/>
              <a:t>Total bytes used is about </a:t>
            </a:r>
            <a:r>
              <a:rPr lang="en-US" dirty="0" err="1">
                <a:solidFill>
                  <a:srgbClr val="00B050"/>
                </a:solidFill>
              </a:rPr>
              <a:t>12</a:t>
            </a:r>
            <a:r>
              <a:rPr lang="en-US" i="1" dirty="0" err="1">
                <a:solidFill>
                  <a:srgbClr val="00B050"/>
                </a:solidFill>
              </a:rPr>
              <a:t>p</a:t>
            </a:r>
            <a:r>
              <a:rPr lang="en-US" dirty="0"/>
              <a:t>, where </a:t>
            </a:r>
            <a:r>
              <a:rPr lang="en-US" i="1" dirty="0">
                <a:solidFill>
                  <a:srgbClr val="00B050"/>
                </a:solidFill>
              </a:rPr>
              <a:t>p</a:t>
            </a:r>
            <a:r>
              <a:rPr lang="en-US" i="1" dirty="0"/>
              <a:t> </a:t>
            </a:r>
            <a:r>
              <a:rPr lang="en-US" dirty="0"/>
              <a:t> is the number of pairs that actually occur.</a:t>
            </a:r>
          </a:p>
          <a:p>
            <a:pPr lvl="1"/>
            <a:r>
              <a:rPr lang="en-US" dirty="0"/>
              <a:t>Beats triangular matrix if </a:t>
            </a:r>
            <a:r>
              <a:rPr lang="en-US" dirty="0" smtClean="0">
                <a:solidFill>
                  <a:srgbClr val="FF0000"/>
                </a:solidFill>
              </a:rPr>
              <a:t>no more than1/3 </a:t>
            </a:r>
            <a:r>
              <a:rPr lang="en-US" dirty="0"/>
              <a:t>of possible pairs actually occur.</a:t>
            </a:r>
          </a:p>
          <a:p>
            <a:endParaRPr lang="en-US" dirty="0" smtClean="0"/>
          </a:p>
          <a:p>
            <a:r>
              <a:rPr lang="en-US" dirty="0" smtClean="0"/>
              <a:t>May </a:t>
            </a:r>
            <a:r>
              <a:rPr lang="en-US" dirty="0"/>
              <a:t>require extra space for retrieval structure, e.g., a hash table.</a:t>
            </a:r>
          </a:p>
        </p:txBody>
      </p:sp>
    </p:spTree>
    <p:extLst>
      <p:ext uri="{BB962C8B-B14F-4D97-AF65-F5344CB8AC3E}">
        <p14:creationId xmlns:p14="http://schemas.microsoft.com/office/powerpoint/2010/main" val="218354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RULES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Association Rule Mining</a:t>
            </a:r>
          </a:p>
        </p:txBody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1600200"/>
            <a:ext cx="83185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Given a set of transactions, find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rules</a:t>
            </a:r>
            <a:r>
              <a:rPr lang="en-US" sz="2400" dirty="0"/>
              <a:t> that will predict the occurrence of an item based on the occurrences of other items in the transaction</a:t>
            </a:r>
          </a:p>
        </p:txBody>
      </p:sp>
      <p:sp>
        <p:nvSpPr>
          <p:cNvPr id="1230852" name="Text Box 4"/>
          <p:cNvSpPr txBox="1">
            <a:spLocks noChangeArrowheads="1"/>
          </p:cNvSpPr>
          <p:nvPr/>
        </p:nvSpPr>
        <p:spPr bwMode="auto">
          <a:xfrm>
            <a:off x="304800" y="3032125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70C0"/>
                </a:solidFill>
              </a:rPr>
              <a:t>Market-Basket transactions</a:t>
            </a:r>
          </a:p>
        </p:txBody>
      </p:sp>
      <p:graphicFrame>
        <p:nvGraphicFramePr>
          <p:cNvPr id="1230853" name="Object 5"/>
          <p:cNvGraphicFramePr>
            <a:graphicFrameLocks noChangeAspect="1"/>
          </p:cNvGraphicFramePr>
          <p:nvPr>
            <p:extLst/>
          </p:nvPr>
        </p:nvGraphicFramePr>
        <p:xfrm>
          <a:off x="228600" y="3657600"/>
          <a:ext cx="4343400" cy="253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0" name="Document" r:id="rId4" imgW="3433292" imgH="1998228" progId="Word.Document.8">
                  <p:embed/>
                </p:oleObj>
              </mc:Choice>
              <mc:Fallback>
                <p:oleObj name="Document" r:id="rId4" imgW="3433292" imgH="1998228" progId="Word.Documen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657600"/>
                        <a:ext cx="4343400" cy="2532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854" name="Text Box 6"/>
          <p:cNvSpPr txBox="1">
            <a:spLocks noChangeArrowheads="1"/>
          </p:cNvSpPr>
          <p:nvPr/>
        </p:nvSpPr>
        <p:spPr bwMode="auto">
          <a:xfrm>
            <a:off x="4876800" y="3260725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Example of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Association Rules</a:t>
            </a:r>
          </a:p>
        </p:txBody>
      </p:sp>
      <p:sp>
        <p:nvSpPr>
          <p:cNvPr id="1230855" name="Text Box 7"/>
          <p:cNvSpPr txBox="1">
            <a:spLocks noChangeArrowheads="1"/>
          </p:cNvSpPr>
          <p:nvPr/>
        </p:nvSpPr>
        <p:spPr bwMode="auto">
          <a:xfrm>
            <a:off x="5334000" y="3870325"/>
            <a:ext cx="3276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dirty="0"/>
              <a:t>{Diaper} </a:t>
            </a:r>
            <a:r>
              <a:rPr lang="en-US" sz="1800" b="0" dirty="0">
                <a:sym typeface="Symbol" pitchFamily="18" charset="2"/>
              </a:rPr>
              <a:t> {Beer},</a:t>
            </a:r>
            <a:br>
              <a:rPr lang="en-US" sz="1800" b="0" dirty="0">
                <a:sym typeface="Symbol" pitchFamily="18" charset="2"/>
              </a:rPr>
            </a:br>
            <a:r>
              <a:rPr lang="en-US" sz="1800" b="0" dirty="0">
                <a:sym typeface="Symbol" pitchFamily="18" charset="2"/>
              </a:rPr>
              <a:t>{Milk, Bread}  {</a:t>
            </a:r>
            <a:r>
              <a:rPr lang="en-US" sz="1800" b="0" dirty="0" err="1">
                <a:sym typeface="Symbol" pitchFamily="18" charset="2"/>
              </a:rPr>
              <a:t>Eggs,Coke</a:t>
            </a:r>
            <a:r>
              <a:rPr lang="en-US" sz="1800" b="0" dirty="0">
                <a:sym typeface="Symbol" pitchFamily="18" charset="2"/>
              </a:rPr>
              <a:t>},</a:t>
            </a:r>
            <a:br>
              <a:rPr lang="en-US" sz="1800" b="0" dirty="0">
                <a:sym typeface="Symbol" pitchFamily="18" charset="2"/>
              </a:rPr>
            </a:br>
            <a:r>
              <a:rPr lang="en-US" sz="1800" b="0" dirty="0">
                <a:sym typeface="Symbol" pitchFamily="18" charset="2"/>
              </a:rPr>
              <a:t>{Beer, Bread}  {Milk},</a:t>
            </a:r>
          </a:p>
        </p:txBody>
      </p:sp>
      <p:sp>
        <p:nvSpPr>
          <p:cNvPr id="1230856" name="Text Box 8"/>
          <p:cNvSpPr txBox="1">
            <a:spLocks noChangeArrowheads="1"/>
          </p:cNvSpPr>
          <p:nvPr/>
        </p:nvSpPr>
        <p:spPr bwMode="auto">
          <a:xfrm>
            <a:off x="4876800" y="5165725"/>
            <a:ext cx="403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/>
              <a:t>Implication means </a:t>
            </a:r>
            <a:r>
              <a:rPr lang="en-US" sz="2000" b="0" dirty="0">
                <a:solidFill>
                  <a:srgbClr val="0070C0"/>
                </a:solidFill>
              </a:rPr>
              <a:t>co-occurrence, not causality</a:t>
            </a:r>
            <a:r>
              <a:rPr lang="en-US" sz="2000" b="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493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BC83-6294-4095-8659-926C0C6EDDEB}" type="slidenum">
              <a:rPr lang="en-US"/>
              <a:pPr/>
              <a:t>5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Market-Baskets – (2)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839200" cy="4876800"/>
          </a:xfrm>
        </p:spPr>
        <p:txBody>
          <a:bodyPr/>
          <a:lstStyle/>
          <a:p>
            <a:r>
              <a:rPr lang="en-US" dirty="0" smtClean="0"/>
              <a:t>Really, </a:t>
            </a:r>
            <a:r>
              <a:rPr lang="en-US" dirty="0"/>
              <a:t>a general </a:t>
            </a:r>
            <a:r>
              <a:rPr lang="en-US" dirty="0" smtClean="0"/>
              <a:t>many-to-many </a:t>
            </a:r>
            <a:r>
              <a:rPr lang="en-US" dirty="0"/>
              <a:t>mapping (association) between two kinds of </a:t>
            </a:r>
            <a:r>
              <a:rPr lang="en-US" dirty="0" smtClean="0"/>
              <a:t>things, where the one (the </a:t>
            </a:r>
            <a:r>
              <a:rPr lang="en-US" dirty="0" smtClean="0">
                <a:solidFill>
                  <a:srgbClr val="0070C0"/>
                </a:solidFill>
              </a:rPr>
              <a:t>baskets</a:t>
            </a:r>
            <a:r>
              <a:rPr lang="en-US" dirty="0" smtClean="0"/>
              <a:t>) is a set of the other (the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items</a:t>
            </a:r>
            <a:r>
              <a:rPr lang="en-US" dirty="0" smtClean="0"/>
              <a:t>) </a:t>
            </a:r>
            <a:endParaRPr lang="en-US" dirty="0"/>
          </a:p>
          <a:p>
            <a:pPr lvl="1"/>
            <a:r>
              <a:rPr lang="en-US" dirty="0"/>
              <a:t>But we ask about connections among “items,” not “baskets.”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technology focuses on </a:t>
            </a:r>
            <a:r>
              <a:rPr lang="en-US" dirty="0" smtClean="0">
                <a:solidFill>
                  <a:srgbClr val="009900"/>
                </a:solidFill>
              </a:rPr>
              <a:t>common/frequent </a:t>
            </a:r>
            <a:r>
              <a:rPr lang="en-US" dirty="0">
                <a:solidFill>
                  <a:srgbClr val="009900"/>
                </a:solidFill>
              </a:rPr>
              <a:t>events</a:t>
            </a:r>
            <a:r>
              <a:rPr lang="en-US" dirty="0"/>
              <a:t>, not rare events (“long tail”).</a:t>
            </a:r>
          </a:p>
        </p:txBody>
      </p:sp>
    </p:spTree>
    <p:extLst>
      <p:ext uri="{BB962C8B-B14F-4D97-AF65-F5344CB8AC3E}">
        <p14:creationId xmlns:p14="http://schemas.microsoft.com/office/powerpoint/2010/main" val="408401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6874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Mining Association Rules</a:t>
            </a:r>
            <a:endParaRPr lang="en-US" sz="3600" dirty="0"/>
          </a:p>
        </p:txBody>
      </p:sp>
      <p:grpSp>
        <p:nvGrpSpPr>
          <p:cNvPr id="1210390" name="Group 22"/>
          <p:cNvGrpSpPr>
            <a:grpSpLocks/>
          </p:cNvGrpSpPr>
          <p:nvPr/>
        </p:nvGrpSpPr>
        <p:grpSpPr bwMode="auto">
          <a:xfrm>
            <a:off x="5690054" y="3427086"/>
            <a:ext cx="3276600" cy="2179589"/>
            <a:chOff x="3070" y="2304"/>
            <a:chExt cx="2498" cy="1731"/>
          </a:xfrm>
        </p:grpSpPr>
        <p:sp>
          <p:nvSpPr>
            <p:cNvPr id="1210379" name="Text Box 11"/>
            <p:cNvSpPr txBox="1">
              <a:spLocks noChangeArrowheads="1"/>
            </p:cNvSpPr>
            <p:nvPr/>
          </p:nvSpPr>
          <p:spPr bwMode="auto">
            <a:xfrm>
              <a:off x="3070" y="2304"/>
              <a:ext cx="7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Times New Roman" pitchFamily="18" charset="0"/>
                </a:rPr>
                <a:t>Example:</a:t>
              </a:r>
              <a:endParaRPr lang="en-US" sz="2800" b="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210380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3794" y="2641"/>
            <a:ext cx="1711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38" name="Εξίσωση" r:id="rId3" imgW="1434960" imgH="203040" progId="Equation.3">
                    <p:embed/>
                  </p:oleObj>
                </mc:Choice>
                <mc:Fallback>
                  <p:oleObj name="Εξίσωση" r:id="rId3" imgW="1434960" imgH="2030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4" y="2641"/>
                          <a:ext cx="1711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0381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3070" y="3034"/>
            <a:ext cx="2460" cy="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39" name="Equation" r:id="rId5" imgW="4318000" imgH="787400" progId="Equation.3">
                    <p:embed/>
                  </p:oleObj>
                </mc:Choice>
                <mc:Fallback>
                  <p:oleObj name="Equation" r:id="rId5" imgW="4318000" imgH="7874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0" y="3034"/>
                          <a:ext cx="2460" cy="4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0382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3093" y="3595"/>
            <a:ext cx="2475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40" name="Equation" r:id="rId7" imgW="4470400" imgH="787400" progId="Equation.3">
                    <p:embed/>
                  </p:oleObj>
                </mc:Choice>
                <mc:Fallback>
                  <p:oleObj name="Equation" r:id="rId7" imgW="4470400" imgH="7874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3" y="3595"/>
                          <a:ext cx="2475" cy="4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10387" name="Rectangle 19"/>
          <p:cNvSpPr>
            <a:spLocks noChangeArrowheads="1"/>
          </p:cNvSpPr>
          <p:nvPr/>
        </p:nvSpPr>
        <p:spPr bwMode="auto">
          <a:xfrm>
            <a:off x="315685" y="1295400"/>
            <a:ext cx="539973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b="1" dirty="0"/>
              <a:t>Association Rule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1800" b="0" dirty="0"/>
              <a:t>An implication expression of the form </a:t>
            </a:r>
            <a:r>
              <a:rPr lang="en-US" sz="1800" b="0" dirty="0" smtClean="0"/>
              <a:t>         </a:t>
            </a:r>
            <a:r>
              <a:rPr lang="en-US" sz="1800" b="0" dirty="0" smtClean="0">
                <a:solidFill>
                  <a:srgbClr val="00B050"/>
                </a:solidFill>
              </a:rPr>
              <a:t>X </a:t>
            </a:r>
            <a:r>
              <a:rPr lang="en-US" sz="1800" b="0" dirty="0">
                <a:solidFill>
                  <a:srgbClr val="00B050"/>
                </a:solidFill>
                <a:sym typeface="Symbol" pitchFamily="18" charset="2"/>
              </a:rPr>
              <a:t> Y, </a:t>
            </a:r>
            <a:r>
              <a:rPr lang="en-US" sz="1800" b="0" dirty="0">
                <a:sym typeface="Symbol" pitchFamily="18" charset="2"/>
              </a:rPr>
              <a:t>where </a:t>
            </a:r>
            <a:r>
              <a:rPr lang="en-US" sz="1800" b="0" dirty="0">
                <a:solidFill>
                  <a:srgbClr val="00B050"/>
                </a:solidFill>
                <a:sym typeface="Symbol" pitchFamily="18" charset="2"/>
              </a:rPr>
              <a:t>X</a:t>
            </a:r>
            <a:r>
              <a:rPr lang="en-US" sz="1800" b="0" dirty="0">
                <a:sym typeface="Symbol" pitchFamily="18" charset="2"/>
              </a:rPr>
              <a:t> and </a:t>
            </a:r>
            <a:r>
              <a:rPr lang="en-US" sz="1800" b="0" dirty="0">
                <a:solidFill>
                  <a:srgbClr val="00B050"/>
                </a:solidFill>
                <a:sym typeface="Symbol" pitchFamily="18" charset="2"/>
              </a:rPr>
              <a:t>Y</a:t>
            </a:r>
            <a:r>
              <a:rPr lang="en-US" sz="1800" b="0" dirty="0">
                <a:sym typeface="Symbol" pitchFamily="18" charset="2"/>
              </a:rPr>
              <a:t> are </a:t>
            </a:r>
            <a:r>
              <a:rPr lang="en-US" sz="1800" b="0" dirty="0" err="1">
                <a:sym typeface="Symbol" pitchFamily="18" charset="2"/>
              </a:rPr>
              <a:t>itemsets</a:t>
            </a:r>
            <a:endParaRPr lang="en-US" sz="1800" b="0" dirty="0">
              <a:sym typeface="Symbol" pitchFamily="18" charset="2"/>
            </a:endParaRPr>
          </a:p>
          <a:p>
            <a:pPr marL="1200150" lvl="2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1600" b="0" dirty="0" smtClean="0"/>
              <a:t>{</a:t>
            </a:r>
            <a:r>
              <a:rPr lang="en-US" sz="1600" b="0" dirty="0"/>
              <a:t>Milk, Diaper} </a:t>
            </a:r>
            <a:r>
              <a:rPr lang="en-US" sz="1600" b="0" dirty="0">
                <a:sym typeface="Symbol" pitchFamily="18" charset="2"/>
              </a:rPr>
              <a:t> {Beer}</a:t>
            </a:r>
            <a:r>
              <a:rPr lang="en-US" sz="1600" b="0" dirty="0"/>
              <a:t> </a:t>
            </a:r>
            <a:endParaRPr lang="en-US" sz="1600" dirty="0"/>
          </a:p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b="1" dirty="0"/>
              <a:t>Rule Evaluation Metrics</a:t>
            </a:r>
            <a:endParaRPr lang="en-US" sz="2000" b="1" dirty="0">
              <a:sym typeface="Symbol" pitchFamily="18" charset="2"/>
            </a:endParaRP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Support</a:t>
            </a:r>
            <a:r>
              <a:rPr lang="en-US" sz="1800" b="0" dirty="0"/>
              <a:t> (s)</a:t>
            </a:r>
          </a:p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sz="1600" b="0" dirty="0"/>
              <a:t>Fraction of transactions that contain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both </a:t>
            </a:r>
            <a:r>
              <a:rPr lang="en-US" sz="1600" b="0" dirty="0">
                <a:solidFill>
                  <a:srgbClr val="00B050"/>
                </a:solidFill>
              </a:rPr>
              <a:t>X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sz="1600" b="0" dirty="0" smtClean="0">
                <a:solidFill>
                  <a:srgbClr val="00B050"/>
                </a:solidFill>
              </a:rPr>
              <a:t>Y</a:t>
            </a:r>
            <a:r>
              <a:rPr lang="en-US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smtClean="0"/>
              <a:t>= the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probability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P(X,Y)</a:t>
            </a:r>
            <a:r>
              <a:rPr lang="en-US" sz="1600" dirty="0"/>
              <a:t> that </a:t>
            </a:r>
            <a:r>
              <a:rPr lang="en-US" sz="1600" dirty="0">
                <a:solidFill>
                  <a:srgbClr val="00B050"/>
                </a:solidFill>
              </a:rPr>
              <a:t>X</a:t>
            </a:r>
            <a:r>
              <a:rPr lang="en-US" sz="1600" dirty="0"/>
              <a:t> and </a:t>
            </a:r>
            <a:r>
              <a:rPr lang="en-US" sz="1600" dirty="0">
                <a:solidFill>
                  <a:srgbClr val="00B050"/>
                </a:solidFill>
              </a:rPr>
              <a:t>Y</a:t>
            </a:r>
            <a:r>
              <a:rPr lang="en-US" sz="1600" dirty="0"/>
              <a:t> occur </a:t>
            </a:r>
            <a:r>
              <a:rPr lang="en-US" sz="1600" dirty="0" smtClean="0"/>
              <a:t>together</a:t>
            </a:r>
            <a:endParaRPr lang="en-US" sz="1600" b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1800" b="0" dirty="0" smtClean="0">
                <a:solidFill>
                  <a:srgbClr val="0070C0"/>
                </a:solidFill>
              </a:rPr>
              <a:t>Confidence</a:t>
            </a:r>
            <a:r>
              <a:rPr lang="en-US" sz="1800" b="0" dirty="0" smtClean="0"/>
              <a:t> </a:t>
            </a:r>
            <a:r>
              <a:rPr lang="en-US" sz="1800" b="0" dirty="0"/>
              <a:t>(c)</a:t>
            </a:r>
          </a:p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sz="1600" b="0" dirty="0" smtClean="0"/>
              <a:t>How </a:t>
            </a:r>
            <a:r>
              <a:rPr lang="en-US" sz="1600" b="0" dirty="0"/>
              <a:t>often </a:t>
            </a:r>
            <a:r>
              <a:rPr lang="en-US" sz="1600" b="0" dirty="0" smtClean="0">
                <a:solidFill>
                  <a:srgbClr val="00B050"/>
                </a:solidFill>
              </a:rPr>
              <a:t>Y</a:t>
            </a:r>
            <a:r>
              <a:rPr lang="en-US" sz="1600" b="0" dirty="0" smtClean="0"/>
              <a:t> appears </a:t>
            </a:r>
            <a:r>
              <a:rPr lang="en-US" sz="1600" b="0" dirty="0"/>
              <a:t>in transactions </a:t>
            </a:r>
            <a:r>
              <a:rPr lang="en-US" sz="1600" b="0" dirty="0" smtClean="0"/>
              <a:t>that contain </a:t>
            </a:r>
            <a:r>
              <a:rPr lang="en-US" sz="1600" b="0" dirty="0" smtClean="0">
                <a:solidFill>
                  <a:srgbClr val="00B050"/>
                </a:solidFill>
              </a:rPr>
              <a:t>X</a:t>
            </a:r>
            <a:r>
              <a:rPr lang="en-US" sz="1600" b="0" dirty="0" smtClean="0"/>
              <a:t> = </a:t>
            </a:r>
            <a:r>
              <a:rPr lang="en-US" sz="1600" dirty="0" smtClean="0"/>
              <a:t>the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conditional probability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P(Y|X)</a:t>
            </a:r>
            <a:r>
              <a:rPr lang="en-US" sz="1600" dirty="0" smtClean="0"/>
              <a:t> </a:t>
            </a:r>
            <a:r>
              <a:rPr lang="en-US" sz="1600" dirty="0"/>
              <a:t>that </a:t>
            </a:r>
            <a:r>
              <a:rPr lang="en-US" sz="1600" dirty="0">
                <a:solidFill>
                  <a:srgbClr val="00B050"/>
                </a:solidFill>
              </a:rPr>
              <a:t>Y</a:t>
            </a:r>
            <a:r>
              <a:rPr lang="en-US" sz="1600" dirty="0" smtClean="0"/>
              <a:t> </a:t>
            </a:r>
            <a:r>
              <a:rPr lang="en-US" sz="1600" dirty="0"/>
              <a:t>occurs given that </a:t>
            </a:r>
            <a:r>
              <a:rPr lang="en-US" sz="1600" dirty="0" smtClean="0">
                <a:solidFill>
                  <a:srgbClr val="00B050"/>
                </a:solidFill>
              </a:rPr>
              <a:t>X</a:t>
            </a:r>
            <a:r>
              <a:rPr lang="en-US" sz="1600" dirty="0" smtClean="0"/>
              <a:t> </a:t>
            </a:r>
            <a:r>
              <a:rPr lang="en-US" sz="1600" dirty="0"/>
              <a:t>has occurred</a:t>
            </a:r>
            <a:r>
              <a:rPr lang="en-US" sz="1600" dirty="0" smtClean="0"/>
              <a:t>.</a:t>
            </a:r>
          </a:p>
          <a:p>
            <a:pPr marL="2286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endParaRPr lang="en-US" sz="1600" dirty="0"/>
          </a:p>
        </p:txBody>
      </p:sp>
      <p:graphicFrame>
        <p:nvGraphicFramePr>
          <p:cNvPr id="1210389" name="Object 21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5534479" y="1365703"/>
          <a:ext cx="3587750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1" name="Document" r:id="rId10" imgW="3359338" imgH="2015504" progId="Word.Document.8">
                  <p:embed/>
                </p:oleObj>
              </mc:Choice>
              <mc:Fallback>
                <p:oleObj name="Document" r:id="rId10" imgW="3359338" imgH="2015504" progId="Word.Document.8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479" y="1365703"/>
                        <a:ext cx="3587750" cy="215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5685" y="5480237"/>
            <a:ext cx="8447315" cy="1112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b="1" dirty="0"/>
              <a:t>Problem Definition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dirty="0" smtClean="0">
                <a:solidFill>
                  <a:srgbClr val="FF0000"/>
                </a:solidFill>
              </a:rPr>
              <a:t>Input:</a:t>
            </a:r>
            <a:r>
              <a:rPr lang="en-US" dirty="0" smtClean="0"/>
              <a:t> Market-basket data,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minsup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minconf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values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dirty="0">
                <a:solidFill>
                  <a:srgbClr val="FF0000"/>
                </a:solidFill>
              </a:rPr>
              <a:t>Output</a:t>
            </a:r>
            <a:r>
              <a:rPr lang="en-US" dirty="0"/>
              <a:t>: All rules with items in I having </a:t>
            </a: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/>
              <a:t> ≥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minsup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en-US" dirty="0"/>
              <a:t>≥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minconf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Mining Association Rules</a:t>
            </a:r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465385"/>
            <a:ext cx="8610600" cy="4876800"/>
          </a:xfrm>
        </p:spPr>
        <p:txBody>
          <a:bodyPr/>
          <a:lstStyle/>
          <a:p>
            <a:pPr marL="533400" indent="-533400"/>
            <a:r>
              <a:rPr lang="en-US" dirty="0"/>
              <a:t>Two-step approach: </a:t>
            </a:r>
          </a:p>
          <a:p>
            <a:pPr marL="914400" lvl="1" indent="-457200">
              <a:buFont typeface="Arial" pitchFamily="34" charset="0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Frequent </a:t>
            </a:r>
            <a:r>
              <a:rPr lang="en-US" dirty="0" err="1">
                <a:solidFill>
                  <a:srgbClr val="FF0000"/>
                </a:solidFill>
              </a:rPr>
              <a:t>Itemset</a:t>
            </a:r>
            <a:r>
              <a:rPr lang="en-US" dirty="0">
                <a:solidFill>
                  <a:srgbClr val="FF0000"/>
                </a:solidFill>
              </a:rPr>
              <a:t> Generation</a:t>
            </a:r>
            <a:endParaRPr lang="en-US" dirty="0"/>
          </a:p>
          <a:p>
            <a:pPr marL="1295400" lvl="2" indent="-381000">
              <a:buFont typeface="Arial" pitchFamily="34" charset="0"/>
              <a:buChar char="–"/>
            </a:pPr>
            <a:r>
              <a:rPr lang="en-US" dirty="0"/>
              <a:t>Generate all </a:t>
            </a:r>
            <a:r>
              <a:rPr lang="en-US" dirty="0" err="1"/>
              <a:t>itemsets</a:t>
            </a:r>
            <a:r>
              <a:rPr lang="en-US" dirty="0"/>
              <a:t> whose </a:t>
            </a:r>
            <a:r>
              <a:rPr lang="en-US" dirty="0">
                <a:solidFill>
                  <a:srgbClr val="00B0F0"/>
                </a:solidFill>
              </a:rPr>
              <a:t>support </a:t>
            </a:r>
            <a:r>
              <a:rPr lang="en-US" dirty="0">
                <a:solidFill>
                  <a:srgbClr val="00B0F0"/>
                </a:solidFill>
                <a:sym typeface="Symbol" pitchFamily="18" charset="2"/>
              </a:rPr>
              <a:t> </a:t>
            </a:r>
            <a:r>
              <a:rPr lang="en-US" dirty="0" err="1">
                <a:solidFill>
                  <a:srgbClr val="00B0F0"/>
                </a:solidFill>
              </a:rPr>
              <a:t>minsup</a:t>
            </a:r>
            <a:endParaRPr lang="en-US" dirty="0">
              <a:solidFill>
                <a:srgbClr val="00B0F0"/>
              </a:solidFill>
            </a:endParaRPr>
          </a:p>
          <a:p>
            <a:pPr marL="1295400" lvl="2" indent="-381000">
              <a:buFont typeface="Arial" pitchFamily="34" charset="0"/>
              <a:buNone/>
            </a:pPr>
            <a:endParaRPr lang="en-US" dirty="0"/>
          </a:p>
          <a:p>
            <a:pPr marL="914400" lvl="1" indent="-457200">
              <a:buFont typeface="Arial" pitchFamily="34" charset="0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Rule Generation</a:t>
            </a:r>
            <a:endParaRPr lang="en-US" dirty="0"/>
          </a:p>
          <a:p>
            <a:pPr marL="1295400" lvl="2" indent="-381000">
              <a:buFont typeface="Arial" pitchFamily="34" charset="0"/>
              <a:buChar char="–"/>
            </a:pPr>
            <a:r>
              <a:rPr lang="en-US" dirty="0"/>
              <a:t>Generate </a:t>
            </a:r>
            <a:r>
              <a:rPr lang="en-US" dirty="0">
                <a:solidFill>
                  <a:srgbClr val="00B0F0"/>
                </a:solidFill>
              </a:rPr>
              <a:t>high confidence </a:t>
            </a:r>
            <a:r>
              <a:rPr lang="en-US" dirty="0"/>
              <a:t>rules from each frequent </a:t>
            </a:r>
            <a:r>
              <a:rPr lang="en-US" dirty="0" err="1"/>
              <a:t>itemset</a:t>
            </a:r>
            <a:r>
              <a:rPr lang="en-US" dirty="0"/>
              <a:t>, where each rule is a </a:t>
            </a:r>
            <a:r>
              <a:rPr lang="en-US" dirty="0" smtClean="0"/>
              <a:t>partitioning </a:t>
            </a:r>
            <a:r>
              <a:rPr lang="en-US" dirty="0"/>
              <a:t>of a frequent </a:t>
            </a:r>
            <a:r>
              <a:rPr lang="en-US" dirty="0" err="1" smtClean="0"/>
              <a:t>itemset</a:t>
            </a:r>
            <a:r>
              <a:rPr lang="en-US" dirty="0" smtClean="0"/>
              <a:t> into Left-Hand-Side (</a:t>
            </a:r>
            <a:r>
              <a:rPr lang="en-US" dirty="0" smtClean="0">
                <a:solidFill>
                  <a:srgbClr val="00B050"/>
                </a:solidFill>
              </a:rPr>
              <a:t>LHS</a:t>
            </a:r>
            <a:r>
              <a:rPr lang="en-US" dirty="0" smtClean="0"/>
              <a:t>) and Right-Hand-Side (</a:t>
            </a:r>
            <a:r>
              <a:rPr lang="en-US" dirty="0" smtClean="0">
                <a:solidFill>
                  <a:srgbClr val="FF0000"/>
                </a:solidFill>
              </a:rPr>
              <a:t>RHS</a:t>
            </a:r>
            <a:r>
              <a:rPr lang="en-US" dirty="0" smtClean="0"/>
              <a:t>)</a:t>
            </a:r>
            <a:endParaRPr lang="en-US" dirty="0"/>
          </a:p>
          <a:p>
            <a:pPr marL="533400" indent="-533400"/>
            <a:endParaRPr lang="en-US" dirty="0"/>
          </a:p>
          <a:p>
            <a:pPr marL="533400" indent="-533400">
              <a:buFont typeface="Monotype Sorts" pitchFamily="2" charset="2"/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60552" y="4614400"/>
            <a:ext cx="40228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Frequent </a:t>
            </a:r>
            <a:r>
              <a:rPr lang="en-US" sz="2400" dirty="0" err="1" smtClean="0"/>
              <a:t>itemset</a:t>
            </a:r>
            <a:r>
              <a:rPr lang="en-US" sz="2400" dirty="0" smtClean="0">
                <a:solidFill>
                  <a:srgbClr val="0070C0"/>
                </a:solidFill>
              </a:rPr>
              <a:t>: {A,B,C,D}</a:t>
            </a:r>
          </a:p>
          <a:p>
            <a:r>
              <a:rPr lang="en-US" sz="2400" dirty="0" smtClean="0"/>
              <a:t>E.g., Rule</a:t>
            </a:r>
            <a:r>
              <a:rPr lang="en-US" sz="2400" dirty="0"/>
              <a:t>:</a:t>
            </a:r>
            <a:r>
              <a:rPr lang="en-US" sz="2400" dirty="0" smtClean="0">
                <a:solidFill>
                  <a:srgbClr val="0070C0"/>
                </a:solidFill>
              </a:rPr>
              <a:t> 	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       </a:t>
            </a:r>
            <a:r>
              <a:rPr lang="en-US" sz="2400" dirty="0" smtClean="0">
                <a:solidFill>
                  <a:srgbClr val="00B050"/>
                </a:solidFill>
              </a:rPr>
              <a:t>AB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CD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" y="5838639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1" indent="0" algn="ctr">
              <a:buNone/>
            </a:pP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BCD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,          ACD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B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 , 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       ABD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C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, 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       ABC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D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, </a:t>
            </a:r>
            <a:endParaRPr lang="en-US" dirty="0" smtClean="0">
              <a:solidFill>
                <a:srgbClr val="0070C0"/>
              </a:solidFill>
              <a:sym typeface="Symbol" pitchFamily="18" charset="2"/>
            </a:endParaRPr>
          </a:p>
          <a:p>
            <a:pPr marL="274320" lvl="1" indent="0" algn="ctr">
              <a:buNone/>
            </a:pP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CD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AB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,  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  BD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AC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,  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  BC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AD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,  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  AD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BC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,</a:t>
            </a:r>
            <a:r>
              <a:rPr lang="en-US" dirty="0">
                <a:sym typeface="Symbol" pitchFamily="18" charset="2"/>
              </a:rPr>
              <a:t> 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AB 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CD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,  AC 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BD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,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	 </a:t>
            </a:r>
          </a:p>
          <a:p>
            <a:pPr marL="274320" lvl="1" indent="0" algn="ctr">
              <a:buNone/>
            </a:pP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D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ABC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,         C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ABD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,          B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ACD</a:t>
            </a:r>
            <a:r>
              <a:rPr lang="en-US" dirty="0" smtClean="0">
                <a:solidFill>
                  <a:srgbClr val="0070C0"/>
                </a:solidFill>
                <a:sym typeface="Symbol" pitchFamily="18" charset="2"/>
              </a:rPr>
              <a:t>,         A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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BCD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87328"/>
            <a:ext cx="2856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All Candidate rules: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11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Rule anti-monotonicity</a:t>
            </a:r>
            <a:endParaRPr lang="en-US" dirty="0"/>
          </a:p>
        </p:txBody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ym typeface="Symbol" pitchFamily="18" charset="2"/>
              </a:rPr>
              <a:t>In general, confidence does not have an anti-monotone </a:t>
            </a:r>
            <a:r>
              <a:rPr lang="en-US" dirty="0" smtClean="0">
                <a:sym typeface="Symbol" pitchFamily="18" charset="2"/>
              </a:rPr>
              <a:t>property with respect to the size of the </a:t>
            </a:r>
            <a:r>
              <a:rPr lang="en-US" dirty="0" err="1" smtClean="0">
                <a:sym typeface="Symbol" pitchFamily="18" charset="2"/>
              </a:rPr>
              <a:t>itemset</a:t>
            </a:r>
            <a:r>
              <a:rPr lang="en-US" dirty="0" smtClean="0">
                <a:sym typeface="Symbol" pitchFamily="18" charset="2"/>
              </a:rPr>
              <a:t>: </a:t>
            </a:r>
            <a:endParaRPr lang="en-US" dirty="0">
              <a:sym typeface="Symbol" pitchFamily="18" charset="2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ym typeface="Symbol" pitchFamily="18" charset="2"/>
              </a:rPr>
              <a:t>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c(ABC D) </a:t>
            </a:r>
            <a:r>
              <a:rPr lang="en-US" dirty="0">
                <a:sym typeface="Symbol" pitchFamily="18" charset="2"/>
              </a:rPr>
              <a:t>can be larger or smaller than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c(AB D)</a:t>
            </a:r>
          </a:p>
          <a:p>
            <a:pPr>
              <a:lnSpc>
                <a:spcPct val="90000"/>
              </a:lnSpc>
            </a:pPr>
            <a:endParaRPr lang="en-US" dirty="0" smtClean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ym typeface="Symbol" pitchFamily="18" charset="2"/>
              </a:rPr>
              <a:t>But confidence </a:t>
            </a:r>
            <a:r>
              <a:rPr lang="en-US" dirty="0">
                <a:sym typeface="Symbol" pitchFamily="18" charset="2"/>
              </a:rPr>
              <a:t>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anti-monotone</a:t>
            </a:r>
            <a:r>
              <a:rPr lang="en-US" dirty="0">
                <a:sym typeface="Symbol" pitchFamily="18" charset="2"/>
              </a:rPr>
              <a:t> w.r.t. number of items on the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RHS</a:t>
            </a:r>
            <a:r>
              <a:rPr lang="en-US" dirty="0">
                <a:sym typeface="Symbol" pitchFamily="18" charset="2"/>
              </a:rPr>
              <a:t> of the </a:t>
            </a:r>
            <a:r>
              <a:rPr lang="en-US" dirty="0" smtClean="0">
                <a:sym typeface="Symbol" pitchFamily="18" charset="2"/>
              </a:rPr>
              <a:t>rule (or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monotone</a:t>
            </a:r>
            <a:r>
              <a:rPr lang="en-US" dirty="0" smtClean="0">
                <a:sym typeface="Symbol" pitchFamily="18" charset="2"/>
              </a:rPr>
              <a:t> with respect to the </a:t>
            </a:r>
            <a:r>
              <a:rPr lang="en-US" dirty="0" smtClean="0">
                <a:solidFill>
                  <a:srgbClr val="00B050"/>
                </a:solidFill>
                <a:sym typeface="Symbol" pitchFamily="18" charset="2"/>
              </a:rPr>
              <a:t>LHS</a:t>
            </a:r>
            <a:r>
              <a:rPr lang="en-US" dirty="0" smtClean="0">
                <a:sym typeface="Symbol" pitchFamily="18" charset="2"/>
              </a:rPr>
              <a:t> of the rule)</a:t>
            </a:r>
          </a:p>
          <a:p>
            <a:pPr>
              <a:lnSpc>
                <a:spcPct val="90000"/>
              </a:lnSpc>
            </a:pPr>
            <a:endParaRPr lang="en-US" dirty="0" smtClean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ym typeface="Symbol" pitchFamily="18" charset="2"/>
              </a:rPr>
              <a:t>e.g</a:t>
            </a:r>
            <a:r>
              <a:rPr lang="en-US" dirty="0">
                <a:sym typeface="Symbol" pitchFamily="18" charset="2"/>
              </a:rPr>
              <a:t>.,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L = {A,B,C,D}:</a:t>
            </a:r>
            <a:r>
              <a:rPr lang="en-US" dirty="0">
                <a:sym typeface="Symbol" pitchFamily="18" charset="2"/>
              </a:rPr>
              <a:t/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 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	</a:t>
            </a:r>
            <a:r>
              <a:rPr lang="en-US" dirty="0" smtClean="0">
                <a:sym typeface="Symbol" pitchFamily="18" charset="2"/>
              </a:rPr>
              <a:t>c(ABC </a:t>
            </a:r>
            <a:r>
              <a:rPr lang="en-US" dirty="0">
                <a:sym typeface="Symbol" pitchFamily="18" charset="2"/>
              </a:rPr>
              <a:t>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D</a:t>
            </a:r>
            <a:r>
              <a:rPr lang="en-US" dirty="0">
                <a:sym typeface="Symbol" pitchFamily="18" charset="2"/>
              </a:rPr>
              <a:t>)  c(AB 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CD</a:t>
            </a:r>
            <a:r>
              <a:rPr lang="en-US" dirty="0">
                <a:sym typeface="Symbol" pitchFamily="18" charset="2"/>
              </a:rPr>
              <a:t>)  c(A 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BCD</a:t>
            </a:r>
            <a:r>
              <a:rPr lang="en-US" dirty="0">
                <a:sym typeface="Symbol" pitchFamily="18" charset="2"/>
              </a:rPr>
              <a:t>)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ym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83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 Generation for Apriori Algorithm</a:t>
            </a:r>
          </a:p>
        </p:txBody>
      </p:sp>
      <p:graphicFrame>
        <p:nvGraphicFramePr>
          <p:cNvPr id="1278979" name="Object 3"/>
          <p:cNvGraphicFramePr>
            <a:graphicFrameLocks noChangeAspect="1"/>
          </p:cNvGraphicFramePr>
          <p:nvPr/>
        </p:nvGraphicFramePr>
        <p:xfrm>
          <a:off x="914400" y="1419225"/>
          <a:ext cx="7620000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30" name="Visio" r:id="rId3" imgW="8671306" imgH="4782859" progId="">
                  <p:embed/>
                </p:oleObj>
              </mc:Choice>
              <mc:Fallback>
                <p:oleObj name="Visio" r:id="rId3" imgW="8671306" imgH="4782859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19225"/>
                        <a:ext cx="7620000" cy="42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8980" name="Text Box 4"/>
          <p:cNvSpPr txBox="1">
            <a:spLocks noChangeArrowheads="1"/>
          </p:cNvSpPr>
          <p:nvPr/>
        </p:nvSpPr>
        <p:spPr bwMode="auto">
          <a:xfrm>
            <a:off x="4185591" y="6203950"/>
            <a:ext cx="49584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CC3300"/>
                </a:solidFill>
                <a:latin typeface="+mj-lt"/>
              </a:rPr>
              <a:t>Lattice of </a:t>
            </a:r>
            <a:r>
              <a:rPr lang="en-US" sz="2400" b="0" dirty="0" smtClean="0">
                <a:solidFill>
                  <a:srgbClr val="CC3300"/>
                </a:solidFill>
                <a:latin typeface="+mj-lt"/>
              </a:rPr>
              <a:t>rules created by the </a:t>
            </a:r>
            <a:r>
              <a:rPr lang="en-US" sz="2400" b="0" dirty="0" smtClean="0">
                <a:solidFill>
                  <a:srgbClr val="FF0000"/>
                </a:solidFill>
                <a:latin typeface="+mj-lt"/>
              </a:rPr>
              <a:t>RHS</a:t>
            </a:r>
            <a:endParaRPr lang="en-US" sz="2400" b="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278981" name="Group 5"/>
          <p:cNvGrpSpPr>
            <a:grpSpLocks/>
          </p:cNvGrpSpPr>
          <p:nvPr/>
        </p:nvGrpSpPr>
        <p:grpSpPr bwMode="auto">
          <a:xfrm>
            <a:off x="381000" y="1419225"/>
            <a:ext cx="8153400" cy="4784725"/>
            <a:chOff x="96" y="894"/>
            <a:chExt cx="5136" cy="3014"/>
          </a:xfrm>
        </p:grpSpPr>
        <p:graphicFrame>
          <p:nvGraphicFramePr>
            <p:cNvPr id="1278982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432" y="894"/>
            <a:ext cx="4800" cy="2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531" name="Visio" r:id="rId5" imgW="8778510" imgH="4949675" progId="">
                    <p:embed/>
                  </p:oleObj>
                </mc:Choice>
                <mc:Fallback>
                  <p:oleObj name="Visio" r:id="rId5" imgW="8778510" imgH="4949675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894"/>
                          <a:ext cx="4800" cy="2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78983" name="Freeform 7"/>
            <p:cNvSpPr>
              <a:spLocks/>
            </p:cNvSpPr>
            <p:nvPr/>
          </p:nvSpPr>
          <p:spPr bwMode="auto">
            <a:xfrm>
              <a:off x="320" y="1064"/>
              <a:ext cx="3712" cy="2808"/>
            </a:xfrm>
            <a:custGeom>
              <a:avLst/>
              <a:gdLst>
                <a:gd name="T0" fmla="*/ 256 w 3712"/>
                <a:gd name="T1" fmla="*/ 376 h 2808"/>
                <a:gd name="T2" fmla="*/ 736 w 3712"/>
                <a:gd name="T3" fmla="*/ 88 h 2808"/>
                <a:gd name="T4" fmla="*/ 2176 w 3712"/>
                <a:gd name="T5" fmla="*/ 904 h 2808"/>
                <a:gd name="T6" fmla="*/ 2656 w 3712"/>
                <a:gd name="T7" fmla="*/ 1768 h 2808"/>
                <a:gd name="T8" fmla="*/ 3520 w 3712"/>
                <a:gd name="T9" fmla="*/ 2296 h 2808"/>
                <a:gd name="T10" fmla="*/ 3376 w 3712"/>
                <a:gd name="T11" fmla="*/ 2584 h 2808"/>
                <a:gd name="T12" fmla="*/ 1504 w 3712"/>
                <a:gd name="T13" fmla="*/ 2776 h 2808"/>
                <a:gd name="T14" fmla="*/ 352 w 3712"/>
                <a:gd name="T15" fmla="*/ 2392 h 2808"/>
                <a:gd name="T16" fmla="*/ 16 w 3712"/>
                <a:gd name="T17" fmla="*/ 1288 h 2808"/>
                <a:gd name="T18" fmla="*/ 256 w 3712"/>
                <a:gd name="T19" fmla="*/ 376 h 2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2" h="2808">
                  <a:moveTo>
                    <a:pt x="256" y="376"/>
                  </a:moveTo>
                  <a:cubicBezTo>
                    <a:pt x="376" y="176"/>
                    <a:pt x="416" y="0"/>
                    <a:pt x="736" y="88"/>
                  </a:cubicBezTo>
                  <a:cubicBezTo>
                    <a:pt x="1056" y="176"/>
                    <a:pt x="1856" y="624"/>
                    <a:pt x="2176" y="904"/>
                  </a:cubicBezTo>
                  <a:cubicBezTo>
                    <a:pt x="2496" y="1184"/>
                    <a:pt x="2432" y="1536"/>
                    <a:pt x="2656" y="1768"/>
                  </a:cubicBezTo>
                  <a:cubicBezTo>
                    <a:pt x="2880" y="2000"/>
                    <a:pt x="3400" y="2160"/>
                    <a:pt x="3520" y="2296"/>
                  </a:cubicBezTo>
                  <a:cubicBezTo>
                    <a:pt x="3640" y="2432"/>
                    <a:pt x="3712" y="2504"/>
                    <a:pt x="3376" y="2584"/>
                  </a:cubicBezTo>
                  <a:cubicBezTo>
                    <a:pt x="3040" y="2664"/>
                    <a:pt x="2008" y="2808"/>
                    <a:pt x="1504" y="2776"/>
                  </a:cubicBezTo>
                  <a:cubicBezTo>
                    <a:pt x="1000" y="2744"/>
                    <a:pt x="600" y="2640"/>
                    <a:pt x="352" y="2392"/>
                  </a:cubicBezTo>
                  <a:cubicBezTo>
                    <a:pt x="104" y="2144"/>
                    <a:pt x="32" y="1624"/>
                    <a:pt x="16" y="1288"/>
                  </a:cubicBezTo>
                  <a:cubicBezTo>
                    <a:pt x="0" y="952"/>
                    <a:pt x="136" y="576"/>
                    <a:pt x="256" y="376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8984" name="Text Box 8"/>
            <p:cNvSpPr txBox="1">
              <a:spLocks noChangeArrowheads="1"/>
            </p:cNvSpPr>
            <p:nvPr/>
          </p:nvSpPr>
          <p:spPr bwMode="auto">
            <a:xfrm>
              <a:off x="96" y="3504"/>
              <a:ext cx="7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Pruned Rules</a:t>
              </a:r>
            </a:p>
          </p:txBody>
        </p:sp>
      </p:grpSp>
      <p:sp>
        <p:nvSpPr>
          <p:cNvPr id="1278985" name="Line 9"/>
          <p:cNvSpPr>
            <a:spLocks noChangeShapeType="1"/>
          </p:cNvSpPr>
          <p:nvPr/>
        </p:nvSpPr>
        <p:spPr bwMode="auto">
          <a:xfrm>
            <a:off x="1066800" y="2286000"/>
            <a:ext cx="914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8986" name="Text Box 10"/>
          <p:cNvSpPr txBox="1">
            <a:spLocks noChangeArrowheads="1"/>
          </p:cNvSpPr>
          <p:nvPr/>
        </p:nvSpPr>
        <p:spPr bwMode="auto">
          <a:xfrm>
            <a:off x="304800" y="1600200"/>
            <a:ext cx="1371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Low Confidence Rule</a:t>
            </a:r>
          </a:p>
        </p:txBody>
      </p:sp>
    </p:spTree>
    <p:extLst>
      <p:ext uri="{BB962C8B-B14F-4D97-AF65-F5344CB8AC3E}">
        <p14:creationId xmlns:p14="http://schemas.microsoft.com/office/powerpoint/2010/main" val="21596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Generation for </a:t>
            </a:r>
            <a:r>
              <a:rPr lang="en-US" dirty="0" err="1" smtClean="0"/>
              <a:t>APriori</a:t>
            </a:r>
            <a:r>
              <a:rPr lang="en-US" dirty="0" smtClean="0"/>
              <a:t> </a:t>
            </a:r>
            <a:r>
              <a:rPr lang="en-US" dirty="0"/>
              <a:t>Algorithm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Candidate rule is generated by merging two rules that share the same prefix</a:t>
            </a:r>
            <a:br>
              <a:rPr lang="en-US" dirty="0"/>
            </a:br>
            <a:r>
              <a:rPr lang="en-US" dirty="0"/>
              <a:t>in the </a:t>
            </a:r>
            <a:r>
              <a:rPr lang="en-US" dirty="0" smtClean="0">
                <a:solidFill>
                  <a:srgbClr val="FF0000"/>
                </a:solidFill>
              </a:rPr>
              <a:t>RHS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 smtClean="0"/>
              <a:t>join(</a:t>
            </a:r>
            <a:r>
              <a:rPr lang="en-US" dirty="0" smtClean="0">
                <a:solidFill>
                  <a:srgbClr val="0070C0"/>
                </a:solidFill>
              </a:rPr>
              <a:t>CD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B,BD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C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would produce the candidate</a:t>
            </a:r>
            <a:br>
              <a:rPr lang="en-US" dirty="0"/>
            </a:br>
            <a:r>
              <a:rPr lang="en-US" dirty="0"/>
              <a:t>rule </a:t>
            </a:r>
            <a:r>
              <a:rPr lang="en-US" dirty="0">
                <a:solidFill>
                  <a:srgbClr val="0070C0"/>
                </a:solidFill>
              </a:rPr>
              <a:t>D 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ABC</a:t>
            </a:r>
          </a:p>
          <a:p>
            <a:endParaRPr lang="en-US" dirty="0"/>
          </a:p>
          <a:p>
            <a:r>
              <a:rPr lang="en-US" dirty="0"/>
              <a:t>Prune rule </a:t>
            </a:r>
            <a:r>
              <a:rPr lang="en-US" dirty="0">
                <a:solidFill>
                  <a:srgbClr val="0070C0"/>
                </a:solidFill>
              </a:rPr>
              <a:t>D </a:t>
            </a:r>
            <a:r>
              <a:rPr lang="en-US" dirty="0">
                <a:solidFill>
                  <a:srgbClr val="0070C0"/>
                </a:solidFill>
                <a:sym typeface="Symbol"/>
              </a:rPr>
              <a:t></a:t>
            </a:r>
            <a:r>
              <a:rPr lang="en-US" dirty="0">
                <a:solidFill>
                  <a:srgbClr val="0070C0"/>
                </a:solidFill>
              </a:rPr>
              <a:t> A</a:t>
            </a:r>
            <a:r>
              <a:rPr lang="en-US" dirty="0">
                <a:solidFill>
                  <a:srgbClr val="FF0000"/>
                </a:solidFill>
              </a:rPr>
              <a:t>BC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/>
              <a:t>if </a:t>
            </a:r>
            <a:r>
              <a:rPr lang="en-US" dirty="0"/>
              <a:t>its</a:t>
            </a:r>
            <a:br>
              <a:rPr lang="en-US" dirty="0"/>
            </a:br>
            <a:r>
              <a:rPr lang="en-US" dirty="0"/>
              <a:t>subset </a:t>
            </a:r>
            <a:r>
              <a:rPr lang="en-US" dirty="0" smtClean="0">
                <a:solidFill>
                  <a:srgbClr val="0070C0"/>
                </a:solidFill>
              </a:rPr>
              <a:t>AD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</a:t>
            </a:r>
            <a:r>
              <a:rPr lang="en-US" dirty="0" smtClean="0">
                <a:solidFill>
                  <a:srgbClr val="FF0000"/>
                </a:solidFill>
              </a:rPr>
              <a:t>BC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does not have</a:t>
            </a:r>
            <a:br>
              <a:rPr lang="en-US" dirty="0"/>
            </a:br>
            <a:r>
              <a:rPr lang="en-US" dirty="0"/>
              <a:t>high </a:t>
            </a:r>
            <a:r>
              <a:rPr lang="en-US" dirty="0" smtClean="0"/>
              <a:t>confidence</a:t>
            </a:r>
          </a:p>
          <a:p>
            <a:endParaRPr lang="en-US" dirty="0"/>
          </a:p>
          <a:p>
            <a:r>
              <a:rPr lang="en-US" dirty="0" smtClean="0"/>
              <a:t>Essentially we are doing </a:t>
            </a:r>
            <a:r>
              <a:rPr lang="en-US" dirty="0" err="1" smtClean="0"/>
              <a:t>APriori</a:t>
            </a:r>
            <a:r>
              <a:rPr lang="en-US" dirty="0" smtClean="0"/>
              <a:t> on the RHS </a:t>
            </a:r>
            <a:endParaRPr lang="en-US" dirty="0"/>
          </a:p>
        </p:txBody>
      </p:sp>
      <p:graphicFrame>
        <p:nvGraphicFramePr>
          <p:cNvPr id="1280004" name="Object 4"/>
          <p:cNvGraphicFramePr>
            <a:graphicFrameLocks noChangeAspect="1"/>
          </p:cNvGraphicFramePr>
          <p:nvPr>
            <p:extLst/>
          </p:nvPr>
        </p:nvGraphicFramePr>
        <p:xfrm>
          <a:off x="5334000" y="2362200"/>
          <a:ext cx="3429000" cy="286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2" name="Visio" r:id="rId3" imgW="2777760" imgH="2320775" progId="">
                  <p:embed/>
                </p:oleObj>
              </mc:Choice>
              <mc:Fallback>
                <p:oleObj name="Visio" r:id="rId3" imgW="2777760" imgH="2320775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362200"/>
                        <a:ext cx="3429000" cy="286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004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</a:t>
            </a:r>
            <a:br>
              <a:rPr lang="en-US" dirty="0" smtClean="0"/>
            </a:br>
            <a:r>
              <a:rPr lang="en-US" dirty="0" smtClean="0"/>
              <a:t>POST-PROCESSING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Compact Representation of Frequent </a:t>
            </a:r>
            <a:r>
              <a:rPr lang="en-US" dirty="0" err="1"/>
              <a:t>Itemsets</a:t>
            </a:r>
            <a:endParaRPr lang="en-US" dirty="0"/>
          </a:p>
        </p:txBody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Some </a:t>
            </a:r>
            <a:r>
              <a:rPr lang="en-US" sz="2400" dirty="0" err="1"/>
              <a:t>itemsets</a:t>
            </a:r>
            <a:r>
              <a:rPr lang="en-US" sz="2400" dirty="0"/>
              <a:t> are redundant because they have identical support as their supersets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 lvl="4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Number </a:t>
            </a:r>
            <a:r>
              <a:rPr lang="en-US" sz="2400" dirty="0"/>
              <a:t>of frequent </a:t>
            </a:r>
            <a:r>
              <a:rPr lang="en-US" sz="2400" dirty="0" err="1"/>
              <a:t>itemsets</a:t>
            </a:r>
            <a:endParaRPr lang="en-US" sz="2400" dirty="0"/>
          </a:p>
          <a:p>
            <a:pPr lvl="4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Need a compact representation</a:t>
            </a:r>
          </a:p>
        </p:txBody>
      </p:sp>
      <p:pic>
        <p:nvPicPr>
          <p:cNvPr id="125747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438400"/>
            <a:ext cx="8839200" cy="2684462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57477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78860165"/>
              </p:ext>
            </p:extLst>
          </p:nvPr>
        </p:nvGraphicFramePr>
        <p:xfrm>
          <a:off x="4343400" y="5334000"/>
          <a:ext cx="1586313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8" name="Equation" r:id="rId4" imgW="1409700" imgH="838200" progId="Equation.3">
                  <p:embed/>
                </p:oleObj>
              </mc:Choice>
              <mc:Fallback>
                <p:oleObj name="Equation" r:id="rId4" imgW="1409700" imgH="838200" progId="Equation.3">
                  <p:embed/>
                  <p:pic>
                    <p:nvPicPr>
                      <p:cNvPr id="0" name="Picture 6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334000"/>
                        <a:ext cx="1586313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55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/>
              <a:t>Maximal Frequent </a:t>
            </a:r>
            <a:r>
              <a:rPr lang="en-US" dirty="0" err="1" smtClean="0"/>
              <a:t>Itemsets</a:t>
            </a:r>
            <a:endParaRPr lang="en-US" dirty="0"/>
          </a:p>
        </p:txBody>
      </p:sp>
      <p:graphicFrame>
        <p:nvGraphicFramePr>
          <p:cNvPr id="12584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088181"/>
              </p:ext>
            </p:extLst>
          </p:nvPr>
        </p:nvGraphicFramePr>
        <p:xfrm>
          <a:off x="1162050" y="1524000"/>
          <a:ext cx="714057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6" name="Visio" r:id="rId3" imgW="9807210" imgH="7407125" progId="">
                  <p:embed/>
                </p:oleObj>
              </mc:Choice>
              <mc:Fallback>
                <p:oleObj name="Visio" r:id="rId3" imgW="9807210" imgH="7407125" progId="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524000"/>
                        <a:ext cx="7140575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8500" name="Text Box 4"/>
          <p:cNvSpPr txBox="1">
            <a:spLocks noChangeArrowheads="1"/>
          </p:cNvSpPr>
          <p:nvPr/>
        </p:nvSpPr>
        <p:spPr bwMode="auto">
          <a:xfrm>
            <a:off x="7270750" y="5897563"/>
            <a:ext cx="111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Border</a:t>
            </a:r>
          </a:p>
        </p:txBody>
      </p:sp>
      <p:sp>
        <p:nvSpPr>
          <p:cNvPr id="1258501" name="Text Box 5"/>
          <p:cNvSpPr txBox="1">
            <a:spLocks noChangeArrowheads="1"/>
          </p:cNvSpPr>
          <p:nvPr/>
        </p:nvSpPr>
        <p:spPr bwMode="auto">
          <a:xfrm>
            <a:off x="533400" y="5610225"/>
            <a:ext cx="1263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Infrequent </a:t>
            </a:r>
            <a:r>
              <a:rPr lang="en-US" dirty="0" err="1"/>
              <a:t>Itemsets</a:t>
            </a:r>
            <a:endParaRPr lang="en-US" dirty="0"/>
          </a:p>
        </p:txBody>
      </p:sp>
      <p:sp>
        <p:nvSpPr>
          <p:cNvPr id="1258502" name="Text Box 6"/>
          <p:cNvSpPr txBox="1">
            <a:spLocks noChangeArrowheads="1"/>
          </p:cNvSpPr>
          <p:nvPr/>
        </p:nvSpPr>
        <p:spPr bwMode="auto">
          <a:xfrm>
            <a:off x="696686" y="2050597"/>
            <a:ext cx="11128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Maximal </a:t>
            </a:r>
            <a:r>
              <a:rPr lang="en-US" dirty="0" err="1"/>
              <a:t>Itemsets</a:t>
            </a:r>
            <a:endParaRPr lang="en-US" dirty="0"/>
          </a:p>
        </p:txBody>
      </p:sp>
      <p:sp>
        <p:nvSpPr>
          <p:cNvPr id="1258503" name="Line 7"/>
          <p:cNvSpPr>
            <a:spLocks noChangeShapeType="1"/>
          </p:cNvSpPr>
          <p:nvPr/>
        </p:nvSpPr>
        <p:spPr bwMode="auto">
          <a:xfrm flipH="1">
            <a:off x="1241425" y="4606925"/>
            <a:ext cx="158750" cy="10747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4" name="Line 8"/>
          <p:cNvSpPr>
            <a:spLocks noChangeShapeType="1"/>
          </p:cNvSpPr>
          <p:nvPr/>
        </p:nvSpPr>
        <p:spPr bwMode="auto">
          <a:xfrm flipH="1" flipV="1">
            <a:off x="1717675" y="2527300"/>
            <a:ext cx="1030288" cy="646113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5" name="Line 9"/>
          <p:cNvSpPr>
            <a:spLocks noChangeShapeType="1"/>
          </p:cNvSpPr>
          <p:nvPr/>
        </p:nvSpPr>
        <p:spPr bwMode="auto">
          <a:xfrm flipH="1">
            <a:off x="1717675" y="4535488"/>
            <a:ext cx="1030288" cy="1146175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6" name="Line 10"/>
          <p:cNvSpPr>
            <a:spLocks noChangeShapeType="1"/>
          </p:cNvSpPr>
          <p:nvPr/>
        </p:nvSpPr>
        <p:spPr bwMode="auto">
          <a:xfrm flipH="1">
            <a:off x="1797050" y="5538788"/>
            <a:ext cx="635000" cy="2873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7" name="Line 11"/>
          <p:cNvSpPr>
            <a:spLocks noChangeShapeType="1"/>
          </p:cNvSpPr>
          <p:nvPr/>
        </p:nvSpPr>
        <p:spPr bwMode="auto">
          <a:xfrm flipH="1" flipV="1">
            <a:off x="1638300" y="5969000"/>
            <a:ext cx="2697163" cy="2873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8" name="Line 12"/>
          <p:cNvSpPr>
            <a:spLocks noChangeShapeType="1"/>
          </p:cNvSpPr>
          <p:nvPr/>
        </p:nvSpPr>
        <p:spPr bwMode="auto">
          <a:xfrm flipH="1" flipV="1">
            <a:off x="1558925" y="2598738"/>
            <a:ext cx="2632075" cy="1668462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9" name="Line 13"/>
          <p:cNvSpPr>
            <a:spLocks noChangeShapeType="1"/>
          </p:cNvSpPr>
          <p:nvPr/>
        </p:nvSpPr>
        <p:spPr bwMode="auto">
          <a:xfrm flipH="1">
            <a:off x="1479550" y="4535488"/>
            <a:ext cx="555625" cy="10747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10" name="Text Box 14"/>
          <p:cNvSpPr txBox="1">
            <a:spLocks noChangeArrowheads="1"/>
          </p:cNvSpPr>
          <p:nvPr/>
        </p:nvSpPr>
        <p:spPr bwMode="auto">
          <a:xfrm>
            <a:off x="370114" y="1061811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An </a:t>
            </a:r>
            <a:r>
              <a:rPr lang="en-US" sz="2000" dirty="0" err="1"/>
              <a:t>itemset</a:t>
            </a:r>
            <a:r>
              <a:rPr lang="en-US" sz="2000" dirty="0"/>
              <a:t> is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maximal</a:t>
            </a:r>
            <a:r>
              <a:rPr lang="en-US" sz="2000" dirty="0"/>
              <a:t> frequent if none of its immediate </a:t>
            </a:r>
            <a:r>
              <a:rPr lang="en-US" sz="2000" dirty="0">
                <a:solidFill>
                  <a:srgbClr val="FF0000"/>
                </a:solidFill>
              </a:rPr>
              <a:t>supersets</a:t>
            </a:r>
            <a:r>
              <a:rPr lang="en-US" sz="2000" dirty="0"/>
              <a:t> is frequent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18817" y="2434142"/>
            <a:ext cx="4136069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Maximal</a:t>
            </a:r>
            <a:r>
              <a:rPr lang="en-US" sz="2000" dirty="0" smtClean="0"/>
              <a:t> </a:t>
            </a:r>
            <a:r>
              <a:rPr lang="en-US" sz="2000" dirty="0" err="1" smtClean="0"/>
              <a:t>itemsets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positive</a:t>
            </a:r>
            <a:r>
              <a:rPr lang="en-US" sz="2000" dirty="0" smtClean="0"/>
              <a:t> border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24696" y="6337441"/>
            <a:ext cx="414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Maximal</a:t>
            </a:r>
            <a:r>
              <a:rPr lang="en-US" dirty="0" smtClean="0"/>
              <a:t>: no </a:t>
            </a:r>
            <a:r>
              <a:rPr lang="en-US" smtClean="0"/>
              <a:t>superset has this </a:t>
            </a:r>
            <a:r>
              <a:rPr lang="en-US" dirty="0" smtClean="0"/>
              <a:t>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6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 smtClean="0"/>
              <a:t>Negative Border</a:t>
            </a:r>
            <a:endParaRPr lang="en-US" dirty="0"/>
          </a:p>
        </p:txBody>
      </p:sp>
      <p:graphicFrame>
        <p:nvGraphicFramePr>
          <p:cNvPr id="12584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61219"/>
              </p:ext>
            </p:extLst>
          </p:nvPr>
        </p:nvGraphicFramePr>
        <p:xfrm>
          <a:off x="1162050" y="1524000"/>
          <a:ext cx="714057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9" name="Visio" r:id="rId3" imgW="9807210" imgH="7407125" progId="">
                  <p:embed/>
                </p:oleObj>
              </mc:Choice>
              <mc:Fallback>
                <p:oleObj name="Visio" r:id="rId3" imgW="9807210" imgH="7407125" progId="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524000"/>
                        <a:ext cx="7140575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8500" name="Text Box 4"/>
          <p:cNvSpPr txBox="1">
            <a:spLocks noChangeArrowheads="1"/>
          </p:cNvSpPr>
          <p:nvPr/>
        </p:nvSpPr>
        <p:spPr bwMode="auto">
          <a:xfrm>
            <a:off x="7270750" y="5897563"/>
            <a:ext cx="1111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Border</a:t>
            </a:r>
          </a:p>
        </p:txBody>
      </p:sp>
      <p:sp>
        <p:nvSpPr>
          <p:cNvPr id="1258501" name="Text Box 5"/>
          <p:cNvSpPr txBox="1">
            <a:spLocks noChangeArrowheads="1"/>
          </p:cNvSpPr>
          <p:nvPr/>
        </p:nvSpPr>
        <p:spPr bwMode="auto">
          <a:xfrm>
            <a:off x="533400" y="5610225"/>
            <a:ext cx="1263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Infrequent </a:t>
            </a:r>
            <a:r>
              <a:rPr lang="en-US" dirty="0" err="1"/>
              <a:t>Itemsets</a:t>
            </a:r>
            <a:endParaRPr lang="en-US" dirty="0"/>
          </a:p>
        </p:txBody>
      </p:sp>
      <p:sp>
        <p:nvSpPr>
          <p:cNvPr id="1258503" name="Line 7"/>
          <p:cNvSpPr>
            <a:spLocks noChangeShapeType="1"/>
          </p:cNvSpPr>
          <p:nvPr/>
        </p:nvSpPr>
        <p:spPr bwMode="auto">
          <a:xfrm flipH="1">
            <a:off x="1241425" y="4606925"/>
            <a:ext cx="158750" cy="10747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5" name="Line 9"/>
          <p:cNvSpPr>
            <a:spLocks noChangeShapeType="1"/>
          </p:cNvSpPr>
          <p:nvPr/>
        </p:nvSpPr>
        <p:spPr bwMode="auto">
          <a:xfrm flipH="1">
            <a:off x="1717675" y="4535488"/>
            <a:ext cx="1030288" cy="1146175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6" name="Line 10"/>
          <p:cNvSpPr>
            <a:spLocks noChangeShapeType="1"/>
          </p:cNvSpPr>
          <p:nvPr/>
        </p:nvSpPr>
        <p:spPr bwMode="auto">
          <a:xfrm flipH="1">
            <a:off x="1797050" y="5538788"/>
            <a:ext cx="635000" cy="2873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7" name="Line 11"/>
          <p:cNvSpPr>
            <a:spLocks noChangeShapeType="1"/>
          </p:cNvSpPr>
          <p:nvPr/>
        </p:nvSpPr>
        <p:spPr bwMode="auto">
          <a:xfrm flipH="1" flipV="1">
            <a:off x="1638300" y="5969000"/>
            <a:ext cx="2697163" cy="2873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09" name="Line 13"/>
          <p:cNvSpPr>
            <a:spLocks noChangeShapeType="1"/>
          </p:cNvSpPr>
          <p:nvPr/>
        </p:nvSpPr>
        <p:spPr bwMode="auto">
          <a:xfrm flipH="1">
            <a:off x="1479550" y="4535488"/>
            <a:ext cx="555625" cy="10747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8510" name="Text Box 14"/>
          <p:cNvSpPr txBox="1">
            <a:spLocks noChangeArrowheads="1"/>
          </p:cNvSpPr>
          <p:nvPr/>
        </p:nvSpPr>
        <p:spPr bwMode="auto">
          <a:xfrm>
            <a:off x="370114" y="1061811"/>
            <a:ext cx="8305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/>
              <a:t>Itemsets</a:t>
            </a:r>
            <a:r>
              <a:rPr lang="en-US" sz="2000" dirty="0" smtClean="0"/>
              <a:t> that are not frequent, but all their immediate </a:t>
            </a:r>
            <a:r>
              <a:rPr lang="en-US" sz="2000" dirty="0" smtClean="0">
                <a:solidFill>
                  <a:srgbClr val="FF0000"/>
                </a:solidFill>
              </a:rPr>
              <a:t>subsets</a:t>
            </a:r>
            <a:r>
              <a:rPr lang="en-US" sz="2000" dirty="0" smtClean="0"/>
              <a:t> are frequent.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624696" y="6337441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Minimal</a:t>
            </a:r>
            <a:r>
              <a:rPr lang="en-US" dirty="0" smtClean="0"/>
              <a:t>: no subset has this 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4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Border</a:t>
            </a:r>
            <a:r>
              <a:rPr lang="en-US" dirty="0" smtClean="0"/>
              <a:t> =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Positive Border </a:t>
            </a:r>
            <a:r>
              <a:rPr lang="en-US" dirty="0" smtClean="0"/>
              <a:t>+ </a:t>
            </a:r>
            <a:r>
              <a:rPr lang="en-US" dirty="0" smtClean="0">
                <a:solidFill>
                  <a:srgbClr val="0070C0"/>
                </a:solidFill>
              </a:rPr>
              <a:t>Negative Border</a:t>
            </a:r>
          </a:p>
          <a:p>
            <a:pPr lvl="1"/>
            <a:r>
              <a:rPr lang="en-US" dirty="0" err="1" smtClean="0"/>
              <a:t>Itemsets</a:t>
            </a:r>
            <a:r>
              <a:rPr lang="en-US" dirty="0" smtClean="0"/>
              <a:t> such that all their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immediate subsets are frequent</a:t>
            </a:r>
            <a:r>
              <a:rPr lang="en-US" dirty="0" smtClean="0"/>
              <a:t> and all their </a:t>
            </a:r>
            <a:r>
              <a:rPr lang="en-US" dirty="0" smtClean="0">
                <a:solidFill>
                  <a:srgbClr val="0070C0"/>
                </a:solidFill>
              </a:rPr>
              <a:t>immediate supersets are infrequent.</a:t>
            </a:r>
          </a:p>
          <a:p>
            <a:endParaRPr lang="en-US" dirty="0" smtClean="0"/>
          </a:p>
          <a:p>
            <a:r>
              <a:rPr lang="en-US" dirty="0" smtClean="0"/>
              <a:t>Either the positive, or the negative border is sufficient to </a:t>
            </a:r>
            <a:r>
              <a:rPr lang="en-US" dirty="0" smtClean="0">
                <a:solidFill>
                  <a:srgbClr val="FF0000"/>
                </a:solidFill>
              </a:rPr>
              <a:t>summarize</a:t>
            </a:r>
            <a:r>
              <a:rPr lang="en-US" dirty="0" smtClean="0"/>
              <a:t> all frequent </a:t>
            </a:r>
            <a:r>
              <a:rPr lang="en-US" dirty="0" err="1" smtClean="0"/>
              <a:t>itemsets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26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7B6-3FC3-4005-AFD3-48C7D2D10079}" type="slidenum">
              <a:rPr lang="en-US"/>
              <a:pPr/>
              <a:t>6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 – (1)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C6600"/>
                </a:solidFill>
              </a:rPr>
              <a:t>Items </a:t>
            </a:r>
            <a:r>
              <a:rPr lang="en-US" dirty="0"/>
              <a:t>= products; </a:t>
            </a:r>
            <a:r>
              <a:rPr lang="en-US" dirty="0">
                <a:solidFill>
                  <a:srgbClr val="0070C0"/>
                </a:solidFill>
              </a:rPr>
              <a:t>baskets </a:t>
            </a:r>
            <a:r>
              <a:rPr lang="en-US" dirty="0"/>
              <a:t>= sets of products someone bought in one trip to the store.</a:t>
            </a:r>
          </a:p>
          <a:p>
            <a:endParaRPr lang="en-US" dirty="0" smtClean="0">
              <a:solidFill>
                <a:srgbClr val="33CC33"/>
              </a:solidFill>
            </a:endParaRPr>
          </a:p>
          <a:p>
            <a:r>
              <a:rPr lang="en-US" dirty="0" smtClean="0">
                <a:solidFill>
                  <a:srgbClr val="33CC33"/>
                </a:solidFill>
              </a:rPr>
              <a:t>Example</a:t>
            </a:r>
            <a:r>
              <a:rPr lang="en-US" dirty="0" smtClean="0"/>
              <a:t> </a:t>
            </a:r>
            <a:r>
              <a:rPr lang="en-US" dirty="0">
                <a:solidFill>
                  <a:srgbClr val="33CC33"/>
                </a:solidFill>
              </a:rPr>
              <a:t>application</a:t>
            </a:r>
            <a:r>
              <a:rPr lang="en-US" dirty="0"/>
              <a:t>: given that many people buy beer and diapers together:</a:t>
            </a:r>
          </a:p>
          <a:p>
            <a:pPr lvl="1"/>
            <a:r>
              <a:rPr lang="en-US" dirty="0"/>
              <a:t>Run a sale on diapers; raise price of beer.</a:t>
            </a:r>
          </a:p>
          <a:p>
            <a:r>
              <a:rPr lang="en-US" dirty="0"/>
              <a:t>Only useful if many buy diapers &amp; beer.</a:t>
            </a:r>
          </a:p>
        </p:txBody>
      </p:sp>
    </p:spTree>
    <p:extLst>
      <p:ext uri="{BB962C8B-B14F-4D97-AF65-F5344CB8AC3E}">
        <p14:creationId xmlns:p14="http://schemas.microsoft.com/office/powerpoint/2010/main" val="423864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 </a:t>
            </a:r>
            <a:r>
              <a:rPr lang="en-US" dirty="0" err="1" smtClean="0"/>
              <a:t>Itemsets</a:t>
            </a:r>
            <a:endParaRPr lang="en-US" dirty="0"/>
          </a:p>
        </p:txBody>
      </p:sp>
      <p:sp>
        <p:nvSpPr>
          <p:cNvPr id="12595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An </a:t>
            </a:r>
            <a:r>
              <a:rPr lang="en-US" sz="2400" dirty="0" err="1"/>
              <a:t>itemset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0070C0"/>
                </a:solidFill>
              </a:rPr>
              <a:t>closed </a:t>
            </a:r>
            <a:r>
              <a:rPr lang="en-US" sz="2400" dirty="0"/>
              <a:t>if </a:t>
            </a:r>
            <a:r>
              <a:rPr lang="en-US" sz="2400" dirty="0">
                <a:solidFill>
                  <a:srgbClr val="FF0000"/>
                </a:solidFill>
              </a:rPr>
              <a:t>none</a:t>
            </a:r>
            <a:r>
              <a:rPr lang="en-US" sz="2400" dirty="0"/>
              <a:t> of its immediate </a:t>
            </a:r>
            <a:r>
              <a:rPr lang="en-US" sz="2400" dirty="0">
                <a:solidFill>
                  <a:srgbClr val="FF0000"/>
                </a:solidFill>
              </a:rPr>
              <a:t>supersets</a:t>
            </a:r>
            <a:r>
              <a:rPr lang="en-US" sz="2400" dirty="0"/>
              <a:t> has the </a:t>
            </a:r>
            <a:r>
              <a:rPr lang="en-US" sz="2400" dirty="0">
                <a:solidFill>
                  <a:srgbClr val="FF0000"/>
                </a:solidFill>
              </a:rPr>
              <a:t>same </a:t>
            </a:r>
            <a:r>
              <a:rPr lang="en-US" sz="2400" dirty="0"/>
              <a:t>support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as the </a:t>
            </a:r>
            <a:r>
              <a:rPr lang="en-US" sz="2400" dirty="0" err="1"/>
              <a:t>itemset</a:t>
            </a:r>
            <a:endParaRPr lang="en-US" sz="2400" dirty="0"/>
          </a:p>
          <a:p>
            <a:pPr>
              <a:buFont typeface="Monotype Sorts" pitchFamily="2" charset="2"/>
              <a:buNone/>
            </a:pPr>
            <a:endParaRPr lang="en-US" sz="2000" dirty="0"/>
          </a:p>
        </p:txBody>
      </p:sp>
      <p:graphicFrame>
        <p:nvGraphicFramePr>
          <p:cNvPr id="1259524" name="Object 102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89139672"/>
              </p:ext>
            </p:extLst>
          </p:nvPr>
        </p:nvGraphicFramePr>
        <p:xfrm>
          <a:off x="838200" y="2895600"/>
          <a:ext cx="2032000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1" name="Worksheet" r:id="rId4" imgW="1988871" imgH="1744914" progId="Excel.Sheet.8">
                  <p:embed/>
                </p:oleObj>
              </mc:Choice>
              <mc:Fallback>
                <p:oleObj name="Worksheet" r:id="rId4" imgW="1988871" imgH="1744914" progId="Excel.Sheet.8">
                  <p:embed/>
                  <p:pic>
                    <p:nvPicPr>
                      <p:cNvPr id="0" name="Picture 21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95600"/>
                        <a:ext cx="2032000" cy="178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25" name="Object 1029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13503903"/>
              </p:ext>
            </p:extLst>
          </p:nvPr>
        </p:nvGraphicFramePr>
        <p:xfrm>
          <a:off x="3784600" y="2819400"/>
          <a:ext cx="2157413" cy="326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2" name="Worksheet" r:id="rId7" imgW="2152710" imgH="3257550" progId="Excel.Sheet.8">
                  <p:embed/>
                </p:oleObj>
              </mc:Choice>
              <mc:Fallback>
                <p:oleObj name="Worksheet" r:id="rId7" imgW="2152710" imgH="3257550" progId="Excel.Sheet.8">
                  <p:embed/>
                  <p:pic>
                    <p:nvPicPr>
                      <p:cNvPr id="0" name="Picture 2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2819400"/>
                        <a:ext cx="2157413" cy="326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26" name="Object 1030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87209006"/>
              </p:ext>
            </p:extLst>
          </p:nvPr>
        </p:nvGraphicFramePr>
        <p:xfrm>
          <a:off x="6604000" y="2819400"/>
          <a:ext cx="2108200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3" name="Worksheet" r:id="rId10" imgW="2152710" imgH="1781085" progId="Excel.Sheet.8">
                  <p:embed/>
                </p:oleObj>
              </mc:Choice>
              <mc:Fallback>
                <p:oleObj name="Worksheet" r:id="rId10" imgW="2152710" imgH="1781085" progId="Excel.Sheet.8">
                  <p:embed/>
                  <p:pic>
                    <p:nvPicPr>
                      <p:cNvPr id="0" name="Picture 2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2819400"/>
                        <a:ext cx="2108200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45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990600"/>
          </a:xfrm>
        </p:spPr>
        <p:txBody>
          <a:bodyPr/>
          <a:lstStyle/>
          <a:p>
            <a:r>
              <a:rPr lang="en-US" dirty="0"/>
              <a:t>Maximal </a:t>
            </a:r>
            <a:r>
              <a:rPr lang="en-US" dirty="0" err="1"/>
              <a:t>vs</a:t>
            </a:r>
            <a:r>
              <a:rPr lang="en-US" dirty="0"/>
              <a:t> Closed </a:t>
            </a:r>
            <a:r>
              <a:rPr lang="en-US" dirty="0" err="1"/>
              <a:t>Itemsets</a:t>
            </a:r>
            <a:endParaRPr lang="en-US" dirty="0"/>
          </a:p>
        </p:txBody>
      </p:sp>
      <p:graphicFrame>
        <p:nvGraphicFramePr>
          <p:cNvPr id="12605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608245"/>
              </p:ext>
            </p:extLst>
          </p:nvPr>
        </p:nvGraphicFramePr>
        <p:xfrm>
          <a:off x="228600" y="1828800"/>
          <a:ext cx="1600200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2" name="Worksheet" r:id="rId4" imgW="1638000" imgH="1974240" progId="Excel.Sheet.8">
                  <p:embed/>
                </p:oleObj>
              </mc:Choice>
              <mc:Fallback>
                <p:oleObj name="Worksheet" r:id="rId4" imgW="1638000" imgH="1974240" progId="Excel.Sheet.8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28800"/>
                        <a:ext cx="1600200" cy="220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0548" name="Object 4"/>
          <p:cNvGraphicFramePr>
            <a:graphicFrameLocks noChangeAspect="1"/>
          </p:cNvGraphicFramePr>
          <p:nvPr/>
        </p:nvGraphicFramePr>
        <p:xfrm>
          <a:off x="1828800" y="1066800"/>
          <a:ext cx="7229475" cy="528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3" name="VISIO" r:id="rId6" imgW="10120884" imgH="7392924" progId="">
                  <p:embed/>
                </p:oleObj>
              </mc:Choice>
              <mc:Fallback>
                <p:oleObj name="VISIO" r:id="rId6" imgW="10120884" imgH="7392924" progId="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7229475" cy="528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0549" name="Text Box 5"/>
          <p:cNvSpPr txBox="1">
            <a:spLocks noChangeArrowheads="1"/>
          </p:cNvSpPr>
          <p:nvPr/>
        </p:nvSpPr>
        <p:spPr bwMode="auto">
          <a:xfrm>
            <a:off x="7162800" y="9906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Transaction Ids</a:t>
            </a:r>
          </a:p>
        </p:txBody>
      </p:sp>
      <p:sp>
        <p:nvSpPr>
          <p:cNvPr id="1260550" name="Line 6"/>
          <p:cNvSpPr>
            <a:spLocks noChangeShapeType="1"/>
          </p:cNvSpPr>
          <p:nvPr/>
        </p:nvSpPr>
        <p:spPr bwMode="auto">
          <a:xfrm flipH="1">
            <a:off x="6400800" y="12954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1" name="Line 7"/>
          <p:cNvSpPr>
            <a:spLocks noChangeShapeType="1"/>
          </p:cNvSpPr>
          <p:nvPr/>
        </p:nvSpPr>
        <p:spPr bwMode="auto">
          <a:xfrm flipH="1">
            <a:off x="7772400" y="13716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2" name="Text Box 8"/>
          <p:cNvSpPr txBox="1">
            <a:spLocks noChangeArrowheads="1"/>
          </p:cNvSpPr>
          <p:nvPr/>
        </p:nvSpPr>
        <p:spPr bwMode="auto">
          <a:xfrm>
            <a:off x="1219200" y="5715000"/>
            <a:ext cx="1752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Not supported by any transactions</a:t>
            </a:r>
          </a:p>
        </p:txBody>
      </p:sp>
      <p:sp>
        <p:nvSpPr>
          <p:cNvPr id="1260553" name="Line 9"/>
          <p:cNvSpPr>
            <a:spLocks noChangeShapeType="1"/>
          </p:cNvSpPr>
          <p:nvPr/>
        </p:nvSpPr>
        <p:spPr bwMode="auto">
          <a:xfrm>
            <a:off x="2819400" y="6019800"/>
            <a:ext cx="2286000" cy="76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554" name="Line 10"/>
          <p:cNvSpPr>
            <a:spLocks noChangeShapeType="1"/>
          </p:cNvSpPr>
          <p:nvPr/>
        </p:nvSpPr>
        <p:spPr bwMode="auto">
          <a:xfrm flipV="1">
            <a:off x="2819400" y="54864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9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5155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Maximal </a:t>
            </a:r>
            <a:r>
              <a:rPr lang="en-US" dirty="0" err="1"/>
              <a:t>vs</a:t>
            </a:r>
            <a:r>
              <a:rPr lang="en-US" dirty="0"/>
              <a:t> Closed Frequent </a:t>
            </a:r>
            <a:r>
              <a:rPr lang="en-US" dirty="0" err="1"/>
              <a:t>Itemsets</a:t>
            </a:r>
            <a:endParaRPr lang="en-US" dirty="0"/>
          </a:p>
        </p:txBody>
      </p:sp>
      <p:graphicFrame>
        <p:nvGraphicFramePr>
          <p:cNvPr id="12615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414681"/>
              </p:ext>
            </p:extLst>
          </p:nvPr>
        </p:nvGraphicFramePr>
        <p:xfrm>
          <a:off x="381000" y="1562100"/>
          <a:ext cx="70866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4" name="VISIO" r:id="rId3" imgW="10169652" imgH="7367016" progId="">
                  <p:embed/>
                </p:oleObj>
              </mc:Choice>
              <mc:Fallback>
                <p:oleObj name="VISIO" r:id="rId3" imgW="10169652" imgH="7367016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62100"/>
                        <a:ext cx="70866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1572" name="Text Box 4"/>
          <p:cNvSpPr txBox="1">
            <a:spLocks noChangeArrowheads="1"/>
          </p:cNvSpPr>
          <p:nvPr/>
        </p:nvSpPr>
        <p:spPr bwMode="auto">
          <a:xfrm>
            <a:off x="304800" y="1714500"/>
            <a:ext cx="2514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Minimum support = 2</a:t>
            </a:r>
          </a:p>
        </p:txBody>
      </p:sp>
      <p:sp>
        <p:nvSpPr>
          <p:cNvPr id="1261573" name="Text Box 5"/>
          <p:cNvSpPr txBox="1">
            <a:spLocks noChangeArrowheads="1"/>
          </p:cNvSpPr>
          <p:nvPr/>
        </p:nvSpPr>
        <p:spPr bwMode="auto">
          <a:xfrm>
            <a:off x="6934200" y="5600700"/>
            <a:ext cx="17526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# Closed = 9</a:t>
            </a:r>
          </a:p>
          <a:p>
            <a:pPr>
              <a:spcBef>
                <a:spcPct val="50000"/>
              </a:spcBef>
            </a:pPr>
            <a:r>
              <a:rPr lang="en-US" dirty="0"/>
              <a:t># Maximal = 4</a:t>
            </a:r>
          </a:p>
        </p:txBody>
      </p:sp>
      <p:sp>
        <p:nvSpPr>
          <p:cNvPr id="1261574" name="Text Box 6"/>
          <p:cNvSpPr txBox="1">
            <a:spLocks noChangeArrowheads="1"/>
          </p:cNvSpPr>
          <p:nvPr/>
        </p:nvSpPr>
        <p:spPr bwMode="auto">
          <a:xfrm>
            <a:off x="7696200" y="24003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Closed and maximal</a:t>
            </a:r>
          </a:p>
        </p:txBody>
      </p:sp>
      <p:sp>
        <p:nvSpPr>
          <p:cNvPr id="1261575" name="Line 7"/>
          <p:cNvSpPr>
            <a:spLocks noChangeShapeType="1"/>
          </p:cNvSpPr>
          <p:nvPr/>
        </p:nvSpPr>
        <p:spPr bwMode="auto">
          <a:xfrm flipH="1">
            <a:off x="6629400" y="27051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6" name="Line 8"/>
          <p:cNvSpPr>
            <a:spLocks noChangeShapeType="1"/>
          </p:cNvSpPr>
          <p:nvPr/>
        </p:nvSpPr>
        <p:spPr bwMode="auto">
          <a:xfrm flipH="1">
            <a:off x="7391400" y="2705100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7" name="Line 9"/>
          <p:cNvSpPr>
            <a:spLocks noChangeShapeType="1"/>
          </p:cNvSpPr>
          <p:nvPr/>
        </p:nvSpPr>
        <p:spPr bwMode="auto">
          <a:xfrm flipH="1">
            <a:off x="5029200" y="18669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78" name="Text Box 10"/>
          <p:cNvSpPr txBox="1">
            <a:spLocks noChangeArrowheads="1"/>
          </p:cNvSpPr>
          <p:nvPr/>
        </p:nvSpPr>
        <p:spPr bwMode="auto">
          <a:xfrm>
            <a:off x="5638800" y="1334869"/>
            <a:ext cx="2057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Closed but not maximal</a:t>
            </a:r>
          </a:p>
        </p:txBody>
      </p:sp>
      <p:sp>
        <p:nvSpPr>
          <p:cNvPr id="1261579" name="Line 11"/>
          <p:cNvSpPr>
            <a:spLocks noChangeShapeType="1"/>
          </p:cNvSpPr>
          <p:nvPr/>
        </p:nvSpPr>
        <p:spPr bwMode="auto">
          <a:xfrm flipH="1">
            <a:off x="4114800" y="17145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1580" name="Line 12"/>
          <p:cNvSpPr>
            <a:spLocks noChangeShapeType="1"/>
          </p:cNvSpPr>
          <p:nvPr/>
        </p:nvSpPr>
        <p:spPr bwMode="auto">
          <a:xfrm>
            <a:off x="5867400" y="19431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Maximal vs Closed Itemsets</a:t>
            </a:r>
          </a:p>
        </p:txBody>
      </p:sp>
      <p:graphicFrame>
        <p:nvGraphicFramePr>
          <p:cNvPr id="126259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792288" y="1295400"/>
          <a:ext cx="5065712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8" name="Visio" r:id="rId3" imgW="6603848" imgH="6157987" progId="">
                  <p:embed/>
                </p:oleObj>
              </mc:Choice>
              <mc:Fallback>
                <p:oleObj name="Visio" r:id="rId3" imgW="6603848" imgH="6157987" progId="">
                  <p:embed/>
                  <p:pic>
                    <p:nvPicPr>
                      <p:cNvPr id="0" name="Picture 6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1295400"/>
                        <a:ext cx="5065712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749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Pattern Evaluation</a:t>
            </a:r>
          </a:p>
        </p:txBody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Association rule algorithms tend to produce too many rules </a:t>
            </a:r>
            <a:r>
              <a:rPr lang="en-US" dirty="0" smtClean="0"/>
              <a:t>but many </a:t>
            </a:r>
            <a:r>
              <a:rPr lang="en-US" dirty="0"/>
              <a:t>of them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uninteresting</a:t>
            </a:r>
            <a:r>
              <a:rPr lang="en-US" dirty="0"/>
              <a:t> or </a:t>
            </a:r>
            <a:r>
              <a:rPr lang="en-US" dirty="0">
                <a:solidFill>
                  <a:srgbClr val="00B0F0"/>
                </a:solidFill>
              </a:rPr>
              <a:t>redundant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Redundant</a:t>
            </a:r>
            <a:r>
              <a:rPr lang="en-US" dirty="0"/>
              <a:t> if {A,B,C} </a:t>
            </a:r>
            <a:r>
              <a:rPr lang="en-US" dirty="0">
                <a:sym typeface="Symbol" pitchFamily="18" charset="2"/>
              </a:rPr>
              <a:t> {D} and </a:t>
            </a:r>
            <a:r>
              <a:rPr lang="en-US" dirty="0"/>
              <a:t>{A,B} </a:t>
            </a:r>
            <a:r>
              <a:rPr lang="en-US" dirty="0">
                <a:sym typeface="Symbol" pitchFamily="18" charset="2"/>
              </a:rPr>
              <a:t> {D}  </a:t>
            </a:r>
            <a:r>
              <a:rPr lang="en-US" dirty="0" smtClean="0">
                <a:sym typeface="Symbol" pitchFamily="18" charset="2"/>
              </a:rPr>
              <a:t>have </a:t>
            </a:r>
            <a:r>
              <a:rPr lang="en-US" dirty="0">
                <a:sym typeface="Symbol" pitchFamily="18" charset="2"/>
              </a:rPr>
              <a:t>same support &amp; </a:t>
            </a:r>
            <a:r>
              <a:rPr lang="en-US" dirty="0" smtClean="0">
                <a:sym typeface="Symbol" pitchFamily="18" charset="2"/>
              </a:rPr>
              <a:t>confidence</a:t>
            </a:r>
          </a:p>
          <a:p>
            <a:pPr lvl="2"/>
            <a:r>
              <a:rPr lang="en-US" dirty="0" smtClean="0">
                <a:sym typeface="Symbol" pitchFamily="18" charset="2"/>
              </a:rPr>
              <a:t>Summarization techniques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Uninteresting</a:t>
            </a:r>
            <a:r>
              <a:rPr lang="en-US" dirty="0" smtClean="0">
                <a:sym typeface="Symbol" pitchFamily="18" charset="2"/>
              </a:rPr>
              <a:t>, if the pattern that is revealed does not offer useful information.</a:t>
            </a:r>
          </a:p>
          <a:p>
            <a:pPr lvl="2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Interestingness measures</a:t>
            </a:r>
            <a:r>
              <a:rPr lang="en-US" dirty="0" smtClean="0">
                <a:sym typeface="Symbol" pitchFamily="18" charset="2"/>
              </a:rPr>
              <a:t>: a hard problem to define</a:t>
            </a:r>
            <a:endParaRPr lang="en-US" dirty="0">
              <a:sym typeface="Symbol" pitchFamily="18" charset="2"/>
            </a:endParaRPr>
          </a:p>
          <a:p>
            <a:pPr lvl="1">
              <a:buFont typeface="Arial" pitchFamily="34" charset="0"/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Interestingness measures </a:t>
            </a:r>
            <a:r>
              <a:rPr lang="en-US" dirty="0"/>
              <a:t>can be used to prune/rank the derived </a:t>
            </a:r>
            <a:r>
              <a:rPr lang="en-US" dirty="0" smtClean="0"/>
              <a:t>patterns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Subjective</a:t>
            </a:r>
            <a:r>
              <a:rPr lang="en-US" dirty="0" smtClean="0"/>
              <a:t> measures: require human analyst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Objective</a:t>
            </a:r>
            <a:r>
              <a:rPr lang="en-US" dirty="0" smtClean="0"/>
              <a:t> measures: rely on the data.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the original formulation of association rules, support &amp; confidence are the only measures used</a:t>
            </a:r>
          </a:p>
        </p:txBody>
      </p:sp>
    </p:spTree>
    <p:extLst>
      <p:ext uri="{BB962C8B-B14F-4D97-AF65-F5344CB8AC3E}">
        <p14:creationId xmlns:p14="http://schemas.microsoft.com/office/powerpoint/2010/main" val="340577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Interestingness Measure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89087"/>
            <a:ext cx="8610600" cy="914400"/>
          </a:xfrm>
        </p:spPr>
        <p:txBody>
          <a:bodyPr/>
          <a:lstStyle/>
          <a:p>
            <a:pPr marL="284163" indent="-284163"/>
            <a:r>
              <a:rPr lang="en-US" sz="2400" dirty="0"/>
              <a:t>Given a rule </a:t>
            </a:r>
            <a:r>
              <a:rPr lang="en-US" sz="2400" dirty="0">
                <a:solidFill>
                  <a:srgbClr val="00B050"/>
                </a:solidFill>
              </a:rPr>
              <a:t>X </a:t>
            </a:r>
            <a:r>
              <a:rPr lang="en-US" sz="2400" dirty="0">
                <a:solidFill>
                  <a:srgbClr val="00B050"/>
                </a:solidFill>
                <a:sym typeface="Symbol" pitchFamily="18" charset="2"/>
              </a:rPr>
              <a:t> Y</a:t>
            </a:r>
            <a:r>
              <a:rPr lang="en-US" sz="2400" dirty="0">
                <a:sym typeface="Symbol" pitchFamily="18" charset="2"/>
              </a:rPr>
              <a:t>, i</a:t>
            </a:r>
            <a:r>
              <a:rPr lang="en-US" sz="2400" dirty="0"/>
              <a:t>nformation needed to compute rule interestingness can be obtained from a </a:t>
            </a:r>
            <a:r>
              <a:rPr lang="en-US" sz="2400" dirty="0">
                <a:solidFill>
                  <a:srgbClr val="FF0000"/>
                </a:solidFill>
              </a:rPr>
              <a:t>contingency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90244" name="Group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5640556"/>
                  </p:ext>
                </p:extLst>
              </p:nvPr>
            </p:nvGraphicFramePr>
            <p:xfrm>
              <a:off x="533400" y="3041650"/>
              <a:ext cx="3581400" cy="1676400"/>
            </p:xfrm>
            <a:graphic>
              <a:graphicData uri="http://schemas.openxmlformats.org/drawingml/2006/table">
                <a:tbl>
                  <a:tblPr/>
                  <a:tblGrid>
                    <a:gridCol w="895350"/>
                    <a:gridCol w="933450"/>
                    <a:gridCol w="857250"/>
                    <a:gridCol w="895350"/>
                  </a:tblGrid>
                  <a:tr h="4191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𝑌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18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</m:acc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191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11</a:t>
                          </a: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1+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191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01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00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0</a:t>
                          </a:r>
                          <a:r>
                            <a:rPr kumimoji="0" lang="en-US" sz="1800" b="0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+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191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+1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+0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90244" name="Group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635640556"/>
                  </p:ext>
                </p:extLst>
              </p:nvPr>
            </p:nvGraphicFramePr>
            <p:xfrm>
              <a:off x="533400" y="3041650"/>
              <a:ext cx="3581400" cy="1676400"/>
            </p:xfrm>
            <a:graphic>
              <a:graphicData uri="http://schemas.openxmlformats.org/drawingml/2006/table">
                <a:tbl>
                  <a:tblPr/>
                  <a:tblGrid>
                    <a:gridCol w="895350"/>
                    <a:gridCol w="933450"/>
                    <a:gridCol w="857250"/>
                    <a:gridCol w="895350"/>
                  </a:tblGrid>
                  <a:tr h="4191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96732" t="-1449" r="-187582" b="-3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215000" t="-1449" r="-105000" b="-3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191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680" t="-101449" r="-299320" b="-2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11</a:t>
                          </a: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1+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191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680" t="-204412" r="-299320" b="-1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01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00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0</a:t>
                          </a:r>
                          <a:r>
                            <a:rPr kumimoji="0" lang="en-US" sz="1800" b="0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+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191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endParaRPr kumimoji="0" 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+1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f</a:t>
                          </a:r>
                          <a:r>
                            <a:rPr kumimoji="0" lang="en-US" sz="1800" b="0" i="0" u="none" strike="noStrike" cap="none" normalizeH="0" baseline="-25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+0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</a:rPr>
                            <a:t>N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90271" name="Text Box 31"/>
          <p:cNvSpPr txBox="1">
            <a:spLocks noChangeArrowheads="1"/>
          </p:cNvSpPr>
          <p:nvPr/>
        </p:nvSpPr>
        <p:spPr bwMode="auto">
          <a:xfrm>
            <a:off x="381000" y="2579687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 b="0" dirty="0">
                <a:solidFill>
                  <a:srgbClr val="CC0000"/>
                </a:solidFill>
              </a:rPr>
              <a:t>Contingency table</a:t>
            </a:r>
            <a:r>
              <a:rPr lang="en-US" sz="2000" b="0" dirty="0">
                <a:sym typeface="Symbol" pitchFamily="18" charset="2"/>
              </a:rPr>
              <a:t> for </a:t>
            </a:r>
            <a:r>
              <a:rPr lang="en-US" sz="2400" b="0" dirty="0">
                <a:solidFill>
                  <a:srgbClr val="00B050"/>
                </a:solidFill>
              </a:rPr>
              <a:t>X </a:t>
            </a:r>
            <a:r>
              <a:rPr lang="en-US" sz="2400" b="0" dirty="0">
                <a:solidFill>
                  <a:srgbClr val="00B050"/>
                </a:solidFill>
                <a:sym typeface="Symbol" pitchFamily="18" charset="2"/>
              </a:rPr>
              <a:t> Y</a:t>
            </a:r>
          </a:p>
        </p:txBody>
      </p:sp>
      <p:grpSp>
        <p:nvGrpSpPr>
          <p:cNvPr id="1290272" name="Group 32"/>
          <p:cNvGrpSpPr>
            <a:grpSpLocks/>
          </p:cNvGrpSpPr>
          <p:nvPr/>
        </p:nvGrpSpPr>
        <p:grpSpPr bwMode="auto">
          <a:xfrm>
            <a:off x="4800600" y="3036889"/>
            <a:ext cx="4114800" cy="1570038"/>
            <a:chOff x="1152" y="3024"/>
            <a:chExt cx="2592" cy="989"/>
          </a:xfrm>
        </p:grpSpPr>
        <p:sp>
          <p:nvSpPr>
            <p:cNvPr id="1290273" name="Text Box 33"/>
            <p:cNvSpPr txBox="1">
              <a:spLocks noChangeArrowheads="1"/>
            </p:cNvSpPr>
            <p:nvPr/>
          </p:nvSpPr>
          <p:spPr bwMode="auto">
            <a:xfrm>
              <a:off x="1152" y="3024"/>
              <a:ext cx="2592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2400" b="0" dirty="0" err="1"/>
                <a:t>f</a:t>
              </a:r>
              <a:r>
                <a:rPr lang="en-US" sz="2000" b="0" baseline="-25000" dirty="0" err="1"/>
                <a:t>11</a:t>
              </a:r>
              <a:r>
                <a:rPr lang="en-US" sz="2400" b="0" dirty="0"/>
                <a:t>: support of </a:t>
              </a:r>
              <a:r>
                <a:rPr lang="en-US" sz="2400" b="0" dirty="0">
                  <a:solidFill>
                    <a:srgbClr val="00B050"/>
                  </a:solidFill>
                </a:rPr>
                <a:t>X</a:t>
              </a:r>
              <a:r>
                <a:rPr lang="en-US" sz="2400" b="0" dirty="0"/>
                <a:t> and </a:t>
              </a:r>
              <a:r>
                <a:rPr lang="en-US" sz="2400" b="0" dirty="0">
                  <a:solidFill>
                    <a:srgbClr val="00B050"/>
                  </a:solidFill>
                </a:rPr>
                <a:t>Y</a:t>
              </a:r>
              <a:r>
                <a:rPr lang="en-US" sz="2400" b="0" dirty="0"/>
                <a:t/>
              </a:r>
              <a:br>
                <a:rPr lang="en-US" sz="2400" b="0" dirty="0"/>
              </a:br>
              <a:r>
                <a:rPr lang="en-US" sz="2400" b="0" dirty="0" err="1"/>
                <a:t>f</a:t>
              </a:r>
              <a:r>
                <a:rPr lang="en-US" sz="2000" b="0" baseline="-25000" dirty="0" err="1"/>
                <a:t>10</a:t>
              </a:r>
              <a:r>
                <a:rPr lang="en-US" sz="2400" b="0" dirty="0"/>
                <a:t>: support of </a:t>
              </a:r>
              <a:r>
                <a:rPr lang="en-US" sz="2400" b="0" dirty="0">
                  <a:solidFill>
                    <a:srgbClr val="00B050"/>
                  </a:solidFill>
                </a:rPr>
                <a:t>X</a:t>
              </a:r>
              <a:r>
                <a:rPr lang="en-US" sz="2400" b="0" dirty="0"/>
                <a:t> and </a:t>
              </a:r>
              <a:r>
                <a:rPr lang="en-US" sz="2400" b="0" dirty="0">
                  <a:solidFill>
                    <a:srgbClr val="00B050"/>
                  </a:solidFill>
                </a:rPr>
                <a:t>Y</a:t>
              </a:r>
              <a:r>
                <a:rPr lang="en-US" sz="2400" b="0" dirty="0"/>
                <a:t/>
              </a:r>
              <a:br>
                <a:rPr lang="en-US" sz="2400" b="0" dirty="0"/>
              </a:br>
              <a:r>
                <a:rPr lang="en-US" sz="2400" b="0" dirty="0" err="1"/>
                <a:t>f</a:t>
              </a:r>
              <a:r>
                <a:rPr lang="en-US" sz="2000" b="0" baseline="-25000" dirty="0" err="1"/>
                <a:t>01</a:t>
              </a:r>
              <a:r>
                <a:rPr lang="en-US" sz="2400" b="0" dirty="0"/>
                <a:t>: support of </a:t>
              </a:r>
              <a:r>
                <a:rPr lang="en-US" sz="2400" b="0" dirty="0">
                  <a:solidFill>
                    <a:srgbClr val="00B050"/>
                  </a:solidFill>
                </a:rPr>
                <a:t>X</a:t>
              </a:r>
              <a:r>
                <a:rPr lang="en-US" sz="2400" b="0" dirty="0"/>
                <a:t> and </a:t>
              </a:r>
              <a:r>
                <a:rPr lang="en-US" sz="2400" b="0" dirty="0">
                  <a:solidFill>
                    <a:srgbClr val="00B050"/>
                  </a:solidFill>
                </a:rPr>
                <a:t>Y</a:t>
              </a:r>
              <a:r>
                <a:rPr lang="en-US" sz="2400" b="0" dirty="0"/>
                <a:t/>
              </a:r>
              <a:br>
                <a:rPr lang="en-US" sz="2400" b="0" dirty="0"/>
              </a:br>
              <a:r>
                <a:rPr lang="en-US" sz="2400" b="0" dirty="0" err="1"/>
                <a:t>f</a:t>
              </a:r>
              <a:r>
                <a:rPr lang="en-US" sz="2000" b="0" baseline="-25000" dirty="0" err="1"/>
                <a:t>00</a:t>
              </a:r>
              <a:r>
                <a:rPr lang="en-US" sz="2400" b="0" dirty="0"/>
                <a:t>: support of </a:t>
              </a:r>
              <a:r>
                <a:rPr lang="en-US" sz="2400" b="0" dirty="0">
                  <a:solidFill>
                    <a:srgbClr val="00B050"/>
                  </a:solidFill>
                </a:rPr>
                <a:t>X</a:t>
              </a:r>
              <a:r>
                <a:rPr lang="en-US" sz="2400" b="0" dirty="0"/>
                <a:t> and </a:t>
              </a:r>
              <a:r>
                <a:rPr lang="en-US" sz="2400" b="0" dirty="0">
                  <a:solidFill>
                    <a:srgbClr val="00B050"/>
                  </a:solidFill>
                </a:rPr>
                <a:t>Y</a:t>
              </a:r>
            </a:p>
          </p:txBody>
        </p:sp>
        <p:sp>
          <p:nvSpPr>
            <p:cNvPr id="1290274" name="Line 34"/>
            <p:cNvSpPr>
              <a:spLocks noChangeShapeType="1"/>
            </p:cNvSpPr>
            <p:nvPr/>
          </p:nvSpPr>
          <p:spPr bwMode="auto">
            <a:xfrm>
              <a:off x="2928" y="3312"/>
              <a:ext cx="144" cy="0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5" name="Line 35"/>
            <p:cNvSpPr>
              <a:spLocks noChangeShapeType="1"/>
            </p:cNvSpPr>
            <p:nvPr/>
          </p:nvSpPr>
          <p:spPr bwMode="auto">
            <a:xfrm>
              <a:off x="2400" y="3744"/>
              <a:ext cx="144" cy="0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6" name="Line 36"/>
            <p:cNvSpPr>
              <a:spLocks noChangeShapeType="1"/>
            </p:cNvSpPr>
            <p:nvPr/>
          </p:nvSpPr>
          <p:spPr bwMode="auto">
            <a:xfrm>
              <a:off x="2389" y="3512"/>
              <a:ext cx="144" cy="0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277" name="Line 37"/>
            <p:cNvSpPr>
              <a:spLocks noChangeShapeType="1"/>
            </p:cNvSpPr>
            <p:nvPr/>
          </p:nvSpPr>
          <p:spPr bwMode="auto">
            <a:xfrm>
              <a:off x="2928" y="3744"/>
              <a:ext cx="144" cy="0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0278" name="Text Box 38"/>
          <p:cNvSpPr txBox="1">
            <a:spLocks noChangeArrowheads="1"/>
          </p:cNvSpPr>
          <p:nvPr/>
        </p:nvSpPr>
        <p:spPr bwMode="auto">
          <a:xfrm>
            <a:off x="4038600" y="5170487"/>
            <a:ext cx="4876800" cy="138271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rgbClr val="0070C0"/>
                </a:solidFill>
              </a:rPr>
              <a:t>Used to define various measures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lang="en-US" sz="2400" b="0" dirty="0"/>
              <a:t> support, confidence, lift, </a:t>
            </a:r>
            <a:r>
              <a:rPr lang="en-US" sz="2400" b="0" dirty="0" err="1"/>
              <a:t>Gini</a:t>
            </a:r>
            <a:r>
              <a:rPr lang="en-US" sz="2400" b="0" dirty="0"/>
              <a:t>,</a:t>
            </a:r>
            <a:br>
              <a:rPr lang="en-US" sz="2400" b="0" dirty="0"/>
            </a:br>
            <a:r>
              <a:rPr lang="en-US" sz="2400" b="0" dirty="0"/>
              <a:t>   J-measure, etc.</a:t>
            </a:r>
          </a:p>
        </p:txBody>
      </p:sp>
      <p:sp>
        <p:nvSpPr>
          <p:cNvPr id="1290279" name="Line 39"/>
          <p:cNvSpPr>
            <a:spLocks noChangeShapeType="1"/>
          </p:cNvSpPr>
          <p:nvPr/>
        </p:nvSpPr>
        <p:spPr bwMode="auto">
          <a:xfrm flipH="1" flipV="1">
            <a:off x="2743200" y="4718050"/>
            <a:ext cx="129540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0013" y="5261678"/>
                <a:ext cx="3968587" cy="1224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 err="1" smtClean="0"/>
                  <a:t>itemset</a:t>
                </a:r>
                <a:r>
                  <a:rPr lang="en-US" dirty="0" smtClean="0"/>
                  <a:t> X appears in tuple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 err="1" smtClean="0"/>
                  <a:t>itemset</a:t>
                </a:r>
                <a:r>
                  <a:rPr lang="en-US" dirty="0" smtClean="0"/>
                  <a:t> Y appears in tuple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/>
                  <a:t>: </a:t>
                </a:r>
                <a:r>
                  <a:rPr lang="en-US" dirty="0" err="1" smtClean="0"/>
                  <a:t>itemset</a:t>
                </a:r>
                <a:r>
                  <a:rPr lang="en-US" dirty="0" smtClean="0"/>
                  <a:t> X does not appear in tuple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 smtClean="0"/>
                  <a:t>: </a:t>
                </a:r>
                <a:r>
                  <a:rPr lang="en-US" dirty="0" err="1" smtClean="0"/>
                  <a:t>itemset</a:t>
                </a:r>
                <a:r>
                  <a:rPr lang="en-US" dirty="0" smtClean="0"/>
                  <a:t> Y does not appear in tuple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3" y="5261678"/>
                <a:ext cx="3968587" cy="1224759"/>
              </a:xfrm>
              <a:prstGeom prst="rect">
                <a:avLst/>
              </a:prstGeom>
              <a:blipFill rotWithShape="1">
                <a:blip r:embed="rId3"/>
                <a:stretch>
                  <a:fillRect t="-2488" r="-307" b="-4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234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Drawback of Confidence</a:t>
            </a:r>
          </a:p>
        </p:txBody>
      </p:sp>
      <p:graphicFrame>
        <p:nvGraphicFramePr>
          <p:cNvPr id="129126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687908"/>
              </p:ext>
            </p:extLst>
          </p:nvPr>
        </p:nvGraphicFramePr>
        <p:xfrm>
          <a:off x="1676400" y="1600200"/>
          <a:ext cx="4038600" cy="1971040"/>
        </p:xfrm>
        <a:graphic>
          <a:graphicData uri="http://schemas.openxmlformats.org/drawingml/2006/table">
            <a:tbl>
              <a:tblPr/>
              <a:tblGrid>
                <a:gridCol w="1009650"/>
                <a:gridCol w="1009650"/>
                <a:gridCol w="1009650"/>
                <a:gridCol w="1009650"/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1294" name="Line 30"/>
          <p:cNvSpPr>
            <a:spLocks noChangeShapeType="1"/>
          </p:cNvSpPr>
          <p:nvPr/>
        </p:nvSpPr>
        <p:spPr bwMode="auto">
          <a:xfrm>
            <a:off x="3810000" y="1981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1295" name="Line 31"/>
          <p:cNvSpPr>
            <a:spLocks noChangeShapeType="1"/>
          </p:cNvSpPr>
          <p:nvPr/>
        </p:nvSpPr>
        <p:spPr bwMode="auto">
          <a:xfrm>
            <a:off x="1981200" y="2819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1297" name="Text Box 33"/>
              <p:cNvSpPr txBox="1">
                <a:spLocks noChangeArrowheads="1"/>
              </p:cNvSpPr>
              <p:nvPr/>
            </p:nvSpPr>
            <p:spPr bwMode="auto">
              <a:xfrm>
                <a:off x="380999" y="3675966"/>
                <a:ext cx="7391400" cy="3036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400" b="0" dirty="0">
                    <a:solidFill>
                      <a:srgbClr val="CC3300"/>
                    </a:solidFill>
                    <a:latin typeface="Tahoma" pitchFamily="34" charset="0"/>
                  </a:rPr>
                  <a:t>Association Rule: </a:t>
                </a:r>
                <a:r>
                  <a:rPr lang="en-US" sz="2400" b="0" dirty="0">
                    <a:solidFill>
                      <a:srgbClr val="00B050"/>
                    </a:solidFill>
                    <a:latin typeface="Tahoma" pitchFamily="34" charset="0"/>
                  </a:rPr>
                  <a:t>Tea </a:t>
                </a:r>
                <a:r>
                  <a:rPr lang="en-US" sz="2400" b="0" dirty="0">
                    <a:solidFill>
                      <a:srgbClr val="00B050"/>
                    </a:solidFill>
                    <a:latin typeface="Tahoma" pitchFamily="34" charset="0"/>
                    <a:sym typeface="Symbol" pitchFamily="18" charset="2"/>
                  </a:rPr>
                  <a:t> </a:t>
                </a:r>
                <a:r>
                  <a:rPr lang="en-US" sz="2400" b="0" dirty="0" smtClean="0">
                    <a:solidFill>
                      <a:srgbClr val="00B050"/>
                    </a:solidFill>
                    <a:latin typeface="Tahoma" pitchFamily="34" charset="0"/>
                    <a:sym typeface="Symbol" pitchFamily="18" charset="2"/>
                  </a:rPr>
                  <a:t>Coffee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2400" b="0" dirty="0">
                    <a:solidFill>
                      <a:srgbClr val="CC3300"/>
                    </a:solidFill>
                    <a:latin typeface="Tahoma" pitchFamily="34" charset="0"/>
                    <a:sym typeface="Symbol" pitchFamily="18" charset="2"/>
                  </a:rPr>
                  <a:t/>
                </a:r>
                <a:br>
                  <a:rPr lang="en-US" sz="2400" b="0" dirty="0">
                    <a:solidFill>
                      <a:srgbClr val="CC3300"/>
                    </a:solidFill>
                    <a:latin typeface="Tahoma" pitchFamily="34" charset="0"/>
                    <a:sym typeface="Symbol" pitchFamily="18" charset="2"/>
                  </a:rPr>
                </a:br>
                <a:r>
                  <a:rPr lang="en-US" sz="2000" b="0" dirty="0" smtClean="0">
                    <a:latin typeface="Tahoma" pitchFamily="34" charset="0"/>
                  </a:rPr>
                  <a:t>Confidence</a:t>
                </a:r>
                <a:r>
                  <a:rPr lang="en-US" sz="2000" b="0" dirty="0">
                    <a:latin typeface="Tahoma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𝑃</m:t>
                    </m:r>
                    <m:r>
                      <a:rPr lang="en-US" sz="2000" b="0" i="1" dirty="0" smtClean="0"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sz="2000" b="0" i="0" dirty="0" err="1">
                        <a:latin typeface="Cambria Math"/>
                      </a:rPr>
                      <m:t>Coffee</m:t>
                    </m:r>
                    <m:r>
                      <m:rPr>
                        <m:nor/>
                      </m:rPr>
                      <a:rPr lang="en-US" sz="2000" b="0" i="0" dirty="0" err="1">
                        <a:latin typeface="Cambria Math"/>
                      </a:rPr>
                      <m:t>|</m:t>
                    </m:r>
                    <m:r>
                      <m:rPr>
                        <m:nor/>
                      </m:rPr>
                      <a:rPr lang="en-US" sz="2000" b="0" i="0" dirty="0" err="1">
                        <a:latin typeface="Cambria Math"/>
                      </a:rPr>
                      <m:t>Tea</m:t>
                    </m:r>
                    <m:r>
                      <a:rPr lang="en-US" sz="2000" b="0" i="1" dirty="0">
                        <a:latin typeface="Cambria Math"/>
                      </a:rPr>
                      <m:t>) = 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  <m:r>
                      <a:rPr lang="en-US" sz="200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en-US" sz="2000" b="0" dirty="0" smtClean="0">
                    <a:solidFill>
                      <a:srgbClr val="FF0000"/>
                    </a:solidFill>
                    <a:latin typeface="Tahoma" pitchFamily="34" charset="0"/>
                  </a:rPr>
                  <a:t>0.75</a:t>
                </a:r>
                <a:endParaRPr lang="en-US" sz="2000" b="0" dirty="0">
                  <a:solidFill>
                    <a:srgbClr val="FF0000"/>
                  </a:solidFill>
                  <a:latin typeface="Tahoma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sz="2000" dirty="0">
                    <a:latin typeface="Tahoma" pitchFamily="34" charset="0"/>
                    <a:sym typeface="Symbol" pitchFamily="18" charset="2"/>
                  </a:rPr>
                  <a:t>Although confidence is high, rule is misleading</a:t>
                </a:r>
              </a:p>
              <a:p>
                <a:pPr marL="342900" indent="-342900" eaLnBrk="1" hangingPunct="1">
                  <a:spcBef>
                    <a:spcPct val="50000"/>
                  </a:spcBef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𝑃</m:t>
                    </m:r>
                    <m:r>
                      <a:rPr lang="en-US" sz="2000" b="0" i="1" dirty="0" smtClean="0"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Cambria Math"/>
                      </a:rPr>
                      <m:t>Coffee</m:t>
                    </m:r>
                    <m:r>
                      <a:rPr lang="en-US" sz="2000" b="0" i="1" dirty="0" smtClean="0">
                        <a:latin typeface="Cambria Math"/>
                      </a:rPr>
                      <m:t>) = 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90</m:t>
                        </m:r>
                      </m:num>
                      <m:den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en-US" sz="200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en-US" sz="2000" b="0" dirty="0" smtClean="0">
                    <a:solidFill>
                      <a:srgbClr val="FF0000"/>
                    </a:solidFill>
                    <a:latin typeface="Tahoma" pitchFamily="34" charset="0"/>
                  </a:rPr>
                  <a:t>0.9</a:t>
                </a:r>
                <a:endParaRPr lang="en-US" sz="2000" b="0" dirty="0">
                  <a:solidFill>
                    <a:srgbClr val="FF0000"/>
                  </a:solidFill>
                  <a:latin typeface="Tahoma" pitchFamily="34" charset="0"/>
                </a:endParaRPr>
              </a:p>
              <a:p>
                <a:pPr marL="342900" indent="-342900" eaLnBrk="1" hangingPunct="1">
                  <a:spcBef>
                    <a:spcPct val="50000"/>
                  </a:spcBef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𝑃</m:t>
                    </m:r>
                    <m:r>
                      <a:rPr lang="en-US" sz="2000" b="0" i="1" dirty="0" smtClean="0"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sz="2000" b="0" i="0" dirty="0" err="1">
                        <a:latin typeface="Cambria Math"/>
                      </a:rPr>
                      <m:t>Coffee</m:t>
                    </m:r>
                    <m:r>
                      <m:rPr>
                        <m:nor/>
                      </m:rPr>
                      <a:rPr lang="en-US" sz="2000" b="0" i="0" dirty="0" err="1">
                        <a:latin typeface="Cambria Math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 dirty="0">
                            <a:latin typeface="Cambria Math"/>
                          </a:rPr>
                          <m:t>Tea</m:t>
                        </m:r>
                      </m:e>
                    </m:acc>
                    <m:r>
                      <a:rPr lang="en-US" sz="2000" b="0" i="1" dirty="0">
                        <a:latin typeface="Cambria Math"/>
                      </a:rPr>
                      <m:t>) = 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0.9375</m:t>
                    </m:r>
                  </m:oMath>
                </a14:m>
                <a:endParaRPr lang="en-US" sz="2000" b="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291297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999" y="3675966"/>
                <a:ext cx="7391400" cy="3036344"/>
              </a:xfrm>
              <a:prstGeom prst="rect">
                <a:avLst/>
              </a:prstGeom>
              <a:blipFill rotWithShape="0">
                <a:blip r:embed="rId2"/>
                <a:stretch>
                  <a:fillRect l="-1237" t="-1807" b="-24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>
            <a:endCxn id="4" idx="1"/>
          </p:cNvCxnSpPr>
          <p:nvPr/>
        </p:nvCxnSpPr>
        <p:spPr>
          <a:xfrm flipV="1">
            <a:off x="3581400" y="2119700"/>
            <a:ext cx="2819400" cy="394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400800" y="1796534"/>
            <a:ext cx="274320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people that drink coffee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tea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04730" y="2486297"/>
            <a:ext cx="274320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people that drink coffee </a:t>
            </a:r>
            <a:r>
              <a:rPr lang="en-US" dirty="0" smtClean="0">
                <a:solidFill>
                  <a:srgbClr val="FF0000"/>
                </a:solidFill>
              </a:rPr>
              <a:t>but not</a:t>
            </a:r>
            <a:r>
              <a:rPr lang="en-US" dirty="0" smtClean="0"/>
              <a:t> tea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 flipV="1">
            <a:off x="3609491" y="2809463"/>
            <a:ext cx="2795239" cy="1864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00799" y="3201269"/>
            <a:ext cx="274320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people that drink coffee</a:t>
            </a:r>
            <a:endParaRPr lang="en-US" dirty="0"/>
          </a:p>
        </p:txBody>
      </p:sp>
      <p:cxnSp>
        <p:nvCxnSpPr>
          <p:cNvPr id="19" name="Straight Arrow Connector 18"/>
          <p:cNvCxnSpPr>
            <a:endCxn id="18" idx="1"/>
          </p:cNvCxnSpPr>
          <p:nvPr/>
        </p:nvCxnSpPr>
        <p:spPr>
          <a:xfrm>
            <a:off x="3605560" y="3352800"/>
            <a:ext cx="2795239" cy="1716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02765" y="1066799"/>
            <a:ext cx="274320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people that drink tea</a:t>
            </a:r>
            <a:endParaRPr lang="en-US" dirty="0"/>
          </a:p>
        </p:txBody>
      </p:sp>
      <p:cxnSp>
        <p:nvCxnSpPr>
          <p:cNvPr id="16" name="Straight Arrow Connector 15"/>
          <p:cNvCxnSpPr>
            <a:endCxn id="15" idx="1"/>
          </p:cNvCxnSpPr>
          <p:nvPr/>
        </p:nvCxnSpPr>
        <p:spPr>
          <a:xfrm flipV="1">
            <a:off x="5486400" y="1389965"/>
            <a:ext cx="916365" cy="12008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75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8" grpId="0" animBg="1"/>
      <p:bldP spid="1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Independence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Population of 1000 students</a:t>
            </a:r>
          </a:p>
          <a:p>
            <a:pPr lvl="1"/>
            <a:r>
              <a:rPr lang="en-US" dirty="0"/>
              <a:t>600 students know how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swim (S)</a:t>
            </a:r>
          </a:p>
          <a:p>
            <a:pPr lvl="1"/>
            <a:r>
              <a:rPr lang="en-US" dirty="0"/>
              <a:t>700 students know how to </a:t>
            </a:r>
            <a:r>
              <a:rPr lang="en-US" dirty="0">
                <a:solidFill>
                  <a:srgbClr val="0070C0"/>
                </a:solidFill>
              </a:rPr>
              <a:t>bike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(B)</a:t>
            </a:r>
          </a:p>
          <a:p>
            <a:pPr lvl="1"/>
            <a:r>
              <a:rPr lang="en-US" dirty="0"/>
              <a:t>420 students know how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swim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bike</a:t>
            </a:r>
            <a:r>
              <a:rPr lang="en-US" dirty="0"/>
              <a:t>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 smtClean="0"/>
              <a:t>)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= 420/1000 = 0.42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dirty="0" smtClean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 </a:t>
            </a:r>
            <a:r>
              <a:rPr lang="en-US" dirty="0" smtClean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dirty="0" smtClean="0">
                <a:solidFill>
                  <a:srgbClr val="0070C0"/>
                </a:solidFill>
              </a:rPr>
              <a:t>(B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dirty="0" smtClean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= 0.6  0.7 = 0.42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pPr lvl="1"/>
            <a:r>
              <a:rPr lang="en-US" dirty="0">
                <a:solidFill>
                  <a:srgbClr val="00B050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b="1" dirty="0">
                <a:solidFill>
                  <a:srgbClr val="FF0000"/>
                </a:solidFill>
                <a:sym typeface="Symbol" pitchFamily="18" charset="2"/>
              </a:rPr>
              <a:t>=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(S)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 P</a:t>
            </a:r>
            <a:r>
              <a:rPr lang="en-US" dirty="0">
                <a:solidFill>
                  <a:srgbClr val="0070C0"/>
                </a:solidFill>
              </a:rPr>
              <a:t>(B)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=&gt;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Statistical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independence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736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Independence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Population of 1000 students</a:t>
            </a:r>
          </a:p>
          <a:p>
            <a:pPr lvl="1"/>
            <a:r>
              <a:rPr lang="en-US" dirty="0"/>
              <a:t>600 students know how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swim (S)</a:t>
            </a:r>
          </a:p>
          <a:p>
            <a:pPr lvl="1"/>
            <a:r>
              <a:rPr lang="en-US" dirty="0"/>
              <a:t>700 students know how to </a:t>
            </a:r>
            <a:r>
              <a:rPr lang="en-US" dirty="0">
                <a:solidFill>
                  <a:srgbClr val="0070C0"/>
                </a:solidFill>
              </a:rPr>
              <a:t>bike (B)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500</a:t>
            </a:r>
            <a:r>
              <a:rPr lang="en-US" dirty="0" smtClean="0"/>
              <a:t> </a:t>
            </a:r>
            <a:r>
              <a:rPr lang="en-US" dirty="0"/>
              <a:t>students know how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swim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bike 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B050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= </a:t>
            </a:r>
            <a:r>
              <a:rPr lang="en-US" dirty="0" smtClean="0">
                <a:sym typeface="Symbol" pitchFamily="18" charset="2"/>
              </a:rPr>
              <a:t>500/1000 </a:t>
            </a:r>
            <a:r>
              <a:rPr lang="en-US" dirty="0">
                <a:sym typeface="Symbol" pitchFamily="18" charset="2"/>
              </a:rPr>
              <a:t>=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0.5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  <a:p>
            <a:pPr lvl="1"/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(S)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 P</a:t>
            </a:r>
            <a:r>
              <a:rPr lang="en-US" dirty="0">
                <a:solidFill>
                  <a:srgbClr val="0070C0"/>
                </a:solidFill>
              </a:rPr>
              <a:t>(B)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= </a:t>
            </a:r>
            <a:r>
              <a:rPr lang="en-US" dirty="0">
                <a:sym typeface="Symbol" pitchFamily="18" charset="2"/>
              </a:rPr>
              <a:t>0.6  0.7 = 0.42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pPr lvl="1"/>
            <a:r>
              <a:rPr lang="en-US" dirty="0">
                <a:solidFill>
                  <a:srgbClr val="00B050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Symbol" pitchFamily="18" charset="2"/>
              </a:rPr>
              <a:t>&gt;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(S)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 P</a:t>
            </a:r>
            <a:r>
              <a:rPr lang="en-US" dirty="0">
                <a:solidFill>
                  <a:srgbClr val="0070C0"/>
                </a:solidFill>
              </a:rPr>
              <a:t>(B)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=&gt;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Positively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correlated</a:t>
            </a:r>
          </a:p>
        </p:txBody>
      </p:sp>
    </p:spTree>
    <p:extLst>
      <p:ext uri="{BB962C8B-B14F-4D97-AF65-F5344CB8AC3E}">
        <p14:creationId xmlns:p14="http://schemas.microsoft.com/office/powerpoint/2010/main" val="228374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Independence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Population of 1000 students</a:t>
            </a:r>
          </a:p>
          <a:p>
            <a:pPr lvl="1"/>
            <a:r>
              <a:rPr lang="en-US" dirty="0"/>
              <a:t>600 students know how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swim (S)</a:t>
            </a:r>
          </a:p>
          <a:p>
            <a:pPr lvl="1"/>
            <a:r>
              <a:rPr lang="en-US" dirty="0"/>
              <a:t>700 students know how to </a:t>
            </a:r>
            <a:r>
              <a:rPr lang="en-US" dirty="0">
                <a:solidFill>
                  <a:srgbClr val="0070C0"/>
                </a:solidFill>
              </a:rPr>
              <a:t>bike (B)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00</a:t>
            </a:r>
            <a:r>
              <a:rPr lang="en-US" dirty="0" smtClean="0"/>
              <a:t> </a:t>
            </a:r>
            <a:r>
              <a:rPr lang="en-US" dirty="0"/>
              <a:t>students know how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swim</a:t>
            </a:r>
            <a:r>
              <a:rPr lang="en-US" dirty="0"/>
              <a:t> and bike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B050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= 3</a:t>
            </a:r>
            <a:r>
              <a:rPr lang="en-US" dirty="0" smtClean="0">
                <a:sym typeface="Symbol" pitchFamily="18" charset="2"/>
              </a:rPr>
              <a:t>00/1000 </a:t>
            </a:r>
            <a:r>
              <a:rPr lang="en-US" dirty="0">
                <a:sym typeface="Symbol" pitchFamily="18" charset="2"/>
              </a:rPr>
              <a:t>=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0.3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  <a:p>
            <a:pPr lvl="1"/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(S)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 P</a:t>
            </a:r>
            <a:r>
              <a:rPr lang="en-US" dirty="0">
                <a:solidFill>
                  <a:srgbClr val="0070C0"/>
                </a:solidFill>
              </a:rPr>
              <a:t>(B)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= </a:t>
            </a:r>
            <a:r>
              <a:rPr lang="en-US" dirty="0">
                <a:sym typeface="Symbol" pitchFamily="18" charset="2"/>
              </a:rPr>
              <a:t>0.6  0.7 = 0.42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pPr lvl="1"/>
            <a:r>
              <a:rPr lang="en-US" dirty="0">
                <a:solidFill>
                  <a:srgbClr val="00B050"/>
                </a:solidFill>
              </a:rPr>
              <a:t>P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/>
              <a:t>,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Symbol" pitchFamily="18" charset="2"/>
              </a:rPr>
              <a:t>&lt;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(S)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 P</a:t>
            </a:r>
            <a:r>
              <a:rPr lang="en-US" dirty="0">
                <a:solidFill>
                  <a:srgbClr val="0070C0"/>
                </a:solidFill>
              </a:rPr>
              <a:t>(B)</a:t>
            </a:r>
            <a:r>
              <a:rPr lang="en-US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=&gt;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Negatively correlated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5003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445E-1D70-4349-AF68-7380A2D078D8}" type="slidenum">
              <a:rPr lang="en-US"/>
              <a:pPr/>
              <a:t>7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–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Baskets </a:t>
            </a:r>
            <a:r>
              <a:rPr lang="en-US" dirty="0"/>
              <a:t>= Web pages; </a:t>
            </a:r>
            <a:r>
              <a:rPr lang="en-US" dirty="0">
                <a:solidFill>
                  <a:srgbClr val="CC6600"/>
                </a:solidFill>
              </a:rPr>
              <a:t>items</a:t>
            </a:r>
            <a:r>
              <a:rPr lang="en-US" dirty="0"/>
              <a:t> = words.</a:t>
            </a:r>
          </a:p>
          <a:p>
            <a:endParaRPr lang="en-US" dirty="0" smtClean="0">
              <a:solidFill>
                <a:srgbClr val="33CC33"/>
              </a:solidFill>
            </a:endParaRPr>
          </a:p>
          <a:p>
            <a:r>
              <a:rPr lang="en-US" dirty="0" smtClean="0">
                <a:solidFill>
                  <a:srgbClr val="33CC33"/>
                </a:solidFill>
              </a:rPr>
              <a:t>Example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33CC33"/>
                </a:solidFill>
              </a:rPr>
              <a:t>application: </a:t>
            </a:r>
            <a:r>
              <a:rPr lang="en-US" dirty="0" smtClean="0"/>
              <a:t>Unusual </a:t>
            </a:r>
            <a:r>
              <a:rPr lang="en-US" dirty="0"/>
              <a:t>words appearing together in a large number of documents, e.g., “Brad” and “Angelina,” may indicate an interesting relationship.</a:t>
            </a:r>
          </a:p>
        </p:txBody>
      </p:sp>
    </p:spTree>
    <p:extLst>
      <p:ext uri="{BB962C8B-B14F-4D97-AF65-F5344CB8AC3E}">
        <p14:creationId xmlns:p14="http://schemas.microsoft.com/office/powerpoint/2010/main" val="426611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Statistical-based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33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Measures that take into account statistical dependence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Lift/Interest/PMI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Lift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Interest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:endParaRPr lang="en-US" dirty="0" smtClean="0"/>
              </a:p>
              <a:p>
                <a:pPr marL="274320" lvl="1" indent="0">
                  <a:buNone/>
                </a:pPr>
                <a:r>
                  <a:rPr lang="en-US" dirty="0" smtClean="0"/>
                  <a:t>In </a:t>
                </a:r>
                <a:r>
                  <a:rPr lang="en-US" dirty="0">
                    <a:solidFill>
                      <a:srgbClr val="00B0F0"/>
                    </a:solidFill>
                  </a:rPr>
                  <a:t>text mining </a:t>
                </a:r>
                <a:r>
                  <a:rPr lang="en-US" dirty="0"/>
                  <a:t>it is called: </a:t>
                </a:r>
                <a:r>
                  <a:rPr lang="en-US" dirty="0" err="1">
                    <a:solidFill>
                      <a:srgbClr val="FF0000"/>
                    </a:solidFill>
                  </a:rPr>
                  <a:t>Pointwise</a:t>
                </a:r>
                <a:r>
                  <a:rPr lang="en-US" dirty="0">
                    <a:solidFill>
                      <a:srgbClr val="FF0000"/>
                    </a:solidFill>
                  </a:rPr>
                  <a:t> Mutual Information 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 err="1" smtClean="0">
                    <a:solidFill>
                      <a:srgbClr val="FF0000"/>
                    </a:solidFill>
                  </a:rPr>
                  <a:t>Piatesky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-Shapiro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b="0" i="0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PS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All these measures measure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deviation from independence</a:t>
                </a:r>
              </a:p>
              <a:p>
                <a:pPr lvl="1"/>
                <a:r>
                  <a:rPr lang="en-US" dirty="0" smtClean="0"/>
                  <a:t>The higher, the better (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why?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29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444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357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Lift/Interest</a:t>
            </a:r>
          </a:p>
        </p:txBody>
      </p:sp>
      <p:graphicFrame>
        <p:nvGraphicFramePr>
          <p:cNvPr id="129433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345567"/>
              </p:ext>
            </p:extLst>
          </p:nvPr>
        </p:nvGraphicFramePr>
        <p:xfrm>
          <a:off x="1066800" y="1676400"/>
          <a:ext cx="4038600" cy="1971040"/>
        </p:xfrm>
        <a:graphic>
          <a:graphicData uri="http://schemas.openxmlformats.org/drawingml/2006/table">
            <a:tbl>
              <a:tblPr/>
              <a:tblGrid>
                <a:gridCol w="1009650"/>
                <a:gridCol w="1009650"/>
                <a:gridCol w="1009650"/>
                <a:gridCol w="1009650"/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94366" name="Line 30"/>
          <p:cNvSpPr>
            <a:spLocks noChangeShapeType="1"/>
          </p:cNvSpPr>
          <p:nvPr/>
        </p:nvSpPr>
        <p:spPr bwMode="auto">
          <a:xfrm>
            <a:off x="3200400" y="2057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4367" name="Line 31"/>
          <p:cNvSpPr>
            <a:spLocks noChangeShapeType="1"/>
          </p:cNvSpPr>
          <p:nvPr/>
        </p:nvSpPr>
        <p:spPr bwMode="auto">
          <a:xfrm>
            <a:off x="1371600" y="2895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4368" name="Text Box 32"/>
          <p:cNvSpPr txBox="1">
            <a:spLocks noChangeArrowheads="1"/>
          </p:cNvSpPr>
          <p:nvPr/>
        </p:nvSpPr>
        <p:spPr bwMode="auto">
          <a:xfrm>
            <a:off x="685800" y="3902075"/>
            <a:ext cx="80772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 dirty="0">
                <a:latin typeface="Tahoma" pitchFamily="34" charset="0"/>
              </a:rPr>
              <a:t>           </a:t>
            </a:r>
            <a:r>
              <a:rPr lang="en-US" sz="2400" b="0" dirty="0">
                <a:solidFill>
                  <a:srgbClr val="CC3300"/>
                </a:solidFill>
                <a:latin typeface="Tahoma" pitchFamily="34" charset="0"/>
              </a:rPr>
              <a:t>Association Rule: Tea </a:t>
            </a:r>
            <a:r>
              <a:rPr lang="en-US" sz="2400" b="0" dirty="0">
                <a:solidFill>
                  <a:srgbClr val="CC3300"/>
                </a:solidFill>
                <a:latin typeface="Tahoma" pitchFamily="34" charset="0"/>
                <a:sym typeface="Symbol" pitchFamily="18" charset="2"/>
              </a:rPr>
              <a:t> Coffee</a:t>
            </a:r>
            <a:br>
              <a:rPr lang="en-US" sz="2400" b="0" dirty="0">
                <a:solidFill>
                  <a:srgbClr val="CC3300"/>
                </a:solidFill>
                <a:latin typeface="Tahoma" pitchFamily="34" charset="0"/>
                <a:sym typeface="Symbol" pitchFamily="18" charset="2"/>
              </a:rPr>
            </a:br>
            <a:endParaRPr lang="en-US" sz="2400" b="0" dirty="0">
              <a:solidFill>
                <a:srgbClr val="CC3300"/>
              </a:solidFill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b="0" dirty="0">
                <a:latin typeface="Tahoma" pitchFamily="34" charset="0"/>
              </a:rPr>
              <a:t>Confidence= P(</a:t>
            </a:r>
            <a:r>
              <a:rPr lang="en-US" sz="2000" b="0" dirty="0" err="1">
                <a:latin typeface="Tahoma" pitchFamily="34" charset="0"/>
              </a:rPr>
              <a:t>Coffee|Tea</a:t>
            </a:r>
            <a:r>
              <a:rPr lang="en-US" sz="2000" b="0" dirty="0">
                <a:latin typeface="Tahoma" pitchFamily="34" charset="0"/>
              </a:rPr>
              <a:t>) = </a:t>
            </a:r>
            <a:r>
              <a:rPr lang="en-US" sz="2000" b="0" dirty="0">
                <a:solidFill>
                  <a:srgbClr val="FF0000"/>
                </a:solidFill>
                <a:latin typeface="Tahoma" pitchFamily="34" charset="0"/>
              </a:rPr>
              <a:t>0.75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0" dirty="0">
                <a:latin typeface="Tahoma" pitchFamily="34" charset="0"/>
              </a:rPr>
              <a:t>but P(Coffee) = </a:t>
            </a:r>
            <a:r>
              <a:rPr lang="en-US" sz="2000" b="0" dirty="0">
                <a:solidFill>
                  <a:srgbClr val="FF0000"/>
                </a:solidFill>
                <a:latin typeface="Tahoma" pitchFamily="34" charset="0"/>
              </a:rPr>
              <a:t>0.9</a:t>
            </a:r>
          </a:p>
          <a:p>
            <a:pPr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en-US" sz="2000" b="0" dirty="0">
                <a:latin typeface="Tahoma" pitchFamily="34" charset="0"/>
                <a:sym typeface="Symbol" pitchFamily="18" charset="2"/>
              </a:rPr>
              <a:t> </a:t>
            </a:r>
            <a:r>
              <a:rPr lang="en-US" sz="2000" b="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sym typeface="Symbol" pitchFamily="18" charset="2"/>
              </a:rPr>
              <a:t>Lift </a:t>
            </a:r>
            <a:r>
              <a:rPr lang="en-US" sz="2000" b="0" dirty="0">
                <a:latin typeface="Tahoma" pitchFamily="34" charset="0"/>
                <a:sym typeface="Symbol" pitchFamily="18" charset="2"/>
              </a:rPr>
              <a:t>=</a:t>
            </a:r>
            <a:r>
              <a:rPr lang="en-US" sz="2000" b="0" dirty="0">
                <a:latin typeface="Tahoma" pitchFamily="34" charset="0"/>
              </a:rPr>
              <a:t> 0.75/0.9= </a:t>
            </a:r>
            <a:r>
              <a:rPr lang="en-US" sz="2000" b="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0.8333</a:t>
            </a:r>
            <a:r>
              <a:rPr lang="en-US" sz="2000" b="0" dirty="0">
                <a:latin typeface="Tahoma" pitchFamily="34" charset="0"/>
              </a:rPr>
              <a:t> (&lt; 1, therefore is negatively associated)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6118066"/>
            <a:ext cx="2024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= 0.15/(0.9*0.2)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761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859" y="381000"/>
            <a:ext cx="8229600" cy="990600"/>
          </a:xfrm>
        </p:spPr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878468"/>
              </p:ext>
            </p:extLst>
          </p:nvPr>
        </p:nvGraphicFramePr>
        <p:xfrm>
          <a:off x="152400" y="1371600"/>
          <a:ext cx="4572000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7108"/>
                <a:gridCol w="1055077"/>
                <a:gridCol w="896815"/>
                <a:gridCol w="1143000"/>
              </a:tblGrid>
              <a:tr h="29307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of, the</a:t>
                      </a:r>
                      <a:endParaRPr lang="en-US" sz="1600" dirty="0"/>
                    </a:p>
                  </a:txBody>
                  <a:tcPr/>
                </a:tc>
              </a:tr>
              <a:tr h="5062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Fraction</a:t>
                      </a:r>
                      <a:r>
                        <a:rPr lang="en-US" sz="1600" baseline="0" dirty="0" smtClean="0"/>
                        <a:t> of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73345" y="1582338"/>
                <a:ext cx="29440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P</m:t>
                      </m:r>
                      <m:r>
                        <a:rPr lang="en-US" sz="200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i="0" dirty="0" err="1" smtClean="0">
                          <a:solidFill>
                            <a:srgbClr val="0070C0"/>
                          </a:solidFill>
                          <a:latin typeface="Cambria Math"/>
                        </a:rPr>
                        <m:t>of</m:t>
                      </m:r>
                      <m:r>
                        <a:rPr lang="en-US" sz="2000" i="0" dirty="0" err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000" i="0" dirty="0" err="1" smtClean="0">
                          <a:solidFill>
                            <a:srgbClr val="0070C0"/>
                          </a:solidFill>
                          <a:latin typeface="Cambria Math"/>
                        </a:rPr>
                        <m:t>the</m:t>
                      </m:r>
                      <m:r>
                        <a:rPr lang="en-US" sz="2000" i="0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) </m:t>
                      </m:r>
                      <m:r>
                        <a:rPr lang="en-US" sz="2000" i="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P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of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P</m:t>
                      </m:r>
                      <m:r>
                        <a:rPr lang="en-US" sz="2000" b="0" i="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the</m:t>
                      </m:r>
                      <m:r>
                        <a:rPr lang="en-US" sz="2000" b="0" i="0" dirty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345" y="1582338"/>
                <a:ext cx="2944011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81000" y="2345626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I was creating a document by picking words randomly, </a:t>
            </a:r>
            <a:r>
              <a:rPr lang="en-US" dirty="0" smtClean="0">
                <a:solidFill>
                  <a:srgbClr val="0070C0"/>
                </a:solidFill>
              </a:rPr>
              <a:t>(of, the) </a:t>
            </a:r>
            <a:r>
              <a:rPr lang="en-US" dirty="0" smtClean="0"/>
              <a:t>have more or less the </a:t>
            </a:r>
            <a:r>
              <a:rPr lang="en-US" dirty="0" smtClean="0">
                <a:solidFill>
                  <a:srgbClr val="FF0000"/>
                </a:solidFill>
              </a:rPr>
              <a:t>same</a:t>
            </a:r>
            <a:r>
              <a:rPr lang="en-US" dirty="0" smtClean="0"/>
              <a:t> probability of appearing together </a:t>
            </a:r>
            <a:r>
              <a:rPr lang="en-US" dirty="0" smtClean="0">
                <a:solidFill>
                  <a:srgbClr val="FF0000"/>
                </a:solidFill>
              </a:rPr>
              <a:t>by chance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347254"/>
              </p:ext>
            </p:extLst>
          </p:nvPr>
        </p:nvGraphicFramePr>
        <p:xfrm>
          <a:off x="152400" y="3200400"/>
          <a:ext cx="4954162" cy="9144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600575"/>
                <a:gridCol w="1143268"/>
                <a:gridCol w="914919"/>
                <a:gridCol w="1295400"/>
              </a:tblGrid>
              <a:tr h="30989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hong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kong</a:t>
                      </a:r>
                      <a:endParaRPr lang="en-US" sz="1600" dirty="0"/>
                    </a:p>
                  </a:txBody>
                  <a:tcPr/>
                </a:tc>
              </a:tr>
              <a:tr h="4521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Fraction</a:t>
                      </a:r>
                      <a:r>
                        <a:rPr lang="en-US" sz="1600" baseline="0" dirty="0" smtClean="0"/>
                        <a:t> of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0.19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73345" y="3457545"/>
                <a:ext cx="40273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dirty="0" smtClean="0">
                          <a:solidFill>
                            <a:srgbClr val="92D050"/>
                          </a:solidFill>
                          <a:latin typeface="Cambria Math"/>
                        </a:rPr>
                        <m:t>P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hong</m:t>
                          </m:r>
                          <m:r>
                            <a:rPr lang="en-US" sz="2000" i="0" dirty="0" err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kong</m:t>
                          </m:r>
                        </m:e>
                      </m:d>
                      <m:r>
                        <a:rPr lang="en-US" sz="2000" b="0" i="0" dirty="0" smtClean="0">
                          <a:solidFill>
                            <a:srgbClr val="92D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≫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P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  <m:t>hong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P</m:t>
                      </m:r>
                      <m:r>
                        <a:rPr lang="en-US" sz="2000" b="0" i="0" dirty="0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kong</m:t>
                      </m:r>
                      <m:r>
                        <a:rPr lang="en-US" sz="2000" b="0" i="0" dirty="0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345" y="3457545"/>
                <a:ext cx="4027320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2400" y="4148287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(</a:t>
            </a:r>
            <a:r>
              <a:rPr lang="en-US" dirty="0" err="1" smtClean="0">
                <a:solidFill>
                  <a:srgbClr val="92D050"/>
                </a:solidFill>
              </a:rPr>
              <a:t>hong</a:t>
            </a:r>
            <a:r>
              <a:rPr lang="en-US" dirty="0" smtClean="0">
                <a:solidFill>
                  <a:srgbClr val="92D050"/>
                </a:solidFill>
              </a:rPr>
              <a:t>, </a:t>
            </a:r>
            <a:r>
              <a:rPr lang="en-US" dirty="0" err="1" smtClean="0">
                <a:solidFill>
                  <a:srgbClr val="92D050"/>
                </a:solidFill>
              </a:rPr>
              <a:t>kong</a:t>
            </a:r>
            <a:r>
              <a:rPr lang="en-US" dirty="0" smtClean="0">
                <a:solidFill>
                  <a:srgbClr val="92D050"/>
                </a:solidFill>
              </a:rPr>
              <a:t>) </a:t>
            </a:r>
            <a:r>
              <a:rPr lang="en-US" dirty="0" smtClean="0"/>
              <a:t>have much </a:t>
            </a:r>
            <a:r>
              <a:rPr lang="en-US" dirty="0" smtClean="0">
                <a:solidFill>
                  <a:srgbClr val="FF0000"/>
                </a:solidFill>
              </a:rPr>
              <a:t>lower</a:t>
            </a:r>
            <a:r>
              <a:rPr lang="en-US" dirty="0" smtClean="0"/>
              <a:t> probability to appear together </a:t>
            </a:r>
            <a:r>
              <a:rPr lang="en-US" dirty="0" smtClean="0">
                <a:solidFill>
                  <a:srgbClr val="FF0000"/>
                </a:solidFill>
              </a:rPr>
              <a:t>by chance</a:t>
            </a:r>
            <a:r>
              <a:rPr lang="en-US" dirty="0" smtClean="0"/>
              <a:t>. The two words appear almost always only together 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17892"/>
              </p:ext>
            </p:extLst>
          </p:nvPr>
        </p:nvGraphicFramePr>
        <p:xfrm>
          <a:off x="76200" y="5029200"/>
          <a:ext cx="5791200" cy="9144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88875"/>
                <a:gridCol w="1143000"/>
                <a:gridCol w="1295400"/>
                <a:gridCol w="2063925"/>
              </a:tblGrid>
              <a:tr h="30989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obama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karagounis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obama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karagounis</a:t>
                      </a:r>
                      <a:endParaRPr lang="en-US" sz="1600" dirty="0"/>
                    </a:p>
                  </a:txBody>
                  <a:tcPr/>
                </a:tc>
              </a:tr>
              <a:tr h="4521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Fraction</a:t>
                      </a:r>
                      <a:r>
                        <a:rPr lang="en-US" sz="1600" baseline="0" dirty="0" smtClean="0"/>
                        <a:t> of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0.001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67400" y="5074472"/>
                <a:ext cx="301063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P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obama</m:t>
                          </m:r>
                          <m:r>
                            <a:rPr lang="en-US" sz="2000" b="0" i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karagounis</m:t>
                          </m:r>
                        </m:e>
                      </m:d>
                      <m:r>
                        <a:rPr lang="en-US" sz="20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≪</m:t>
                      </m:r>
                    </m:oMath>
                  </m:oMathPara>
                </a14:m>
                <a:endParaRPr lang="en-US" sz="2000" b="0" i="1" dirty="0" smtClean="0">
                  <a:solidFill>
                    <a:schemeClr val="accent6">
                      <a:lumMod val="75000"/>
                    </a:schemeClr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P</m:t>
                      </m:r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obama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P</m:t>
                      </m:r>
                      <m:r>
                        <a:rPr lang="en-US" sz="20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karagounis</m:t>
                      </m:r>
                      <m:r>
                        <a:rPr lang="en-US" sz="2000" b="0" i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074472"/>
                <a:ext cx="3010632" cy="707886"/>
              </a:xfrm>
              <a:prstGeom prst="rect">
                <a:avLst/>
              </a:prstGeom>
              <a:blipFill rotWithShape="1">
                <a:blip r:embed="rId4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58925" y="5977087"/>
            <a:ext cx="8375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obama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karagounis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dirty="0" smtClean="0"/>
              <a:t>have much </a:t>
            </a:r>
            <a:r>
              <a:rPr lang="en-US" dirty="0" smtClean="0">
                <a:solidFill>
                  <a:srgbClr val="FF0000"/>
                </a:solidFill>
              </a:rPr>
              <a:t>higher</a:t>
            </a:r>
            <a:r>
              <a:rPr lang="en-US" dirty="0" smtClean="0"/>
              <a:t> probability to appear together </a:t>
            </a:r>
            <a:r>
              <a:rPr lang="en-US" dirty="0" smtClean="0">
                <a:solidFill>
                  <a:srgbClr val="FF0000"/>
                </a:solidFill>
              </a:rPr>
              <a:t>by chance</a:t>
            </a:r>
            <a:r>
              <a:rPr lang="en-US" dirty="0" smtClean="0"/>
              <a:t>. The two words appear almost never together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29545" y="2691125"/>
            <a:ext cx="1620957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 correlation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98199" y="4524866"/>
            <a:ext cx="2133918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Positive correlation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27202" y="6336268"/>
            <a:ext cx="2236510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Negative correlation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1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10" grpId="0" animBg="1"/>
      <p:bldP spid="11" grpId="0"/>
      <p:bldP spid="12" grpId="0" animBg="1"/>
      <p:bldP spid="13" grpId="0" animBg="1"/>
      <p:bldP spid="1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Drawbacks of Lift/Interest/Mutual Information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376230"/>
              </p:ext>
            </p:extLst>
          </p:nvPr>
        </p:nvGraphicFramePr>
        <p:xfrm>
          <a:off x="2179320" y="1828800"/>
          <a:ext cx="4954162" cy="9144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00575"/>
                <a:gridCol w="1143268"/>
                <a:gridCol w="914919"/>
                <a:gridCol w="1295400"/>
              </a:tblGrid>
              <a:tr h="30989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honk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konk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honk, </a:t>
                      </a:r>
                      <a:r>
                        <a:rPr lang="en-US" sz="1600" dirty="0" err="1" smtClean="0"/>
                        <a:t>konk</a:t>
                      </a:r>
                      <a:endParaRPr lang="en-US" sz="1600" dirty="0"/>
                    </a:p>
                  </a:txBody>
                  <a:tcPr/>
                </a:tc>
              </a:tr>
              <a:tr h="4521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Fraction</a:t>
                      </a:r>
                      <a:r>
                        <a:rPr lang="en-US" sz="1600" baseline="0" dirty="0" smtClean="0"/>
                        <a:t> of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0.0001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0.0001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0.0001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18657" y="2876961"/>
                <a:ext cx="4742773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h𝑜𝑛𝑘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𝑘𝑜𝑛𝑘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0.0001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0.0001∗0.0001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=10000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657" y="2876961"/>
                <a:ext cx="4742773" cy="6127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642773"/>
              </p:ext>
            </p:extLst>
          </p:nvPr>
        </p:nvGraphicFramePr>
        <p:xfrm>
          <a:off x="2107268" y="3962400"/>
          <a:ext cx="4954162" cy="9144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600575"/>
                <a:gridCol w="1143268"/>
                <a:gridCol w="914919"/>
                <a:gridCol w="1295400"/>
              </a:tblGrid>
              <a:tr h="30989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hong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kong</a:t>
                      </a:r>
                      <a:endParaRPr lang="en-US" sz="1600" dirty="0"/>
                    </a:p>
                  </a:txBody>
                  <a:tcPr/>
                </a:tc>
              </a:tr>
              <a:tr h="4521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Fraction</a:t>
                      </a:r>
                      <a:r>
                        <a:rPr lang="en-US" sz="1600" baseline="0" dirty="0" smtClean="0"/>
                        <a:t> of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0.19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09800" y="5029200"/>
                <a:ext cx="3788281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𝑀𝐼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h𝑜𝑛𝑔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𝑘𝑜𝑛𝑔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0.19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0.2∗0.2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=4.75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029200"/>
                <a:ext cx="3788281" cy="6127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700282" y="5943600"/>
            <a:ext cx="5979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Rare</a:t>
            </a:r>
            <a:r>
              <a:rPr lang="en-US" sz="2000" dirty="0" smtClean="0"/>
              <a:t> co-occurrences are deemed more interesting.</a:t>
            </a:r>
          </a:p>
          <a:p>
            <a:r>
              <a:rPr lang="en-US" sz="2000" dirty="0" smtClean="0"/>
              <a:t>But this is not always what we want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88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FREQUENT ITEMSET COMPUTATION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Slides taken from Mining Massive Datasets course by </a:t>
            </a:r>
            <a:r>
              <a:rPr lang="en-US" dirty="0" err="1" smtClean="0"/>
              <a:t>Anand</a:t>
            </a:r>
            <a:r>
              <a:rPr lang="en-US" dirty="0" smtClean="0"/>
              <a:t> </a:t>
            </a:r>
            <a:r>
              <a:rPr lang="en-US" dirty="0" err="1"/>
              <a:t>Rajaraman</a:t>
            </a:r>
            <a:r>
              <a:rPr lang="en-US" dirty="0"/>
              <a:t> and Jeff Ullman.</a:t>
            </a:r>
          </a:p>
        </p:txBody>
      </p:sp>
    </p:spTree>
    <p:extLst>
      <p:ext uri="{BB962C8B-B14F-4D97-AF65-F5344CB8AC3E}">
        <p14:creationId xmlns:p14="http://schemas.microsoft.com/office/powerpoint/2010/main" val="30425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838200" y="2832100"/>
            <a:ext cx="403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  <a:r>
              <a:rPr lang="en-US" sz="1800" baseline="-25000"/>
              <a:t>1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2514600" y="28321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L</a:t>
            </a:r>
            <a:r>
              <a:rPr lang="en-US" sz="1800" baseline="-25000"/>
              <a:t>1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4419600" y="2832100"/>
            <a:ext cx="403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  <a:r>
              <a:rPr lang="en-US" sz="1800" baseline="-25000"/>
              <a:t>2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6019800" y="28321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L</a:t>
            </a:r>
            <a:r>
              <a:rPr lang="en-US" sz="1800" baseline="-25000"/>
              <a:t>2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8001000" y="2832100"/>
            <a:ext cx="403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  <a:r>
              <a:rPr lang="en-US" sz="1800" baseline="-25000"/>
              <a:t>3</a:t>
            </a:r>
          </a:p>
        </p:txBody>
      </p:sp>
      <p:sp>
        <p:nvSpPr>
          <p:cNvPr id="86023" name="AutoShape 7"/>
          <p:cNvSpPr>
            <a:spLocks noChangeArrowheads="1"/>
          </p:cNvSpPr>
          <p:nvPr/>
        </p:nvSpPr>
        <p:spPr bwMode="auto">
          <a:xfrm rot="16200000">
            <a:off x="1448593" y="2602707"/>
            <a:ext cx="912813" cy="762000"/>
          </a:xfrm>
          <a:custGeom>
            <a:avLst/>
            <a:gdLst>
              <a:gd name="G0" fmla="+- 7312 0 0"/>
              <a:gd name="G1" fmla="+- 21600 0 7312"/>
              <a:gd name="G2" fmla="*/ 7312 1 2"/>
              <a:gd name="G3" fmla="+- 21600 0 G2"/>
              <a:gd name="G4" fmla="+/ 7312 21600 2"/>
              <a:gd name="G5" fmla="+/ G1 0 2"/>
              <a:gd name="G6" fmla="*/ 21600 21600 7312"/>
              <a:gd name="G7" fmla="*/ G6 1 2"/>
              <a:gd name="G8" fmla="+- 21600 0 G7"/>
              <a:gd name="G9" fmla="*/ 21600 1 2"/>
              <a:gd name="G10" fmla="+- 7312 0 G9"/>
              <a:gd name="G11" fmla="?: G10 G8 0"/>
              <a:gd name="G12" fmla="?: G10 G7 21600"/>
              <a:gd name="T0" fmla="*/ 17944 w 21600"/>
              <a:gd name="T1" fmla="*/ 10800 h 21600"/>
              <a:gd name="T2" fmla="*/ 10800 w 21600"/>
              <a:gd name="T3" fmla="*/ 21600 h 21600"/>
              <a:gd name="T4" fmla="*/ 3656 w 21600"/>
              <a:gd name="T5" fmla="*/ 10800 h 21600"/>
              <a:gd name="T6" fmla="*/ 10800 w 21600"/>
              <a:gd name="T7" fmla="*/ 0 h 21600"/>
              <a:gd name="T8" fmla="*/ 5456 w 21600"/>
              <a:gd name="T9" fmla="*/ 5456 h 21600"/>
              <a:gd name="T10" fmla="*/ 16144 w 21600"/>
              <a:gd name="T11" fmla="*/ 161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312" y="21600"/>
                </a:lnTo>
                <a:lnTo>
                  <a:pt x="1428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 sz="1800"/>
              <a:t>Filter</a:t>
            </a:r>
          </a:p>
        </p:txBody>
      </p:sp>
      <p:sp>
        <p:nvSpPr>
          <p:cNvPr id="86024" name="AutoShape 8"/>
          <p:cNvSpPr>
            <a:spLocks noChangeArrowheads="1"/>
          </p:cNvSpPr>
          <p:nvPr/>
        </p:nvSpPr>
        <p:spPr bwMode="auto">
          <a:xfrm rot="16200000">
            <a:off x="4953793" y="2602707"/>
            <a:ext cx="912813" cy="762000"/>
          </a:xfrm>
          <a:custGeom>
            <a:avLst/>
            <a:gdLst>
              <a:gd name="G0" fmla="+- 7312 0 0"/>
              <a:gd name="G1" fmla="+- 21600 0 7312"/>
              <a:gd name="G2" fmla="*/ 7312 1 2"/>
              <a:gd name="G3" fmla="+- 21600 0 G2"/>
              <a:gd name="G4" fmla="+/ 7312 21600 2"/>
              <a:gd name="G5" fmla="+/ G1 0 2"/>
              <a:gd name="G6" fmla="*/ 21600 21600 7312"/>
              <a:gd name="G7" fmla="*/ G6 1 2"/>
              <a:gd name="G8" fmla="+- 21600 0 G7"/>
              <a:gd name="G9" fmla="*/ 21600 1 2"/>
              <a:gd name="G10" fmla="+- 7312 0 G9"/>
              <a:gd name="G11" fmla="?: G10 G8 0"/>
              <a:gd name="G12" fmla="?: G10 G7 21600"/>
              <a:gd name="T0" fmla="*/ 17944 w 21600"/>
              <a:gd name="T1" fmla="*/ 10800 h 21600"/>
              <a:gd name="T2" fmla="*/ 10800 w 21600"/>
              <a:gd name="T3" fmla="*/ 21600 h 21600"/>
              <a:gd name="T4" fmla="*/ 3656 w 21600"/>
              <a:gd name="T5" fmla="*/ 10800 h 21600"/>
              <a:gd name="T6" fmla="*/ 10800 w 21600"/>
              <a:gd name="T7" fmla="*/ 0 h 21600"/>
              <a:gd name="T8" fmla="*/ 5456 w 21600"/>
              <a:gd name="T9" fmla="*/ 5456 h 21600"/>
              <a:gd name="T10" fmla="*/ 16144 w 21600"/>
              <a:gd name="T11" fmla="*/ 161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312" y="21600"/>
                </a:lnTo>
                <a:lnTo>
                  <a:pt x="1428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en-US" sz="1800"/>
              <a:t>Filter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6629400" y="2679700"/>
            <a:ext cx="1143000" cy="6096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Construct</a:t>
            </a: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3048000" y="2679700"/>
            <a:ext cx="1143000" cy="6096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Construct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1447800" y="4356100"/>
            <a:ext cx="63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First</a:t>
            </a:r>
          </a:p>
          <a:p>
            <a:r>
              <a:rPr lang="en-US" sz="1800"/>
              <a:t>pass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5105400" y="43561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Second</a:t>
            </a:r>
          </a:p>
          <a:p>
            <a:r>
              <a:rPr lang="en-US" sz="1800"/>
              <a:t>pass</a:t>
            </a:r>
          </a:p>
        </p:txBody>
      </p:sp>
      <p:sp>
        <p:nvSpPr>
          <p:cNvPr id="86030" name="Line 14"/>
          <p:cNvSpPr>
            <a:spLocks noChangeShapeType="1"/>
          </p:cNvSpPr>
          <p:nvPr/>
        </p:nvSpPr>
        <p:spPr bwMode="auto">
          <a:xfrm flipV="1">
            <a:off x="1752600" y="35941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1" name="Line 15"/>
          <p:cNvSpPr>
            <a:spLocks noChangeShapeType="1"/>
          </p:cNvSpPr>
          <p:nvPr/>
        </p:nvSpPr>
        <p:spPr bwMode="auto">
          <a:xfrm flipV="1">
            <a:off x="5257800" y="35941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2" name="Line 16"/>
          <p:cNvSpPr>
            <a:spLocks noChangeShapeType="1"/>
          </p:cNvSpPr>
          <p:nvPr/>
        </p:nvSpPr>
        <p:spPr bwMode="auto">
          <a:xfrm>
            <a:off x="12954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>
            <a:off x="22860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4" name="Line 18"/>
          <p:cNvSpPr>
            <a:spLocks noChangeShapeType="1"/>
          </p:cNvSpPr>
          <p:nvPr/>
        </p:nvSpPr>
        <p:spPr bwMode="auto">
          <a:xfrm>
            <a:off x="28194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5" name="Line 19"/>
          <p:cNvSpPr>
            <a:spLocks noChangeShapeType="1"/>
          </p:cNvSpPr>
          <p:nvPr/>
        </p:nvSpPr>
        <p:spPr bwMode="auto">
          <a:xfrm>
            <a:off x="57912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6" name="Line 20"/>
          <p:cNvSpPr>
            <a:spLocks noChangeShapeType="1"/>
          </p:cNvSpPr>
          <p:nvPr/>
        </p:nvSpPr>
        <p:spPr bwMode="auto">
          <a:xfrm>
            <a:off x="48006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7" name="Line 21"/>
          <p:cNvSpPr>
            <a:spLocks noChangeShapeType="1"/>
          </p:cNvSpPr>
          <p:nvPr/>
        </p:nvSpPr>
        <p:spPr bwMode="auto">
          <a:xfrm>
            <a:off x="41910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8" name="Line 22"/>
          <p:cNvSpPr>
            <a:spLocks noChangeShapeType="1"/>
          </p:cNvSpPr>
          <p:nvPr/>
        </p:nvSpPr>
        <p:spPr bwMode="auto">
          <a:xfrm>
            <a:off x="77724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9" name="Line 23"/>
          <p:cNvSpPr>
            <a:spLocks noChangeShapeType="1"/>
          </p:cNvSpPr>
          <p:nvPr/>
        </p:nvSpPr>
        <p:spPr bwMode="auto">
          <a:xfrm>
            <a:off x="64008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40" name="Line 24"/>
          <p:cNvSpPr>
            <a:spLocks noChangeShapeType="1"/>
          </p:cNvSpPr>
          <p:nvPr/>
        </p:nvSpPr>
        <p:spPr bwMode="auto">
          <a:xfrm>
            <a:off x="8458200" y="2984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6050" name="Group 34"/>
          <p:cNvGrpSpPr>
            <a:grpSpLocks/>
          </p:cNvGrpSpPr>
          <p:nvPr/>
        </p:nvGrpSpPr>
        <p:grpSpPr bwMode="auto">
          <a:xfrm>
            <a:off x="746125" y="1492250"/>
            <a:ext cx="727075" cy="1339850"/>
            <a:chOff x="326" y="260"/>
            <a:chExt cx="458" cy="844"/>
          </a:xfrm>
        </p:grpSpPr>
        <p:sp>
          <p:nvSpPr>
            <p:cNvPr id="86041" name="Text Box 25"/>
            <p:cNvSpPr txBox="1">
              <a:spLocks noChangeArrowheads="1"/>
            </p:cNvSpPr>
            <p:nvPr/>
          </p:nvSpPr>
          <p:spPr bwMode="auto">
            <a:xfrm>
              <a:off x="326" y="260"/>
              <a:ext cx="4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All</a:t>
              </a:r>
            </a:p>
            <a:p>
              <a:r>
                <a:rPr lang="en-US" sz="1800"/>
                <a:t>items</a:t>
              </a:r>
            </a:p>
          </p:txBody>
        </p:sp>
        <p:sp>
          <p:nvSpPr>
            <p:cNvPr id="86042" name="Line 26"/>
            <p:cNvSpPr>
              <a:spLocks noChangeShapeType="1"/>
            </p:cNvSpPr>
            <p:nvPr/>
          </p:nvSpPr>
          <p:spPr bwMode="auto">
            <a:xfrm flipH="1">
              <a:off x="480" y="720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51" name="Group 35"/>
          <p:cNvGrpSpPr>
            <a:grpSpLocks/>
          </p:cNvGrpSpPr>
          <p:nvPr/>
        </p:nvGrpSpPr>
        <p:grpSpPr bwMode="auto">
          <a:xfrm>
            <a:off x="3124200" y="1231900"/>
            <a:ext cx="995363" cy="1447800"/>
            <a:chOff x="1824" y="96"/>
            <a:chExt cx="627" cy="912"/>
          </a:xfrm>
        </p:grpSpPr>
        <p:sp>
          <p:nvSpPr>
            <p:cNvPr id="86043" name="Text Box 27"/>
            <p:cNvSpPr txBox="1">
              <a:spLocks noChangeArrowheads="1"/>
            </p:cNvSpPr>
            <p:nvPr/>
          </p:nvSpPr>
          <p:spPr bwMode="auto">
            <a:xfrm>
              <a:off x="1824" y="96"/>
              <a:ext cx="627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All pairs</a:t>
              </a:r>
            </a:p>
            <a:p>
              <a:r>
                <a:rPr lang="en-US" sz="1800"/>
                <a:t>of items</a:t>
              </a:r>
            </a:p>
            <a:p>
              <a:r>
                <a:rPr lang="en-US" sz="1800"/>
                <a:t>from L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86044" name="Line 28"/>
            <p:cNvSpPr>
              <a:spLocks noChangeShapeType="1"/>
            </p:cNvSpPr>
            <p:nvPr/>
          </p:nvSpPr>
          <p:spPr bwMode="auto">
            <a:xfrm flipH="1">
              <a:off x="2112" y="672"/>
              <a:ext cx="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52" name="Group 36"/>
          <p:cNvGrpSpPr>
            <a:grpSpLocks/>
          </p:cNvGrpSpPr>
          <p:nvPr/>
        </p:nvGrpSpPr>
        <p:grpSpPr bwMode="auto">
          <a:xfrm>
            <a:off x="4860925" y="1339850"/>
            <a:ext cx="1063625" cy="1263650"/>
            <a:chOff x="2918" y="164"/>
            <a:chExt cx="670" cy="796"/>
          </a:xfrm>
        </p:grpSpPr>
        <p:sp>
          <p:nvSpPr>
            <p:cNvPr id="86046" name="Text Box 30"/>
            <p:cNvSpPr txBox="1">
              <a:spLocks noChangeArrowheads="1"/>
            </p:cNvSpPr>
            <p:nvPr/>
          </p:nvSpPr>
          <p:spPr bwMode="auto">
            <a:xfrm>
              <a:off x="2918" y="164"/>
              <a:ext cx="67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  Count</a:t>
              </a:r>
            </a:p>
            <a:p>
              <a:r>
                <a:rPr lang="en-US" sz="1800"/>
                <a:t>the pairs</a:t>
              </a:r>
            </a:p>
          </p:txBody>
        </p:sp>
        <p:sp>
          <p:nvSpPr>
            <p:cNvPr id="86047" name="Line 31"/>
            <p:cNvSpPr>
              <a:spLocks noChangeShapeType="1"/>
            </p:cNvSpPr>
            <p:nvPr/>
          </p:nvSpPr>
          <p:spPr bwMode="auto">
            <a:xfrm flipH="1">
              <a:off x="3168" y="624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56" name="Group 40"/>
          <p:cNvGrpSpPr>
            <a:grpSpLocks/>
          </p:cNvGrpSpPr>
          <p:nvPr/>
        </p:nvGrpSpPr>
        <p:grpSpPr bwMode="auto">
          <a:xfrm>
            <a:off x="1600200" y="1308100"/>
            <a:ext cx="1122363" cy="1371600"/>
            <a:chOff x="864" y="144"/>
            <a:chExt cx="707" cy="864"/>
          </a:xfrm>
        </p:grpSpPr>
        <p:sp>
          <p:nvSpPr>
            <p:cNvPr id="86054" name="Text Box 38"/>
            <p:cNvSpPr txBox="1">
              <a:spLocks noChangeArrowheads="1"/>
            </p:cNvSpPr>
            <p:nvPr/>
          </p:nvSpPr>
          <p:spPr bwMode="auto">
            <a:xfrm>
              <a:off x="864" y="144"/>
              <a:ext cx="70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  Count</a:t>
              </a:r>
            </a:p>
            <a:p>
              <a:r>
                <a:rPr lang="en-US" sz="1800"/>
                <a:t>the items</a:t>
              </a:r>
            </a:p>
          </p:txBody>
        </p:sp>
        <p:sp>
          <p:nvSpPr>
            <p:cNvPr id="86055" name="Line 39"/>
            <p:cNvSpPr>
              <a:spLocks noChangeShapeType="1"/>
            </p:cNvSpPr>
            <p:nvPr/>
          </p:nvSpPr>
          <p:spPr bwMode="auto">
            <a:xfrm flipH="1">
              <a:off x="1056" y="528"/>
              <a:ext cx="9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62" name="Group 46"/>
          <p:cNvGrpSpPr>
            <a:grpSpLocks/>
          </p:cNvGrpSpPr>
          <p:nvPr/>
        </p:nvGrpSpPr>
        <p:grpSpPr bwMode="auto">
          <a:xfrm>
            <a:off x="2346325" y="3289300"/>
            <a:ext cx="1084263" cy="2806700"/>
            <a:chOff x="1334" y="1392"/>
            <a:chExt cx="683" cy="1768"/>
          </a:xfrm>
        </p:grpSpPr>
        <p:sp>
          <p:nvSpPr>
            <p:cNvPr id="86057" name="Text Box 41"/>
            <p:cNvSpPr txBox="1">
              <a:spLocks noChangeArrowheads="1"/>
            </p:cNvSpPr>
            <p:nvPr/>
          </p:nvSpPr>
          <p:spPr bwMode="auto">
            <a:xfrm>
              <a:off x="1334" y="2756"/>
              <a:ext cx="68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Frequent</a:t>
              </a:r>
            </a:p>
            <a:p>
              <a:r>
                <a:rPr lang="en-US" sz="1800"/>
                <a:t>items</a:t>
              </a:r>
            </a:p>
          </p:txBody>
        </p:sp>
        <p:sp>
          <p:nvSpPr>
            <p:cNvPr id="86059" name="Line 43"/>
            <p:cNvSpPr>
              <a:spLocks noChangeShapeType="1"/>
            </p:cNvSpPr>
            <p:nvPr/>
          </p:nvSpPr>
          <p:spPr bwMode="auto">
            <a:xfrm flipH="1" flipV="1">
              <a:off x="1536" y="1392"/>
              <a:ext cx="48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63" name="Group 47"/>
          <p:cNvGrpSpPr>
            <a:grpSpLocks/>
          </p:cNvGrpSpPr>
          <p:nvPr/>
        </p:nvGrpSpPr>
        <p:grpSpPr bwMode="auto">
          <a:xfrm>
            <a:off x="5867400" y="3365500"/>
            <a:ext cx="1084263" cy="2698750"/>
            <a:chOff x="3552" y="1440"/>
            <a:chExt cx="683" cy="1700"/>
          </a:xfrm>
        </p:grpSpPr>
        <p:sp>
          <p:nvSpPr>
            <p:cNvPr id="86058" name="Text Box 42"/>
            <p:cNvSpPr txBox="1">
              <a:spLocks noChangeArrowheads="1"/>
            </p:cNvSpPr>
            <p:nvPr/>
          </p:nvSpPr>
          <p:spPr bwMode="auto">
            <a:xfrm>
              <a:off x="3552" y="2736"/>
              <a:ext cx="68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Frequent</a:t>
              </a:r>
            </a:p>
            <a:p>
              <a:r>
                <a:rPr lang="en-US" sz="1800"/>
                <a:t>pairs</a:t>
              </a:r>
            </a:p>
          </p:txBody>
        </p:sp>
        <p:sp>
          <p:nvSpPr>
            <p:cNvPr id="86061" name="Line 45"/>
            <p:cNvSpPr>
              <a:spLocks noChangeShapeType="1"/>
            </p:cNvSpPr>
            <p:nvPr/>
          </p:nvSpPr>
          <p:spPr bwMode="auto">
            <a:xfrm flipH="1" flipV="1">
              <a:off x="3744" y="1440"/>
              <a:ext cx="144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2933700" y="1027330"/>
            <a:ext cx="3924300" cy="52210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57800" y="304800"/>
            <a:ext cx="38862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Finding the frequent pairs is usually the most expensive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9DA2-7E60-4B7D-8933-B6DA364317CD}" type="slidenum">
              <a:rPr lang="en-US"/>
              <a:pPr/>
              <a:t>76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A-Priori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209800" y="2362200"/>
            <a:ext cx="20574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257800" y="2362200"/>
            <a:ext cx="19812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  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286000" y="2438400"/>
            <a:ext cx="19050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Item counts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667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1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715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2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334000" y="2438400"/>
            <a:ext cx="18288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Frequent items</a:t>
            </a: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4191000" y="2971800"/>
            <a:ext cx="1219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562600" y="3429000"/>
            <a:ext cx="14668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Counts of</a:t>
            </a:r>
          </a:p>
          <a:p>
            <a:r>
              <a:rPr lang="en-US"/>
              <a:t>  pairs of</a:t>
            </a:r>
          </a:p>
          <a:p>
            <a:r>
              <a:rPr lang="en-US"/>
              <a:t> frequent</a:t>
            </a:r>
          </a:p>
          <a:p>
            <a:r>
              <a:rPr lang="en-US"/>
              <a:t>   items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4191000" y="2438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6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7159-6017-4667-BB85-F6F11921B0A0}" type="slidenum">
              <a:rPr lang="en-US"/>
              <a:pPr/>
              <a:t>77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C6600"/>
                </a:solidFill>
              </a:rPr>
              <a:t>PCY </a:t>
            </a:r>
            <a:r>
              <a:rPr lang="en-US" dirty="0" smtClean="0">
                <a:solidFill>
                  <a:srgbClr val="CC6600"/>
                </a:solidFill>
              </a:rPr>
              <a:t>Algorithm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6324600" cy="3581400"/>
          </a:xfrm>
        </p:spPr>
        <p:txBody>
          <a:bodyPr>
            <a:normAutofit fontScale="92500"/>
          </a:bodyPr>
          <a:lstStyle/>
          <a:p>
            <a:r>
              <a:rPr lang="en-US" dirty="0"/>
              <a:t>During Pass </a:t>
            </a:r>
            <a:r>
              <a:rPr lang="en-US" dirty="0" smtClean="0"/>
              <a:t>1 (computing frequent </a:t>
            </a:r>
            <a:r>
              <a:rPr lang="en-US" dirty="0" smtClean="0">
                <a:solidFill>
                  <a:srgbClr val="0070C0"/>
                </a:solidFill>
              </a:rPr>
              <a:t>items</a:t>
            </a:r>
            <a:r>
              <a:rPr lang="en-US" dirty="0" smtClean="0"/>
              <a:t>) </a:t>
            </a:r>
            <a:r>
              <a:rPr lang="en-US" dirty="0"/>
              <a:t>of </a:t>
            </a:r>
            <a:r>
              <a:rPr lang="en-US" dirty="0" err="1" smtClean="0"/>
              <a:t>Apriori</a:t>
            </a:r>
            <a:r>
              <a:rPr lang="en-US" dirty="0"/>
              <a:t>, most memory is idle.</a:t>
            </a:r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that memory to </a:t>
            </a:r>
            <a:r>
              <a:rPr lang="en-US" dirty="0" smtClean="0"/>
              <a:t>keep a hash table where </a:t>
            </a:r>
            <a:r>
              <a:rPr lang="en-US" dirty="0">
                <a:solidFill>
                  <a:srgbClr val="0070C0"/>
                </a:solidFill>
              </a:rPr>
              <a:t>pairs of items </a:t>
            </a:r>
            <a:r>
              <a:rPr lang="en-US" dirty="0"/>
              <a:t>are </a:t>
            </a:r>
            <a:r>
              <a:rPr lang="en-US" dirty="0" smtClean="0"/>
              <a:t>hashed. </a:t>
            </a:r>
          </a:p>
          <a:p>
            <a:r>
              <a:rPr lang="en-US" dirty="0"/>
              <a:t>The hash table keeps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just counts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the number of pairs hashed in each bucket, not </a:t>
            </a:r>
            <a:r>
              <a:rPr lang="en-US" dirty="0"/>
              <a:t>the pairs themselves.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553200" y="1676400"/>
            <a:ext cx="20574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629400" y="1752600"/>
            <a:ext cx="19050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Item counts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010400" y="49450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1</a:t>
            </a:r>
          </a:p>
        </p:txBody>
      </p:sp>
    </p:spTree>
    <p:extLst>
      <p:ext uri="{BB962C8B-B14F-4D97-AF65-F5344CB8AC3E}">
        <p14:creationId xmlns:p14="http://schemas.microsoft.com/office/powerpoint/2010/main" val="26189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E732-7041-4819-AC2B-0B154E2DC451}" type="slidenum">
              <a:rPr lang="en-US"/>
              <a:pPr/>
              <a:t>78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/>
              <a:t>Needed </a:t>
            </a:r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Monotype Sorts" pitchFamily="2" charset="2"/>
              <a:buAutoNum type="arabicPeriod"/>
            </a:pPr>
            <a:r>
              <a:rPr lang="en-US" dirty="0"/>
              <a:t>Pairs of items need to be generated from the input file; they are not present in the file.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en-US" dirty="0" smtClean="0"/>
              <a:t>Memory organization:</a:t>
            </a:r>
          </a:p>
          <a:p>
            <a:pPr lvl="2"/>
            <a:r>
              <a:rPr lang="en-US" sz="2400" dirty="0"/>
              <a:t>Space to count each item.</a:t>
            </a:r>
          </a:p>
          <a:p>
            <a:pPr lvl="3"/>
            <a:r>
              <a:rPr lang="en-US" sz="2000" dirty="0"/>
              <a:t>One (typically) 4-byte integer per item.</a:t>
            </a:r>
          </a:p>
          <a:p>
            <a:pPr lvl="2"/>
            <a:r>
              <a:rPr lang="en-US" sz="2400" dirty="0"/>
              <a:t>Use the rest of the space for as many integers, representing buckets, as we can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489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E9D7-C526-40D3-A139-757DE87B5C34}" type="slidenum">
              <a:rPr lang="en-US"/>
              <a:pPr/>
              <a:t>79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PCY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09800" y="2362200"/>
            <a:ext cx="20574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0" y="2438400"/>
            <a:ext cx="19050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Item counts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667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1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308412" y="3238500"/>
            <a:ext cx="1905000" cy="2171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Hash</a:t>
            </a:r>
          </a:p>
          <a:p>
            <a:pPr algn="ctr"/>
            <a:r>
              <a:rPr lang="en-US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40654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13F61-69A4-47D3-8542-76C6ECD146C0}" type="slidenum">
              <a:rPr lang="en-US"/>
              <a:pPr/>
              <a:t>8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–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Baskets </a:t>
            </a:r>
            <a:r>
              <a:rPr lang="en-US" dirty="0"/>
              <a:t>= sentences; </a:t>
            </a:r>
            <a:r>
              <a:rPr lang="en-US" dirty="0">
                <a:solidFill>
                  <a:srgbClr val="CC6600"/>
                </a:solidFill>
              </a:rPr>
              <a:t>items</a:t>
            </a:r>
            <a:r>
              <a:rPr lang="en-US" dirty="0"/>
              <a:t> = documents containing those sentences.</a:t>
            </a:r>
          </a:p>
          <a:p>
            <a:endParaRPr lang="en-US" dirty="0" smtClean="0">
              <a:solidFill>
                <a:srgbClr val="33CC33"/>
              </a:solidFill>
            </a:endParaRPr>
          </a:p>
          <a:p>
            <a:r>
              <a:rPr lang="en-US" dirty="0" smtClean="0">
                <a:solidFill>
                  <a:srgbClr val="33CC33"/>
                </a:solidFill>
              </a:rPr>
              <a:t>Example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33CC33"/>
                </a:solidFill>
              </a:rPr>
              <a:t>application: </a:t>
            </a:r>
            <a:r>
              <a:rPr lang="en-US" dirty="0" smtClean="0"/>
              <a:t>Items </a:t>
            </a:r>
            <a:r>
              <a:rPr lang="en-US" dirty="0"/>
              <a:t>that appear together too often could represent plagiarism.</a:t>
            </a:r>
          </a:p>
          <a:p>
            <a:r>
              <a:rPr lang="en-US" dirty="0"/>
              <a:t>Notice items do not have to be “in” baskets.</a:t>
            </a:r>
          </a:p>
        </p:txBody>
      </p:sp>
    </p:spTree>
    <p:extLst>
      <p:ext uri="{BB962C8B-B14F-4D97-AF65-F5344CB8AC3E}">
        <p14:creationId xmlns:p14="http://schemas.microsoft.com/office/powerpoint/2010/main" val="19955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E9D7-C526-40D3-A139-757DE87B5C34}" type="slidenum">
              <a:rPr lang="en-US"/>
              <a:pPr/>
              <a:t>80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PCY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09800" y="2362200"/>
            <a:ext cx="2057400" cy="3200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0" y="2438400"/>
            <a:ext cx="19050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Item counts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667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1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308412" y="3238500"/>
            <a:ext cx="1905000" cy="22210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590800" y="3238500"/>
            <a:ext cx="0" cy="2221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95600" y="3238500"/>
            <a:ext cx="0" cy="2221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7" idx="2"/>
          </p:cNvCxnSpPr>
          <p:nvPr/>
        </p:nvCxnSpPr>
        <p:spPr>
          <a:xfrm>
            <a:off x="3238500" y="3238500"/>
            <a:ext cx="22412" cy="2221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76918" y="3238500"/>
            <a:ext cx="0" cy="2221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86200" y="3238500"/>
            <a:ext cx="0" cy="22210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08412" y="3581400"/>
            <a:ext cx="190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03930" y="3924300"/>
            <a:ext cx="190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03930" y="4267200"/>
            <a:ext cx="190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03930" y="4572000"/>
            <a:ext cx="190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12895" y="4876800"/>
            <a:ext cx="190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303930" y="5181600"/>
            <a:ext cx="190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429000" y="3581400"/>
            <a:ext cx="2438400" cy="228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43600" y="3396734"/>
            <a:ext cx="168507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Bucket 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59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FF1E-2689-4168-AA1C-0B8F6637E473}" type="slidenum">
              <a:rPr lang="en-US"/>
              <a:pPr/>
              <a:t>81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PCY Algorithm – Pass 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915400" cy="4572000"/>
          </a:xfrm>
        </p:spPr>
        <p:txBody>
          <a:bodyPr>
            <a:normAutofit/>
          </a:bodyPr>
          <a:lstStyle/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FOR (each basket) {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	FOR (each item in the basket)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		add 1 to item’s count;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	FOR (each pair of </a:t>
            </a:r>
            <a:r>
              <a:rPr lang="en-US" dirty="0">
                <a:latin typeface="Courier New" pitchFamily="49" charset="0"/>
              </a:rPr>
              <a:t>items in the basket) </a:t>
            </a:r>
            <a:r>
              <a:rPr lang="en-US" sz="2800" dirty="0">
                <a:latin typeface="Courier New" pitchFamily="49" charset="0"/>
              </a:rPr>
              <a:t>{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		hash the pair to a bucket;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		add 1 to the count for </a:t>
            </a:r>
            <a:r>
              <a:rPr lang="en-US" sz="2800" dirty="0" smtClean="0">
                <a:latin typeface="Courier New" pitchFamily="49" charset="0"/>
              </a:rPr>
              <a:t>that bucket</a:t>
            </a:r>
            <a:endParaRPr lang="en-US" sz="2800" dirty="0">
              <a:latin typeface="Courier New" pitchFamily="49" charset="0"/>
            </a:endParaRP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	}</a:t>
            </a:r>
          </a:p>
          <a:p>
            <a:pPr marL="609600" indent="-609600">
              <a:buFont typeface="Monotype Sorts" pitchFamily="2" charset="2"/>
              <a:buNone/>
            </a:pPr>
            <a:r>
              <a:rPr lang="en-US" sz="2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5869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52BF-C5CA-4362-8476-41AF5FE2F700}" type="slidenum">
              <a:rPr lang="en-US"/>
              <a:pPr/>
              <a:t>82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Observations About Buckets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bucket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frequent</a:t>
            </a:r>
            <a:r>
              <a:rPr lang="en-US" dirty="0"/>
              <a:t>  if its count is at least the </a:t>
            </a:r>
            <a:r>
              <a:rPr lang="en-US" dirty="0">
                <a:solidFill>
                  <a:srgbClr val="00B0F0"/>
                </a:solidFill>
              </a:rPr>
              <a:t>support </a:t>
            </a:r>
            <a:r>
              <a:rPr lang="en-US" dirty="0" smtClean="0"/>
              <a:t>threshold.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bucket that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frequent pair </a:t>
            </a:r>
            <a:r>
              <a:rPr lang="en-US" dirty="0"/>
              <a:t>hashes to is surely </a:t>
            </a:r>
            <a:r>
              <a:rPr lang="en-US" dirty="0" smtClean="0"/>
              <a:t>frequent.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cannot use the hash table to eliminate any member of this </a:t>
            </a:r>
            <a:r>
              <a:rPr lang="en-US" dirty="0" smtClean="0"/>
              <a:t>bucket.</a:t>
            </a:r>
          </a:p>
          <a:p>
            <a:r>
              <a:rPr lang="en-US" dirty="0" smtClean="0"/>
              <a:t>Even </a:t>
            </a:r>
            <a:r>
              <a:rPr lang="en-US" dirty="0"/>
              <a:t>without any frequent pair, a bucket can be </a:t>
            </a:r>
            <a:r>
              <a:rPr lang="en-US" dirty="0" smtClean="0"/>
              <a:t>frequent.</a:t>
            </a:r>
          </a:p>
          <a:p>
            <a:pPr lvl="1"/>
            <a:r>
              <a:rPr lang="en-US" dirty="0" smtClean="0"/>
              <a:t>Again</a:t>
            </a:r>
            <a:r>
              <a:rPr lang="en-US" dirty="0"/>
              <a:t>, nothing in the bucket can be eliminated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But </a:t>
            </a:r>
            <a:r>
              <a:rPr lang="en-US" dirty="0"/>
              <a:t>in the best case, the count for a  bucket </a:t>
            </a:r>
            <a:r>
              <a:rPr lang="en-US" dirty="0" smtClean="0"/>
              <a:t>is less </a:t>
            </a:r>
            <a:r>
              <a:rPr lang="en-US" dirty="0"/>
              <a:t>than the support </a:t>
            </a:r>
            <a:r>
              <a:rPr lang="en-US" i="1" dirty="0">
                <a:solidFill>
                  <a:srgbClr val="00B0F0"/>
                </a:solidFill>
              </a:rPr>
              <a:t>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Now, all pairs that hash to this bucket can be eliminated as candidates, even if the pair consists of two frequent </a:t>
            </a:r>
            <a:r>
              <a:rPr lang="en-US" dirty="0" smtClean="0"/>
              <a:t>items.</a:t>
            </a:r>
          </a:p>
          <a:p>
            <a:endParaRPr lang="en-US" dirty="0"/>
          </a:p>
          <a:p>
            <a:r>
              <a:rPr lang="en-US" dirty="0" smtClean="0"/>
              <a:t>On </a:t>
            </a:r>
            <a:r>
              <a:rPr lang="en-US" dirty="0"/>
              <a:t>Pass 2 (frequent pairs), we only count pairs that hash to frequent buckets.</a:t>
            </a:r>
          </a:p>
          <a:p>
            <a:pPr marL="716280" indent="-533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7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6746-5C4D-4CFC-8E2B-BFB2DAF08F85}" type="slidenum">
              <a:rPr lang="en-US"/>
              <a:pPr/>
              <a:t>83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PCY Algorithm – Between Passes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382000" cy="4038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Replace the buckets by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bit-vector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 means the bucket is frequent; 0 means it is not.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4-byte</a:t>
            </a:r>
            <a:r>
              <a:rPr lang="en-US" dirty="0" smtClean="0"/>
              <a:t> </a:t>
            </a:r>
            <a:r>
              <a:rPr lang="en-US" dirty="0"/>
              <a:t>integers are replaced by bits, so the bit-vector requires </a:t>
            </a:r>
            <a:r>
              <a:rPr lang="en-US" dirty="0">
                <a:solidFill>
                  <a:srgbClr val="0070C0"/>
                </a:solidFill>
              </a:rPr>
              <a:t>1/32</a:t>
            </a:r>
            <a:r>
              <a:rPr lang="en-US" dirty="0"/>
              <a:t> of memory.</a:t>
            </a:r>
          </a:p>
          <a:p>
            <a:endParaRPr lang="en-US" dirty="0" smtClean="0"/>
          </a:p>
          <a:p>
            <a:r>
              <a:rPr lang="en-US" dirty="0" smtClean="0"/>
              <a:t>Also</a:t>
            </a:r>
            <a:r>
              <a:rPr lang="en-US" dirty="0"/>
              <a:t>, </a:t>
            </a:r>
            <a:r>
              <a:rPr lang="en-US" dirty="0" smtClean="0"/>
              <a:t>find </a:t>
            </a:r>
            <a:r>
              <a:rPr lang="en-US" dirty="0"/>
              <a:t>which items are frequent and list them for the second pass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Same as with </a:t>
            </a:r>
            <a:r>
              <a:rPr lang="en-US" dirty="0" err="1" smtClean="0"/>
              <a:t>Apriori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97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E9D7-C526-40D3-A139-757DE87B5C34}" type="slidenum">
              <a:rPr lang="en-US"/>
              <a:pPr/>
              <a:t>84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PCY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09800" y="2362200"/>
            <a:ext cx="20574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Hash</a:t>
            </a:r>
          </a:p>
          <a:p>
            <a:pPr algn="ctr"/>
            <a:r>
              <a:rPr lang="en-US"/>
              <a:t>table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257800" y="2362200"/>
            <a:ext cx="1981200" cy="312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0" y="2438400"/>
            <a:ext cx="1905000" cy="685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Item counts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334000" y="3048000"/>
            <a:ext cx="1828800" cy="3810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Bitmap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667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1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715000" y="5630863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Pass 2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5334000" y="2438400"/>
            <a:ext cx="18288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Frequent items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4191000" y="2971800"/>
            <a:ext cx="1143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4267200" y="3429000"/>
            <a:ext cx="1066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486400" y="3810000"/>
            <a:ext cx="14843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Counts of</a:t>
            </a:r>
          </a:p>
          <a:p>
            <a:r>
              <a:rPr lang="en-US"/>
              <a:t>candidate</a:t>
            </a:r>
          </a:p>
          <a:p>
            <a:r>
              <a:rPr lang="en-US"/>
              <a:t>   pairs</a:t>
            </a: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4191000" y="2438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V="1">
            <a:off x="4267200" y="3048000"/>
            <a:ext cx="1066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F936-19E2-40C6-8E51-89FF50856825}" type="slidenum">
              <a:rPr lang="en-US"/>
              <a:pPr/>
              <a:t>85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PCY Algorithm – Pass 2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dirty="0"/>
              <a:t>Count all pairs {</a:t>
            </a:r>
            <a:r>
              <a:rPr lang="en-US" i="1" dirty="0"/>
              <a:t>i</a:t>
            </a:r>
            <a:r>
              <a:rPr lang="en-US" dirty="0"/>
              <a:t>, </a:t>
            </a:r>
            <a:r>
              <a:rPr lang="en-US" i="1" dirty="0"/>
              <a:t>j </a:t>
            </a:r>
            <a:r>
              <a:rPr lang="en-US" dirty="0"/>
              <a:t>} that meet the conditions for being a </a:t>
            </a:r>
            <a:r>
              <a:rPr lang="en-US" dirty="0">
                <a:solidFill>
                  <a:srgbClr val="CC6600"/>
                </a:solidFill>
              </a:rPr>
              <a:t>candidate pair</a:t>
            </a:r>
            <a:r>
              <a:rPr lang="en-US" dirty="0"/>
              <a:t>: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Both </a:t>
            </a:r>
            <a:r>
              <a:rPr lang="en-US" i="1" dirty="0"/>
              <a:t>i</a:t>
            </a:r>
            <a:r>
              <a:rPr lang="en-US" dirty="0"/>
              <a:t>  and </a:t>
            </a:r>
            <a:r>
              <a:rPr lang="en-US" i="1" dirty="0"/>
              <a:t>j</a:t>
            </a:r>
            <a:r>
              <a:rPr lang="en-US" dirty="0"/>
              <a:t>  are frequent items.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The pair {</a:t>
            </a:r>
            <a:r>
              <a:rPr lang="en-US" i="1" dirty="0"/>
              <a:t>i</a:t>
            </a:r>
            <a:r>
              <a:rPr lang="en-US" dirty="0"/>
              <a:t>, </a:t>
            </a:r>
            <a:r>
              <a:rPr lang="en-US" i="1" dirty="0"/>
              <a:t>j</a:t>
            </a:r>
            <a:r>
              <a:rPr lang="en-US" dirty="0"/>
              <a:t> }, hashes to a bucket number whose bit in the bit vector is 1.</a:t>
            </a:r>
          </a:p>
          <a:p>
            <a:pPr marL="609600" indent="-609600"/>
            <a:endParaRPr lang="en-US" dirty="0" smtClean="0"/>
          </a:p>
          <a:p>
            <a:pPr marL="609600" indent="-609600"/>
            <a:r>
              <a:rPr lang="en-US" dirty="0" smtClean="0"/>
              <a:t>Notice </a:t>
            </a:r>
            <a:r>
              <a:rPr lang="en-US" dirty="0" smtClean="0">
                <a:solidFill>
                  <a:srgbClr val="FF0000"/>
                </a:solidFill>
              </a:rPr>
              <a:t>both</a:t>
            </a:r>
            <a:r>
              <a:rPr lang="en-US" dirty="0" smtClean="0"/>
              <a:t> these </a:t>
            </a:r>
            <a:r>
              <a:rPr lang="en-US" dirty="0"/>
              <a:t>conditions are necessary for the pair to have a chance of being frequent.</a:t>
            </a:r>
          </a:p>
        </p:txBody>
      </p:sp>
    </p:spTree>
    <p:extLst>
      <p:ext uri="{BB962C8B-B14F-4D97-AF65-F5344CB8AC3E}">
        <p14:creationId xmlns:p14="http://schemas.microsoft.com/office/powerpoint/2010/main" val="136835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E252E-A9C4-4320-87EF-F4B0DB619408}" type="slidenum">
              <a:rPr lang="en-US"/>
              <a:pPr/>
              <a:t>86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All (Or Most) Frequent </a:t>
            </a:r>
            <a:r>
              <a:rPr lang="en-US" dirty="0" err="1"/>
              <a:t>Itemsets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less than </a:t>
            </a:r>
            <a:r>
              <a:rPr lang="en-US" dirty="0"/>
              <a:t>2 Passes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7772400" cy="4114800"/>
          </a:xfrm>
        </p:spPr>
        <p:txBody>
          <a:bodyPr/>
          <a:lstStyle/>
          <a:p>
            <a:r>
              <a:rPr lang="en-US" dirty="0"/>
              <a:t>A-Priori, PCY, etc., take </a:t>
            </a:r>
            <a:r>
              <a:rPr lang="en-US" i="1" dirty="0">
                <a:solidFill>
                  <a:srgbClr val="00B0F0"/>
                </a:solidFill>
              </a:rPr>
              <a:t>k</a:t>
            </a:r>
            <a:r>
              <a:rPr lang="en-US" dirty="0"/>
              <a:t>  passes to find frequent </a:t>
            </a:r>
            <a:r>
              <a:rPr lang="en-US" dirty="0" err="1"/>
              <a:t>itemsets</a:t>
            </a:r>
            <a:r>
              <a:rPr lang="en-US" dirty="0"/>
              <a:t> of size </a:t>
            </a:r>
            <a:r>
              <a:rPr lang="en-US" i="1" dirty="0">
                <a:solidFill>
                  <a:srgbClr val="00B0F0"/>
                </a:solidFill>
              </a:rPr>
              <a:t>k</a:t>
            </a:r>
            <a:r>
              <a:rPr lang="en-US" dirty="0"/>
              <a:t>.</a:t>
            </a:r>
          </a:p>
          <a:p>
            <a:r>
              <a:rPr lang="en-US" dirty="0"/>
              <a:t>Other techniques use 2 or fewer passes for all sizes:</a:t>
            </a:r>
          </a:p>
          <a:p>
            <a:pPr lvl="1"/>
            <a:r>
              <a:rPr lang="en-US" dirty="0"/>
              <a:t>Simple </a:t>
            </a:r>
            <a:r>
              <a:rPr lang="en-US" dirty="0" smtClean="0"/>
              <a:t>sampling algorithm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SON (</a:t>
            </a:r>
            <a:r>
              <a:rPr lang="en-US" dirty="0" err="1"/>
              <a:t>Savasere</a:t>
            </a:r>
            <a:r>
              <a:rPr lang="en-US" dirty="0"/>
              <a:t>, </a:t>
            </a:r>
            <a:r>
              <a:rPr lang="en-US" dirty="0" err="1"/>
              <a:t>Omiecinski</a:t>
            </a:r>
            <a:r>
              <a:rPr lang="en-US" dirty="0"/>
              <a:t>, and </a:t>
            </a:r>
            <a:r>
              <a:rPr lang="en-US" dirty="0" err="1"/>
              <a:t>Navathe</a:t>
            </a:r>
            <a:r>
              <a:rPr lang="en-US" dirty="0"/>
              <a:t>).</a:t>
            </a:r>
          </a:p>
          <a:p>
            <a:pPr lvl="1"/>
            <a:r>
              <a:rPr lang="en-US" dirty="0" err="1"/>
              <a:t>Toivonen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21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56472-E474-46E8-892E-A4563D084D32}" type="slidenum">
              <a:rPr lang="en-US"/>
              <a:pPr/>
              <a:t>87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en-US" dirty="0" smtClean="0"/>
              <a:t>Sampling Algorithm </a:t>
            </a:r>
            <a:r>
              <a:rPr lang="en-US" dirty="0"/>
              <a:t>– (1)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153400" cy="4114800"/>
          </a:xfrm>
        </p:spPr>
        <p:txBody>
          <a:bodyPr/>
          <a:lstStyle/>
          <a:p>
            <a:r>
              <a:rPr lang="en-US" dirty="0"/>
              <a:t>Take a </a:t>
            </a:r>
            <a:r>
              <a:rPr lang="en-US" dirty="0">
                <a:solidFill>
                  <a:srgbClr val="0070C0"/>
                </a:solidFill>
              </a:rPr>
              <a:t>random sample </a:t>
            </a:r>
            <a:r>
              <a:rPr lang="en-US" dirty="0"/>
              <a:t>of the market baskets.</a:t>
            </a:r>
          </a:p>
          <a:p>
            <a:endParaRPr lang="en-US" dirty="0" smtClean="0"/>
          </a:p>
          <a:p>
            <a:r>
              <a:rPr lang="en-US" dirty="0" smtClean="0"/>
              <a:t>Run </a:t>
            </a:r>
            <a:r>
              <a:rPr lang="en-US" dirty="0" err="1"/>
              <a:t>A</a:t>
            </a:r>
            <a:r>
              <a:rPr lang="en-US" dirty="0" err="1" smtClean="0"/>
              <a:t>priori</a:t>
            </a:r>
            <a:r>
              <a:rPr lang="en-US" dirty="0" smtClean="0"/>
              <a:t> </a:t>
            </a:r>
            <a:r>
              <a:rPr lang="en-US" dirty="0"/>
              <a:t>or one of its improvements (for sets of all sizes, not just pairs)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 main memory</a:t>
            </a:r>
            <a:r>
              <a:rPr lang="en-US" dirty="0"/>
              <a:t>, so you don’t pay for disk I/O each time you increase the size of </a:t>
            </a:r>
            <a:r>
              <a:rPr lang="en-US" dirty="0" err="1"/>
              <a:t>itemsets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Make sure the sample is such that there is enough </a:t>
            </a:r>
            <a:r>
              <a:rPr lang="en-US" dirty="0"/>
              <a:t>space for counts.</a:t>
            </a:r>
          </a:p>
        </p:txBody>
      </p:sp>
    </p:spTree>
    <p:extLst>
      <p:ext uri="{BB962C8B-B14F-4D97-AF65-F5344CB8AC3E}">
        <p14:creationId xmlns:p14="http://schemas.microsoft.com/office/powerpoint/2010/main" val="261635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B2481-C970-4E4A-B1F3-9050F902DFCC}" type="slidenum">
              <a:rPr lang="en-US"/>
              <a:pPr/>
              <a:t>88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Main-Memory Picture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962400" y="2133600"/>
            <a:ext cx="1524000" cy="2743200"/>
          </a:xfrm>
          <a:prstGeom prst="rect">
            <a:avLst/>
          </a:prstGeom>
          <a:solidFill>
            <a:srgbClr val="FFCC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3962400" y="3429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114800" y="2201863"/>
            <a:ext cx="1209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Copy of</a:t>
            </a:r>
          </a:p>
          <a:p>
            <a:r>
              <a:rPr lang="en-US"/>
              <a:t>sample</a:t>
            </a:r>
          </a:p>
          <a:p>
            <a:r>
              <a:rPr lang="en-US"/>
              <a:t>baskets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267200" y="3573463"/>
            <a:ext cx="10683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Space</a:t>
            </a:r>
          </a:p>
          <a:p>
            <a:r>
              <a:rPr lang="en-US"/>
              <a:t>  for</a:t>
            </a:r>
          </a:p>
          <a:p>
            <a:r>
              <a:rPr lang="en-US"/>
              <a:t>counts</a:t>
            </a:r>
          </a:p>
        </p:txBody>
      </p:sp>
    </p:spTree>
    <p:extLst>
      <p:ext uri="{BB962C8B-B14F-4D97-AF65-F5344CB8AC3E}">
        <p14:creationId xmlns:p14="http://schemas.microsoft.com/office/powerpoint/2010/main" val="3858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5235-D21E-48BF-8412-01D9C52FC9E2}" type="slidenum">
              <a:rPr lang="en-US"/>
              <a:pPr/>
              <a:t>89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/>
              <a:t>Simple Algorithm – (2)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038600"/>
          </a:xfrm>
        </p:spPr>
        <p:txBody>
          <a:bodyPr/>
          <a:lstStyle/>
          <a:p>
            <a:r>
              <a:rPr lang="en-US" dirty="0"/>
              <a:t>Use as your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support</a:t>
            </a:r>
            <a:r>
              <a:rPr lang="en-US" dirty="0"/>
              <a:t> threshold a suitable, </a:t>
            </a:r>
            <a:r>
              <a:rPr lang="en-US" dirty="0">
                <a:solidFill>
                  <a:srgbClr val="0070C0"/>
                </a:solidFill>
              </a:rPr>
              <a:t>scaled-back</a:t>
            </a:r>
            <a:r>
              <a:rPr lang="en-US" dirty="0"/>
              <a:t> number.</a:t>
            </a:r>
          </a:p>
          <a:p>
            <a:pPr lvl="1"/>
            <a:r>
              <a:rPr lang="en-US" dirty="0"/>
              <a:t>E.g., if your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sample</a:t>
            </a:r>
            <a:r>
              <a:rPr lang="en-US" dirty="0"/>
              <a:t> is </a:t>
            </a:r>
            <a:r>
              <a:rPr lang="en-US" dirty="0">
                <a:solidFill>
                  <a:srgbClr val="00B0F0"/>
                </a:solidFill>
              </a:rPr>
              <a:t>1/100</a:t>
            </a:r>
            <a:r>
              <a:rPr lang="en-US" dirty="0"/>
              <a:t> of the baskets, use  </a:t>
            </a:r>
            <a:r>
              <a:rPr lang="en-US" dirty="0" smtClean="0"/>
              <a:t>     </a:t>
            </a:r>
            <a:r>
              <a:rPr lang="en-US" i="1" dirty="0" smtClean="0">
                <a:solidFill>
                  <a:srgbClr val="00B0F0"/>
                </a:solidFill>
              </a:rPr>
              <a:t>s </a:t>
            </a:r>
            <a:r>
              <a:rPr lang="en-US" dirty="0">
                <a:solidFill>
                  <a:srgbClr val="00B0F0"/>
                </a:solidFill>
              </a:rPr>
              <a:t>/100</a:t>
            </a:r>
            <a:r>
              <a:rPr lang="en-US" dirty="0"/>
              <a:t> as your support threshold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instead</a:t>
            </a:r>
            <a:r>
              <a:rPr lang="en-US" dirty="0"/>
              <a:t> of </a:t>
            </a:r>
            <a:r>
              <a:rPr lang="en-US" i="1" dirty="0" smtClean="0">
                <a:solidFill>
                  <a:srgbClr val="00B0F0"/>
                </a:solidFill>
              </a:rPr>
              <a:t>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 smtClean="0"/>
              <a:t>You could stop here (single pass)</a:t>
            </a:r>
          </a:p>
          <a:p>
            <a:pPr lvl="1"/>
            <a:r>
              <a:rPr lang="en-US" dirty="0" smtClean="0"/>
              <a:t>What could be the problem?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4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892" y="175054"/>
            <a:ext cx="82804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Definitions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187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178" y="1143000"/>
                <a:ext cx="9137822" cy="5486400"/>
              </a:xfrm>
              <a:noFill/>
              <a:ln/>
            </p:spPr>
            <p:txBody>
              <a:bodyPr>
                <a:noAutofit/>
              </a:bodyPr>
              <a:lstStyle/>
              <a:p>
                <a:pPr marL="342900" indent="-342900"/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Itemset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742950" lvl="1" indent="-285750"/>
                <a:r>
                  <a:rPr lang="en-US" dirty="0"/>
                  <a:t>A collection of one or more items</a:t>
                </a:r>
              </a:p>
              <a:p>
                <a:pPr marL="1143000" lvl="2" indent="-228600"/>
                <a:r>
                  <a:rPr lang="en-US" dirty="0"/>
                  <a:t>Example: {Milk, Bread, Diaper}</a:t>
                </a:r>
              </a:p>
              <a:p>
                <a:pPr marL="742950" lvl="1" indent="-285750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k-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itemset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1143000" lvl="2" indent="-228600"/>
                <a:r>
                  <a:rPr lang="en-US" dirty="0"/>
                  <a:t>An </a:t>
                </a:r>
                <a:r>
                  <a:rPr lang="en-US" dirty="0" err="1"/>
                  <a:t>itemset</a:t>
                </a:r>
                <a:r>
                  <a:rPr lang="en-US" dirty="0"/>
                  <a:t> that contains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k</a:t>
                </a:r>
                <a:r>
                  <a:rPr lang="en-US" dirty="0"/>
                  <a:t> items</a:t>
                </a:r>
                <a:endParaRPr lang="en-US" b="1" dirty="0"/>
              </a:p>
              <a:p>
                <a:pPr marL="342900" indent="-342900"/>
                <a:r>
                  <a:rPr lang="en-US" dirty="0">
                    <a:solidFill>
                      <a:srgbClr val="0070C0"/>
                    </a:solidFill>
                  </a:rPr>
                  <a:t>Support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(</a:t>
                </a:r>
                <a:r>
                  <a:rPr lang="en-US" dirty="0" smtClean="0">
                    <a:solidFill>
                      <a:srgbClr val="0070C0"/>
                    </a:solidFill>
                    <a:sym typeface="Symbol" pitchFamily="18" charset="2"/>
                  </a:rPr>
                  <a:t>s)</a:t>
                </a:r>
                <a:endParaRPr lang="en-US" dirty="0">
                  <a:solidFill>
                    <a:srgbClr val="0070C0"/>
                  </a:solidFill>
                  <a:sym typeface="Symbol" pitchFamily="18" charset="2"/>
                </a:endParaRPr>
              </a:p>
              <a:p>
                <a:pPr marL="742950" lvl="1" indent="-285750"/>
                <a:r>
                  <a:rPr lang="en-US" b="1" dirty="0" smtClean="0"/>
                  <a:t>Count</a:t>
                </a:r>
                <a:r>
                  <a:rPr lang="en-US" dirty="0" smtClean="0"/>
                  <a:t>: Frequency </a:t>
                </a:r>
                <a:r>
                  <a:rPr lang="en-US" dirty="0"/>
                  <a:t>of occurrence of an </a:t>
                </a:r>
                <a:r>
                  <a:rPr lang="en-US" dirty="0" err="1"/>
                  <a:t>itemset</a:t>
                </a:r>
                <a:endParaRPr lang="en-US" dirty="0"/>
              </a:p>
              <a:p>
                <a:pPr marL="1017270" lvl="2" indent="-285750"/>
                <a:r>
                  <a:rPr lang="en-US" sz="1800" dirty="0"/>
                  <a:t>E.g.   </a:t>
                </a:r>
                <a:r>
                  <a:rPr lang="en-US" sz="1800" dirty="0" smtClean="0">
                    <a:solidFill>
                      <a:srgbClr val="0070C0"/>
                    </a:solidFill>
                    <a:sym typeface="Symbol" pitchFamily="18" charset="2"/>
                  </a:rPr>
                  <a:t>s({</a:t>
                </a:r>
                <a:r>
                  <a:rPr lang="en-US" sz="1800" dirty="0">
                    <a:solidFill>
                      <a:srgbClr val="0070C0"/>
                    </a:solidFill>
                    <a:sym typeface="Symbol" pitchFamily="18" charset="2"/>
                  </a:rPr>
                  <a:t>Milk, </a:t>
                </a:r>
                <a:r>
                  <a:rPr lang="en-US" sz="1800" dirty="0" err="1">
                    <a:solidFill>
                      <a:srgbClr val="0070C0"/>
                    </a:solidFill>
                    <a:sym typeface="Symbol" pitchFamily="18" charset="2"/>
                  </a:rPr>
                  <a:t>Bread,Diaper</a:t>
                </a:r>
                <a:r>
                  <a:rPr lang="en-US" sz="1800" dirty="0">
                    <a:solidFill>
                      <a:srgbClr val="0070C0"/>
                    </a:solidFill>
                    <a:sym typeface="Symbol" pitchFamily="18" charset="2"/>
                  </a:rPr>
                  <a:t>}) </a:t>
                </a:r>
                <a:r>
                  <a:rPr lang="en-US" sz="1800" dirty="0">
                    <a:sym typeface="Symbol" pitchFamily="18" charset="2"/>
                  </a:rPr>
                  <a:t>= 2 </a:t>
                </a:r>
                <a:endParaRPr lang="en-US" sz="2400" b="1" dirty="0"/>
              </a:p>
              <a:p>
                <a:pPr marL="742950" lvl="1" indent="-285750"/>
                <a:r>
                  <a:rPr lang="en-US" b="1" dirty="0" smtClean="0"/>
                  <a:t>Fraction</a:t>
                </a:r>
                <a:r>
                  <a:rPr lang="en-US" dirty="0" smtClean="0"/>
                  <a:t>: Fraction </a:t>
                </a:r>
                <a:r>
                  <a:rPr lang="en-US" dirty="0"/>
                  <a:t>of transactions that contain an </a:t>
                </a:r>
                <a:r>
                  <a:rPr lang="en-US" dirty="0" err="1"/>
                  <a:t>itemset</a:t>
                </a:r>
                <a:endParaRPr lang="en-US" dirty="0"/>
              </a:p>
              <a:p>
                <a:pPr marL="1017270" lvl="2" indent="-285750"/>
                <a:r>
                  <a:rPr lang="en-US" sz="1800" dirty="0"/>
                  <a:t>E.g.   </a:t>
                </a:r>
                <a:r>
                  <a:rPr lang="en-US" sz="1800" dirty="0">
                    <a:solidFill>
                      <a:srgbClr val="0070C0"/>
                    </a:solidFill>
                  </a:rPr>
                  <a:t>s({Milk, Bread, Diaper}) </a:t>
                </a:r>
                <a:r>
                  <a:rPr lang="en-US" sz="1800" dirty="0"/>
                  <a:t>= </a:t>
                </a:r>
                <a:r>
                  <a:rPr lang="en-US" sz="1800" dirty="0" smtClean="0"/>
                  <a:t>40%</a:t>
                </a:r>
                <a:endParaRPr lang="en-US" sz="1800" dirty="0"/>
              </a:p>
              <a:p>
                <a:pPr marL="342900" indent="-342900"/>
                <a:r>
                  <a:rPr lang="en-US" dirty="0">
                    <a:solidFill>
                      <a:srgbClr val="FF0000"/>
                    </a:solidFill>
                  </a:rPr>
                  <a:t>Frequent </a:t>
                </a:r>
                <a:r>
                  <a:rPr lang="en-US" dirty="0" err="1">
                    <a:solidFill>
                      <a:srgbClr val="FF0000"/>
                    </a:solidFill>
                  </a:rPr>
                  <a:t>Itemset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742950" lvl="1" indent="-285750"/>
                <a:r>
                  <a:rPr lang="en-US" dirty="0"/>
                  <a:t>An </a:t>
                </a:r>
                <a:r>
                  <a:rPr lang="en-US" dirty="0" err="1"/>
                  <a:t>itemset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𝐼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whose support is </a:t>
                </a:r>
                <a:r>
                  <a:rPr lang="en-US" dirty="0" smtClean="0"/>
                  <a:t>greater </a:t>
                </a:r>
                <a:r>
                  <a:rPr lang="en-US" dirty="0"/>
                  <a:t>than or equal to a </a:t>
                </a:r>
                <a:r>
                  <a:rPr lang="en-US" i="1" dirty="0" err="1" smtClean="0">
                    <a:solidFill>
                      <a:srgbClr val="FF0000"/>
                    </a:solidFill>
                  </a:rPr>
                  <a:t>minsup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threshold,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minsup</a:t>
                </a:r>
              </a:p>
              <a:p>
                <a:pPr marL="742950" lvl="1" indent="-285750"/>
                <a:endParaRPr lang="en-US" dirty="0"/>
              </a:p>
            </p:txBody>
          </p:sp>
        </mc:Choice>
        <mc:Fallback xmlns="">
          <p:sp>
            <p:nvSpPr>
              <p:cNvPr id="1231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178" y="1143000"/>
                <a:ext cx="9137822" cy="5486400"/>
              </a:xfrm>
              <a:blipFill rotWithShape="0">
                <a:blip r:embed="rId3"/>
                <a:stretch>
                  <a:fillRect l="-867" t="-1222" b="-266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31917" name="Object 45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2848570364"/>
              </p:ext>
            </p:extLst>
          </p:nvPr>
        </p:nvGraphicFramePr>
        <p:xfrm>
          <a:off x="5480222" y="1447800"/>
          <a:ext cx="3657600" cy="219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9" name="Document" r:id="rId5" imgW="3359338" imgH="2015504" progId="Word.Document.8">
                  <p:embed/>
                </p:oleObj>
              </mc:Choice>
              <mc:Fallback>
                <p:oleObj name="Document" r:id="rId5" imgW="3359338" imgH="2015504" progId="Word.Document.8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222" y="1447800"/>
                        <a:ext cx="3657600" cy="219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598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75" grpId="0" build="p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8122-52D3-4952-BBE9-46B34A6FCD2C}" type="slidenum">
              <a:rPr lang="en-US"/>
              <a:pPr/>
              <a:t>90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/>
              <a:t>Simple Algorithm – Option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419600"/>
          </a:xfrm>
        </p:spPr>
        <p:txBody>
          <a:bodyPr/>
          <a:lstStyle/>
          <a:p>
            <a:r>
              <a:rPr lang="en-US" dirty="0"/>
              <a:t>Optionally, verify that your guesses are truly frequent in the entire data set by a second </a:t>
            </a:r>
            <a:r>
              <a:rPr lang="en-US" dirty="0" smtClean="0"/>
              <a:t>pass (eliminate </a:t>
            </a:r>
            <a:r>
              <a:rPr lang="en-US" dirty="0" smtClean="0">
                <a:solidFill>
                  <a:srgbClr val="00B0F0"/>
                </a:solidFill>
              </a:rPr>
              <a:t>false positives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you don’t catch sets frequent in the whole but not in the sample</a:t>
            </a:r>
            <a:r>
              <a:rPr lang="en-US" dirty="0" smtClean="0"/>
              <a:t>.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false negatives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Smaller threshold, e.g., </a:t>
            </a:r>
            <a:r>
              <a:rPr lang="en-US" i="1" dirty="0">
                <a:solidFill>
                  <a:srgbClr val="00B0F0"/>
                </a:solidFill>
              </a:rPr>
              <a:t>s </a:t>
            </a:r>
            <a:r>
              <a:rPr lang="en-US" dirty="0">
                <a:solidFill>
                  <a:srgbClr val="00B0F0"/>
                </a:solidFill>
              </a:rPr>
              <a:t>/125</a:t>
            </a:r>
            <a:r>
              <a:rPr lang="en-US" dirty="0"/>
              <a:t>, helps catch more truly frequent </a:t>
            </a:r>
            <a:r>
              <a:rPr lang="en-US" dirty="0" err="1"/>
              <a:t>itemsets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But requires more space.</a:t>
            </a:r>
          </a:p>
        </p:txBody>
      </p:sp>
    </p:spTree>
    <p:extLst>
      <p:ext uri="{BB962C8B-B14F-4D97-AF65-F5344CB8AC3E}">
        <p14:creationId xmlns:p14="http://schemas.microsoft.com/office/powerpoint/2010/main" val="53209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696A-8BE1-4389-8603-AE5CFEBEC777}" type="slidenum">
              <a:rPr lang="en-US"/>
              <a:pPr/>
              <a:t>91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SON Algorithm – (1)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First pass</a:t>
            </a:r>
            <a:r>
              <a:rPr lang="en-US" dirty="0" smtClean="0"/>
              <a:t>: Break the data into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chunks</a:t>
            </a:r>
            <a:r>
              <a:rPr lang="en-US" dirty="0" smtClean="0"/>
              <a:t> that can be processed in main memory. </a:t>
            </a:r>
          </a:p>
          <a:p>
            <a:r>
              <a:rPr lang="en-US" dirty="0" smtClean="0"/>
              <a:t>Read one chunk at the time</a:t>
            </a:r>
          </a:p>
          <a:p>
            <a:pPr lvl="1"/>
            <a:r>
              <a:rPr lang="en-US" dirty="0" smtClean="0"/>
              <a:t>Find all frequent </a:t>
            </a:r>
            <a:r>
              <a:rPr lang="en-US" dirty="0" err="1" smtClean="0"/>
              <a:t>itemsets</a:t>
            </a:r>
            <a:r>
              <a:rPr lang="en-US" dirty="0" smtClean="0"/>
              <a:t> for each chunk.</a:t>
            </a:r>
          </a:p>
          <a:p>
            <a:pPr lvl="1"/>
            <a:r>
              <a:rPr lang="en-US" dirty="0"/>
              <a:t>Threshold = </a:t>
            </a:r>
            <a:r>
              <a:rPr lang="en-US" dirty="0">
                <a:solidFill>
                  <a:srgbClr val="00B0F0"/>
                </a:solidFill>
              </a:rPr>
              <a:t>s/number of </a:t>
            </a:r>
            <a:r>
              <a:rPr lang="en-US" dirty="0" smtClean="0">
                <a:solidFill>
                  <a:srgbClr val="00B0F0"/>
                </a:solidFill>
              </a:rPr>
              <a:t>chunks</a:t>
            </a:r>
            <a:endParaRPr lang="en-US" dirty="0">
              <a:solidFill>
                <a:srgbClr val="00B0F0"/>
              </a:solidFill>
            </a:endParaRP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An </a:t>
            </a:r>
            <a:r>
              <a:rPr lang="en-US" dirty="0" err="1"/>
              <a:t>itemset</a:t>
            </a:r>
            <a:r>
              <a:rPr lang="en-US" dirty="0"/>
              <a:t> becomes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candidate</a:t>
            </a:r>
            <a:r>
              <a:rPr lang="en-US" dirty="0"/>
              <a:t> if it is found to be frequent 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any </a:t>
            </a:r>
            <a:r>
              <a:rPr lang="en-US" dirty="0" smtClean="0"/>
              <a:t>one </a:t>
            </a:r>
            <a:r>
              <a:rPr lang="en-US" dirty="0"/>
              <a:t>or more </a:t>
            </a:r>
            <a:r>
              <a:rPr lang="en-US" dirty="0" smtClean="0"/>
              <a:t>chunks of </a:t>
            </a:r>
            <a:r>
              <a:rPr lang="en-US" dirty="0"/>
              <a:t>the baskets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391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20CD-91D8-4800-A9B9-735423E3A859}" type="slidenum">
              <a:rPr lang="en-US"/>
              <a:pPr/>
              <a:t>92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SON Algorithm – (2)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econd pass</a:t>
            </a:r>
            <a:r>
              <a:rPr lang="en-US" dirty="0" smtClean="0"/>
              <a:t>: </a:t>
            </a:r>
            <a:r>
              <a:rPr lang="en-US" dirty="0"/>
              <a:t>count all the candidate </a:t>
            </a:r>
            <a:r>
              <a:rPr lang="en-US" dirty="0" err="1"/>
              <a:t>itemsets</a:t>
            </a:r>
            <a:r>
              <a:rPr lang="en-US" dirty="0"/>
              <a:t> and determine which are frequent in the entire set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Key “monotonicity” idea</a:t>
            </a:r>
            <a:r>
              <a:rPr lang="en-US" dirty="0"/>
              <a:t>: an </a:t>
            </a:r>
            <a:r>
              <a:rPr lang="en-US" dirty="0" err="1"/>
              <a:t>itemset</a:t>
            </a:r>
            <a:r>
              <a:rPr lang="en-US" dirty="0"/>
              <a:t> cannot be frequent in the entire set of baskets unless it is frequent in at least one subset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Why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50F8-8CBF-46D0-9A84-8F1EE8C3DBF9}" type="slidenum">
              <a:rPr lang="en-US"/>
              <a:pPr/>
              <a:t>93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/>
              <a:t>SON Algorithm – Distributed Version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 dirty="0"/>
              <a:t>This idea lends itself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distributed data mining</a:t>
            </a:r>
            <a:r>
              <a:rPr lang="en-US" dirty="0"/>
              <a:t>.</a:t>
            </a:r>
          </a:p>
          <a:p>
            <a:r>
              <a:rPr lang="en-US" dirty="0"/>
              <a:t>If baskets are distributed among many nodes, compute frequent </a:t>
            </a:r>
            <a:r>
              <a:rPr lang="en-US" dirty="0" err="1"/>
              <a:t>itemsets</a:t>
            </a:r>
            <a:r>
              <a:rPr lang="en-US" dirty="0"/>
              <a:t> at each node, then distribute the candidates from each node.</a:t>
            </a:r>
          </a:p>
          <a:p>
            <a:r>
              <a:rPr lang="en-US" dirty="0"/>
              <a:t>Finally, accumulate the counts of all candidates.</a:t>
            </a:r>
          </a:p>
        </p:txBody>
      </p:sp>
    </p:spTree>
    <p:extLst>
      <p:ext uri="{BB962C8B-B14F-4D97-AF65-F5344CB8AC3E}">
        <p14:creationId xmlns:p14="http://schemas.microsoft.com/office/powerpoint/2010/main" val="40164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FAC1E-3E36-40B2-ACA0-A5253B02A4CB}" type="slidenum">
              <a:rPr lang="en-US"/>
              <a:pPr/>
              <a:t>94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Toivonen’s Algorithm – (1)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as in the simple </a:t>
            </a:r>
            <a:r>
              <a:rPr lang="en-US" dirty="0" smtClean="0"/>
              <a:t>sampling algorithm</a:t>
            </a:r>
            <a:r>
              <a:rPr lang="en-US" dirty="0"/>
              <a:t>, but lower the threshold slightly for the sample.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r>
              <a:rPr lang="en-US" dirty="0"/>
              <a:t>: if the sample is 1% of the baskets, use </a:t>
            </a:r>
            <a:r>
              <a:rPr lang="en-US" i="1" dirty="0">
                <a:solidFill>
                  <a:srgbClr val="00B0F0"/>
                </a:solidFill>
              </a:rPr>
              <a:t>s</a:t>
            </a:r>
            <a:r>
              <a:rPr lang="en-US" dirty="0">
                <a:solidFill>
                  <a:srgbClr val="00B0F0"/>
                </a:solidFill>
              </a:rPr>
              <a:t> /125 </a:t>
            </a:r>
            <a:r>
              <a:rPr lang="en-US" dirty="0"/>
              <a:t>as the support threshold rather than </a:t>
            </a:r>
            <a:r>
              <a:rPr lang="en-US" i="1" dirty="0">
                <a:solidFill>
                  <a:srgbClr val="00B0F0"/>
                </a:solidFill>
              </a:rPr>
              <a:t>s</a:t>
            </a:r>
            <a:r>
              <a:rPr lang="en-US" dirty="0">
                <a:solidFill>
                  <a:srgbClr val="00B0F0"/>
                </a:solidFill>
              </a:rPr>
              <a:t> /100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Goal is to avoid missing any </a:t>
            </a:r>
            <a:r>
              <a:rPr lang="en-US" dirty="0" err="1"/>
              <a:t>itemset</a:t>
            </a:r>
            <a:r>
              <a:rPr lang="en-US" dirty="0"/>
              <a:t> that is frequent in the full set of baskets.</a:t>
            </a:r>
          </a:p>
        </p:txBody>
      </p:sp>
    </p:spTree>
    <p:extLst>
      <p:ext uri="{BB962C8B-B14F-4D97-AF65-F5344CB8AC3E}">
        <p14:creationId xmlns:p14="http://schemas.microsoft.com/office/powerpoint/2010/main" val="38745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F104-6809-41BB-8FD5-650DABC03F73}" type="slidenum">
              <a:rPr lang="en-US"/>
              <a:pPr/>
              <a:t>95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Toivonen’s Algorithm – (2)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001000" cy="4114800"/>
          </a:xfrm>
        </p:spPr>
        <p:txBody>
          <a:bodyPr/>
          <a:lstStyle/>
          <a:p>
            <a:r>
              <a:rPr lang="en-US" dirty="0"/>
              <a:t>Add to the </a:t>
            </a:r>
            <a:r>
              <a:rPr lang="en-US" dirty="0" err="1"/>
              <a:t>itemsets</a:t>
            </a:r>
            <a:r>
              <a:rPr lang="en-US" dirty="0"/>
              <a:t> that are frequent in the sample the </a:t>
            </a:r>
            <a:r>
              <a:rPr lang="en-US" dirty="0">
                <a:solidFill>
                  <a:srgbClr val="00B0F0"/>
                </a:solidFill>
              </a:rPr>
              <a:t>negative border </a:t>
            </a:r>
            <a:r>
              <a:rPr lang="en-US" dirty="0" smtClean="0"/>
              <a:t>of </a:t>
            </a:r>
            <a:r>
              <a:rPr lang="en-US" dirty="0"/>
              <a:t>these </a:t>
            </a:r>
            <a:r>
              <a:rPr lang="en-US" dirty="0" err="1"/>
              <a:t>itemsets</a:t>
            </a:r>
            <a:r>
              <a:rPr lang="en-US" dirty="0"/>
              <a:t>.</a:t>
            </a:r>
          </a:p>
          <a:p>
            <a:r>
              <a:rPr lang="en-US" dirty="0"/>
              <a:t>An </a:t>
            </a:r>
            <a:r>
              <a:rPr lang="en-US" dirty="0" err="1"/>
              <a:t>itemset</a:t>
            </a:r>
            <a:r>
              <a:rPr lang="en-US" dirty="0"/>
              <a:t> is in the negative border if it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not</a:t>
            </a:r>
            <a:r>
              <a:rPr lang="en-US" dirty="0"/>
              <a:t> deemed frequent in the sample, but </a:t>
            </a:r>
            <a:r>
              <a:rPr lang="en-US" dirty="0">
                <a:solidFill>
                  <a:srgbClr val="FF0000"/>
                </a:solidFill>
              </a:rPr>
              <a:t>all</a:t>
            </a:r>
            <a:r>
              <a:rPr lang="en-US" dirty="0"/>
              <a:t>  its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immediate subsets </a:t>
            </a:r>
            <a:r>
              <a:rPr lang="en-US" dirty="0"/>
              <a:t>are.</a:t>
            </a:r>
          </a:p>
        </p:txBody>
      </p:sp>
    </p:spTree>
    <p:extLst>
      <p:ext uri="{BB962C8B-B14F-4D97-AF65-F5344CB8AC3E}">
        <p14:creationId xmlns:p14="http://schemas.microsoft.com/office/powerpoint/2010/main" val="31776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267EF-A156-4548-8082-BA51B1DD0042}" type="slidenum">
              <a:rPr lang="en-US"/>
              <a:pPr/>
              <a:t>96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Reminder</a:t>
            </a:r>
            <a:r>
              <a:rPr lang="en-US" dirty="0" smtClean="0"/>
              <a:t>: </a:t>
            </a:r>
            <a:r>
              <a:rPr lang="en-US" dirty="0"/>
              <a:t>Negative Border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924800" cy="4648200"/>
          </a:xfrm>
        </p:spPr>
        <p:txBody>
          <a:bodyPr/>
          <a:lstStyle/>
          <a:p>
            <a:pPr marL="609600" indent="-609600"/>
            <a:r>
              <a:rPr lang="en-US" dirty="0" err="1"/>
              <a:t>Itemset</a:t>
            </a:r>
            <a:r>
              <a:rPr lang="en-US" i="1" dirty="0" smtClean="0">
                <a:solidFill>
                  <a:srgbClr val="00B0F0"/>
                </a:solidFill>
              </a:rPr>
              <a:t> ABCD</a:t>
            </a:r>
            <a:r>
              <a:rPr lang="en-US" dirty="0" smtClean="0"/>
              <a:t>  </a:t>
            </a:r>
            <a:r>
              <a:rPr lang="en-US" dirty="0"/>
              <a:t>is in the negative border if and only if: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It is </a:t>
            </a:r>
            <a:r>
              <a:rPr lang="en-US" dirty="0">
                <a:solidFill>
                  <a:srgbClr val="FF0000"/>
                </a:solidFill>
              </a:rPr>
              <a:t>not frequent </a:t>
            </a:r>
            <a:r>
              <a:rPr lang="en-US" dirty="0"/>
              <a:t>in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sample</a:t>
            </a:r>
            <a:r>
              <a:rPr lang="en-US" dirty="0"/>
              <a:t>, but</a:t>
            </a:r>
          </a:p>
          <a:p>
            <a:pPr marL="990600" lvl="1" indent="-533400">
              <a:buFont typeface="Monotype Sorts" pitchFamily="2" charset="2"/>
              <a:buAutoNum type="arabicPeriod"/>
            </a:pPr>
            <a:r>
              <a:rPr lang="en-US" dirty="0"/>
              <a:t>All of </a:t>
            </a:r>
            <a:r>
              <a:rPr lang="en-US" i="1" dirty="0">
                <a:solidFill>
                  <a:srgbClr val="00B0F0"/>
                </a:solidFill>
              </a:rPr>
              <a:t>ABC</a:t>
            </a:r>
            <a:r>
              <a:rPr lang="en-US" dirty="0">
                <a:solidFill>
                  <a:srgbClr val="00B0F0"/>
                </a:solidFill>
              </a:rPr>
              <a:t>,</a:t>
            </a:r>
            <a:r>
              <a:rPr lang="en-US" i="1" dirty="0">
                <a:solidFill>
                  <a:srgbClr val="00B0F0"/>
                </a:solidFill>
              </a:rPr>
              <a:t> BCD</a:t>
            </a:r>
            <a:r>
              <a:rPr lang="en-US" dirty="0">
                <a:solidFill>
                  <a:srgbClr val="00B0F0"/>
                </a:solidFill>
              </a:rPr>
              <a:t>, </a:t>
            </a:r>
            <a:r>
              <a:rPr lang="en-US" i="1" dirty="0">
                <a:solidFill>
                  <a:srgbClr val="00B0F0"/>
                </a:solidFill>
              </a:rPr>
              <a:t>ACD</a:t>
            </a:r>
            <a:r>
              <a:rPr lang="en-US" dirty="0"/>
              <a:t>, and </a:t>
            </a:r>
            <a:r>
              <a:rPr lang="en-US" i="1" dirty="0">
                <a:solidFill>
                  <a:srgbClr val="00B0F0"/>
                </a:solidFill>
              </a:rPr>
              <a:t>ABD</a:t>
            </a:r>
            <a:r>
              <a:rPr lang="en-US" i="1" dirty="0"/>
              <a:t> 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are.</a:t>
            </a:r>
          </a:p>
          <a:p>
            <a:pPr marL="609600" indent="-609600"/>
            <a:r>
              <a:rPr lang="en-US" dirty="0"/>
              <a:t>Item</a:t>
            </a:r>
            <a:r>
              <a:rPr lang="en-US" i="1" dirty="0" smtClean="0">
                <a:solidFill>
                  <a:srgbClr val="00B0F0"/>
                </a:solidFill>
              </a:rPr>
              <a:t> 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/>
              <a:t>is in the negative border if and only if it is not frequent in the sample.</a:t>
            </a:r>
          </a:p>
          <a:p>
            <a:pPr marL="990600" lvl="1" indent="-533400">
              <a:buFont typeface="Monotype Sorts" pitchFamily="2" charset="2"/>
              <a:buChar char="u"/>
            </a:pPr>
            <a:r>
              <a:rPr lang="en-US" dirty="0"/>
              <a:t>Because the empty set is always frequent.</a:t>
            </a:r>
          </a:p>
          <a:p>
            <a:pPr marL="1371600" lvl="2" indent="-457200">
              <a:buFont typeface="Monotype Sorts" pitchFamily="2" charset="2"/>
              <a:buChar char="u"/>
            </a:pPr>
            <a:r>
              <a:rPr lang="en-US" dirty="0"/>
              <a:t>Unless there are fewer baskets than the support threshold (silly case).</a:t>
            </a:r>
          </a:p>
        </p:txBody>
      </p:sp>
    </p:spTree>
    <p:extLst>
      <p:ext uri="{BB962C8B-B14F-4D97-AF65-F5344CB8AC3E}">
        <p14:creationId xmlns:p14="http://schemas.microsoft.com/office/powerpoint/2010/main" val="10982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D732-4638-46E5-92A1-DBBFA78F1BA8}" type="slidenum">
              <a:rPr lang="en-US"/>
              <a:pPr/>
              <a:t>97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of Negative Border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17525" y="2928938"/>
            <a:ext cx="122341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    …</a:t>
            </a:r>
          </a:p>
          <a:p>
            <a:endParaRPr lang="en-US" dirty="0"/>
          </a:p>
          <a:p>
            <a:r>
              <a:rPr lang="en-US" dirty="0" smtClean="0"/>
              <a:t>triples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pairs</a:t>
            </a:r>
            <a:endParaRPr lang="en-US" dirty="0"/>
          </a:p>
          <a:p>
            <a:endParaRPr lang="en-US" dirty="0"/>
          </a:p>
          <a:p>
            <a:r>
              <a:rPr lang="en-US" dirty="0"/>
              <a:t>singletons</a:t>
            </a:r>
          </a:p>
        </p:txBody>
      </p:sp>
      <p:sp>
        <p:nvSpPr>
          <p:cNvPr id="46084" name="Freeform 4"/>
          <p:cNvSpPr>
            <a:spLocks/>
          </p:cNvSpPr>
          <p:nvPr/>
        </p:nvSpPr>
        <p:spPr bwMode="auto">
          <a:xfrm>
            <a:off x="2438400" y="3467100"/>
            <a:ext cx="5803900" cy="1181100"/>
          </a:xfrm>
          <a:custGeom>
            <a:avLst/>
            <a:gdLst>
              <a:gd name="T0" fmla="*/ 0 w 3656"/>
              <a:gd name="T1" fmla="*/ 696 h 744"/>
              <a:gd name="T2" fmla="*/ 96 w 3656"/>
              <a:gd name="T3" fmla="*/ 264 h 744"/>
              <a:gd name="T4" fmla="*/ 384 w 3656"/>
              <a:gd name="T5" fmla="*/ 24 h 744"/>
              <a:gd name="T6" fmla="*/ 912 w 3656"/>
              <a:gd name="T7" fmla="*/ 120 h 744"/>
              <a:gd name="T8" fmla="*/ 1056 w 3656"/>
              <a:gd name="T9" fmla="*/ 552 h 744"/>
              <a:gd name="T10" fmla="*/ 1440 w 3656"/>
              <a:gd name="T11" fmla="*/ 600 h 744"/>
              <a:gd name="T12" fmla="*/ 1680 w 3656"/>
              <a:gd name="T13" fmla="*/ 264 h 744"/>
              <a:gd name="T14" fmla="*/ 2112 w 3656"/>
              <a:gd name="T15" fmla="*/ 264 h 744"/>
              <a:gd name="T16" fmla="*/ 2400 w 3656"/>
              <a:gd name="T17" fmla="*/ 408 h 744"/>
              <a:gd name="T18" fmla="*/ 2928 w 3656"/>
              <a:gd name="T19" fmla="*/ 456 h 744"/>
              <a:gd name="T20" fmla="*/ 3264 w 3656"/>
              <a:gd name="T21" fmla="*/ 648 h 744"/>
              <a:gd name="T22" fmla="*/ 3600 w 3656"/>
              <a:gd name="T23" fmla="*/ 696 h 744"/>
              <a:gd name="T24" fmla="*/ 3600 w 3656"/>
              <a:gd name="T25" fmla="*/ 744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56" h="744">
                <a:moveTo>
                  <a:pt x="0" y="696"/>
                </a:moveTo>
                <a:cubicBezTo>
                  <a:pt x="16" y="536"/>
                  <a:pt x="32" y="376"/>
                  <a:pt x="96" y="264"/>
                </a:cubicBezTo>
                <a:cubicBezTo>
                  <a:pt x="160" y="152"/>
                  <a:pt x="248" y="48"/>
                  <a:pt x="384" y="24"/>
                </a:cubicBezTo>
                <a:cubicBezTo>
                  <a:pt x="520" y="0"/>
                  <a:pt x="800" y="32"/>
                  <a:pt x="912" y="120"/>
                </a:cubicBezTo>
                <a:cubicBezTo>
                  <a:pt x="1024" y="208"/>
                  <a:pt x="968" y="472"/>
                  <a:pt x="1056" y="552"/>
                </a:cubicBezTo>
                <a:cubicBezTo>
                  <a:pt x="1144" y="632"/>
                  <a:pt x="1336" y="648"/>
                  <a:pt x="1440" y="600"/>
                </a:cubicBezTo>
                <a:cubicBezTo>
                  <a:pt x="1544" y="552"/>
                  <a:pt x="1568" y="320"/>
                  <a:pt x="1680" y="264"/>
                </a:cubicBezTo>
                <a:cubicBezTo>
                  <a:pt x="1792" y="208"/>
                  <a:pt x="1992" y="240"/>
                  <a:pt x="2112" y="264"/>
                </a:cubicBezTo>
                <a:cubicBezTo>
                  <a:pt x="2232" y="288"/>
                  <a:pt x="2264" y="376"/>
                  <a:pt x="2400" y="408"/>
                </a:cubicBezTo>
                <a:cubicBezTo>
                  <a:pt x="2536" y="440"/>
                  <a:pt x="2784" y="416"/>
                  <a:pt x="2928" y="456"/>
                </a:cubicBezTo>
                <a:cubicBezTo>
                  <a:pt x="3072" y="496"/>
                  <a:pt x="3152" y="608"/>
                  <a:pt x="3264" y="648"/>
                </a:cubicBezTo>
                <a:cubicBezTo>
                  <a:pt x="3376" y="688"/>
                  <a:pt x="3544" y="680"/>
                  <a:pt x="3600" y="696"/>
                </a:cubicBezTo>
                <a:cubicBezTo>
                  <a:pt x="3656" y="712"/>
                  <a:pt x="3600" y="736"/>
                  <a:pt x="3600" y="744"/>
                </a:cubicBezTo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Freeform 6"/>
          <p:cNvSpPr>
            <a:spLocks/>
          </p:cNvSpPr>
          <p:nvPr/>
        </p:nvSpPr>
        <p:spPr bwMode="auto">
          <a:xfrm>
            <a:off x="2311400" y="3200400"/>
            <a:ext cx="5842000" cy="1066800"/>
          </a:xfrm>
          <a:custGeom>
            <a:avLst/>
            <a:gdLst>
              <a:gd name="T0" fmla="*/ 32 w 3680"/>
              <a:gd name="T1" fmla="*/ 336 h 672"/>
              <a:gd name="T2" fmla="*/ 32 w 3680"/>
              <a:gd name="T3" fmla="*/ 288 h 672"/>
              <a:gd name="T4" fmla="*/ 224 w 3680"/>
              <a:gd name="T5" fmla="*/ 48 h 672"/>
              <a:gd name="T6" fmla="*/ 608 w 3680"/>
              <a:gd name="T7" fmla="*/ 0 h 672"/>
              <a:gd name="T8" fmla="*/ 944 w 3680"/>
              <a:gd name="T9" fmla="*/ 48 h 672"/>
              <a:gd name="T10" fmla="*/ 1136 w 3680"/>
              <a:gd name="T11" fmla="*/ 192 h 672"/>
              <a:gd name="T12" fmla="*/ 1232 w 3680"/>
              <a:gd name="T13" fmla="*/ 384 h 672"/>
              <a:gd name="T14" fmla="*/ 1280 w 3680"/>
              <a:gd name="T15" fmla="*/ 528 h 672"/>
              <a:gd name="T16" fmla="*/ 1472 w 3680"/>
              <a:gd name="T17" fmla="*/ 528 h 672"/>
              <a:gd name="T18" fmla="*/ 1568 w 3680"/>
              <a:gd name="T19" fmla="*/ 288 h 672"/>
              <a:gd name="T20" fmla="*/ 1808 w 3680"/>
              <a:gd name="T21" fmla="*/ 192 h 672"/>
              <a:gd name="T22" fmla="*/ 2288 w 3680"/>
              <a:gd name="T23" fmla="*/ 288 h 672"/>
              <a:gd name="T24" fmla="*/ 2432 w 3680"/>
              <a:gd name="T25" fmla="*/ 336 h 672"/>
              <a:gd name="T26" fmla="*/ 2768 w 3680"/>
              <a:gd name="T27" fmla="*/ 384 h 672"/>
              <a:gd name="T28" fmla="*/ 3056 w 3680"/>
              <a:gd name="T29" fmla="*/ 432 h 672"/>
              <a:gd name="T30" fmla="*/ 3296 w 3680"/>
              <a:gd name="T31" fmla="*/ 624 h 672"/>
              <a:gd name="T32" fmla="*/ 3680 w 3680"/>
              <a:gd name="T33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80" h="672">
                <a:moveTo>
                  <a:pt x="32" y="336"/>
                </a:moveTo>
                <a:cubicBezTo>
                  <a:pt x="16" y="336"/>
                  <a:pt x="0" y="336"/>
                  <a:pt x="32" y="288"/>
                </a:cubicBezTo>
                <a:cubicBezTo>
                  <a:pt x="64" y="240"/>
                  <a:pt x="128" y="96"/>
                  <a:pt x="224" y="48"/>
                </a:cubicBezTo>
                <a:cubicBezTo>
                  <a:pt x="320" y="0"/>
                  <a:pt x="488" y="0"/>
                  <a:pt x="608" y="0"/>
                </a:cubicBezTo>
                <a:cubicBezTo>
                  <a:pt x="728" y="0"/>
                  <a:pt x="856" y="16"/>
                  <a:pt x="944" y="48"/>
                </a:cubicBezTo>
                <a:cubicBezTo>
                  <a:pt x="1032" y="80"/>
                  <a:pt x="1088" y="136"/>
                  <a:pt x="1136" y="192"/>
                </a:cubicBezTo>
                <a:cubicBezTo>
                  <a:pt x="1184" y="248"/>
                  <a:pt x="1208" y="328"/>
                  <a:pt x="1232" y="384"/>
                </a:cubicBezTo>
                <a:cubicBezTo>
                  <a:pt x="1256" y="440"/>
                  <a:pt x="1240" y="504"/>
                  <a:pt x="1280" y="528"/>
                </a:cubicBezTo>
                <a:cubicBezTo>
                  <a:pt x="1320" y="552"/>
                  <a:pt x="1424" y="568"/>
                  <a:pt x="1472" y="528"/>
                </a:cubicBezTo>
                <a:cubicBezTo>
                  <a:pt x="1520" y="488"/>
                  <a:pt x="1512" y="344"/>
                  <a:pt x="1568" y="288"/>
                </a:cubicBezTo>
                <a:cubicBezTo>
                  <a:pt x="1624" y="232"/>
                  <a:pt x="1688" y="192"/>
                  <a:pt x="1808" y="192"/>
                </a:cubicBezTo>
                <a:cubicBezTo>
                  <a:pt x="1928" y="192"/>
                  <a:pt x="2184" y="264"/>
                  <a:pt x="2288" y="288"/>
                </a:cubicBezTo>
                <a:cubicBezTo>
                  <a:pt x="2392" y="312"/>
                  <a:pt x="2352" y="320"/>
                  <a:pt x="2432" y="336"/>
                </a:cubicBezTo>
                <a:cubicBezTo>
                  <a:pt x="2512" y="352"/>
                  <a:pt x="2664" y="368"/>
                  <a:pt x="2768" y="384"/>
                </a:cubicBezTo>
                <a:cubicBezTo>
                  <a:pt x="2872" y="400"/>
                  <a:pt x="2968" y="392"/>
                  <a:pt x="3056" y="432"/>
                </a:cubicBezTo>
                <a:cubicBezTo>
                  <a:pt x="3144" y="472"/>
                  <a:pt x="3192" y="584"/>
                  <a:pt x="3296" y="624"/>
                </a:cubicBezTo>
                <a:cubicBezTo>
                  <a:pt x="3400" y="664"/>
                  <a:pt x="3540" y="668"/>
                  <a:pt x="3680" y="6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4251325" y="2471738"/>
            <a:ext cx="2347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Negative Border</a:t>
            </a:r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5105400" y="2971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2438400" y="54864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 flipV="1">
            <a:off x="2438400" y="4495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8153400" y="4572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2438400" y="4572000"/>
            <a:ext cx="5715000" cy="914400"/>
          </a:xfrm>
          <a:prstGeom prst="rect">
            <a:avLst/>
          </a:prstGeom>
          <a:solidFill>
            <a:srgbClr val="00FF00"/>
          </a:solidFill>
          <a:ln w="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Frequent Itemsets</a:t>
            </a:r>
          </a:p>
          <a:p>
            <a:pPr algn="ctr"/>
            <a:r>
              <a:rPr lang="en-US"/>
              <a:t>from Sample</a:t>
            </a:r>
          </a:p>
        </p:txBody>
      </p:sp>
    </p:spTree>
    <p:extLst>
      <p:ext uri="{BB962C8B-B14F-4D97-AF65-F5344CB8AC3E}">
        <p14:creationId xmlns:p14="http://schemas.microsoft.com/office/powerpoint/2010/main" val="3742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E418-0067-4131-A539-83AE912A6845}" type="slidenum">
              <a:rPr lang="en-US"/>
              <a:pPr/>
              <a:t>98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Toivonen’s Algorithm – (3)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second pass, </a:t>
            </a:r>
            <a:r>
              <a:rPr lang="en-US" dirty="0" smtClean="0"/>
              <a:t>compute the support for all </a:t>
            </a:r>
            <a:r>
              <a:rPr lang="en-US" dirty="0"/>
              <a:t>candidate frequent </a:t>
            </a:r>
            <a:r>
              <a:rPr lang="en-US" dirty="0" err="1"/>
              <a:t>itemsets</a:t>
            </a:r>
            <a:r>
              <a:rPr lang="en-US" dirty="0"/>
              <a:t> from the first pass, and also </a:t>
            </a:r>
            <a:r>
              <a:rPr lang="en-US" dirty="0" smtClean="0"/>
              <a:t>for their </a:t>
            </a:r>
            <a:r>
              <a:rPr lang="en-US" dirty="0"/>
              <a:t>negative border.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FF0000"/>
                </a:solidFill>
              </a:rPr>
              <a:t>no </a:t>
            </a:r>
            <a:r>
              <a:rPr lang="en-US" dirty="0" err="1">
                <a:solidFill>
                  <a:srgbClr val="FF0000"/>
                </a:solidFill>
              </a:rPr>
              <a:t>itemset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from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negative border </a:t>
            </a:r>
            <a:r>
              <a:rPr lang="en-US" dirty="0"/>
              <a:t>turns out to be frequent, then the candidates found to be frequent in the whole data are </a:t>
            </a:r>
            <a:r>
              <a:rPr lang="en-US" dirty="0" smtClean="0">
                <a:solidFill>
                  <a:srgbClr val="FF0000"/>
                </a:solidFill>
              </a:rPr>
              <a:t>exactly</a:t>
            </a:r>
            <a:r>
              <a:rPr lang="en-US" dirty="0" smtClean="0"/>
              <a:t> </a:t>
            </a:r>
            <a:r>
              <a:rPr lang="en-US" dirty="0"/>
              <a:t>the frequent </a:t>
            </a:r>
            <a:r>
              <a:rPr lang="en-US" dirty="0" err="1"/>
              <a:t>itemsets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46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9136-BDF9-4DA5-97D0-483D4D6E9AF5}" type="slidenum">
              <a:rPr lang="en-US"/>
              <a:pPr/>
              <a:t>99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/>
              <a:t>Toivonen’s Algorithm – (4)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382000" cy="4114800"/>
          </a:xfrm>
        </p:spPr>
        <p:txBody>
          <a:bodyPr/>
          <a:lstStyle/>
          <a:p>
            <a:r>
              <a:rPr lang="en-US" dirty="0"/>
              <a:t>What if we find that something in the negative border is actually frequent?</a:t>
            </a:r>
          </a:p>
          <a:p>
            <a:pPr lvl="1"/>
            <a:r>
              <a:rPr lang="en-US" dirty="0"/>
              <a:t>We must start over again!</a:t>
            </a:r>
          </a:p>
          <a:p>
            <a:endParaRPr lang="en-US" dirty="0" smtClean="0"/>
          </a:p>
          <a:p>
            <a:r>
              <a:rPr lang="en-US" dirty="0" smtClean="0"/>
              <a:t>Try </a:t>
            </a:r>
            <a:r>
              <a:rPr lang="en-US" dirty="0"/>
              <a:t>to choose the support threshold so the probability of failure is low, while the number of </a:t>
            </a:r>
            <a:r>
              <a:rPr lang="en-US" dirty="0" err="1"/>
              <a:t>itemsets</a:t>
            </a:r>
            <a:r>
              <a:rPr lang="en-US" dirty="0"/>
              <a:t> checked on the second pass fits in main-memory.</a:t>
            </a:r>
          </a:p>
        </p:txBody>
      </p:sp>
    </p:spTree>
    <p:extLst>
      <p:ext uri="{BB962C8B-B14F-4D97-AF65-F5344CB8AC3E}">
        <p14:creationId xmlns:p14="http://schemas.microsoft.com/office/powerpoint/2010/main" val="234031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10217</TotalTime>
  <Words>6039</Words>
  <Application>Microsoft Office PowerPoint</Application>
  <PresentationFormat>On-screen Show (4:3)</PresentationFormat>
  <Paragraphs>1263</Paragraphs>
  <Slides>105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7</vt:i4>
      </vt:variant>
      <vt:variant>
        <vt:lpstr>Slide Titles</vt:lpstr>
      </vt:variant>
      <vt:variant>
        <vt:i4>105</vt:i4>
      </vt:variant>
    </vt:vector>
  </HeadingPairs>
  <TitlesOfParts>
    <vt:vector size="113" baseType="lpstr">
      <vt:lpstr>Clarity</vt:lpstr>
      <vt:lpstr>Document</vt:lpstr>
      <vt:lpstr>Visio</vt:lpstr>
      <vt:lpstr>Microsoft Word 97 - 2003 Document</vt:lpstr>
      <vt:lpstr>Εξίσωση</vt:lpstr>
      <vt:lpstr>Equation</vt:lpstr>
      <vt:lpstr>Worksheet</vt:lpstr>
      <vt:lpstr>VISIO</vt:lpstr>
      <vt:lpstr>DATA MINING LECTURE 3</vt:lpstr>
      <vt:lpstr>This is how it all started…</vt:lpstr>
      <vt:lpstr>Market-Basket Data</vt:lpstr>
      <vt:lpstr>Frequent itemsets</vt:lpstr>
      <vt:lpstr>Market-Baskets – (2)</vt:lpstr>
      <vt:lpstr>Applications – (1)</vt:lpstr>
      <vt:lpstr>Applications – (2)</vt:lpstr>
      <vt:lpstr>Applications – (3)</vt:lpstr>
      <vt:lpstr>Definitions</vt:lpstr>
      <vt:lpstr>Mining Frequent Itemsets task</vt:lpstr>
      <vt:lpstr>The itemset lattice</vt:lpstr>
      <vt:lpstr>A Naïve Algorithm</vt:lpstr>
      <vt:lpstr>Computation Model</vt:lpstr>
      <vt:lpstr>Example file: retail</vt:lpstr>
      <vt:lpstr>Computation Model – (2)</vt:lpstr>
      <vt:lpstr>Main-Memory Bottleneck</vt:lpstr>
      <vt:lpstr>PowerPoint Presentation</vt:lpstr>
      <vt:lpstr>Illustration of the Apriori principle</vt:lpstr>
      <vt:lpstr>Illustration of the Apriori principle</vt:lpstr>
      <vt:lpstr>PowerPoint Presentation</vt:lpstr>
      <vt:lpstr>Candidate Generation</vt:lpstr>
      <vt:lpstr>PowerPoint Presentation</vt:lpstr>
      <vt:lpstr>PowerPoint Presentation</vt:lpstr>
      <vt:lpstr>PowerPoint Presentation</vt:lpstr>
      <vt:lpstr>Generating Candidates Ck+1 in SQL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Generate Candidates Ck+1</vt:lpstr>
      <vt:lpstr>PowerPoint Presentation</vt:lpstr>
      <vt:lpstr>Example II</vt:lpstr>
      <vt:lpstr>PowerPoint Presentation</vt:lpstr>
      <vt:lpstr>Computing Frequent Itemsets</vt:lpstr>
      <vt:lpstr>A simple hash structure</vt:lpstr>
      <vt:lpstr>Example</vt:lpstr>
      <vt:lpstr>Example</vt:lpstr>
      <vt:lpstr>Example</vt:lpstr>
      <vt:lpstr>The frequent itemset algorithm</vt:lpstr>
      <vt:lpstr>A-Priori for All Frequent Itemsets</vt:lpstr>
      <vt:lpstr>Picture of A-Priori</vt:lpstr>
      <vt:lpstr>Details of Main-Memory Counting</vt:lpstr>
      <vt:lpstr>PowerPoint Presentation</vt:lpstr>
      <vt:lpstr>Triangular-Matrix Approach</vt:lpstr>
      <vt:lpstr>A-Priori Using Triangular Matrix for Counts</vt:lpstr>
      <vt:lpstr>Details of Approach #2</vt:lpstr>
      <vt:lpstr>ASSOCIATION RULES</vt:lpstr>
      <vt:lpstr>Association Rule Mining</vt:lpstr>
      <vt:lpstr>Mining Association Rules</vt:lpstr>
      <vt:lpstr>Mining Association Rules</vt:lpstr>
      <vt:lpstr>Association Rule anti-monotonicity</vt:lpstr>
      <vt:lpstr>Rule Generation for Apriori Algorithm</vt:lpstr>
      <vt:lpstr>Rule Generation for APriori Algorithm</vt:lpstr>
      <vt:lpstr>RESULT  POST-PROCESSING</vt:lpstr>
      <vt:lpstr>Compact Representation of Frequent Itemsets</vt:lpstr>
      <vt:lpstr>Maximal Frequent Itemsets</vt:lpstr>
      <vt:lpstr>Negative Border</vt:lpstr>
      <vt:lpstr>Border</vt:lpstr>
      <vt:lpstr>Closed Itemsets</vt:lpstr>
      <vt:lpstr>Maximal vs Closed Itemsets</vt:lpstr>
      <vt:lpstr>Maximal vs Closed Frequent Itemsets</vt:lpstr>
      <vt:lpstr>Maximal vs Closed Itemsets</vt:lpstr>
      <vt:lpstr>Pattern Evaluation</vt:lpstr>
      <vt:lpstr>Computing Interestingness Measure</vt:lpstr>
      <vt:lpstr>Drawback of Confidence</vt:lpstr>
      <vt:lpstr>Statistical Independence</vt:lpstr>
      <vt:lpstr>Statistical Independence</vt:lpstr>
      <vt:lpstr>Statistical Independence</vt:lpstr>
      <vt:lpstr>Statistical-based Measures</vt:lpstr>
      <vt:lpstr>Example: Lift/Interest</vt:lpstr>
      <vt:lpstr>Another Example</vt:lpstr>
      <vt:lpstr>Drawbacks of Lift/Interest/Mutual Information</vt:lpstr>
      <vt:lpstr>ALTERNATIVE FREQUENT ITEMSET COMPUTATION</vt:lpstr>
      <vt:lpstr>PowerPoint Presentation</vt:lpstr>
      <vt:lpstr>Picture of A-Priori</vt:lpstr>
      <vt:lpstr>PCY Algorithm</vt:lpstr>
      <vt:lpstr>Needed Extensions</vt:lpstr>
      <vt:lpstr>Picture of PCY</vt:lpstr>
      <vt:lpstr>Picture of PCY</vt:lpstr>
      <vt:lpstr>PCY Algorithm – Pass 1</vt:lpstr>
      <vt:lpstr>Observations About Buckets</vt:lpstr>
      <vt:lpstr>PCY Algorithm – Between Passes</vt:lpstr>
      <vt:lpstr>Picture of PCY</vt:lpstr>
      <vt:lpstr>PCY Algorithm – Pass 2</vt:lpstr>
      <vt:lpstr>All (Or Most) Frequent Itemsets  in less than 2 Passes</vt:lpstr>
      <vt:lpstr>Simple Sampling Algorithm – (1)</vt:lpstr>
      <vt:lpstr>Main-Memory Picture</vt:lpstr>
      <vt:lpstr>Simple Algorithm – (2)</vt:lpstr>
      <vt:lpstr>Simple Algorithm – Option</vt:lpstr>
      <vt:lpstr>SON Algorithm – (1)</vt:lpstr>
      <vt:lpstr>SON Algorithm – (2)</vt:lpstr>
      <vt:lpstr>SON Algorithm – Distributed Version</vt:lpstr>
      <vt:lpstr>Toivonen’s Algorithm – (1)</vt:lpstr>
      <vt:lpstr>Toivonen’s Algorithm – (2)</vt:lpstr>
      <vt:lpstr>Reminder: Negative Border</vt:lpstr>
      <vt:lpstr>Picture of Negative Border</vt:lpstr>
      <vt:lpstr>Toivonen’s Algorithm – (3)</vt:lpstr>
      <vt:lpstr>Toivonen’s Algorithm – (4)</vt:lpstr>
      <vt:lpstr>If Something in the Negative Border is Frequent . . .</vt:lpstr>
      <vt:lpstr>Theorem:</vt:lpstr>
      <vt:lpstr>PowerPoint Presentation</vt:lpstr>
      <vt:lpstr>Example</vt:lpstr>
      <vt:lpstr>FREQUENT ITEMSET RESEARCH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320</cp:revision>
  <dcterms:created xsi:type="dcterms:W3CDTF">2011-10-17T19:46:53Z</dcterms:created>
  <dcterms:modified xsi:type="dcterms:W3CDTF">2017-03-07T12:06:21Z</dcterms:modified>
</cp:coreProperties>
</file>