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6"/>
  </p:notesMasterIdLst>
  <p:sldIdLst>
    <p:sldId id="369" r:id="rId2"/>
    <p:sldId id="454" r:id="rId3"/>
    <p:sldId id="455" r:id="rId4"/>
    <p:sldId id="491" r:id="rId5"/>
    <p:sldId id="492" r:id="rId6"/>
    <p:sldId id="493" r:id="rId7"/>
    <p:sldId id="501" r:id="rId8"/>
    <p:sldId id="494" r:id="rId9"/>
    <p:sldId id="502" r:id="rId10"/>
    <p:sldId id="503" r:id="rId11"/>
    <p:sldId id="504" r:id="rId12"/>
    <p:sldId id="517" r:id="rId13"/>
    <p:sldId id="511" r:id="rId14"/>
    <p:sldId id="518" r:id="rId15"/>
    <p:sldId id="512" r:id="rId16"/>
    <p:sldId id="505" r:id="rId17"/>
    <p:sldId id="507" r:id="rId18"/>
    <p:sldId id="508" r:id="rId19"/>
    <p:sldId id="509" r:id="rId20"/>
    <p:sldId id="513" r:id="rId21"/>
    <p:sldId id="497" r:id="rId22"/>
    <p:sldId id="498" r:id="rId23"/>
    <p:sldId id="499" r:id="rId24"/>
    <p:sldId id="514" r:id="rId25"/>
    <p:sldId id="515" r:id="rId26"/>
    <p:sldId id="516" r:id="rId27"/>
    <p:sldId id="500" r:id="rId28"/>
    <p:sldId id="519" r:id="rId29"/>
    <p:sldId id="520" r:id="rId30"/>
    <p:sldId id="521" r:id="rId31"/>
    <p:sldId id="522" r:id="rId32"/>
    <p:sldId id="523" r:id="rId33"/>
    <p:sldId id="524" r:id="rId34"/>
    <p:sldId id="525" r:id="rId35"/>
    <p:sldId id="526" r:id="rId36"/>
    <p:sldId id="527" r:id="rId37"/>
    <p:sldId id="528" r:id="rId38"/>
    <p:sldId id="529" r:id="rId39"/>
    <p:sldId id="530" r:id="rId40"/>
    <p:sldId id="531" r:id="rId41"/>
    <p:sldId id="532" r:id="rId42"/>
    <p:sldId id="533" r:id="rId43"/>
    <p:sldId id="534" r:id="rId44"/>
    <p:sldId id="535" r:id="rId45"/>
    <p:sldId id="536" r:id="rId46"/>
    <p:sldId id="537" r:id="rId47"/>
    <p:sldId id="538" r:id="rId48"/>
    <p:sldId id="539" r:id="rId49"/>
    <p:sldId id="540" r:id="rId50"/>
    <p:sldId id="541" r:id="rId51"/>
    <p:sldId id="542" r:id="rId52"/>
    <p:sldId id="543" r:id="rId53"/>
    <p:sldId id="544" r:id="rId54"/>
    <p:sldId id="545" r:id="rId55"/>
    <p:sldId id="546" r:id="rId56"/>
    <p:sldId id="547" r:id="rId57"/>
    <p:sldId id="548" r:id="rId58"/>
    <p:sldId id="549" r:id="rId59"/>
    <p:sldId id="550" r:id="rId60"/>
    <p:sldId id="551" r:id="rId61"/>
    <p:sldId id="552" r:id="rId62"/>
    <p:sldId id="553" r:id="rId63"/>
    <p:sldId id="554" r:id="rId64"/>
    <p:sldId id="555" r:id="rId65"/>
    <p:sldId id="556" r:id="rId66"/>
    <p:sldId id="557" r:id="rId67"/>
    <p:sldId id="558" r:id="rId68"/>
    <p:sldId id="559" r:id="rId69"/>
    <p:sldId id="560" r:id="rId70"/>
    <p:sldId id="561" r:id="rId71"/>
    <p:sldId id="562" r:id="rId72"/>
    <p:sldId id="563" r:id="rId73"/>
    <p:sldId id="564" r:id="rId74"/>
    <p:sldId id="565" r:id="rId75"/>
    <p:sldId id="566" r:id="rId76"/>
    <p:sldId id="568" r:id="rId77"/>
    <p:sldId id="567" r:id="rId78"/>
    <p:sldId id="569" r:id="rId79"/>
    <p:sldId id="570" r:id="rId80"/>
    <p:sldId id="571" r:id="rId81"/>
    <p:sldId id="572" r:id="rId82"/>
    <p:sldId id="573" r:id="rId83"/>
    <p:sldId id="574" r:id="rId84"/>
    <p:sldId id="575" r:id="rId85"/>
    <p:sldId id="576" r:id="rId86"/>
    <p:sldId id="577" r:id="rId87"/>
    <p:sldId id="578" r:id="rId88"/>
    <p:sldId id="579" r:id="rId89"/>
    <p:sldId id="580" r:id="rId90"/>
    <p:sldId id="581" r:id="rId91"/>
    <p:sldId id="582" r:id="rId92"/>
    <p:sldId id="583" r:id="rId93"/>
    <p:sldId id="584" r:id="rId94"/>
    <p:sldId id="585"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1" d="100"/>
          <a:sy n="111" d="100"/>
        </p:scale>
        <p:origin x="-10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205306112"/>
        <c:axId val="205316096"/>
      </c:scatterChart>
      <c:valAx>
        <c:axId val="205306112"/>
        <c:scaling>
          <c:orientation val="minMax"/>
        </c:scaling>
        <c:delete val="0"/>
        <c:axPos val="b"/>
        <c:numFmt formatCode="General" sourceLinked="1"/>
        <c:majorTickMark val="out"/>
        <c:minorTickMark val="none"/>
        <c:tickLblPos val="nextTo"/>
        <c:crossAx val="205316096"/>
        <c:crosses val="autoZero"/>
        <c:crossBetween val="midCat"/>
      </c:valAx>
      <c:valAx>
        <c:axId val="205316096"/>
        <c:scaling>
          <c:orientation val="minMax"/>
        </c:scaling>
        <c:delete val="0"/>
        <c:axPos val="l"/>
        <c:majorGridlines/>
        <c:numFmt formatCode="General" sourceLinked="1"/>
        <c:majorTickMark val="out"/>
        <c:minorTickMark val="none"/>
        <c:tickLblPos val="nextTo"/>
        <c:crossAx val="205306112"/>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205271424"/>
        <c:axId val="205272960"/>
      </c:scatterChart>
      <c:valAx>
        <c:axId val="205271424"/>
        <c:scaling>
          <c:logBase val="10"/>
          <c:orientation val="minMax"/>
        </c:scaling>
        <c:delete val="0"/>
        <c:axPos val="b"/>
        <c:numFmt formatCode="General" sourceLinked="1"/>
        <c:majorTickMark val="out"/>
        <c:minorTickMark val="none"/>
        <c:tickLblPos val="nextTo"/>
        <c:crossAx val="205272960"/>
        <c:crosses val="autoZero"/>
        <c:crossBetween val="midCat"/>
      </c:valAx>
      <c:valAx>
        <c:axId val="205272960"/>
        <c:scaling>
          <c:logBase val="10"/>
          <c:orientation val="minMax"/>
        </c:scaling>
        <c:delete val="0"/>
        <c:axPos val="l"/>
        <c:majorGridlines/>
        <c:numFmt formatCode="General" sourceLinked="1"/>
        <c:majorTickMark val="out"/>
        <c:minorTickMark val="none"/>
        <c:tickLblPos val="nextTo"/>
        <c:crossAx val="205271424"/>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205299712"/>
        <c:axId val="205301248"/>
      </c:scatterChart>
      <c:valAx>
        <c:axId val="205299712"/>
        <c:scaling>
          <c:logBase val="10"/>
          <c:orientation val="minMax"/>
        </c:scaling>
        <c:delete val="0"/>
        <c:axPos val="b"/>
        <c:numFmt formatCode="General" sourceLinked="1"/>
        <c:majorTickMark val="out"/>
        <c:minorTickMark val="none"/>
        <c:tickLblPos val="nextTo"/>
        <c:crossAx val="205301248"/>
        <c:crosses val="autoZero"/>
        <c:crossBetween val="midCat"/>
      </c:valAx>
      <c:valAx>
        <c:axId val="205301248"/>
        <c:scaling>
          <c:logBase val="10"/>
          <c:orientation val="minMax"/>
        </c:scaling>
        <c:delete val="0"/>
        <c:axPos val="l"/>
        <c:majorGridlines/>
        <c:numFmt formatCode="General" sourceLinked="1"/>
        <c:majorTickMark val="out"/>
        <c:minorTickMark val="none"/>
        <c:tickLblPos val="nextTo"/>
        <c:crossAx val="205299712"/>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dLbls>
          <c:showLegendKey val="0"/>
          <c:showVal val="0"/>
          <c:showCatName val="0"/>
          <c:showSerName val="0"/>
          <c:showPercent val="0"/>
          <c:showBubbleSize val="0"/>
        </c:dLbls>
        <c:axId val="205507584"/>
        <c:axId val="205918976"/>
      </c:scatterChart>
      <c:valAx>
        <c:axId val="205507584"/>
        <c:scaling>
          <c:orientation val="minMax"/>
          <c:max val="100"/>
        </c:scaling>
        <c:delete val="0"/>
        <c:axPos val="b"/>
        <c:numFmt formatCode="General" sourceLinked="1"/>
        <c:majorTickMark val="out"/>
        <c:minorTickMark val="none"/>
        <c:tickLblPos val="nextTo"/>
        <c:crossAx val="205918976"/>
        <c:crosses val="autoZero"/>
        <c:crossBetween val="midCat"/>
      </c:valAx>
      <c:valAx>
        <c:axId val="205918976"/>
        <c:scaling>
          <c:orientation val="minMax"/>
        </c:scaling>
        <c:delete val="0"/>
        <c:axPos val="l"/>
        <c:majorGridlines/>
        <c:numFmt formatCode="General" sourceLinked="1"/>
        <c:majorTickMark val="out"/>
        <c:minorTickMark val="none"/>
        <c:tickLblPos val="nextTo"/>
        <c:crossAx val="20550758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dLbls>
          <c:showLegendKey val="0"/>
          <c:showVal val="0"/>
          <c:showCatName val="0"/>
          <c:showSerName val="0"/>
          <c:showPercent val="0"/>
          <c:showBubbleSize val="0"/>
        </c:dLbls>
        <c:axId val="205971456"/>
        <c:axId val="205972992"/>
      </c:scatterChart>
      <c:valAx>
        <c:axId val="205971456"/>
        <c:scaling>
          <c:orientation val="minMax"/>
          <c:max val="100"/>
        </c:scaling>
        <c:delete val="0"/>
        <c:axPos val="b"/>
        <c:numFmt formatCode="General" sourceLinked="1"/>
        <c:majorTickMark val="out"/>
        <c:minorTickMark val="none"/>
        <c:tickLblPos val="nextTo"/>
        <c:crossAx val="205972992"/>
        <c:crosses val="autoZero"/>
        <c:crossBetween val="midCat"/>
      </c:valAx>
      <c:valAx>
        <c:axId val="205972992"/>
        <c:scaling>
          <c:orientation val="minMax"/>
        </c:scaling>
        <c:delete val="0"/>
        <c:axPos val="l"/>
        <c:majorGridlines/>
        <c:numFmt formatCode="General" sourceLinked="1"/>
        <c:majorTickMark val="out"/>
        <c:minorTickMark val="none"/>
        <c:tickLblPos val="nextTo"/>
        <c:crossAx val="205971456"/>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206050048"/>
        <c:axId val="206051584"/>
      </c:scatterChart>
      <c:valAx>
        <c:axId val="206050048"/>
        <c:scaling>
          <c:orientation val="minMax"/>
          <c:max val="100"/>
        </c:scaling>
        <c:delete val="0"/>
        <c:axPos val="b"/>
        <c:numFmt formatCode="General" sourceLinked="1"/>
        <c:majorTickMark val="out"/>
        <c:minorTickMark val="none"/>
        <c:tickLblPos val="nextTo"/>
        <c:crossAx val="206051584"/>
        <c:crosses val="autoZero"/>
        <c:crossBetween val="midCat"/>
      </c:valAx>
      <c:valAx>
        <c:axId val="206051584"/>
        <c:scaling>
          <c:orientation val="minMax"/>
        </c:scaling>
        <c:delete val="0"/>
        <c:axPos val="l"/>
        <c:majorGridlines/>
        <c:numFmt formatCode="General" sourceLinked="1"/>
        <c:majorTickMark val="out"/>
        <c:minorTickMark val="none"/>
        <c:tickLblPos val="nextTo"/>
        <c:crossAx val="206050048"/>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206107776"/>
        <c:axId val="206109312"/>
      </c:scatterChart>
      <c:valAx>
        <c:axId val="206107776"/>
        <c:scaling>
          <c:orientation val="minMax"/>
          <c:max val="100"/>
        </c:scaling>
        <c:delete val="0"/>
        <c:axPos val="b"/>
        <c:numFmt formatCode="General" sourceLinked="1"/>
        <c:majorTickMark val="out"/>
        <c:minorTickMark val="none"/>
        <c:tickLblPos val="nextTo"/>
        <c:crossAx val="206109312"/>
        <c:crosses val="autoZero"/>
        <c:crossBetween val="midCat"/>
      </c:valAx>
      <c:valAx>
        <c:axId val="206109312"/>
        <c:scaling>
          <c:orientation val="minMax"/>
        </c:scaling>
        <c:delete val="0"/>
        <c:axPos val="l"/>
        <c:majorGridlines/>
        <c:numFmt formatCode="General" sourceLinked="1"/>
        <c:majorTickMark val="out"/>
        <c:minorTickMark val="none"/>
        <c:tickLblPos val="nextTo"/>
        <c:crossAx val="20610777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206149120"/>
        <c:axId val="206150656"/>
      </c:scatterChart>
      <c:valAx>
        <c:axId val="206149120"/>
        <c:scaling>
          <c:logBase val="10"/>
          <c:orientation val="minMax"/>
          <c:max val="100"/>
        </c:scaling>
        <c:delete val="0"/>
        <c:axPos val="b"/>
        <c:numFmt formatCode="General" sourceLinked="1"/>
        <c:majorTickMark val="out"/>
        <c:minorTickMark val="none"/>
        <c:tickLblPos val="high"/>
        <c:crossAx val="206150656"/>
        <c:crosses val="autoZero"/>
        <c:crossBetween val="midCat"/>
      </c:valAx>
      <c:valAx>
        <c:axId val="206150656"/>
        <c:scaling>
          <c:logBase val="10"/>
          <c:orientation val="minMax"/>
        </c:scaling>
        <c:delete val="0"/>
        <c:axPos val="l"/>
        <c:majorGridlines/>
        <c:numFmt formatCode="General" sourceLinked="1"/>
        <c:majorTickMark val="out"/>
        <c:minorTickMark val="none"/>
        <c:tickLblPos val="nextTo"/>
        <c:crossAx val="206149120"/>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1146175" y="685800"/>
            <a:ext cx="4568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118910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0815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8491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92080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5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739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1146175" y="685800"/>
            <a:ext cx="4568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46175" y="685800"/>
            <a:ext cx="4568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3/7/2017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7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What is data</a:t>
            </a:r>
            <a:r>
              <a:rPr lang="en-US" dirty="0" smtClean="0"/>
              <a:t>?</a:t>
            </a:r>
          </a:p>
          <a:p>
            <a:r>
              <a:rPr lang="en-US" dirty="0" smtClean="0"/>
              <a:t>The data mining pipeline</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smtClean="0"/>
              <a:t>of both </a:t>
            </a:r>
            <a:r>
              <a:rPr lang="en-US" dirty="0" smtClean="0">
                <a:solidFill>
                  <a:schemeClr val="accent6">
                    <a:lumMod val="75000"/>
                  </a:schemeClr>
                </a:solidFill>
              </a:rPr>
              <a:t>numeric</a:t>
            </a:r>
            <a:r>
              <a:rPr lang="en-US" dirty="0" smtClean="0"/>
              <a:t> and </a:t>
            </a:r>
            <a:r>
              <a:rPr lang="en-US" dirty="0" smtClean="0">
                <a:solidFill>
                  <a:srgbClr val="0070C0"/>
                </a:solidFill>
              </a:rPr>
              <a:t>categorical</a:t>
            </a:r>
            <a:r>
              <a:rPr lang="en-US" dirty="0" smtClean="0">
                <a:solidFill>
                  <a:schemeClr val="accent6">
                    <a:lumMod val="75000"/>
                  </a:schemeClr>
                </a:solidFill>
              </a:rPr>
              <a:t>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433754" y="3505200"/>
          <a:ext cx="8100645" cy="2123440"/>
        </p:xfrm>
        <a:graphic>
          <a:graphicData uri="http://schemas.openxmlformats.org/drawingml/2006/table">
            <a:tbl>
              <a:tblPr firstRow="1" bandRow="1">
                <a:tableStyleId>{073A0DAA-6AF3-43AB-8588-CEC1D06C72B9}</a:tableStyleId>
              </a:tblPr>
              <a:tblGrid>
                <a:gridCol w="1157235"/>
                <a:gridCol w="1157235"/>
                <a:gridCol w="1157235"/>
                <a:gridCol w="1157235"/>
                <a:gridCol w="1157235"/>
                <a:gridCol w="1157235"/>
                <a:gridCol w="1157235"/>
              </a:tblGrid>
              <a:tr h="370840">
                <a:tc>
                  <a:txBody>
                    <a:bodyPr/>
                    <a:lstStyle/>
                    <a:p>
                      <a:r>
                        <a:rPr lang="en-US" dirty="0" smtClean="0"/>
                        <a:t>ID Number</a:t>
                      </a:r>
                      <a:endParaRPr lang="en-US" dirty="0"/>
                    </a:p>
                  </a:txBody>
                  <a:tcPr/>
                </a:tc>
                <a:tc>
                  <a:txBody>
                    <a:bodyPr/>
                    <a:lstStyle/>
                    <a:p>
                      <a:r>
                        <a:rPr lang="en-US" dirty="0" smtClean="0">
                          <a:solidFill>
                            <a:srgbClr val="0070C0"/>
                          </a:solidFill>
                        </a:rPr>
                        <a:t>Zip Code</a:t>
                      </a:r>
                      <a:endParaRPr lang="en-US" dirty="0">
                        <a:solidFill>
                          <a:srgbClr val="0070C0"/>
                        </a:solidFill>
                      </a:endParaRPr>
                    </a:p>
                  </a:txBody>
                  <a:tcPr/>
                </a:tc>
                <a:tc>
                  <a:txBody>
                    <a:bodyPr/>
                    <a:lstStyle/>
                    <a:p>
                      <a:r>
                        <a:rPr lang="en-US" dirty="0" smtClean="0">
                          <a:solidFill>
                            <a:schemeClr val="accent6">
                              <a:lumMod val="75000"/>
                            </a:schemeClr>
                          </a:solidFill>
                        </a:rPr>
                        <a:t>Age</a:t>
                      </a:r>
                      <a:endParaRPr lang="en-US" dirty="0">
                        <a:solidFill>
                          <a:schemeClr val="accent6">
                            <a:lumMod val="75000"/>
                          </a:schemeClr>
                        </a:solidFill>
                      </a:endParaRPr>
                    </a:p>
                  </a:txBody>
                  <a:tcPr/>
                </a:tc>
                <a:tc>
                  <a:txBody>
                    <a:bodyPr/>
                    <a:lstStyle/>
                    <a:p>
                      <a:r>
                        <a:rPr lang="en-US" dirty="0" smtClean="0">
                          <a:solidFill>
                            <a:srgbClr val="0070C0"/>
                          </a:solidFill>
                        </a:rPr>
                        <a:t>Marital Status</a:t>
                      </a:r>
                      <a:endParaRPr lang="en-US" dirty="0">
                        <a:solidFill>
                          <a:srgbClr val="0070C0"/>
                        </a:solidFill>
                      </a:endParaRPr>
                    </a:p>
                  </a:txBody>
                  <a:tcPr/>
                </a:tc>
                <a:tc>
                  <a:txBody>
                    <a:bodyPr/>
                    <a:lstStyle/>
                    <a:p>
                      <a:r>
                        <a:rPr lang="en-US" dirty="0" smtClean="0">
                          <a:solidFill>
                            <a:schemeClr val="accent6">
                              <a:lumMod val="75000"/>
                            </a:schemeClr>
                          </a:solidFill>
                        </a:rPr>
                        <a:t>Income</a:t>
                      </a:r>
                      <a:endParaRPr lang="en-US" dirty="0">
                        <a:solidFill>
                          <a:schemeClr val="accent6">
                            <a:lumMod val="75000"/>
                          </a:schemeClr>
                        </a:solidFill>
                      </a:endParaRPr>
                    </a:p>
                  </a:txBody>
                  <a:tcPr/>
                </a:tc>
                <a:tc>
                  <a:txBody>
                    <a:bodyPr/>
                    <a:lstStyle/>
                    <a:p>
                      <a:r>
                        <a:rPr lang="en-US" dirty="0" smtClean="0">
                          <a:solidFill>
                            <a:srgbClr val="0070C0"/>
                          </a:solidFill>
                        </a:rPr>
                        <a:t>Income Bracket</a:t>
                      </a:r>
                      <a:endParaRPr lang="en-US" dirty="0">
                        <a:solidFill>
                          <a:srgbClr val="0070C0"/>
                        </a:solidFill>
                      </a:endParaRPr>
                    </a:p>
                  </a:txBody>
                  <a:tcPr/>
                </a:tc>
                <a:tc>
                  <a:txBody>
                    <a:bodyPr/>
                    <a:lstStyle/>
                    <a:p>
                      <a:r>
                        <a:rPr lang="en-US" dirty="0" smtClean="0">
                          <a:solidFill>
                            <a:srgbClr val="0070C0"/>
                          </a:solidFill>
                        </a:rPr>
                        <a:t>Refund</a:t>
                      </a:r>
                      <a:endParaRPr lang="en-US" dirty="0">
                        <a:solidFill>
                          <a:srgbClr val="0070C0"/>
                        </a:solidFill>
                      </a:endParaRPr>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55</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250000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No</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25</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30000</a:t>
                      </a:r>
                      <a:endParaRPr lang="en-US" dirty="0"/>
                    </a:p>
                  </a:txBody>
                  <a:tcPr/>
                </a:tc>
                <a:tc>
                  <a:txBody>
                    <a:bodyPr/>
                    <a:lstStyle/>
                    <a:p>
                      <a:pPr algn="ctr"/>
                      <a:r>
                        <a:rPr lang="en-US" dirty="0" smtClean="0"/>
                        <a:t>Low</a:t>
                      </a:r>
                      <a:endParaRPr lang="en-US" dirty="0"/>
                    </a:p>
                  </a:txBody>
                  <a:tcPr/>
                </a:tc>
                <a:tc>
                  <a:txBody>
                    <a:bodyPr/>
                    <a:lstStyle/>
                    <a:p>
                      <a:pPr algn="ctr"/>
                      <a:r>
                        <a:rPr lang="en-US" dirty="0" smtClean="0"/>
                        <a:t>Yes</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45</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200000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No</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43</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150000</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No</a:t>
                      </a:r>
                      <a:endParaRPr lang="en-US" dirty="0"/>
                    </a:p>
                  </a:txBody>
                  <a:tcPr/>
                </a:tc>
              </a:tr>
            </a:tbl>
          </a:graphicData>
        </a:graphic>
      </p:graphicFrame>
    </p:spTree>
    <p:extLst>
      <p:ext uri="{BB962C8B-B14F-4D97-AF65-F5344CB8AC3E}">
        <p14:creationId xmlns:p14="http://schemas.microsoft.com/office/powerpoint/2010/main" val="344025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smtClean="0"/>
              <a:t>of both </a:t>
            </a:r>
            <a:r>
              <a:rPr lang="en-US" dirty="0" smtClean="0">
                <a:solidFill>
                  <a:schemeClr val="accent6">
                    <a:lumMod val="75000"/>
                  </a:schemeClr>
                </a:solidFill>
              </a:rPr>
              <a:t>numeric</a:t>
            </a:r>
            <a:r>
              <a:rPr lang="en-US" dirty="0" smtClean="0"/>
              <a:t> and </a:t>
            </a:r>
            <a:r>
              <a:rPr lang="en-US" dirty="0" smtClean="0">
                <a:solidFill>
                  <a:srgbClr val="0070C0"/>
                </a:solidFill>
              </a:rPr>
              <a:t>categorical</a:t>
            </a:r>
            <a:r>
              <a:rPr lang="en-US" dirty="0" smtClean="0">
                <a:solidFill>
                  <a:schemeClr val="accent6">
                    <a:lumMod val="75000"/>
                  </a:schemeClr>
                </a:solidFill>
              </a:rPr>
              <a:t>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05716192"/>
              </p:ext>
            </p:extLst>
          </p:nvPr>
        </p:nvGraphicFramePr>
        <p:xfrm>
          <a:off x="433754" y="3505200"/>
          <a:ext cx="8100645" cy="2123440"/>
        </p:xfrm>
        <a:graphic>
          <a:graphicData uri="http://schemas.openxmlformats.org/drawingml/2006/table">
            <a:tbl>
              <a:tblPr firstRow="1" bandRow="1">
                <a:tableStyleId>{073A0DAA-6AF3-43AB-8588-CEC1D06C72B9}</a:tableStyleId>
              </a:tblPr>
              <a:tblGrid>
                <a:gridCol w="1157235"/>
                <a:gridCol w="1157235"/>
                <a:gridCol w="1157235"/>
                <a:gridCol w="1157235"/>
                <a:gridCol w="1157235"/>
                <a:gridCol w="1157235"/>
                <a:gridCol w="1157235"/>
              </a:tblGrid>
              <a:tr h="370840">
                <a:tc>
                  <a:txBody>
                    <a:bodyPr/>
                    <a:lstStyle/>
                    <a:p>
                      <a:r>
                        <a:rPr lang="en-US" dirty="0" smtClean="0"/>
                        <a:t>ID Number</a:t>
                      </a:r>
                      <a:endParaRPr lang="en-US" dirty="0"/>
                    </a:p>
                  </a:txBody>
                  <a:tcPr/>
                </a:tc>
                <a:tc>
                  <a:txBody>
                    <a:bodyPr/>
                    <a:lstStyle/>
                    <a:p>
                      <a:r>
                        <a:rPr lang="en-US" dirty="0" smtClean="0">
                          <a:solidFill>
                            <a:srgbClr val="0070C0"/>
                          </a:solidFill>
                        </a:rPr>
                        <a:t>Zip Code</a:t>
                      </a:r>
                      <a:endParaRPr lang="en-US" dirty="0">
                        <a:solidFill>
                          <a:srgbClr val="0070C0"/>
                        </a:solidFill>
                      </a:endParaRPr>
                    </a:p>
                  </a:txBody>
                  <a:tcPr/>
                </a:tc>
                <a:tc>
                  <a:txBody>
                    <a:bodyPr/>
                    <a:lstStyle/>
                    <a:p>
                      <a:r>
                        <a:rPr lang="en-US" dirty="0" smtClean="0">
                          <a:solidFill>
                            <a:schemeClr val="accent6">
                              <a:lumMod val="75000"/>
                            </a:schemeClr>
                          </a:solidFill>
                        </a:rPr>
                        <a:t>Age</a:t>
                      </a:r>
                      <a:endParaRPr lang="en-US" dirty="0">
                        <a:solidFill>
                          <a:schemeClr val="accent6">
                            <a:lumMod val="75000"/>
                          </a:schemeClr>
                        </a:solidFill>
                      </a:endParaRPr>
                    </a:p>
                  </a:txBody>
                  <a:tcPr/>
                </a:tc>
                <a:tc>
                  <a:txBody>
                    <a:bodyPr/>
                    <a:lstStyle/>
                    <a:p>
                      <a:r>
                        <a:rPr lang="en-US" dirty="0" smtClean="0">
                          <a:solidFill>
                            <a:srgbClr val="0070C0"/>
                          </a:solidFill>
                        </a:rPr>
                        <a:t>Marital Status</a:t>
                      </a:r>
                      <a:endParaRPr lang="en-US" dirty="0">
                        <a:solidFill>
                          <a:srgbClr val="0070C0"/>
                        </a:solidFill>
                      </a:endParaRPr>
                    </a:p>
                  </a:txBody>
                  <a:tcPr/>
                </a:tc>
                <a:tc>
                  <a:txBody>
                    <a:bodyPr/>
                    <a:lstStyle/>
                    <a:p>
                      <a:r>
                        <a:rPr lang="en-US" dirty="0" smtClean="0">
                          <a:solidFill>
                            <a:schemeClr val="accent6">
                              <a:lumMod val="75000"/>
                            </a:schemeClr>
                          </a:solidFill>
                        </a:rPr>
                        <a:t>Income</a:t>
                      </a:r>
                      <a:endParaRPr lang="en-US" dirty="0">
                        <a:solidFill>
                          <a:schemeClr val="accent6">
                            <a:lumMod val="75000"/>
                          </a:schemeClr>
                        </a:solidFill>
                      </a:endParaRPr>
                    </a:p>
                  </a:txBody>
                  <a:tcPr/>
                </a:tc>
                <a:tc>
                  <a:txBody>
                    <a:bodyPr/>
                    <a:lstStyle/>
                    <a:p>
                      <a:r>
                        <a:rPr lang="en-US" dirty="0" smtClean="0">
                          <a:solidFill>
                            <a:srgbClr val="0070C0"/>
                          </a:solidFill>
                        </a:rPr>
                        <a:t>Income Bracket</a:t>
                      </a:r>
                      <a:endParaRPr lang="en-US" dirty="0">
                        <a:solidFill>
                          <a:srgbClr val="0070C0"/>
                        </a:solidFill>
                      </a:endParaRPr>
                    </a:p>
                  </a:txBody>
                  <a:tcPr/>
                </a:tc>
                <a:tc>
                  <a:txBody>
                    <a:bodyPr/>
                    <a:lstStyle/>
                    <a:p>
                      <a:r>
                        <a:rPr lang="en-US" dirty="0" smtClean="0">
                          <a:solidFill>
                            <a:schemeClr val="accent6">
                              <a:lumMod val="75000"/>
                            </a:schemeClr>
                          </a:solidFill>
                        </a:rPr>
                        <a:t>Refund</a:t>
                      </a:r>
                      <a:endParaRPr lang="en-US" dirty="0">
                        <a:solidFill>
                          <a:schemeClr val="accent6">
                            <a:lumMod val="75000"/>
                          </a:schemeClr>
                        </a:solidFill>
                      </a:endParaRPr>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55</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250000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25</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30000</a:t>
                      </a:r>
                      <a:endParaRPr lang="en-US" dirty="0"/>
                    </a:p>
                  </a:txBody>
                  <a:tcPr/>
                </a:tc>
                <a:tc>
                  <a:txBody>
                    <a:bodyPr/>
                    <a:lstStyle/>
                    <a:p>
                      <a:pPr algn="ctr"/>
                      <a:r>
                        <a:rPr lang="en-US" dirty="0" smtClean="0"/>
                        <a:t>Low</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45</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200000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43</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150000</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0</a:t>
                      </a:r>
                      <a:endParaRPr lang="en-US" dirty="0"/>
                    </a:p>
                  </a:txBody>
                  <a:tcPr/>
                </a:tc>
              </a:tr>
            </a:tbl>
          </a:graphicData>
        </a:graphic>
      </p:graphicFrame>
      <p:sp>
        <p:nvSpPr>
          <p:cNvPr id="3" name="TextBox 2"/>
          <p:cNvSpPr txBox="1"/>
          <p:nvPr/>
        </p:nvSpPr>
        <p:spPr>
          <a:xfrm>
            <a:off x="-13018" y="5931683"/>
            <a:ext cx="8751114" cy="923330"/>
          </a:xfrm>
          <a:prstGeom prst="rect">
            <a:avLst/>
          </a:prstGeom>
          <a:noFill/>
        </p:spPr>
        <p:txBody>
          <a:bodyPr wrap="none" rtlCol="0">
            <a:spAutoFit/>
          </a:bodyPr>
          <a:lstStyle/>
          <a:p>
            <a:r>
              <a:rPr lang="en-US" dirty="0" smtClean="0">
                <a:solidFill>
                  <a:schemeClr val="accent6">
                    <a:lumMod val="75000"/>
                  </a:schemeClr>
                </a:solidFill>
              </a:rPr>
              <a:t>Boolean attributes </a:t>
            </a:r>
            <a:r>
              <a:rPr lang="en-US" dirty="0" smtClean="0"/>
              <a:t>can be thought as both numeric and categorical</a:t>
            </a:r>
          </a:p>
          <a:p>
            <a:r>
              <a:rPr lang="en-US" dirty="0" smtClean="0"/>
              <a:t>When appearing together with other attributes they make more sense as </a:t>
            </a:r>
            <a:r>
              <a:rPr lang="en-US" dirty="0" smtClean="0">
                <a:solidFill>
                  <a:srgbClr val="0070C0"/>
                </a:solidFill>
              </a:rPr>
              <a:t>categorical</a:t>
            </a:r>
          </a:p>
          <a:p>
            <a:r>
              <a:rPr lang="en-US" dirty="0" smtClean="0"/>
              <a:t>They are often represented as numeric though</a:t>
            </a:r>
            <a:endParaRPr lang="en-US" dirty="0"/>
          </a:p>
        </p:txBody>
      </p:sp>
    </p:spTree>
    <p:extLst>
      <p:ext uri="{BB962C8B-B14F-4D97-AF65-F5344CB8AC3E}">
        <p14:creationId xmlns:p14="http://schemas.microsoft.com/office/powerpoint/2010/main" val="1508817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smtClean="0"/>
              <a:t>Some times it is convenient to represent </a:t>
            </a:r>
            <a:r>
              <a:rPr lang="en-US" dirty="0" smtClean="0">
                <a:solidFill>
                  <a:srgbClr val="0070C0"/>
                </a:solidFill>
              </a:rPr>
              <a:t>categorical</a:t>
            </a:r>
            <a:r>
              <a:rPr lang="en-US" dirty="0" smtClean="0">
                <a:solidFill>
                  <a:schemeClr val="accent6">
                    <a:lumMod val="75000"/>
                  </a:schemeClr>
                </a:solidFill>
              </a:rPr>
              <a:t> </a:t>
            </a:r>
            <a:r>
              <a:rPr lang="en-US" dirty="0" smtClean="0"/>
              <a:t>attributes as </a:t>
            </a:r>
            <a:r>
              <a:rPr lang="en-US" dirty="0" err="1" smtClean="0"/>
              <a:t>boolean</a:t>
            </a:r>
            <a:r>
              <a:rPr lang="en-US" dirty="0"/>
              <a:t>.</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76857516"/>
              </p:ext>
            </p:extLst>
          </p:nvPr>
        </p:nvGraphicFramePr>
        <p:xfrm>
          <a:off x="228600" y="2819400"/>
          <a:ext cx="8610600" cy="2001520"/>
        </p:xfrm>
        <a:graphic>
          <a:graphicData uri="http://schemas.openxmlformats.org/drawingml/2006/table">
            <a:tbl>
              <a:tblPr firstRow="1" bandRow="1">
                <a:tableStyleId>{073A0DAA-6AF3-43AB-8588-CEC1D06C72B9}</a:tableStyleId>
              </a:tblPr>
              <a:tblGrid>
                <a:gridCol w="952723"/>
                <a:gridCol w="769397"/>
                <a:gridCol w="861060"/>
                <a:gridCol w="769620"/>
                <a:gridCol w="685800"/>
                <a:gridCol w="914400"/>
                <a:gridCol w="838200"/>
                <a:gridCol w="990600"/>
                <a:gridCol w="967740"/>
                <a:gridCol w="861060"/>
              </a:tblGrid>
              <a:tr h="370840">
                <a:tc>
                  <a:txBody>
                    <a:bodyPr/>
                    <a:lstStyle/>
                    <a:p>
                      <a:r>
                        <a:rPr lang="en-US" sz="1400" dirty="0" smtClean="0"/>
                        <a:t>ID</a:t>
                      </a:r>
                      <a:endParaRPr lang="en-US" sz="1400" dirty="0"/>
                    </a:p>
                  </a:txBody>
                  <a:tcPr/>
                </a:tc>
                <a:tc>
                  <a:txBody>
                    <a:bodyPr/>
                    <a:lstStyle/>
                    <a:p>
                      <a:r>
                        <a:rPr lang="en-US" sz="1400" dirty="0" smtClean="0">
                          <a:solidFill>
                            <a:srgbClr val="0070C0"/>
                          </a:solidFill>
                        </a:rPr>
                        <a:t>Zip</a:t>
                      </a:r>
                      <a:r>
                        <a:rPr lang="en-US" sz="1400" baseline="0" dirty="0" smtClean="0">
                          <a:solidFill>
                            <a:srgbClr val="0070C0"/>
                          </a:solidFill>
                        </a:rPr>
                        <a:t> 45221</a:t>
                      </a:r>
                      <a:endParaRPr lang="en-US" sz="1400" dirty="0">
                        <a:solidFill>
                          <a:srgbClr val="0070C0"/>
                        </a:solidFill>
                      </a:endParaRPr>
                    </a:p>
                  </a:txBody>
                  <a:tcPr/>
                </a:tc>
                <a:tc>
                  <a:txBody>
                    <a:bodyPr/>
                    <a:lstStyle/>
                    <a:p>
                      <a:r>
                        <a:rPr lang="en-US" sz="1400" b="1" kern="1200" dirty="0" smtClean="0">
                          <a:solidFill>
                            <a:srgbClr val="0070C0"/>
                          </a:solidFill>
                          <a:latin typeface="+mn-lt"/>
                          <a:ea typeface="+mn-ea"/>
                          <a:cs typeface="+mn-cs"/>
                        </a:rPr>
                        <a:t>Zip 45223</a:t>
                      </a:r>
                      <a:endParaRPr lang="en-US" sz="1400" b="1" kern="1200" dirty="0">
                        <a:solidFill>
                          <a:srgbClr val="0070C0"/>
                        </a:solidFill>
                        <a:latin typeface="+mn-lt"/>
                        <a:ea typeface="+mn-ea"/>
                        <a:cs typeface="+mn-cs"/>
                      </a:endParaRPr>
                    </a:p>
                  </a:txBody>
                  <a:tcPr/>
                </a:tc>
                <a:tc>
                  <a:txBody>
                    <a:bodyPr/>
                    <a:lstStyle/>
                    <a:p>
                      <a:r>
                        <a:rPr lang="en-US" sz="1400" b="1" kern="1200" dirty="0" smtClean="0">
                          <a:solidFill>
                            <a:srgbClr val="0070C0"/>
                          </a:solidFill>
                          <a:latin typeface="+mn-lt"/>
                          <a:ea typeface="+mn-ea"/>
                          <a:cs typeface="+mn-cs"/>
                        </a:rPr>
                        <a:t>Zip 45224</a:t>
                      </a:r>
                      <a:endParaRPr lang="en-US" sz="1400" b="1" kern="1200" dirty="0">
                        <a:solidFill>
                          <a:srgbClr val="0070C0"/>
                        </a:solidFill>
                        <a:latin typeface="+mn-lt"/>
                        <a:ea typeface="+mn-ea"/>
                        <a:cs typeface="+mn-cs"/>
                      </a:endParaRPr>
                    </a:p>
                  </a:txBody>
                  <a:tcPr/>
                </a:tc>
                <a:tc>
                  <a:txBody>
                    <a:bodyPr/>
                    <a:lstStyle/>
                    <a:p>
                      <a:r>
                        <a:rPr lang="en-US" sz="1400" dirty="0" smtClean="0">
                          <a:solidFill>
                            <a:schemeClr val="accent6">
                              <a:lumMod val="75000"/>
                            </a:schemeClr>
                          </a:solidFill>
                        </a:rPr>
                        <a:t>Age</a:t>
                      </a:r>
                      <a:endParaRPr lang="en-US" sz="1400" dirty="0">
                        <a:solidFill>
                          <a:schemeClr val="accent6">
                            <a:lumMod val="75000"/>
                          </a:schemeClr>
                        </a:solidFill>
                      </a:endParaRPr>
                    </a:p>
                  </a:txBody>
                  <a:tcPr/>
                </a:tc>
                <a:tc>
                  <a:txBody>
                    <a:bodyPr/>
                    <a:lstStyle/>
                    <a:p>
                      <a:r>
                        <a:rPr lang="en-US" sz="1400" dirty="0" smtClean="0">
                          <a:solidFill>
                            <a:srgbClr val="0070C0"/>
                          </a:solidFill>
                        </a:rPr>
                        <a:t>Single</a:t>
                      </a:r>
                      <a:endParaRPr lang="en-US" sz="1400" dirty="0">
                        <a:solidFill>
                          <a:srgbClr val="0070C0"/>
                        </a:solidFill>
                      </a:endParaRPr>
                    </a:p>
                  </a:txBody>
                  <a:tcPr/>
                </a:tc>
                <a:tc>
                  <a:txBody>
                    <a:bodyPr/>
                    <a:lstStyle/>
                    <a:p>
                      <a:r>
                        <a:rPr lang="en-US" sz="1400" dirty="0" smtClean="0">
                          <a:solidFill>
                            <a:srgbClr val="0070C0"/>
                          </a:solidFill>
                        </a:rPr>
                        <a:t>Married</a:t>
                      </a:r>
                      <a:endParaRPr lang="en-US" sz="1400" dirty="0">
                        <a:solidFill>
                          <a:srgbClr val="0070C0"/>
                        </a:solidFill>
                      </a:endParaRPr>
                    </a:p>
                  </a:txBody>
                  <a:tcPr/>
                </a:tc>
                <a:tc>
                  <a:txBody>
                    <a:bodyPr/>
                    <a:lstStyle/>
                    <a:p>
                      <a:r>
                        <a:rPr lang="en-US" sz="1400" dirty="0" smtClean="0">
                          <a:solidFill>
                            <a:srgbClr val="0070C0"/>
                          </a:solidFill>
                        </a:rPr>
                        <a:t>Divorced</a:t>
                      </a:r>
                      <a:endParaRPr lang="en-US" sz="1400" dirty="0">
                        <a:solidFill>
                          <a:srgbClr val="0070C0"/>
                        </a:solidFill>
                      </a:endParaRPr>
                    </a:p>
                  </a:txBody>
                  <a:tcPr/>
                </a:tc>
                <a:tc>
                  <a:txBody>
                    <a:bodyPr/>
                    <a:lstStyle/>
                    <a:p>
                      <a:r>
                        <a:rPr lang="en-US" sz="1400" dirty="0" smtClean="0">
                          <a:solidFill>
                            <a:schemeClr val="accent6">
                              <a:lumMod val="75000"/>
                            </a:schemeClr>
                          </a:solidFill>
                        </a:rPr>
                        <a:t>Income</a:t>
                      </a:r>
                      <a:endParaRPr lang="en-US" sz="1400" dirty="0">
                        <a:solidFill>
                          <a:schemeClr val="accent6">
                            <a:lumMod val="75000"/>
                          </a:schemeClr>
                        </a:solidFill>
                      </a:endParaRPr>
                    </a:p>
                  </a:txBody>
                  <a:tcPr/>
                </a:tc>
                <a:tc>
                  <a:txBody>
                    <a:bodyPr/>
                    <a:lstStyle/>
                    <a:p>
                      <a:r>
                        <a:rPr lang="en-US" sz="1400" dirty="0" smtClean="0">
                          <a:solidFill>
                            <a:schemeClr val="accent6">
                              <a:lumMod val="75000"/>
                            </a:schemeClr>
                          </a:solidFill>
                        </a:rPr>
                        <a:t>Refund</a:t>
                      </a:r>
                      <a:endParaRPr lang="en-US" sz="1400" dirty="0">
                        <a:solidFill>
                          <a:schemeClr val="accent6">
                            <a:lumMod val="75000"/>
                          </a:schemeClr>
                        </a:solidFill>
                      </a:endParaRPr>
                    </a:p>
                  </a:txBody>
                  <a:tcPr/>
                </a:tc>
              </a:tr>
              <a:tr h="370840">
                <a:tc>
                  <a:txBody>
                    <a:bodyPr/>
                    <a:lstStyle/>
                    <a:p>
                      <a:pPr algn="ctr"/>
                      <a:r>
                        <a:rPr lang="en-US" sz="1400" dirty="0" smtClean="0"/>
                        <a:t>1129842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55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250000</a:t>
                      </a:r>
                      <a:endParaRPr lang="en-US" sz="1400" dirty="0"/>
                    </a:p>
                  </a:txBody>
                  <a:tcPr/>
                </a:tc>
                <a:tc>
                  <a:txBody>
                    <a:bodyPr/>
                    <a:lstStyle/>
                    <a:p>
                      <a:pPr algn="ctr"/>
                      <a:r>
                        <a:rPr lang="en-US" sz="1400" dirty="0" smtClean="0"/>
                        <a:t>0</a:t>
                      </a:r>
                      <a:endParaRPr lang="en-US" sz="1400" dirty="0"/>
                    </a:p>
                  </a:txBody>
                  <a:tcPr/>
                </a:tc>
              </a:tr>
              <a:tr h="370840">
                <a:tc>
                  <a:txBody>
                    <a:bodyPr/>
                    <a:lstStyle/>
                    <a:p>
                      <a:pPr algn="ctr"/>
                      <a:r>
                        <a:rPr lang="en-US" sz="1400" dirty="0" smtClean="0"/>
                        <a:t>2342345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30000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1234542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45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200000</a:t>
                      </a:r>
                      <a:endParaRPr lang="en-US" sz="1400" dirty="0"/>
                    </a:p>
                  </a:txBody>
                  <a:tcPr/>
                </a:tc>
                <a:tc>
                  <a:txBody>
                    <a:bodyPr/>
                    <a:lstStyle/>
                    <a:p>
                      <a:pPr algn="ctr"/>
                      <a:r>
                        <a:rPr lang="en-US" sz="1400" dirty="0" smtClean="0"/>
                        <a:t>0</a:t>
                      </a:r>
                      <a:endParaRPr lang="en-US" sz="1400" dirty="0"/>
                    </a:p>
                  </a:txBody>
                  <a:tcPr/>
                </a:tc>
              </a:tr>
              <a:tr h="370840">
                <a:tc>
                  <a:txBody>
                    <a:bodyPr/>
                    <a:lstStyle/>
                    <a:p>
                      <a:pPr algn="ctr"/>
                      <a:r>
                        <a:rPr lang="en-US" sz="1400" dirty="0" smtClean="0"/>
                        <a:t>1243535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43</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150000</a:t>
                      </a:r>
                      <a:endParaRPr lang="en-US" sz="1400" dirty="0"/>
                    </a:p>
                  </a:txBody>
                  <a:tcPr/>
                </a:tc>
                <a:tc>
                  <a:txBody>
                    <a:bodyPr/>
                    <a:lstStyle/>
                    <a:p>
                      <a:pPr algn="ctr"/>
                      <a:r>
                        <a:rPr lang="en-US" sz="1400" dirty="0" smtClean="0"/>
                        <a:t>0</a:t>
                      </a:r>
                      <a:endParaRPr lang="en-US" sz="1400" dirty="0"/>
                    </a:p>
                  </a:txBody>
                  <a:tcPr/>
                </a:tc>
              </a:tr>
            </a:tbl>
          </a:graphicData>
        </a:graphic>
      </p:graphicFrame>
      <p:sp>
        <p:nvSpPr>
          <p:cNvPr id="3" name="TextBox 2"/>
          <p:cNvSpPr txBox="1"/>
          <p:nvPr/>
        </p:nvSpPr>
        <p:spPr>
          <a:xfrm>
            <a:off x="304800" y="5181600"/>
            <a:ext cx="7553606" cy="523220"/>
          </a:xfrm>
          <a:prstGeom prst="rect">
            <a:avLst/>
          </a:prstGeom>
          <a:noFill/>
        </p:spPr>
        <p:txBody>
          <a:bodyPr wrap="none" rtlCol="0">
            <a:spAutoFit/>
          </a:bodyPr>
          <a:lstStyle/>
          <a:p>
            <a:r>
              <a:rPr lang="en-US" sz="2800" dirty="0" smtClean="0"/>
              <a:t>We can now view the whole vector as </a:t>
            </a:r>
            <a:r>
              <a:rPr lang="en-US" sz="2800" dirty="0" smtClean="0">
                <a:solidFill>
                  <a:schemeClr val="accent6">
                    <a:lumMod val="75000"/>
                  </a:schemeClr>
                </a:solidFill>
              </a:rPr>
              <a:t>numeric</a:t>
            </a:r>
            <a:endParaRPr lang="en-US" sz="2800" dirty="0">
              <a:solidFill>
                <a:schemeClr val="accent6">
                  <a:lumMod val="75000"/>
                </a:schemeClr>
              </a:solidFill>
            </a:endParaRPr>
          </a:p>
        </p:txBody>
      </p:sp>
    </p:spTree>
    <p:extLst>
      <p:ext uri="{BB962C8B-B14F-4D97-AF65-F5344CB8AC3E}">
        <p14:creationId xmlns:p14="http://schemas.microsoft.com/office/powerpoint/2010/main" val="257579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data storage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Stored in a </a:t>
            </a:r>
            <a:r>
              <a:rPr lang="en-US" dirty="0" smtClean="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r>
              <a:rPr lang="en-US" dirty="0" smtClean="0"/>
              <a:t>)</a:t>
            </a:r>
            <a:endParaRPr lang="en-US" dirty="0" smtClean="0">
              <a:solidFill>
                <a:srgbClr val="0070C0"/>
              </a:solidFill>
            </a:endParaRPr>
          </a:p>
          <a:p>
            <a:r>
              <a:rPr lang="en-US" dirty="0" smtClean="0">
                <a:solidFill>
                  <a:srgbClr val="0070C0"/>
                </a:solidFill>
              </a:rPr>
              <a:t>Tab or Comma separated</a:t>
            </a:r>
            <a:r>
              <a:rPr lang="en-US" dirty="0" smtClean="0"/>
              <a:t> files (TSV/CSV), </a:t>
            </a:r>
            <a:r>
              <a:rPr lang="en-US" dirty="0" smtClean="0">
                <a:solidFill>
                  <a:schemeClr val="accent6">
                    <a:lumMod val="75000"/>
                  </a:schemeClr>
                </a:solidFill>
              </a:rPr>
              <a:t>Excel </a:t>
            </a:r>
            <a:r>
              <a:rPr lang="en-US" dirty="0" smtClean="0"/>
              <a:t>sheets, </a:t>
            </a:r>
            <a:r>
              <a:rPr lang="en-US" dirty="0" smtClean="0">
                <a:solidFill>
                  <a:srgbClr val="0070C0"/>
                </a:solidFill>
              </a:rPr>
              <a:t>relational tables</a:t>
            </a:r>
          </a:p>
          <a:p>
            <a:pPr lvl="1"/>
            <a:r>
              <a:rPr lang="en-US" dirty="0" smtClean="0"/>
              <a:t>Assumes a strict </a:t>
            </a:r>
            <a:r>
              <a:rPr lang="en-US" dirty="0" smtClean="0">
                <a:solidFill>
                  <a:schemeClr val="accent6">
                    <a:lumMod val="75000"/>
                  </a:schemeClr>
                </a:solidFill>
              </a:rPr>
              <a:t>schema</a:t>
            </a:r>
            <a:r>
              <a:rPr lang="en-US" dirty="0" smtClean="0"/>
              <a:t> and relatively </a:t>
            </a:r>
            <a:r>
              <a:rPr lang="en-US" dirty="0" smtClean="0">
                <a:solidFill>
                  <a:schemeClr val="accent6">
                    <a:lumMod val="75000"/>
                  </a:schemeClr>
                </a:solidFill>
              </a:rPr>
              <a:t>dense</a:t>
            </a:r>
            <a:r>
              <a:rPr lang="en-US" dirty="0" smtClean="0"/>
              <a:t> data (few missing/Null values)</a:t>
            </a:r>
          </a:p>
          <a:p>
            <a:r>
              <a:rPr lang="en-US" dirty="0" smtClean="0"/>
              <a:t>Flat file with </a:t>
            </a:r>
            <a:r>
              <a:rPr lang="en-US" dirty="0" smtClean="0">
                <a:solidFill>
                  <a:srgbClr val="0070C0"/>
                </a:solidFill>
              </a:rPr>
              <a:t>triplets</a:t>
            </a:r>
            <a:r>
              <a:rPr lang="en-US" dirty="0" smtClean="0"/>
              <a:t> (record id, attribute, attribute value)</a:t>
            </a:r>
          </a:p>
          <a:p>
            <a:pPr lvl="1"/>
            <a:r>
              <a:rPr lang="en-US" dirty="0" smtClean="0"/>
              <a:t>A very flexible data format, allows multiple values for the same attribute (e.g., phone number)</a:t>
            </a:r>
          </a:p>
          <a:p>
            <a:r>
              <a:rPr lang="en-US" dirty="0" smtClean="0">
                <a:solidFill>
                  <a:schemeClr val="accent6">
                    <a:lumMod val="75000"/>
                  </a:schemeClr>
                </a:solidFill>
              </a:rPr>
              <a:t>JSON, XML format</a:t>
            </a:r>
          </a:p>
          <a:p>
            <a:pPr lvl="1"/>
            <a:r>
              <a:rPr lang="en-US" dirty="0" smtClean="0"/>
              <a:t>Standards for data description that are more flexible than relational tables</a:t>
            </a:r>
          </a:p>
          <a:p>
            <a:pPr lvl="1"/>
            <a:r>
              <a:rPr lang="en-US" dirty="0" smtClean="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7" name="Text Placeholder 6"/>
          <p:cNvSpPr>
            <a:spLocks noGrp="1"/>
          </p:cNvSpPr>
          <p:nvPr>
            <p:ph type="body" idx="1"/>
          </p:nvPr>
        </p:nvSpPr>
        <p:spPr/>
        <p:txBody>
          <a:bodyPr/>
          <a:lstStyle/>
          <a:p>
            <a:r>
              <a:rPr lang="en-US" dirty="0" smtClean="0"/>
              <a:t>Comma Separated File</a:t>
            </a:r>
            <a:endParaRPr lang="en-US" dirty="0"/>
          </a:p>
        </p:txBody>
      </p:sp>
      <p:sp>
        <p:nvSpPr>
          <p:cNvPr id="8" name="Content Placeholder 7"/>
          <p:cNvSpPr>
            <a:spLocks noGrp="1"/>
          </p:cNvSpPr>
          <p:nvPr>
            <p:ph sz="half" idx="2"/>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Can be processed with simple parsers, or loaded to excel or a database</a:t>
            </a:r>
            <a:endParaRPr lang="en-US" dirty="0"/>
          </a:p>
        </p:txBody>
      </p:sp>
      <p:sp>
        <p:nvSpPr>
          <p:cNvPr id="9" name="Text Placeholder 8"/>
          <p:cNvSpPr>
            <a:spLocks noGrp="1"/>
          </p:cNvSpPr>
          <p:nvPr>
            <p:ph type="body" sz="quarter" idx="3"/>
          </p:nvPr>
        </p:nvSpPr>
        <p:spPr/>
        <p:txBody>
          <a:bodyPr/>
          <a:lstStyle/>
          <a:p>
            <a:r>
              <a:rPr lang="en-US" dirty="0" smtClean="0"/>
              <a:t>Triple-store</a:t>
            </a:r>
            <a:endParaRPr lang="en-US" dirty="0"/>
          </a:p>
        </p:txBody>
      </p:sp>
      <p:sp>
        <p:nvSpPr>
          <p:cNvPr id="10" name="Content Placeholder 9"/>
          <p:cNvSpPr>
            <a:spLocks noGrp="1"/>
          </p:cNvSpPr>
          <p:nvPr>
            <p:ph sz="quarter" idx="4"/>
          </p:nvPr>
        </p:nvSpPr>
        <p:spPr>
          <a:xfrm>
            <a:off x="4754880" y="2438400"/>
            <a:ext cx="3931920" cy="4343400"/>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Easy to deal with missing values</a:t>
            </a:r>
            <a:endParaRPr lang="en-US" dirty="0"/>
          </a:p>
        </p:txBody>
      </p:sp>
      <p:grpSp>
        <p:nvGrpSpPr>
          <p:cNvPr id="11" name="Group 10"/>
          <p:cNvGrpSpPr/>
          <p:nvPr/>
        </p:nvGrpSpPr>
        <p:grpSpPr>
          <a:xfrm>
            <a:off x="533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4876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416320"/>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lstStyle/>
          <a:p>
            <a:r>
              <a:rPr lang="en-US" dirty="0" smtClean="0"/>
              <a:t>Examples</a:t>
            </a:r>
            <a:endParaRPr lang="en-US" dirty="0"/>
          </a:p>
        </p:txBody>
      </p:sp>
      <p:sp>
        <p:nvSpPr>
          <p:cNvPr id="8" name="Content Placeholder 7"/>
          <p:cNvSpPr>
            <a:spLocks noGrp="1"/>
          </p:cNvSpPr>
          <p:nvPr>
            <p:ph sz="half" idx="1"/>
          </p:nvPr>
        </p:nvSpPr>
        <p:spPr>
          <a:xfrm>
            <a:off x="152400" y="1175120"/>
            <a:ext cx="4191000" cy="5530479"/>
          </a:xfrm>
          <a:solidFill>
            <a:schemeClr val="accent6">
              <a:lumMod val="40000"/>
              <a:lumOff val="60000"/>
            </a:schemeClr>
          </a:solidFill>
        </p:spPr>
        <p:txBody>
          <a:bodyPr>
            <a:normAutofit fontScale="25000" lnSpcReduction="20000"/>
          </a:bodyPr>
          <a:lstStyle/>
          <a:p>
            <a:pPr marL="0" indent="0">
              <a:buNone/>
            </a:pPr>
            <a:r>
              <a:rPr lang="en-US" sz="6400" b="1" dirty="0" smtClean="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smtClean="0">
                <a:latin typeface="Courier New" panose="02070309020205020404" pitchFamily="49" charset="0"/>
                <a:cs typeface="Courier New" panose="02070309020205020404" pitchFamily="49" charset="0"/>
              </a:rPr>
              <a:t>{</a:t>
            </a:r>
            <a:endParaRPr lang="en-US" sz="5600" b="1"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4343400" y="838200"/>
            <a:ext cx="4724400" cy="5867400"/>
          </a:xfrm>
          <a:solidFill>
            <a:schemeClr val="accent3">
              <a:lumMod val="40000"/>
              <a:lumOff val="60000"/>
            </a:schemeClr>
          </a:solidFill>
        </p:spPr>
        <p:txBody>
          <a:bodyPr>
            <a:normAutofit fontScale="25000" lnSpcReduction="20000"/>
          </a:bodyPr>
          <a:lstStyle/>
          <a:p>
            <a:pPr marL="0" lvl="0" indent="0">
              <a:buClr>
                <a:srgbClr val="F79646"/>
              </a:buClr>
              <a:buNone/>
            </a:pPr>
            <a:r>
              <a:rPr lang="en-US" sz="6400" b="1" dirty="0" smtClean="0">
                <a:solidFill>
                  <a:prstClr val="black"/>
                </a:solidFill>
                <a:cs typeface="Courier New" panose="02070309020205020404" pitchFamily="49" charset="0"/>
              </a:rPr>
              <a:t>XML EXAMPLE </a:t>
            </a:r>
            <a:r>
              <a:rPr lang="en-US" sz="6400" b="1" dirty="0">
                <a:solidFill>
                  <a:prstClr val="black"/>
                </a:solidFill>
                <a:cs typeface="Courier New" panose="02070309020205020404" pitchFamily="49" charset="0"/>
              </a:rPr>
              <a:t>– Record of a person</a:t>
            </a:r>
          </a:p>
          <a:p>
            <a:pPr marL="0" indent="0">
              <a:buNone/>
            </a:pPr>
            <a:endParaRPr lang="en-US" dirty="0" smtClean="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smtClean="0">
                <a:latin typeface="Courier New" panose="02070309020205020404" pitchFamily="49" charset="0"/>
                <a:cs typeface="Courier New" panose="02070309020205020404" pitchFamily="49" charset="0"/>
              </a:rPr>
              <a:t>&lt;</a:t>
            </a:r>
            <a:r>
              <a:rPr lang="en-US" sz="5600" b="1" dirty="0">
                <a:latin typeface="Courier New" panose="02070309020205020404" pitchFamily="49" charset="0"/>
                <a:cs typeface="Courier New" panose="02070309020205020404" pitchFamily="49" charset="0"/>
              </a:rPr>
              <a: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data</a:t>
            </a:r>
            <a:endParaRPr lang="en-US" dirty="0"/>
          </a:p>
        </p:txBody>
      </p:sp>
      <p:sp>
        <p:nvSpPr>
          <p:cNvPr id="3" name="Content Placeholder 2"/>
          <p:cNvSpPr>
            <a:spLocks noGrp="1"/>
          </p:cNvSpPr>
          <p:nvPr>
            <p:ph idx="1"/>
          </p:nvPr>
        </p:nvSpPr>
        <p:spPr/>
        <p:txBody>
          <a:bodyPr/>
          <a:lstStyle/>
          <a:p>
            <a:r>
              <a:rPr lang="en-US" dirty="0"/>
              <a:t>Each record </a:t>
            </a:r>
            <a:r>
              <a:rPr lang="en-US" dirty="0" smtClean="0"/>
              <a:t>is </a:t>
            </a:r>
            <a:r>
              <a:rPr lang="en-US" dirty="0"/>
              <a:t>a </a:t>
            </a:r>
            <a:r>
              <a:rPr lang="en-US" dirty="0">
                <a:solidFill>
                  <a:srgbClr val="0070C0"/>
                </a:solidFill>
              </a:rPr>
              <a:t>set of </a:t>
            </a:r>
            <a:r>
              <a:rPr lang="en-US" dirty="0" smtClean="0">
                <a:solidFill>
                  <a:srgbClr val="0070C0"/>
                </a:solidFill>
              </a:rPr>
              <a:t>items</a:t>
            </a:r>
            <a:r>
              <a:rPr lang="en-US" dirty="0"/>
              <a:t> </a:t>
            </a:r>
            <a:r>
              <a:rPr lang="en-US" dirty="0" smtClean="0"/>
              <a:t>from a space of possible items</a:t>
            </a:r>
          </a:p>
          <a:p>
            <a:r>
              <a:rPr lang="en-US" dirty="0" smtClean="0"/>
              <a:t>Example: Transaction data</a:t>
            </a:r>
          </a:p>
          <a:p>
            <a:pPr lvl="1"/>
            <a:r>
              <a:rPr lang="en-US" dirty="0" smtClean="0"/>
              <a:t>Also called </a:t>
            </a:r>
            <a:r>
              <a:rPr lang="en-US" dirty="0">
                <a:solidFill>
                  <a:schemeClr val="accent6">
                    <a:lumMod val="75000"/>
                  </a:schemeClr>
                </a:solidFill>
              </a:rPr>
              <a:t>m</a:t>
            </a:r>
            <a:r>
              <a:rPr lang="en-US" dirty="0" smtClean="0">
                <a:solidFill>
                  <a:schemeClr val="accent6">
                    <a:lumMod val="75000"/>
                  </a:schemeClr>
                </a:solidFill>
              </a:rPr>
              <a:t>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089954"/>
              </p:ext>
            </p:extLst>
          </p:nvPr>
        </p:nvGraphicFramePr>
        <p:xfrm>
          <a:off x="2362200" y="3886200"/>
          <a:ext cx="4419600" cy="2225040"/>
        </p:xfrm>
        <a:graphic>
          <a:graphicData uri="http://schemas.openxmlformats.org/drawingml/2006/table">
            <a:tbl>
              <a:tblPr firstRow="1" firstCol="1" bandRow="1">
                <a:tableStyleId>{5C22544A-7EE6-4342-B048-85BDC9FD1C3A}</a:tableStyleId>
              </a:tblPr>
              <a:tblGrid>
                <a:gridCol w="607696"/>
                <a:gridCol w="3811904"/>
              </a:tblGrid>
              <a:tr h="370840">
                <a:tc>
                  <a:txBody>
                    <a:bodyPr/>
                    <a:lstStyle/>
                    <a:p>
                      <a:r>
                        <a:rPr lang="en-US" dirty="0" smtClean="0"/>
                        <a:t>TID</a:t>
                      </a:r>
                      <a:endParaRPr lang="en-US" dirty="0"/>
                    </a:p>
                  </a:txBody>
                  <a:tcPr/>
                </a:tc>
                <a:tc>
                  <a:txBody>
                    <a:bodyPr/>
                    <a:lstStyle/>
                    <a:p>
                      <a:r>
                        <a:rPr lang="en-US" dirty="0" smtClean="0"/>
                        <a:t>Items</a:t>
                      </a:r>
                      <a:endParaRPr lang="en-US" dirty="0"/>
                    </a:p>
                  </a:txBody>
                  <a:tcPr/>
                </a:tc>
              </a:tr>
              <a:tr h="370840">
                <a:tc>
                  <a:txBody>
                    <a:bodyPr/>
                    <a:lstStyle/>
                    <a:p>
                      <a:r>
                        <a:rPr lang="en-US" dirty="0" smtClean="0"/>
                        <a:t>1</a:t>
                      </a:r>
                      <a:endParaRPr lang="en-US" dirty="0"/>
                    </a:p>
                  </a:txBody>
                  <a:tcPr/>
                </a:tc>
                <a:tc>
                  <a:txBody>
                    <a:bodyPr/>
                    <a:lstStyle/>
                    <a:p>
                      <a:r>
                        <a:rPr lang="en-US" dirty="0" smtClean="0"/>
                        <a:t>Bread, Coke, Milk</a:t>
                      </a:r>
                      <a:endParaRPr lang="en-US" dirty="0"/>
                    </a:p>
                  </a:txBody>
                  <a:tcPr/>
                </a:tc>
              </a:tr>
              <a:tr h="370840">
                <a:tc>
                  <a:txBody>
                    <a:bodyPr/>
                    <a:lstStyle/>
                    <a:p>
                      <a:r>
                        <a:rPr lang="en-US" dirty="0" smtClean="0"/>
                        <a:t>2</a:t>
                      </a:r>
                      <a:endParaRPr lang="en-US" dirty="0"/>
                    </a:p>
                  </a:txBody>
                  <a:tcPr/>
                </a:tc>
                <a:tc>
                  <a:txBody>
                    <a:bodyPr/>
                    <a:lstStyle/>
                    <a:p>
                      <a:r>
                        <a:rPr lang="en-US" dirty="0" smtClean="0"/>
                        <a:t>Beer, Bread</a:t>
                      </a:r>
                      <a:endParaRPr lang="en-US" dirty="0"/>
                    </a:p>
                  </a:txBody>
                  <a:tcPr/>
                </a:tc>
              </a:tr>
              <a:tr h="370840">
                <a:tc>
                  <a:txBody>
                    <a:bodyPr/>
                    <a:lstStyle/>
                    <a:p>
                      <a:r>
                        <a:rPr lang="en-US" dirty="0" smtClean="0"/>
                        <a:t>3</a:t>
                      </a:r>
                      <a:endParaRPr lang="en-US" dirty="0"/>
                    </a:p>
                  </a:txBody>
                  <a:tcPr/>
                </a:tc>
                <a:tc>
                  <a:txBody>
                    <a:bodyPr/>
                    <a:lstStyle/>
                    <a:p>
                      <a:r>
                        <a:rPr lang="en-US" dirty="0" smtClean="0"/>
                        <a:t>Beer, Coke, Diaper, Milk</a:t>
                      </a:r>
                      <a:endParaRPr lang="en-US" dirty="0"/>
                    </a:p>
                  </a:txBody>
                  <a:tcPr/>
                </a:tc>
              </a:tr>
              <a:tr h="370840">
                <a:tc>
                  <a:txBody>
                    <a:bodyPr/>
                    <a:lstStyle/>
                    <a:p>
                      <a:r>
                        <a:rPr lang="en-US" dirty="0" smtClean="0"/>
                        <a:t>4</a:t>
                      </a:r>
                      <a:endParaRPr lang="en-US" dirty="0"/>
                    </a:p>
                  </a:txBody>
                  <a:tcPr/>
                </a:tc>
                <a:tc>
                  <a:txBody>
                    <a:bodyPr/>
                    <a:lstStyle/>
                    <a:p>
                      <a:r>
                        <a:rPr lang="en-US" dirty="0" smtClean="0"/>
                        <a:t>Beer,</a:t>
                      </a:r>
                      <a:r>
                        <a:rPr lang="en-US" baseline="0" dirty="0" smtClean="0"/>
                        <a:t> Bread, Diaper, Milk</a:t>
                      </a:r>
                      <a:endParaRPr lang="en-US" dirty="0"/>
                    </a:p>
                  </a:txBody>
                  <a:tcPr/>
                </a:tc>
              </a:tr>
              <a:tr h="370840">
                <a:tc>
                  <a:txBody>
                    <a:bodyPr/>
                    <a:lstStyle/>
                    <a:p>
                      <a:r>
                        <a:rPr lang="en-US" dirty="0" smtClean="0"/>
                        <a:t>5</a:t>
                      </a:r>
                      <a:endParaRPr lang="en-US" dirty="0"/>
                    </a:p>
                  </a:txBody>
                  <a:tcPr/>
                </a:tc>
                <a:tc>
                  <a:txBody>
                    <a:bodyPr/>
                    <a:lstStyle/>
                    <a:p>
                      <a:r>
                        <a:rPr lang="en-US" dirty="0" smtClean="0"/>
                        <a:t>Coke,</a:t>
                      </a:r>
                      <a:r>
                        <a:rPr lang="en-US" baseline="0" dirty="0" smtClean="0"/>
                        <a:t> Diaper, Milk</a:t>
                      </a:r>
                      <a:endParaRPr lang="en-US" dirty="0"/>
                    </a:p>
                  </a:txBody>
                  <a:tcPr/>
                </a:tc>
              </a:tr>
            </a:tbl>
          </a:graphicData>
        </a:graphic>
      </p:graphicFrame>
    </p:spTree>
    <p:extLst>
      <p:ext uri="{BB962C8B-B14F-4D97-AF65-F5344CB8AC3E}">
        <p14:creationId xmlns:p14="http://schemas.microsoft.com/office/powerpoint/2010/main" val="205551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data</a:t>
            </a:r>
            <a:endParaRPr lang="en-US" dirty="0"/>
          </a:p>
        </p:txBody>
      </p:sp>
      <p:sp>
        <p:nvSpPr>
          <p:cNvPr id="3" name="Content Placeholder 2"/>
          <p:cNvSpPr>
            <a:spLocks noGrp="1"/>
          </p:cNvSpPr>
          <p:nvPr>
            <p:ph idx="1"/>
          </p:nvPr>
        </p:nvSpPr>
        <p:spPr/>
        <p:txBody>
          <a:bodyPr/>
          <a:lstStyle/>
          <a:p>
            <a:r>
              <a:rPr lang="en-US" dirty="0"/>
              <a:t>Each record </a:t>
            </a:r>
            <a:r>
              <a:rPr lang="en-US" dirty="0" smtClean="0"/>
              <a:t>is </a:t>
            </a:r>
            <a:r>
              <a:rPr lang="en-US" dirty="0"/>
              <a:t>a </a:t>
            </a:r>
            <a:r>
              <a:rPr lang="en-US" dirty="0">
                <a:solidFill>
                  <a:srgbClr val="0070C0"/>
                </a:solidFill>
              </a:rPr>
              <a:t>set of </a:t>
            </a:r>
            <a:r>
              <a:rPr lang="en-US" dirty="0" smtClean="0">
                <a:solidFill>
                  <a:srgbClr val="0070C0"/>
                </a:solidFill>
              </a:rPr>
              <a:t>items</a:t>
            </a:r>
            <a:r>
              <a:rPr lang="en-US" dirty="0"/>
              <a:t> </a:t>
            </a:r>
            <a:r>
              <a:rPr lang="en-US" dirty="0" smtClean="0"/>
              <a:t>from a space of possible items</a:t>
            </a:r>
          </a:p>
          <a:p>
            <a:r>
              <a:rPr lang="en-US" dirty="0" smtClean="0"/>
              <a:t>Example: Document data</a:t>
            </a:r>
          </a:p>
          <a:p>
            <a:pPr lvl="1"/>
            <a:r>
              <a:rPr lang="en-US" dirty="0" smtClean="0"/>
              <a:t>Also called </a:t>
            </a:r>
            <a:r>
              <a:rPr lang="en-US" dirty="0" smtClean="0">
                <a:solidFill>
                  <a:schemeClr val="accent6">
                    <a:lumMod val="75000"/>
                  </a:schemeClr>
                </a:solidFill>
              </a:rPr>
              <a:t>bag-of-words </a:t>
            </a:r>
            <a:r>
              <a:rPr lang="en-US" dirty="0" smtClean="0"/>
              <a:t>representation</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97479796"/>
              </p:ext>
            </p:extLst>
          </p:nvPr>
        </p:nvGraphicFramePr>
        <p:xfrm>
          <a:off x="2362200" y="3886200"/>
          <a:ext cx="4419600" cy="1483360"/>
        </p:xfrm>
        <a:graphic>
          <a:graphicData uri="http://schemas.openxmlformats.org/drawingml/2006/table">
            <a:tbl>
              <a:tblPr firstRow="1" firstCol="1" bandRow="1">
                <a:tableStyleId>{00A15C55-8517-42AA-B614-E9B94910E393}</a:tableStyleId>
              </a:tblPr>
              <a:tblGrid>
                <a:gridCol w="914400"/>
                <a:gridCol w="3505200"/>
              </a:tblGrid>
              <a:tr h="370840">
                <a:tc>
                  <a:txBody>
                    <a:bodyPr/>
                    <a:lstStyle/>
                    <a:p>
                      <a:r>
                        <a:rPr lang="en-US" dirty="0" smtClean="0"/>
                        <a:t>Doc Id</a:t>
                      </a:r>
                      <a:endParaRPr lang="en-US" dirty="0"/>
                    </a:p>
                  </a:txBody>
                  <a:tcPr/>
                </a:tc>
                <a:tc>
                  <a:txBody>
                    <a:bodyPr/>
                    <a:lstStyle/>
                    <a:p>
                      <a:r>
                        <a:rPr lang="en-US" dirty="0" smtClean="0"/>
                        <a:t>Words</a:t>
                      </a:r>
                      <a:endParaRPr lang="en-US" dirty="0"/>
                    </a:p>
                  </a:txBody>
                  <a:tcPr/>
                </a:tc>
              </a:tr>
              <a:tr h="370840">
                <a:tc>
                  <a:txBody>
                    <a:bodyPr/>
                    <a:lstStyle/>
                    <a:p>
                      <a:r>
                        <a:rPr lang="en-US" dirty="0" smtClean="0"/>
                        <a:t>1</a:t>
                      </a:r>
                      <a:endParaRPr lang="en-US" dirty="0"/>
                    </a:p>
                  </a:txBody>
                  <a:tcPr/>
                </a:tc>
                <a:tc>
                  <a:txBody>
                    <a:bodyPr/>
                    <a:lstStyle/>
                    <a:p>
                      <a:r>
                        <a:rPr lang="en-US" dirty="0" smtClean="0"/>
                        <a:t>the, dog, followed</a:t>
                      </a:r>
                      <a:r>
                        <a:rPr lang="en-US" baseline="0" dirty="0" smtClean="0"/>
                        <a:t>, the, cat</a:t>
                      </a:r>
                      <a:endParaRPr lang="en-US" dirty="0"/>
                    </a:p>
                  </a:txBody>
                  <a:tcPr/>
                </a:tc>
              </a:tr>
              <a:tr h="370840">
                <a:tc>
                  <a:txBody>
                    <a:bodyPr/>
                    <a:lstStyle/>
                    <a:p>
                      <a:r>
                        <a:rPr lang="en-US" dirty="0" smtClean="0"/>
                        <a:t>2</a:t>
                      </a:r>
                      <a:endParaRPr lang="en-US" dirty="0"/>
                    </a:p>
                  </a:txBody>
                  <a:tcPr/>
                </a:tc>
                <a:tc>
                  <a:txBody>
                    <a:bodyPr/>
                    <a:lstStyle/>
                    <a:p>
                      <a:r>
                        <a:rPr lang="en-US" dirty="0" smtClean="0"/>
                        <a:t>the, cat,</a:t>
                      </a:r>
                      <a:r>
                        <a:rPr lang="en-US" baseline="0" dirty="0" smtClean="0"/>
                        <a:t> chased, the, cat</a:t>
                      </a:r>
                      <a:endParaRPr lang="en-US" dirty="0"/>
                    </a:p>
                  </a:txBody>
                  <a:tcPr/>
                </a:tc>
              </a:tr>
              <a:tr h="370840">
                <a:tc>
                  <a:txBody>
                    <a:bodyPr/>
                    <a:lstStyle/>
                    <a:p>
                      <a:r>
                        <a:rPr lang="en-US" dirty="0" smtClean="0"/>
                        <a:t>3</a:t>
                      </a:r>
                      <a:endParaRPr lang="en-US" dirty="0"/>
                    </a:p>
                  </a:txBody>
                  <a:tcPr/>
                </a:tc>
                <a:tc>
                  <a:txBody>
                    <a:bodyPr/>
                    <a:lstStyle/>
                    <a:p>
                      <a:r>
                        <a:rPr lang="en-US" dirty="0" smtClean="0"/>
                        <a:t>the, man, walked, the,</a:t>
                      </a:r>
                      <a:r>
                        <a:rPr lang="en-US" baseline="0" dirty="0" smtClean="0"/>
                        <a:t> dog</a:t>
                      </a:r>
                      <a:endParaRPr lang="en-US" dirty="0"/>
                    </a:p>
                  </a:txBody>
                  <a:tcPr/>
                </a:tc>
              </a:tr>
            </a:tbl>
          </a:graphicData>
        </a:graphic>
      </p:graphicFrame>
    </p:spTree>
    <p:extLst>
      <p:ext uri="{BB962C8B-B14F-4D97-AF65-F5344CB8AC3E}">
        <p14:creationId xmlns:p14="http://schemas.microsoft.com/office/powerpoint/2010/main" val="395703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p:spPr>
        <p:txBody>
          <a:bodyPr>
            <a:normAutofit fontScale="90000"/>
          </a:bodyPr>
          <a:lstStyle/>
          <a:p>
            <a:r>
              <a:rPr lang="en-US" dirty="0" smtClean="0"/>
              <a:t>Vector representation of market-basket data</a:t>
            </a:r>
            <a:endParaRPr lang="en-US" dirty="0"/>
          </a:p>
        </p:txBody>
      </p:sp>
      <p:sp>
        <p:nvSpPr>
          <p:cNvPr id="3" name="Content Placeholder 2"/>
          <p:cNvSpPr>
            <a:spLocks noGrp="1"/>
          </p:cNvSpPr>
          <p:nvPr>
            <p:ph idx="1"/>
          </p:nvPr>
        </p:nvSpPr>
        <p:spPr>
          <a:xfrm>
            <a:off x="152400" y="1600200"/>
            <a:ext cx="8534400" cy="4876800"/>
          </a:xfrm>
        </p:spPr>
        <p:txBody>
          <a:bodyPr/>
          <a:lstStyle/>
          <a:p>
            <a:r>
              <a:rPr lang="en-US" dirty="0" smtClean="0"/>
              <a:t>Market-basket data can be </a:t>
            </a:r>
            <a:r>
              <a:rPr lang="en-US" dirty="0" smtClean="0">
                <a:solidFill>
                  <a:schemeClr val="accent6">
                    <a:lumMod val="75000"/>
                  </a:schemeClr>
                </a:solidFill>
              </a:rPr>
              <a:t>represented</a:t>
            </a:r>
            <a:r>
              <a:rPr lang="en-US" dirty="0" smtClean="0"/>
              <a:t>, or </a:t>
            </a:r>
            <a:r>
              <a:rPr lang="en-US" dirty="0" smtClean="0">
                <a:solidFill>
                  <a:srgbClr val="C00000"/>
                </a:solidFill>
              </a:rPr>
              <a:t>thought of</a:t>
            </a:r>
            <a:r>
              <a:rPr lang="en-US" dirty="0" smtClean="0"/>
              <a:t>, as </a:t>
            </a:r>
            <a:r>
              <a:rPr lang="en-US" dirty="0" smtClean="0">
                <a:solidFill>
                  <a:srgbClr val="0070C0"/>
                </a:solidFill>
              </a:rPr>
              <a:t>numeric vector data</a:t>
            </a:r>
          </a:p>
          <a:p>
            <a:pPr lvl="1"/>
            <a:r>
              <a:rPr lang="en-US" dirty="0" smtClean="0"/>
              <a:t>The vector is defined over the set of </a:t>
            </a:r>
            <a:r>
              <a:rPr lang="en-US" dirty="0" smtClean="0">
                <a:solidFill>
                  <a:schemeClr val="accent6">
                    <a:lumMod val="75000"/>
                  </a:schemeClr>
                </a:solidFill>
              </a:rPr>
              <a:t>all possible items</a:t>
            </a:r>
          </a:p>
          <a:p>
            <a:pPr lvl="1"/>
            <a:r>
              <a:rPr lang="en-US" dirty="0" smtClean="0"/>
              <a:t>The values are </a:t>
            </a:r>
            <a:r>
              <a:rPr lang="en-US" dirty="0" smtClean="0">
                <a:solidFill>
                  <a:schemeClr val="accent6">
                    <a:lumMod val="75000"/>
                  </a:schemeClr>
                </a:solidFill>
              </a:rPr>
              <a:t>binary</a:t>
            </a:r>
            <a:r>
              <a:rPr lang="en-US" dirty="0" smtClean="0"/>
              <a:t> (the item appears or not in the set)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228600" y="4038600"/>
          <a:ext cx="4419600" cy="2225040"/>
        </p:xfrm>
        <a:graphic>
          <a:graphicData uri="http://schemas.openxmlformats.org/drawingml/2006/table">
            <a:tbl>
              <a:tblPr firstRow="1" firstCol="1" bandRow="1">
                <a:tableStyleId>{5C22544A-7EE6-4342-B048-85BDC9FD1C3A}</a:tableStyleId>
              </a:tblPr>
              <a:tblGrid>
                <a:gridCol w="607696"/>
                <a:gridCol w="3811904"/>
              </a:tblGrid>
              <a:tr h="370840">
                <a:tc>
                  <a:txBody>
                    <a:bodyPr/>
                    <a:lstStyle/>
                    <a:p>
                      <a:r>
                        <a:rPr lang="en-US" dirty="0" smtClean="0"/>
                        <a:t>TID</a:t>
                      </a:r>
                      <a:endParaRPr lang="en-US" dirty="0"/>
                    </a:p>
                  </a:txBody>
                  <a:tcPr/>
                </a:tc>
                <a:tc>
                  <a:txBody>
                    <a:bodyPr/>
                    <a:lstStyle/>
                    <a:p>
                      <a:r>
                        <a:rPr lang="en-US" dirty="0" smtClean="0"/>
                        <a:t>Items</a:t>
                      </a:r>
                      <a:endParaRPr lang="en-US" dirty="0"/>
                    </a:p>
                  </a:txBody>
                  <a:tcPr/>
                </a:tc>
              </a:tr>
              <a:tr h="370840">
                <a:tc>
                  <a:txBody>
                    <a:bodyPr/>
                    <a:lstStyle/>
                    <a:p>
                      <a:r>
                        <a:rPr lang="en-US" dirty="0" smtClean="0"/>
                        <a:t>1</a:t>
                      </a:r>
                      <a:endParaRPr lang="en-US" dirty="0"/>
                    </a:p>
                  </a:txBody>
                  <a:tcPr/>
                </a:tc>
                <a:tc>
                  <a:txBody>
                    <a:bodyPr/>
                    <a:lstStyle/>
                    <a:p>
                      <a:r>
                        <a:rPr lang="en-US" dirty="0" smtClean="0"/>
                        <a:t>Bread, Coke, Milk</a:t>
                      </a:r>
                      <a:endParaRPr lang="en-US" dirty="0"/>
                    </a:p>
                  </a:txBody>
                  <a:tcPr/>
                </a:tc>
              </a:tr>
              <a:tr h="370840">
                <a:tc>
                  <a:txBody>
                    <a:bodyPr/>
                    <a:lstStyle/>
                    <a:p>
                      <a:r>
                        <a:rPr lang="en-US" dirty="0" smtClean="0"/>
                        <a:t>2</a:t>
                      </a:r>
                      <a:endParaRPr lang="en-US" dirty="0"/>
                    </a:p>
                  </a:txBody>
                  <a:tcPr/>
                </a:tc>
                <a:tc>
                  <a:txBody>
                    <a:bodyPr/>
                    <a:lstStyle/>
                    <a:p>
                      <a:r>
                        <a:rPr lang="en-US" dirty="0" smtClean="0"/>
                        <a:t>Beer, Bread</a:t>
                      </a:r>
                      <a:endParaRPr lang="en-US" dirty="0"/>
                    </a:p>
                  </a:txBody>
                  <a:tcPr/>
                </a:tc>
              </a:tr>
              <a:tr h="370840">
                <a:tc>
                  <a:txBody>
                    <a:bodyPr/>
                    <a:lstStyle/>
                    <a:p>
                      <a:r>
                        <a:rPr lang="en-US" dirty="0" smtClean="0"/>
                        <a:t>3</a:t>
                      </a:r>
                      <a:endParaRPr lang="en-US" dirty="0"/>
                    </a:p>
                  </a:txBody>
                  <a:tcPr/>
                </a:tc>
                <a:tc>
                  <a:txBody>
                    <a:bodyPr/>
                    <a:lstStyle/>
                    <a:p>
                      <a:r>
                        <a:rPr lang="en-US" dirty="0" smtClean="0"/>
                        <a:t>Beer, Coke, Diaper, Milk</a:t>
                      </a:r>
                      <a:endParaRPr lang="en-US" dirty="0"/>
                    </a:p>
                  </a:txBody>
                  <a:tcPr/>
                </a:tc>
              </a:tr>
              <a:tr h="370840">
                <a:tc>
                  <a:txBody>
                    <a:bodyPr/>
                    <a:lstStyle/>
                    <a:p>
                      <a:r>
                        <a:rPr lang="en-US" dirty="0" smtClean="0"/>
                        <a:t>4</a:t>
                      </a:r>
                      <a:endParaRPr lang="en-US" dirty="0"/>
                    </a:p>
                  </a:txBody>
                  <a:tcPr/>
                </a:tc>
                <a:tc>
                  <a:txBody>
                    <a:bodyPr/>
                    <a:lstStyle/>
                    <a:p>
                      <a:r>
                        <a:rPr lang="en-US" dirty="0" smtClean="0"/>
                        <a:t>Beer,</a:t>
                      </a:r>
                      <a:r>
                        <a:rPr lang="en-US" baseline="0" dirty="0" smtClean="0"/>
                        <a:t> Bread, Diaper, Milk</a:t>
                      </a:r>
                      <a:endParaRPr lang="en-US" dirty="0"/>
                    </a:p>
                  </a:txBody>
                  <a:tcPr/>
                </a:tc>
              </a:tr>
              <a:tr h="370840">
                <a:tc>
                  <a:txBody>
                    <a:bodyPr/>
                    <a:lstStyle/>
                    <a:p>
                      <a:r>
                        <a:rPr lang="en-US" dirty="0" smtClean="0"/>
                        <a:t>5</a:t>
                      </a:r>
                      <a:endParaRPr lang="en-US" dirty="0"/>
                    </a:p>
                  </a:txBody>
                  <a:tcPr/>
                </a:tc>
                <a:tc>
                  <a:txBody>
                    <a:bodyPr/>
                    <a:lstStyle/>
                    <a:p>
                      <a:r>
                        <a:rPr lang="en-US" dirty="0" smtClean="0"/>
                        <a:t>Coke,</a:t>
                      </a:r>
                      <a:r>
                        <a:rPr lang="en-US" baseline="0" dirty="0" smtClean="0"/>
                        <a:t> Diaper, Milk</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5181600" y="3581399"/>
          <a:ext cx="3247291" cy="2682241"/>
        </p:xfrm>
        <a:graphic>
          <a:graphicData uri="http://schemas.openxmlformats.org/drawingml/2006/table">
            <a:tbl>
              <a:tblPr firstRow="1" firstCol="1" bandRow="1">
                <a:tableStyleId>{5C22544A-7EE6-4342-B048-85BDC9FD1C3A}</a:tableStyleId>
              </a:tblPr>
              <a:tblGrid>
                <a:gridCol w="555972"/>
                <a:gridCol w="510828"/>
                <a:gridCol w="533400"/>
                <a:gridCol w="533400"/>
                <a:gridCol w="533400"/>
                <a:gridCol w="580291"/>
              </a:tblGrid>
              <a:tr h="828041">
                <a:tc>
                  <a:txBody>
                    <a:bodyPr/>
                    <a:lstStyle/>
                    <a:p>
                      <a:r>
                        <a:rPr lang="en-US" dirty="0" smtClean="0"/>
                        <a:t>TID</a:t>
                      </a:r>
                      <a:endParaRPr lang="en-US" dirty="0"/>
                    </a:p>
                  </a:txBody>
                  <a:tcPr anchor="b"/>
                </a:tc>
                <a:tc>
                  <a:txBody>
                    <a:bodyPr/>
                    <a:lstStyle/>
                    <a:p>
                      <a:r>
                        <a:rPr lang="en-US" dirty="0" smtClean="0"/>
                        <a:t>Bread</a:t>
                      </a:r>
                      <a:endParaRPr lang="en-US" dirty="0"/>
                    </a:p>
                  </a:txBody>
                  <a:tcPr vert="vert270"/>
                </a:tc>
                <a:tc>
                  <a:txBody>
                    <a:bodyPr/>
                    <a:lstStyle/>
                    <a:p>
                      <a:r>
                        <a:rPr lang="en-US" dirty="0" smtClean="0"/>
                        <a:t>Coke</a:t>
                      </a:r>
                      <a:endParaRPr lang="en-US" dirty="0"/>
                    </a:p>
                  </a:txBody>
                  <a:tcPr vert="vert270"/>
                </a:tc>
                <a:tc>
                  <a:txBody>
                    <a:bodyPr/>
                    <a:lstStyle/>
                    <a:p>
                      <a:r>
                        <a:rPr lang="en-US" dirty="0" smtClean="0"/>
                        <a:t>Milk</a:t>
                      </a:r>
                      <a:endParaRPr lang="en-US" dirty="0"/>
                    </a:p>
                  </a:txBody>
                  <a:tcPr vert="vert270"/>
                </a:tc>
                <a:tc>
                  <a:txBody>
                    <a:bodyPr/>
                    <a:lstStyle/>
                    <a:p>
                      <a:r>
                        <a:rPr lang="en-US" dirty="0" smtClean="0"/>
                        <a:t>Beer</a:t>
                      </a:r>
                      <a:endParaRPr lang="en-US" dirty="0"/>
                    </a:p>
                  </a:txBody>
                  <a:tcPr vert="vert270"/>
                </a:tc>
                <a:tc>
                  <a:txBody>
                    <a:bodyPr/>
                    <a:lstStyle/>
                    <a:p>
                      <a:r>
                        <a:rPr lang="en-US" dirty="0" smtClean="0"/>
                        <a:t>Diaper</a:t>
                      </a:r>
                      <a:endParaRPr lang="en-US" dirty="0"/>
                    </a:p>
                  </a:txBody>
                  <a:tcPr vert="vert270"/>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sp>
        <p:nvSpPr>
          <p:cNvPr id="6" name="TextBox 5"/>
          <p:cNvSpPr txBox="1"/>
          <p:nvPr/>
        </p:nvSpPr>
        <p:spPr>
          <a:xfrm>
            <a:off x="228600" y="6399014"/>
            <a:ext cx="6647974" cy="369332"/>
          </a:xfrm>
          <a:prstGeom prst="rect">
            <a:avLst/>
          </a:prstGeom>
          <a:solidFill>
            <a:srgbClr val="92D050"/>
          </a:solidFill>
        </p:spPr>
        <p:txBody>
          <a:bodyPr wrap="none" rtlCol="0">
            <a:spAutoFit/>
          </a:bodyPr>
          <a:lstStyle/>
          <a:p>
            <a:r>
              <a:rPr lang="en-US" dirty="0" smtClean="0">
                <a:solidFill>
                  <a:srgbClr val="FF0000"/>
                </a:solidFill>
              </a:rPr>
              <a:t>Sparsity</a:t>
            </a:r>
            <a:r>
              <a:rPr lang="en-US" dirty="0" smtClean="0"/>
              <a:t>: Most entries are zero. Most baskets contain few items</a:t>
            </a:r>
            <a:endParaRPr lang="en-US" dirty="0"/>
          </a:p>
        </p:txBody>
      </p:sp>
    </p:spTree>
    <p:extLst>
      <p:ext uri="{BB962C8B-B14F-4D97-AF65-F5344CB8AC3E}">
        <p14:creationId xmlns:p14="http://schemas.microsoft.com/office/powerpoint/2010/main" val="115677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Vector representation of document data</a:t>
            </a:r>
            <a:endParaRPr lang="en-US" dirty="0"/>
          </a:p>
        </p:txBody>
      </p:sp>
      <p:sp>
        <p:nvSpPr>
          <p:cNvPr id="3" name="Content Placeholder 2"/>
          <p:cNvSpPr>
            <a:spLocks noGrp="1"/>
          </p:cNvSpPr>
          <p:nvPr>
            <p:ph idx="1"/>
          </p:nvPr>
        </p:nvSpPr>
        <p:spPr>
          <a:xfrm>
            <a:off x="152400" y="1600200"/>
            <a:ext cx="8534400" cy="4876800"/>
          </a:xfrm>
        </p:spPr>
        <p:txBody>
          <a:bodyPr/>
          <a:lstStyle/>
          <a:p>
            <a:r>
              <a:rPr lang="en-US" dirty="0" smtClean="0"/>
              <a:t>Document data can be </a:t>
            </a:r>
            <a:r>
              <a:rPr lang="en-US" dirty="0" smtClean="0">
                <a:solidFill>
                  <a:schemeClr val="accent6">
                    <a:lumMod val="75000"/>
                  </a:schemeClr>
                </a:solidFill>
              </a:rPr>
              <a:t>represented</a:t>
            </a:r>
            <a:r>
              <a:rPr lang="en-US" dirty="0" smtClean="0"/>
              <a:t>, or </a:t>
            </a:r>
            <a:r>
              <a:rPr lang="en-US" dirty="0" smtClean="0">
                <a:solidFill>
                  <a:srgbClr val="C00000"/>
                </a:solidFill>
              </a:rPr>
              <a:t>thought of</a:t>
            </a:r>
            <a:r>
              <a:rPr lang="en-US" dirty="0" smtClean="0"/>
              <a:t>, as </a:t>
            </a:r>
            <a:r>
              <a:rPr lang="en-US" dirty="0" smtClean="0">
                <a:solidFill>
                  <a:srgbClr val="0070C0"/>
                </a:solidFill>
              </a:rPr>
              <a:t>numeric vector data</a:t>
            </a:r>
          </a:p>
          <a:p>
            <a:pPr lvl="1"/>
            <a:r>
              <a:rPr lang="en-US" dirty="0" smtClean="0"/>
              <a:t>The vector is defined over the set of </a:t>
            </a:r>
            <a:r>
              <a:rPr lang="en-US" dirty="0" smtClean="0">
                <a:solidFill>
                  <a:schemeClr val="accent6">
                    <a:lumMod val="75000"/>
                  </a:schemeClr>
                </a:solidFill>
              </a:rPr>
              <a:t>all possible words</a:t>
            </a:r>
          </a:p>
          <a:p>
            <a:pPr lvl="1"/>
            <a:r>
              <a:rPr lang="en-US" dirty="0" smtClean="0"/>
              <a:t>The values are the </a:t>
            </a:r>
            <a:r>
              <a:rPr lang="en-US" dirty="0" smtClean="0">
                <a:solidFill>
                  <a:schemeClr val="accent6">
                    <a:lumMod val="75000"/>
                  </a:schemeClr>
                </a:solidFill>
              </a:rPr>
              <a:t>counts</a:t>
            </a:r>
            <a:r>
              <a:rPr lang="en-US" dirty="0" smtClean="0"/>
              <a:t> (number of times a word appears in the document)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5029200" y="3886200"/>
          <a:ext cx="3886201" cy="2016760"/>
        </p:xfrm>
        <a:graphic>
          <a:graphicData uri="http://schemas.openxmlformats.org/drawingml/2006/table">
            <a:tbl>
              <a:tblPr firstRow="1" firstCol="1" bandRow="1">
                <a:tableStyleId>{00A15C55-8517-42AA-B614-E9B94910E393}</a:tableStyleId>
              </a:tblPr>
              <a:tblGrid>
                <a:gridCol w="664636"/>
                <a:gridCol w="478364"/>
                <a:gridCol w="457200"/>
                <a:gridCol w="457200"/>
                <a:gridCol w="457200"/>
                <a:gridCol w="457200"/>
                <a:gridCol w="457200"/>
                <a:gridCol w="457201"/>
              </a:tblGrid>
              <a:tr h="904240">
                <a:tc>
                  <a:txBody>
                    <a:bodyPr/>
                    <a:lstStyle/>
                    <a:p>
                      <a:r>
                        <a:rPr lang="en-US" dirty="0" smtClean="0"/>
                        <a:t>Doc Id</a:t>
                      </a:r>
                      <a:endParaRPr lang="en-US" dirty="0"/>
                    </a:p>
                  </a:txBody>
                  <a:tcPr anchor="b"/>
                </a:tc>
                <a:tc>
                  <a:txBody>
                    <a:bodyPr/>
                    <a:lstStyle/>
                    <a:p>
                      <a:r>
                        <a:rPr lang="en-US" dirty="0" smtClean="0"/>
                        <a:t>the</a:t>
                      </a:r>
                      <a:endParaRPr lang="en-US" dirty="0"/>
                    </a:p>
                  </a:txBody>
                  <a:tcPr vert="vert270"/>
                </a:tc>
                <a:tc>
                  <a:txBody>
                    <a:bodyPr/>
                    <a:lstStyle/>
                    <a:p>
                      <a:r>
                        <a:rPr lang="en-US" dirty="0" smtClean="0"/>
                        <a:t>dog</a:t>
                      </a:r>
                      <a:endParaRPr lang="en-US" dirty="0"/>
                    </a:p>
                  </a:txBody>
                  <a:tcPr vert="vert270"/>
                </a:tc>
                <a:tc>
                  <a:txBody>
                    <a:bodyPr/>
                    <a:lstStyle/>
                    <a:p>
                      <a:r>
                        <a:rPr lang="en-US" dirty="0" smtClean="0"/>
                        <a:t>follows</a:t>
                      </a:r>
                      <a:endParaRPr lang="en-US" dirty="0"/>
                    </a:p>
                  </a:txBody>
                  <a:tcPr vert="vert270"/>
                </a:tc>
                <a:tc>
                  <a:txBody>
                    <a:bodyPr/>
                    <a:lstStyle/>
                    <a:p>
                      <a:r>
                        <a:rPr lang="en-US" dirty="0" smtClean="0"/>
                        <a:t>cat</a:t>
                      </a:r>
                      <a:endParaRPr lang="en-US" dirty="0"/>
                    </a:p>
                  </a:txBody>
                  <a:tcPr vert="vert270"/>
                </a:tc>
                <a:tc>
                  <a:txBody>
                    <a:bodyPr/>
                    <a:lstStyle/>
                    <a:p>
                      <a:r>
                        <a:rPr lang="en-US" dirty="0" smtClean="0"/>
                        <a:t>chases</a:t>
                      </a:r>
                      <a:endParaRPr lang="en-US" dirty="0"/>
                    </a:p>
                  </a:txBody>
                  <a:tcPr vert="vert270"/>
                </a:tc>
                <a:tc>
                  <a:txBody>
                    <a:bodyPr/>
                    <a:lstStyle/>
                    <a:p>
                      <a:r>
                        <a:rPr lang="en-US" dirty="0" smtClean="0"/>
                        <a:t>man</a:t>
                      </a:r>
                      <a:endParaRPr lang="en-US" dirty="0"/>
                    </a:p>
                  </a:txBody>
                  <a:tcPr vert="vert270"/>
                </a:tc>
                <a:tc>
                  <a:txBody>
                    <a:bodyPr/>
                    <a:lstStyle/>
                    <a:p>
                      <a:r>
                        <a:rPr lang="en-US" dirty="0" smtClean="0"/>
                        <a:t>walks</a:t>
                      </a:r>
                      <a:endParaRPr lang="en-US" dirty="0"/>
                    </a:p>
                  </a:txBody>
                  <a:tcPr vert="vert270"/>
                </a:tc>
              </a:tr>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4123" y="4419600"/>
          <a:ext cx="4419600" cy="1483360"/>
        </p:xfrm>
        <a:graphic>
          <a:graphicData uri="http://schemas.openxmlformats.org/drawingml/2006/table">
            <a:tbl>
              <a:tblPr firstRow="1" firstCol="1" bandRow="1">
                <a:tableStyleId>{00A15C55-8517-42AA-B614-E9B94910E393}</a:tableStyleId>
              </a:tblPr>
              <a:tblGrid>
                <a:gridCol w="914400"/>
                <a:gridCol w="3505200"/>
              </a:tblGrid>
              <a:tr h="370840">
                <a:tc>
                  <a:txBody>
                    <a:bodyPr/>
                    <a:lstStyle/>
                    <a:p>
                      <a:r>
                        <a:rPr lang="en-US" dirty="0" smtClean="0"/>
                        <a:t>Doc Id</a:t>
                      </a:r>
                      <a:endParaRPr lang="en-US" dirty="0"/>
                    </a:p>
                  </a:txBody>
                  <a:tcPr/>
                </a:tc>
                <a:tc>
                  <a:txBody>
                    <a:bodyPr/>
                    <a:lstStyle/>
                    <a:p>
                      <a:r>
                        <a:rPr lang="en-US" dirty="0" smtClean="0"/>
                        <a:t>Words</a:t>
                      </a:r>
                      <a:endParaRPr lang="en-US" dirty="0"/>
                    </a:p>
                  </a:txBody>
                  <a:tcPr/>
                </a:tc>
              </a:tr>
              <a:tr h="370840">
                <a:tc>
                  <a:txBody>
                    <a:bodyPr/>
                    <a:lstStyle/>
                    <a:p>
                      <a:r>
                        <a:rPr lang="en-US" dirty="0" smtClean="0"/>
                        <a:t>1</a:t>
                      </a:r>
                      <a:endParaRPr lang="en-US" dirty="0"/>
                    </a:p>
                  </a:txBody>
                  <a:tcPr/>
                </a:tc>
                <a:tc>
                  <a:txBody>
                    <a:bodyPr/>
                    <a:lstStyle/>
                    <a:p>
                      <a:r>
                        <a:rPr lang="en-US" dirty="0" smtClean="0"/>
                        <a:t>the, dog, follows</a:t>
                      </a:r>
                      <a:r>
                        <a:rPr lang="en-US" baseline="0" dirty="0" smtClean="0"/>
                        <a:t>, the, cat</a:t>
                      </a:r>
                      <a:endParaRPr lang="en-US" dirty="0"/>
                    </a:p>
                  </a:txBody>
                  <a:tcPr/>
                </a:tc>
              </a:tr>
              <a:tr h="370840">
                <a:tc>
                  <a:txBody>
                    <a:bodyPr/>
                    <a:lstStyle/>
                    <a:p>
                      <a:r>
                        <a:rPr lang="en-US" dirty="0" smtClean="0"/>
                        <a:t>2</a:t>
                      </a:r>
                      <a:endParaRPr lang="en-US" dirty="0"/>
                    </a:p>
                  </a:txBody>
                  <a:tcPr/>
                </a:tc>
                <a:tc>
                  <a:txBody>
                    <a:bodyPr/>
                    <a:lstStyle/>
                    <a:p>
                      <a:r>
                        <a:rPr lang="en-US" dirty="0" smtClean="0"/>
                        <a:t>the, cat,</a:t>
                      </a:r>
                      <a:r>
                        <a:rPr lang="en-US" baseline="0" dirty="0" smtClean="0"/>
                        <a:t> chases, the, cat</a:t>
                      </a:r>
                      <a:endParaRPr lang="en-US" dirty="0"/>
                    </a:p>
                  </a:txBody>
                  <a:tcPr/>
                </a:tc>
              </a:tr>
              <a:tr h="370840">
                <a:tc>
                  <a:txBody>
                    <a:bodyPr/>
                    <a:lstStyle/>
                    <a:p>
                      <a:r>
                        <a:rPr lang="en-US" dirty="0" smtClean="0"/>
                        <a:t>3</a:t>
                      </a:r>
                      <a:endParaRPr lang="en-US" dirty="0"/>
                    </a:p>
                  </a:txBody>
                  <a:tcPr/>
                </a:tc>
                <a:tc>
                  <a:txBody>
                    <a:bodyPr/>
                    <a:lstStyle/>
                    <a:p>
                      <a:r>
                        <a:rPr lang="en-US" dirty="0" smtClean="0"/>
                        <a:t>the, man, walks, the,</a:t>
                      </a:r>
                      <a:r>
                        <a:rPr lang="en-US" baseline="0" dirty="0" smtClean="0"/>
                        <a:t> dog</a:t>
                      </a:r>
                      <a:endParaRPr lang="en-US" dirty="0"/>
                    </a:p>
                  </a:txBody>
                  <a:tcPr/>
                </a:tc>
              </a:tr>
            </a:tbl>
          </a:graphicData>
        </a:graphic>
      </p:graphicFrame>
      <p:sp>
        <p:nvSpPr>
          <p:cNvPr id="7" name="TextBox 6"/>
          <p:cNvSpPr txBox="1"/>
          <p:nvPr/>
        </p:nvSpPr>
        <p:spPr>
          <a:xfrm>
            <a:off x="228600" y="6399014"/>
            <a:ext cx="7802136" cy="369332"/>
          </a:xfrm>
          <a:prstGeom prst="rect">
            <a:avLst/>
          </a:prstGeom>
          <a:solidFill>
            <a:srgbClr val="92D050"/>
          </a:solidFill>
        </p:spPr>
        <p:txBody>
          <a:bodyPr wrap="none" rtlCol="0">
            <a:spAutoFit/>
          </a:bodyPr>
          <a:lstStyle/>
          <a:p>
            <a:r>
              <a:rPr lang="en-US" dirty="0" smtClean="0">
                <a:solidFill>
                  <a:srgbClr val="FF0000"/>
                </a:solidFill>
              </a:rPr>
              <a:t>Sparsity</a:t>
            </a:r>
            <a:r>
              <a:rPr lang="en-US" dirty="0" smtClean="0"/>
              <a:t>: Most entries are zero. Most documents contain few of the words</a:t>
            </a:r>
            <a:endParaRPr lang="en-US" dirty="0"/>
          </a:p>
        </p:txBody>
      </p:sp>
    </p:spTree>
    <p:extLst>
      <p:ext uri="{BB962C8B-B14F-4D97-AF65-F5344CB8AC3E}">
        <p14:creationId xmlns:p14="http://schemas.microsoft.com/office/powerpoint/2010/main" val="257068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smtClean="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smtClean="0"/>
          </a:p>
          <a:p>
            <a:r>
              <a:rPr lang="en-US" dirty="0">
                <a:solidFill>
                  <a:schemeClr val="accent4">
                    <a:lumMod val="75000"/>
                  </a:schemeClr>
                </a:solidFill>
              </a:rPr>
              <a:t>“Data mining is the discovery of </a:t>
            </a:r>
            <a:r>
              <a:rPr lang="en-US" dirty="0" smtClean="0">
                <a:solidFill>
                  <a:schemeClr val="accent6">
                    <a:lumMod val="75000"/>
                  </a:schemeClr>
                </a:solidFill>
              </a:rPr>
              <a:t>models</a:t>
            </a:r>
            <a:r>
              <a:rPr lang="en-US" dirty="0" smtClean="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44"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data storage</a:t>
            </a:r>
            <a:endParaRPr lang="en-US" dirty="0"/>
          </a:p>
        </p:txBody>
      </p:sp>
      <p:sp>
        <p:nvSpPr>
          <p:cNvPr id="3" name="Content Placeholder 2"/>
          <p:cNvSpPr>
            <a:spLocks noGrp="1"/>
          </p:cNvSpPr>
          <p:nvPr>
            <p:ph idx="1"/>
          </p:nvPr>
        </p:nvSpPr>
        <p:spPr>
          <a:xfrm>
            <a:off x="457200" y="1600200"/>
            <a:ext cx="8229600" cy="4906108"/>
          </a:xfrm>
        </p:spPr>
        <p:txBody>
          <a:bodyPr/>
          <a:lstStyle/>
          <a:p>
            <a:r>
              <a:rPr lang="en-US" dirty="0" smtClean="0"/>
              <a:t>Usually set data is stored in flat files</a:t>
            </a:r>
          </a:p>
          <a:p>
            <a:pPr lvl="1"/>
            <a:r>
              <a:rPr lang="en-US" dirty="0" smtClean="0"/>
              <a:t>One line per set</a:t>
            </a:r>
            <a:endParaRPr lang="en-US" dirty="0"/>
          </a:p>
        </p:txBody>
      </p:sp>
      <p:sp>
        <p:nvSpPr>
          <p:cNvPr id="4" name="Content Placeholder 3"/>
          <p:cNvSpPr txBox="1">
            <a:spLocks/>
          </p:cNvSpPr>
          <p:nvPr/>
        </p:nvSpPr>
        <p:spPr>
          <a:xfrm>
            <a:off x="492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smtClean="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smtClean="0">
                <a:latin typeface="Courier New" pitchFamily="49" charset="0"/>
                <a:cs typeface="Courier New" pitchFamily="49" charset="0"/>
              </a:rPr>
              <a:t>gotta</a:t>
            </a:r>
            <a:r>
              <a:rPr lang="en-US" sz="1200" dirty="0" smtClean="0">
                <a:latin typeface="Courier New" pitchFamily="49" charset="0"/>
                <a:cs typeface="Courier New" pitchFamily="49" charset="0"/>
              </a:rPr>
              <a:t> say,  Shake </a:t>
            </a:r>
            <a:r>
              <a:rPr lang="en-US" sz="1200" dirty="0" err="1" smtClean="0">
                <a:latin typeface="Courier New" pitchFamily="49" charset="0"/>
                <a:cs typeface="Courier New" pitchFamily="49" charset="0"/>
              </a:rPr>
              <a:t>Shake</a:t>
            </a:r>
            <a:r>
              <a:rPr lang="en-US" sz="1200" dirty="0" smtClean="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smtClean="0">
                <a:latin typeface="Courier New" pitchFamily="49" charset="0"/>
                <a:cs typeface="Courier New" pitchFamily="49" charset="0"/>
              </a:rPr>
              <a:t>yummerz</a:t>
            </a:r>
            <a:r>
              <a:rPr lang="en-US" sz="1200" dirty="0" smtClean="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smtClean="0">
                <a:latin typeface="Courier New" pitchFamily="49" charset="0"/>
                <a:cs typeface="Courier New" pitchFamily="49" charset="0"/>
              </a:rPr>
              <a:t>I'm from California and I must say, Shake Shack is better than IN-N-OUT, all day, </a:t>
            </a:r>
            <a:r>
              <a:rPr lang="en-US" sz="1200" dirty="0" err="1" smtClean="0">
                <a:latin typeface="Courier New" pitchFamily="49" charset="0"/>
                <a:cs typeface="Courier New" pitchFamily="49" charset="0"/>
              </a:rPr>
              <a:t>err'day</a:t>
            </a:r>
            <a:r>
              <a:rPr lang="en-US" sz="1200" dirty="0" smtClean="0">
                <a:latin typeface="Courier New" pitchFamily="49" charset="0"/>
                <a:cs typeface="Courier New" pitchFamily="49" charset="0"/>
              </a:rPr>
              <a:t>. </a:t>
            </a:r>
          </a:p>
        </p:txBody>
      </p:sp>
      <p:sp>
        <p:nvSpPr>
          <p:cNvPr id="5" name="Content Placeholder 2"/>
          <p:cNvSpPr>
            <a:spLocks noGrp="1"/>
          </p:cNvSpPr>
          <p:nvPr/>
        </p:nvSpPr>
        <p:spPr>
          <a:xfrm>
            <a:off x="568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a:t>
            </a:r>
            <a:r>
              <a:rPr lang="en-US" dirty="0" smtClean="0"/>
              <a:t>data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Data is a long </a:t>
            </a:r>
            <a:r>
              <a:rPr lang="en-US" dirty="0" smtClean="0">
                <a:solidFill>
                  <a:schemeClr val="accent6">
                    <a:lumMod val="75000"/>
                  </a:schemeClr>
                </a:solidFill>
              </a:rPr>
              <a:t>ordered</a:t>
            </a:r>
            <a:r>
              <a:rPr lang="en-US" dirty="0" smtClean="0"/>
              <a:t> string</a:t>
            </a:r>
            <a:endParaRPr lang="en-US" dirty="0"/>
          </a:p>
        </p:txBody>
      </p:sp>
      <p:graphicFrame>
        <p:nvGraphicFramePr>
          <p:cNvPr id="790532" name="Object 4"/>
          <p:cNvGraphicFramePr>
            <a:graphicFrameLocks noChangeAspect="1"/>
          </p:cNvGraphicFramePr>
          <p:nvPr>
            <p:extLst/>
          </p:nvPr>
        </p:nvGraphicFramePr>
        <p:xfrm>
          <a:off x="2209800" y="2133600"/>
          <a:ext cx="4278313" cy="3651250"/>
        </p:xfrm>
        <a:graphic>
          <a:graphicData uri="http://schemas.openxmlformats.org/presentationml/2006/ole">
            <mc:AlternateContent xmlns:mc="http://schemas.openxmlformats.org/markup-compatibility/2006">
              <mc:Choice xmlns:v="urn:schemas-microsoft-com:vml" Requires="v">
                <p:oleObj spid="_x0000_s25632" name="VISIO" r:id="rId4" imgW="2330196" imgH="1991868" progId="">
                  <p:embed/>
                </p:oleObj>
              </mc:Choice>
              <mc:Fallback>
                <p:oleObj name="VISIO" r:id="rId4" imgW="2330196" imgH="19918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Data</a:t>
            </a:r>
            <a:endParaRPr lang="en-US" dirty="0"/>
          </a:p>
        </p:txBody>
      </p:sp>
      <p:sp>
        <p:nvSpPr>
          <p:cNvPr id="3" name="Content Placeholder 2"/>
          <p:cNvSpPr>
            <a:spLocks noGrp="1"/>
          </p:cNvSpPr>
          <p:nvPr>
            <p:ph idx="1"/>
          </p:nvPr>
        </p:nvSpPr>
        <p:spPr>
          <a:xfrm>
            <a:off x="457200" y="1600200"/>
            <a:ext cx="8686800" cy="4876800"/>
          </a:xfrm>
        </p:spPr>
        <p:txBody>
          <a:bodyPr/>
          <a:lstStyle/>
          <a:p>
            <a:r>
              <a:rPr lang="en-US" dirty="0" smtClean="0"/>
              <a:t>Time series</a:t>
            </a:r>
          </a:p>
          <a:p>
            <a:pPr lvl="1"/>
            <a:r>
              <a:rPr lang="en-US" dirty="0" smtClean="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152766" y="1565518"/>
            <a:ext cx="8229600" cy="2360858"/>
          </a:xfrm>
        </p:spPr>
        <p:txBody>
          <a:bodyPr>
            <a:normAutofit/>
          </a:bodyPr>
          <a:lstStyle/>
          <a:p>
            <a:r>
              <a:rPr lang="en-US" dirty="0" smtClean="0"/>
              <a:t>Graph data: </a:t>
            </a:r>
            <a:r>
              <a:rPr lang="en-US" dirty="0"/>
              <a:t>a collection of </a:t>
            </a:r>
            <a:r>
              <a:rPr lang="en-US" dirty="0">
                <a:solidFill>
                  <a:srgbClr val="FF9900"/>
                </a:solidFill>
              </a:rPr>
              <a:t>entities</a:t>
            </a:r>
            <a:r>
              <a:rPr lang="en-US" dirty="0"/>
              <a:t> </a:t>
            </a:r>
            <a:r>
              <a:rPr lang="en-US" dirty="0" smtClean="0"/>
              <a:t>and their </a:t>
            </a:r>
            <a:r>
              <a:rPr lang="en-US" dirty="0" smtClean="0">
                <a:solidFill>
                  <a:srgbClr val="0070C0"/>
                </a:solidFill>
              </a:rPr>
              <a:t>pairwise relationships</a:t>
            </a:r>
            <a:r>
              <a:rPr lang="en-US" dirty="0" smtClean="0"/>
              <a:t>. Examples:</a:t>
            </a:r>
          </a:p>
          <a:p>
            <a:pPr lvl="1"/>
            <a:r>
              <a:rPr lang="en-US" dirty="0" smtClean="0"/>
              <a:t>Web pages and hyperlinks</a:t>
            </a:r>
          </a:p>
          <a:p>
            <a:pPr lvl="1"/>
            <a:r>
              <a:rPr lang="en-US" dirty="0" smtClean="0"/>
              <a:t>Facebook users and friendships</a:t>
            </a:r>
          </a:p>
          <a:p>
            <a:pPr lvl="1"/>
            <a:r>
              <a:rPr lang="en-US" dirty="0" smtClean="0"/>
              <a:t>The connections between brain neurons</a:t>
            </a:r>
            <a:endParaRPr lang="en-US" dirty="0"/>
          </a:p>
        </p:txBody>
      </p:sp>
      <p:sp>
        <p:nvSpPr>
          <p:cNvPr id="2" name="TextBox 1"/>
          <p:cNvSpPr txBox="1"/>
          <p:nvPr/>
        </p:nvSpPr>
        <p:spPr>
          <a:xfrm>
            <a:off x="633290" y="4334063"/>
            <a:ext cx="3810000" cy="1569660"/>
          </a:xfrm>
          <a:prstGeom prst="rect">
            <a:avLst/>
          </a:prstGeom>
          <a:noFill/>
        </p:spPr>
        <p:txBody>
          <a:bodyPr wrap="square" rtlCol="0">
            <a:spAutoFit/>
          </a:bodyPr>
          <a:lstStyle/>
          <a:p>
            <a:r>
              <a:rPr lang="en-US" sz="2400" dirty="0" smtClean="0"/>
              <a:t>In this case the data consists of </a:t>
            </a:r>
            <a:r>
              <a:rPr lang="en-US" sz="2400" dirty="0" smtClean="0">
                <a:solidFill>
                  <a:schemeClr val="accent6">
                    <a:lumMod val="75000"/>
                  </a:schemeClr>
                </a:solidFill>
              </a:rPr>
              <a:t>pairs</a:t>
            </a:r>
            <a:r>
              <a:rPr lang="en-US" sz="2400" dirty="0" smtClean="0"/>
              <a:t>:</a:t>
            </a:r>
          </a:p>
          <a:p>
            <a:endParaRPr lang="en-US" sz="2400" dirty="0" smtClean="0"/>
          </a:p>
          <a:p>
            <a:r>
              <a:rPr lang="en-US" sz="2400" dirty="0" smtClean="0"/>
              <a:t>Who links to whom</a:t>
            </a:r>
            <a:endParaRPr lang="en-US" sz="2400" dirty="0"/>
          </a:p>
        </p:txBody>
      </p:sp>
      <p:grpSp>
        <p:nvGrpSpPr>
          <p:cNvPr id="6" name="Group 5"/>
          <p:cNvGrpSpPr/>
          <p:nvPr/>
        </p:nvGrpSpPr>
        <p:grpSpPr>
          <a:xfrm>
            <a:off x="5562600" y="3121025"/>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62428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Adjacency matrix</a:t>
            </a:r>
          </a:p>
          <a:p>
            <a:pPr lvl="1"/>
            <a:r>
              <a:rPr lang="en-US" dirty="0" smtClean="0"/>
              <a:t>Very sparse, very wasteful, but useful conceptually</a:t>
            </a:r>
            <a:endParaRPr lang="en-US" dirty="0"/>
          </a:p>
        </p:txBody>
      </p:sp>
      <p:grpSp>
        <p:nvGrpSpPr>
          <p:cNvPr id="4" name="Group 3"/>
          <p:cNvGrpSpPr/>
          <p:nvPr/>
        </p:nvGrpSpPr>
        <p:grpSpPr>
          <a:xfrm>
            <a:off x="5333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1187450" y="3335338"/>
          <a:ext cx="3313113" cy="2686050"/>
        </p:xfrm>
        <a:graphic>
          <a:graphicData uri="http://schemas.openxmlformats.org/presentationml/2006/ole">
            <mc:AlternateContent xmlns:mc="http://schemas.openxmlformats.org/markup-compatibility/2006">
              <mc:Choice xmlns:v="urn:schemas-microsoft-com:vml" Requires="v">
                <p:oleObj spid="_x0000_s35871" name="Equation" r:id="rId3" imgW="1409700" imgH="1143000" progId="Equation.3">
                  <p:embed/>
                </p:oleObj>
              </mc:Choice>
              <mc:Fallback>
                <p:oleObj name="Equation" r:id="rId3" imgW="14097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Adjacency list</a:t>
            </a:r>
          </a:p>
          <a:p>
            <a:pPr lvl="1"/>
            <a:r>
              <a:rPr lang="en-US" dirty="0" smtClean="0"/>
              <a:t>Not so easy to maintain</a:t>
            </a:r>
            <a:endParaRPr lang="en-US" dirty="0"/>
          </a:p>
        </p:txBody>
      </p:sp>
      <p:grpSp>
        <p:nvGrpSpPr>
          <p:cNvPr id="4" name="Group 3"/>
          <p:cNvGrpSpPr/>
          <p:nvPr/>
        </p:nvGrpSpPr>
        <p:grpSpPr>
          <a:xfrm>
            <a:off x="5333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1115616" y="3335338"/>
            <a:ext cx="1781257" cy="2246769"/>
          </a:xfrm>
          <a:prstGeom prst="rect">
            <a:avLst/>
          </a:prstGeom>
          <a:noFill/>
        </p:spPr>
        <p:txBody>
          <a:bodyPr wrap="none" rtlCol="0">
            <a:spAutoFit/>
          </a:bodyPr>
          <a:lstStyle/>
          <a:p>
            <a:r>
              <a:rPr lang="en-US" sz="2800" dirty="0" smtClean="0"/>
              <a:t>1: [2, 3]</a:t>
            </a:r>
          </a:p>
          <a:p>
            <a:r>
              <a:rPr lang="en-US" sz="2800" dirty="0" smtClean="0"/>
              <a:t>2: [1, 3]</a:t>
            </a:r>
          </a:p>
          <a:p>
            <a:r>
              <a:rPr lang="en-US" sz="2800" dirty="0" smtClean="0"/>
              <a:t>3: [1, 2, 4]</a:t>
            </a:r>
          </a:p>
          <a:p>
            <a:r>
              <a:rPr lang="en-US" sz="2800" dirty="0" smtClean="0"/>
              <a:t>4: [3, 5]</a:t>
            </a:r>
          </a:p>
          <a:p>
            <a:r>
              <a:rPr lang="en-US" sz="2800" dirty="0" smtClean="0"/>
              <a:t>5: [4]</a:t>
            </a:r>
            <a:endParaRPr lang="en-US" sz="2800" dirty="0"/>
          </a:p>
        </p:txBody>
      </p:sp>
    </p:spTree>
    <p:extLst>
      <p:ext uri="{BB962C8B-B14F-4D97-AF65-F5344CB8AC3E}">
        <p14:creationId xmlns:p14="http://schemas.microsoft.com/office/powerpoint/2010/main" val="397040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List of pairs</a:t>
            </a:r>
          </a:p>
          <a:p>
            <a:pPr lvl="1"/>
            <a:r>
              <a:rPr lang="en-US" dirty="0" smtClean="0"/>
              <a:t>The simplest and most efficient representation</a:t>
            </a:r>
            <a:endParaRPr lang="en-US" dirty="0"/>
          </a:p>
        </p:txBody>
      </p:sp>
      <p:grpSp>
        <p:nvGrpSpPr>
          <p:cNvPr id="4" name="Group 3"/>
          <p:cNvGrpSpPr/>
          <p:nvPr/>
        </p:nvGrpSpPr>
        <p:grpSpPr>
          <a:xfrm>
            <a:off x="5333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1115616" y="3335338"/>
            <a:ext cx="857927" cy="2246769"/>
          </a:xfrm>
          <a:prstGeom prst="rect">
            <a:avLst/>
          </a:prstGeom>
          <a:noFill/>
        </p:spPr>
        <p:txBody>
          <a:bodyPr wrap="none" rtlCol="0">
            <a:spAutoFit/>
          </a:bodyPr>
          <a:lstStyle/>
          <a:p>
            <a:r>
              <a:rPr lang="en-US" sz="2800" dirty="0" smtClean="0"/>
              <a:t>(1,2)</a:t>
            </a:r>
          </a:p>
          <a:p>
            <a:r>
              <a:rPr lang="en-US" sz="2800" dirty="0" smtClean="0"/>
              <a:t>(2,3)</a:t>
            </a:r>
          </a:p>
          <a:p>
            <a:r>
              <a:rPr lang="en-US" sz="2800" dirty="0" smtClean="0"/>
              <a:t>(1,3)</a:t>
            </a:r>
          </a:p>
          <a:p>
            <a:r>
              <a:rPr lang="en-US" sz="2800" dirty="0" smtClean="0"/>
              <a:t>(3,4)</a:t>
            </a:r>
          </a:p>
          <a:p>
            <a:r>
              <a:rPr lang="en-US" sz="2800" dirty="0" smtClean="0"/>
              <a:t>(4,5)</a:t>
            </a:r>
            <a:endParaRPr lang="en-US" sz="2800" dirty="0"/>
          </a:p>
        </p:txBody>
      </p:sp>
    </p:spTree>
    <p:extLst>
      <p:ext uri="{BB962C8B-B14F-4D97-AF65-F5344CB8AC3E}">
        <p14:creationId xmlns:p14="http://schemas.microsoft.com/office/powerpoint/2010/main" val="11269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Numeric data</a:t>
            </a:r>
            <a:r>
              <a:rPr lang="en-US" dirty="0" smtClean="0"/>
              <a:t>: Each object is a point in a multidimensional space</a:t>
            </a:r>
          </a:p>
          <a:p>
            <a:r>
              <a:rPr lang="en-US" dirty="0" smtClean="0">
                <a:solidFill>
                  <a:schemeClr val="accent6">
                    <a:lumMod val="75000"/>
                  </a:schemeClr>
                </a:solidFill>
              </a:rPr>
              <a:t>Categorical data</a:t>
            </a:r>
            <a:r>
              <a:rPr lang="en-US" dirty="0" smtClean="0"/>
              <a:t>: Each object is a vector of categorical values</a:t>
            </a:r>
          </a:p>
          <a:p>
            <a:r>
              <a:rPr lang="en-US" dirty="0" smtClean="0">
                <a:solidFill>
                  <a:schemeClr val="accent6">
                    <a:lumMod val="75000"/>
                  </a:schemeClr>
                </a:solidFill>
              </a:rPr>
              <a:t>Set data</a:t>
            </a:r>
            <a:r>
              <a:rPr lang="en-US" dirty="0" smtClean="0"/>
              <a:t>: Each object is a set of values (with or without counts)</a:t>
            </a:r>
          </a:p>
          <a:p>
            <a:pPr lvl="1"/>
            <a:r>
              <a:rPr lang="en-US" dirty="0" smtClean="0"/>
              <a:t>Sets can also be represented as binary vectors, or vectors of counts</a:t>
            </a:r>
          </a:p>
          <a:p>
            <a:r>
              <a:rPr lang="en-US" dirty="0" smtClean="0">
                <a:solidFill>
                  <a:schemeClr val="accent6">
                    <a:lumMod val="75000"/>
                  </a:schemeClr>
                </a:solidFill>
              </a:rPr>
              <a:t>Ordered sequences</a:t>
            </a:r>
            <a:r>
              <a:rPr lang="en-US" dirty="0" smtClean="0"/>
              <a:t>: Each object is an ordered sequence of values.</a:t>
            </a:r>
          </a:p>
          <a:p>
            <a:r>
              <a:rPr lang="en-US" dirty="0" smtClean="0">
                <a:solidFill>
                  <a:schemeClr val="accent6">
                    <a:lumMod val="75000"/>
                  </a:schemeClr>
                </a:solidFill>
              </a:rPr>
              <a:t>Graph data: </a:t>
            </a:r>
            <a:r>
              <a:rPr lang="en-US" dirty="0" smtClean="0"/>
              <a:t>A collection of pairwise relationships</a:t>
            </a:r>
          </a:p>
        </p:txBody>
      </p:sp>
    </p:spTree>
    <p:extLst>
      <p:ext uri="{BB962C8B-B14F-4D97-AF65-F5344CB8AC3E}">
        <p14:creationId xmlns:p14="http://schemas.microsoft.com/office/powerpoint/2010/main" val="2091723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295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810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400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971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562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295400" y="3158531"/>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3014" y="1701105"/>
            <a:ext cx="7256585" cy="830997"/>
          </a:xfrm>
          <a:prstGeom prst="rect">
            <a:avLst/>
          </a:prstGeom>
        </p:spPr>
        <p:txBody>
          <a:bodyPr wrap="square">
            <a:spAutoFit/>
          </a:bodyPr>
          <a:lstStyle/>
          <a:p>
            <a:r>
              <a:rPr lang="en-US" sz="2400" dirty="0"/>
              <a:t>Mining is not the only step in the analysis process</a:t>
            </a:r>
          </a:p>
          <a:p>
            <a:endParaRPr lang="en-US" sz="2400" dirty="0"/>
          </a:p>
        </p:txBody>
      </p:sp>
    </p:spTree>
    <p:extLst>
      <p:ext uri="{BB962C8B-B14F-4D97-AF65-F5344CB8AC3E}">
        <p14:creationId xmlns:p14="http://schemas.microsoft.com/office/powerpoint/2010/main" val="869068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a:xfrm>
            <a:off x="228600" y="1676400"/>
            <a:ext cx="8839200" cy="5029200"/>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Today there is an abundance of data online</a:t>
            </a:r>
          </a:p>
          <a:p>
            <a:pPr lvl="1"/>
            <a:r>
              <a:rPr lang="en-US" dirty="0" smtClean="0"/>
              <a:t>Facebook, Twitter, Wikipedia, Web, City data, Open data initiatives, </a:t>
            </a:r>
            <a:r>
              <a:rPr lang="en-US" dirty="0" err="1" smtClean="0"/>
              <a:t>etc</a:t>
            </a:r>
            <a:endParaRPr lang="en-US" dirty="0" smtClean="0"/>
          </a:p>
          <a:p>
            <a:r>
              <a:rPr lang="en-US" dirty="0" smtClean="0">
                <a:solidFill>
                  <a:schemeClr val="accent6">
                    <a:lumMod val="75000"/>
                  </a:schemeClr>
                </a:solidFill>
              </a:rPr>
              <a:t>Collecting</a:t>
            </a:r>
            <a:r>
              <a:rPr lang="en-US" dirty="0" smtClean="0"/>
              <a:t> the data is a separate task</a:t>
            </a:r>
          </a:p>
          <a:p>
            <a:pPr lvl="1"/>
            <a:r>
              <a:rPr lang="en-US" dirty="0" smtClean="0"/>
              <a:t>Customized crawlers, use of public APIs</a:t>
            </a:r>
          </a:p>
          <a:p>
            <a:pPr lvl="1"/>
            <a:r>
              <a:rPr lang="en-US" dirty="0" smtClean="0"/>
              <a:t>Respect of crawling etiquette</a:t>
            </a:r>
          </a:p>
          <a:p>
            <a:r>
              <a:rPr lang="en-US" dirty="0" smtClean="0"/>
              <a:t>How should we </a:t>
            </a:r>
            <a:r>
              <a:rPr lang="en-US" dirty="0" smtClean="0">
                <a:solidFill>
                  <a:srgbClr val="0070C0"/>
                </a:solidFill>
              </a:rPr>
              <a:t>store</a:t>
            </a:r>
            <a:r>
              <a:rPr lang="en-US" dirty="0" smtClean="0"/>
              <a:t> them?</a:t>
            </a:r>
          </a:p>
          <a:p>
            <a:r>
              <a:rPr lang="en-US" dirty="0" smtClean="0"/>
              <a:t>In many cases when collecting data we also need to </a:t>
            </a:r>
            <a:r>
              <a:rPr lang="en-US" dirty="0" smtClean="0">
                <a:solidFill>
                  <a:schemeClr val="accent6">
                    <a:lumMod val="75000"/>
                  </a:schemeClr>
                </a:solidFill>
              </a:rPr>
              <a:t>label</a:t>
            </a:r>
            <a:r>
              <a:rPr lang="en-US" dirty="0" smtClean="0"/>
              <a:t> them</a:t>
            </a:r>
          </a:p>
          <a:p>
            <a:pPr lvl="1"/>
            <a:r>
              <a:rPr lang="en-US" dirty="0" smtClean="0"/>
              <a:t>E.g., how do we identify fraudulent transactions?</a:t>
            </a:r>
          </a:p>
          <a:p>
            <a:pPr lvl="1"/>
            <a:r>
              <a:rPr lang="en-US" dirty="0" smtClean="0"/>
              <a:t>E.g., how do we elicit user preferences?</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Really </a:t>
            </a:r>
            <a:r>
              <a:rPr lang="en-US" dirty="0" smtClean="0">
                <a:solidFill>
                  <a:schemeClr val="accent6">
                    <a:lumMod val="75000"/>
                  </a:schemeClr>
                </a:solidFill>
              </a:rPr>
              <a:t>huge</a:t>
            </a:r>
            <a:r>
              <a:rPr lang="en-US" dirty="0" smtClean="0"/>
              <a:t> amounts of </a:t>
            </a:r>
            <a:r>
              <a:rPr lang="en-US" dirty="0" smtClean="0">
                <a:solidFill>
                  <a:schemeClr val="accent6">
                    <a:lumMod val="75000"/>
                  </a:schemeClr>
                </a:solidFill>
              </a:rPr>
              <a:t>complex</a:t>
            </a:r>
            <a:r>
              <a:rPr lang="en-US" dirty="0" smtClean="0"/>
              <a:t> data generated from multiple sources and </a:t>
            </a:r>
            <a:r>
              <a:rPr lang="en-US" dirty="0" smtClean="0">
                <a:solidFill>
                  <a:schemeClr val="accent6">
                    <a:lumMod val="75000"/>
                  </a:schemeClr>
                </a:solidFill>
              </a:rPr>
              <a:t>interconnected</a:t>
            </a:r>
            <a:r>
              <a:rPr lang="en-US" dirty="0" smtClean="0"/>
              <a:t> in different ways</a:t>
            </a:r>
          </a:p>
          <a:p>
            <a:pPr lvl="1"/>
            <a:r>
              <a:rPr lang="en-US" dirty="0" smtClean="0">
                <a:solidFill>
                  <a:srgbClr val="0070C0"/>
                </a:solidFill>
              </a:rPr>
              <a:t>Scientific</a:t>
            </a:r>
            <a:r>
              <a:rPr lang="en-US" dirty="0" smtClean="0"/>
              <a:t> data from different disciplines</a:t>
            </a:r>
          </a:p>
          <a:p>
            <a:pPr lvl="2"/>
            <a:r>
              <a:rPr lang="en-US" dirty="0" smtClean="0"/>
              <a:t>Weather, astronomy, physics, biological microarrays, genomics</a:t>
            </a:r>
          </a:p>
          <a:p>
            <a:pPr lvl="1"/>
            <a:r>
              <a:rPr lang="en-US" dirty="0" smtClean="0"/>
              <a:t>Huge </a:t>
            </a:r>
            <a:r>
              <a:rPr lang="en-US" dirty="0" smtClean="0">
                <a:solidFill>
                  <a:srgbClr val="0070C0"/>
                </a:solidFill>
              </a:rPr>
              <a:t>text</a:t>
            </a:r>
            <a:r>
              <a:rPr lang="en-US" dirty="0" smtClean="0"/>
              <a:t> collections</a:t>
            </a:r>
          </a:p>
          <a:p>
            <a:pPr lvl="2"/>
            <a:r>
              <a:rPr lang="en-US" dirty="0" smtClean="0"/>
              <a:t>The Web, scientific articles, news, tweets, </a:t>
            </a:r>
            <a:r>
              <a:rPr lang="en-US" dirty="0" err="1" smtClean="0"/>
              <a:t>facebook</a:t>
            </a:r>
            <a:r>
              <a:rPr lang="en-US" dirty="0" smtClean="0"/>
              <a:t> postings.</a:t>
            </a:r>
          </a:p>
          <a:p>
            <a:pPr lvl="1"/>
            <a:r>
              <a:rPr lang="en-US" dirty="0" smtClean="0">
                <a:solidFill>
                  <a:srgbClr val="0070C0"/>
                </a:solidFill>
              </a:rPr>
              <a:t>Transaction </a:t>
            </a:r>
            <a:r>
              <a:rPr lang="en-US" dirty="0"/>
              <a:t>data</a:t>
            </a:r>
          </a:p>
          <a:p>
            <a:pPr lvl="2"/>
            <a:r>
              <a:rPr lang="en-US" dirty="0" smtClean="0"/>
              <a:t>Retail store records, credit card records</a:t>
            </a:r>
          </a:p>
          <a:p>
            <a:pPr lvl="1"/>
            <a:r>
              <a:rPr lang="en-US" dirty="0" smtClean="0">
                <a:solidFill>
                  <a:srgbClr val="0070C0"/>
                </a:solidFill>
              </a:rPr>
              <a:t>Behavioral</a:t>
            </a:r>
            <a:r>
              <a:rPr lang="en-US" dirty="0" smtClean="0"/>
              <a:t> data</a:t>
            </a:r>
          </a:p>
          <a:p>
            <a:pPr lvl="2"/>
            <a:r>
              <a:rPr lang="en-US" dirty="0" smtClean="0"/>
              <a:t>Mobile phone data, query logs, browsing behavior, ad clicks</a:t>
            </a:r>
          </a:p>
          <a:p>
            <a:pPr lvl="1"/>
            <a:r>
              <a:rPr lang="en-US" dirty="0" smtClean="0">
                <a:solidFill>
                  <a:srgbClr val="0070C0"/>
                </a:solidFill>
              </a:rPr>
              <a:t>Networked</a:t>
            </a:r>
            <a:r>
              <a:rPr lang="en-US" dirty="0" smtClean="0"/>
              <a:t> data</a:t>
            </a:r>
          </a:p>
          <a:p>
            <a:pPr lvl="2"/>
            <a:r>
              <a:rPr lang="en-US" dirty="0" smtClean="0"/>
              <a:t>The Web, Social Networks, IM networks, email network, biological networks.</a:t>
            </a:r>
          </a:p>
          <a:p>
            <a:pPr lvl="1"/>
            <a:r>
              <a:rPr lang="en-US" dirty="0" smtClean="0"/>
              <a:t>All these types of data can be </a:t>
            </a:r>
            <a:r>
              <a:rPr lang="en-US" dirty="0" smtClean="0">
                <a:solidFill>
                  <a:srgbClr val="0070C0"/>
                </a:solidFill>
              </a:rPr>
              <a:t>combined</a:t>
            </a:r>
            <a:r>
              <a:rPr lang="en-US" dirty="0" smtClean="0"/>
              <a:t> in many ways</a:t>
            </a:r>
          </a:p>
          <a:p>
            <a:pPr lvl="2"/>
            <a:r>
              <a:rPr lang="en-US" dirty="0" smtClean="0"/>
              <a:t>Facebook has a network, text, images, user behavior, ad transactions.</a:t>
            </a:r>
          </a:p>
          <a:p>
            <a:r>
              <a:rPr lang="en-US" dirty="0" smtClean="0"/>
              <a:t>We need to </a:t>
            </a:r>
            <a:r>
              <a:rPr lang="en-US" dirty="0" smtClean="0">
                <a:solidFill>
                  <a:schemeClr val="accent6">
                    <a:lumMod val="75000"/>
                  </a:schemeClr>
                </a:solidFill>
              </a:rPr>
              <a:t>analyze</a:t>
            </a:r>
            <a:r>
              <a:rPr lang="en-US" dirty="0" smtClean="0"/>
              <a:t> this data to </a:t>
            </a:r>
            <a:r>
              <a:rPr lang="en-US" dirty="0" smtClean="0">
                <a:solidFill>
                  <a:schemeClr val="accent6">
                    <a:lumMod val="75000"/>
                  </a:schemeClr>
                </a:solidFill>
              </a:rPr>
              <a:t>extract</a:t>
            </a:r>
            <a:r>
              <a:rPr lang="en-US" dirty="0" smtClean="0"/>
              <a:t> </a:t>
            </a:r>
            <a:r>
              <a:rPr lang="en-US" dirty="0" smtClean="0">
                <a:solidFill>
                  <a:schemeClr val="accent6">
                    <a:lumMod val="75000"/>
                  </a:schemeClr>
                </a:solidFill>
              </a:rPr>
              <a:t>knowledge</a:t>
            </a:r>
          </a:p>
          <a:p>
            <a:pPr lvl="1"/>
            <a:r>
              <a:rPr lang="en-US" dirty="0" smtClean="0"/>
              <a:t>Knowledge can be used for </a:t>
            </a:r>
            <a:r>
              <a:rPr lang="en-US" dirty="0" smtClean="0">
                <a:solidFill>
                  <a:srgbClr val="0070C0"/>
                </a:solidFill>
              </a:rPr>
              <a:t>commercial </a:t>
            </a:r>
            <a:r>
              <a:rPr lang="en-US" dirty="0" smtClean="0"/>
              <a:t>or </a:t>
            </a:r>
            <a:r>
              <a:rPr lang="en-US" dirty="0" smtClean="0">
                <a:solidFill>
                  <a:srgbClr val="0070C0"/>
                </a:solidFill>
              </a:rPr>
              <a:t>scientific</a:t>
            </a:r>
            <a:r>
              <a:rPr lang="en-US" dirty="0" smtClean="0"/>
              <a:t> purposes.</a:t>
            </a:r>
          </a:p>
          <a:p>
            <a:pPr lvl="1"/>
            <a:r>
              <a:rPr lang="en-US" dirty="0" smtClean="0"/>
              <a:t>Our solutions should </a:t>
            </a:r>
            <a:r>
              <a:rPr lang="en-US" dirty="0" smtClean="0">
                <a:solidFill>
                  <a:srgbClr val="FF0000"/>
                </a:solidFill>
              </a:rPr>
              <a:t>scale </a:t>
            </a:r>
            <a:r>
              <a:rPr lang="en-US" dirty="0" smtClean="0"/>
              <a:t>to the size of the data</a:t>
            </a:r>
          </a:p>
          <a:p>
            <a:pPr lvl="1"/>
            <a:endParaRPr lang="en-US" dirty="0"/>
          </a:p>
        </p:txBody>
      </p:sp>
    </p:spTree>
    <p:extLst>
      <p:ext uri="{BB962C8B-B14F-4D97-AF65-F5344CB8AC3E}">
        <p14:creationId xmlns:p14="http://schemas.microsoft.com/office/powerpoint/2010/main" val="175432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143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3962401"/>
            <a:ext cx="8229600" cy="2820654"/>
          </a:xfrm>
        </p:spPr>
        <p:txBody>
          <a:bodyPr>
            <a:normAutofit fontScale="85000" lnSpcReduction="20000"/>
          </a:bodyPr>
          <a:lstStyle/>
          <a:p>
            <a:r>
              <a:rPr lang="en-US" dirty="0" smtClean="0">
                <a:solidFill>
                  <a:schemeClr val="accent6">
                    <a:lumMod val="75000"/>
                  </a:schemeClr>
                </a:solidFill>
              </a:rPr>
              <a:t>Preprocessing</a:t>
            </a:r>
            <a:r>
              <a:rPr lang="en-US" dirty="0" smtClean="0"/>
              <a:t>: Real data </a:t>
            </a:r>
            <a:r>
              <a:rPr lang="en-US" smtClean="0"/>
              <a:t>is large, noisy</a:t>
            </a:r>
            <a:r>
              <a:rPr lang="en-US" dirty="0" smtClean="0"/>
              <a:t>, incomplete and inconsistent. </a:t>
            </a:r>
            <a:r>
              <a:rPr lang="en-US" dirty="0" smtClean="0">
                <a:solidFill>
                  <a:schemeClr val="accent5">
                    <a:lumMod val="75000"/>
                  </a:schemeClr>
                </a:solidFill>
              </a:rPr>
              <a:t>Data cleaning </a:t>
            </a:r>
            <a:r>
              <a:rPr lang="en-US" dirty="0" smtClean="0"/>
              <a:t>is required to make sense of the data</a:t>
            </a:r>
          </a:p>
          <a:p>
            <a:pPr lvl="1"/>
            <a:r>
              <a:rPr lang="en-US" dirty="0" smtClean="0"/>
              <a:t>Techniques: Sampling, Dimensionality Reduction, Feature selection.</a:t>
            </a:r>
          </a:p>
          <a:p>
            <a:r>
              <a:rPr lang="en-US" dirty="0" smtClean="0"/>
              <a:t>The preprocessing step determines the </a:t>
            </a:r>
            <a:r>
              <a:rPr lang="en-US" dirty="0" smtClean="0">
                <a:solidFill>
                  <a:schemeClr val="accent6">
                    <a:lumMod val="75000"/>
                  </a:schemeClr>
                </a:solidFill>
              </a:rPr>
              <a:t>input</a:t>
            </a:r>
            <a:r>
              <a:rPr lang="en-US" dirty="0" smtClean="0"/>
              <a:t> to the data mining algorithm</a:t>
            </a:r>
          </a:p>
          <a:p>
            <a:pPr marL="457200" lvl="2"/>
            <a:r>
              <a:rPr lang="en-US" sz="2400" dirty="0"/>
              <a:t>A dirty work, but someone has to do it. </a:t>
            </a:r>
          </a:p>
          <a:p>
            <a:pPr marL="457200" lvl="2"/>
            <a:r>
              <a:rPr lang="en-US" sz="2400" dirty="0"/>
              <a:t>It is often the most important step for the analysis</a:t>
            </a:r>
          </a:p>
          <a:p>
            <a:endParaRPr lang="en-US" sz="2400" dirty="0"/>
          </a:p>
          <a:p>
            <a:endParaRPr lang="en-US" dirty="0" smtClean="0"/>
          </a:p>
          <a:p>
            <a:pPr lvl="1"/>
            <a:endParaRPr lang="en-US" dirty="0" smtClean="0"/>
          </a:p>
        </p:txBody>
      </p:sp>
    </p:spTree>
    <p:extLst>
      <p:ext uri="{BB962C8B-B14F-4D97-AF65-F5344CB8AC3E}">
        <p14:creationId xmlns:p14="http://schemas.microsoft.com/office/powerpoint/2010/main" val="4242095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4343399"/>
            <a:ext cx="82296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a:t>
            </a:r>
            <a:r>
              <a:rPr lang="en-US" dirty="0" smtClean="0"/>
              <a:t>importance of results</a:t>
            </a:r>
            <a:endParaRPr lang="en-US" dirty="0"/>
          </a:p>
          <a:p>
            <a:pPr lvl="1"/>
            <a:r>
              <a:rPr lang="en-US" dirty="0" smtClean="0"/>
              <a:t>Visualization </a:t>
            </a:r>
          </a:p>
          <a:p>
            <a:pPr lvl="1"/>
            <a:endParaRPr lang="en-US" dirty="0" smtClean="0"/>
          </a:p>
        </p:txBody>
      </p:sp>
    </p:spTree>
    <p:extLst>
      <p:ext uri="{BB962C8B-B14F-4D97-AF65-F5344CB8AC3E}">
        <p14:creationId xmlns:p14="http://schemas.microsoft.com/office/powerpoint/2010/main" val="936259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295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810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400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971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562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295400" y="3158531"/>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3014" y="1701105"/>
            <a:ext cx="7256585" cy="830997"/>
          </a:xfrm>
          <a:prstGeom prst="rect">
            <a:avLst/>
          </a:prstGeom>
        </p:spPr>
        <p:txBody>
          <a:bodyPr wrap="square">
            <a:spAutoFit/>
          </a:bodyPr>
          <a:lstStyle/>
          <a:p>
            <a:r>
              <a:rPr lang="en-US" sz="2400" dirty="0"/>
              <a:t>Mining is not the only step in the analysis process</a:t>
            </a:r>
          </a:p>
          <a:p>
            <a:endParaRPr lang="en-US" sz="2400" dirty="0"/>
          </a:p>
        </p:txBody>
      </p:sp>
      <p:sp>
        <p:nvSpPr>
          <p:cNvPr id="12" name="Content Placeholder 2"/>
          <p:cNvSpPr>
            <a:spLocks noGrp="1"/>
          </p:cNvSpPr>
          <p:nvPr>
            <p:ph idx="1"/>
          </p:nvPr>
        </p:nvSpPr>
        <p:spPr>
          <a:xfrm>
            <a:off x="457200" y="5640475"/>
            <a:ext cx="8229600" cy="609600"/>
          </a:xfrm>
        </p:spPr>
        <p:txBody>
          <a:bodyPr>
            <a:normAutofit fontScale="70000" lnSpcReduction="20000"/>
          </a:bodyPr>
          <a:lstStyle/>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Tree>
    <p:extLst>
      <p:ext uri="{BB962C8B-B14F-4D97-AF65-F5344CB8AC3E}">
        <p14:creationId xmlns:p14="http://schemas.microsoft.com/office/powerpoint/2010/main" val="1447924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618544125"/>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36873" name="Document" r:id="rId4" imgW="5416355" imgH="5776939" progId="Word.Document.8">
                  <p:embed/>
                </p:oleObj>
              </mc:Choice>
              <mc:Fallback>
                <p:oleObj name="Document" r:id="rId4" imgW="5416355" imgH="5776939" progId="Word.Document.8">
                  <p:embed/>
                  <p:pic>
                    <p:nvPicPr>
                      <p:cNvPr id="0" name=""/>
                      <p:cNvPicPr>
                        <a:picLocks noChangeAspect="1" noChangeArrowheads="1"/>
                      </p:cNvPicPr>
                      <p:nvPr/>
                    </p:nvPicPr>
                    <p:blipFill>
                      <a:blip r:embed="rId5"/>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0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Greece?</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of pairs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a:t>
            </a:r>
            <a:r>
              <a:rPr lang="en-US" sz="1600" dirty="0" smtClean="0">
                <a:solidFill>
                  <a:srgbClr val="00B0F0"/>
                </a:solidFill>
                <a:ea typeface="Tahoma" pitchFamily="34" charset="0"/>
                <a:cs typeface="Tahoma" pitchFamily="34" charset="0"/>
              </a:rPr>
              <a:t>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3392421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all groups are </a:t>
            </a:r>
            <a:r>
              <a:rPr lang="en-US" sz="1600" dirty="0" smtClean="0">
                <a:solidFill>
                  <a:srgbClr val="00B050"/>
                </a:solidFill>
              </a:rPr>
              <a:t>represented</a:t>
            </a:r>
            <a:r>
              <a:rPr lang="en-US" sz="1600" dirty="0" smtClean="0"/>
              <a:t>.</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a:t>
            </a:r>
            <a:r>
              <a:rPr lang="en-US" sz="2000" dirty="0" smtClean="0">
                <a:solidFill>
                  <a:srgbClr val="00B050"/>
                </a:solidFill>
              </a:rPr>
              <a:t>pairs of pages </a:t>
            </a:r>
            <a:r>
              <a:rPr lang="en-US" sz="2000" dirty="0" smtClean="0"/>
              <a:t>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3262569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381000" y="358775"/>
            <a:ext cx="8280400" cy="1066800"/>
          </a:xfrm>
        </p:spPr>
        <p:txBody>
          <a:bodyPr>
            <a:normAutofit/>
          </a:bodyPr>
          <a:lstStyle/>
          <a:p>
            <a:r>
              <a:rPr lang="en-US" dirty="0" smtClean="0"/>
              <a:t>What is </a:t>
            </a:r>
            <a:r>
              <a:rPr lang="en-US" dirty="0"/>
              <a:t>Data?</a:t>
            </a:r>
          </a:p>
        </p:txBody>
      </p:sp>
      <p:sp>
        <p:nvSpPr>
          <p:cNvPr id="649225" name="Rectangle 9"/>
          <p:cNvSpPr>
            <a:spLocks noGrp="1" noChangeArrowheads="1"/>
          </p:cNvSpPr>
          <p:nvPr>
            <p:ph type="body" sz="half" idx="1"/>
          </p:nvPr>
        </p:nvSpPr>
        <p:spPr>
          <a:xfrm>
            <a:off x="0" y="1371600"/>
            <a:ext cx="4343400" cy="5334000"/>
          </a:xfrm>
        </p:spPr>
        <p:txBody>
          <a:bodyPr>
            <a:normAutofit lnSpcReduction="10000"/>
          </a:bodyPr>
          <a:lstStyle/>
          <a:p>
            <a:r>
              <a:rPr lang="en-US" sz="2000" dirty="0"/>
              <a:t>Collection of data </a:t>
            </a:r>
            <a:r>
              <a:rPr lang="en-US" sz="2000" dirty="0">
                <a:solidFill>
                  <a:srgbClr val="0070C0"/>
                </a:solidFill>
              </a:rPr>
              <a:t>objects</a:t>
            </a:r>
            <a:r>
              <a:rPr lang="en-US" sz="2000" dirty="0"/>
              <a:t> and their </a:t>
            </a:r>
            <a:r>
              <a:rPr lang="en-US" sz="2000" dirty="0">
                <a:solidFill>
                  <a:schemeClr val="accent6">
                    <a:lumMod val="75000"/>
                  </a:schemeClr>
                </a:solidFill>
              </a:rPr>
              <a:t>attributes</a:t>
            </a:r>
          </a:p>
          <a:p>
            <a:pPr lvl="4"/>
            <a:endParaRPr lang="en-US" sz="1600" dirty="0"/>
          </a:p>
          <a:p>
            <a:r>
              <a:rPr lang="en-US" sz="2000" dirty="0"/>
              <a:t>An attribute is a property or characteristic of an object</a:t>
            </a:r>
          </a:p>
          <a:p>
            <a:pPr lvl="1"/>
            <a:r>
              <a:rPr lang="en-US" sz="1800" dirty="0"/>
              <a:t>Examples: </a:t>
            </a:r>
            <a:r>
              <a:rPr lang="en-US" sz="1800" dirty="0" smtClean="0"/>
              <a:t>name, date of birth, height, occupation.</a:t>
            </a:r>
            <a:endParaRPr lang="en-US" sz="1800" dirty="0"/>
          </a:p>
          <a:p>
            <a:pPr lvl="1"/>
            <a:r>
              <a:rPr lang="en-US" sz="1800" dirty="0"/>
              <a:t>Attribute is also known as </a:t>
            </a:r>
            <a:r>
              <a:rPr lang="en-US" sz="1800" dirty="0">
                <a:solidFill>
                  <a:schemeClr val="accent6">
                    <a:lumMod val="75000"/>
                  </a:schemeClr>
                </a:solidFill>
              </a:rPr>
              <a:t>variable</a:t>
            </a:r>
            <a:r>
              <a:rPr lang="en-US" sz="1800" dirty="0"/>
              <a:t>, </a:t>
            </a:r>
            <a:r>
              <a:rPr lang="en-US" sz="1800" dirty="0">
                <a:solidFill>
                  <a:schemeClr val="accent6">
                    <a:lumMod val="75000"/>
                  </a:schemeClr>
                </a:solidFill>
              </a:rPr>
              <a:t>field</a:t>
            </a:r>
            <a:r>
              <a:rPr lang="en-US" sz="1800" dirty="0"/>
              <a:t>, </a:t>
            </a:r>
            <a:r>
              <a:rPr lang="en-US" sz="1800" dirty="0">
                <a:solidFill>
                  <a:schemeClr val="accent6">
                    <a:lumMod val="75000"/>
                  </a:schemeClr>
                </a:solidFill>
              </a:rPr>
              <a:t>characteristic</a:t>
            </a:r>
            <a:r>
              <a:rPr lang="en-US" sz="1800" dirty="0"/>
              <a:t>, or </a:t>
            </a:r>
            <a:r>
              <a:rPr lang="en-US" sz="1800" dirty="0">
                <a:solidFill>
                  <a:schemeClr val="accent6">
                    <a:lumMod val="75000"/>
                  </a:schemeClr>
                </a:solidFill>
              </a:rPr>
              <a:t>feature</a:t>
            </a:r>
          </a:p>
          <a:p>
            <a:endParaRPr lang="en-US" sz="2000" dirty="0" smtClean="0"/>
          </a:p>
          <a:p>
            <a:r>
              <a:rPr lang="en-US" sz="2000" dirty="0" smtClean="0"/>
              <a:t>For each object the attributes take some </a:t>
            </a:r>
            <a:r>
              <a:rPr lang="en-US" sz="2000" dirty="0" smtClean="0">
                <a:solidFill>
                  <a:srgbClr val="0070C0"/>
                </a:solidFill>
              </a:rPr>
              <a:t>values</a:t>
            </a:r>
            <a:r>
              <a:rPr lang="en-US" sz="2000" dirty="0" smtClean="0"/>
              <a:t>.</a:t>
            </a:r>
          </a:p>
          <a:p>
            <a:endParaRPr lang="en-US" sz="2000" dirty="0" smtClean="0"/>
          </a:p>
          <a:p>
            <a:r>
              <a:rPr lang="en-US" sz="2000" dirty="0" smtClean="0"/>
              <a:t>The </a:t>
            </a:r>
            <a:r>
              <a:rPr lang="en-US" sz="2000" dirty="0"/>
              <a:t>collection of </a:t>
            </a:r>
            <a:r>
              <a:rPr lang="en-US" sz="2000" dirty="0" smtClean="0">
                <a:solidFill>
                  <a:schemeClr val="accent6">
                    <a:lumMod val="75000"/>
                  </a:schemeClr>
                </a:solidFill>
              </a:rPr>
              <a:t>attribute-value pairs</a:t>
            </a:r>
            <a:r>
              <a:rPr lang="en-US" sz="2000" dirty="0" smtClean="0"/>
              <a:t> describes a specific </a:t>
            </a:r>
            <a:r>
              <a:rPr lang="en-US" sz="2000" dirty="0"/>
              <a:t>object</a:t>
            </a:r>
          </a:p>
          <a:p>
            <a:pPr lvl="1"/>
            <a:r>
              <a:rPr lang="en-US" sz="1800" dirty="0"/>
              <a:t>Object is also known as </a:t>
            </a:r>
            <a:r>
              <a:rPr lang="en-US" sz="1800" dirty="0">
                <a:solidFill>
                  <a:srgbClr val="0070C0"/>
                </a:solidFill>
              </a:rPr>
              <a:t>record</a:t>
            </a:r>
            <a:r>
              <a:rPr lang="en-US" sz="1800" dirty="0"/>
              <a:t>, </a:t>
            </a:r>
            <a:r>
              <a:rPr lang="en-US" sz="1800" dirty="0">
                <a:solidFill>
                  <a:srgbClr val="0070C0"/>
                </a:solidFill>
              </a:rPr>
              <a:t>point</a:t>
            </a:r>
            <a:r>
              <a:rPr lang="en-US" sz="1800" dirty="0"/>
              <a:t>, </a:t>
            </a:r>
            <a:r>
              <a:rPr lang="en-US" sz="1800" dirty="0">
                <a:solidFill>
                  <a:srgbClr val="0070C0"/>
                </a:solidFill>
              </a:rPr>
              <a:t>case</a:t>
            </a:r>
            <a:r>
              <a:rPr lang="en-US" sz="1800" dirty="0"/>
              <a:t>, </a:t>
            </a:r>
            <a:r>
              <a:rPr lang="en-US" sz="1800" dirty="0">
                <a:solidFill>
                  <a:srgbClr val="0070C0"/>
                </a:solidFill>
              </a:rPr>
              <a:t>sample</a:t>
            </a:r>
            <a:r>
              <a:rPr lang="en-US" sz="1800" dirty="0"/>
              <a:t>, </a:t>
            </a:r>
            <a:r>
              <a:rPr lang="en-US" sz="1800" dirty="0">
                <a:solidFill>
                  <a:srgbClr val="0070C0"/>
                </a:solidFill>
              </a:rPr>
              <a:t>entity</a:t>
            </a:r>
            <a:r>
              <a:rPr lang="en-US" sz="1800" dirty="0"/>
              <a:t>, or </a:t>
            </a:r>
            <a:r>
              <a:rPr lang="en-US" sz="1800" dirty="0">
                <a:solidFill>
                  <a:srgbClr val="0070C0"/>
                </a:solidFill>
              </a:rPr>
              <a:t>instance</a:t>
            </a:r>
          </a:p>
          <a:p>
            <a:pPr lvl="4"/>
            <a:endParaRPr lang="en-US" sz="1600" dirty="0"/>
          </a:p>
        </p:txBody>
      </p:sp>
      <p:grpSp>
        <p:nvGrpSpPr>
          <p:cNvPr id="649232" name="Group 16"/>
          <p:cNvGrpSpPr>
            <a:grpSpLocks/>
          </p:cNvGrpSpPr>
          <p:nvPr/>
        </p:nvGrpSpPr>
        <p:grpSpPr bwMode="auto">
          <a:xfrm>
            <a:off x="5638800" y="990600"/>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spid="_x0000_s20513" name="Document" r:id="rId4" imgW="5405628" imgH="5779008" progId="Word.Document.8">
                    <p:embed/>
                  </p:oleObj>
                </mc:Choice>
                <mc:Fallback>
                  <p:oleObj name="Document" r:id="rId4" imgW="5405628" imgH="57790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6477000" y="457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00"/>
                </a:solidFill>
              </a:rPr>
              <a:t>Attributes</a:t>
            </a:r>
          </a:p>
        </p:txBody>
      </p:sp>
      <p:sp>
        <p:nvSpPr>
          <p:cNvPr id="649231" name="AutoShape 15"/>
          <p:cNvSpPr>
            <a:spLocks/>
          </p:cNvSpPr>
          <p:nvPr/>
        </p:nvSpPr>
        <p:spPr bwMode="auto">
          <a:xfrm>
            <a:off x="5257800" y="19050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4288631" y="3021012"/>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4819100" y="5387092"/>
            <a:ext cx="4249881" cy="1200329"/>
          </a:xfrm>
          <a:prstGeom prst="rect">
            <a:avLst/>
          </a:prstGeom>
          <a:noFill/>
        </p:spPr>
        <p:txBody>
          <a:bodyPr wrap="none" rtlCol="0">
            <a:spAutoFit/>
          </a:bodyPr>
          <a:lstStyle/>
          <a:p>
            <a:r>
              <a:rPr lang="en-US" dirty="0" smtClean="0">
                <a:solidFill>
                  <a:srgbClr val="FF0000"/>
                </a:solidFill>
              </a:rPr>
              <a:t>Size (</a:t>
            </a:r>
            <a:r>
              <a:rPr lang="en-US" dirty="0" smtClean="0">
                <a:solidFill>
                  <a:srgbClr val="0070C0"/>
                </a:solidFill>
              </a:rPr>
              <a:t>n</a:t>
            </a:r>
            <a:r>
              <a:rPr lang="en-US" dirty="0" smtClean="0">
                <a:solidFill>
                  <a:srgbClr val="FF0000"/>
                </a:solidFill>
              </a:rPr>
              <a:t>): </a:t>
            </a:r>
            <a:r>
              <a:rPr lang="en-US" dirty="0" smtClean="0"/>
              <a:t>Number of objects</a:t>
            </a:r>
          </a:p>
          <a:p>
            <a:r>
              <a:rPr lang="en-US" dirty="0" smtClean="0">
                <a:solidFill>
                  <a:srgbClr val="FF0000"/>
                </a:solidFill>
              </a:rPr>
              <a:t>Dimensionality (</a:t>
            </a:r>
            <a:r>
              <a:rPr lang="en-US" dirty="0" smtClean="0">
                <a:solidFill>
                  <a:srgbClr val="0070C0"/>
                </a:solidFill>
              </a:rPr>
              <a:t>d</a:t>
            </a:r>
            <a:r>
              <a:rPr lang="en-US" dirty="0" smtClean="0">
                <a:solidFill>
                  <a:srgbClr val="FF0000"/>
                </a:solidFill>
              </a:rPr>
              <a:t>)</a:t>
            </a:r>
            <a:r>
              <a:rPr lang="en-US" dirty="0" smtClean="0"/>
              <a:t>: Number of attributes</a:t>
            </a:r>
          </a:p>
          <a:p>
            <a:r>
              <a:rPr lang="en-US" dirty="0" err="1" smtClean="0">
                <a:solidFill>
                  <a:srgbClr val="FF0000"/>
                </a:solidFill>
              </a:rPr>
              <a:t>Sparsity</a:t>
            </a:r>
            <a:r>
              <a:rPr lang="en-US" dirty="0" smtClean="0"/>
              <a:t>: Number of populated </a:t>
            </a:r>
          </a:p>
          <a:p>
            <a:r>
              <a:rPr lang="en-US" dirty="0"/>
              <a:t>	</a:t>
            </a:r>
            <a:r>
              <a:rPr lang="en-US" dirty="0" smtClean="0"/>
              <a:t>object-attribute pairs</a:t>
            </a:r>
            <a:endParaRPr lang="en-US" dirty="0"/>
          </a:p>
        </p:txBody>
      </p:sp>
    </p:spTree>
    <p:extLst>
      <p:ext uri="{BB962C8B-B14F-4D97-AF65-F5344CB8AC3E}">
        <p14:creationId xmlns:p14="http://schemas.microsoft.com/office/powerpoint/2010/main" val="2562877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have </a:t>
            </a:r>
            <a:r>
              <a:rPr lang="en-US" dirty="0" smtClean="0">
                <a:solidFill>
                  <a:srgbClr val="00B0F0"/>
                </a:solidFill>
              </a:rPr>
              <a:t>N</a:t>
            </a:r>
            <a:r>
              <a:rPr lang="en-US" dirty="0" smtClean="0"/>
              <a:t> </a:t>
            </a:r>
            <a:r>
              <a:rPr lang="en-US" dirty="0" smtClean="0"/>
              <a:t>items and </a:t>
            </a:r>
            <a:r>
              <a:rPr lang="en-US" dirty="0" smtClean="0"/>
              <a:t>you want to sample one </a:t>
            </a:r>
            <a:r>
              <a:rPr lang="en-US" dirty="0" smtClean="0"/>
              <a:t>item uniformly </a:t>
            </a:r>
            <a:r>
              <a:rPr lang="en-US" dirty="0" smtClean="0"/>
              <a:t>at random. How do you do that?</a:t>
            </a:r>
          </a:p>
          <a:p>
            <a:endParaRPr lang="en-US" dirty="0"/>
          </a:p>
          <a:p>
            <a:r>
              <a:rPr lang="en-US" dirty="0" smtClean="0"/>
              <a:t>The </a:t>
            </a:r>
            <a:r>
              <a:rPr lang="en-US" dirty="0" smtClean="0"/>
              <a:t>items are </a:t>
            </a:r>
            <a:r>
              <a:rPr lang="en-US" dirty="0" smtClean="0"/>
              <a:t>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a:t>
            </a:r>
            <a:r>
              <a:rPr lang="en-US" dirty="0" smtClean="0"/>
              <a:t>items in </a:t>
            </a:r>
            <a:r>
              <a:rPr lang="en-US" dirty="0" smtClean="0"/>
              <a:t>memory</a:t>
            </a:r>
          </a:p>
          <a:p>
            <a:r>
              <a:rPr lang="en-US" dirty="0" smtClean="0"/>
              <a:t>How do you sample?</a:t>
            </a:r>
          </a:p>
          <a:p>
            <a:pPr lvl="1"/>
            <a:r>
              <a:rPr lang="en-US" dirty="0" smtClean="0"/>
              <a:t>Hint: if the stream ends after reading </a:t>
            </a:r>
            <a:r>
              <a:rPr lang="en-US" dirty="0" smtClean="0">
                <a:solidFill>
                  <a:srgbClr val="00B0F0"/>
                </a:solidFill>
              </a:rPr>
              <a:t>k</a:t>
            </a:r>
            <a:r>
              <a:rPr lang="en-US" dirty="0" smtClean="0"/>
              <a:t> items the </a:t>
            </a:r>
            <a:r>
              <a:rPr lang="en-US" dirty="0" smtClean="0"/>
              <a:t>last </a:t>
            </a:r>
            <a:r>
              <a:rPr lang="en-US" dirty="0" smtClean="0"/>
              <a:t>item in </a:t>
            </a:r>
            <a:r>
              <a:rPr lang="en-US" dirty="0" smtClean="0"/>
              <a:t>the stream should have probability </a:t>
            </a:r>
            <a:r>
              <a:rPr lang="en-US" dirty="0" smtClean="0">
                <a:solidFill>
                  <a:srgbClr val="00B0F0"/>
                </a:solidFill>
              </a:rPr>
              <a:t>1/k</a:t>
            </a:r>
            <a:r>
              <a:rPr lang="en-US" dirty="0" smtClean="0"/>
              <a:t> </a:t>
            </a:r>
            <a:r>
              <a:rPr lang="en-US" dirty="0" smtClean="0"/>
              <a:t>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353641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Algorithm</a:t>
                </a:r>
                <a:r>
                  <a:rPr lang="en-US" dirty="0" smtClean="0"/>
                  <a:t>: With probability </a:t>
                </a:r>
                <a:r>
                  <a:rPr lang="en-US" dirty="0" smtClean="0">
                    <a:solidFill>
                      <a:schemeClr val="accent6">
                        <a:lumMod val="75000"/>
                      </a:schemeClr>
                    </a:solidFill>
                  </a:rPr>
                  <a:t>1/k</a:t>
                </a:r>
                <a:r>
                  <a:rPr lang="en-US" dirty="0" smtClean="0"/>
                  <a:t> </a:t>
                </a:r>
                <a:r>
                  <a:rPr lang="en-US" dirty="0" smtClean="0"/>
                  <a:t>select the </a:t>
                </a:r>
                <a:r>
                  <a:rPr lang="en-US" dirty="0" smtClean="0">
                    <a:solidFill>
                      <a:schemeClr val="accent6">
                        <a:lumMod val="75000"/>
                      </a:schemeClr>
                    </a:solidFill>
                  </a:rPr>
                  <a:t>k-</a:t>
                </a:r>
                <a:r>
                  <a:rPr lang="en-US" dirty="0" err="1" smtClean="0">
                    <a:solidFill>
                      <a:schemeClr val="accent6">
                        <a:lumMod val="75000"/>
                      </a:schemeClr>
                    </a:solidFill>
                  </a:rPr>
                  <a:t>th</a:t>
                </a:r>
                <a:r>
                  <a:rPr lang="en-US" dirty="0" smtClean="0"/>
                  <a:t> </a:t>
                </a:r>
                <a:r>
                  <a:rPr lang="en-US" dirty="0" smtClean="0"/>
                  <a:t>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a:t>
                </a:r>
                <a:r>
                  <a:rPr lang="en-US" dirty="0" smtClean="0"/>
                  <a:t>k-</a:t>
                </a:r>
                <a:r>
                  <a:rPr lang="en-US" dirty="0" err="1" smtClean="0"/>
                  <a:t>th</a:t>
                </a:r>
                <a:r>
                  <a:rPr lang="en-US" dirty="0" smtClean="0"/>
                  <a:t> </a:t>
                </a:r>
                <a:r>
                  <a:rPr lang="en-US" dirty="0" smtClean="0"/>
                  <a:t>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b="0" i="1" dirty="0" smtClean="0">
                            <a:solidFill>
                              <a:srgbClr val="00B0F0"/>
                            </a:solidFill>
                            <a:latin typeface="Cambria Math"/>
                          </a:rPr>
                          <m:t>𝑘</m:t>
                        </m:r>
                      </m:den>
                    </m:f>
                  </m:oMath>
                </a14:m>
                <a:endParaRPr lang="en-US" dirty="0" smtClean="0"/>
              </a:p>
              <a:p>
                <a:pPr lvl="1"/>
                <a:r>
                  <a:rPr lang="en-US" dirty="0" smtClean="0"/>
                  <a:t>What is the probability of the n-</a:t>
                </a:r>
                <a:r>
                  <a:rPr lang="en-US" dirty="0" err="1" smtClean="0"/>
                  <a:t>th</a:t>
                </a:r>
                <a:r>
                  <a:rPr lang="en-US" dirty="0" smtClean="0"/>
                  <a:t> item 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r>
                      <a:rPr lang="en-US" b="0" i="0" smtClean="0">
                        <a:solidFill>
                          <a:srgbClr val="00B0F0"/>
                        </a:solidFill>
                        <a:latin typeface="Cambria Math"/>
                      </a:rPr>
                      <m:t>=</m:t>
                    </m:r>
                    <m:f>
                      <m:fPr>
                        <m:ctrlPr>
                          <a:rPr lang="en-US" b="0" i="0" smtClean="0">
                            <a:solidFill>
                              <a:srgbClr val="00B0F0"/>
                            </a:solidFill>
                            <a:latin typeface="Cambria Math"/>
                          </a:rPr>
                        </m:ctrlPr>
                      </m:fPr>
                      <m:num>
                        <m:r>
                          <a:rPr lang="en-US" b="0" i="0" smtClean="0">
                            <a:solidFill>
                              <a:srgbClr val="00B0F0"/>
                            </a:solidFill>
                            <a:latin typeface="Cambria Math"/>
                          </a:rPr>
                          <m:t>1</m:t>
                        </m:r>
                      </m:num>
                      <m:den>
                        <m:r>
                          <m:rPr>
                            <m:sty m:val="p"/>
                          </m:rPr>
                          <a:rPr lang="en-US" b="0" i="0" smtClean="0">
                            <a:solidFill>
                              <a:srgbClr val="00B0F0"/>
                            </a:solidFill>
                            <a:latin typeface="Cambria Math"/>
                          </a:rPr>
                          <m:t>N</m:t>
                        </m:r>
                      </m:den>
                    </m:f>
                  </m:oMath>
                </a14:m>
                <a:endParaRPr lang="en-US" b="0" dirty="0" smtClean="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921184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Induction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600200"/>
                <a:ext cx="8534400" cy="4876800"/>
              </a:xfrm>
            </p:spPr>
            <p:txBody>
              <a:bodyPr/>
              <a:lstStyle/>
              <a:p>
                <a:r>
                  <a:rPr lang="en-US" dirty="0" smtClean="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smtClean="0"/>
                  <a:t>-</a:t>
                </a:r>
                <a:r>
                  <a:rPr lang="en-US" dirty="0" err="1" smtClean="0"/>
                  <a:t>th</a:t>
                </a:r>
                <a:r>
                  <a:rPr lang="en-US" dirty="0" smtClean="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smtClean="0">
                    <a:solidFill>
                      <a:schemeClr val="accent6">
                        <a:lumMod val="75000"/>
                      </a:schemeClr>
                    </a:solidFill>
                  </a:rPr>
                  <a:t> </a:t>
                </a:r>
                <a:r>
                  <a:rPr lang="en-US" dirty="0" smtClean="0"/>
                  <a:t>items have been seen is </a:t>
                </a:r>
                <a14:m>
                  <m:oMath xmlns:m="http://schemas.openxmlformats.org/officeDocument/2006/math">
                    <m:f>
                      <m:fPr>
                        <m:ctrlPr>
                          <a:rPr lang="en-US" b="0" i="1" smtClean="0">
                            <a:solidFill>
                              <a:schemeClr val="accent6">
                                <a:lumMod val="75000"/>
                              </a:schemeClr>
                            </a:solidFill>
                            <a:latin typeface="Cambria Math"/>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smtClean="0">
                  <a:solidFill>
                    <a:schemeClr val="accent6">
                      <a:lumMod val="75000"/>
                    </a:schemeClr>
                  </a:solidFill>
                </a:endParaRPr>
              </a:p>
              <a:p>
                <a:r>
                  <a:rPr lang="en-US" dirty="0" smtClean="0"/>
                  <a:t>Induction on the number of steps</a:t>
                </a:r>
              </a:p>
              <a:p>
                <a:pPr lvl="1"/>
                <a:r>
                  <a:rPr lang="en-US" dirty="0" smtClean="0">
                    <a:solidFill>
                      <a:srgbClr val="0070C0"/>
                    </a:solidFill>
                  </a:rPr>
                  <a:t>Base of the induction</a:t>
                </a:r>
                <a:r>
                  <a:rPr lang="en-US" dirty="0" smtClean="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smtClean="0"/>
                  <a:t>, the probability that the </a:t>
                </a:r>
                <a14:m>
                  <m:oMath xmlns:m="http://schemas.openxmlformats.org/officeDocument/2006/math">
                    <m:r>
                      <a:rPr lang="en-US" b="0" i="1" dirty="0" smtClean="0">
                        <a:solidFill>
                          <a:srgbClr val="00B0F0"/>
                        </a:solidFill>
                        <a:latin typeface="Cambria Math"/>
                      </a:rPr>
                      <m:t>𝑘</m:t>
                    </m:r>
                  </m:oMath>
                </a14:m>
                <a:r>
                  <a:rPr lang="en-US" dirty="0" smtClean="0"/>
                  <a:t>-</a:t>
                </a:r>
                <a:r>
                  <a:rPr lang="en-US" dirty="0" err="1" smtClean="0"/>
                  <a:t>th</a:t>
                </a:r>
                <a:r>
                  <a:rPr lang="en-US" dirty="0" smtClean="0"/>
                  <a:t> item is selected is </a:t>
                </a:r>
                <a14:m>
                  <m:oMath xmlns:m="http://schemas.openxmlformats.org/officeDocument/2006/math">
                    <m:f>
                      <m:fPr>
                        <m:ctrlPr>
                          <a:rPr lang="en-US" i="1" dirty="0" smtClean="0">
                            <a:solidFill>
                              <a:schemeClr val="accent6">
                                <a:lumMod val="75000"/>
                              </a:schemeClr>
                            </a:solidFill>
                            <a:latin typeface="Cambria Math"/>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smtClean="0">
                  <a:solidFill>
                    <a:schemeClr val="accent6">
                      <a:lumMod val="75000"/>
                    </a:schemeClr>
                  </a:solidFill>
                </a:endParaRPr>
              </a:p>
              <a:p>
                <a:pPr lvl="1"/>
                <a:r>
                  <a:rPr lang="en-US" dirty="0" smtClean="0">
                    <a:solidFill>
                      <a:srgbClr val="0070C0"/>
                    </a:solidFill>
                  </a:rPr>
                  <a:t>Inductive Hypothesis</a:t>
                </a:r>
                <a:r>
                  <a:rPr lang="en-US" dirty="0" smtClean="0"/>
                  <a:t>: Assume that it is true for </a:t>
                </a:r>
                <a14:m>
                  <m:oMath xmlns:m="http://schemas.openxmlformats.org/officeDocument/2006/math">
                    <m:r>
                      <a:rPr lang="en-US" i="1" dirty="0" smtClean="0">
                        <a:solidFill>
                          <a:schemeClr val="accent6">
                            <a:lumMod val="75000"/>
                          </a:schemeClr>
                        </a:solidFill>
                        <a:latin typeface="Cambria Math"/>
                      </a:rPr>
                      <m:t>𝑁</m:t>
                    </m:r>
                  </m:oMath>
                </a14:m>
                <a:endParaRPr lang="en-US" dirty="0" smtClean="0"/>
              </a:p>
              <a:p>
                <a:pPr lvl="1"/>
                <a:r>
                  <a:rPr lang="en-US" dirty="0" smtClean="0">
                    <a:solidFill>
                      <a:srgbClr val="0070C0"/>
                    </a:solidFill>
                  </a:rPr>
                  <a:t>Inductive Step</a:t>
                </a:r>
                <a:r>
                  <a:rPr lang="en-US" dirty="0" smtClean="0"/>
                  <a:t>: The probability that the item is still selected after </a:t>
                </a:r>
                <a14:m>
                  <m:oMath xmlns:m="http://schemas.openxmlformats.org/officeDocument/2006/math">
                    <m:r>
                      <a:rPr lang="en-US" i="1" dirty="0" smtClean="0">
                        <a:solidFill>
                          <a:schemeClr val="accent6">
                            <a:lumMod val="75000"/>
                          </a:schemeClr>
                        </a:solidFill>
                        <a:latin typeface="Cambria Math" panose="02040503050406030204" pitchFamily="18" charset="0"/>
                      </a:rPr>
                      <m:t>𝑁</m:t>
                    </m:r>
                    <m:r>
                      <a:rPr lang="en-US" i="1" dirty="0" smtClean="0">
                        <a:solidFill>
                          <a:schemeClr val="accent6">
                            <a:lumMod val="75000"/>
                          </a:schemeClr>
                        </a:solidFill>
                        <a:latin typeface="Cambria Math" panose="02040503050406030204" pitchFamily="18" charset="0"/>
                      </a:rPr>
                      <m:t>+1</m:t>
                    </m:r>
                  </m:oMath>
                </a14:m>
                <a:r>
                  <a:rPr lang="en-US" dirty="0" smtClean="0"/>
                  <a:t> items is </a:t>
                </a:r>
              </a:p>
              <a:p>
                <a:pPr marL="274320" lvl="1" indent="0">
                  <a:buNone/>
                </a:pPr>
                <a14:m>
                  <m:oMathPara xmlns:m="http://schemas.openxmlformats.org/officeDocument/2006/math">
                    <m:oMathParaPr>
                      <m:jc m:val="centerGroup"/>
                    </m:oMathParaPr>
                    <m:oMath xmlns:m="http://schemas.openxmlformats.org/officeDocument/2006/math">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den>
                      </m:f>
                      <m:d>
                        <m:dPr>
                          <m:ctrlPr>
                            <a:rPr lang="en-US" b="0" i="1" smtClean="0">
                              <a:solidFill>
                                <a:srgbClr val="7030A0"/>
                              </a:solidFill>
                              <a:latin typeface="Cambria Math"/>
                            </a:rPr>
                          </m:ctrlPr>
                        </m:dPr>
                        <m:e>
                          <m:r>
                            <a:rPr lang="en-US" b="0" i="1" smtClean="0">
                              <a:solidFill>
                                <a:srgbClr val="7030A0"/>
                              </a:solidFill>
                              <a:latin typeface="Cambria Math"/>
                            </a:rPr>
                            <m:t>1−</m:t>
                          </m:r>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oMath>
                  </m:oMathPara>
                </a14:m>
                <a:endParaRPr lang="en-US" dirty="0">
                  <a:solidFill>
                    <a:srgbClr val="7030A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600200"/>
                <a:ext cx="8534400" cy="4876800"/>
              </a:xfrm>
              <a:blipFill rotWithShape="1">
                <a:blip r:embed="rId2"/>
                <a:stretch>
                  <a:fillRect l="-929" t="-1250" r="-2429"/>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or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Collect all reviews for the top-10 most reviewed restaurants in NY in Yelp</a:t>
            </a:r>
          </a:p>
          <a:p>
            <a:pPr lvl="1"/>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Find few terms that best describe the restaurants.</a:t>
            </a:r>
          </a:p>
          <a:p>
            <a:r>
              <a:rPr lang="en-US" dirty="0" smtClean="0"/>
              <a:t>Algorithm?</a:t>
            </a:r>
          </a:p>
        </p:txBody>
      </p:sp>
      <p:sp>
        <p:nvSpPr>
          <p:cNvPr id="4" name="TextBox 3"/>
          <p:cNvSpPr txBox="1"/>
          <p:nvPr/>
        </p:nvSpPr>
        <p:spPr>
          <a:xfrm>
            <a:off x="162370" y="2438400"/>
            <a:ext cx="8915400" cy="2893100"/>
          </a:xfrm>
          <a:prstGeom prst="rect">
            <a:avLst/>
          </a:prstGeom>
          <a:noFill/>
          <a:ln>
            <a:solidFill>
              <a:srgbClr val="FF0000"/>
            </a:solidFill>
          </a:ln>
        </p:spPr>
        <p:txBody>
          <a:bodyPr wrap="square" rtlCol="0">
            <a:spAutoFit/>
          </a:bodyPr>
          <a:lstStyle/>
          <a:p>
            <a:r>
              <a:rPr lang="en-US" sz="1400" dirty="0">
                <a:latin typeface="Courier New" panose="02070309020205020404" pitchFamily="49" charset="0"/>
                <a:cs typeface="Courier New" panose="02070309020205020404" pitchFamily="49" charset="0"/>
              </a:rPr>
              <a:t>{"votes": {"funny": 0, "useful": 2, "cool": 1},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user_id</a:t>
            </a:r>
            <a:r>
              <a:rPr lang="en-US" sz="1400" dirty="0">
                <a:latin typeface="Courier New" panose="02070309020205020404" pitchFamily="49" charset="0"/>
                <a:cs typeface="Courier New" panose="02070309020205020404" pitchFamily="49" charset="0"/>
              </a:rPr>
              <a:t>": "Xqd0DzHaiyRqVH3WRG7hzg",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review_id</a:t>
            </a:r>
            <a:r>
              <a:rPr lang="en-US" sz="1400" dirty="0">
                <a:latin typeface="Courier New" panose="02070309020205020404" pitchFamily="49" charset="0"/>
                <a:cs typeface="Courier New" panose="02070309020205020404" pitchFamily="49" charset="0"/>
              </a:rPr>
              <a:t>": "15SdjuK7DmYqUAj6rjGowg",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stars": 5, "date": "2007-05-17",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text": </a:t>
            </a:r>
            <a:r>
              <a:rPr lang="en-US" sz="1400" dirty="0" smtClean="0">
                <a:latin typeface="Courier New" panose="02070309020205020404" pitchFamily="49" charset="0"/>
                <a:cs typeface="Courier New" panose="02070309020205020404" pitchFamily="49" charset="0"/>
              </a:rPr>
              <a:t>"</a:t>
            </a:r>
            <a:r>
              <a:rPr lang="en-US" sz="14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400" dirty="0" err="1">
                <a:latin typeface="Courier New" pitchFamily="49" charset="0"/>
                <a:cs typeface="Courier New" pitchFamily="49" charset="0"/>
              </a:rPr>
              <a:t>gotta</a:t>
            </a:r>
            <a:r>
              <a:rPr lang="en-US" sz="1400" dirty="0">
                <a:latin typeface="Courier New" pitchFamily="49" charset="0"/>
                <a:cs typeface="Courier New" pitchFamily="49" charset="0"/>
              </a:rPr>
              <a:t> say,  Shake </a:t>
            </a:r>
            <a:r>
              <a:rPr lang="en-US" sz="1400" dirty="0" err="1">
                <a:latin typeface="Courier New" pitchFamily="49" charset="0"/>
                <a:cs typeface="Courier New" pitchFamily="49" charset="0"/>
              </a:rPr>
              <a:t>Shake</a:t>
            </a:r>
            <a:r>
              <a:rPr lang="en-US" sz="14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400" dirty="0" err="1">
                <a:latin typeface="Courier New" pitchFamily="49" charset="0"/>
                <a:cs typeface="Courier New" pitchFamily="49" charset="0"/>
              </a:rPr>
              <a:t>yummerz</a:t>
            </a:r>
            <a:r>
              <a:rPr lang="en-US" sz="1400" dirty="0">
                <a:latin typeface="Courier New" pitchFamily="49" charset="0"/>
                <a:cs typeface="Courier New" pitchFamily="49" charset="0"/>
              </a:rPr>
              <a:t>.   I love the location too!  It's in the middle of the city and the view is breathtaking.   </a:t>
            </a:r>
            <a:r>
              <a:rPr lang="en-US" sz="1400">
                <a:latin typeface="Courier New" pitchFamily="49" charset="0"/>
                <a:cs typeface="Courier New" pitchFamily="49" charset="0"/>
              </a:rPr>
              <a:t>Definitely one of my favorite places to eat in NYC</a:t>
            </a:r>
            <a:r>
              <a:rPr lang="en-US" sz="1400" smtClean="0">
                <a:latin typeface="Courier New" panose="02070309020205020404" pitchFamily="49" charset="0"/>
                <a:cs typeface="Courier New" panose="02070309020205020404" pitchFamily="49" charset="0"/>
              </a:rPr>
              <a:t>.",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type": "review",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business_id</a:t>
            </a:r>
            <a:r>
              <a:rPr lang="en-US" sz="14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745742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296775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597357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p:txBody>
          <a:bodyPr>
            <a:normAutofit/>
          </a:bodyPr>
          <a:lstStyle/>
          <a:p>
            <a:r>
              <a:rPr lang="en-US" dirty="0"/>
              <a:t> There are different types of attributes</a:t>
            </a:r>
          </a:p>
          <a:p>
            <a:pPr marL="749300" lvl="1"/>
            <a:r>
              <a:rPr lang="en-US" dirty="0">
                <a:solidFill>
                  <a:srgbClr val="FF0000"/>
                </a:solidFill>
              </a:rPr>
              <a:t>Numeric</a:t>
            </a:r>
            <a:endParaRPr lang="en-US" dirty="0"/>
          </a:p>
          <a:p>
            <a:pPr marL="1257300" lvl="2" indent="-393700"/>
            <a:r>
              <a:rPr lang="en-US" dirty="0"/>
              <a:t>Examples: dates, temperature, time, length, value, count.</a:t>
            </a:r>
          </a:p>
          <a:p>
            <a:pPr marL="1257300" lvl="2" indent="-393700"/>
            <a:r>
              <a:rPr lang="en-US" dirty="0">
                <a:solidFill>
                  <a:srgbClr val="0070C0"/>
                </a:solidFill>
              </a:rPr>
              <a:t>Discrete</a:t>
            </a:r>
            <a:r>
              <a:rPr lang="en-US" dirty="0"/>
              <a:t> (counts) vs </a:t>
            </a:r>
            <a:r>
              <a:rPr lang="en-US" dirty="0">
                <a:solidFill>
                  <a:srgbClr val="0070C0"/>
                </a:solidFill>
              </a:rPr>
              <a:t>Continuous</a:t>
            </a:r>
            <a:r>
              <a:rPr lang="en-US" dirty="0"/>
              <a:t> (temperature)</a:t>
            </a:r>
          </a:p>
          <a:p>
            <a:pPr marL="1257300" lvl="2" indent="-393700"/>
            <a:r>
              <a:rPr lang="en-US" dirty="0"/>
              <a:t>Special case: </a:t>
            </a:r>
            <a:r>
              <a:rPr lang="en-US" dirty="0">
                <a:solidFill>
                  <a:srgbClr val="0070C0"/>
                </a:solidFill>
              </a:rPr>
              <a:t>Binary/Boolean</a:t>
            </a:r>
            <a:r>
              <a:rPr lang="en-US" dirty="0"/>
              <a:t> attributes (yes/no, exists/not exists)</a:t>
            </a:r>
          </a:p>
          <a:p>
            <a:pPr marL="749300" lvl="1"/>
            <a:r>
              <a:rPr lang="en-US" dirty="0" smtClean="0">
                <a:solidFill>
                  <a:srgbClr val="FF0000"/>
                </a:solidFill>
              </a:rPr>
              <a:t>Categorical </a:t>
            </a:r>
            <a:endParaRPr lang="en-US" dirty="0"/>
          </a:p>
          <a:p>
            <a:pPr marL="1257300" lvl="2" indent="-393700"/>
            <a:r>
              <a:rPr lang="en-US" dirty="0"/>
              <a:t>Examples: </a:t>
            </a:r>
            <a:r>
              <a:rPr lang="en-US" dirty="0" smtClean="0"/>
              <a:t>eye </a:t>
            </a:r>
            <a:r>
              <a:rPr lang="en-US" dirty="0"/>
              <a:t>color, zip </a:t>
            </a:r>
            <a:r>
              <a:rPr lang="en-US" dirty="0" smtClean="0"/>
              <a:t>codes, strings, </a:t>
            </a:r>
            <a:r>
              <a:rPr lang="en-US" dirty="0"/>
              <a:t>rankings (</a:t>
            </a:r>
            <a:r>
              <a:rPr lang="en-US" dirty="0" err="1"/>
              <a:t>e.g</a:t>
            </a:r>
            <a:r>
              <a:rPr lang="en-US" dirty="0"/>
              <a:t>, good, fair, bad), </a:t>
            </a:r>
            <a:r>
              <a:rPr lang="en-US" dirty="0" smtClean="0"/>
              <a:t>height </a:t>
            </a:r>
            <a:r>
              <a:rPr lang="en-US" dirty="0"/>
              <a:t>in {tall, medium, short}</a:t>
            </a:r>
            <a:endParaRPr lang="en-US" dirty="0" smtClean="0"/>
          </a:p>
          <a:p>
            <a:pPr marL="1257300" lvl="2" indent="-393700"/>
            <a:r>
              <a:rPr lang="en-US" dirty="0" smtClean="0">
                <a:solidFill>
                  <a:srgbClr val="0070C0"/>
                </a:solidFill>
              </a:rPr>
              <a:t>Nominal</a:t>
            </a:r>
            <a:r>
              <a:rPr lang="en-US" dirty="0" smtClean="0"/>
              <a:t> (no order or comparison) </a:t>
            </a:r>
            <a:r>
              <a:rPr lang="en-US" dirty="0" err="1" smtClean="0"/>
              <a:t>vs</a:t>
            </a:r>
            <a:r>
              <a:rPr lang="en-US" dirty="0" smtClean="0"/>
              <a:t> </a:t>
            </a:r>
            <a:r>
              <a:rPr lang="en-US" dirty="0" smtClean="0">
                <a:solidFill>
                  <a:srgbClr val="0070C0"/>
                </a:solidFill>
              </a:rPr>
              <a:t>Ordinal</a:t>
            </a:r>
            <a:r>
              <a:rPr lang="en-US" dirty="0" smtClean="0"/>
              <a:t> (order but not comparable)</a:t>
            </a:r>
            <a:endParaRPr lang="en-US" dirty="0"/>
          </a:p>
          <a:p>
            <a:pPr marL="749300" lvl="1"/>
            <a:endParaRPr lang="en-US" dirty="0"/>
          </a:p>
        </p:txBody>
      </p:sp>
    </p:spTree>
    <p:extLst>
      <p:ext uri="{BB962C8B-B14F-4D97-AF65-F5344CB8AC3E}">
        <p14:creationId xmlns:p14="http://schemas.microsoft.com/office/powerpoint/2010/main" val="4013174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45567" y="5490865"/>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6700" y="1598831"/>
                <a:ext cx="8610600" cy="4953000"/>
              </a:xfrm>
            </p:spPr>
            <p:txBody>
              <a:bodyPr>
                <a:normAutofit fontScale="70000" lnSpcReduction="20000"/>
              </a:bodyPr>
              <a:lstStyle/>
              <a:p>
                <a:r>
                  <a:rPr lang="en-US" dirty="0" smtClean="0"/>
                  <a:t>Important words are the ones that are </a:t>
                </a:r>
                <a:r>
                  <a:rPr lang="en-US" dirty="0" smtClean="0">
                    <a:solidFill>
                      <a:schemeClr val="accent6">
                        <a:lumMod val="75000"/>
                      </a:schemeClr>
                    </a:solidFill>
                  </a:rPr>
                  <a:t>unique</a:t>
                </a:r>
                <a:r>
                  <a:rPr lang="en-US" dirty="0" smtClean="0"/>
                  <a:t>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6700" y="1598831"/>
                <a:ext cx="8610600" cy="4953000"/>
              </a:xfrm>
              <a:blipFill rotWithShape="0">
                <a:blip r:embed="rId2"/>
                <a:stretch>
                  <a:fillRect l="-354" t="-1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371426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3887188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r>
              <a:rPr lang="en-US" dirty="0" smtClean="0">
                <a:solidFill>
                  <a:schemeClr val="accent6">
                    <a:lumMod val="75000"/>
                  </a:schemeClr>
                </a:solidFill>
              </a:rPr>
              <a:t>decisions</a:t>
            </a:r>
          </a:p>
          <a:p>
            <a:pPr lvl="1"/>
            <a:r>
              <a:rPr lang="en-US" dirty="0" smtClean="0">
                <a:solidFill>
                  <a:srgbClr val="0070C0"/>
                </a:solidFill>
              </a:rPr>
              <a:t>What</a:t>
            </a:r>
            <a:r>
              <a:rPr lang="en-US" dirty="0" smtClean="0"/>
              <a:t> </a:t>
            </a:r>
            <a:r>
              <a:rPr lang="en-US" dirty="0"/>
              <a:t>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smtClean="0"/>
              <a:t>Should we </a:t>
            </a:r>
            <a:r>
              <a:rPr lang="en-US" dirty="0" smtClean="0">
                <a:solidFill>
                  <a:srgbClr val="0070C0"/>
                </a:solidFill>
              </a:rPr>
              <a:t>throw out some data </a:t>
            </a:r>
            <a:r>
              <a:rPr lang="en-US" dirty="0" smtClean="0"/>
              <a:t>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a:t>
            </a:r>
            <a:r>
              <a:rPr lang="en-US" dirty="0" smtClean="0">
                <a:solidFill>
                  <a:srgbClr val="0070C0"/>
                </a:solidFill>
              </a:rPr>
              <a:t>weight</a:t>
            </a:r>
            <a:r>
              <a:rPr lang="en-US" dirty="0" smtClean="0"/>
              <a:t> the different pieces of data?</a:t>
            </a:r>
          </a:p>
          <a:p>
            <a:endParaRPr lang="en-US" dirty="0" smtClean="0"/>
          </a:p>
          <a:p>
            <a:r>
              <a:rPr lang="en-US" dirty="0" smtClean="0"/>
              <a:t>Most decisions are application dependent. Some information may be </a:t>
            </a:r>
            <a:r>
              <a:rPr lang="en-US" dirty="0" smtClean="0">
                <a:solidFill>
                  <a:schemeClr val="accent6">
                    <a:lumMod val="75000"/>
                  </a:schemeClr>
                </a:solidFill>
              </a:rPr>
              <a:t>lost</a:t>
            </a:r>
            <a:r>
              <a:rPr lang="en-US" dirty="0" smtClean="0"/>
              <a:t> but we can usually live with it (most of the times)</a:t>
            </a:r>
          </a:p>
          <a:p>
            <a:endParaRPr lang="en-US" dirty="0" smtClean="0"/>
          </a:p>
          <a:p>
            <a:r>
              <a:rPr lang="en-US" dirty="0" smtClean="0"/>
              <a:t>We should make our decisions </a:t>
            </a:r>
            <a:r>
              <a:rPr lang="en-US" dirty="0" smtClean="0">
                <a:solidFill>
                  <a:srgbClr val="00B0F0"/>
                </a:solidFill>
              </a:rPr>
              <a:t>clear</a:t>
            </a:r>
            <a:r>
              <a:rPr lang="en-US" dirty="0" smtClean="0"/>
              <a:t>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0080546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In many cases it is important to </a:t>
            </a:r>
            <a:r>
              <a:rPr lang="en-US" dirty="0" smtClean="0">
                <a:solidFill>
                  <a:schemeClr val="accent6">
                    <a:lumMod val="75000"/>
                  </a:schemeClr>
                </a:solidFill>
              </a:rPr>
              <a:t>normalize</a:t>
            </a:r>
            <a:r>
              <a:rPr lang="en-US" dirty="0" smtClean="0"/>
              <a:t> the data rather than use the raw values</a:t>
            </a:r>
          </a:p>
          <a:p>
            <a:r>
              <a:rPr lang="en-US" dirty="0" smtClean="0"/>
              <a:t>In this data, different attributes take very </a:t>
            </a:r>
            <a:r>
              <a:rPr lang="en-US" dirty="0" smtClean="0">
                <a:solidFill>
                  <a:srgbClr val="0070C0"/>
                </a:solidFill>
              </a:rPr>
              <a:t>different range of values</a:t>
            </a:r>
            <a:r>
              <a:rPr lang="en-US" dirty="0" smtClean="0"/>
              <a:t>. For distance/similarity the small values will disappear</a:t>
            </a:r>
          </a:p>
          <a:p>
            <a:r>
              <a:rPr lang="en-US" dirty="0" smtClean="0"/>
              <a:t>We need to make them </a:t>
            </a:r>
            <a:r>
              <a:rPr lang="en-US" dirty="0" smtClean="0">
                <a:solidFill>
                  <a:schemeClr val="accent6">
                    <a:lumMod val="75000"/>
                  </a:schemeClr>
                </a:solidFill>
              </a:rPr>
              <a:t>comparable</a:t>
            </a:r>
            <a:endParaRPr lang="en-US"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05743471"/>
              </p:ext>
            </p:extLst>
          </p:nvPr>
        </p:nvGraphicFramePr>
        <p:xfrm>
          <a:off x="1600200" y="4724400"/>
          <a:ext cx="6096000" cy="1483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0.8</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0.5</a:t>
                      </a:r>
                      <a:endParaRPr lang="en-US" dirty="0"/>
                    </a:p>
                  </a:txBody>
                  <a:tcPr/>
                </a:tc>
                <a:tc>
                  <a:txBody>
                    <a:bodyPr/>
                    <a:lstStyle/>
                    <a:p>
                      <a:pPr algn="ctr"/>
                      <a:r>
                        <a:rPr lang="en-US" dirty="0" smtClean="0"/>
                        <a:t>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0.3</a:t>
                      </a:r>
                      <a:endParaRPr lang="en-US" dirty="0"/>
                    </a:p>
                  </a:txBody>
                  <a:tcPr/>
                </a:tc>
                <a:tc>
                  <a:txBody>
                    <a:bodyPr/>
                    <a:lstStyle/>
                    <a:p>
                      <a:pPr algn="ctr"/>
                      <a:r>
                        <a:rPr lang="en-US" dirty="0" smtClean="0"/>
                        <a:t>95</a:t>
                      </a:r>
                      <a:endParaRPr lang="en-US" dirty="0"/>
                    </a:p>
                  </a:txBody>
                  <a:tcPr/>
                </a:tc>
              </a:tr>
            </a:tbl>
          </a:graphicData>
        </a:graphic>
      </p:graphicFrame>
    </p:spTree>
    <p:extLst>
      <p:ext uri="{BB962C8B-B14F-4D97-AF65-F5344CB8AC3E}">
        <p14:creationId xmlns:p14="http://schemas.microsoft.com/office/powerpoint/2010/main" val="4134386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Divide </a:t>
            </a:r>
            <a:r>
              <a:rPr lang="en-US" dirty="0" smtClean="0"/>
              <a:t>(the values of a column) by </a:t>
            </a:r>
            <a:r>
              <a:rPr lang="en-US" dirty="0" smtClean="0"/>
              <a:t>the </a:t>
            </a:r>
            <a:r>
              <a:rPr lang="en-US" dirty="0" smtClean="0">
                <a:solidFill>
                  <a:schemeClr val="accent6">
                    <a:lumMod val="75000"/>
                  </a:schemeClr>
                </a:solidFill>
              </a:rPr>
              <a:t>maximum value </a:t>
            </a:r>
            <a:r>
              <a:rPr lang="en-US" dirty="0" smtClean="0"/>
              <a:t>for each attribute</a:t>
            </a:r>
          </a:p>
          <a:p>
            <a:pPr lvl="1"/>
            <a:r>
              <a:rPr lang="en-US" dirty="0" smtClean="0"/>
              <a:t>Brings everything in the </a:t>
            </a:r>
            <a:r>
              <a:rPr lang="en-US" dirty="0" smtClean="0">
                <a:solidFill>
                  <a:srgbClr val="FF0000"/>
                </a:solidFill>
              </a:rPr>
              <a:t>[0,1] </a:t>
            </a:r>
            <a:r>
              <a:rPr lang="en-US" dirty="0">
                <a:solidFill>
                  <a:srgbClr val="FF0000"/>
                </a:solidFill>
              </a:rPr>
              <a:t>range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1447800" y="29718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0.9375</a:t>
                      </a:r>
                      <a:endParaRPr lang="en-US" dirty="0"/>
                    </a:p>
                  </a:txBody>
                  <a:tcPr/>
                </a:tc>
                <a:tc>
                  <a:txBody>
                    <a:bodyPr/>
                    <a:lstStyle/>
                    <a:p>
                      <a:pPr algn="ctr"/>
                      <a:r>
                        <a:rPr lang="en-US" dirty="0" smtClean="0"/>
                        <a:t>1</a:t>
                      </a:r>
                      <a:endParaRPr lang="en-US" dirty="0"/>
                    </a:p>
                  </a:txBody>
                  <a:tcPr/>
                </a:tc>
                <a:tc>
                  <a:txBody>
                    <a:bodyPr/>
                    <a:lstStyle/>
                    <a:p>
                      <a:pPr algn="ctr"/>
                      <a:r>
                        <a:rPr lang="en-US" dirty="0" smtClean="0"/>
                        <a:t>0.9473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0.625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0.8421</a:t>
                      </a:r>
                      <a:endParaRPr lang="en-US" dirty="0"/>
                    </a:p>
                  </a:txBody>
                  <a:tcPr/>
                </a:tc>
              </a:tr>
              <a:tr h="370840">
                <a:tc>
                  <a:txBody>
                    <a:bodyPr/>
                    <a:lstStyle/>
                    <a:p>
                      <a:pPr algn="ctr"/>
                      <a:r>
                        <a:rPr lang="en-US" dirty="0" smtClean="0"/>
                        <a:t>0.75</a:t>
                      </a:r>
                      <a:endParaRPr lang="en-US" dirty="0"/>
                    </a:p>
                  </a:txBody>
                  <a:tcPr/>
                </a:tc>
                <a:tc>
                  <a:txBody>
                    <a:bodyPr/>
                    <a:lstStyle/>
                    <a:p>
                      <a:pPr algn="ctr"/>
                      <a:r>
                        <a:rPr lang="en-US" dirty="0" smtClean="0"/>
                        <a:t>0.375</a:t>
                      </a:r>
                      <a:endParaRPr lang="en-US" dirty="0"/>
                    </a:p>
                  </a:txBody>
                  <a:tcPr/>
                </a:tc>
                <a:tc>
                  <a:txBody>
                    <a:bodyPr/>
                    <a:lstStyle/>
                    <a:p>
                      <a:pPr algn="ctr"/>
                      <a:r>
                        <a:rPr lang="en-US" dirty="0" smtClean="0"/>
                        <a:t>1</a:t>
                      </a:r>
                      <a:endParaRPr lang="en-US" dirty="0"/>
                    </a:p>
                  </a:txBody>
                  <a:tcPr/>
                </a:tc>
              </a:tr>
            </a:tbl>
          </a:graphicData>
        </a:graphic>
      </p:graphicFrame>
      <p:sp>
        <p:nvSpPr>
          <p:cNvPr id="5" name="TextBox 4"/>
          <p:cNvSpPr txBox="1"/>
          <p:nvPr/>
        </p:nvSpPr>
        <p:spPr>
          <a:xfrm>
            <a:off x="2514600" y="4876800"/>
            <a:ext cx="5153975" cy="369332"/>
          </a:xfrm>
          <a:prstGeom prst="rect">
            <a:avLst/>
          </a:prstGeom>
          <a:noFill/>
        </p:spPr>
        <p:txBody>
          <a:bodyPr wrap="none" rtlCol="0">
            <a:spAutoFit/>
          </a:bodyPr>
          <a:lstStyle/>
          <a:p>
            <a:r>
              <a:rPr lang="en-US" dirty="0" smtClean="0"/>
              <a:t>new value = old value / max </a:t>
            </a:r>
            <a:r>
              <a:rPr lang="en-US" dirty="0" smtClean="0"/>
              <a:t>value in the column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5715000" y="5562600"/>
          <a:ext cx="3352800" cy="1201939"/>
        </p:xfrm>
        <a:graphic>
          <a:graphicData uri="http://schemas.openxmlformats.org/drawingml/2006/table">
            <a:tbl>
              <a:tblPr firstRow="1" bandRow="1">
                <a:tableStyleId>{073A0DAA-6AF3-43AB-8588-CEC1D06C72B9}</a:tableStyleId>
              </a:tblPr>
              <a:tblGrid>
                <a:gridCol w="1117600"/>
                <a:gridCol w="1117600"/>
                <a:gridCol w="1117600"/>
              </a:tblGrid>
              <a:tr h="378979">
                <a:tc>
                  <a:txBody>
                    <a:bodyPr/>
                    <a:lstStyle/>
                    <a:p>
                      <a:pPr algn="ctr"/>
                      <a:r>
                        <a:rPr lang="en-US" sz="1200" dirty="0" smtClean="0"/>
                        <a:t>Temperature</a:t>
                      </a:r>
                      <a:endParaRPr lang="en-US" sz="1200" dirty="0"/>
                    </a:p>
                  </a:txBody>
                  <a:tcPr/>
                </a:tc>
                <a:tc>
                  <a:txBody>
                    <a:bodyPr/>
                    <a:lstStyle/>
                    <a:p>
                      <a:pPr algn="ctr"/>
                      <a:r>
                        <a:rPr lang="en-US" sz="1200" dirty="0" smtClean="0"/>
                        <a:t>Humidity</a:t>
                      </a:r>
                      <a:endParaRPr lang="en-US" sz="1200" dirty="0"/>
                    </a:p>
                  </a:txBody>
                  <a:tcPr/>
                </a:tc>
                <a:tc>
                  <a:txBody>
                    <a:bodyPr/>
                    <a:lstStyle/>
                    <a:p>
                      <a:pPr algn="ctr"/>
                      <a:r>
                        <a:rPr lang="en-US" sz="1200" dirty="0" smtClean="0"/>
                        <a:t>Pressure</a:t>
                      </a:r>
                      <a:endParaRPr lang="en-US" sz="1200" dirty="0"/>
                    </a:p>
                  </a:txBody>
                  <a:tcPr/>
                </a:tc>
              </a:tr>
              <a:tr h="254674">
                <a:tc>
                  <a:txBody>
                    <a:bodyPr/>
                    <a:lstStyle/>
                    <a:p>
                      <a:pPr algn="ctr"/>
                      <a:r>
                        <a:rPr lang="en-US" sz="1200" dirty="0" smtClean="0"/>
                        <a:t>30</a:t>
                      </a:r>
                      <a:endParaRPr lang="en-US" sz="1200" dirty="0"/>
                    </a:p>
                  </a:txBody>
                  <a:tcPr/>
                </a:tc>
                <a:tc>
                  <a:txBody>
                    <a:bodyPr/>
                    <a:lstStyle/>
                    <a:p>
                      <a:pPr algn="ctr"/>
                      <a:r>
                        <a:rPr lang="en-US" sz="1200" dirty="0" smtClean="0"/>
                        <a:t>0.8</a:t>
                      </a:r>
                      <a:endParaRPr lang="en-US" sz="1200" dirty="0"/>
                    </a:p>
                  </a:txBody>
                  <a:tcPr/>
                </a:tc>
                <a:tc>
                  <a:txBody>
                    <a:bodyPr/>
                    <a:lstStyle/>
                    <a:p>
                      <a:pPr algn="ctr"/>
                      <a:r>
                        <a:rPr lang="en-US" sz="1200" dirty="0" smtClean="0"/>
                        <a:t>90</a:t>
                      </a:r>
                      <a:endParaRPr lang="en-US" sz="1200" dirty="0"/>
                    </a:p>
                  </a:txBody>
                  <a:tcPr/>
                </a:tc>
              </a:tr>
              <a:tr h="254674">
                <a:tc>
                  <a:txBody>
                    <a:bodyPr/>
                    <a:lstStyle/>
                    <a:p>
                      <a:pPr algn="ctr"/>
                      <a:r>
                        <a:rPr lang="en-US" sz="1200" dirty="0" smtClean="0"/>
                        <a:t>32</a:t>
                      </a:r>
                      <a:endParaRPr lang="en-US" sz="1200" dirty="0"/>
                    </a:p>
                  </a:txBody>
                  <a:tcPr/>
                </a:tc>
                <a:tc>
                  <a:txBody>
                    <a:bodyPr/>
                    <a:lstStyle/>
                    <a:p>
                      <a:pPr algn="ctr"/>
                      <a:r>
                        <a:rPr lang="en-US" sz="1200" dirty="0" smtClean="0"/>
                        <a:t>0.5</a:t>
                      </a:r>
                      <a:endParaRPr lang="en-US" sz="1200" dirty="0"/>
                    </a:p>
                  </a:txBody>
                  <a:tcPr/>
                </a:tc>
                <a:tc>
                  <a:txBody>
                    <a:bodyPr/>
                    <a:lstStyle/>
                    <a:p>
                      <a:pPr algn="ctr"/>
                      <a:r>
                        <a:rPr lang="en-US" sz="1200" dirty="0" smtClean="0"/>
                        <a:t>80</a:t>
                      </a:r>
                      <a:endParaRPr lang="en-US" sz="1200" dirty="0"/>
                    </a:p>
                  </a:txBody>
                  <a:tcPr/>
                </a:tc>
              </a:tr>
              <a:tr h="254674">
                <a:tc>
                  <a:txBody>
                    <a:bodyPr/>
                    <a:lstStyle/>
                    <a:p>
                      <a:pPr algn="ctr"/>
                      <a:r>
                        <a:rPr lang="en-US" sz="1200" dirty="0" smtClean="0"/>
                        <a:t>24</a:t>
                      </a:r>
                      <a:endParaRPr lang="en-US" sz="1200" dirty="0"/>
                    </a:p>
                  </a:txBody>
                  <a:tcPr/>
                </a:tc>
                <a:tc>
                  <a:txBody>
                    <a:bodyPr/>
                    <a:lstStyle/>
                    <a:p>
                      <a:pPr algn="ctr"/>
                      <a:r>
                        <a:rPr lang="en-US" sz="1200" dirty="0" smtClean="0"/>
                        <a:t>0.3</a:t>
                      </a:r>
                      <a:endParaRPr lang="en-US" sz="1200" dirty="0"/>
                    </a:p>
                  </a:txBody>
                  <a:tcPr/>
                </a:tc>
                <a:tc>
                  <a:txBody>
                    <a:bodyPr/>
                    <a:lstStyle/>
                    <a:p>
                      <a:pPr algn="ctr"/>
                      <a:r>
                        <a:rPr lang="en-US" sz="1200" dirty="0" smtClean="0"/>
                        <a:t>95</a:t>
                      </a:r>
                      <a:endParaRPr lang="en-US" sz="1200" dirty="0"/>
                    </a:p>
                  </a:txBody>
                  <a:tcPr/>
                </a:tc>
              </a:tr>
            </a:tbl>
          </a:graphicData>
        </a:graphic>
      </p:graphicFrame>
    </p:spTree>
    <p:extLst>
      <p:ext uri="{BB962C8B-B14F-4D97-AF65-F5344CB8AC3E}">
        <p14:creationId xmlns:p14="http://schemas.microsoft.com/office/powerpoint/2010/main" val="287148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Subtract</a:t>
            </a:r>
            <a:r>
              <a:rPr lang="en-US" dirty="0" smtClean="0">
                <a:solidFill>
                  <a:srgbClr val="0070C0"/>
                </a:solidFill>
              </a:rPr>
              <a:t> the minimum value </a:t>
            </a:r>
            <a:r>
              <a:rPr lang="en-US" dirty="0" smtClean="0"/>
              <a:t>and </a:t>
            </a:r>
            <a:r>
              <a:rPr lang="en-US" dirty="0" smtClean="0">
                <a:solidFill>
                  <a:schemeClr val="accent6">
                    <a:lumMod val="75000"/>
                  </a:schemeClr>
                </a:solidFill>
              </a:rPr>
              <a:t>divide</a:t>
            </a:r>
            <a:r>
              <a:rPr lang="en-US" dirty="0" smtClean="0"/>
              <a:t> by the </a:t>
            </a:r>
            <a:r>
              <a:rPr lang="en-US" dirty="0" smtClean="0">
                <a:solidFill>
                  <a:srgbClr val="0070C0"/>
                </a:solidFill>
              </a:rPr>
              <a:t>difference</a:t>
            </a:r>
            <a:r>
              <a:rPr lang="en-US" dirty="0" smtClean="0"/>
              <a:t> of the </a:t>
            </a:r>
            <a:r>
              <a:rPr lang="en-US" dirty="0" smtClean="0">
                <a:solidFill>
                  <a:srgbClr val="0070C0"/>
                </a:solidFill>
              </a:rPr>
              <a:t>maximum value and minimum value</a:t>
            </a:r>
            <a:r>
              <a:rPr lang="en-US" dirty="0" smtClean="0">
                <a:solidFill>
                  <a:schemeClr val="accent6">
                    <a:lumMod val="75000"/>
                  </a:schemeClr>
                </a:solidFill>
              </a:rPr>
              <a:t> </a:t>
            </a:r>
            <a:r>
              <a:rPr lang="en-US" dirty="0" smtClean="0"/>
              <a:t>for each attribute</a:t>
            </a:r>
          </a:p>
          <a:p>
            <a:pPr lvl="1"/>
            <a:r>
              <a:rPr lang="en-US" dirty="0" smtClean="0"/>
              <a:t>Brings everything in the </a:t>
            </a:r>
            <a:r>
              <a:rPr lang="en-US" dirty="0" smtClean="0">
                <a:solidFill>
                  <a:srgbClr val="FF0000"/>
                </a:solidFill>
              </a:rPr>
              <a:t>[0,1] range, minimum is zero</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1524000" y="3581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0.75</a:t>
                      </a:r>
                      <a:endParaRPr lang="en-US" dirty="0"/>
                    </a:p>
                  </a:txBody>
                  <a:tcPr/>
                </a:tc>
                <a:tc>
                  <a:txBody>
                    <a:bodyPr/>
                    <a:lstStyle/>
                    <a:p>
                      <a:pPr algn="ctr"/>
                      <a:r>
                        <a:rPr lang="en-US" dirty="0" smtClean="0"/>
                        <a:t>1</a:t>
                      </a:r>
                      <a:endParaRPr lang="en-US" dirty="0"/>
                    </a:p>
                  </a:txBody>
                  <a:tcPr/>
                </a:tc>
                <a:tc>
                  <a:txBody>
                    <a:bodyPr/>
                    <a:lstStyle/>
                    <a:p>
                      <a:pPr algn="ctr"/>
                      <a:r>
                        <a:rPr lang="en-US" dirty="0" smtClean="0"/>
                        <a:t>0.33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sp>
        <p:nvSpPr>
          <p:cNvPr id="5" name="TextBox 4"/>
          <p:cNvSpPr txBox="1"/>
          <p:nvPr/>
        </p:nvSpPr>
        <p:spPr>
          <a:xfrm>
            <a:off x="609600" y="5096034"/>
            <a:ext cx="8283037" cy="369332"/>
          </a:xfrm>
          <a:prstGeom prst="rect">
            <a:avLst/>
          </a:prstGeom>
          <a:noFill/>
        </p:spPr>
        <p:txBody>
          <a:bodyPr wrap="none" rtlCol="0">
            <a:spAutoFit/>
          </a:bodyPr>
          <a:lstStyle/>
          <a:p>
            <a:r>
              <a:rPr lang="en-US" dirty="0" smtClean="0"/>
              <a:t>new value = (old value – min </a:t>
            </a:r>
            <a:r>
              <a:rPr lang="en-US" dirty="0"/>
              <a:t>column </a:t>
            </a:r>
            <a:r>
              <a:rPr lang="en-US" dirty="0" smtClean="0"/>
              <a:t>value</a:t>
            </a:r>
            <a:r>
              <a:rPr lang="en-US" dirty="0"/>
              <a:t>) </a:t>
            </a:r>
            <a:r>
              <a:rPr lang="en-US" dirty="0" smtClean="0"/>
              <a:t>/ (max </a:t>
            </a:r>
            <a:r>
              <a:rPr lang="en-US" dirty="0"/>
              <a:t>col. value –min </a:t>
            </a:r>
            <a:r>
              <a:rPr lang="en-US" dirty="0" smtClean="0"/>
              <a:t>col. </a:t>
            </a:r>
            <a:r>
              <a:rPr lang="en-US" dirty="0" smtClean="0"/>
              <a:t>value)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5754189" y="5645175"/>
          <a:ext cx="3352800" cy="1201939"/>
        </p:xfrm>
        <a:graphic>
          <a:graphicData uri="http://schemas.openxmlformats.org/drawingml/2006/table">
            <a:tbl>
              <a:tblPr firstRow="1" bandRow="1">
                <a:tableStyleId>{073A0DAA-6AF3-43AB-8588-CEC1D06C72B9}</a:tableStyleId>
              </a:tblPr>
              <a:tblGrid>
                <a:gridCol w="1117600"/>
                <a:gridCol w="1117600"/>
                <a:gridCol w="1117600"/>
              </a:tblGrid>
              <a:tr h="378979">
                <a:tc>
                  <a:txBody>
                    <a:bodyPr/>
                    <a:lstStyle/>
                    <a:p>
                      <a:pPr algn="ctr"/>
                      <a:r>
                        <a:rPr lang="en-US" sz="1200" dirty="0" smtClean="0"/>
                        <a:t>Temperature</a:t>
                      </a:r>
                      <a:endParaRPr lang="en-US" sz="1200" dirty="0"/>
                    </a:p>
                  </a:txBody>
                  <a:tcPr/>
                </a:tc>
                <a:tc>
                  <a:txBody>
                    <a:bodyPr/>
                    <a:lstStyle/>
                    <a:p>
                      <a:pPr algn="ctr"/>
                      <a:r>
                        <a:rPr lang="en-US" sz="1200" dirty="0" smtClean="0"/>
                        <a:t>Humidity</a:t>
                      </a:r>
                      <a:endParaRPr lang="en-US" sz="1200" dirty="0"/>
                    </a:p>
                  </a:txBody>
                  <a:tcPr/>
                </a:tc>
                <a:tc>
                  <a:txBody>
                    <a:bodyPr/>
                    <a:lstStyle/>
                    <a:p>
                      <a:pPr algn="ctr"/>
                      <a:r>
                        <a:rPr lang="en-US" sz="1200" dirty="0" smtClean="0"/>
                        <a:t>Pressure</a:t>
                      </a:r>
                      <a:endParaRPr lang="en-US" sz="1200" dirty="0"/>
                    </a:p>
                  </a:txBody>
                  <a:tcPr/>
                </a:tc>
              </a:tr>
              <a:tr h="254674">
                <a:tc>
                  <a:txBody>
                    <a:bodyPr/>
                    <a:lstStyle/>
                    <a:p>
                      <a:pPr algn="ctr"/>
                      <a:r>
                        <a:rPr lang="en-US" sz="1200" dirty="0" smtClean="0"/>
                        <a:t>30</a:t>
                      </a:r>
                      <a:endParaRPr lang="en-US" sz="1200" dirty="0"/>
                    </a:p>
                  </a:txBody>
                  <a:tcPr/>
                </a:tc>
                <a:tc>
                  <a:txBody>
                    <a:bodyPr/>
                    <a:lstStyle/>
                    <a:p>
                      <a:pPr algn="ctr"/>
                      <a:r>
                        <a:rPr lang="en-US" sz="1200" dirty="0" smtClean="0"/>
                        <a:t>0.8</a:t>
                      </a:r>
                      <a:endParaRPr lang="en-US" sz="1200" dirty="0"/>
                    </a:p>
                  </a:txBody>
                  <a:tcPr/>
                </a:tc>
                <a:tc>
                  <a:txBody>
                    <a:bodyPr/>
                    <a:lstStyle/>
                    <a:p>
                      <a:pPr algn="ctr"/>
                      <a:r>
                        <a:rPr lang="en-US" sz="1200" dirty="0" smtClean="0"/>
                        <a:t>90</a:t>
                      </a:r>
                      <a:endParaRPr lang="en-US" sz="1200" dirty="0"/>
                    </a:p>
                  </a:txBody>
                  <a:tcPr/>
                </a:tc>
              </a:tr>
              <a:tr h="254674">
                <a:tc>
                  <a:txBody>
                    <a:bodyPr/>
                    <a:lstStyle/>
                    <a:p>
                      <a:pPr algn="ctr"/>
                      <a:r>
                        <a:rPr lang="en-US" sz="1200" dirty="0" smtClean="0"/>
                        <a:t>32</a:t>
                      </a:r>
                      <a:endParaRPr lang="en-US" sz="1200" dirty="0"/>
                    </a:p>
                  </a:txBody>
                  <a:tcPr/>
                </a:tc>
                <a:tc>
                  <a:txBody>
                    <a:bodyPr/>
                    <a:lstStyle/>
                    <a:p>
                      <a:pPr algn="ctr"/>
                      <a:r>
                        <a:rPr lang="en-US" sz="1200" dirty="0" smtClean="0"/>
                        <a:t>0.5</a:t>
                      </a:r>
                      <a:endParaRPr lang="en-US" sz="1200" dirty="0"/>
                    </a:p>
                  </a:txBody>
                  <a:tcPr/>
                </a:tc>
                <a:tc>
                  <a:txBody>
                    <a:bodyPr/>
                    <a:lstStyle/>
                    <a:p>
                      <a:pPr algn="ctr"/>
                      <a:r>
                        <a:rPr lang="en-US" sz="1200" dirty="0" smtClean="0"/>
                        <a:t>80</a:t>
                      </a:r>
                      <a:endParaRPr lang="en-US" sz="1200" dirty="0"/>
                    </a:p>
                  </a:txBody>
                  <a:tcPr/>
                </a:tc>
              </a:tr>
              <a:tr h="254674">
                <a:tc>
                  <a:txBody>
                    <a:bodyPr/>
                    <a:lstStyle/>
                    <a:p>
                      <a:pPr algn="ctr"/>
                      <a:r>
                        <a:rPr lang="en-US" sz="1200" dirty="0" smtClean="0"/>
                        <a:t>24</a:t>
                      </a:r>
                      <a:endParaRPr lang="en-US" sz="1200" dirty="0"/>
                    </a:p>
                  </a:txBody>
                  <a:tcPr/>
                </a:tc>
                <a:tc>
                  <a:txBody>
                    <a:bodyPr/>
                    <a:lstStyle/>
                    <a:p>
                      <a:pPr algn="ctr"/>
                      <a:r>
                        <a:rPr lang="en-US" sz="1200" dirty="0" smtClean="0"/>
                        <a:t>0.3</a:t>
                      </a:r>
                      <a:endParaRPr lang="en-US" sz="1200" dirty="0"/>
                    </a:p>
                  </a:txBody>
                  <a:tcPr/>
                </a:tc>
                <a:tc>
                  <a:txBody>
                    <a:bodyPr/>
                    <a:lstStyle/>
                    <a:p>
                      <a:pPr algn="ctr"/>
                      <a:r>
                        <a:rPr lang="en-US" sz="1200" dirty="0" smtClean="0"/>
                        <a:t>95</a:t>
                      </a:r>
                      <a:endParaRPr lang="en-US" sz="1200" dirty="0"/>
                    </a:p>
                  </a:txBody>
                  <a:tcPr/>
                </a:tc>
              </a:tr>
            </a:tbl>
          </a:graphicData>
        </a:graphic>
      </p:graphicFrame>
    </p:spTree>
    <p:extLst>
      <p:ext uri="{BB962C8B-B14F-4D97-AF65-F5344CB8AC3E}">
        <p14:creationId xmlns:p14="http://schemas.microsoft.com/office/powerpoint/2010/main" val="1636219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Are these documents similar?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1828800" y="3124200"/>
          <a:ext cx="6096000" cy="1112520"/>
        </p:xfrm>
        <a:graphic>
          <a:graphicData uri="http://schemas.openxmlformats.org/drawingml/2006/table">
            <a:tbl>
              <a:tblPr firstRow="1" firstCol="1" bandRow="1">
                <a:tableStyleId>{073A0DAA-6AF3-43AB-8588-CEC1D06C72B9}</a:tableStyleId>
              </a:tblPr>
              <a:tblGrid>
                <a:gridCol w="1524000"/>
                <a:gridCol w="1524000"/>
                <a:gridCol w="1524000"/>
                <a:gridCol w="1524000"/>
              </a:tblGrid>
              <a:tr h="370840">
                <a:tc>
                  <a:txBody>
                    <a:bodyPr/>
                    <a:lstStyle/>
                    <a:p>
                      <a:endParaRPr lang="en-US" dirty="0"/>
                    </a:p>
                  </a:txBody>
                  <a:tcPr/>
                </a:tc>
                <a:tc>
                  <a:txBody>
                    <a:bodyPr/>
                    <a:lstStyle/>
                    <a:p>
                      <a:r>
                        <a:rPr lang="en-US" dirty="0" smtClean="0"/>
                        <a:t>Word 1</a:t>
                      </a:r>
                      <a:endParaRPr lang="en-US" dirty="0"/>
                    </a:p>
                  </a:txBody>
                  <a:tcPr/>
                </a:tc>
                <a:tc>
                  <a:txBody>
                    <a:bodyPr/>
                    <a:lstStyle/>
                    <a:p>
                      <a:r>
                        <a:rPr lang="en-US" dirty="0" smtClean="0"/>
                        <a:t>Word 2</a:t>
                      </a:r>
                      <a:endParaRPr lang="en-US" dirty="0"/>
                    </a:p>
                  </a:txBody>
                  <a:tcPr/>
                </a:tc>
                <a:tc>
                  <a:txBody>
                    <a:bodyPr/>
                    <a:lstStyle/>
                    <a:p>
                      <a:r>
                        <a:rPr lang="en-US" dirty="0" smtClean="0"/>
                        <a:t>Word 3</a:t>
                      </a:r>
                      <a:endParaRPr lang="en-US" dirty="0"/>
                    </a:p>
                  </a:txBody>
                  <a:tcPr/>
                </a:tc>
              </a:tr>
              <a:tr h="370840">
                <a:tc>
                  <a:txBody>
                    <a:bodyPr/>
                    <a:lstStyle/>
                    <a:p>
                      <a:r>
                        <a:rPr lang="en-US" dirty="0" smtClean="0"/>
                        <a:t>Doc 1</a:t>
                      </a:r>
                      <a:endParaRPr lang="en-US" dirty="0"/>
                    </a:p>
                  </a:txBody>
                  <a:tcPr/>
                </a:tc>
                <a:tc>
                  <a:txBody>
                    <a:bodyPr/>
                    <a:lstStyle/>
                    <a:p>
                      <a:r>
                        <a:rPr lang="en-US" dirty="0" smtClean="0"/>
                        <a:t>28</a:t>
                      </a:r>
                      <a:endParaRPr lang="en-US" dirty="0"/>
                    </a:p>
                  </a:txBody>
                  <a:tcPr/>
                </a:tc>
                <a:tc>
                  <a:txBody>
                    <a:bodyPr/>
                    <a:lstStyle/>
                    <a:p>
                      <a:r>
                        <a:rPr lang="en-US" dirty="0" smtClean="0"/>
                        <a:t>50</a:t>
                      </a:r>
                      <a:endParaRPr lang="en-US" dirty="0"/>
                    </a:p>
                  </a:txBody>
                  <a:tcPr/>
                </a:tc>
                <a:tc>
                  <a:txBody>
                    <a:bodyPr/>
                    <a:lstStyle/>
                    <a:p>
                      <a:r>
                        <a:rPr lang="en-US" dirty="0" smtClean="0"/>
                        <a:t>22</a:t>
                      </a:r>
                      <a:endParaRPr lang="en-US" dirty="0"/>
                    </a:p>
                  </a:txBody>
                  <a:tcPr/>
                </a:tc>
              </a:tr>
              <a:tr h="370840">
                <a:tc>
                  <a:txBody>
                    <a:bodyPr/>
                    <a:lstStyle/>
                    <a:p>
                      <a:r>
                        <a:rPr lang="en-US" dirty="0" smtClean="0"/>
                        <a:t>Doc 2</a:t>
                      </a:r>
                      <a:endParaRPr lang="en-US" dirty="0"/>
                    </a:p>
                  </a:txBody>
                  <a:tcPr/>
                </a:tc>
                <a:tc>
                  <a:txBody>
                    <a:bodyPr/>
                    <a:lstStyle/>
                    <a:p>
                      <a:r>
                        <a:rPr lang="en-US" dirty="0" smtClean="0"/>
                        <a:t>12</a:t>
                      </a:r>
                      <a:endParaRPr lang="en-US" dirty="0"/>
                    </a:p>
                  </a:txBody>
                  <a:tcPr/>
                </a:tc>
                <a:tc>
                  <a:txBody>
                    <a:bodyPr/>
                    <a:lstStyle/>
                    <a:p>
                      <a:r>
                        <a:rPr lang="en-US" dirty="0" smtClean="0"/>
                        <a:t>25</a:t>
                      </a:r>
                      <a:endParaRPr lang="en-US" dirty="0"/>
                    </a:p>
                  </a:txBody>
                  <a:tcPr/>
                </a:tc>
                <a:tc>
                  <a:txBody>
                    <a:bodyPr/>
                    <a:lstStyle/>
                    <a:p>
                      <a:r>
                        <a:rPr lang="en-US" dirty="0" smtClean="0"/>
                        <a:t>13</a:t>
                      </a:r>
                      <a:endParaRPr lang="en-US" dirty="0"/>
                    </a:p>
                  </a:txBody>
                  <a:tcPr/>
                </a:tc>
              </a:tr>
            </a:tbl>
          </a:graphicData>
        </a:graphic>
      </p:graphicFrame>
    </p:spTree>
    <p:extLst>
      <p:ext uri="{BB962C8B-B14F-4D97-AF65-F5344CB8AC3E}">
        <p14:creationId xmlns:p14="http://schemas.microsoft.com/office/powerpoint/2010/main" val="274499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smtClean="0"/>
              <a:t>Numeric Relational Data</a:t>
            </a:r>
            <a:endParaRPr lang="en-US" dirty="0"/>
          </a:p>
        </p:txBody>
      </p:sp>
      <p:sp>
        <p:nvSpPr>
          <p:cNvPr id="769030" name="Rectangle 6"/>
          <p:cNvSpPr>
            <a:spLocks noGrp="1" noChangeArrowheads="1"/>
          </p:cNvSpPr>
          <p:nvPr>
            <p:ph type="body" idx="1"/>
          </p:nvPr>
        </p:nvSpPr>
        <p:spPr>
          <a:xfrm>
            <a:off x="381000" y="1600200"/>
            <a:ext cx="83185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smtClean="0">
                <a:solidFill>
                  <a:srgbClr val="0070C0"/>
                </a:solidFill>
              </a:rPr>
              <a:t>points/vectors</a:t>
            </a:r>
            <a:r>
              <a:rPr lang="en-US" sz="2400" dirty="0" smtClean="0"/>
              <a:t> </a:t>
            </a:r>
            <a:r>
              <a:rPr lang="en-US" sz="2400" dirty="0"/>
              <a:t>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smtClean="0">
                <a:solidFill>
                  <a:srgbClr val="0070C0"/>
                </a:solidFill>
              </a:rPr>
              <a:t>n-by-d </a:t>
            </a:r>
            <a:r>
              <a:rPr lang="en-US" sz="2400" dirty="0" smtClean="0">
                <a:solidFill>
                  <a:srgbClr val="FF0000"/>
                </a:solidFill>
              </a:rPr>
              <a:t>data matrix</a:t>
            </a:r>
            <a:r>
              <a:rPr lang="en-US" sz="2400" dirty="0"/>
              <a:t>, where there are </a:t>
            </a:r>
            <a:r>
              <a:rPr lang="en-US" sz="2400" dirty="0" smtClean="0">
                <a:solidFill>
                  <a:srgbClr val="0070C0"/>
                </a:solidFill>
              </a:rPr>
              <a:t>n</a:t>
            </a:r>
            <a:r>
              <a:rPr lang="en-US" sz="2400" dirty="0" smtClean="0"/>
              <a:t> rows</a:t>
            </a:r>
            <a:r>
              <a:rPr lang="en-US" sz="2400" dirty="0"/>
              <a:t>, one for each object, and </a:t>
            </a:r>
            <a:r>
              <a:rPr lang="en-US" sz="2400" dirty="0" smtClean="0">
                <a:solidFill>
                  <a:srgbClr val="0070C0"/>
                </a:solidFill>
              </a:rPr>
              <a:t>d</a:t>
            </a:r>
            <a:r>
              <a:rPr lang="en-US" sz="2400" dirty="0" smtClean="0"/>
              <a:t> </a:t>
            </a:r>
            <a:r>
              <a:rPr lang="en-US" sz="2400" dirty="0"/>
              <a:t>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417488377"/>
              </p:ext>
            </p:extLst>
          </p:nvPr>
        </p:nvGraphicFramePr>
        <p:xfrm>
          <a:off x="1492250" y="5029200"/>
          <a:ext cx="6096000" cy="1483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0.8</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0.5</a:t>
                      </a:r>
                      <a:endParaRPr lang="en-US" dirty="0"/>
                    </a:p>
                  </a:txBody>
                  <a:tcPr/>
                </a:tc>
                <a:tc>
                  <a:txBody>
                    <a:bodyPr/>
                    <a:lstStyle/>
                    <a:p>
                      <a:pPr algn="ctr"/>
                      <a:r>
                        <a:rPr lang="en-US" dirty="0" smtClean="0"/>
                        <a:t>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0.3</a:t>
                      </a:r>
                      <a:endParaRPr lang="en-US" dirty="0"/>
                    </a:p>
                  </a:txBody>
                  <a:tcPr/>
                </a:tc>
                <a:tc>
                  <a:txBody>
                    <a:bodyPr/>
                    <a:lstStyle/>
                    <a:p>
                      <a:pPr algn="ctr"/>
                      <a:r>
                        <a:rPr lang="en-US" dirty="0" smtClean="0"/>
                        <a:t>95</a:t>
                      </a:r>
                      <a:endParaRPr lang="en-US" dirty="0"/>
                    </a:p>
                  </a:txBody>
                  <a:tcPr/>
                </a:tc>
              </a:tr>
            </a:tbl>
          </a:graphicData>
        </a:graphic>
      </p:graphicFrame>
    </p:spTree>
    <p:extLst>
      <p:ext uri="{BB962C8B-B14F-4D97-AF65-F5344CB8AC3E}">
        <p14:creationId xmlns:p14="http://schemas.microsoft.com/office/powerpoint/2010/main" val="25807225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Are these documents similar?</a:t>
            </a:r>
          </a:p>
          <a:p>
            <a:r>
              <a:rPr lang="en-US" dirty="0" smtClean="0">
                <a:solidFill>
                  <a:schemeClr val="accent6">
                    <a:lumMod val="75000"/>
                  </a:schemeClr>
                </a:solidFill>
              </a:rPr>
              <a:t>Divide</a:t>
            </a:r>
            <a:r>
              <a:rPr lang="en-US" dirty="0" smtClean="0"/>
              <a:t> by the </a:t>
            </a:r>
            <a:r>
              <a:rPr lang="en-US" dirty="0" smtClean="0">
                <a:solidFill>
                  <a:srgbClr val="0070C0"/>
                </a:solidFill>
              </a:rPr>
              <a:t>sum of values </a:t>
            </a:r>
            <a:r>
              <a:rPr lang="en-US" dirty="0" smtClean="0"/>
              <a:t>for each </a:t>
            </a:r>
            <a:r>
              <a:rPr lang="en-US" dirty="0" smtClean="0"/>
              <a:t>document (row in the matrix)</a:t>
            </a:r>
            <a:endParaRPr lang="en-US" dirty="0" smtClean="0"/>
          </a:p>
          <a:p>
            <a:pPr lvl="1"/>
            <a:r>
              <a:rPr lang="en-US" dirty="0" smtClean="0"/>
              <a:t>Transform a vector into a </a:t>
            </a:r>
            <a:r>
              <a:rPr lang="en-US" dirty="0" smtClean="0">
                <a:solidFill>
                  <a:schemeClr val="accent6">
                    <a:lumMod val="75000"/>
                  </a:schemeClr>
                </a:solidFill>
              </a:rPr>
              <a:t>distribution</a:t>
            </a:r>
            <a:endParaRPr lang="en-US"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36689692"/>
              </p:ext>
            </p:extLst>
          </p:nvPr>
        </p:nvGraphicFramePr>
        <p:xfrm>
          <a:off x="1828800" y="3657600"/>
          <a:ext cx="6096000" cy="111252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Word 1</a:t>
                      </a:r>
                      <a:endParaRPr lang="en-US" dirty="0"/>
                    </a:p>
                  </a:txBody>
                  <a:tcPr/>
                </a:tc>
                <a:tc>
                  <a:txBody>
                    <a:bodyPr/>
                    <a:lstStyle/>
                    <a:p>
                      <a:r>
                        <a:rPr lang="en-US" dirty="0" smtClean="0"/>
                        <a:t>Word 2</a:t>
                      </a:r>
                      <a:endParaRPr lang="en-US" dirty="0"/>
                    </a:p>
                  </a:txBody>
                  <a:tcPr/>
                </a:tc>
                <a:tc>
                  <a:txBody>
                    <a:bodyPr/>
                    <a:lstStyle/>
                    <a:p>
                      <a:r>
                        <a:rPr lang="en-US" dirty="0" smtClean="0"/>
                        <a:t>Word 3</a:t>
                      </a:r>
                      <a:endParaRPr lang="en-US" dirty="0"/>
                    </a:p>
                  </a:txBody>
                  <a:tcPr/>
                </a:tc>
              </a:tr>
              <a:tr h="370840">
                <a:tc>
                  <a:txBody>
                    <a:bodyPr/>
                    <a:lstStyle/>
                    <a:p>
                      <a:r>
                        <a:rPr lang="en-US" dirty="0" smtClean="0"/>
                        <a:t>Doc 1</a:t>
                      </a:r>
                      <a:endParaRPr lang="en-US" dirty="0"/>
                    </a:p>
                  </a:txBody>
                  <a:tcPr/>
                </a:tc>
                <a:tc>
                  <a:txBody>
                    <a:bodyPr/>
                    <a:lstStyle/>
                    <a:p>
                      <a:r>
                        <a:rPr lang="en-US" dirty="0" smtClean="0"/>
                        <a:t>0.28</a:t>
                      </a:r>
                      <a:endParaRPr lang="en-US" dirty="0"/>
                    </a:p>
                  </a:txBody>
                  <a:tcPr/>
                </a:tc>
                <a:tc>
                  <a:txBody>
                    <a:bodyPr/>
                    <a:lstStyle/>
                    <a:p>
                      <a:r>
                        <a:rPr lang="en-US" dirty="0" smtClean="0"/>
                        <a:t>0.5</a:t>
                      </a:r>
                      <a:endParaRPr lang="en-US" dirty="0"/>
                    </a:p>
                  </a:txBody>
                  <a:tcPr/>
                </a:tc>
                <a:tc>
                  <a:txBody>
                    <a:bodyPr/>
                    <a:lstStyle/>
                    <a:p>
                      <a:r>
                        <a:rPr lang="en-US" dirty="0" smtClean="0"/>
                        <a:t>0.22</a:t>
                      </a:r>
                      <a:endParaRPr lang="en-US" dirty="0"/>
                    </a:p>
                  </a:txBody>
                  <a:tcPr/>
                </a:tc>
              </a:tr>
              <a:tr h="370840">
                <a:tc>
                  <a:txBody>
                    <a:bodyPr/>
                    <a:lstStyle/>
                    <a:p>
                      <a:r>
                        <a:rPr lang="en-US" dirty="0" smtClean="0"/>
                        <a:t>Doc 2</a:t>
                      </a:r>
                      <a:endParaRPr lang="en-US" dirty="0"/>
                    </a:p>
                  </a:txBody>
                  <a:tcPr/>
                </a:tc>
                <a:tc>
                  <a:txBody>
                    <a:bodyPr/>
                    <a:lstStyle/>
                    <a:p>
                      <a:r>
                        <a:rPr lang="en-US" dirty="0" smtClean="0"/>
                        <a:t>0.24</a:t>
                      </a:r>
                      <a:endParaRPr lang="en-US" dirty="0"/>
                    </a:p>
                  </a:txBody>
                  <a:tcPr/>
                </a:tc>
                <a:tc>
                  <a:txBody>
                    <a:bodyPr/>
                    <a:lstStyle/>
                    <a:p>
                      <a:r>
                        <a:rPr lang="en-US" dirty="0" smtClean="0"/>
                        <a:t>0.5</a:t>
                      </a:r>
                      <a:endParaRPr lang="en-US" dirty="0"/>
                    </a:p>
                  </a:txBody>
                  <a:tcPr/>
                </a:tc>
                <a:tc>
                  <a:txBody>
                    <a:bodyPr/>
                    <a:lstStyle/>
                    <a:p>
                      <a:r>
                        <a:rPr lang="en-US" dirty="0" smtClean="0"/>
                        <a:t>0.26</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4572000" y="5715000"/>
          <a:ext cx="4343400" cy="914400"/>
        </p:xfrm>
        <a:graphic>
          <a:graphicData uri="http://schemas.openxmlformats.org/drawingml/2006/table">
            <a:tbl>
              <a:tblPr firstRow="1" firstCol="1" bandRow="1">
                <a:tableStyleId>{073A0DAA-6AF3-43AB-8588-CEC1D06C72B9}</a:tableStyleId>
              </a:tblPr>
              <a:tblGrid>
                <a:gridCol w="1085850"/>
                <a:gridCol w="1085850"/>
                <a:gridCol w="1085850"/>
                <a:gridCol w="1085850"/>
              </a:tblGrid>
              <a:tr h="304800">
                <a:tc>
                  <a:txBody>
                    <a:bodyPr/>
                    <a:lstStyle/>
                    <a:p>
                      <a:endParaRPr lang="en-US" sz="1200" dirty="0"/>
                    </a:p>
                  </a:txBody>
                  <a:tcPr/>
                </a:tc>
                <a:tc>
                  <a:txBody>
                    <a:bodyPr/>
                    <a:lstStyle/>
                    <a:p>
                      <a:r>
                        <a:rPr lang="en-US" sz="1200" dirty="0" smtClean="0"/>
                        <a:t>Word 1</a:t>
                      </a:r>
                      <a:endParaRPr lang="en-US" sz="1200" dirty="0"/>
                    </a:p>
                  </a:txBody>
                  <a:tcPr/>
                </a:tc>
                <a:tc>
                  <a:txBody>
                    <a:bodyPr/>
                    <a:lstStyle/>
                    <a:p>
                      <a:r>
                        <a:rPr lang="en-US" sz="1200" dirty="0" smtClean="0"/>
                        <a:t>Word 2</a:t>
                      </a:r>
                      <a:endParaRPr lang="en-US" sz="1200" dirty="0"/>
                    </a:p>
                  </a:txBody>
                  <a:tcPr/>
                </a:tc>
                <a:tc>
                  <a:txBody>
                    <a:bodyPr/>
                    <a:lstStyle/>
                    <a:p>
                      <a:r>
                        <a:rPr lang="en-US" sz="1200" dirty="0" smtClean="0"/>
                        <a:t>Word 3</a:t>
                      </a:r>
                      <a:endParaRPr lang="en-US" sz="1200" dirty="0"/>
                    </a:p>
                  </a:txBody>
                  <a:tcPr/>
                </a:tc>
              </a:tr>
              <a:tr h="304800">
                <a:tc>
                  <a:txBody>
                    <a:bodyPr/>
                    <a:lstStyle/>
                    <a:p>
                      <a:r>
                        <a:rPr lang="en-US" sz="1200" dirty="0" smtClean="0"/>
                        <a:t>Doc 1</a:t>
                      </a:r>
                      <a:endParaRPr lang="en-US" sz="1200" dirty="0"/>
                    </a:p>
                  </a:txBody>
                  <a:tcPr/>
                </a:tc>
                <a:tc>
                  <a:txBody>
                    <a:bodyPr/>
                    <a:lstStyle/>
                    <a:p>
                      <a:r>
                        <a:rPr lang="en-US" sz="1200" dirty="0" smtClean="0"/>
                        <a:t>28</a:t>
                      </a:r>
                      <a:endParaRPr lang="en-US" sz="1200" dirty="0"/>
                    </a:p>
                  </a:txBody>
                  <a:tcPr/>
                </a:tc>
                <a:tc>
                  <a:txBody>
                    <a:bodyPr/>
                    <a:lstStyle/>
                    <a:p>
                      <a:r>
                        <a:rPr lang="en-US" sz="1200" dirty="0" smtClean="0"/>
                        <a:t>50</a:t>
                      </a:r>
                      <a:endParaRPr lang="en-US" sz="1200" dirty="0"/>
                    </a:p>
                  </a:txBody>
                  <a:tcPr/>
                </a:tc>
                <a:tc>
                  <a:txBody>
                    <a:bodyPr/>
                    <a:lstStyle/>
                    <a:p>
                      <a:r>
                        <a:rPr lang="en-US" sz="1200" dirty="0" smtClean="0"/>
                        <a:t>22</a:t>
                      </a:r>
                      <a:endParaRPr lang="en-US" sz="1200" dirty="0"/>
                    </a:p>
                  </a:txBody>
                  <a:tcPr/>
                </a:tc>
              </a:tr>
              <a:tr h="304800">
                <a:tc>
                  <a:txBody>
                    <a:bodyPr/>
                    <a:lstStyle/>
                    <a:p>
                      <a:r>
                        <a:rPr lang="en-US" sz="1200" dirty="0" smtClean="0"/>
                        <a:t>Doc 2</a:t>
                      </a:r>
                      <a:endParaRPr lang="en-US" sz="1200" dirty="0"/>
                    </a:p>
                  </a:txBody>
                  <a:tcPr/>
                </a:tc>
                <a:tc>
                  <a:txBody>
                    <a:bodyPr/>
                    <a:lstStyle/>
                    <a:p>
                      <a:r>
                        <a:rPr lang="en-US" sz="1200" dirty="0" smtClean="0"/>
                        <a:t>12</a:t>
                      </a:r>
                      <a:endParaRPr lang="en-US" sz="1200" dirty="0"/>
                    </a:p>
                  </a:txBody>
                  <a:tcPr/>
                </a:tc>
                <a:tc>
                  <a:txBody>
                    <a:bodyPr/>
                    <a:lstStyle/>
                    <a:p>
                      <a:r>
                        <a:rPr lang="en-US" sz="1200" dirty="0" smtClean="0"/>
                        <a:t>25</a:t>
                      </a:r>
                      <a:endParaRPr lang="en-US" sz="1200" dirty="0"/>
                    </a:p>
                  </a:txBody>
                  <a:tcPr/>
                </a:tc>
                <a:tc>
                  <a:txBody>
                    <a:bodyPr/>
                    <a:lstStyle/>
                    <a:p>
                      <a:r>
                        <a:rPr lang="en-US" sz="1200" dirty="0" smtClean="0"/>
                        <a:t>13</a:t>
                      </a:r>
                      <a:endParaRPr lang="en-US" sz="1200" dirty="0"/>
                    </a:p>
                  </a:txBody>
                  <a:tcPr/>
                </a:tc>
              </a:tr>
            </a:tbl>
          </a:graphicData>
        </a:graphic>
      </p:graphicFrame>
      <p:sp>
        <p:nvSpPr>
          <p:cNvPr id="6" name="TextBox 5"/>
          <p:cNvSpPr txBox="1"/>
          <p:nvPr/>
        </p:nvSpPr>
        <p:spPr>
          <a:xfrm>
            <a:off x="2057400" y="4876800"/>
            <a:ext cx="4911922" cy="369332"/>
          </a:xfrm>
          <a:prstGeom prst="rect">
            <a:avLst/>
          </a:prstGeom>
          <a:noFill/>
        </p:spPr>
        <p:txBody>
          <a:bodyPr wrap="none" rtlCol="0">
            <a:spAutoFit/>
          </a:bodyPr>
          <a:lstStyle/>
          <a:p>
            <a:r>
              <a:rPr lang="en-US" dirty="0" smtClean="0"/>
              <a:t>new value = old value / </a:t>
            </a:r>
            <a:r>
              <a:rPr lang="el-GR" dirty="0" smtClean="0"/>
              <a:t>Σ</a:t>
            </a:r>
            <a:r>
              <a:rPr lang="en-US" dirty="0" smtClean="0"/>
              <a:t> old </a:t>
            </a:r>
            <a:r>
              <a:rPr lang="en-US" dirty="0" smtClean="0"/>
              <a:t>values in the row</a:t>
            </a:r>
            <a:endParaRPr lang="en-US" dirty="0"/>
          </a:p>
        </p:txBody>
      </p:sp>
    </p:spTree>
    <p:extLst>
      <p:ext uri="{BB962C8B-B14F-4D97-AF65-F5344CB8AC3E}">
        <p14:creationId xmlns:p14="http://schemas.microsoft.com/office/powerpoint/2010/main" val="2387521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Do these two users rate movies in a similar way?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9320337"/>
              </p:ext>
            </p:extLst>
          </p:nvPr>
        </p:nvGraphicFramePr>
        <p:xfrm>
          <a:off x="1828800" y="3124200"/>
          <a:ext cx="6096000" cy="1112520"/>
        </p:xfrm>
        <a:graphic>
          <a:graphicData uri="http://schemas.openxmlformats.org/drawingml/2006/table">
            <a:tbl>
              <a:tblPr firstRow="1" firstCol="1" bandRow="1">
                <a:tableStyleId>{073A0DAA-6AF3-43AB-8588-CEC1D06C72B9}</a:tableStyleId>
              </a:tblPr>
              <a:tblGrid>
                <a:gridCol w="1524000"/>
                <a:gridCol w="1524000"/>
                <a:gridCol w="1524000"/>
                <a:gridCol w="1524000"/>
              </a:tblGrid>
              <a:tr h="370840">
                <a:tc>
                  <a:txBody>
                    <a:bodyPr/>
                    <a:lstStyle/>
                    <a:p>
                      <a:endParaRPr lang="en-US" dirty="0"/>
                    </a:p>
                  </a:txBody>
                  <a:tcPr/>
                </a:tc>
                <a:tc>
                  <a:txBody>
                    <a:bodyPr/>
                    <a:lstStyle/>
                    <a:p>
                      <a:r>
                        <a:rPr lang="en-US" dirty="0" smtClean="0"/>
                        <a:t>Movie 1</a:t>
                      </a:r>
                      <a:endParaRPr lang="en-US" dirty="0"/>
                    </a:p>
                  </a:txBody>
                  <a:tcPr/>
                </a:tc>
                <a:tc>
                  <a:txBody>
                    <a:bodyPr/>
                    <a:lstStyle/>
                    <a:p>
                      <a:r>
                        <a:rPr lang="en-US" dirty="0" smtClean="0"/>
                        <a:t>Movie 2</a:t>
                      </a:r>
                      <a:endParaRPr lang="en-US" dirty="0"/>
                    </a:p>
                  </a:txBody>
                  <a:tcPr/>
                </a:tc>
                <a:tc>
                  <a:txBody>
                    <a:bodyPr/>
                    <a:lstStyle/>
                    <a:p>
                      <a:r>
                        <a:rPr lang="en-US" dirty="0" smtClean="0"/>
                        <a:t>Movie 3</a:t>
                      </a:r>
                      <a:endParaRPr lang="en-US" dirty="0"/>
                    </a:p>
                  </a:txBody>
                  <a:tcPr/>
                </a:tc>
              </a:tr>
              <a:tr h="370840">
                <a:tc>
                  <a:txBody>
                    <a:bodyPr/>
                    <a:lstStyle/>
                    <a:p>
                      <a:r>
                        <a:rPr lang="en-US" dirty="0" smtClean="0"/>
                        <a:t>User 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User 2</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2331685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a:t>Do these two users rate movies in a similar way?</a:t>
            </a:r>
          </a:p>
          <a:p>
            <a:r>
              <a:rPr lang="en-US" dirty="0" smtClean="0">
                <a:solidFill>
                  <a:schemeClr val="accent6">
                    <a:lumMod val="75000"/>
                  </a:schemeClr>
                </a:solidFill>
              </a:rPr>
              <a:t>Subtract </a:t>
            </a:r>
            <a:r>
              <a:rPr lang="en-US" dirty="0" smtClean="0"/>
              <a:t>the </a:t>
            </a:r>
            <a:r>
              <a:rPr lang="en-US" dirty="0" smtClean="0">
                <a:solidFill>
                  <a:srgbClr val="0070C0"/>
                </a:solidFill>
              </a:rPr>
              <a:t>mean value </a:t>
            </a:r>
            <a:r>
              <a:rPr lang="en-US" dirty="0" smtClean="0"/>
              <a:t>for each </a:t>
            </a:r>
            <a:r>
              <a:rPr lang="en-US" dirty="0" smtClean="0"/>
              <a:t>user (row)</a:t>
            </a:r>
            <a:endParaRPr lang="en-US" dirty="0" smtClean="0"/>
          </a:p>
          <a:p>
            <a:pPr lvl="1"/>
            <a:r>
              <a:rPr lang="en-US" dirty="0" smtClean="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42409539"/>
              </p:ext>
            </p:extLst>
          </p:nvPr>
        </p:nvGraphicFramePr>
        <p:xfrm>
          <a:off x="1676400" y="3505200"/>
          <a:ext cx="6096000" cy="111252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Movie 1</a:t>
                      </a:r>
                      <a:endParaRPr lang="en-US" dirty="0"/>
                    </a:p>
                  </a:txBody>
                  <a:tcPr/>
                </a:tc>
                <a:tc>
                  <a:txBody>
                    <a:bodyPr/>
                    <a:lstStyle/>
                    <a:p>
                      <a:r>
                        <a:rPr lang="en-US" dirty="0" smtClean="0"/>
                        <a:t>Movie 2</a:t>
                      </a:r>
                      <a:endParaRPr lang="en-US" dirty="0"/>
                    </a:p>
                  </a:txBody>
                  <a:tcPr/>
                </a:tc>
                <a:tc>
                  <a:txBody>
                    <a:bodyPr/>
                    <a:lstStyle/>
                    <a:p>
                      <a:r>
                        <a:rPr lang="en-US" dirty="0" smtClean="0"/>
                        <a:t>Movie 3</a:t>
                      </a:r>
                      <a:endParaRPr lang="en-US" dirty="0"/>
                    </a:p>
                  </a:txBody>
                  <a:tcPr/>
                </a:tc>
              </a:tr>
              <a:tr h="370840">
                <a:tc>
                  <a:txBody>
                    <a:bodyPr/>
                    <a:lstStyle/>
                    <a:p>
                      <a:r>
                        <a:rPr lang="en-US" dirty="0" smtClean="0"/>
                        <a:t>User 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User 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420986"/>
              </p:ext>
            </p:extLst>
          </p:nvPr>
        </p:nvGraphicFramePr>
        <p:xfrm>
          <a:off x="4419600" y="5867400"/>
          <a:ext cx="4572000" cy="822960"/>
        </p:xfrm>
        <a:graphic>
          <a:graphicData uri="http://schemas.openxmlformats.org/drawingml/2006/table">
            <a:tbl>
              <a:tblPr firstRow="1" firstCol="1" bandRow="1">
                <a:tableStyleId>{073A0DAA-6AF3-43AB-8588-CEC1D06C72B9}</a:tableStyleId>
              </a:tblPr>
              <a:tblGrid>
                <a:gridCol w="1143000"/>
                <a:gridCol w="1143000"/>
                <a:gridCol w="1143000"/>
                <a:gridCol w="1143000"/>
              </a:tblGrid>
              <a:tr h="269240">
                <a:tc>
                  <a:txBody>
                    <a:bodyPr/>
                    <a:lstStyle/>
                    <a:p>
                      <a:endParaRPr lang="en-US" sz="1200" dirty="0"/>
                    </a:p>
                  </a:txBody>
                  <a:tcPr/>
                </a:tc>
                <a:tc>
                  <a:txBody>
                    <a:bodyPr/>
                    <a:lstStyle/>
                    <a:p>
                      <a:r>
                        <a:rPr lang="en-US" sz="1200" dirty="0" smtClean="0"/>
                        <a:t>Movie 1</a:t>
                      </a:r>
                      <a:endParaRPr lang="en-US" sz="1200" dirty="0"/>
                    </a:p>
                  </a:txBody>
                  <a:tcPr/>
                </a:tc>
                <a:tc>
                  <a:txBody>
                    <a:bodyPr/>
                    <a:lstStyle/>
                    <a:p>
                      <a:r>
                        <a:rPr lang="en-US" sz="1200" dirty="0" smtClean="0"/>
                        <a:t>Movie 2</a:t>
                      </a:r>
                      <a:endParaRPr lang="en-US" sz="1200" dirty="0"/>
                    </a:p>
                  </a:txBody>
                  <a:tcPr/>
                </a:tc>
                <a:tc>
                  <a:txBody>
                    <a:bodyPr/>
                    <a:lstStyle/>
                    <a:p>
                      <a:r>
                        <a:rPr lang="en-US" sz="1200" dirty="0" smtClean="0"/>
                        <a:t>Movie 3</a:t>
                      </a:r>
                      <a:endParaRPr lang="en-US" sz="1200" dirty="0"/>
                    </a:p>
                  </a:txBody>
                  <a:tcPr/>
                </a:tc>
              </a:tr>
              <a:tr h="269240">
                <a:tc>
                  <a:txBody>
                    <a:bodyPr/>
                    <a:lstStyle/>
                    <a:p>
                      <a:r>
                        <a:rPr lang="en-US" sz="1200" dirty="0" smtClean="0"/>
                        <a:t>User 1</a:t>
                      </a:r>
                      <a:endParaRPr lang="en-US" sz="1200" dirty="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r>
              <a:tr h="269240">
                <a:tc>
                  <a:txBody>
                    <a:bodyPr/>
                    <a:lstStyle/>
                    <a:p>
                      <a:r>
                        <a:rPr lang="en-US" sz="1200" dirty="0" smtClean="0"/>
                        <a:t>User 2</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c>
                  <a:txBody>
                    <a:bodyPr/>
                    <a:lstStyle/>
                    <a:p>
                      <a:r>
                        <a:rPr lang="en-US" sz="1200" dirty="0" smtClean="0"/>
                        <a:t>4</a:t>
                      </a:r>
                      <a:endParaRPr lang="en-US" sz="1200" dirty="0"/>
                    </a:p>
                  </a:txBody>
                  <a:tcPr/>
                </a:tc>
              </a:tr>
            </a:tbl>
          </a:graphicData>
        </a:graphic>
      </p:graphicFrame>
      <p:sp>
        <p:nvSpPr>
          <p:cNvPr id="8" name="TextBox 7"/>
          <p:cNvSpPr txBox="1"/>
          <p:nvPr/>
        </p:nvSpPr>
        <p:spPr>
          <a:xfrm>
            <a:off x="914400" y="4920953"/>
            <a:ext cx="7962436" cy="369332"/>
          </a:xfrm>
          <a:prstGeom prst="rect">
            <a:avLst/>
          </a:prstGeom>
          <a:noFill/>
        </p:spPr>
        <p:txBody>
          <a:bodyPr wrap="none" rtlCol="0">
            <a:spAutoFit/>
          </a:bodyPr>
          <a:lstStyle/>
          <a:p>
            <a:r>
              <a:rPr lang="en-US" dirty="0" smtClean="0"/>
              <a:t>new value = (old value – mean </a:t>
            </a:r>
            <a:r>
              <a:rPr lang="en-US" dirty="0" smtClean="0"/>
              <a:t>row value</a:t>
            </a:r>
            <a:r>
              <a:rPr lang="en-US" dirty="0" smtClean="0"/>
              <a:t>) [/ (max </a:t>
            </a:r>
            <a:r>
              <a:rPr lang="en-US" dirty="0" smtClean="0"/>
              <a:t>row value </a:t>
            </a:r>
            <a:r>
              <a:rPr lang="en-US" dirty="0" smtClean="0"/>
              <a:t>–min </a:t>
            </a:r>
            <a:r>
              <a:rPr lang="en-US" dirty="0" smtClean="0"/>
              <a:t>row value</a:t>
            </a:r>
            <a:r>
              <a:rPr lang="en-US" dirty="0" smtClean="0"/>
              <a:t>)]</a:t>
            </a:r>
            <a:endParaRPr lang="en-US" dirty="0"/>
          </a:p>
        </p:txBody>
      </p:sp>
    </p:spTree>
    <p:extLst>
      <p:ext uri="{BB962C8B-B14F-4D97-AF65-F5344CB8AC3E}">
        <p14:creationId xmlns:p14="http://schemas.microsoft.com/office/powerpoint/2010/main" val="3263718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a:t>
            </a:r>
            <a:r>
              <a:rPr lang="en-US" dirty="0" smtClean="0"/>
              <a:t>data </a:t>
            </a:r>
            <a:endParaRPr lang="en-US" dirty="0"/>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38838904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092787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3784867"/>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37897"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524000" y="2209800"/>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62709740"/>
              </p:ext>
            </p:extLst>
          </p:nvPr>
        </p:nvGraphicFramePr>
        <p:xfrm>
          <a:off x="4495800" y="2819400"/>
          <a:ext cx="4299960" cy="762000"/>
        </p:xfrm>
        <a:graphic>
          <a:graphicData uri="http://schemas.openxmlformats.org/drawingml/2006/table">
            <a:tbl>
              <a:tblPr firstRow="1" bandRow="1">
                <a:tableStyleId>{5C22544A-7EE6-4342-B048-85BDC9FD1C3A}</a:tableStyleId>
              </a:tblPr>
              <a:tblGrid>
                <a:gridCol w="1074990"/>
                <a:gridCol w="1074990"/>
                <a:gridCol w="1202820"/>
                <a:gridCol w="947160"/>
              </a:tblGrid>
              <a:tr h="364366">
                <a:tc>
                  <a:txBody>
                    <a:bodyPr/>
                    <a:lstStyle/>
                    <a:p>
                      <a:pPr algn="ctr"/>
                      <a:r>
                        <a:rPr lang="en-US" dirty="0" smtClean="0"/>
                        <a:t>Single</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NULL</a:t>
                      </a:r>
                      <a:endParaRPr lang="en-US" dirty="0"/>
                    </a:p>
                  </a:txBody>
                  <a:tcPr/>
                </a:tc>
              </a:tr>
              <a:tr h="396240">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r>
            </a:tbl>
          </a:graphicData>
        </a:graphic>
      </p:graphicFrame>
      <p:sp>
        <p:nvSpPr>
          <p:cNvPr id="11" name="TextBox 10"/>
          <p:cNvSpPr txBox="1"/>
          <p:nvPr/>
        </p:nvSpPr>
        <p:spPr>
          <a:xfrm>
            <a:off x="4596213" y="2263923"/>
            <a:ext cx="1595309" cy="369332"/>
          </a:xfrm>
          <a:prstGeom prst="rect">
            <a:avLst/>
          </a:prstGeom>
          <a:noFill/>
        </p:spPr>
        <p:txBody>
          <a:bodyPr wrap="none" rtlCol="0">
            <a:spAutoFit/>
          </a:bodyPr>
          <a:lstStyle/>
          <a:p>
            <a:r>
              <a:rPr lang="en-US" dirty="0" smtClean="0"/>
              <a:t>Marital Status</a:t>
            </a:r>
            <a:endParaRPr lang="en-US" dirty="0"/>
          </a:p>
        </p:txBody>
      </p:sp>
      <p:sp>
        <p:nvSpPr>
          <p:cNvPr id="14" name="TextBox 13"/>
          <p:cNvSpPr txBox="1"/>
          <p:nvPr/>
        </p:nvSpPr>
        <p:spPr>
          <a:xfrm>
            <a:off x="4596213" y="3897867"/>
            <a:ext cx="1531188" cy="369332"/>
          </a:xfrm>
          <a:prstGeom prst="rect">
            <a:avLst/>
          </a:prstGeom>
          <a:noFill/>
        </p:spPr>
        <p:txBody>
          <a:bodyPr wrap="none" rtlCol="0">
            <a:spAutoFit/>
          </a:bodyPr>
          <a:lstStyle/>
          <a:p>
            <a:r>
              <a:rPr lang="en-US" dirty="0" smtClean="0">
                <a:solidFill>
                  <a:schemeClr val="accent6">
                    <a:lumMod val="75000"/>
                  </a:schemeClr>
                </a:solidFill>
              </a:rPr>
              <a:t>Mode</a:t>
            </a:r>
            <a:r>
              <a:rPr lang="en-US" dirty="0" smtClean="0"/>
              <a:t>: Single</a:t>
            </a:r>
            <a:endParaRPr lang="en-US" dirty="0"/>
          </a:p>
        </p:txBody>
      </p:sp>
    </p:spTree>
    <p:extLst>
      <p:ext uri="{BB962C8B-B14F-4D97-AF65-F5344CB8AC3E}">
        <p14:creationId xmlns:p14="http://schemas.microsoft.com/office/powerpoint/2010/main" val="32514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858176067"/>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38921"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524000" y="2209800"/>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96213" y="2263923"/>
            <a:ext cx="1595309" cy="369332"/>
          </a:xfrm>
          <a:prstGeom prst="rect">
            <a:avLst/>
          </a:prstGeom>
          <a:noFill/>
        </p:spPr>
        <p:txBody>
          <a:bodyPr wrap="none" rtlCol="0">
            <a:spAutoFit/>
          </a:bodyPr>
          <a:lstStyle/>
          <a:p>
            <a:r>
              <a:rPr lang="en-US" dirty="0" smtClean="0"/>
              <a:t>Marital Status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730765143"/>
              </p:ext>
            </p:extLst>
          </p:nvPr>
        </p:nvGraphicFramePr>
        <p:xfrm>
          <a:off x="4596213" y="2743200"/>
          <a:ext cx="4299960" cy="762000"/>
        </p:xfrm>
        <a:graphic>
          <a:graphicData uri="http://schemas.openxmlformats.org/drawingml/2006/table">
            <a:tbl>
              <a:tblPr firstRow="1" bandRow="1">
                <a:tableStyleId>{5C22544A-7EE6-4342-B048-85BDC9FD1C3A}</a:tableStyleId>
              </a:tblPr>
              <a:tblGrid>
                <a:gridCol w="1074990"/>
                <a:gridCol w="1074990"/>
                <a:gridCol w="1202820"/>
                <a:gridCol w="947160"/>
              </a:tblGrid>
              <a:tr h="364366">
                <a:tc>
                  <a:txBody>
                    <a:bodyPr/>
                    <a:lstStyle/>
                    <a:p>
                      <a:pPr algn="ctr"/>
                      <a:r>
                        <a:rPr lang="en-US" dirty="0" smtClean="0"/>
                        <a:t>Single</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NULL</a:t>
                      </a:r>
                      <a:endParaRPr lang="en-US" dirty="0"/>
                    </a:p>
                  </a:txBody>
                  <a:tcPr/>
                </a:tc>
              </a:tr>
              <a:tr h="396240">
                <a:tc>
                  <a:txBody>
                    <a:bodyPr/>
                    <a:lstStyle/>
                    <a:p>
                      <a:pPr algn="ctr"/>
                      <a:r>
                        <a:rPr lang="en-US" dirty="0" smtClean="0"/>
                        <a:t>40%</a:t>
                      </a:r>
                      <a:endParaRPr lang="en-US"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10%</a:t>
                      </a:r>
                      <a:endParaRPr lang="en-US" dirty="0"/>
                    </a:p>
                  </a:txBody>
                  <a:tcPr/>
                </a:tc>
              </a:tr>
            </a:tbl>
          </a:graphicData>
        </a:graphic>
      </p:graphicFrame>
    </p:spTree>
    <p:extLst>
      <p:ext uri="{BB962C8B-B14F-4D97-AF65-F5344CB8AC3E}">
        <p14:creationId xmlns:p14="http://schemas.microsoft.com/office/powerpoint/2010/main" val="13195374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61222955"/>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39945"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524000" y="2209800"/>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96213" y="2263923"/>
            <a:ext cx="1595309" cy="369332"/>
          </a:xfrm>
          <a:prstGeom prst="rect">
            <a:avLst/>
          </a:prstGeom>
          <a:noFill/>
        </p:spPr>
        <p:txBody>
          <a:bodyPr wrap="none" rtlCol="0">
            <a:spAutoFit/>
          </a:bodyPr>
          <a:lstStyle/>
          <a:p>
            <a:r>
              <a:rPr lang="en-US" dirty="0" smtClean="0"/>
              <a:t>Marital Status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24287125"/>
              </p:ext>
            </p:extLst>
          </p:nvPr>
        </p:nvGraphicFramePr>
        <p:xfrm>
          <a:off x="4596213" y="2743200"/>
          <a:ext cx="3352800" cy="762000"/>
        </p:xfrm>
        <a:graphic>
          <a:graphicData uri="http://schemas.openxmlformats.org/drawingml/2006/table">
            <a:tbl>
              <a:tblPr firstRow="1" bandRow="1">
                <a:tableStyleId>{5C22544A-7EE6-4342-B048-85BDC9FD1C3A}</a:tableStyleId>
              </a:tblPr>
              <a:tblGrid>
                <a:gridCol w="1074990"/>
                <a:gridCol w="1074990"/>
                <a:gridCol w="1202820"/>
              </a:tblGrid>
              <a:tr h="364366">
                <a:tc>
                  <a:txBody>
                    <a:bodyPr/>
                    <a:lstStyle/>
                    <a:p>
                      <a:pPr algn="ctr"/>
                      <a:r>
                        <a:rPr lang="en-US" dirty="0" smtClean="0"/>
                        <a:t>Single</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Divorced</a:t>
                      </a:r>
                      <a:endParaRPr lang="en-US" dirty="0"/>
                    </a:p>
                  </a:txBody>
                  <a:tcPr/>
                </a:tc>
              </a:tr>
              <a:tr h="396240">
                <a:tc>
                  <a:txBody>
                    <a:bodyPr/>
                    <a:lstStyle/>
                    <a:p>
                      <a:pPr algn="ctr"/>
                      <a:r>
                        <a:rPr lang="en-US" dirty="0" smtClean="0"/>
                        <a:t>44%</a:t>
                      </a:r>
                      <a:endParaRPr lang="en-US" dirty="0"/>
                    </a:p>
                  </a:txBody>
                  <a:tcPr/>
                </a:tc>
                <a:tc>
                  <a:txBody>
                    <a:bodyPr/>
                    <a:lstStyle/>
                    <a:p>
                      <a:pPr algn="ctr"/>
                      <a:r>
                        <a:rPr lang="en-US" dirty="0" smtClean="0"/>
                        <a:t>33%</a:t>
                      </a:r>
                      <a:endParaRPr lang="en-US" dirty="0"/>
                    </a:p>
                  </a:txBody>
                  <a:tcPr/>
                </a:tc>
                <a:tc>
                  <a:txBody>
                    <a:bodyPr/>
                    <a:lstStyle/>
                    <a:p>
                      <a:pPr algn="ctr"/>
                      <a:r>
                        <a:rPr lang="en-US" dirty="0" smtClean="0"/>
                        <a:t>22%</a:t>
                      </a:r>
                      <a:endParaRPr lang="en-US" dirty="0"/>
                    </a:p>
                  </a:txBody>
                  <a:tcPr/>
                </a:tc>
              </a:tr>
            </a:tbl>
          </a:graphicData>
        </a:graphic>
      </p:graphicFrame>
    </p:spTree>
    <p:extLst>
      <p:ext uri="{BB962C8B-B14F-4D97-AF65-F5344CB8AC3E}">
        <p14:creationId xmlns:p14="http://schemas.microsoft.com/office/powerpoint/2010/main" val="2878780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lnSpcReduction="100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a:t>
                </a:r>
                <a:r>
                  <a:rPr lang="en-US" dirty="0" smtClean="0"/>
                  <a:t>less or equal </a:t>
                </a:r>
                <a:r>
                  <a:rPr lang="en-US" dirty="0"/>
                  <a:t>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a:t>
                </a:r>
                <a:r>
                  <a:rPr lang="en-US" dirty="0" smtClean="0"/>
                  <a:t>80th </a:t>
                </a:r>
                <a:r>
                  <a:rPr lang="en-US" dirty="0"/>
                  <a:t>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80%</m:t>
                        </m:r>
                      </m:sub>
                    </m:sSub>
                  </m:oMath>
                </a14:m>
                <a:r>
                  <a:rPr lang="en-US" dirty="0" smtClean="0"/>
                  <a:t>  that is greater or equal than 80% of all the values of x we have in our data. </a:t>
                </a:r>
                <a:endParaRPr lang="en-US" dirty="0"/>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520" t="-2000"/>
                </a:stretch>
              </a:blipFill>
            </p:spPr>
            <p:txBody>
              <a:bodyPr/>
              <a:lstStyle/>
              <a:p>
                <a:r>
                  <a:rPr lang="en-US">
                    <a:noFill/>
                  </a:rPr>
                  <a:t> </a:t>
                </a:r>
              </a:p>
            </p:txBody>
          </p:sp>
        </mc:Fallback>
      </mc:AlternateContent>
    </p:spTree>
    <p:extLst>
      <p:ext uri="{BB962C8B-B14F-4D97-AF65-F5344CB8AC3E}">
        <p14:creationId xmlns:p14="http://schemas.microsoft.com/office/powerpoint/2010/main" val="26337918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19675736"/>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40969"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590800" y="2209800"/>
            <a:ext cx="990600" cy="4038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627647927"/>
              </p:ext>
            </p:extLst>
          </p:nvPr>
        </p:nvGraphicFramePr>
        <p:xfrm>
          <a:off x="5867400" y="1524000"/>
          <a:ext cx="1143000" cy="4318000"/>
        </p:xfrm>
        <a:graphic>
          <a:graphicData uri="http://schemas.openxmlformats.org/drawingml/2006/table">
            <a:tbl>
              <a:tblPr firstRow="1" bandRow="1">
                <a:tableStyleId>{5C22544A-7EE6-4342-B048-85BDC9FD1C3A}</a:tableStyleId>
              </a:tblPr>
              <a:tblGrid>
                <a:gridCol w="1143000"/>
              </a:tblGrid>
              <a:tr h="370840">
                <a:tc>
                  <a:txBody>
                    <a:bodyPr/>
                    <a:lstStyle/>
                    <a:p>
                      <a:pPr marL="0" marR="0">
                        <a:spcBef>
                          <a:spcPts val="0"/>
                        </a:spcBef>
                        <a:spcAft>
                          <a:spcPts val="0"/>
                        </a:spcAft>
                      </a:pPr>
                      <a:r>
                        <a:rPr lang="en-US" sz="2000" b="1" dirty="0">
                          <a:solidFill>
                            <a:srgbClr val="FFFFFF"/>
                          </a:solidFill>
                          <a:effectLst/>
                          <a:latin typeface="Arial"/>
                          <a:ea typeface="Times New Roman"/>
                          <a:cs typeface="Times New Roman"/>
                        </a:rPr>
                        <a:t>Taxable</a:t>
                      </a:r>
                      <a:endParaRPr lang="en-US" sz="1000" dirty="0">
                        <a:effectLst/>
                        <a:latin typeface="Times New Roman"/>
                        <a:ea typeface="Times New Roman"/>
                      </a:endParaRPr>
                    </a:p>
                    <a:p>
                      <a:pPr marL="0" marR="0">
                        <a:spcBef>
                          <a:spcPts val="0"/>
                        </a:spcBef>
                        <a:spcAft>
                          <a:spcPts val="0"/>
                        </a:spcAft>
                      </a:pPr>
                      <a:r>
                        <a:rPr lang="en-US" sz="2000" b="1" dirty="0">
                          <a:solidFill>
                            <a:srgbClr val="FFFFFF"/>
                          </a:solidFill>
                          <a:effectLst/>
                          <a:latin typeface="Arial"/>
                          <a:ea typeface="Times New Roman"/>
                          <a:cs typeface="Times New Roman"/>
                        </a:rPr>
                        <a:t>Income</a:t>
                      </a:r>
                      <a:endParaRPr lang="en-US" sz="1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10000K</a:t>
                      </a:r>
                      <a:endParaRPr lang="en-US" sz="800" dirty="0">
                        <a:effectLst/>
                        <a:latin typeface="Times New Roman"/>
                        <a:ea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220K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125K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120K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100K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a:cs typeface="Times New Roman"/>
                        </a:rPr>
                        <a:t>90K</a:t>
                      </a:r>
                      <a:endParaRPr lang="en-US" sz="1000" dirty="0" smtClean="0">
                        <a:effectLst/>
                        <a:latin typeface="Times New Roman"/>
                        <a:ea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90K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a:spcBef>
                          <a:spcPts val="0"/>
                        </a:spcBef>
                        <a:spcAft>
                          <a:spcPts val="0"/>
                        </a:spcAft>
                      </a:pPr>
                      <a:r>
                        <a:rPr lang="en-US" sz="2000" dirty="0">
                          <a:effectLst/>
                          <a:latin typeface="Arial"/>
                          <a:ea typeface="Times New Roman"/>
                          <a:cs typeface="Times New Roman"/>
                        </a:rPr>
                        <a:t>85K</a:t>
                      </a:r>
                      <a:endParaRPr lang="en-US" sz="1000" dirty="0">
                        <a:effectLst/>
                        <a:latin typeface="Times New Roman"/>
                        <a:ea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70K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a:spcBef>
                          <a:spcPts val="0"/>
                        </a:spcBef>
                        <a:spcAft>
                          <a:spcPts val="0"/>
                        </a:spcAft>
                      </a:pPr>
                      <a:r>
                        <a:rPr lang="en-US" sz="2000" dirty="0">
                          <a:effectLst/>
                          <a:latin typeface="Arial"/>
                          <a:ea typeface="Times New Roman"/>
                          <a:cs typeface="Times New Roman"/>
                        </a:rPr>
                        <a:t>60K</a:t>
                      </a:r>
                      <a:endParaRPr lang="en-US" sz="1000" dirty="0">
                        <a:effectLst/>
                        <a:latin typeface="Times New Roman"/>
                        <a:ea typeface="Times New Roman"/>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7315200" y="3282024"/>
                <a:ext cx="1463157" cy="369332"/>
              </a:xfrm>
              <a:prstGeom prst="rect">
                <a:avLst/>
              </a:prstGeom>
              <a:noFill/>
            </p:spPr>
            <p:txBody>
              <a:bodyPr wrap="none" rtlCol="0">
                <a:spAutoFit/>
              </a:bodyPr>
              <a:lstStyle/>
              <a:p>
                <a14:m>
                  <m:oMath xmlns:m="http://schemas.openxmlformats.org/officeDocument/2006/math">
                    <m:sSub>
                      <m:sSubPr>
                        <m:ctrlPr>
                          <a:rPr lang="en-US" i="1" smtClean="0">
                            <a:solidFill>
                              <a:schemeClr val="accent6">
                                <a:lumMod val="75000"/>
                              </a:schemeClr>
                            </a:solidFill>
                            <a:latin typeface="Cambria Math"/>
                          </a:rPr>
                        </m:ctrlPr>
                      </m:sSubPr>
                      <m:e>
                        <m:r>
                          <a:rPr lang="en-US" i="1">
                            <a:solidFill>
                              <a:schemeClr val="accent6">
                                <a:lumMod val="75000"/>
                              </a:schemeClr>
                            </a:solidFill>
                            <a:latin typeface="Cambria Math"/>
                          </a:rPr>
                          <m:t>𝑥</m:t>
                        </m:r>
                      </m:e>
                      <m:sub>
                        <m:r>
                          <a:rPr lang="en-US" i="1">
                            <a:solidFill>
                              <a:schemeClr val="accent6">
                                <a:lumMod val="75000"/>
                              </a:schemeClr>
                            </a:solidFill>
                            <a:latin typeface="Cambria Math"/>
                          </a:rPr>
                          <m:t>80%</m:t>
                        </m:r>
                      </m:sub>
                    </m:sSub>
                  </m:oMath>
                </a14:m>
                <a:r>
                  <a:rPr lang="en-US" dirty="0" smtClean="0">
                    <a:solidFill>
                      <a:schemeClr val="accent6">
                        <a:lumMod val="75000"/>
                      </a:schemeClr>
                    </a:solidFill>
                  </a:rPr>
                  <a:t> </a:t>
                </a:r>
                <a:r>
                  <a:rPr lang="en-US" dirty="0" smtClean="0"/>
                  <a:t>= 125K</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315200" y="3282024"/>
                <a:ext cx="1463157" cy="369332"/>
              </a:xfrm>
              <a:prstGeom prst="rect">
                <a:avLst/>
              </a:prstGeom>
              <a:blipFill rotWithShape="1">
                <a:blip r:embed="rId5"/>
                <a:stretch>
                  <a:fillRect t="-8197" r="-2083" b="-24590"/>
                </a:stretch>
              </a:blipFill>
            </p:spPr>
            <p:txBody>
              <a:bodyPr/>
              <a:lstStyle/>
              <a:p>
                <a:r>
                  <a:rPr lang="en-US">
                    <a:noFill/>
                  </a:rPr>
                  <a:t> </a:t>
                </a:r>
              </a:p>
            </p:txBody>
          </p:sp>
        </mc:Fallback>
      </mc:AlternateContent>
    </p:spTree>
    <p:extLst>
      <p:ext uri="{BB962C8B-B14F-4D97-AF65-F5344CB8AC3E}">
        <p14:creationId xmlns:p14="http://schemas.microsoft.com/office/powerpoint/2010/main" val="4629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data</a:t>
            </a:r>
            <a:endParaRPr lang="en-US" dirty="0"/>
          </a:p>
        </p:txBody>
      </p:sp>
      <p:sp>
        <p:nvSpPr>
          <p:cNvPr id="3" name="Content Placeholder 2"/>
          <p:cNvSpPr>
            <a:spLocks noGrp="1"/>
          </p:cNvSpPr>
          <p:nvPr>
            <p:ph idx="1"/>
          </p:nvPr>
        </p:nvSpPr>
        <p:spPr>
          <a:xfrm>
            <a:off x="304800" y="2895600"/>
            <a:ext cx="4953000" cy="3505199"/>
          </a:xfrm>
        </p:spPr>
        <p:txBody>
          <a:bodyPr>
            <a:normAutofit/>
          </a:bodyPr>
          <a:lstStyle/>
          <a:p>
            <a:pPr lvl="1"/>
            <a:r>
              <a:rPr lang="en-US" dirty="0" smtClean="0"/>
              <a:t>For </a:t>
            </a:r>
            <a:r>
              <a:rPr lang="en-US" dirty="0" smtClean="0">
                <a:solidFill>
                  <a:srgbClr val="7030A0"/>
                </a:solidFill>
              </a:rPr>
              <a:t>small dimensions </a:t>
            </a:r>
            <a:r>
              <a:rPr lang="en-US" dirty="0" smtClean="0"/>
              <a:t>we can </a:t>
            </a:r>
            <a:r>
              <a:rPr lang="en-US" dirty="0" smtClean="0">
                <a:solidFill>
                  <a:srgbClr val="0070C0"/>
                </a:solidFill>
              </a:rPr>
              <a:t>plot</a:t>
            </a:r>
            <a:r>
              <a:rPr lang="en-US" dirty="0" smtClean="0"/>
              <a:t> the data</a:t>
            </a:r>
          </a:p>
          <a:p>
            <a:pPr lvl="1"/>
            <a:r>
              <a:rPr lang="en-US" dirty="0" smtClean="0"/>
              <a:t>We can use </a:t>
            </a:r>
            <a:r>
              <a:rPr lang="en-US" dirty="0" smtClean="0">
                <a:solidFill>
                  <a:schemeClr val="accent6">
                    <a:lumMod val="75000"/>
                  </a:schemeClr>
                </a:solidFill>
              </a:rPr>
              <a:t>geometric analogues</a:t>
            </a:r>
            <a:r>
              <a:rPr lang="en-US" dirty="0" smtClean="0"/>
              <a:t> to define concepts like </a:t>
            </a:r>
            <a:r>
              <a:rPr lang="en-US" dirty="0" smtClean="0">
                <a:solidFill>
                  <a:srgbClr val="0070C0"/>
                </a:solidFill>
              </a:rPr>
              <a:t>distance</a:t>
            </a:r>
            <a:r>
              <a:rPr lang="en-US" dirty="0" smtClean="0"/>
              <a:t> or </a:t>
            </a:r>
            <a:r>
              <a:rPr lang="en-US" dirty="0" smtClean="0">
                <a:solidFill>
                  <a:srgbClr val="0070C0"/>
                </a:solidFill>
              </a:rPr>
              <a:t>similarity</a:t>
            </a:r>
          </a:p>
          <a:p>
            <a:pPr lvl="1"/>
            <a:r>
              <a:rPr lang="en-US" dirty="0" smtClean="0"/>
              <a:t>We can use </a:t>
            </a:r>
            <a:r>
              <a:rPr lang="en-US" dirty="0" smtClean="0">
                <a:solidFill>
                  <a:srgbClr val="FF0000"/>
                </a:solidFill>
              </a:rPr>
              <a:t>linear algebra </a:t>
            </a:r>
            <a:r>
              <a:rPr lang="en-US" dirty="0" smtClean="0"/>
              <a:t>to process the </a:t>
            </a:r>
            <a:r>
              <a:rPr lang="en-US" dirty="0" smtClean="0">
                <a:solidFill>
                  <a:srgbClr val="0070C0"/>
                </a:solidFill>
              </a:rPr>
              <a:t>data matrix</a:t>
            </a:r>
            <a:endParaRPr lang="en-US" dirty="0">
              <a:solidFill>
                <a:srgbClr val="0070C0"/>
              </a:solidFill>
            </a:endParaRPr>
          </a:p>
        </p:txBody>
      </p:sp>
      <p:grpSp>
        <p:nvGrpSpPr>
          <p:cNvPr id="4" name="Group 6"/>
          <p:cNvGrpSpPr>
            <a:grpSpLocks/>
          </p:cNvGrpSpPr>
          <p:nvPr/>
        </p:nvGrpSpPr>
        <p:grpSpPr bwMode="auto">
          <a:xfrm>
            <a:off x="5621215" y="2925518"/>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09600" y="1752600"/>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Thinking of numeric data as </a:t>
            </a:r>
            <a:r>
              <a:rPr lang="en-US" dirty="0" smtClean="0">
                <a:solidFill>
                  <a:srgbClr val="0070C0"/>
                </a:solidFill>
              </a:rPr>
              <a:t>points</a:t>
            </a:r>
            <a:r>
              <a:rPr lang="en-US" dirty="0" smtClean="0"/>
              <a:t> or </a:t>
            </a:r>
            <a:r>
              <a:rPr lang="en-US" dirty="0" smtClean="0">
                <a:solidFill>
                  <a:srgbClr val="0070C0"/>
                </a:solidFill>
              </a:rPr>
              <a:t>vectors</a:t>
            </a:r>
            <a:r>
              <a:rPr lang="en-US" dirty="0" smtClean="0"/>
              <a:t> is very convenient</a:t>
            </a:r>
          </a:p>
        </p:txBody>
      </p:sp>
    </p:spTree>
    <p:extLst>
      <p:ext uri="{BB962C8B-B14F-4D97-AF65-F5344CB8AC3E}">
        <p14:creationId xmlns:p14="http://schemas.microsoft.com/office/powerpoint/2010/main" val="1633730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endParaRPr lang="en-US" dirty="0" smtClean="0"/>
          </a:p>
          <a:p>
            <a:endParaRPr lang="en-US" dirty="0"/>
          </a:p>
          <a:p>
            <a:endParaRPr lang="en-US" dirty="0" smtClean="0"/>
          </a:p>
          <a:p>
            <a:endParaRPr lang="en-US" dirty="0"/>
          </a:p>
          <a:p>
            <a:endParaRPr lang="en-US" dirty="0" smtClean="0"/>
          </a:p>
          <a:p>
            <a:r>
              <a:rPr lang="en-US" dirty="0" smtClean="0"/>
              <a:t>Thus</a:t>
            </a:r>
            <a:r>
              <a:rPr lang="en-US" dirty="0"/>
              <a:t>, the </a:t>
            </a:r>
            <a:r>
              <a:rPr lang="en-US" dirty="0">
                <a:solidFill>
                  <a:schemeClr val="accent6"/>
                </a:solidFill>
              </a:rPr>
              <a:t>median</a:t>
            </a:r>
            <a:r>
              <a:rPr lang="en-US" dirty="0"/>
              <a:t> or </a:t>
            </a:r>
            <a:r>
              <a:rPr lang="en-US" dirty="0">
                <a:solidFill>
                  <a:srgbClr val="0070C0"/>
                </a:solidFill>
              </a:rPr>
              <a:t>a trimmed mean </a:t>
            </a:r>
            <a:r>
              <a:rPr lang="en-US" dirty="0"/>
              <a:t>is also commonly used.</a:t>
            </a:r>
          </a:p>
        </p:txBody>
      </p:sp>
    </p:spTree>
    <p:extLst>
      <p:ext uri="{BB962C8B-B14F-4D97-AF65-F5344CB8AC3E}">
        <p14:creationId xmlns:p14="http://schemas.microsoft.com/office/powerpoint/2010/main" val="25569969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79962571"/>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41993"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lumMod val="75000"/>
                      </a:schemeClr>
                    </a:solidFill>
                  </a:rPr>
                  <a:t>Range</a:t>
                </a:r>
                <a:r>
                  <a:rPr lang="en-US" dirty="0">
                    <a:solidFill>
                      <a:schemeClr val="accent6">
                        <a:lumMod val="75000"/>
                      </a:schemeClr>
                    </a:solidFill>
                  </a:rPr>
                  <a:t> </a:t>
                </a:r>
                <a:r>
                  <a:rPr lang="en-US" dirty="0"/>
                  <a:t>is the difference between the </a:t>
                </a:r>
                <a:r>
                  <a:rPr lang="en-US" dirty="0">
                    <a:solidFill>
                      <a:srgbClr val="FF0000"/>
                    </a:solidFill>
                  </a:rPr>
                  <a:t>max</a:t>
                </a:r>
                <a:r>
                  <a:rPr lang="en-US" dirty="0"/>
                  <a:t> and </a:t>
                </a:r>
                <a:r>
                  <a:rPr lang="en-US" dirty="0">
                    <a:solidFill>
                      <a:srgbClr val="00B0F0"/>
                    </a:solidFill>
                  </a:rPr>
                  <a:t>min</a:t>
                </a:r>
              </a:p>
              <a:p>
                <a:endParaRPr lang="en-US" dirty="0" smtClean="0"/>
              </a:p>
              <a:p>
                <a:r>
                  <a:rPr lang="en-US" dirty="0" smtClean="0"/>
                  <a:t>The </a:t>
                </a:r>
                <a:r>
                  <a:rPr lang="en-US" dirty="0">
                    <a:solidFill>
                      <a:schemeClr val="accent6">
                        <a:lumMod val="75000"/>
                      </a:schemeClr>
                    </a:solidFill>
                  </a:rPr>
                  <a:t>variance </a:t>
                </a:r>
                <a:r>
                  <a:rPr lang="en-US" dirty="0"/>
                  <a:t>or </a:t>
                </a:r>
                <a:r>
                  <a:rPr lang="en-US" dirty="0">
                    <a:solidFill>
                      <a:schemeClr val="accent6">
                        <a:lumMod val="75000"/>
                      </a:schemeClr>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0">
                <a:blip r:embed="rId3"/>
                <a:stretch>
                  <a:fillRect l="-795" t="-2231"/>
                </a:stretch>
              </a:blipFill>
            </p:spPr>
            <p:txBody>
              <a:bodyPr/>
              <a:lstStyle/>
              <a:p>
                <a:r>
                  <a:rPr lang="en-US">
                    <a:noFill/>
                  </a:rPr>
                  <a:t> </a:t>
                </a:r>
              </a:p>
            </p:txBody>
          </p:sp>
        </mc:Fallback>
      </mc:AlternateContent>
    </p:spTree>
    <p:extLst>
      <p:ext uri="{BB962C8B-B14F-4D97-AF65-F5344CB8AC3E}">
        <p14:creationId xmlns:p14="http://schemas.microsoft.com/office/powerpoint/2010/main" val="2200108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a:t>
                </a:r>
                <a:r>
                  <a:rPr lang="en-US" dirty="0" smtClean="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smtClean="0"/>
                  <a:t>and standard </a:t>
                </a:r>
                <a:r>
                  <a:rPr lang="en-US" dirty="0" smtClean="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8470446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a frequency as large as </a:t>
            </a:r>
            <a:r>
              <a:rPr lang="en-US" dirty="0" err="1" smtClean="0">
                <a:solidFill>
                  <a:srgbClr val="FF0000"/>
                </a:solidFill>
              </a:rPr>
              <a:t>28K</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4060220185"/>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976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We can understand the distribution of words if we take the </a:t>
                </a:r>
                <a:r>
                  <a:rPr lang="en-US" dirty="0" smtClean="0">
                    <a:solidFill>
                      <a:schemeClr val="accent6">
                        <a:lumMod val="75000"/>
                      </a:schemeClr>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endParaRPr lang="en-US" dirty="0" smtClean="0"/>
              </a:p>
              <a:p>
                <a:r>
                  <a:rPr lang="en-US" dirty="0" smtClean="0"/>
                  <a:t>Linear </a:t>
                </a:r>
                <a:r>
                  <a:rPr lang="en-US" dirty="0" smtClean="0"/>
                  <a:t>relationship in the log-log </a:t>
                </a:r>
                <a:r>
                  <a:rPr lang="en-US" dirty="0" smtClean="0"/>
                  <a:t>space</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i="1">
                              <a:solidFill>
                                <a:srgbClr val="0070C0"/>
                              </a:solidFill>
                              <a:latin typeface="Cambria Math"/>
                            </a:rPr>
                            <m:t>𝑝</m:t>
                          </m:r>
                          <m:d>
                            <m:dPr>
                              <m:ctrlPr>
                                <a:rPr lang="en-US" i="1">
                                  <a:solidFill>
                                    <a:srgbClr val="0070C0"/>
                                  </a:solidFill>
                                  <a:latin typeface="Cambria Math"/>
                                </a:rPr>
                              </m:ctrlPr>
                            </m:dPr>
                            <m:e>
                              <m:r>
                                <a:rPr lang="en-US" i="1">
                                  <a:solidFill>
                                    <a:srgbClr val="0070C0"/>
                                  </a:solidFill>
                                  <a:latin typeface="Cambria Math"/>
                                </a:rPr>
                                <m:t>𝑥</m:t>
                              </m:r>
                              <m:r>
                                <a:rPr lang="en-US" i="1">
                                  <a:solidFill>
                                    <a:srgbClr val="0070C0"/>
                                  </a:solidFill>
                                  <a:latin typeface="Cambria Math"/>
                                </a:rPr>
                                <m:t>=</m:t>
                              </m:r>
                              <m:r>
                                <a:rPr lang="en-US" i="1">
                                  <a:solidFill>
                                    <a:srgbClr val="0070C0"/>
                                  </a:solidFill>
                                  <a:latin typeface="Cambria Math"/>
                                </a:rPr>
                                <m:t>𝑘</m:t>
                              </m:r>
                            </m:e>
                          </m:d>
                        </m:e>
                      </m:func>
                      <m:r>
                        <a:rPr lang="en-US" i="1">
                          <a:solidFill>
                            <a:srgbClr val="0070C0"/>
                          </a:solidFill>
                          <a:latin typeface="Cambria Math"/>
                        </a:rPr>
                        <m:t>=</m:t>
                      </m:r>
                      <m:r>
                        <a:rPr lang="en-US" b="0" i="1" smtClean="0">
                          <a:solidFill>
                            <a:srgbClr val="0070C0"/>
                          </a:solidFill>
                          <a:latin typeface="Cambria Math"/>
                        </a:rPr>
                        <m:t>−</m:t>
                      </m:r>
                      <m:r>
                        <a:rPr lang="en-US" b="0" i="1" smtClean="0">
                          <a:solidFill>
                            <a:srgbClr val="0070C0"/>
                          </a:solidFill>
                          <a:latin typeface="Cambria Math"/>
                        </a:rPr>
                        <m:t>𝑎</m:t>
                      </m:r>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b="0" i="1" smtClean="0">
                              <a:solidFill>
                                <a:srgbClr val="0070C0"/>
                              </a:solidFill>
                              <a:latin typeface="Cambria Math"/>
                            </a:rPr>
                            <m:t>𝑘</m:t>
                          </m:r>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2375" r="-163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3924664032"/>
              </p:ext>
            </p:extLst>
          </p:nvPr>
        </p:nvGraphicFramePr>
        <p:xfrm>
          <a:off x="1447800" y="2362200"/>
          <a:ext cx="4800600" cy="2714625"/>
        </p:xfrm>
        <a:graphic>
          <a:graphicData uri="http://schemas.openxmlformats.org/drawingml/2006/chart">
            <c:chart xmlns:c="http://schemas.openxmlformats.org/drawingml/2006/chart" xmlns:r="http://schemas.openxmlformats.org/officeDocument/2006/relationships" r:id="rId3"/>
          </a:graphicData>
        </a:graphic>
      </p:graphicFrame>
      <p:sp>
        <p:nvSpPr>
          <p:cNvPr id="5" name="Arc 4"/>
          <p:cNvSpPr/>
          <p:nvPr/>
        </p:nvSpPr>
        <p:spPr>
          <a:xfrm rot="2822600">
            <a:off x="2111066" y="2455686"/>
            <a:ext cx="505759" cy="575030"/>
          </a:xfrm>
          <a:prstGeom prst="arc">
            <a:avLst>
              <a:gd name="adj1" fmla="val 15086116"/>
              <a:gd name="adj2" fmla="val 24848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6553200" y="2819400"/>
            <a:ext cx="2209800" cy="914400"/>
          </a:xfrm>
          <a:prstGeom prst="rect">
            <a:avLst/>
          </a:prstGeom>
          <a:solidFill>
            <a:srgbClr val="92D050"/>
          </a:solidFill>
        </p:spPr>
        <p:txBody>
          <a:bodyPr wrap="square" rtlCol="0">
            <a:spAutoFit/>
          </a:bodyPr>
          <a:lstStyle/>
          <a:p>
            <a:r>
              <a:rPr lang="en-US" dirty="0" smtClean="0"/>
              <a:t>The </a:t>
            </a:r>
            <a:r>
              <a:rPr lang="en-US" dirty="0" smtClean="0">
                <a:solidFill>
                  <a:srgbClr val="FF0000"/>
                </a:solidFill>
              </a:rPr>
              <a:t>slope</a:t>
            </a:r>
            <a:r>
              <a:rPr lang="en-US" dirty="0" smtClean="0"/>
              <a:t> of the line gives us the exponent </a:t>
            </a:r>
            <a:r>
              <a:rPr lang="el-GR" dirty="0" smtClean="0">
                <a:solidFill>
                  <a:srgbClr val="FF0000"/>
                </a:solidFill>
              </a:rPr>
              <a:t>α</a:t>
            </a:r>
            <a:endParaRPr lang="en-US" dirty="0">
              <a:solidFill>
                <a:srgbClr val="FF0000"/>
              </a:solidFill>
            </a:endParaRPr>
          </a:p>
        </p:txBody>
      </p:sp>
    </p:spTree>
    <p:extLst>
      <p:ext uri="{BB962C8B-B14F-4D97-AF65-F5344CB8AC3E}">
        <p14:creationId xmlns:p14="http://schemas.microsoft.com/office/powerpoint/2010/main" val="30817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513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Power laws can be detected also by 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a:t>
                </a:r>
                <a:r>
                  <a:rPr lang="en-US" b="0" dirty="0" smtClean="0"/>
                  <a:t>word</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i="1">
                              <a:solidFill>
                                <a:srgbClr val="0070C0"/>
                              </a:solidFill>
                              <a:latin typeface="Cambria Math"/>
                            </a:rPr>
                            <m:t>𝑓</m:t>
                          </m:r>
                          <m:d>
                            <m:dPr>
                              <m:ctrlPr>
                                <a:rPr lang="en-US" i="1">
                                  <a:solidFill>
                                    <a:srgbClr val="0070C0"/>
                                  </a:solidFill>
                                  <a:latin typeface="Cambria Math"/>
                                </a:rPr>
                              </m:ctrlPr>
                            </m:dPr>
                            <m:e>
                              <m:r>
                                <a:rPr lang="en-US" i="1">
                                  <a:solidFill>
                                    <a:srgbClr val="0070C0"/>
                                  </a:solidFill>
                                  <a:latin typeface="Cambria Math"/>
                                </a:rPr>
                                <m:t>𝑟</m:t>
                              </m:r>
                            </m:e>
                          </m:d>
                        </m:e>
                      </m:func>
                      <m:r>
                        <a:rPr lang="en-US" i="1">
                          <a:solidFill>
                            <a:srgbClr val="0070C0"/>
                          </a:solidFill>
                          <a:latin typeface="Cambria Math"/>
                        </a:rPr>
                        <m:t>=</m:t>
                      </m:r>
                      <m:r>
                        <a:rPr lang="en-US" b="0" i="1" smtClean="0">
                          <a:solidFill>
                            <a:srgbClr val="0070C0"/>
                          </a:solidFill>
                          <a:latin typeface="Cambria Math"/>
                        </a:rPr>
                        <m:t>−</m:t>
                      </m:r>
                      <m:r>
                        <a:rPr lang="en-US" b="0" i="1" smtClean="0">
                          <a:solidFill>
                            <a:srgbClr val="0070C0"/>
                          </a:solidFill>
                          <a:latin typeface="Cambria Math"/>
                        </a:rPr>
                        <m:t>𝛽</m:t>
                      </m:r>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b="0" i="1" smtClean="0">
                              <a:solidFill>
                                <a:srgbClr val="0070C0"/>
                              </a:solidFill>
                              <a:latin typeface="Cambria Math"/>
                            </a:rPr>
                            <m:t>𝑟</m:t>
                          </m:r>
                        </m:e>
                      </m:func>
                    </m:oMath>
                  </m:oMathPara>
                </a14:m>
                <a:endParaRPr lang="en-US" b="0" dirty="0" smtClean="0"/>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2375"/>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83126955"/>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9916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p:txBody>
          <a:bodyPr>
            <a:normAutofit/>
          </a:bodyPr>
          <a:lstStyle/>
          <a:p>
            <a:r>
              <a:rPr lang="en-US" sz="2400" dirty="0" smtClean="0"/>
              <a:t>Consider the following three plots which are histograms of values. What do you observe? What can you tell of the underlying function?</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091767209"/>
              </p:ext>
            </p:extLst>
          </p:nvPr>
        </p:nvGraphicFramePr>
        <p:xfrm>
          <a:off x="22412" y="3657600"/>
          <a:ext cx="3124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67849795"/>
              </p:ext>
            </p:extLst>
          </p:nvPr>
        </p:nvGraphicFramePr>
        <p:xfrm>
          <a:off x="3048000" y="3657600"/>
          <a:ext cx="3200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459935284"/>
              </p:ext>
            </p:extLst>
          </p:nvPr>
        </p:nvGraphicFramePr>
        <p:xfrm>
          <a:off x="6096000" y="3657600"/>
          <a:ext cx="31242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6604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Putting all three plots together makes it more clear to see the differences</a:t>
            </a:r>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solidFill>
                  <a:srgbClr val="00B050"/>
                </a:solidFill>
              </a:rPr>
              <a:t>Green</a:t>
            </a:r>
            <a:r>
              <a:rPr lang="en-US" sz="2400" dirty="0" smtClean="0"/>
              <a:t> falls more slowly. </a:t>
            </a:r>
            <a:r>
              <a:rPr lang="en-US" sz="2400" dirty="0" smtClean="0">
                <a:solidFill>
                  <a:srgbClr val="0070C0"/>
                </a:solidFill>
              </a:rPr>
              <a:t>Blue</a:t>
            </a:r>
            <a:r>
              <a:rPr lang="en-US" sz="2400" dirty="0" smtClean="0"/>
              <a:t> and </a:t>
            </a:r>
            <a:r>
              <a:rPr lang="en-US" sz="2400" dirty="0" smtClean="0">
                <a:solidFill>
                  <a:srgbClr val="FF0000"/>
                </a:solidFill>
              </a:rPr>
              <a:t>Red</a:t>
            </a:r>
            <a:r>
              <a:rPr lang="en-US" sz="2400" dirty="0" smtClean="0"/>
              <a:t> seem more or less the same</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605977761"/>
              </p:ext>
            </p:extLst>
          </p:nvPr>
        </p:nvGraphicFramePr>
        <p:xfrm>
          <a:off x="1828800" y="2590800"/>
          <a:ext cx="4912519" cy="2869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13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Categorical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smtClean="0">
                <a:solidFill>
                  <a:schemeClr val="accent6">
                    <a:lumMod val="75000"/>
                  </a:schemeClr>
                </a:solidFill>
              </a:rPr>
              <a:t>categorical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1524000" y="3276600"/>
          <a:ext cx="6096000" cy="2123440"/>
        </p:xfrm>
        <a:graphic>
          <a:graphicData uri="http://schemas.openxmlformats.org/drawingml/2006/table">
            <a:tbl>
              <a:tblPr firstRow="1" bandRow="1">
                <a:tableStyleId>{073A0DAA-6AF3-43AB-8588-CEC1D06C72B9}</a:tableStyleId>
              </a:tblPr>
              <a:tblGrid>
                <a:gridCol w="1524000"/>
                <a:gridCol w="1524000"/>
                <a:gridCol w="1524000"/>
                <a:gridCol w="1524000"/>
              </a:tblGrid>
              <a:tr h="370840">
                <a:tc>
                  <a:txBody>
                    <a:bodyPr/>
                    <a:lstStyle/>
                    <a:p>
                      <a:r>
                        <a:rPr lang="en-US" dirty="0" smtClean="0"/>
                        <a:t>ID Number</a:t>
                      </a:r>
                      <a:endParaRPr lang="en-US" dirty="0"/>
                    </a:p>
                  </a:txBody>
                  <a:tcPr/>
                </a:tc>
                <a:tc>
                  <a:txBody>
                    <a:bodyPr/>
                    <a:lstStyle/>
                    <a:p>
                      <a:r>
                        <a:rPr lang="en-US" dirty="0" smtClean="0"/>
                        <a:t>Zip Code</a:t>
                      </a:r>
                      <a:endParaRPr lang="en-US" dirty="0"/>
                    </a:p>
                  </a:txBody>
                  <a:tcPr/>
                </a:tc>
                <a:tc>
                  <a:txBody>
                    <a:bodyPr/>
                    <a:lstStyle/>
                    <a:p>
                      <a:r>
                        <a:rPr lang="en-US" dirty="0" smtClean="0"/>
                        <a:t>Marital Status</a:t>
                      </a:r>
                      <a:endParaRPr lang="en-US" dirty="0"/>
                    </a:p>
                  </a:txBody>
                  <a:tcPr/>
                </a:tc>
                <a:tc>
                  <a:txBody>
                    <a:bodyPr/>
                    <a:lstStyle/>
                    <a:p>
                      <a:r>
                        <a:rPr lang="en-US" dirty="0" smtClean="0"/>
                        <a:t>Income Bracket</a:t>
                      </a:r>
                      <a:endParaRPr lang="en-US" dirty="0"/>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Low</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Medium</a:t>
                      </a:r>
                      <a:endParaRPr lang="en-US" dirty="0"/>
                    </a:p>
                  </a:txBody>
                  <a:tcPr/>
                </a:tc>
              </a:tr>
            </a:tbl>
          </a:graphicData>
        </a:graphic>
      </p:graphicFrame>
    </p:spTree>
    <p:extLst>
      <p:ext uri="{BB962C8B-B14F-4D97-AF65-F5344CB8AC3E}">
        <p14:creationId xmlns:p14="http://schemas.microsoft.com/office/powerpoint/2010/main" val="32617714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600200"/>
                <a:ext cx="8229600" cy="5029200"/>
              </a:xfrm>
            </p:spPr>
            <p:txBody>
              <a:bodyPr>
                <a:normAutofit fontScale="92500" lnSpcReduction="20000"/>
              </a:bodyPr>
              <a:lstStyle/>
              <a:p>
                <a:r>
                  <a:rPr lang="en-US" sz="2400" dirty="0" smtClean="0"/>
                  <a:t>Making the plot in log-log space makes the differences more clear</a:t>
                </a:r>
              </a:p>
              <a:p>
                <a:endParaRPr lang="en-US" dirty="0"/>
              </a:p>
              <a:p>
                <a:endParaRPr lang="en-US" dirty="0" smtClean="0"/>
              </a:p>
              <a:p>
                <a:endParaRPr lang="en-US" dirty="0"/>
              </a:p>
              <a:p>
                <a:endParaRPr lang="en-US" dirty="0" smtClean="0"/>
              </a:p>
              <a:p>
                <a:endParaRPr lang="en-US" dirty="0"/>
              </a:p>
              <a:p>
                <a:endParaRPr lang="en-US" dirty="0" smtClean="0"/>
              </a:p>
              <a:p>
                <a:endParaRPr lang="en-US" sz="2400" dirty="0" smtClean="0">
                  <a:solidFill>
                    <a:srgbClr val="00B050"/>
                  </a:solidFill>
                </a:endParaRPr>
              </a:p>
              <a:p>
                <a:r>
                  <a:rPr lang="en-US" sz="2400" dirty="0" smtClean="0">
                    <a:solidFill>
                      <a:srgbClr val="00B050"/>
                    </a:solidFill>
                  </a:rPr>
                  <a:t>Green</a:t>
                </a:r>
                <a:r>
                  <a:rPr lang="en-US" sz="2400" dirty="0" smtClean="0"/>
                  <a:t> and </a:t>
                </a:r>
                <a:r>
                  <a:rPr lang="en-US" sz="2400" dirty="0" smtClean="0">
                    <a:solidFill>
                      <a:srgbClr val="0070C0"/>
                    </a:solidFill>
                  </a:rPr>
                  <a:t>Blue</a:t>
                </a:r>
                <a:r>
                  <a:rPr lang="en-US" sz="2400" dirty="0" smtClean="0"/>
                  <a:t> form straight lines. </a:t>
                </a:r>
                <a:r>
                  <a:rPr lang="en-US" sz="2400" dirty="0" smtClean="0">
                    <a:solidFill>
                      <a:srgbClr val="FF0000"/>
                    </a:solidFill>
                  </a:rPr>
                  <a:t>Red</a:t>
                </a:r>
                <a:r>
                  <a:rPr lang="en-US" sz="2400" dirty="0" smtClean="0"/>
                  <a:t> drops exponentially.</a:t>
                </a:r>
              </a:p>
              <a:p>
                <a:pPr lvl="1"/>
                <a14:m>
                  <m:oMath xmlns:m="http://schemas.openxmlformats.org/officeDocument/2006/math">
                    <m:r>
                      <a:rPr lang="en-US" sz="2000" b="0" i="1" smtClean="0">
                        <a:solidFill>
                          <a:srgbClr val="00B050"/>
                        </a:solidFill>
                        <a:latin typeface="Cambria Math"/>
                      </a:rPr>
                      <m:t>𝑦</m:t>
                    </m:r>
                    <m:r>
                      <a:rPr lang="en-US" sz="2000" b="0" i="1" smtClean="0">
                        <a:solidFill>
                          <a:srgbClr val="00B050"/>
                        </a:solidFill>
                        <a:latin typeface="Cambria Math"/>
                      </a:rPr>
                      <m:t>=</m:t>
                    </m:r>
                    <m:f>
                      <m:fPr>
                        <m:ctrlPr>
                          <a:rPr lang="en-US" sz="2000" b="0" i="1" smtClean="0">
                            <a:solidFill>
                              <a:srgbClr val="00B050"/>
                            </a:solidFill>
                            <a:latin typeface="Cambria Math"/>
                          </a:rPr>
                        </m:ctrlPr>
                      </m:fPr>
                      <m:num>
                        <m:r>
                          <a:rPr lang="en-US" sz="2000" b="0" i="1" smtClean="0">
                            <a:solidFill>
                              <a:srgbClr val="00B050"/>
                            </a:solidFill>
                            <a:latin typeface="Cambria Math"/>
                          </a:rPr>
                          <m:t>1</m:t>
                        </m:r>
                      </m:num>
                      <m:den>
                        <m:r>
                          <a:rPr lang="en-US" sz="2000" b="0" i="1" smtClean="0">
                            <a:solidFill>
                              <a:srgbClr val="00B050"/>
                            </a:solidFill>
                            <a:latin typeface="Cambria Math"/>
                          </a:rPr>
                          <m:t>2</m:t>
                        </m:r>
                        <m:r>
                          <a:rPr lang="en-US" sz="2000" b="0" i="1" smtClean="0">
                            <a:solidFill>
                              <a:srgbClr val="00B050"/>
                            </a:solidFill>
                            <a:latin typeface="Cambria Math"/>
                          </a:rPr>
                          <m:t>𝑥</m:t>
                        </m:r>
                        <m:r>
                          <a:rPr lang="en-US" sz="2000" b="0" i="1" smtClean="0">
                            <a:solidFill>
                              <a:srgbClr val="00B050"/>
                            </a:solidFill>
                            <a:latin typeface="Cambria Math"/>
                          </a:rPr>
                          <m:t>+</m:t>
                        </m:r>
                        <m:r>
                          <a:rPr lang="en-US" sz="2000" b="0" i="1" smtClean="0">
                            <a:solidFill>
                              <a:srgbClr val="00B050"/>
                            </a:solidFill>
                            <a:latin typeface="Cambria Math"/>
                          </a:rPr>
                          <m:t>𝜖</m:t>
                        </m:r>
                      </m:den>
                    </m:f>
                  </m:oMath>
                </a14:m>
                <a:r>
                  <a:rPr lang="en-US" sz="2000" b="0" dirty="0" smtClean="0">
                    <a:solidFill>
                      <a:srgbClr val="00B050"/>
                    </a:solidFill>
                  </a:rPr>
                  <a:t>	</a:t>
                </a:r>
                <a14:m>
                  <m:oMath xmlns:m="http://schemas.openxmlformats.org/officeDocument/2006/math">
                    <m:func>
                      <m:funcPr>
                        <m:ctrlPr>
                          <a:rPr lang="en-US" sz="2000" b="0" i="1" smtClean="0">
                            <a:solidFill>
                              <a:srgbClr val="00B050"/>
                            </a:solidFill>
                            <a:latin typeface="Cambria Math"/>
                          </a:rPr>
                        </m:ctrlPr>
                      </m:funcPr>
                      <m:fName>
                        <m:r>
                          <m:rPr>
                            <m:sty m:val="p"/>
                          </m:rPr>
                          <a:rPr lang="en-US" sz="2000" b="0" i="0" smtClean="0">
                            <a:solidFill>
                              <a:srgbClr val="00B050"/>
                            </a:solidFill>
                            <a:latin typeface="Cambria Math"/>
                          </a:rPr>
                          <m:t>log</m:t>
                        </m:r>
                      </m:fName>
                      <m:e>
                        <m:r>
                          <a:rPr lang="en-US" sz="2000" b="0" i="1" smtClean="0">
                            <a:solidFill>
                              <a:srgbClr val="00B050"/>
                            </a:solidFill>
                            <a:latin typeface="Cambria Math"/>
                          </a:rPr>
                          <m:t>𝑦</m:t>
                        </m:r>
                        <m:r>
                          <a:rPr lang="en-US" sz="2000" b="0" i="1" smtClean="0">
                            <a:solidFill>
                              <a:srgbClr val="00B050"/>
                            </a:solidFill>
                            <a:latin typeface="Cambria Math"/>
                            <a:ea typeface="Cambria Math"/>
                          </a:rPr>
                          <m:t>≈</m:t>
                        </m:r>
                        <m:func>
                          <m:funcPr>
                            <m:ctrlPr>
                              <a:rPr lang="en-US" sz="2000" b="0" i="1" smtClean="0">
                                <a:solidFill>
                                  <a:srgbClr val="00B050"/>
                                </a:solidFill>
                                <a:latin typeface="Cambria Math"/>
                                <a:ea typeface="Cambria Math"/>
                              </a:rPr>
                            </m:ctrlPr>
                          </m:funcPr>
                          <m:fName>
                            <m:r>
                              <a:rPr lang="en-US" sz="2000" b="0" i="0" smtClean="0">
                                <a:solidFill>
                                  <a:srgbClr val="00B050"/>
                                </a:solidFill>
                                <a:latin typeface="Cambria Math"/>
                                <a:ea typeface="Cambria Math"/>
                              </a:rPr>
                              <m:t>− </m:t>
                            </m:r>
                            <m:r>
                              <m:rPr>
                                <m:sty m:val="p"/>
                              </m:rPr>
                              <a:rPr lang="en-US" sz="2000" b="0" i="0" smtClean="0">
                                <a:solidFill>
                                  <a:srgbClr val="00B050"/>
                                </a:solidFill>
                                <a:latin typeface="Cambria Math"/>
                                <a:ea typeface="Cambria Math"/>
                              </a:rPr>
                              <m:t>log</m:t>
                            </m:r>
                          </m:fName>
                          <m:e>
                            <m:r>
                              <a:rPr lang="en-US" sz="2000" b="0" i="1" smtClean="0">
                                <a:solidFill>
                                  <a:srgbClr val="00B050"/>
                                </a:solidFill>
                                <a:latin typeface="Cambria Math"/>
                                <a:ea typeface="Cambria Math"/>
                              </a:rPr>
                              <m:t>𝑥</m:t>
                            </m:r>
                            <m:r>
                              <a:rPr lang="en-US" sz="2000" b="0" i="1" smtClean="0">
                                <a:solidFill>
                                  <a:srgbClr val="00B050"/>
                                </a:solidFill>
                                <a:latin typeface="Cambria Math"/>
                                <a:ea typeface="Cambria Math"/>
                              </a:rPr>
                              <m:t>+</m:t>
                            </m:r>
                            <m:r>
                              <a:rPr lang="en-US" sz="2000" b="0" i="1" smtClean="0">
                                <a:solidFill>
                                  <a:srgbClr val="00B050"/>
                                </a:solidFill>
                                <a:latin typeface="Cambria Math"/>
                                <a:ea typeface="Cambria Math"/>
                              </a:rPr>
                              <m:t>𝑐</m:t>
                            </m:r>
                          </m:e>
                        </m:func>
                      </m:e>
                    </m:func>
                  </m:oMath>
                </a14:m>
                <a:endParaRPr lang="el-GR" sz="2000" b="0" dirty="0" smtClean="0">
                  <a:solidFill>
                    <a:srgbClr val="00B050"/>
                  </a:solidFill>
                </a:endParaRPr>
              </a:p>
              <a:p>
                <a:pPr lvl="1"/>
                <a14:m>
                  <m:oMath xmlns:m="http://schemas.openxmlformats.org/officeDocument/2006/math">
                    <m:r>
                      <a:rPr lang="en-US" sz="2000" b="0" i="1" smtClean="0">
                        <a:solidFill>
                          <a:srgbClr val="0070C0"/>
                        </a:solidFill>
                        <a:latin typeface="Cambria Math"/>
                      </a:rPr>
                      <m:t>𝑦</m:t>
                    </m:r>
                    <m:r>
                      <a:rPr lang="en-US" sz="2000" b="0" i="1" smtClean="0">
                        <a:solidFill>
                          <a:srgbClr val="0070C0"/>
                        </a:solidFill>
                        <a:latin typeface="Cambria Math"/>
                      </a:rPr>
                      <m:t>=</m:t>
                    </m:r>
                    <m:f>
                      <m:fPr>
                        <m:ctrlPr>
                          <a:rPr lang="en-US" sz="2000" b="0" i="1" smtClean="0">
                            <a:solidFill>
                              <a:srgbClr val="0070C0"/>
                            </a:solidFill>
                            <a:latin typeface="Cambria Math"/>
                          </a:rPr>
                        </m:ctrlPr>
                      </m:fPr>
                      <m:num>
                        <m:r>
                          <a:rPr lang="en-US" sz="2000" b="0" i="1" smtClean="0">
                            <a:solidFill>
                              <a:srgbClr val="0070C0"/>
                            </a:solidFill>
                            <a:latin typeface="Cambria Math"/>
                          </a:rPr>
                          <m:t>1</m:t>
                        </m:r>
                      </m:num>
                      <m:den>
                        <m:sSup>
                          <m:sSupPr>
                            <m:ctrlPr>
                              <a:rPr lang="en-US" sz="2000" b="0" i="1" smtClean="0">
                                <a:solidFill>
                                  <a:srgbClr val="0070C0"/>
                                </a:solidFill>
                                <a:latin typeface="Cambria Math"/>
                              </a:rPr>
                            </m:ctrlPr>
                          </m:sSupPr>
                          <m:e>
                            <m:r>
                              <a:rPr lang="en-US" sz="2000" b="0" i="1" smtClean="0">
                                <a:solidFill>
                                  <a:srgbClr val="0070C0"/>
                                </a:solidFill>
                                <a:latin typeface="Cambria Math"/>
                              </a:rPr>
                              <m:t>𝑥</m:t>
                            </m:r>
                          </m:e>
                          <m:sup>
                            <m:r>
                              <a:rPr lang="en-US" sz="2000" b="0" i="1" smtClean="0">
                                <a:solidFill>
                                  <a:srgbClr val="0070C0"/>
                                </a:solidFill>
                                <a:latin typeface="Cambria Math"/>
                              </a:rPr>
                              <m:t>2</m:t>
                            </m:r>
                          </m:sup>
                        </m:sSup>
                        <m:r>
                          <a:rPr lang="en-US" sz="2000" b="0" i="1" smtClean="0">
                            <a:solidFill>
                              <a:srgbClr val="0070C0"/>
                            </a:solidFill>
                            <a:latin typeface="Cambria Math"/>
                          </a:rPr>
                          <m:t>+</m:t>
                        </m:r>
                        <m:r>
                          <a:rPr lang="en-US" sz="2000" b="0" i="1" smtClean="0">
                            <a:solidFill>
                              <a:srgbClr val="0070C0"/>
                            </a:solidFill>
                            <a:latin typeface="Cambria Math"/>
                          </a:rPr>
                          <m:t>𝜖</m:t>
                        </m:r>
                      </m:den>
                    </m:f>
                  </m:oMath>
                </a14:m>
                <a:r>
                  <a:rPr lang="en-US" sz="2000" b="0" dirty="0" smtClean="0">
                    <a:solidFill>
                      <a:srgbClr val="0070C0"/>
                    </a:solidFill>
                  </a:rPr>
                  <a:t>	</a:t>
                </a:r>
                <a14:m>
                  <m:oMath xmlns:m="http://schemas.openxmlformats.org/officeDocument/2006/math">
                    <m:func>
                      <m:funcPr>
                        <m:ctrlPr>
                          <a:rPr lang="en-US" sz="2000" b="0" i="1" smtClean="0">
                            <a:solidFill>
                              <a:srgbClr val="0070C0"/>
                            </a:solidFill>
                            <a:latin typeface="Cambria Math"/>
                          </a:rPr>
                        </m:ctrlPr>
                      </m:funcPr>
                      <m:fName>
                        <m:r>
                          <m:rPr>
                            <m:sty m:val="p"/>
                          </m:rPr>
                          <a:rPr lang="en-US" sz="2000" b="0" i="0" smtClean="0">
                            <a:solidFill>
                              <a:srgbClr val="0070C0"/>
                            </a:solidFill>
                            <a:latin typeface="Cambria Math"/>
                          </a:rPr>
                          <m:t>log</m:t>
                        </m:r>
                      </m:fName>
                      <m:e>
                        <m:r>
                          <a:rPr lang="en-US" sz="2000" b="0" i="1" smtClean="0">
                            <a:solidFill>
                              <a:srgbClr val="0070C0"/>
                            </a:solidFill>
                            <a:latin typeface="Cambria Math"/>
                          </a:rPr>
                          <m:t>𝑦</m:t>
                        </m:r>
                        <m:r>
                          <a:rPr lang="en-US" sz="2000" b="0" i="1" smtClean="0">
                            <a:solidFill>
                              <a:srgbClr val="0070C0"/>
                            </a:solidFill>
                            <a:latin typeface="Cambria Math"/>
                          </a:rPr>
                          <m:t> ≈−2</m:t>
                        </m:r>
                        <m:func>
                          <m:funcPr>
                            <m:ctrlPr>
                              <a:rPr lang="en-US" sz="2000" b="0" i="1" smtClean="0">
                                <a:solidFill>
                                  <a:srgbClr val="0070C0"/>
                                </a:solidFill>
                                <a:latin typeface="Cambria Math"/>
                                <a:ea typeface="Cambria Math"/>
                              </a:rPr>
                            </m:ctrlPr>
                          </m:funcPr>
                          <m:fName>
                            <m:r>
                              <m:rPr>
                                <m:sty m:val="p"/>
                              </m:rPr>
                              <a:rPr lang="en-US" sz="2000" b="0" i="0" smtClean="0">
                                <a:solidFill>
                                  <a:srgbClr val="0070C0"/>
                                </a:solidFill>
                                <a:latin typeface="Cambria Math"/>
                                <a:ea typeface="Cambria Math"/>
                              </a:rPr>
                              <m:t>log</m:t>
                            </m:r>
                          </m:fName>
                          <m:e>
                            <m:r>
                              <a:rPr lang="en-US" sz="2000" b="0" i="1" smtClean="0">
                                <a:solidFill>
                                  <a:srgbClr val="0070C0"/>
                                </a:solidFill>
                                <a:latin typeface="Cambria Math"/>
                                <a:ea typeface="Cambria Math"/>
                              </a:rPr>
                              <m:t>𝑥</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𝑐</m:t>
                            </m:r>
                          </m:e>
                        </m:func>
                      </m:e>
                    </m:func>
                  </m:oMath>
                </a14:m>
                <a:endParaRPr lang="en-US" sz="2000" b="0" dirty="0" smtClean="0">
                  <a:solidFill>
                    <a:srgbClr val="0070C0"/>
                  </a:solidFill>
                </a:endParaRPr>
              </a:p>
              <a:p>
                <a:pPr lvl="1"/>
                <a14:m>
                  <m:oMath xmlns:m="http://schemas.openxmlformats.org/officeDocument/2006/math">
                    <m:r>
                      <a:rPr lang="en-US" sz="2000" b="0" i="1" smtClean="0">
                        <a:solidFill>
                          <a:srgbClr val="FF0000"/>
                        </a:solidFill>
                        <a:latin typeface="Cambria Math"/>
                      </a:rPr>
                      <m:t>𝑦</m:t>
                    </m:r>
                    <m:r>
                      <a:rPr lang="en-US" sz="2000" b="0" i="1" smtClean="0">
                        <a:solidFill>
                          <a:srgbClr val="FF0000"/>
                        </a:solidFill>
                        <a:latin typeface="Cambria Math"/>
                      </a:rPr>
                      <m:t>=</m:t>
                    </m:r>
                    <m:sSup>
                      <m:sSupPr>
                        <m:ctrlPr>
                          <a:rPr lang="en-US" sz="2000" b="0" i="1" smtClean="0">
                            <a:solidFill>
                              <a:srgbClr val="FF0000"/>
                            </a:solidFill>
                            <a:latin typeface="Cambria Math"/>
                          </a:rPr>
                        </m:ctrlPr>
                      </m:sSupPr>
                      <m:e>
                        <m:r>
                          <a:rPr lang="en-US" sz="2000" b="0" i="1" smtClean="0">
                            <a:solidFill>
                              <a:srgbClr val="FF0000"/>
                            </a:solidFill>
                            <a:latin typeface="Cambria Math"/>
                          </a:rPr>
                          <m:t>2</m:t>
                        </m:r>
                      </m:e>
                      <m:sup>
                        <m:r>
                          <a:rPr lang="en-US" sz="2000" b="0" i="1" smtClean="0">
                            <a:solidFill>
                              <a:srgbClr val="FF0000"/>
                            </a:solidFill>
                            <a:latin typeface="Cambria Math"/>
                          </a:rPr>
                          <m:t>−</m:t>
                        </m:r>
                        <m:r>
                          <a:rPr lang="en-US" sz="2000" b="0" i="1" smtClean="0">
                            <a:solidFill>
                              <a:srgbClr val="FF0000"/>
                            </a:solidFill>
                            <a:latin typeface="Cambria Math"/>
                          </a:rPr>
                          <m:t>𝑥</m:t>
                        </m:r>
                      </m:sup>
                    </m:sSup>
                    <m:r>
                      <a:rPr lang="en-US" sz="2000" b="0" i="1" smtClean="0">
                        <a:solidFill>
                          <a:srgbClr val="FF0000"/>
                        </a:solidFill>
                        <a:latin typeface="Cambria Math"/>
                      </a:rPr>
                      <m:t>+</m:t>
                    </m:r>
                    <m:r>
                      <a:rPr lang="en-US" sz="2000" b="0" i="1" smtClean="0">
                        <a:solidFill>
                          <a:srgbClr val="FF0000"/>
                        </a:solidFill>
                        <a:latin typeface="Cambria Math"/>
                      </a:rPr>
                      <m:t>𝜖</m:t>
                    </m:r>
                  </m:oMath>
                </a14:m>
                <a:r>
                  <a:rPr lang="en-US" sz="2000" b="0" dirty="0" smtClean="0">
                    <a:solidFill>
                      <a:srgbClr val="FF0000"/>
                    </a:solidFill>
                  </a:rPr>
                  <a:t>	</a:t>
                </a:r>
                <a14:m>
                  <m:oMath xmlns:m="http://schemas.openxmlformats.org/officeDocument/2006/math">
                    <m:func>
                      <m:funcPr>
                        <m:ctrlPr>
                          <a:rPr lang="en-US" sz="2000" b="0" i="1" smtClean="0">
                            <a:solidFill>
                              <a:srgbClr val="FF0000"/>
                            </a:solidFill>
                            <a:latin typeface="Cambria Math"/>
                          </a:rPr>
                        </m:ctrlPr>
                      </m:funcPr>
                      <m:fName>
                        <m:r>
                          <m:rPr>
                            <m:sty m:val="p"/>
                          </m:rPr>
                          <a:rPr lang="en-US" sz="2000" b="0" i="0" smtClean="0">
                            <a:solidFill>
                              <a:srgbClr val="FF0000"/>
                            </a:solidFill>
                            <a:latin typeface="Cambria Math"/>
                          </a:rPr>
                          <m:t>log</m:t>
                        </m:r>
                      </m:fName>
                      <m:e>
                        <m:r>
                          <a:rPr lang="en-US" sz="2000" b="0" i="1" smtClean="0">
                            <a:solidFill>
                              <a:srgbClr val="FF0000"/>
                            </a:solidFill>
                            <a:latin typeface="Cambria Math"/>
                          </a:rPr>
                          <m:t>𝑦</m:t>
                        </m:r>
                        <m:r>
                          <a:rPr lang="en-US" sz="2000" b="0" i="1" smtClean="0">
                            <a:solidFill>
                              <a:srgbClr val="FF0000"/>
                            </a:solidFill>
                            <a:latin typeface="Cambria Math"/>
                          </a:rPr>
                          <m:t> ≈−</m:t>
                        </m:r>
                        <m:r>
                          <a:rPr lang="en-US" sz="2000" b="0" i="1" smtClean="0">
                            <a:solidFill>
                              <a:srgbClr val="FF0000"/>
                            </a:solidFill>
                            <a:latin typeface="Cambria Math"/>
                            <a:ea typeface="Cambria Math"/>
                          </a:rPr>
                          <m:t>𝑥</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r>
                          <a:rPr lang="en-US" sz="2000" b="0" i="1" smtClean="0">
                            <a:solidFill>
                              <a:srgbClr val="FF0000"/>
                            </a:solidFill>
                            <a:latin typeface="Cambria Math"/>
                            <a:ea typeface="Cambria Math"/>
                          </a:rPr>
                          <m:t>=</m:t>
                        </m:r>
                        <m:sSup>
                          <m:sSupPr>
                            <m:ctrlPr>
                              <a:rPr lang="en-US" sz="2000" b="0" i="1" smtClean="0">
                                <a:solidFill>
                                  <a:srgbClr val="FF0000"/>
                                </a:solidFill>
                                <a:latin typeface="Cambria Math"/>
                                <a:ea typeface="Cambria Math"/>
                              </a:rPr>
                            </m:ctrlPr>
                          </m:sSupPr>
                          <m:e>
                            <m:r>
                              <a:rPr lang="en-US" sz="2000" b="0" i="1" smtClean="0">
                                <a:solidFill>
                                  <a:srgbClr val="FF0000"/>
                                </a:solidFill>
                                <a:latin typeface="Cambria Math"/>
                                <a:ea typeface="Cambria Math"/>
                              </a:rPr>
                              <m:t>−10</m:t>
                            </m:r>
                          </m:e>
                          <m:sup>
                            <m:func>
                              <m:funcPr>
                                <m:ctrlPr>
                                  <a:rPr lang="en-US" sz="2000" b="0" i="1" smtClean="0">
                                    <a:solidFill>
                                      <a:srgbClr val="FF0000"/>
                                    </a:solidFill>
                                    <a:latin typeface="Cambria Math"/>
                                    <a:ea typeface="Cambria Math"/>
                                  </a:rPr>
                                </m:ctrlPr>
                              </m:funcPr>
                              <m:fName>
                                <m:r>
                                  <m:rPr>
                                    <m:sty m:val="p"/>
                                  </m:rPr>
                                  <a:rPr lang="en-US" sz="2000" b="0" i="0" smtClean="0">
                                    <a:solidFill>
                                      <a:srgbClr val="FF0000"/>
                                    </a:solidFill>
                                    <a:latin typeface="Cambria Math"/>
                                    <a:ea typeface="Cambria Math"/>
                                  </a:rPr>
                                  <m:t>log</m:t>
                                </m:r>
                              </m:fName>
                              <m:e>
                                <m:r>
                                  <a:rPr lang="en-US" sz="2000" b="0" i="1" smtClean="0">
                                    <a:solidFill>
                                      <a:srgbClr val="FF0000"/>
                                    </a:solidFill>
                                    <a:latin typeface="Cambria Math"/>
                                    <a:ea typeface="Cambria Math"/>
                                  </a:rPr>
                                  <m:t>𝑥</m:t>
                                </m:r>
                              </m:e>
                            </m:func>
                          </m:sup>
                        </m:sSup>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e>
                    </m:func>
                  </m:oMath>
                </a14:m>
                <a:endParaRPr lang="en-US" sz="2000" b="0" dirty="0" smtClean="0">
                  <a:solidFill>
                    <a:srgbClr val="FF0000"/>
                  </a:solidFill>
                </a:endParaRPr>
              </a:p>
              <a:p>
                <a:pPr lvl="1"/>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600200"/>
                <a:ext cx="8229600" cy="5029200"/>
              </a:xfrm>
              <a:blipFill rotWithShape="1">
                <a:blip r:embed="rId2"/>
                <a:stretch>
                  <a:fillRect l="-444" t="-1939"/>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543426078"/>
              </p:ext>
            </p:extLst>
          </p:nvPr>
        </p:nvGraphicFramePr>
        <p:xfrm>
          <a:off x="1752600" y="1981200"/>
          <a:ext cx="4912519" cy="28694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62600" y="5486400"/>
            <a:ext cx="3581400" cy="1200329"/>
          </a:xfrm>
          <a:prstGeom prst="rect">
            <a:avLst/>
          </a:prstGeom>
          <a:solidFill>
            <a:srgbClr val="92D050"/>
          </a:solidFill>
        </p:spPr>
        <p:txBody>
          <a:bodyPr wrap="square" rtlCol="0">
            <a:spAutoFit/>
          </a:bodyPr>
          <a:lstStyle/>
          <a:p>
            <a:r>
              <a:rPr lang="en-US" dirty="0" smtClean="0"/>
              <a:t>Linear relationship in log-log means polynomial in linear-linear</a:t>
            </a:r>
          </a:p>
          <a:p>
            <a:r>
              <a:rPr lang="en-US" dirty="0" smtClean="0"/>
              <a:t>The slope in the log-log is the exponent of the polynomial</a:t>
            </a:r>
            <a:endParaRPr lang="en-US" dirty="0"/>
          </a:p>
        </p:txBody>
      </p:sp>
    </p:spTree>
    <p:extLst>
      <p:ext uri="{BB962C8B-B14F-4D97-AF65-F5344CB8AC3E}">
        <p14:creationId xmlns:p14="http://schemas.microsoft.com/office/powerpoint/2010/main" val="3407597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
        <p:nvSpPr>
          <p:cNvPr id="2" name="TextBox 1"/>
          <p:cNvSpPr txBox="1"/>
          <p:nvPr/>
        </p:nvSpPr>
        <p:spPr>
          <a:xfrm>
            <a:off x="1905000" y="6268157"/>
            <a:ext cx="3467616" cy="369332"/>
          </a:xfrm>
          <a:prstGeom prst="rect">
            <a:avLst/>
          </a:prstGeom>
          <a:solidFill>
            <a:srgbClr val="FFFF00"/>
          </a:solidFill>
        </p:spPr>
        <p:txBody>
          <a:bodyPr wrap="none" rtlCol="0">
            <a:spAutoFit/>
          </a:bodyPr>
          <a:lstStyle/>
          <a:p>
            <a:r>
              <a:rPr lang="en-US" dirty="0" smtClean="0"/>
              <a:t>What do you see in these plots?</a:t>
            </a:r>
            <a:endParaRPr lang="en-US" dirty="0"/>
          </a:p>
        </p:txBody>
      </p:sp>
      <p:sp>
        <p:nvSpPr>
          <p:cNvPr id="3" name="TextBox 2"/>
          <p:cNvSpPr txBox="1"/>
          <p:nvPr/>
        </p:nvSpPr>
        <p:spPr>
          <a:xfrm>
            <a:off x="5715000" y="6268157"/>
            <a:ext cx="1428596" cy="369332"/>
          </a:xfrm>
          <a:prstGeom prst="rect">
            <a:avLst/>
          </a:prstGeom>
          <a:solidFill>
            <a:srgbClr val="FF0000"/>
          </a:solidFill>
        </p:spPr>
        <p:txBody>
          <a:bodyPr wrap="none" rtlCol="0">
            <a:spAutoFit/>
          </a:bodyPr>
          <a:lstStyle/>
          <a:p>
            <a:r>
              <a:rPr lang="en-US" dirty="0" smtClean="0"/>
              <a:t>Correlations</a:t>
            </a:r>
            <a:endParaRPr lang="en-US" dirty="0"/>
          </a:p>
        </p:txBody>
      </p:sp>
      <p:sp>
        <p:nvSpPr>
          <p:cNvPr id="6" name="TextBox 5"/>
          <p:cNvSpPr txBox="1"/>
          <p:nvPr/>
        </p:nvSpPr>
        <p:spPr>
          <a:xfrm>
            <a:off x="7165367" y="6260068"/>
            <a:ext cx="1941557" cy="369332"/>
          </a:xfrm>
          <a:prstGeom prst="rect">
            <a:avLst/>
          </a:prstGeom>
          <a:solidFill>
            <a:srgbClr val="FF0000"/>
          </a:solidFill>
        </p:spPr>
        <p:txBody>
          <a:bodyPr wrap="none" rtlCol="0">
            <a:spAutoFit/>
          </a:bodyPr>
          <a:lstStyle/>
          <a:p>
            <a:r>
              <a:rPr lang="en-US" dirty="0" smtClean="0"/>
              <a:t>Class Separation</a:t>
            </a:r>
            <a:endParaRPr lang="en-US" dirty="0"/>
          </a:p>
        </p:txBody>
      </p:sp>
    </p:spTree>
    <p:extLst>
      <p:ext uri="{BB962C8B-B14F-4D97-AF65-F5344CB8AC3E}">
        <p14:creationId xmlns:p14="http://schemas.microsoft.com/office/powerpoint/2010/main" val="354843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normAutofit/>
          </a:bodyPr>
          <a:lstStyle/>
          <a:p>
            <a:r>
              <a:rPr lang="en-US" dirty="0" smtClean="0"/>
              <a:t>Visualization</a:t>
            </a:r>
          </a:p>
          <a:p>
            <a:pPr lvl="1"/>
            <a:r>
              <a:rPr lang="en-US" dirty="0" smtClean="0"/>
              <a:t>The </a:t>
            </a:r>
            <a:r>
              <a:rPr lang="en-US" dirty="0" smtClean="0">
                <a:solidFill>
                  <a:schemeClr val="accent6">
                    <a:lumMod val="75000"/>
                  </a:schemeClr>
                </a:solidFill>
              </a:rPr>
              <a:t>human eye </a:t>
            </a:r>
            <a:r>
              <a:rPr lang="en-US" dirty="0" smtClean="0"/>
              <a:t>is a powerful analytical tool</a:t>
            </a:r>
          </a:p>
          <a:p>
            <a:pPr lvl="1"/>
            <a:r>
              <a:rPr lang="en-US" dirty="0" smtClean="0"/>
              <a:t>If we visualize the data properly, we can discover patterns and demonstrate trends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p>
        </p:txBody>
      </p:sp>
    </p:spTree>
    <p:extLst>
      <p:ext uri="{BB962C8B-B14F-4D97-AF65-F5344CB8AC3E}">
        <p14:creationId xmlns:p14="http://schemas.microsoft.com/office/powerpoint/2010/main" val="4250940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on a map</a:t>
            </a:r>
            <a:endParaRPr lang="en-US" dirty="0"/>
          </a:p>
        </p:txBody>
      </p:sp>
      <p:sp>
        <p:nvSpPr>
          <p:cNvPr id="3" name="Content Placeholder 2"/>
          <p:cNvSpPr>
            <a:spLocks noGrp="1"/>
          </p:cNvSpPr>
          <p:nvPr>
            <p:ph idx="1"/>
          </p:nvPr>
        </p:nvSpPr>
        <p:spPr/>
        <p:txBody>
          <a:bodyPr/>
          <a:lstStyle/>
          <a:p>
            <a:r>
              <a:rPr lang="en-US" dirty="0" smtClean="0"/>
              <a:t>John Snow, London 1854</a:t>
            </a:r>
            <a:endParaRPr lang="en-US" dirty="0"/>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The human eye is limited to processing visualizations in two (at most three) dimensions</a:t>
            </a:r>
          </a:p>
          <a:p>
            <a:r>
              <a:rPr lang="en-US" dirty="0" smtClean="0"/>
              <a:t>One of the great challenges in visualization is to visualize </a:t>
            </a:r>
            <a:r>
              <a:rPr lang="en-US" dirty="0" smtClean="0">
                <a:solidFill>
                  <a:schemeClr val="accent6">
                    <a:lumMod val="75000"/>
                  </a:schemeClr>
                </a:solidFill>
              </a:rPr>
              <a:t>high-dimensional data </a:t>
            </a:r>
            <a:r>
              <a:rPr lang="en-US" dirty="0" smtClean="0"/>
              <a:t>into a </a:t>
            </a:r>
            <a:r>
              <a:rPr lang="en-US" dirty="0">
                <a:solidFill>
                  <a:srgbClr val="0070C0"/>
                </a:solidFill>
              </a:rPr>
              <a:t>t</a:t>
            </a:r>
            <a:r>
              <a:rPr lang="en-US" dirty="0" smtClean="0">
                <a:solidFill>
                  <a:srgbClr val="0070C0"/>
                </a:solidFill>
              </a:rPr>
              <a:t>wo-dimensional</a:t>
            </a:r>
            <a:r>
              <a:rPr lang="en-US" dirty="0" smtClean="0"/>
              <a:t> space</a:t>
            </a:r>
          </a:p>
          <a:p>
            <a:pPr lvl="1"/>
            <a:r>
              <a:rPr lang="en-US" dirty="0" smtClean="0"/>
              <a:t>Dimensionality reduction</a:t>
            </a:r>
          </a:p>
          <a:p>
            <a:pPr lvl="1"/>
            <a:r>
              <a:rPr lang="en-US" dirty="0" smtClean="0"/>
              <a:t>Distance preserving </a:t>
            </a:r>
            <a:r>
              <a:rPr lang="en-US" dirty="0" err="1" smtClean="0"/>
              <a:t>embeddings</a:t>
            </a:r>
            <a:endParaRPr lang="en-US" dirty="0"/>
          </a:p>
        </p:txBody>
      </p:sp>
    </p:spTree>
    <p:extLst>
      <p:ext uri="{BB962C8B-B14F-4D97-AF65-F5344CB8AC3E}">
        <p14:creationId xmlns:p14="http://schemas.microsoft.com/office/powerpoint/2010/main" val="18723940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5"/>
            <a:ext cx="8229600" cy="541015"/>
          </a:xfrm>
        </p:spPr>
        <p:txBody>
          <a:bodyPr>
            <a:normAutofit fontScale="90000"/>
          </a:bodyPr>
          <a:lstStyle/>
          <a:p>
            <a:r>
              <a:rPr lang="en-US" dirty="0" smtClean="0"/>
              <a:t>Charles </a:t>
            </a:r>
            <a:r>
              <a:rPr lang="en-US" dirty="0" err="1" smtClean="0"/>
              <a:t>Minard</a:t>
            </a:r>
            <a:r>
              <a:rPr lang="en-US" dirty="0" smtClean="0"/>
              <a:t> map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838201" y="916362"/>
            <a:ext cx="8299938" cy="5325521"/>
          </a:xfrm>
          <a:prstGeom prst="rect">
            <a:avLst/>
          </a:prstGeom>
        </p:spPr>
      </p:pic>
      <p:sp>
        <p:nvSpPr>
          <p:cNvPr id="3" name="Content Placeholder 2"/>
          <p:cNvSpPr>
            <a:spLocks noGrp="1"/>
          </p:cNvSpPr>
          <p:nvPr>
            <p:ph idx="1"/>
          </p:nvPr>
        </p:nvSpPr>
        <p:spPr>
          <a:xfrm>
            <a:off x="152400" y="6019537"/>
            <a:ext cx="3200400" cy="749492"/>
          </a:xfrm>
          <a:solidFill>
            <a:srgbClr val="92D050"/>
          </a:solidFill>
        </p:spPr>
        <p:txBody>
          <a:bodyPr>
            <a:normAutofit fontScale="70000" lnSpcReduction="20000"/>
          </a:bodyPr>
          <a:lstStyle/>
          <a:p>
            <a:pPr marL="0" indent="0">
              <a:buNone/>
            </a:pPr>
            <a:r>
              <a:rPr lang="en-US" sz="2400" dirty="0" smtClean="0"/>
              <a:t>Six types of data in one plot: size of army, temperature, direction, location, dates </a:t>
            </a:r>
            <a:r>
              <a:rPr lang="en-US" sz="2400" dirty="0" err="1" smtClean="0"/>
              <a:t>etc</a:t>
            </a:r>
            <a:endParaRPr lang="en-US" sz="2400" dirty="0"/>
          </a:p>
        </p:txBody>
      </p:sp>
    </p:spTree>
    <p:extLst>
      <p:ext uri="{BB962C8B-B14F-4D97-AF65-F5344CB8AC3E}">
        <p14:creationId xmlns:p14="http://schemas.microsoft.com/office/powerpoint/2010/main" val="38370336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Clouds</a:t>
            </a:r>
            <a:endParaRPr lang="en-US" dirty="0"/>
          </a:p>
        </p:txBody>
      </p:sp>
      <p:sp>
        <p:nvSpPr>
          <p:cNvPr id="3" name="Content Placeholder 2"/>
          <p:cNvSpPr>
            <a:spLocks noGrp="1"/>
          </p:cNvSpPr>
          <p:nvPr>
            <p:ph idx="1"/>
          </p:nvPr>
        </p:nvSpPr>
        <p:spPr/>
        <p:txBody>
          <a:bodyPr/>
          <a:lstStyle/>
          <a:p>
            <a:r>
              <a:rPr lang="en-US" dirty="0" smtClean="0"/>
              <a:t>A fancy way to visualize a document or collection of documents.</a:t>
            </a:r>
            <a:endParaRPr lang="en-US" dirty="0"/>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990600"/>
          </a:xfrm>
        </p:spPr>
        <p:txBody>
          <a:bodyPr/>
          <a:lstStyle/>
          <a:p>
            <a:r>
              <a:rPr lang="en-US" dirty="0" err="1" smtClean="0"/>
              <a:t>Heatmaps</a:t>
            </a:r>
            <a:endParaRPr lang="en-US" dirty="0"/>
          </a:p>
        </p:txBody>
      </p:sp>
      <p:sp>
        <p:nvSpPr>
          <p:cNvPr id="3" name="Content Placeholder 2"/>
          <p:cNvSpPr>
            <a:spLocks noGrp="1"/>
          </p:cNvSpPr>
          <p:nvPr>
            <p:ph idx="1"/>
          </p:nvPr>
        </p:nvSpPr>
        <p:spPr>
          <a:xfrm>
            <a:off x="486508" y="1294607"/>
            <a:ext cx="8229600" cy="1524793"/>
          </a:xfrm>
        </p:spPr>
        <p:txBody>
          <a:bodyPr>
            <a:normAutofit fontScale="92500" lnSpcReduction="20000"/>
          </a:bodyPr>
          <a:lstStyle/>
          <a:p>
            <a:r>
              <a:rPr lang="en-US" dirty="0" smtClean="0"/>
              <a:t>Plot a point-to-point similarity matrix using a </a:t>
            </a:r>
            <a:r>
              <a:rPr lang="en-US" dirty="0" err="1" smtClean="0"/>
              <a:t>heatmap</a:t>
            </a:r>
            <a:r>
              <a:rPr lang="en-US" dirty="0" smtClean="0"/>
              <a:t>:</a:t>
            </a:r>
          </a:p>
          <a:p>
            <a:pPr lvl="1"/>
            <a:r>
              <a:rPr lang="en-US" dirty="0" smtClean="0"/>
              <a:t>Deep red = high values (hot)</a:t>
            </a:r>
          </a:p>
          <a:p>
            <a:pPr lvl="1"/>
            <a:r>
              <a:rPr lang="en-US" dirty="0" smtClean="0"/>
              <a:t>Dark blue = low values (cold)</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0" y="28194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20"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172200"/>
            <a:ext cx="5750292" cy="369332"/>
          </a:xfrm>
          <a:prstGeom prst="rect">
            <a:avLst/>
          </a:prstGeom>
          <a:noFill/>
        </p:spPr>
        <p:txBody>
          <a:bodyPr wrap="none" rtlCol="0">
            <a:spAutoFit/>
          </a:bodyPr>
          <a:lstStyle/>
          <a:p>
            <a:r>
              <a:rPr lang="en-US" dirty="0" smtClean="0"/>
              <a:t>The clustering structure becomes clear in the </a:t>
            </a:r>
            <a:r>
              <a:rPr lang="en-US" dirty="0" err="1" smtClean="0"/>
              <a:t>heatmap</a:t>
            </a:r>
            <a:endParaRPr lang="en-US" dirty="0"/>
          </a:p>
        </p:txBody>
      </p:sp>
    </p:spTree>
    <p:extLst>
      <p:ext uri="{BB962C8B-B14F-4D97-AF65-F5344CB8AC3E}">
        <p14:creationId xmlns:p14="http://schemas.microsoft.com/office/powerpoint/2010/main" val="32634476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Heatmaps</a:t>
            </a:r>
            <a:endParaRPr lang="en-US" dirty="0"/>
          </a:p>
        </p:txBody>
      </p:sp>
      <p:sp>
        <p:nvSpPr>
          <p:cNvPr id="3" name="Content Placeholder 2"/>
          <p:cNvSpPr>
            <a:spLocks noGrp="1"/>
          </p:cNvSpPr>
          <p:nvPr>
            <p:ph idx="1"/>
          </p:nvPr>
        </p:nvSpPr>
        <p:spPr/>
        <p:txBody>
          <a:bodyPr/>
          <a:lstStyle/>
          <a:p>
            <a:r>
              <a:rPr lang="en-US" dirty="0" err="1" smtClean="0"/>
              <a:t>Heatmap</a:t>
            </a:r>
            <a:r>
              <a:rPr lang="en-US" dirty="0" smtClean="0"/>
              <a:t> (grey scale) of the data matrix</a:t>
            </a:r>
          </a:p>
          <a:p>
            <a:pPr lvl="1"/>
            <a:r>
              <a:rPr lang="en-US" dirty="0" smtClean="0"/>
              <a:t>Document-word frequencies</a:t>
            </a:r>
            <a:endParaRPr lang="en-US" dirty="0"/>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4798890" y="2944813"/>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3048000"/>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486691"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800">
                <a:latin typeface="Arial" charset="0"/>
                <a:ea typeface="ＭＳ Ｐゴシック" charset="0"/>
              </a:rPr>
              <a:t>Documents</a:t>
            </a:r>
          </a:p>
        </p:txBody>
      </p:sp>
      <p:sp>
        <p:nvSpPr>
          <p:cNvPr id="7" name="Text Box 6"/>
          <p:cNvSpPr txBox="1">
            <a:spLocks noChangeArrowheads="1"/>
          </p:cNvSpPr>
          <p:nvPr/>
        </p:nvSpPr>
        <p:spPr bwMode="auto">
          <a:xfrm>
            <a:off x="820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800">
                <a:latin typeface="Arial" charset="0"/>
                <a:ea typeface="ＭＳ Ｐゴシック" charset="0"/>
              </a:rPr>
              <a:t>Words</a:t>
            </a:r>
          </a:p>
        </p:txBody>
      </p:sp>
      <p:sp>
        <p:nvSpPr>
          <p:cNvPr id="9" name="TextBox 8"/>
          <p:cNvSpPr txBox="1"/>
          <p:nvPr/>
        </p:nvSpPr>
        <p:spPr>
          <a:xfrm>
            <a:off x="1495506" y="6165156"/>
            <a:ext cx="1915909" cy="369332"/>
          </a:xfrm>
          <a:prstGeom prst="rect">
            <a:avLst/>
          </a:prstGeom>
          <a:solidFill>
            <a:srgbClr val="92D050"/>
          </a:solidFill>
        </p:spPr>
        <p:txBody>
          <a:bodyPr wrap="none" rtlCol="0">
            <a:spAutoFit/>
          </a:bodyPr>
          <a:lstStyle/>
          <a:p>
            <a:r>
              <a:rPr lang="en-US" dirty="0" smtClean="0"/>
              <a:t>Before clustering</a:t>
            </a:r>
            <a:endParaRPr lang="en-US" dirty="0"/>
          </a:p>
        </p:txBody>
      </p:sp>
      <p:sp>
        <p:nvSpPr>
          <p:cNvPr id="10" name="TextBox 9"/>
          <p:cNvSpPr txBox="1"/>
          <p:nvPr/>
        </p:nvSpPr>
        <p:spPr>
          <a:xfrm>
            <a:off x="5776097" y="6152250"/>
            <a:ext cx="1723549" cy="369332"/>
          </a:xfrm>
          <a:prstGeom prst="rect">
            <a:avLst/>
          </a:prstGeom>
          <a:solidFill>
            <a:srgbClr val="92D050"/>
          </a:solidFill>
        </p:spPr>
        <p:txBody>
          <a:bodyPr wrap="none" rtlCol="0">
            <a:spAutoFit/>
          </a:bodyPr>
          <a:lstStyle/>
          <a:p>
            <a:r>
              <a:rPr lang="en-US" dirty="0" smtClean="0"/>
              <a:t>After clustering</a:t>
            </a:r>
            <a:endParaRPr lang="en-US" dirty="0"/>
          </a:p>
        </p:txBody>
      </p:sp>
    </p:spTree>
    <p:extLst>
      <p:ext uri="{BB962C8B-B14F-4D97-AF65-F5344CB8AC3E}">
        <p14:creationId xmlns:p14="http://schemas.microsoft.com/office/powerpoint/2010/main" val="20204971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357554"/>
            <a:ext cx="8229600" cy="556846"/>
          </a:xfrm>
        </p:spPr>
        <p:txBody>
          <a:bodyPr>
            <a:normAutofit fontScale="90000"/>
          </a:bodyPr>
          <a:lstStyle/>
          <a:p>
            <a:r>
              <a:rPr lang="en-US" dirty="0" err="1" smtClean="0"/>
              <a:t>Heatmaps</a:t>
            </a:r>
            <a:endParaRPr lang="en-US" dirty="0"/>
          </a:p>
        </p:txBody>
      </p:sp>
      <p:pic>
        <p:nvPicPr>
          <p:cNvPr id="15" name="Picture 14"/>
          <p:cNvPicPr/>
          <p:nvPr/>
        </p:nvPicPr>
        <p:blipFill rotWithShape="1">
          <a:blip r:embed="rId2"/>
          <a:srcRect l="17924" t="8196" r="19811" b="26230"/>
          <a:stretch/>
        </p:blipFill>
        <p:spPr>
          <a:xfrm>
            <a:off x="304800" y="1371600"/>
            <a:ext cx="8305800" cy="5029200"/>
          </a:xfrm>
          <a:prstGeom prst="rect">
            <a:avLst/>
          </a:prstGeom>
        </p:spPr>
      </p:pic>
      <p:sp>
        <p:nvSpPr>
          <p:cNvPr id="13" name="TextBox 12"/>
          <p:cNvSpPr txBox="1"/>
          <p:nvPr/>
        </p:nvSpPr>
        <p:spPr>
          <a:xfrm>
            <a:off x="29308" y="1186934"/>
            <a:ext cx="3852401" cy="369332"/>
          </a:xfrm>
          <a:prstGeom prst="rect">
            <a:avLst/>
          </a:prstGeom>
          <a:noFill/>
        </p:spPr>
        <p:txBody>
          <a:bodyPr wrap="none" rtlCol="0">
            <a:spAutoFit/>
          </a:bodyPr>
          <a:lstStyle/>
          <a:p>
            <a:r>
              <a:rPr lang="en-US" dirty="0" smtClean="0"/>
              <a:t>A very popular way to visualize data</a:t>
            </a:r>
            <a:endParaRPr lang="en-US" dirty="0"/>
          </a:p>
        </p:txBody>
      </p:sp>
      <p:sp>
        <p:nvSpPr>
          <p:cNvPr id="14" name="TextBox 13"/>
          <p:cNvSpPr txBox="1"/>
          <p:nvPr/>
        </p:nvSpPr>
        <p:spPr>
          <a:xfrm>
            <a:off x="914400"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smtClean="0"/>
              <a:t>of both </a:t>
            </a:r>
            <a:r>
              <a:rPr lang="en-US" dirty="0" smtClean="0">
                <a:solidFill>
                  <a:schemeClr val="accent6">
                    <a:lumMod val="75000"/>
                  </a:schemeClr>
                </a:solidFill>
              </a:rPr>
              <a:t>numeric</a:t>
            </a:r>
            <a:r>
              <a:rPr lang="en-US" dirty="0" smtClean="0"/>
              <a:t> and </a:t>
            </a:r>
            <a:r>
              <a:rPr lang="en-US" dirty="0" smtClean="0">
                <a:solidFill>
                  <a:srgbClr val="0070C0"/>
                </a:solidFill>
              </a:rPr>
              <a:t>categorical</a:t>
            </a:r>
            <a:r>
              <a:rPr lang="en-US" dirty="0" smtClean="0">
                <a:solidFill>
                  <a:schemeClr val="accent6">
                    <a:lumMod val="75000"/>
                  </a:schemeClr>
                </a:solidFill>
              </a:rPr>
              <a:t>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433754" y="3505200"/>
          <a:ext cx="7262448" cy="2123440"/>
        </p:xfrm>
        <a:graphic>
          <a:graphicData uri="http://schemas.openxmlformats.org/drawingml/2006/table">
            <a:tbl>
              <a:tblPr firstRow="1" bandRow="1">
                <a:tableStyleId>{073A0DAA-6AF3-43AB-8588-CEC1D06C72B9}</a:tableStyleId>
              </a:tblPr>
              <a:tblGrid>
                <a:gridCol w="1210408"/>
                <a:gridCol w="1210408"/>
                <a:gridCol w="1210408"/>
                <a:gridCol w="1210408"/>
                <a:gridCol w="1210408"/>
                <a:gridCol w="1210408"/>
              </a:tblGrid>
              <a:tr h="370840">
                <a:tc>
                  <a:txBody>
                    <a:bodyPr/>
                    <a:lstStyle/>
                    <a:p>
                      <a:r>
                        <a:rPr lang="en-US" dirty="0" smtClean="0"/>
                        <a:t>ID Number</a:t>
                      </a:r>
                      <a:endParaRPr lang="en-US" dirty="0"/>
                    </a:p>
                  </a:txBody>
                  <a:tcPr/>
                </a:tc>
                <a:tc>
                  <a:txBody>
                    <a:bodyPr/>
                    <a:lstStyle/>
                    <a:p>
                      <a:r>
                        <a:rPr lang="en-US" dirty="0" smtClean="0">
                          <a:solidFill>
                            <a:srgbClr val="0070C0"/>
                          </a:solidFill>
                        </a:rPr>
                        <a:t>Zip Code</a:t>
                      </a:r>
                      <a:endParaRPr lang="en-US" dirty="0">
                        <a:solidFill>
                          <a:srgbClr val="0070C0"/>
                        </a:solidFill>
                      </a:endParaRPr>
                    </a:p>
                  </a:txBody>
                  <a:tcPr/>
                </a:tc>
                <a:tc>
                  <a:txBody>
                    <a:bodyPr/>
                    <a:lstStyle/>
                    <a:p>
                      <a:r>
                        <a:rPr lang="en-US" dirty="0" smtClean="0">
                          <a:solidFill>
                            <a:schemeClr val="accent6">
                              <a:lumMod val="75000"/>
                            </a:schemeClr>
                          </a:solidFill>
                        </a:rPr>
                        <a:t>Age</a:t>
                      </a:r>
                      <a:endParaRPr lang="en-US" dirty="0">
                        <a:solidFill>
                          <a:schemeClr val="accent6">
                            <a:lumMod val="75000"/>
                          </a:schemeClr>
                        </a:solidFill>
                      </a:endParaRPr>
                    </a:p>
                  </a:txBody>
                  <a:tcPr/>
                </a:tc>
                <a:tc>
                  <a:txBody>
                    <a:bodyPr/>
                    <a:lstStyle/>
                    <a:p>
                      <a:r>
                        <a:rPr lang="en-US" dirty="0" smtClean="0">
                          <a:solidFill>
                            <a:srgbClr val="0070C0"/>
                          </a:solidFill>
                        </a:rPr>
                        <a:t>Marital Status</a:t>
                      </a:r>
                      <a:endParaRPr lang="en-US" dirty="0">
                        <a:solidFill>
                          <a:srgbClr val="0070C0"/>
                        </a:solidFill>
                      </a:endParaRPr>
                    </a:p>
                  </a:txBody>
                  <a:tcPr/>
                </a:tc>
                <a:tc>
                  <a:txBody>
                    <a:bodyPr/>
                    <a:lstStyle/>
                    <a:p>
                      <a:r>
                        <a:rPr lang="en-US" dirty="0" smtClean="0">
                          <a:solidFill>
                            <a:schemeClr val="accent6">
                              <a:lumMod val="75000"/>
                            </a:schemeClr>
                          </a:solidFill>
                        </a:rPr>
                        <a:t>Income</a:t>
                      </a:r>
                      <a:endParaRPr lang="en-US" dirty="0">
                        <a:solidFill>
                          <a:schemeClr val="accent6">
                            <a:lumMod val="75000"/>
                          </a:schemeClr>
                        </a:solidFill>
                      </a:endParaRPr>
                    </a:p>
                  </a:txBody>
                  <a:tcPr/>
                </a:tc>
                <a:tc>
                  <a:txBody>
                    <a:bodyPr/>
                    <a:lstStyle/>
                    <a:p>
                      <a:r>
                        <a:rPr lang="en-US" dirty="0" smtClean="0">
                          <a:solidFill>
                            <a:srgbClr val="0070C0"/>
                          </a:solidFill>
                        </a:rPr>
                        <a:t>Income Bracket</a:t>
                      </a:r>
                      <a:endParaRPr lang="en-US" dirty="0">
                        <a:solidFill>
                          <a:srgbClr val="0070C0"/>
                        </a:solidFill>
                      </a:endParaRPr>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55</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250000</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25</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30000</a:t>
                      </a:r>
                      <a:endParaRPr lang="en-US" dirty="0"/>
                    </a:p>
                  </a:txBody>
                  <a:tcPr/>
                </a:tc>
                <a:tc>
                  <a:txBody>
                    <a:bodyPr/>
                    <a:lstStyle/>
                    <a:p>
                      <a:pPr algn="ctr"/>
                      <a:r>
                        <a:rPr lang="en-US" dirty="0" smtClean="0"/>
                        <a:t>Low</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45</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200000</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43</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150000</a:t>
                      </a:r>
                      <a:endParaRPr lang="en-US" dirty="0"/>
                    </a:p>
                  </a:txBody>
                  <a:tcPr/>
                </a:tc>
                <a:tc>
                  <a:txBody>
                    <a:bodyPr/>
                    <a:lstStyle/>
                    <a:p>
                      <a:pPr algn="ctr"/>
                      <a:r>
                        <a:rPr lang="en-US" dirty="0" smtClean="0"/>
                        <a:t>Medium</a:t>
                      </a:r>
                      <a:endParaRPr lang="en-US" dirty="0"/>
                    </a:p>
                  </a:txBody>
                  <a:tcPr/>
                </a:tc>
              </a:tr>
            </a:tbl>
          </a:graphicData>
        </a:graphic>
      </p:graphicFrame>
    </p:spTree>
    <p:extLst>
      <p:ext uri="{BB962C8B-B14F-4D97-AF65-F5344CB8AC3E}">
        <p14:creationId xmlns:p14="http://schemas.microsoft.com/office/powerpoint/2010/main" val="42579147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we extract knowledge from a large dataset we need to make sure that what we found is not an </a:t>
            </a:r>
            <a:r>
              <a:rPr lang="en-US" dirty="0" smtClean="0">
                <a:solidFill>
                  <a:schemeClr val="accent6">
                    <a:lumMod val="75000"/>
                  </a:schemeClr>
                </a:solidFill>
              </a:rPr>
              <a:t>artifact of randomness</a:t>
            </a:r>
          </a:p>
          <a:p>
            <a:pPr lvl="1"/>
            <a:r>
              <a:rPr lang="en-US" dirty="0" smtClean="0"/>
              <a:t>E.g., we find that many people buy milk and toilet paper together.</a:t>
            </a:r>
          </a:p>
          <a:p>
            <a:pPr lvl="1"/>
            <a:r>
              <a:rPr lang="en-US" dirty="0" smtClean="0"/>
              <a:t>But many (more) people buy milk and toilet paper </a:t>
            </a:r>
            <a:r>
              <a:rPr lang="en-US" dirty="0" smtClean="0">
                <a:solidFill>
                  <a:srgbClr val="0070C0"/>
                </a:solidFill>
              </a:rPr>
              <a:t>independently</a:t>
            </a:r>
          </a:p>
          <a:p>
            <a:r>
              <a:rPr lang="en-US" dirty="0" smtClean="0"/>
              <a:t>Statistical tests compare the results of an experiment with those generated by a </a:t>
            </a:r>
            <a:r>
              <a:rPr lang="en-US" dirty="0" smtClean="0">
                <a:solidFill>
                  <a:schemeClr val="accent6">
                    <a:lumMod val="75000"/>
                  </a:schemeClr>
                </a:solidFill>
              </a:rPr>
              <a:t>null hypothesis</a:t>
            </a:r>
          </a:p>
          <a:p>
            <a:pPr lvl="1"/>
            <a:r>
              <a:rPr lang="en-US" dirty="0" smtClean="0"/>
              <a:t>E.g., a null hypothesis is that people select items independently.</a:t>
            </a:r>
          </a:p>
          <a:p>
            <a:r>
              <a:rPr lang="en-US" dirty="0" smtClean="0"/>
              <a:t>A result is interesting if it cannot be produced by </a:t>
            </a:r>
            <a:r>
              <a:rPr lang="en-US" dirty="0" smtClean="0">
                <a:solidFill>
                  <a:srgbClr val="0070C0"/>
                </a:solidFill>
              </a:rPr>
              <a:t>randomness</a:t>
            </a:r>
            <a:r>
              <a:rPr lang="en-US" dirty="0" smtClean="0"/>
              <a:t>.</a:t>
            </a:r>
          </a:p>
          <a:p>
            <a:pPr lvl="1"/>
            <a:r>
              <a:rPr lang="en-US" dirty="0" smtClean="0"/>
              <a:t>An important problem is to define the null hypothesis correctly: What is random?</a:t>
            </a:r>
            <a:endParaRPr lang="en-US" dirty="0"/>
          </a:p>
        </p:txBody>
      </p:sp>
    </p:spTree>
    <p:extLst>
      <p:ext uri="{BB962C8B-B14F-4D97-AF65-F5344CB8AC3E}">
        <p14:creationId xmlns:p14="http://schemas.microsoft.com/office/powerpoint/2010/main" val="19278777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91</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92</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93</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r>
              <a:rPr lang="en-US" dirty="0" smtClean="0"/>
              <a:t>.</a:t>
            </a:r>
          </a:p>
          <a:p>
            <a:pPr lvl="1"/>
            <a:r>
              <a:rPr lang="en-US" dirty="0" smtClean="0"/>
              <a:t>Why?</a:t>
            </a:r>
            <a:endParaRPr lang="en-US" dirty="0"/>
          </a:p>
          <a:p>
            <a:endParaRPr lang="en-US" dirty="0"/>
          </a:p>
          <a:p>
            <a:r>
              <a:rPr lang="en-US" dirty="0"/>
              <a:t>What did he conclude?</a:t>
            </a:r>
          </a:p>
          <a:p>
            <a:pPr lvl="1"/>
            <a:r>
              <a:rPr lang="en-US" dirty="0"/>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94</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7879</TotalTime>
  <Words>6624</Words>
  <Application>Microsoft Office PowerPoint</Application>
  <PresentationFormat>On-screen Show (4:3)</PresentationFormat>
  <Paragraphs>1650</Paragraphs>
  <Slides>94</Slides>
  <Notes>22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94</vt:i4>
      </vt:variant>
    </vt:vector>
  </HeadingPairs>
  <TitlesOfParts>
    <vt:vector size="99" baseType="lpstr">
      <vt:lpstr>Clarity</vt:lpstr>
      <vt:lpstr>Clip</vt:lpstr>
      <vt:lpstr>Document</vt:lpstr>
      <vt:lpstr>VISIO</vt:lpstr>
      <vt:lpstr>Equation</vt:lpstr>
      <vt:lpstr>DATA MINING LECTURE 2</vt:lpstr>
      <vt:lpstr>What is Data Mining?</vt:lpstr>
      <vt:lpstr>Why do we need data mining?</vt:lpstr>
      <vt:lpstr>What is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Physical data storage</vt:lpstr>
      <vt:lpstr>Examples</vt:lpstr>
      <vt:lpstr>Examples</vt:lpstr>
      <vt:lpstr>Set data</vt:lpstr>
      <vt:lpstr>Set data</vt:lpstr>
      <vt:lpstr>Vector representation of market-basket data</vt:lpstr>
      <vt:lpstr>Vector representation of document data</vt:lpstr>
      <vt:lpstr>Physical data storage</vt:lpstr>
      <vt:lpstr>Ordered Data </vt:lpstr>
      <vt:lpstr>Ordered Data</vt:lpstr>
      <vt:lpstr>Graph Data </vt:lpstr>
      <vt:lpstr>Representation</vt:lpstr>
      <vt:lpstr>Representation</vt:lpstr>
      <vt:lpstr>Representation</vt:lpstr>
      <vt:lpstr>Types of data: summary</vt:lpstr>
      <vt:lpstr>The data analysis pipeline</vt:lpstr>
      <vt:lpstr>The data analysis pipeline</vt:lpstr>
      <vt:lpstr>The data analysis pipeline</vt:lpstr>
      <vt:lpstr>The data analysis pipeline</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Proof by Induction</vt:lpstr>
      <vt:lpstr>A data preprocessing example</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Normalization</vt:lpstr>
      <vt:lpstr>Normalization</vt:lpstr>
      <vt:lpstr>Normalization</vt:lpstr>
      <vt:lpstr>Normalization</vt:lpstr>
      <vt:lpstr>Normalization</vt:lpstr>
      <vt:lpstr>Normalization</vt:lpstr>
      <vt:lpstr>Normalization</vt:lpstr>
      <vt:lpstr>Exploratory analysis of data</vt:lpstr>
      <vt:lpstr>Frequency and Mode</vt:lpstr>
      <vt:lpstr>Example</vt:lpstr>
      <vt:lpstr>Example</vt:lpstr>
      <vt:lpstr>Example</vt:lpstr>
      <vt:lpstr>Percentiles</vt:lpstr>
      <vt:lpstr>Example</vt:lpstr>
      <vt:lpstr>Measures of Location: Mean and Median</vt:lpstr>
      <vt:lpstr>Example</vt:lpstr>
      <vt:lpstr>Measures of Spread: Range and Variance</vt:lpstr>
      <vt:lpstr>Normal Distribution</vt:lpstr>
      <vt:lpstr>Not everything is normally distributed</vt:lpstr>
      <vt:lpstr>Power-law distribution</vt:lpstr>
      <vt:lpstr>Power-laws are everywhere</vt:lpstr>
      <vt:lpstr>Zipf’s law</vt:lpstr>
      <vt:lpstr>The importance of correct representation</vt:lpstr>
      <vt:lpstr>The importance of correct representation</vt:lpstr>
      <vt:lpstr>The importance of correct representation</vt:lpstr>
      <vt:lpstr>Scatter Plot Array of Iris Attributes</vt:lpstr>
      <vt:lpstr>Post-processing</vt:lpstr>
      <vt:lpstr>Visualization on a map</vt:lpstr>
      <vt:lpstr>Dimensionality Reduction</vt:lpstr>
      <vt:lpstr>Charles Minard map</vt:lpstr>
      <vt:lpstr>Word Clouds</vt:lpstr>
      <vt:lpstr>Heatmaps</vt:lpstr>
      <vt:lpstr>Heatmaps</vt:lpstr>
      <vt:lpstr>Heatmaps</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260</cp:revision>
  <dcterms:created xsi:type="dcterms:W3CDTF">2011-10-17T19:46:53Z</dcterms:created>
  <dcterms:modified xsi:type="dcterms:W3CDTF">2017-03-07T12:04:09Z</dcterms:modified>
</cp:coreProperties>
</file>