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4"/>
  </p:notesMasterIdLst>
  <p:sldIdLst>
    <p:sldId id="674" r:id="rId2"/>
    <p:sldId id="675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76" r:id="rId11"/>
    <p:sldId id="685" r:id="rId12"/>
    <p:sldId id="684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2" r:id="rId30"/>
    <p:sldId id="703" r:id="rId31"/>
    <p:sldId id="704" r:id="rId32"/>
    <p:sldId id="705" r:id="rId33"/>
    <p:sldId id="709" r:id="rId34"/>
    <p:sldId id="706" r:id="rId35"/>
    <p:sldId id="707" r:id="rId36"/>
    <p:sldId id="708" r:id="rId37"/>
    <p:sldId id="711" r:id="rId38"/>
    <p:sldId id="710" r:id="rId39"/>
    <p:sldId id="712" r:id="rId40"/>
    <p:sldId id="713" r:id="rId41"/>
    <p:sldId id="714" r:id="rId42"/>
    <p:sldId id="7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127" autoAdjust="0"/>
  </p:normalViewPr>
  <p:slideViewPr>
    <p:cSldViewPr>
      <p:cViewPr varScale="1">
        <p:scale>
          <a:sx n="117" d="100"/>
          <a:sy n="117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3:32:17.9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8 2,'-118'-4'3,"-4"1"-3,-3 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7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 detection in graphs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types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Overlapping communities vs non-overlapping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08" y="2514600"/>
            <a:ext cx="41323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108" y="2502671"/>
            <a:ext cx="3810000" cy="420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65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Non-Overlapping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 connectivity within the community, sparse across communities</a:t>
            </a:r>
            <a:endParaRPr lang="en-US" dirty="0"/>
          </a:p>
        </p:txBody>
      </p:sp>
      <p:pic>
        <p:nvPicPr>
          <p:cNvPr id="4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1536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2276019" y="563433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6" name="TextBox 7"/>
          <p:cNvSpPr txBox="1"/>
          <p:nvPr/>
        </p:nvSpPr>
        <p:spPr>
          <a:xfrm>
            <a:off x="5686589" y="5515471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 smtClean="0"/>
              <a:t>Adjacency matrix</a:t>
            </a:r>
            <a:endParaRPr lang="ko-KR" altLang="en-US" sz="2400" b="1" dirty="0"/>
          </a:p>
        </p:txBody>
      </p:sp>
      <p:pic>
        <p:nvPicPr>
          <p:cNvPr id="7" name="Picture 6" descr="D:\research\paper\2012\jaewon-agmfit\FIG\overlap_STB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93" y="3107339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906329" y="3005336"/>
            <a:ext cx="2353227" cy="124324"/>
            <a:chOff x="5220073" y="3853428"/>
            <a:chExt cx="2898039" cy="157760"/>
          </a:xfrm>
        </p:grpSpPr>
        <p:sp>
          <p:nvSpPr>
            <p:cNvPr id="26" name="Rounded Rectangle 25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25"/>
          <p:cNvSpPr txBox="1"/>
          <p:nvPr/>
        </p:nvSpPr>
        <p:spPr>
          <a:xfrm>
            <a:off x="6666451" y="2497701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4624717" y="4253412"/>
            <a:ext cx="2385242" cy="122655"/>
            <a:chOff x="5220073" y="3853428"/>
            <a:chExt cx="2898039" cy="157760"/>
          </a:xfrm>
        </p:grpSpPr>
        <p:sp>
          <p:nvSpPr>
            <p:cNvPr id="12" name="Rounded Rectangle 11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extBox 41"/>
          <p:cNvSpPr txBox="1"/>
          <p:nvPr/>
        </p:nvSpPr>
        <p:spPr>
          <a:xfrm rot="16200000">
            <a:off x="5018362" y="4212040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8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50267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28900"/>
            <a:ext cx="3724275" cy="29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6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 as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many ways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detection </a:t>
            </a:r>
            <a:r>
              <a:rPr lang="en-US" dirty="0" smtClean="0"/>
              <a:t>is just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on graphs.</a:t>
            </a:r>
          </a:p>
          <a:p>
            <a:r>
              <a:rPr lang="en-US" dirty="0" smtClean="0"/>
              <a:t>We can apply clustering algorithms on the </a:t>
            </a:r>
            <a:r>
              <a:rPr lang="en-US" dirty="0" smtClean="0">
                <a:solidFill>
                  <a:srgbClr val="0070C0"/>
                </a:solidFill>
              </a:rPr>
              <a:t>adjacency matrix</a:t>
            </a:r>
            <a:r>
              <a:rPr lang="en-US" dirty="0"/>
              <a:t> </a:t>
            </a:r>
            <a:r>
              <a:rPr lang="en-US" dirty="0" smtClean="0"/>
              <a:t>(e.g., k-means)</a:t>
            </a:r>
            <a:endParaRPr lang="en-US" dirty="0"/>
          </a:p>
          <a:p>
            <a:r>
              <a:rPr lang="en-US" dirty="0" smtClean="0"/>
              <a:t>We can define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distance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 smtClean="0"/>
              <a:t> measure between nodes in the graph and apply other algorithms (e.g., hierarchical clustering)</a:t>
            </a:r>
          </a:p>
          <a:p>
            <a:pPr lvl="1"/>
            <a:r>
              <a:rPr lang="en-US" dirty="0" smtClean="0"/>
              <a:t>Similarity using </a:t>
            </a:r>
            <a:r>
              <a:rPr lang="en-US" dirty="0" err="1" smtClean="0"/>
              <a:t>jaccard</a:t>
            </a:r>
            <a:r>
              <a:rPr lang="en-US" dirty="0" smtClean="0"/>
              <a:t> similarity on the </a:t>
            </a:r>
            <a:r>
              <a:rPr lang="en-US" dirty="0" smtClean="0">
                <a:solidFill>
                  <a:srgbClr val="0070C0"/>
                </a:solidFill>
              </a:rPr>
              <a:t>neighbors </a:t>
            </a:r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Distance using </a:t>
            </a:r>
            <a:r>
              <a:rPr lang="en-US" dirty="0" smtClean="0">
                <a:solidFill>
                  <a:srgbClr val="0070C0"/>
                </a:solidFill>
              </a:rPr>
              <a:t>shortest paths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random walks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also algorithms that are specific to graphs</a:t>
            </a:r>
          </a:p>
        </p:txBody>
      </p:sp>
    </p:spTree>
    <p:extLst>
      <p:ext uri="{BB962C8B-B14F-4D97-AF65-F5344CB8AC3E}">
        <p14:creationId xmlns:p14="http://schemas.microsoft.com/office/powerpoint/2010/main" val="318255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Girvan-Newman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Hierarchical divisive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Start with the whole graph</a:t>
            </a:r>
          </a:p>
          <a:p>
            <a:pPr lvl="1"/>
            <a:r>
              <a:rPr lang="en-US" dirty="0"/>
              <a:t>Find edges whose removal  “</a:t>
            </a:r>
            <a:r>
              <a:rPr lang="en-US" dirty="0">
                <a:solidFill>
                  <a:srgbClr val="0070C0"/>
                </a:solidFill>
              </a:rPr>
              <a:t>partitions</a:t>
            </a:r>
            <a:r>
              <a:rPr lang="en-US" dirty="0"/>
              <a:t>” the graph</a:t>
            </a:r>
          </a:p>
          <a:p>
            <a:pPr lvl="1"/>
            <a:r>
              <a:rPr lang="en-US" dirty="0"/>
              <a:t>Repeat with each subgraph until single vertices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553619"/>
            <a:ext cx="5648288" cy="3023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4102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edge to remove?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7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Girvan-Newman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cut-edges</a:t>
            </a:r>
            <a:r>
              <a:rPr lang="en-US" dirty="0" smtClean="0"/>
              <a:t> (a.k.a.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bridge edges</a:t>
            </a:r>
            <a:r>
              <a:rPr lang="en-US" dirty="0" smtClean="0"/>
              <a:t>): edges that when removed they disconnect the 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may be many of those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2719387"/>
            <a:ext cx="5943600" cy="2638425"/>
            <a:chOff x="2915816" y="1124744"/>
            <a:chExt cx="4048125" cy="17716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1124744"/>
              <a:ext cx="4048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148064" y="148478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44008" y="1484784"/>
              <a:ext cx="7200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427984" y="18448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652120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36096" y="1412776"/>
              <a:ext cx="7200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404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Girvan-Newman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cut-edges</a:t>
            </a:r>
            <a:r>
              <a:rPr lang="en-US" dirty="0" smtClean="0"/>
              <a:t> (a.k.a.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bridge edges</a:t>
            </a:r>
            <a:r>
              <a:rPr lang="en-US" dirty="0" smtClean="0"/>
              <a:t>): edges that when removed they disconnect the 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 more often, there may be none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013" y="3048000"/>
            <a:ext cx="65319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425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Girvan-Newman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cut-edges</a:t>
            </a:r>
            <a:r>
              <a:rPr lang="en-US" dirty="0" smtClean="0"/>
              <a:t> (a.k.a.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bridge edges</a:t>
            </a:r>
            <a:r>
              <a:rPr lang="en-US" dirty="0" smtClean="0"/>
              <a:t>): edges that when removed they disconnect the 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 more often, there may be none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59634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4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importance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measure of how important an edge is in keeping the graph connected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Edge </a:t>
            </a:r>
            <a:r>
              <a:rPr lang="en-US" dirty="0" err="1" smtClean="0">
                <a:solidFill>
                  <a:srgbClr val="FF0000"/>
                </a:solidFill>
              </a:rPr>
              <a:t>betweenness</a:t>
            </a:r>
            <a:r>
              <a:rPr lang="en-US" dirty="0" smtClean="0"/>
              <a:t>: Number of shortest paths that pass through the edge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285" y="3733800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43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r>
              <a:rPr lang="en-US" dirty="0" err="1" smtClean="0"/>
              <a:t>Betweeness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Betweeness of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): </a:t>
                </a:r>
              </a:p>
              <a:p>
                <a:pPr lvl="1"/>
                <a:r>
                  <a:rPr lang="en-US" dirty="0" smtClean="0"/>
                  <a:t>For each pair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compute the number of shortest paths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include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may be </a:t>
                </a:r>
                <a:r>
                  <a:rPr lang="en-US" dirty="0" smtClean="0"/>
                  <a:t>multiple shortest </a:t>
                </a:r>
                <a:r>
                  <a:rPr lang="en-US" dirty="0" smtClean="0"/>
                  <a:t>paths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𝑆𝑃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. Compute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fraction </a:t>
                </a:r>
                <a:r>
                  <a:rPr lang="en-US" dirty="0" smtClean="0"/>
                  <a:t>of those that pass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unit of traffic </a:t>
                </a:r>
                <a:r>
                  <a:rPr lang="en-US" dirty="0" smtClean="0"/>
                  <a:t>flow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𝑡h𝑎𝑡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𝑖𝑛𝑐𝑙𝑢𝑑𝑒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Betweenness</a:t>
                </a:r>
                <a:r>
                  <a:rPr lang="en-US" dirty="0" smtClean="0"/>
                  <a:t> </a:t>
                </a:r>
                <a:r>
                  <a:rPr lang="en-US" dirty="0" smtClean="0"/>
                  <a:t>computes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probability</a:t>
                </a:r>
                <a:r>
                  <a:rPr lang="en-US" dirty="0" smtClean="0"/>
                  <a:t> of an edge to </a:t>
                </a:r>
                <a:r>
                  <a:rPr lang="en-US" dirty="0"/>
                  <a:t>occur on a randomly chosen shortest path between two randomly chosen </a:t>
                </a:r>
                <a:r>
                  <a:rPr lang="en-US" dirty="0" smtClean="0"/>
                  <a:t>nodes.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4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Real-life graphs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random</a:t>
            </a:r>
          </a:p>
          <a:p>
            <a:pPr lvl="1"/>
            <a:r>
              <a:rPr lang="en-US" dirty="0" smtClean="0"/>
              <a:t>E.g., in a social network people pick their friends based on their common interests and activities</a:t>
            </a:r>
          </a:p>
          <a:p>
            <a:pPr lvl="1"/>
            <a:endParaRPr lang="en-US" dirty="0"/>
          </a:p>
          <a:p>
            <a:r>
              <a:rPr lang="en-US" dirty="0" smtClean="0"/>
              <a:t>We expect that the nodes in a graph will be organized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communities</a:t>
            </a:r>
          </a:p>
          <a:p>
            <a:pPr lvl="1"/>
            <a:r>
              <a:rPr lang="en-US" dirty="0" smtClean="0"/>
              <a:t>Groups </a:t>
            </a:r>
            <a:r>
              <a:rPr lang="en-US" dirty="0"/>
              <a:t>of vertices which probably share common properties and/or play similar roles within the </a:t>
            </a:r>
            <a:r>
              <a:rPr lang="en-US" dirty="0" smtClean="0"/>
              <a:t>graph</a:t>
            </a:r>
          </a:p>
          <a:p>
            <a:pPr lvl="1"/>
            <a:endParaRPr lang="en-US" dirty="0"/>
          </a:p>
          <a:p>
            <a:r>
              <a:rPr lang="en-US" dirty="0" smtClean="0"/>
              <a:t>How do we find them?</a:t>
            </a:r>
          </a:p>
          <a:p>
            <a:pPr lvl="1"/>
            <a:r>
              <a:rPr lang="en-US" dirty="0" smtClean="0"/>
              <a:t>Nodes in communities will be </a:t>
            </a:r>
            <a:r>
              <a:rPr lang="en-US" dirty="0" smtClean="0">
                <a:solidFill>
                  <a:srgbClr val="0070C0"/>
                </a:solidFill>
              </a:rPr>
              <a:t>densely connected </a:t>
            </a:r>
            <a:r>
              <a:rPr lang="en-US" dirty="0" smtClean="0"/>
              <a:t>to each other, and </a:t>
            </a:r>
            <a:r>
              <a:rPr lang="en-US" dirty="0" smtClean="0">
                <a:solidFill>
                  <a:srgbClr val="0070C0"/>
                </a:solidFill>
              </a:rPr>
              <a:t>sparsely connected </a:t>
            </a:r>
            <a:r>
              <a:rPr lang="en-US" dirty="0" smtClean="0"/>
              <a:t>with other communities</a:t>
            </a:r>
          </a:p>
          <a:p>
            <a:pPr lvl="1"/>
            <a:r>
              <a:rPr lang="en-US" dirty="0" smtClean="0"/>
              <a:t>Sounds familiar?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4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69" y="568682"/>
            <a:ext cx="8229600" cy="9906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710" y="1881336"/>
            <a:ext cx="5290571" cy="23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4920156" y="2981445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4433484" y="3571216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4157109" y="1553223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4427851" y="1922555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9"/>
          <p:cNvSpPr txBox="1"/>
          <p:nvPr/>
        </p:nvSpPr>
        <p:spPr>
          <a:xfrm>
            <a:off x="7192407" y="3642742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463477" y="3735075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/>
          <p:nvPr/>
        </p:nvSpPr>
        <p:spPr>
          <a:xfrm>
            <a:off x="7039235" y="1669069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22509" y="1874367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717403" y="4552839"/>
            <a:ext cx="2808267" cy="1777283"/>
            <a:chOff x="6873240" y="1234440"/>
            <a:chExt cx="2270760" cy="1443895"/>
          </a:xfrm>
        </p:grpSpPr>
        <p:grpSp>
          <p:nvGrpSpPr>
            <p:cNvPr id="14" name="Group 13"/>
            <p:cNvGrpSpPr/>
            <p:nvPr/>
          </p:nvGrpSpPr>
          <p:grpSpPr>
            <a:xfrm>
              <a:off x="6873240" y="1234440"/>
              <a:ext cx="2270760" cy="975360"/>
              <a:chOff x="6088632" y="2606040"/>
              <a:chExt cx="2270760" cy="975360"/>
            </a:xfrm>
          </p:grpSpPr>
          <p:cxnSp>
            <p:nvCxnSpPr>
              <p:cNvPr id="19" name="Straight Arrow Connector 18"/>
              <p:cNvCxnSpPr>
                <a:stCxn id="37" idx="5"/>
                <a:endCxn id="26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6" idx="6"/>
                <a:endCxn id="34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7" idx="4"/>
                <a:endCxn id="38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38" idx="1"/>
                <a:endCxn id="27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37" idx="3"/>
                <a:endCxn id="27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6" idx="3"/>
                <a:endCxn id="38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7" idx="6"/>
                <a:endCxn id="26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  <p:cxnSp>
            <p:nvCxnSpPr>
              <p:cNvPr id="28" name="Straight Arrow Connector 27"/>
              <p:cNvCxnSpPr>
                <a:stCxn id="33" idx="5"/>
                <a:endCxn id="35" idx="2"/>
              </p:cNvCxnSpPr>
              <p:nvPr/>
            </p:nvCxnSpPr>
            <p:spPr>
              <a:xfrm>
                <a:off x="7870383" y="2838338"/>
                <a:ext cx="306129" cy="5679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34" idx="7"/>
                <a:endCxn id="33" idx="4"/>
              </p:cNvCxnSpPr>
              <p:nvPr/>
            </p:nvCxnSpPr>
            <p:spPr>
              <a:xfrm flipV="1">
                <a:off x="7646810" y="2865120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34" idx="6"/>
                <a:endCxn id="36" idx="1"/>
              </p:cNvCxnSpPr>
              <p:nvPr/>
            </p:nvCxnSpPr>
            <p:spPr>
              <a:xfrm>
                <a:off x="7673592" y="3185160"/>
                <a:ext cx="453502" cy="14823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3" idx="5"/>
                <a:endCxn id="36" idx="1"/>
              </p:cNvCxnSpPr>
              <p:nvPr/>
            </p:nvCxnSpPr>
            <p:spPr>
              <a:xfrm>
                <a:off x="7870383" y="2838338"/>
                <a:ext cx="256711" cy="495058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6" idx="0"/>
                <a:endCxn id="35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/>
                  <a:t>F</a:t>
                </a:r>
                <a:endParaRPr lang="en-US" sz="1200" b="1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/>
                  <a:t>H</a:t>
                </a:r>
                <a:endParaRPr lang="en-US" sz="1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/>
                  <a:t>G</a:t>
                </a:r>
                <a:endParaRPr lang="en-US" sz="1200" b="1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/>
                  <a:t>B</a:t>
                </a:r>
                <a:endParaRPr lang="en-US" sz="1200" b="1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/>
                  <a:t>C</a:t>
                </a:r>
                <a:endParaRPr lang="en-US" sz="1200" b="1" dirty="0"/>
              </a:p>
            </p:txBody>
          </p:sp>
        </p:grpSp>
        <p:sp>
          <p:nvSpPr>
            <p:cNvPr id="15" name="TextBox 18"/>
            <p:cNvSpPr txBox="1"/>
            <p:nvPr/>
          </p:nvSpPr>
          <p:spPr>
            <a:xfrm>
              <a:off x="7618539" y="2176754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b=16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970559" y="1752600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21"/>
            <p:cNvSpPr txBox="1"/>
            <p:nvPr/>
          </p:nvSpPr>
          <p:spPr>
            <a:xfrm>
              <a:off x="8318021" y="2339781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b=7.5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573271" y="1947799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64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Girvan Newman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undirected unweighted graph:</a:t>
            </a:r>
          </a:p>
          <a:p>
            <a:r>
              <a:rPr lang="en-US" dirty="0" smtClean="0"/>
              <a:t>Repeat until no edges are left:</a:t>
            </a:r>
          </a:p>
          <a:p>
            <a:pPr lvl="1"/>
            <a:r>
              <a:rPr lang="en-US" dirty="0" smtClean="0"/>
              <a:t>Compute the edge </a:t>
            </a:r>
            <a:r>
              <a:rPr lang="en-US" dirty="0" err="1" smtClean="0"/>
              <a:t>betweeness</a:t>
            </a:r>
            <a:r>
              <a:rPr lang="en-US" dirty="0" smtClean="0"/>
              <a:t> for all edges</a:t>
            </a:r>
          </a:p>
          <a:p>
            <a:pPr lvl="1"/>
            <a:r>
              <a:rPr lang="en-US" dirty="0" smtClean="0"/>
              <a:t>Remove the edge with the highest </a:t>
            </a:r>
            <a:r>
              <a:rPr lang="en-US" dirty="0" err="1" smtClean="0"/>
              <a:t>betweeness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At each step of the algorithm, the connected components are the communities</a:t>
            </a:r>
          </a:p>
          <a:p>
            <a:r>
              <a:rPr lang="en-US" dirty="0" smtClean="0"/>
              <a:t>Gives a hierarchical decomposition of the graph into communities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Girvan Newman method: An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978" y="5105400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(7, 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3978" y="5896180"/>
            <a:ext cx="5534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(3, 7</a:t>
            </a:r>
            <a:r>
              <a:rPr lang="en-US" dirty="0" smtClean="0"/>
              <a:t>) = </a:t>
            </a:r>
            <a:r>
              <a:rPr lang="en-US" dirty="0" err="1" smtClean="0"/>
              <a:t>Betweenness</a:t>
            </a:r>
            <a:r>
              <a:rPr lang="en-US" dirty="0" smtClean="0"/>
              <a:t>(6</a:t>
            </a:r>
            <a:r>
              <a:rPr lang="en-US" dirty="0" smtClean="0"/>
              <a:t>, 7</a:t>
            </a:r>
            <a:r>
              <a:rPr lang="en-US" dirty="0" smtClean="0"/>
              <a:t>) =</a:t>
            </a:r>
          </a:p>
          <a:p>
            <a:r>
              <a:rPr lang="en-US" dirty="0" err="1" smtClean="0"/>
              <a:t>Betweenness</a:t>
            </a:r>
            <a:r>
              <a:rPr lang="en-US" dirty="0" smtClean="0"/>
              <a:t>(8</a:t>
            </a:r>
            <a:r>
              <a:rPr lang="en-US" dirty="0" smtClean="0"/>
              <a:t>, 9) = </a:t>
            </a:r>
            <a:r>
              <a:rPr lang="en-US" dirty="0" err="1" smtClean="0"/>
              <a:t>Betweenness</a:t>
            </a:r>
            <a:r>
              <a:rPr lang="en-US" dirty="0" smtClean="0"/>
              <a:t>(8, 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3978" y="5448675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1X12=12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Girvan-Newman: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830" y="2422000"/>
            <a:ext cx="4953000" cy="2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367" y="5877272"/>
            <a:ext cx="66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Need to re-compute </a:t>
            </a:r>
            <a:r>
              <a:rPr lang="en-US" sz="2400" dirty="0" err="1" smtClean="0">
                <a:solidFill>
                  <a:srgbClr val="008000"/>
                </a:solidFill>
                <a:cs typeface="Arial" pitchFamily="34" charset="0"/>
              </a:rPr>
              <a:t>betweenness</a:t>
            </a: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 at every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82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13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330" y="274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330" y="289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2068" y="3820634"/>
            <a:ext cx="522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 Newman method: An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535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(3,7</a:t>
            </a:r>
            <a:r>
              <a:rPr lang="en-US" dirty="0" smtClean="0"/>
              <a:t>) = </a:t>
            </a:r>
            <a:r>
              <a:rPr lang="en-US" dirty="0" err="1" smtClean="0"/>
              <a:t>Betweenness</a:t>
            </a:r>
            <a:r>
              <a:rPr lang="en-US" dirty="0" smtClean="0"/>
              <a:t>(6,7) =</a:t>
            </a:r>
          </a:p>
          <a:p>
            <a:r>
              <a:rPr lang="en-US" dirty="0" err="1" smtClean="0"/>
              <a:t>Betweenness</a:t>
            </a:r>
            <a:r>
              <a:rPr lang="en-US" dirty="0" smtClean="0"/>
              <a:t>(8,9</a:t>
            </a:r>
            <a:r>
              <a:rPr lang="en-US" dirty="0" smtClean="0"/>
              <a:t>) = </a:t>
            </a:r>
            <a:r>
              <a:rPr lang="en-US" dirty="0" err="1" smtClean="0"/>
              <a:t>Betweenness</a:t>
            </a:r>
            <a:r>
              <a:rPr lang="en-US" dirty="0" smtClean="0"/>
              <a:t>(8,12</a:t>
            </a:r>
            <a:r>
              <a:rPr lang="en-US" dirty="0" smtClean="0"/>
              <a:t>) = </a:t>
            </a:r>
            <a:r>
              <a:rPr lang="en-US" dirty="0" smtClean="0"/>
              <a:t>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637111"/>
            <a:ext cx="272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 Newman method: An 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1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 Newman method: An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Girvan-Newman: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9725"/>
            <a:ext cx="351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66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1" y="4343400"/>
            <a:ext cx="4108341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373" y="403116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Hierarchical network decomposition: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9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6723" y="370523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5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7239000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/>
        </p:blipFill>
        <p:spPr bwMode="auto">
          <a:xfrm>
            <a:off x="304800" y="1709928"/>
            <a:ext cx="5260754" cy="4676122"/>
          </a:xfrm>
          <a:prstGeom prst="snipRoundRect">
            <a:avLst>
              <a:gd name="adj1" fmla="val 16667"/>
              <a:gd name="adj2" fmla="val 2758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NCAA Football network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37548" y="4343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257800" y="1924226"/>
            <a:ext cx="2736304" cy="1271234"/>
          </a:xfrm>
          <a:prstGeom prst="wedgeRoundRectCallout">
            <a:avLst>
              <a:gd name="adj1" fmla="val -53369"/>
              <a:gd name="adj2" fmla="val 86916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Can we identify node groups?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(communities, modules, clusters)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Another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859" y="2351869"/>
            <a:ext cx="6457100" cy="32869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2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Girvan-Newman: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Zachary’s Karate club: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/>
              <a:t>Hierarchical decomposition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26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15533"/>
            <a:ext cx="27432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3275" y="4338638"/>
              <a:ext cx="131763" cy="3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20755" y="4336169"/>
                <a:ext cx="136803" cy="8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37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5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Girvan-Newman: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82" y="1524000"/>
            <a:ext cx="62888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6248400"/>
            <a:ext cx="4343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Communities in physics collaborations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52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to Compute </a:t>
            </a:r>
            <a:r>
              <a:rPr lang="en-US" dirty="0" err="1"/>
              <a:t>Betweenness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1484784"/>
                <a:ext cx="8227640" cy="174862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Want to compute 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betweenness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of paths starting from node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1484784"/>
                <a:ext cx="8227640" cy="1748629"/>
              </a:xfrm>
              <a:blipFill rotWithShape="0">
                <a:blip r:embed="rId2"/>
                <a:stretch>
                  <a:fillRect l="-1259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4302224" cy="34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44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Betweenness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Perform a </a:t>
            </a:r>
            <a:r>
              <a:rPr lang="en-US" i="1" dirty="0"/>
              <a:t>BFS</a:t>
            </a:r>
            <a:r>
              <a:rPr lang="en-US" dirty="0"/>
              <a:t> starting from A</a:t>
            </a:r>
          </a:p>
          <a:p>
            <a:pPr marL="342900" indent="-342900">
              <a:buAutoNum type="arabicPeriod"/>
            </a:pPr>
            <a:r>
              <a:rPr lang="en-US" dirty="0"/>
              <a:t>Determine the number of shortest path from A to each other node</a:t>
            </a:r>
          </a:p>
          <a:p>
            <a:pPr marL="342900" indent="-342900">
              <a:buAutoNum type="arabicPeriod"/>
            </a:pPr>
            <a:r>
              <a:rPr lang="en-US" dirty="0"/>
              <a:t>Based on these numbers, determine the amount of flow from A to all other nodes that uses each edge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7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1" y="2113971"/>
            <a:ext cx="4695571" cy="32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919" y="2113971"/>
            <a:ext cx="4361229" cy="352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49010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Initial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8594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BFS from 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dirty="0" err="1"/>
              <a:t>Betweenness</a:t>
            </a:r>
            <a:r>
              <a:rPr lang="en-US" dirty="0"/>
              <a:t>: step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0" y="2514600"/>
            <a:ext cx="6919891" cy="40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158" y="336798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1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158" y="481801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3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58" y="408806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2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178" y="5548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4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00" y="2662133"/>
            <a:ext cx="0" cy="35100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25514" y="4558865"/>
            <a:ext cx="14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Top-down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dirty="0" err="1"/>
              <a:t>Betweenness</a:t>
            </a:r>
            <a:r>
              <a:rPr lang="en-US" dirty="0"/>
              <a:t>: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72139"/>
            <a:ext cx="8229600" cy="4876800"/>
          </a:xfrm>
        </p:spPr>
        <p:txBody>
          <a:bodyPr/>
          <a:lstStyle/>
          <a:p>
            <a:r>
              <a:rPr lang="en-US" dirty="0"/>
              <a:t>Count how many shortest paths from A to a specific node</a:t>
            </a:r>
            <a:endParaRPr lang="el-GR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4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Betweeness</a:t>
            </a:r>
            <a:r>
              <a:rPr lang="en-US" dirty="0" smtClean="0"/>
              <a:t>: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</a:t>
            </a:r>
            <a:r>
              <a:rPr lang="en-US" dirty="0" err="1"/>
              <a:t>betweenness</a:t>
            </a:r>
            <a:r>
              <a:rPr lang="en-US" dirty="0"/>
              <a:t> by working up the tree: </a:t>
            </a:r>
            <a:endParaRPr lang="en-US" dirty="0" smtClean="0"/>
          </a:p>
          <a:p>
            <a:pPr lvl="1"/>
            <a:r>
              <a:rPr lang="en-US" dirty="0" smtClean="0"/>
              <a:t>For every node there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of flow </a:t>
            </a:r>
            <a:r>
              <a:rPr lang="en-US" dirty="0" smtClean="0"/>
              <a:t>destined for that node that it is divided fractionally to the edges that reach that node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71800"/>
            <a:ext cx="5276850" cy="36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686800" y="2895600"/>
            <a:ext cx="9293" cy="3227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940" y="620158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Bottom-up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924" y="4776004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unit of flow to K that reaches K through edges (I,K) and (J,K)</a:t>
            </a:r>
          </a:p>
          <a:p>
            <a:endParaRPr lang="en-US" dirty="0"/>
          </a:p>
          <a:p>
            <a:r>
              <a:rPr lang="en-US" dirty="0" smtClean="0"/>
              <a:t>Since there are 3 paths from I to K and 3 from J, each edge gets ½ of the flow: </a:t>
            </a:r>
            <a:r>
              <a:rPr lang="en-US" dirty="0" err="1" smtClean="0"/>
              <a:t>Betweeness</a:t>
            </a:r>
            <a:r>
              <a:rPr lang="en-US" dirty="0" smtClean="0"/>
              <a:t> 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Betweeness</a:t>
            </a:r>
            <a:r>
              <a:rPr lang="en-US" dirty="0" smtClean="0"/>
              <a:t>: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</a:t>
            </a:r>
            <a:r>
              <a:rPr lang="en-US" dirty="0" err="1"/>
              <a:t>betweenness</a:t>
            </a:r>
            <a:r>
              <a:rPr lang="en-US" dirty="0"/>
              <a:t> by working up the tree: </a:t>
            </a:r>
            <a:endParaRPr lang="en-US" dirty="0" smtClean="0"/>
          </a:p>
          <a:p>
            <a:pPr lvl="1"/>
            <a:r>
              <a:rPr lang="en-US" dirty="0" smtClean="0"/>
              <a:t>If the node has descendants in the BFS DAG, we also need to take into account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</a:t>
            </a:r>
            <a:r>
              <a:rPr lang="en-US" dirty="0" smtClean="0"/>
              <a:t> that passes from that node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towards the descendants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418" y="3276600"/>
            <a:ext cx="5276850" cy="36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720254" y="3118086"/>
            <a:ext cx="9293" cy="3227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81208" y="634512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Bottom-up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68" y="3406098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node I, there is a unit of flow to I from A, but also ½ of flow that passes from I towards K (we have computed that as the </a:t>
            </a:r>
            <a:r>
              <a:rPr lang="en-US" dirty="0" err="1" smtClean="0"/>
              <a:t>betweeness</a:t>
            </a:r>
            <a:r>
              <a:rPr lang="en-US" dirty="0" smtClean="0"/>
              <a:t> of edge (I,K)): Total flow 3/2 </a:t>
            </a:r>
          </a:p>
          <a:p>
            <a:endParaRPr lang="en-US" dirty="0"/>
          </a:p>
          <a:p>
            <a:r>
              <a:rPr lang="en-US" dirty="0" smtClean="0"/>
              <a:t>There are 2 paths from F to I and 1 path from G to I edge (F,I) gets 2/3 of the total flow: </a:t>
            </a:r>
            <a:r>
              <a:rPr lang="en-US" dirty="0" err="1" smtClean="0"/>
              <a:t>Betweeness</a:t>
            </a:r>
            <a:r>
              <a:rPr lang="en-US" dirty="0" smtClean="0"/>
              <a:t> 2/3*3/2 = 1</a:t>
            </a:r>
          </a:p>
          <a:p>
            <a:endParaRPr lang="en-US" dirty="0" smtClean="0"/>
          </a:p>
          <a:p>
            <a:r>
              <a:rPr lang="en-US" dirty="0" smtClean="0"/>
              <a:t>Edge (G,I</a:t>
            </a:r>
            <a:r>
              <a:rPr lang="en-US" dirty="0"/>
              <a:t>) gets </a:t>
            </a:r>
            <a:r>
              <a:rPr lang="en-US" dirty="0" smtClean="0"/>
              <a:t>1/3 </a:t>
            </a:r>
            <a:r>
              <a:rPr lang="en-US" dirty="0"/>
              <a:t>of the total flow: </a:t>
            </a:r>
            <a:r>
              <a:rPr lang="en-US" dirty="0" err="1"/>
              <a:t>Betweeness</a:t>
            </a:r>
            <a:r>
              <a:rPr lang="en-US" dirty="0"/>
              <a:t> 2/3*3/2 =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Betweeness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the process for all nodes and take the 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nap.stanford.edu/agm/nc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416824" cy="57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1143000"/>
            <a:ext cx="26516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NCAA conferences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5219328" y="1373833"/>
            <a:ext cx="648072" cy="41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0" y="528920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96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99489"/>
            <a:ext cx="4780152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37" y="3769711"/>
            <a:ext cx="3433763" cy="266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6225" y="4164617"/>
            <a:ext cx="4059190" cy="268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4839"/>
            <a:ext cx="4810250" cy="19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3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33" y="1544444"/>
            <a:ext cx="6801467" cy="24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1000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2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dirty="0" err="1" smtClean="0"/>
              <a:t>Betweenness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876800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smtClean="0"/>
              <a:t>Scalability</a:t>
            </a:r>
          </a:p>
          <a:p>
            <a:pPr lvl="1"/>
            <a:r>
              <a:rPr lang="en-US" dirty="0" smtClean="0"/>
              <a:t>Test for connectivity?</a:t>
            </a:r>
          </a:p>
          <a:p>
            <a:pPr lvl="1"/>
            <a:r>
              <a:rPr lang="en-US" dirty="0" smtClean="0"/>
              <a:t>Re-compute all paths, or only those affected</a:t>
            </a:r>
          </a:p>
          <a:p>
            <a:pPr lvl="1"/>
            <a:r>
              <a:rPr lang="en-US" dirty="0" smtClean="0"/>
              <a:t>Parallel computation</a:t>
            </a:r>
          </a:p>
          <a:p>
            <a:pPr lvl="1"/>
            <a:r>
              <a:rPr lang="en-US" dirty="0" smtClean="0"/>
              <a:t>Sampling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7678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9" name="모서리가 둥근 사각형 설명선 6"/>
          <p:cNvSpPr/>
          <p:nvPr/>
        </p:nvSpPr>
        <p:spPr>
          <a:xfrm>
            <a:off x="6890048" y="1416910"/>
            <a:ext cx="2253952" cy="844624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Can we identify functional modules?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8438" y="5020220"/>
            <a:ext cx="2812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53790"/>
            <a:ext cx="8229600" cy="990600"/>
          </a:xfrm>
        </p:spPr>
        <p:txBody>
          <a:bodyPr/>
          <a:lstStyle/>
          <a:p>
            <a:r>
              <a:rPr lang="en-US" dirty="0" smtClean="0"/>
              <a:t>Protein-Protein interaction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" y="793367"/>
            <a:ext cx="6233120" cy="56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809048"/>
            <a:ext cx="32766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Functional modules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699792" y="1879650"/>
            <a:ext cx="729208" cy="634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6387356" y="5220212"/>
            <a:ext cx="288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73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" y="745651"/>
            <a:ext cx="8244408" cy="57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066800"/>
            <a:ext cx="6336704" cy="55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984776" y="1628800"/>
            <a:ext cx="3041848" cy="898376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Can we identify social communities?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4557" y="5401539"/>
            <a:ext cx="341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8688"/>
            <a:ext cx="8229600" cy="990600"/>
          </a:xfrm>
        </p:spPr>
        <p:txBody>
          <a:bodyPr/>
          <a:lstStyle/>
          <a:p>
            <a:r>
              <a:rPr lang="en-US" dirty="0" smtClean="0"/>
              <a:t>Stanford Facebook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1" y="1124744"/>
            <a:ext cx="6947963" cy="470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4339" y="2251348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school</a:t>
            </a:r>
            <a:endParaRPr lang="ko-KR" alt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9682" y="2395604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 fontScale="92500" lnSpcReduction="10000"/>
          </a:bodyPr>
          <a:lstStyle/>
          <a:p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b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internship</a:t>
            </a:r>
            <a:endParaRPr lang="ko-KR" alt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47" y="3649894"/>
            <a:ext cx="2491259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Stanford (Squash)</a:t>
            </a:r>
            <a:endParaRPr lang="ko-KR" alt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425" y="3523365"/>
            <a:ext cx="293838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Stanford (Basketball)</a:t>
            </a:r>
            <a:endParaRPr lang="ko-KR" altLang="en-US" sz="2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2206" y="858283"/>
            <a:ext cx="359889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Social communities</a:t>
            </a:r>
            <a:endParaRPr lang="ko-KR" altLang="en-US" sz="28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538741" y="1590213"/>
            <a:ext cx="563116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5381382" y="583327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2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18830</TotalTime>
  <Words>1132</Words>
  <Application>Microsoft Office PowerPoint</Application>
  <PresentationFormat>On-screen Show (4:3)</PresentationFormat>
  <Paragraphs>244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Clarity</vt:lpstr>
      <vt:lpstr>DATA MINING LECTURE 12</vt:lpstr>
      <vt:lpstr>Communities</vt:lpstr>
      <vt:lpstr>NCAA Football network</vt:lpstr>
      <vt:lpstr>PowerPoint Presentation</vt:lpstr>
      <vt:lpstr>Protein-Protein interaction networks</vt:lpstr>
      <vt:lpstr>PowerPoint Presentation</vt:lpstr>
      <vt:lpstr>PowerPoint Presentation</vt:lpstr>
      <vt:lpstr>Stanford Facebook network</vt:lpstr>
      <vt:lpstr>PowerPoint Presentation</vt:lpstr>
      <vt:lpstr>Community types </vt:lpstr>
      <vt:lpstr>Non-Overlapping communities</vt:lpstr>
      <vt:lpstr>Overlapping communities</vt:lpstr>
      <vt:lpstr>Community detection as clustering</vt:lpstr>
      <vt:lpstr>The Girvan-Newman method</vt:lpstr>
      <vt:lpstr>The Girvan-Newman method</vt:lpstr>
      <vt:lpstr>The Girvan-Newman method</vt:lpstr>
      <vt:lpstr>The Girvan-Newman method</vt:lpstr>
      <vt:lpstr>Edge importance </vt:lpstr>
      <vt:lpstr>Edge Betweeness</vt:lpstr>
      <vt:lpstr>Examples</vt:lpstr>
      <vt:lpstr>The Girvan Newman Algorithm</vt:lpstr>
      <vt:lpstr>Girvan Newman method: An example</vt:lpstr>
      <vt:lpstr>Girvan-Newman: Example</vt:lpstr>
      <vt:lpstr>Girvan Newman method: An example</vt:lpstr>
      <vt:lpstr>Girvan Newman method: An example</vt:lpstr>
      <vt:lpstr>Girvan Newman method: An example</vt:lpstr>
      <vt:lpstr>Girvan-Newman: Example</vt:lpstr>
      <vt:lpstr>Another example</vt:lpstr>
      <vt:lpstr>Another example</vt:lpstr>
      <vt:lpstr>Another example</vt:lpstr>
      <vt:lpstr>Girvan-Newman: Results</vt:lpstr>
      <vt:lpstr>Girvan-Newman: Results</vt:lpstr>
      <vt:lpstr>How to Compute Betweenness?</vt:lpstr>
      <vt:lpstr>Computing Betweenness</vt:lpstr>
      <vt:lpstr>Computing Betweenness: step 1</vt:lpstr>
      <vt:lpstr>Computing Betweenness: step 2</vt:lpstr>
      <vt:lpstr>Computing Betweeness: Step 3</vt:lpstr>
      <vt:lpstr>Computing Betweeness: Step 3</vt:lpstr>
      <vt:lpstr>Computing Betweeness</vt:lpstr>
      <vt:lpstr>Example</vt:lpstr>
      <vt:lpstr>Example</vt:lpstr>
      <vt:lpstr>Computing Betweenness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647</cp:revision>
  <dcterms:created xsi:type="dcterms:W3CDTF">2011-10-17T19:46:53Z</dcterms:created>
  <dcterms:modified xsi:type="dcterms:W3CDTF">2017-05-30T15:53:11Z</dcterms:modified>
</cp:coreProperties>
</file>