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01"/>
  </p:notesMasterIdLst>
  <p:sldIdLst>
    <p:sldId id="674" r:id="rId2"/>
    <p:sldId id="1177" r:id="rId3"/>
    <p:sldId id="1050" r:id="rId4"/>
    <p:sldId id="1053" r:id="rId5"/>
    <p:sldId id="1052" r:id="rId6"/>
    <p:sldId id="1054" r:id="rId7"/>
    <p:sldId id="961" r:id="rId8"/>
    <p:sldId id="963" r:id="rId9"/>
    <p:sldId id="964" r:id="rId10"/>
    <p:sldId id="1055" r:id="rId11"/>
    <p:sldId id="1115" r:id="rId12"/>
    <p:sldId id="1149" r:id="rId13"/>
    <p:sldId id="1150" r:id="rId14"/>
    <p:sldId id="1151" r:id="rId15"/>
    <p:sldId id="1152" r:id="rId16"/>
    <p:sldId id="1153" r:id="rId17"/>
    <p:sldId id="1154" r:id="rId18"/>
    <p:sldId id="1155" r:id="rId19"/>
    <p:sldId id="1178" r:id="rId20"/>
    <p:sldId id="1117" r:id="rId21"/>
    <p:sldId id="1118" r:id="rId22"/>
    <p:sldId id="1146" r:id="rId23"/>
    <p:sldId id="1147" r:id="rId24"/>
    <p:sldId id="1121" r:id="rId25"/>
    <p:sldId id="1026" r:id="rId26"/>
    <p:sldId id="1033" r:id="rId27"/>
    <p:sldId id="1027" r:id="rId28"/>
    <p:sldId id="1034" r:id="rId29"/>
    <p:sldId id="1028" r:id="rId30"/>
    <p:sldId id="1030" r:id="rId31"/>
    <p:sldId id="1029" r:id="rId32"/>
    <p:sldId id="1031" r:id="rId33"/>
    <p:sldId id="1032" r:id="rId34"/>
    <p:sldId id="1124" r:id="rId35"/>
    <p:sldId id="1125" r:id="rId36"/>
    <p:sldId id="1126" r:id="rId37"/>
    <p:sldId id="1127" r:id="rId38"/>
    <p:sldId id="1129" r:id="rId39"/>
    <p:sldId id="1130" r:id="rId40"/>
    <p:sldId id="1131" r:id="rId41"/>
    <p:sldId id="1132" r:id="rId42"/>
    <p:sldId id="1133" r:id="rId43"/>
    <p:sldId id="1134" r:id="rId44"/>
    <p:sldId id="1135" r:id="rId45"/>
    <p:sldId id="1136" r:id="rId46"/>
    <p:sldId id="1137" r:id="rId47"/>
    <p:sldId id="1138" r:id="rId48"/>
    <p:sldId id="1148" r:id="rId49"/>
    <p:sldId id="1140" r:id="rId50"/>
    <p:sldId id="1142" r:id="rId51"/>
    <p:sldId id="1143" r:id="rId52"/>
    <p:sldId id="1144" r:id="rId53"/>
    <p:sldId id="1145" r:id="rId54"/>
    <p:sldId id="1094" r:id="rId55"/>
    <p:sldId id="1095" r:id="rId56"/>
    <p:sldId id="1096" r:id="rId57"/>
    <p:sldId id="1097" r:id="rId58"/>
    <p:sldId id="1098" r:id="rId59"/>
    <p:sldId id="1099" r:id="rId60"/>
    <p:sldId id="1100" r:id="rId61"/>
    <p:sldId id="1101" r:id="rId62"/>
    <p:sldId id="1102" r:id="rId63"/>
    <p:sldId id="1179" r:id="rId64"/>
    <p:sldId id="1180" r:id="rId65"/>
    <p:sldId id="1181" r:id="rId66"/>
    <p:sldId id="1182" r:id="rId67"/>
    <p:sldId id="1183" r:id="rId68"/>
    <p:sldId id="1184" r:id="rId69"/>
    <p:sldId id="1185" r:id="rId70"/>
    <p:sldId id="1186" r:id="rId71"/>
    <p:sldId id="1103" r:id="rId72"/>
    <p:sldId id="1104" r:id="rId73"/>
    <p:sldId id="1105" r:id="rId74"/>
    <p:sldId id="999" r:id="rId75"/>
    <p:sldId id="1000" r:id="rId76"/>
    <p:sldId id="1001" r:id="rId77"/>
    <p:sldId id="1002" r:id="rId78"/>
    <p:sldId id="1003" r:id="rId79"/>
    <p:sldId id="1187" r:id="rId80"/>
    <p:sldId id="1188" r:id="rId81"/>
    <p:sldId id="1189" r:id="rId82"/>
    <p:sldId id="1190" r:id="rId83"/>
    <p:sldId id="1191" r:id="rId84"/>
    <p:sldId id="1192" r:id="rId85"/>
    <p:sldId id="1193" r:id="rId86"/>
    <p:sldId id="1194" r:id="rId87"/>
    <p:sldId id="1195" r:id="rId88"/>
    <p:sldId id="1196" r:id="rId89"/>
    <p:sldId id="1197" r:id="rId90"/>
    <p:sldId id="1198" r:id="rId91"/>
    <p:sldId id="1199" r:id="rId92"/>
    <p:sldId id="1200" r:id="rId93"/>
    <p:sldId id="1201" r:id="rId94"/>
    <p:sldId id="1202" r:id="rId95"/>
    <p:sldId id="1203" r:id="rId96"/>
    <p:sldId id="1204" r:id="rId97"/>
    <p:sldId id="1205" r:id="rId98"/>
    <p:sldId id="1206" r:id="rId99"/>
    <p:sldId id="1207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83" autoAdjust="0"/>
    <p:restoredTop sz="9412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5/30/2017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215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1C6E06-720A-4E52-A523-056E7D1CE4F4}" type="slidenum">
              <a:rPr lang="en-US"/>
              <a:pPr/>
              <a:t>36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626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4E86B4F-3536-4E57-959F-A850A8E2CDC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17847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827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B735D9-FCD4-4B3F-80AD-D12D13C4B1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031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42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00718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491B2B-60AD-42C3-A8CF-AEDCA5828F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4677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2FEDF0C-E8C8-4C05-B31F-057C9F95D67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60073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31B2A0-CBC7-48A1-89FA-6331D065E53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58367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06820C-F5D6-444E-8DBA-4EFB7022E6C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35645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380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2DDA0-CAC0-4EDF-B5EF-936F2B8681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3326248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10E5D4-9AA7-4051-B0E2-F429A178F125}" type="slidenum">
              <a:rPr lang="en-US"/>
              <a:pPr/>
              <a:t>52</a:t>
            </a:fld>
            <a:endParaRPr lang="en-US"/>
          </a:p>
        </p:txBody>
      </p:sp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366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016626-9A52-4A60-8C92-FBD249C02E49}" type="slidenum">
              <a:rPr lang="en-US"/>
              <a:pPr/>
              <a:t>56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854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28E735-CE3C-417B-9357-EF60D6B94B33}" type="slidenum">
              <a:rPr lang="en-US"/>
              <a:pPr/>
              <a:t>57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251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30AC1-272C-4DC4-8237-5AFCD5028491}" type="slidenum">
              <a:rPr lang="en-US"/>
              <a:pPr/>
              <a:t>58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3068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69054-6926-42C8-8972-EF81A9AAE838}" type="slidenum">
              <a:rPr lang="en-US"/>
              <a:pPr/>
              <a:t>59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648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DB6C0-F2C7-413F-B0A6-F930AFE6E276}" type="slidenum">
              <a:rPr lang="en-US"/>
              <a:pPr/>
              <a:t>60</a:t>
            </a:fld>
            <a:endParaRPr lang="en-US"/>
          </a:p>
        </p:txBody>
      </p:sp>
      <p:sp>
        <p:nvSpPr>
          <p:cNvPr id="29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050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8C2D35-BAD8-4BE0-9F1E-AC8F70FD5D93}" type="slidenum">
              <a:rPr lang="en-US"/>
              <a:pPr/>
              <a:t>62</a:t>
            </a:fld>
            <a:endParaRPr lang="en-US"/>
          </a:p>
        </p:txBody>
      </p:sp>
      <p:sp>
        <p:nvSpPr>
          <p:cNvPr id="29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6695"/>
          </a:xfrm>
          <a:ln/>
        </p:spPr>
      </p:sp>
      <p:sp>
        <p:nvSpPr>
          <p:cNvPr id="29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050" y="4341522"/>
            <a:ext cx="5033901" cy="411600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066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F6DD6-79B9-4337-9EA8-9E4AF13C7B92}" type="slidenum">
              <a:rPr lang="en-US"/>
              <a:pPr/>
              <a:t>71</a:t>
            </a:fld>
            <a:endParaRPr lang="en-US"/>
          </a:p>
        </p:txBody>
      </p:sp>
      <p:sp>
        <p:nvSpPr>
          <p:cNvPr id="294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908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143AAA-B2BF-4A9F-9BD3-066B8B252E24}" type="slidenum">
              <a:rPr lang="en-US" altLang="en-US"/>
              <a:pPr/>
              <a:t>72</a:t>
            </a:fld>
            <a:endParaRPr lang="en-US" altLang="en-US"/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4298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6430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1C1255-4E4F-4114-A0E9-1049DC7C2E2E}" type="slidenum">
              <a:rPr lang="en-US"/>
              <a:pPr/>
              <a:t>75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924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A19DF7-C501-4D9A-8DE0-B1871DF239DE}" type="slidenum">
              <a:rPr lang="en-US"/>
              <a:pPr/>
              <a:t>76</a:t>
            </a:fld>
            <a:endParaRPr lang="en-US"/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10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9F7AD4-5DC1-430B-9CAA-DB14AFFF31B3}" type="slidenum">
              <a:rPr lang="en-US"/>
              <a:pPr/>
              <a:t>77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0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9019E2-4606-4A0D-A85C-153E7409BDB7}" type="slidenum">
              <a:rPr lang="en-US"/>
              <a:pPr/>
              <a:t>7</a:t>
            </a:fld>
            <a:endParaRPr 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507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201BE-5C51-48BB-8D8B-C06D3023E504}" type="slidenum">
              <a:rPr lang="en-US"/>
              <a:pPr/>
              <a:t>8</a:t>
            </a:fld>
            <a:endParaRPr lang="en-US"/>
          </a:p>
        </p:txBody>
      </p:sp>
      <p:sp>
        <p:nvSpPr>
          <p:cNvPr id="25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90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74C2FA-4079-450A-A386-1AB30042C8D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9945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5E33EF-63FA-476C-8620-A6656EA74F58}" type="slidenum">
              <a:rPr lang="en-US"/>
              <a:pPr/>
              <a:t>35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8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655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5/30/2017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9.png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8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9.png"/><Relationship Id="rId12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8.png"/><Relationship Id="rId11" Type="http://schemas.openxmlformats.org/officeDocument/2006/relationships/image" Target="../media/image56.png"/><Relationship Id="rId5" Type="http://schemas.openxmlformats.org/officeDocument/2006/relationships/image" Target="../media/image7.wmf"/><Relationship Id="rId15" Type="http://schemas.openxmlformats.org/officeDocument/2006/relationships/image" Target="../media/image60.png"/><Relationship Id="rId10" Type="http://schemas.openxmlformats.org/officeDocument/2006/relationships/image" Target="../media/image52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1.png"/><Relationship Id="rId1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4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0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8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w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8.e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22.emf"/><Relationship Id="rId5" Type="http://schemas.openxmlformats.org/officeDocument/2006/relationships/image" Target="../media/image19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1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9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21.bin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11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001000" cy="205740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Link Analysis Ranking</a:t>
            </a:r>
            <a:endParaRPr lang="el-GR" b="1" dirty="0" smtClean="0"/>
          </a:p>
          <a:p>
            <a:r>
              <a:rPr lang="en-US" b="1" dirty="0" smtClean="0"/>
              <a:t>PageRank -- Random walks</a:t>
            </a:r>
          </a:p>
          <a:p>
            <a:r>
              <a:rPr lang="en-US" b="1" dirty="0" smtClean="0"/>
              <a:t>HITS</a:t>
            </a:r>
          </a:p>
          <a:p>
            <a:r>
              <a:rPr lang="en-US" b="1" dirty="0" smtClean="0"/>
              <a:t>Absorbing Random Walks and Label Propagation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4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452" t="-2520" r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4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solidFill>
              <a:schemeClr val="accent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0" name="TextBox 69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of the nodes in the graph as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containers</a:t>
            </a:r>
            <a:r>
              <a:rPr lang="en-US" sz="2400" dirty="0" smtClean="0"/>
              <a:t> of capacity of 1 liter.</a:t>
            </a:r>
            <a:endParaRPr lang="en-US" sz="2400" dirty="0"/>
          </a:p>
        </p:txBody>
      </p:sp>
      <p:sp>
        <p:nvSpPr>
          <p:cNvPr id="73" name="TextBox 72"/>
          <p:cNvSpPr txBox="1"/>
          <p:nvPr/>
        </p:nvSpPr>
        <p:spPr>
          <a:xfrm>
            <a:off x="163390" y="3443100"/>
            <a:ext cx="37489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 distribute a liter of liquid equally to all containers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88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8132898" y="209289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Freeform 75"/>
          <p:cNvSpPr/>
          <p:nvPr/>
        </p:nvSpPr>
        <p:spPr>
          <a:xfrm>
            <a:off x="7250002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13737" y="2763560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156654" y="2748592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5520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 30"/>
          <p:cNvSpPr/>
          <p:nvPr/>
        </p:nvSpPr>
        <p:spPr>
          <a:xfrm>
            <a:off x="8116296" y="2102529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2044"/>
            <a:ext cx="617558" cy="103857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Freeform 76"/>
          <p:cNvSpPr/>
          <p:nvPr/>
        </p:nvSpPr>
        <p:spPr>
          <a:xfrm>
            <a:off x="4795826" y="4706574"/>
            <a:ext cx="765354" cy="190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2" y="2562697"/>
            <a:ext cx="935361" cy="38387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3" name="TextBox 22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3" name="TextBox 32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208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9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354749" y="4807458"/>
            <a:ext cx="617558" cy="98443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096512" y="2773558"/>
            <a:ext cx="766906" cy="180941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845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7"/>
          <p:cNvSpPr/>
          <p:nvPr/>
        </p:nvSpPr>
        <p:spPr>
          <a:xfrm>
            <a:off x="4696700" y="4501796"/>
            <a:ext cx="935361" cy="407378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1" name="Freeform 30"/>
          <p:cNvSpPr/>
          <p:nvPr/>
        </p:nvSpPr>
        <p:spPr>
          <a:xfrm>
            <a:off x="8116297" y="2188364"/>
            <a:ext cx="722426" cy="9510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593478"/>
            <a:ext cx="886073" cy="31242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77807"/>
            <a:ext cx="811517" cy="276692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643592"/>
            <a:ext cx="935362" cy="295940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17714" y="3715188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contents of each node are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distributed</a:t>
            </a:r>
            <a:r>
              <a:rPr lang="en-US" sz="2400" dirty="0" smtClean="0"/>
              <a:t> to its neighbors</a:t>
            </a:r>
            <a:r>
              <a:rPr lang="el-GR" sz="2400" dirty="0" smtClean="0"/>
              <a:t>.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  <p:sp>
        <p:nvSpPr>
          <p:cNvPr id="39" name="TextBox 38"/>
          <p:cNvSpPr txBox="1"/>
          <p:nvPr/>
        </p:nvSpPr>
        <p:spPr>
          <a:xfrm>
            <a:off x="217714" y="1942839"/>
            <a:ext cx="3594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edges act like pipes that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transfer</a:t>
            </a:r>
            <a:r>
              <a:rPr lang="en-US" sz="2400" dirty="0" smtClean="0"/>
              <a:t> liquid between nodes.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6946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system will reach an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equilibrium</a:t>
            </a:r>
            <a:r>
              <a:rPr lang="en-US" sz="2400" dirty="0" smtClean="0"/>
              <a:t> state where the amount of liquid in each node remains constant. 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4825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4"/>
          <p:cNvSpPr/>
          <p:nvPr/>
        </p:nvSpPr>
        <p:spPr>
          <a:xfrm>
            <a:off x="8104559" y="2102006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Freeform 32"/>
          <p:cNvSpPr/>
          <p:nvPr/>
        </p:nvSpPr>
        <p:spPr>
          <a:xfrm>
            <a:off x="4715574" y="4515513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Freeform 29"/>
          <p:cNvSpPr/>
          <p:nvPr/>
        </p:nvSpPr>
        <p:spPr>
          <a:xfrm>
            <a:off x="7205209" y="4706574"/>
            <a:ext cx="794601" cy="199326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Freeform 77"/>
          <p:cNvSpPr/>
          <p:nvPr/>
        </p:nvSpPr>
        <p:spPr>
          <a:xfrm>
            <a:off x="4105656" y="2691525"/>
            <a:ext cx="811517" cy="262974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Freeform 73"/>
          <p:cNvSpPr/>
          <p:nvPr/>
        </p:nvSpPr>
        <p:spPr>
          <a:xfrm>
            <a:off x="6064531" y="2565324"/>
            <a:ext cx="935362" cy="383875"/>
          </a:xfrm>
          <a:custGeom>
            <a:avLst/>
            <a:gdLst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72180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78283"/>
              <a:gd name="connsiteY0" fmla="*/ 130665 h 763262"/>
              <a:gd name="connsiteX1" fmla="*/ 217714 w 1678283"/>
              <a:gd name="connsiteY1" fmla="*/ 54465 h 763262"/>
              <a:gd name="connsiteX2" fmla="*/ 522514 w 1678283"/>
              <a:gd name="connsiteY2" fmla="*/ 108894 h 763262"/>
              <a:gd name="connsiteX3" fmla="*/ 838200 w 1678283"/>
              <a:gd name="connsiteY3" fmla="*/ 87122 h 763262"/>
              <a:gd name="connsiteX4" fmla="*/ 1197428 w 1678283"/>
              <a:gd name="connsiteY4" fmla="*/ 37 h 763262"/>
              <a:gd name="connsiteX5" fmla="*/ 1469571 w 1678283"/>
              <a:gd name="connsiteY5" fmla="*/ 76237 h 763262"/>
              <a:gd name="connsiteX6" fmla="*/ 1676400 w 1678283"/>
              <a:gd name="connsiteY6" fmla="*/ 76237 h 763262"/>
              <a:gd name="connsiteX7" fmla="*/ 1567543 w 1678283"/>
              <a:gd name="connsiteY7" fmla="*/ 293951 h 763262"/>
              <a:gd name="connsiteX8" fmla="*/ 1491343 w 1678283"/>
              <a:gd name="connsiteY8" fmla="*/ 424580 h 763262"/>
              <a:gd name="connsiteX9" fmla="*/ 1251857 w 1678283"/>
              <a:gd name="connsiteY9" fmla="*/ 631408 h 763262"/>
              <a:gd name="connsiteX10" fmla="*/ 1066800 w 1678283"/>
              <a:gd name="connsiteY10" fmla="*/ 718494 h 763262"/>
              <a:gd name="connsiteX11" fmla="*/ 827314 w 1678283"/>
              <a:gd name="connsiteY11" fmla="*/ 762037 h 763262"/>
              <a:gd name="connsiteX12" fmla="*/ 544285 w 1678283"/>
              <a:gd name="connsiteY12" fmla="*/ 740265 h 763262"/>
              <a:gd name="connsiteX13" fmla="*/ 326571 w 1678283"/>
              <a:gd name="connsiteY13" fmla="*/ 631408 h 763262"/>
              <a:gd name="connsiteX14" fmla="*/ 174171 w 1678283"/>
              <a:gd name="connsiteY14" fmla="*/ 468122 h 763262"/>
              <a:gd name="connsiteX15" fmla="*/ 65314 w 1678283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251857 w 1635710"/>
              <a:gd name="connsiteY9" fmla="*/ 631408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3262"/>
              <a:gd name="connsiteX1" fmla="*/ 217714 w 1635710"/>
              <a:gd name="connsiteY1" fmla="*/ 54465 h 763262"/>
              <a:gd name="connsiteX2" fmla="*/ 522514 w 1635710"/>
              <a:gd name="connsiteY2" fmla="*/ 108894 h 763262"/>
              <a:gd name="connsiteX3" fmla="*/ 838200 w 1635710"/>
              <a:gd name="connsiteY3" fmla="*/ 87122 h 763262"/>
              <a:gd name="connsiteX4" fmla="*/ 1197428 w 1635710"/>
              <a:gd name="connsiteY4" fmla="*/ 37 h 763262"/>
              <a:gd name="connsiteX5" fmla="*/ 1469571 w 1635710"/>
              <a:gd name="connsiteY5" fmla="*/ 76237 h 763262"/>
              <a:gd name="connsiteX6" fmla="*/ 1632857 w 1635710"/>
              <a:gd name="connsiteY6" fmla="*/ 76237 h 763262"/>
              <a:gd name="connsiteX7" fmla="*/ 1567543 w 1635710"/>
              <a:gd name="connsiteY7" fmla="*/ 293951 h 763262"/>
              <a:gd name="connsiteX8" fmla="*/ 1491343 w 1635710"/>
              <a:gd name="connsiteY8" fmla="*/ 424580 h 763262"/>
              <a:gd name="connsiteX9" fmla="*/ 1338943 w 1635710"/>
              <a:gd name="connsiteY9" fmla="*/ 576980 h 763262"/>
              <a:gd name="connsiteX10" fmla="*/ 1066800 w 1635710"/>
              <a:gd name="connsiteY10" fmla="*/ 718494 h 763262"/>
              <a:gd name="connsiteX11" fmla="*/ 827314 w 1635710"/>
              <a:gd name="connsiteY11" fmla="*/ 762037 h 763262"/>
              <a:gd name="connsiteX12" fmla="*/ 544285 w 1635710"/>
              <a:gd name="connsiteY12" fmla="*/ 740265 h 763262"/>
              <a:gd name="connsiteX13" fmla="*/ 326571 w 1635710"/>
              <a:gd name="connsiteY13" fmla="*/ 631408 h 763262"/>
              <a:gd name="connsiteX14" fmla="*/ 174171 w 1635710"/>
              <a:gd name="connsiteY14" fmla="*/ 468122 h 763262"/>
              <a:gd name="connsiteX15" fmla="*/ 65314 w 1635710"/>
              <a:gd name="connsiteY15" fmla="*/ 315722 h 763262"/>
              <a:gd name="connsiteX0" fmla="*/ 0 w 1635710"/>
              <a:gd name="connsiteY0" fmla="*/ 130665 h 762208"/>
              <a:gd name="connsiteX1" fmla="*/ 217714 w 1635710"/>
              <a:gd name="connsiteY1" fmla="*/ 54465 h 762208"/>
              <a:gd name="connsiteX2" fmla="*/ 522514 w 1635710"/>
              <a:gd name="connsiteY2" fmla="*/ 108894 h 762208"/>
              <a:gd name="connsiteX3" fmla="*/ 838200 w 1635710"/>
              <a:gd name="connsiteY3" fmla="*/ 87122 h 762208"/>
              <a:gd name="connsiteX4" fmla="*/ 1197428 w 1635710"/>
              <a:gd name="connsiteY4" fmla="*/ 37 h 762208"/>
              <a:gd name="connsiteX5" fmla="*/ 1469571 w 1635710"/>
              <a:gd name="connsiteY5" fmla="*/ 76237 h 762208"/>
              <a:gd name="connsiteX6" fmla="*/ 1632857 w 1635710"/>
              <a:gd name="connsiteY6" fmla="*/ 76237 h 762208"/>
              <a:gd name="connsiteX7" fmla="*/ 1567543 w 1635710"/>
              <a:gd name="connsiteY7" fmla="*/ 293951 h 762208"/>
              <a:gd name="connsiteX8" fmla="*/ 1491343 w 1635710"/>
              <a:gd name="connsiteY8" fmla="*/ 424580 h 762208"/>
              <a:gd name="connsiteX9" fmla="*/ 1338943 w 1635710"/>
              <a:gd name="connsiteY9" fmla="*/ 576980 h 762208"/>
              <a:gd name="connsiteX10" fmla="*/ 1066800 w 1635710"/>
              <a:gd name="connsiteY10" fmla="*/ 718494 h 762208"/>
              <a:gd name="connsiteX11" fmla="*/ 827314 w 1635710"/>
              <a:gd name="connsiteY11" fmla="*/ 762037 h 762208"/>
              <a:gd name="connsiteX12" fmla="*/ 555171 w 1635710"/>
              <a:gd name="connsiteY12" fmla="*/ 729379 h 762208"/>
              <a:gd name="connsiteX13" fmla="*/ 326571 w 1635710"/>
              <a:gd name="connsiteY13" fmla="*/ 631408 h 762208"/>
              <a:gd name="connsiteX14" fmla="*/ 174171 w 1635710"/>
              <a:gd name="connsiteY14" fmla="*/ 468122 h 762208"/>
              <a:gd name="connsiteX15" fmla="*/ 65314 w 1635710"/>
              <a:gd name="connsiteY15" fmla="*/ 315722 h 762208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174171 w 1635710"/>
              <a:gd name="connsiteY14" fmla="*/ 468122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65314 w 1635710"/>
              <a:gd name="connsiteY15" fmla="*/ 315722 h 762350"/>
              <a:gd name="connsiteX0" fmla="*/ 0 w 1635710"/>
              <a:gd name="connsiteY0" fmla="*/ 130665 h 762350"/>
              <a:gd name="connsiteX1" fmla="*/ 217714 w 1635710"/>
              <a:gd name="connsiteY1" fmla="*/ 54465 h 762350"/>
              <a:gd name="connsiteX2" fmla="*/ 522514 w 1635710"/>
              <a:gd name="connsiteY2" fmla="*/ 108894 h 762350"/>
              <a:gd name="connsiteX3" fmla="*/ 838200 w 1635710"/>
              <a:gd name="connsiteY3" fmla="*/ 87122 h 762350"/>
              <a:gd name="connsiteX4" fmla="*/ 1197428 w 1635710"/>
              <a:gd name="connsiteY4" fmla="*/ 37 h 762350"/>
              <a:gd name="connsiteX5" fmla="*/ 1469571 w 1635710"/>
              <a:gd name="connsiteY5" fmla="*/ 76237 h 762350"/>
              <a:gd name="connsiteX6" fmla="*/ 1632857 w 1635710"/>
              <a:gd name="connsiteY6" fmla="*/ 76237 h 762350"/>
              <a:gd name="connsiteX7" fmla="*/ 1567543 w 1635710"/>
              <a:gd name="connsiteY7" fmla="*/ 293951 h 762350"/>
              <a:gd name="connsiteX8" fmla="*/ 1491343 w 1635710"/>
              <a:gd name="connsiteY8" fmla="*/ 424580 h 762350"/>
              <a:gd name="connsiteX9" fmla="*/ 1338943 w 1635710"/>
              <a:gd name="connsiteY9" fmla="*/ 576980 h 762350"/>
              <a:gd name="connsiteX10" fmla="*/ 1066800 w 1635710"/>
              <a:gd name="connsiteY10" fmla="*/ 718494 h 762350"/>
              <a:gd name="connsiteX11" fmla="*/ 827314 w 1635710"/>
              <a:gd name="connsiteY11" fmla="*/ 762037 h 762350"/>
              <a:gd name="connsiteX12" fmla="*/ 555171 w 1635710"/>
              <a:gd name="connsiteY12" fmla="*/ 729379 h 762350"/>
              <a:gd name="connsiteX13" fmla="*/ 348343 w 1635710"/>
              <a:gd name="connsiteY13" fmla="*/ 587865 h 762350"/>
              <a:gd name="connsiteX14" fmla="*/ 206828 w 1635710"/>
              <a:gd name="connsiteY14" fmla="*/ 446350 h 762350"/>
              <a:gd name="connsiteX15" fmla="*/ 87086 w 1635710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85057 w 1613939"/>
              <a:gd name="connsiteY14" fmla="*/ 446350 h 762350"/>
              <a:gd name="connsiteX15" fmla="*/ 65315 w 1613939"/>
              <a:gd name="connsiteY15" fmla="*/ 304837 h 762350"/>
              <a:gd name="connsiteX0" fmla="*/ 0 w 1613939"/>
              <a:gd name="connsiteY0" fmla="*/ 119779 h 762350"/>
              <a:gd name="connsiteX1" fmla="*/ 195943 w 1613939"/>
              <a:gd name="connsiteY1" fmla="*/ 54465 h 762350"/>
              <a:gd name="connsiteX2" fmla="*/ 500743 w 1613939"/>
              <a:gd name="connsiteY2" fmla="*/ 108894 h 762350"/>
              <a:gd name="connsiteX3" fmla="*/ 816429 w 1613939"/>
              <a:gd name="connsiteY3" fmla="*/ 87122 h 762350"/>
              <a:gd name="connsiteX4" fmla="*/ 1175657 w 1613939"/>
              <a:gd name="connsiteY4" fmla="*/ 37 h 762350"/>
              <a:gd name="connsiteX5" fmla="*/ 1447800 w 1613939"/>
              <a:gd name="connsiteY5" fmla="*/ 76237 h 762350"/>
              <a:gd name="connsiteX6" fmla="*/ 1611086 w 1613939"/>
              <a:gd name="connsiteY6" fmla="*/ 76237 h 762350"/>
              <a:gd name="connsiteX7" fmla="*/ 1545772 w 1613939"/>
              <a:gd name="connsiteY7" fmla="*/ 293951 h 762350"/>
              <a:gd name="connsiteX8" fmla="*/ 1469572 w 1613939"/>
              <a:gd name="connsiteY8" fmla="*/ 424580 h 762350"/>
              <a:gd name="connsiteX9" fmla="*/ 1317172 w 1613939"/>
              <a:gd name="connsiteY9" fmla="*/ 576980 h 762350"/>
              <a:gd name="connsiteX10" fmla="*/ 1045029 w 1613939"/>
              <a:gd name="connsiteY10" fmla="*/ 718494 h 762350"/>
              <a:gd name="connsiteX11" fmla="*/ 805543 w 1613939"/>
              <a:gd name="connsiteY11" fmla="*/ 762037 h 762350"/>
              <a:gd name="connsiteX12" fmla="*/ 533400 w 1613939"/>
              <a:gd name="connsiteY12" fmla="*/ 729379 h 762350"/>
              <a:gd name="connsiteX13" fmla="*/ 326572 w 1613939"/>
              <a:gd name="connsiteY13" fmla="*/ 587865 h 762350"/>
              <a:gd name="connsiteX14" fmla="*/ 152400 w 1613939"/>
              <a:gd name="connsiteY14" fmla="*/ 468122 h 762350"/>
              <a:gd name="connsiteX15" fmla="*/ 65315 w 1613939"/>
              <a:gd name="connsiteY15" fmla="*/ 304837 h 76235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65315 w 1613939"/>
              <a:gd name="connsiteY15" fmla="*/ 304837 h 762260"/>
              <a:gd name="connsiteX0" fmla="*/ 0 w 1613939"/>
              <a:gd name="connsiteY0" fmla="*/ 119779 h 762260"/>
              <a:gd name="connsiteX1" fmla="*/ 195943 w 1613939"/>
              <a:gd name="connsiteY1" fmla="*/ 54465 h 762260"/>
              <a:gd name="connsiteX2" fmla="*/ 500743 w 1613939"/>
              <a:gd name="connsiteY2" fmla="*/ 108894 h 762260"/>
              <a:gd name="connsiteX3" fmla="*/ 816429 w 1613939"/>
              <a:gd name="connsiteY3" fmla="*/ 87122 h 762260"/>
              <a:gd name="connsiteX4" fmla="*/ 1175657 w 1613939"/>
              <a:gd name="connsiteY4" fmla="*/ 37 h 762260"/>
              <a:gd name="connsiteX5" fmla="*/ 1447800 w 1613939"/>
              <a:gd name="connsiteY5" fmla="*/ 76237 h 762260"/>
              <a:gd name="connsiteX6" fmla="*/ 1611086 w 1613939"/>
              <a:gd name="connsiteY6" fmla="*/ 76237 h 762260"/>
              <a:gd name="connsiteX7" fmla="*/ 1545772 w 1613939"/>
              <a:gd name="connsiteY7" fmla="*/ 293951 h 762260"/>
              <a:gd name="connsiteX8" fmla="*/ 1469572 w 1613939"/>
              <a:gd name="connsiteY8" fmla="*/ 424580 h 762260"/>
              <a:gd name="connsiteX9" fmla="*/ 1317172 w 1613939"/>
              <a:gd name="connsiteY9" fmla="*/ 576980 h 762260"/>
              <a:gd name="connsiteX10" fmla="*/ 1045029 w 1613939"/>
              <a:gd name="connsiteY10" fmla="*/ 718494 h 762260"/>
              <a:gd name="connsiteX11" fmla="*/ 805543 w 1613939"/>
              <a:gd name="connsiteY11" fmla="*/ 762037 h 762260"/>
              <a:gd name="connsiteX12" fmla="*/ 533400 w 1613939"/>
              <a:gd name="connsiteY12" fmla="*/ 729379 h 762260"/>
              <a:gd name="connsiteX13" fmla="*/ 326572 w 1613939"/>
              <a:gd name="connsiteY13" fmla="*/ 609636 h 762260"/>
              <a:gd name="connsiteX14" fmla="*/ 152400 w 1613939"/>
              <a:gd name="connsiteY14" fmla="*/ 468122 h 762260"/>
              <a:gd name="connsiteX15" fmla="*/ 21772 w 1613939"/>
              <a:gd name="connsiteY15" fmla="*/ 315722 h 762260"/>
              <a:gd name="connsiteX0" fmla="*/ 0 w 1668367"/>
              <a:gd name="connsiteY0" fmla="*/ 108893 h 762260"/>
              <a:gd name="connsiteX1" fmla="*/ 250371 w 1668367"/>
              <a:gd name="connsiteY1" fmla="*/ 54465 h 762260"/>
              <a:gd name="connsiteX2" fmla="*/ 555171 w 1668367"/>
              <a:gd name="connsiteY2" fmla="*/ 108894 h 762260"/>
              <a:gd name="connsiteX3" fmla="*/ 870857 w 1668367"/>
              <a:gd name="connsiteY3" fmla="*/ 87122 h 762260"/>
              <a:gd name="connsiteX4" fmla="*/ 1230085 w 1668367"/>
              <a:gd name="connsiteY4" fmla="*/ 37 h 762260"/>
              <a:gd name="connsiteX5" fmla="*/ 1502228 w 1668367"/>
              <a:gd name="connsiteY5" fmla="*/ 76237 h 762260"/>
              <a:gd name="connsiteX6" fmla="*/ 1665514 w 1668367"/>
              <a:gd name="connsiteY6" fmla="*/ 76237 h 762260"/>
              <a:gd name="connsiteX7" fmla="*/ 1600200 w 1668367"/>
              <a:gd name="connsiteY7" fmla="*/ 293951 h 762260"/>
              <a:gd name="connsiteX8" fmla="*/ 1524000 w 1668367"/>
              <a:gd name="connsiteY8" fmla="*/ 424580 h 762260"/>
              <a:gd name="connsiteX9" fmla="*/ 1371600 w 1668367"/>
              <a:gd name="connsiteY9" fmla="*/ 576980 h 762260"/>
              <a:gd name="connsiteX10" fmla="*/ 1099457 w 1668367"/>
              <a:gd name="connsiteY10" fmla="*/ 718494 h 762260"/>
              <a:gd name="connsiteX11" fmla="*/ 859971 w 1668367"/>
              <a:gd name="connsiteY11" fmla="*/ 762037 h 762260"/>
              <a:gd name="connsiteX12" fmla="*/ 587828 w 1668367"/>
              <a:gd name="connsiteY12" fmla="*/ 729379 h 762260"/>
              <a:gd name="connsiteX13" fmla="*/ 381000 w 1668367"/>
              <a:gd name="connsiteY13" fmla="*/ 609636 h 762260"/>
              <a:gd name="connsiteX14" fmla="*/ 206828 w 1668367"/>
              <a:gd name="connsiteY14" fmla="*/ 468122 h 762260"/>
              <a:gd name="connsiteX15" fmla="*/ 76200 w 1668367"/>
              <a:gd name="connsiteY15" fmla="*/ 315722 h 762260"/>
              <a:gd name="connsiteX0" fmla="*/ 0 w 1603053"/>
              <a:gd name="connsiteY0" fmla="*/ 108893 h 762260"/>
              <a:gd name="connsiteX1" fmla="*/ 185057 w 1603053"/>
              <a:gd name="connsiteY1" fmla="*/ 54465 h 762260"/>
              <a:gd name="connsiteX2" fmla="*/ 489857 w 1603053"/>
              <a:gd name="connsiteY2" fmla="*/ 108894 h 762260"/>
              <a:gd name="connsiteX3" fmla="*/ 805543 w 1603053"/>
              <a:gd name="connsiteY3" fmla="*/ 87122 h 762260"/>
              <a:gd name="connsiteX4" fmla="*/ 1164771 w 1603053"/>
              <a:gd name="connsiteY4" fmla="*/ 37 h 762260"/>
              <a:gd name="connsiteX5" fmla="*/ 1436914 w 1603053"/>
              <a:gd name="connsiteY5" fmla="*/ 76237 h 762260"/>
              <a:gd name="connsiteX6" fmla="*/ 1600200 w 1603053"/>
              <a:gd name="connsiteY6" fmla="*/ 76237 h 762260"/>
              <a:gd name="connsiteX7" fmla="*/ 1534886 w 1603053"/>
              <a:gd name="connsiteY7" fmla="*/ 293951 h 762260"/>
              <a:gd name="connsiteX8" fmla="*/ 1458686 w 1603053"/>
              <a:gd name="connsiteY8" fmla="*/ 424580 h 762260"/>
              <a:gd name="connsiteX9" fmla="*/ 1306286 w 1603053"/>
              <a:gd name="connsiteY9" fmla="*/ 576980 h 762260"/>
              <a:gd name="connsiteX10" fmla="*/ 1034143 w 1603053"/>
              <a:gd name="connsiteY10" fmla="*/ 718494 h 762260"/>
              <a:gd name="connsiteX11" fmla="*/ 794657 w 1603053"/>
              <a:gd name="connsiteY11" fmla="*/ 762037 h 762260"/>
              <a:gd name="connsiteX12" fmla="*/ 522514 w 1603053"/>
              <a:gd name="connsiteY12" fmla="*/ 729379 h 762260"/>
              <a:gd name="connsiteX13" fmla="*/ 315686 w 1603053"/>
              <a:gd name="connsiteY13" fmla="*/ 609636 h 762260"/>
              <a:gd name="connsiteX14" fmla="*/ 141514 w 1603053"/>
              <a:gd name="connsiteY14" fmla="*/ 468122 h 762260"/>
              <a:gd name="connsiteX15" fmla="*/ 10886 w 1603053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65314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195942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260"/>
              <a:gd name="connsiteX1" fmla="*/ 239485 w 1657481"/>
              <a:gd name="connsiteY1" fmla="*/ 54465 h 762260"/>
              <a:gd name="connsiteX2" fmla="*/ 544285 w 1657481"/>
              <a:gd name="connsiteY2" fmla="*/ 108894 h 762260"/>
              <a:gd name="connsiteX3" fmla="*/ 859971 w 1657481"/>
              <a:gd name="connsiteY3" fmla="*/ 87122 h 762260"/>
              <a:gd name="connsiteX4" fmla="*/ 1219199 w 1657481"/>
              <a:gd name="connsiteY4" fmla="*/ 37 h 762260"/>
              <a:gd name="connsiteX5" fmla="*/ 1491342 w 1657481"/>
              <a:gd name="connsiteY5" fmla="*/ 76237 h 762260"/>
              <a:gd name="connsiteX6" fmla="*/ 1654628 w 1657481"/>
              <a:gd name="connsiteY6" fmla="*/ 76237 h 762260"/>
              <a:gd name="connsiteX7" fmla="*/ 1589314 w 1657481"/>
              <a:gd name="connsiteY7" fmla="*/ 293951 h 762260"/>
              <a:gd name="connsiteX8" fmla="*/ 1513114 w 1657481"/>
              <a:gd name="connsiteY8" fmla="*/ 424580 h 762260"/>
              <a:gd name="connsiteX9" fmla="*/ 1360714 w 1657481"/>
              <a:gd name="connsiteY9" fmla="*/ 576980 h 762260"/>
              <a:gd name="connsiteX10" fmla="*/ 1088571 w 1657481"/>
              <a:gd name="connsiteY10" fmla="*/ 718494 h 762260"/>
              <a:gd name="connsiteX11" fmla="*/ 849085 w 1657481"/>
              <a:gd name="connsiteY11" fmla="*/ 762037 h 762260"/>
              <a:gd name="connsiteX12" fmla="*/ 576942 w 1657481"/>
              <a:gd name="connsiteY12" fmla="*/ 729379 h 762260"/>
              <a:gd name="connsiteX13" fmla="*/ 370114 w 1657481"/>
              <a:gd name="connsiteY13" fmla="*/ 609636 h 762260"/>
              <a:gd name="connsiteX14" fmla="*/ 239484 w 1657481"/>
              <a:gd name="connsiteY14" fmla="*/ 468122 h 762260"/>
              <a:gd name="connsiteX15" fmla="*/ 119743 w 1657481"/>
              <a:gd name="connsiteY15" fmla="*/ 315722 h 762260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60714 w 1657481"/>
              <a:gd name="connsiteY9" fmla="*/ 576980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119743 w 1657481"/>
              <a:gd name="connsiteY15" fmla="*/ 315722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468122 h 762037"/>
              <a:gd name="connsiteX15" fmla="*/ 76200 w 1657481"/>
              <a:gd name="connsiteY15" fmla="*/ 283065 h 762037"/>
              <a:gd name="connsiteX0" fmla="*/ 0 w 1657481"/>
              <a:gd name="connsiteY0" fmla="*/ 98007 h 762037"/>
              <a:gd name="connsiteX1" fmla="*/ 239485 w 1657481"/>
              <a:gd name="connsiteY1" fmla="*/ 54465 h 762037"/>
              <a:gd name="connsiteX2" fmla="*/ 544285 w 1657481"/>
              <a:gd name="connsiteY2" fmla="*/ 108894 h 762037"/>
              <a:gd name="connsiteX3" fmla="*/ 859971 w 1657481"/>
              <a:gd name="connsiteY3" fmla="*/ 87122 h 762037"/>
              <a:gd name="connsiteX4" fmla="*/ 1219199 w 1657481"/>
              <a:gd name="connsiteY4" fmla="*/ 37 h 762037"/>
              <a:gd name="connsiteX5" fmla="*/ 1491342 w 1657481"/>
              <a:gd name="connsiteY5" fmla="*/ 76237 h 762037"/>
              <a:gd name="connsiteX6" fmla="*/ 1654628 w 1657481"/>
              <a:gd name="connsiteY6" fmla="*/ 76237 h 762037"/>
              <a:gd name="connsiteX7" fmla="*/ 1589314 w 1657481"/>
              <a:gd name="connsiteY7" fmla="*/ 293951 h 762037"/>
              <a:gd name="connsiteX8" fmla="*/ 1513114 w 1657481"/>
              <a:gd name="connsiteY8" fmla="*/ 424580 h 762037"/>
              <a:gd name="connsiteX9" fmla="*/ 1328057 w 1657481"/>
              <a:gd name="connsiteY9" fmla="*/ 609637 h 762037"/>
              <a:gd name="connsiteX10" fmla="*/ 1088571 w 1657481"/>
              <a:gd name="connsiteY10" fmla="*/ 718494 h 762037"/>
              <a:gd name="connsiteX11" fmla="*/ 849085 w 1657481"/>
              <a:gd name="connsiteY11" fmla="*/ 762037 h 762037"/>
              <a:gd name="connsiteX12" fmla="*/ 555170 w 1657481"/>
              <a:gd name="connsiteY12" fmla="*/ 718494 h 762037"/>
              <a:gd name="connsiteX13" fmla="*/ 370114 w 1657481"/>
              <a:gd name="connsiteY13" fmla="*/ 609636 h 762037"/>
              <a:gd name="connsiteX14" fmla="*/ 239484 w 1657481"/>
              <a:gd name="connsiteY14" fmla="*/ 500779 h 762037"/>
              <a:gd name="connsiteX15" fmla="*/ 76200 w 1657481"/>
              <a:gd name="connsiteY15" fmla="*/ 283065 h 762037"/>
              <a:gd name="connsiteX0" fmla="*/ 0 w 1733880"/>
              <a:gd name="connsiteY0" fmla="*/ 98007 h 762037"/>
              <a:gd name="connsiteX1" fmla="*/ 239485 w 1733880"/>
              <a:gd name="connsiteY1" fmla="*/ 54465 h 762037"/>
              <a:gd name="connsiteX2" fmla="*/ 544285 w 1733880"/>
              <a:gd name="connsiteY2" fmla="*/ 108894 h 762037"/>
              <a:gd name="connsiteX3" fmla="*/ 859971 w 1733880"/>
              <a:gd name="connsiteY3" fmla="*/ 87122 h 762037"/>
              <a:gd name="connsiteX4" fmla="*/ 1219199 w 1733880"/>
              <a:gd name="connsiteY4" fmla="*/ 37 h 762037"/>
              <a:gd name="connsiteX5" fmla="*/ 1491342 w 1733880"/>
              <a:gd name="connsiteY5" fmla="*/ 76237 h 762037"/>
              <a:gd name="connsiteX6" fmla="*/ 1732394 w 1733880"/>
              <a:gd name="connsiteY6" fmla="*/ 76236 h 762037"/>
              <a:gd name="connsiteX7" fmla="*/ 1589314 w 1733880"/>
              <a:gd name="connsiteY7" fmla="*/ 293951 h 762037"/>
              <a:gd name="connsiteX8" fmla="*/ 1513114 w 1733880"/>
              <a:gd name="connsiteY8" fmla="*/ 424580 h 762037"/>
              <a:gd name="connsiteX9" fmla="*/ 1328057 w 1733880"/>
              <a:gd name="connsiteY9" fmla="*/ 609637 h 762037"/>
              <a:gd name="connsiteX10" fmla="*/ 1088571 w 1733880"/>
              <a:gd name="connsiteY10" fmla="*/ 718494 h 762037"/>
              <a:gd name="connsiteX11" fmla="*/ 849085 w 1733880"/>
              <a:gd name="connsiteY11" fmla="*/ 762037 h 762037"/>
              <a:gd name="connsiteX12" fmla="*/ 555170 w 1733880"/>
              <a:gd name="connsiteY12" fmla="*/ 718494 h 762037"/>
              <a:gd name="connsiteX13" fmla="*/ 370114 w 1733880"/>
              <a:gd name="connsiteY13" fmla="*/ 609636 h 762037"/>
              <a:gd name="connsiteX14" fmla="*/ 239484 w 1733880"/>
              <a:gd name="connsiteY14" fmla="*/ 500779 h 762037"/>
              <a:gd name="connsiteX15" fmla="*/ 76200 w 1733880"/>
              <a:gd name="connsiteY15" fmla="*/ 283065 h 762037"/>
              <a:gd name="connsiteX0" fmla="*/ 0 w 1738259"/>
              <a:gd name="connsiteY0" fmla="*/ 98007 h 762037"/>
              <a:gd name="connsiteX1" fmla="*/ 239485 w 1738259"/>
              <a:gd name="connsiteY1" fmla="*/ 54465 h 762037"/>
              <a:gd name="connsiteX2" fmla="*/ 544285 w 1738259"/>
              <a:gd name="connsiteY2" fmla="*/ 108894 h 762037"/>
              <a:gd name="connsiteX3" fmla="*/ 859971 w 1738259"/>
              <a:gd name="connsiteY3" fmla="*/ 87122 h 762037"/>
              <a:gd name="connsiteX4" fmla="*/ 1219199 w 1738259"/>
              <a:gd name="connsiteY4" fmla="*/ 37 h 762037"/>
              <a:gd name="connsiteX5" fmla="*/ 1491342 w 1738259"/>
              <a:gd name="connsiteY5" fmla="*/ 76237 h 762037"/>
              <a:gd name="connsiteX6" fmla="*/ 1732394 w 1738259"/>
              <a:gd name="connsiteY6" fmla="*/ 76236 h 762037"/>
              <a:gd name="connsiteX7" fmla="*/ 1651528 w 1738259"/>
              <a:gd name="connsiteY7" fmla="*/ 277545 h 762037"/>
              <a:gd name="connsiteX8" fmla="*/ 1513114 w 1738259"/>
              <a:gd name="connsiteY8" fmla="*/ 424580 h 762037"/>
              <a:gd name="connsiteX9" fmla="*/ 1328057 w 1738259"/>
              <a:gd name="connsiteY9" fmla="*/ 609637 h 762037"/>
              <a:gd name="connsiteX10" fmla="*/ 1088571 w 1738259"/>
              <a:gd name="connsiteY10" fmla="*/ 718494 h 762037"/>
              <a:gd name="connsiteX11" fmla="*/ 849085 w 1738259"/>
              <a:gd name="connsiteY11" fmla="*/ 762037 h 762037"/>
              <a:gd name="connsiteX12" fmla="*/ 555170 w 1738259"/>
              <a:gd name="connsiteY12" fmla="*/ 718494 h 762037"/>
              <a:gd name="connsiteX13" fmla="*/ 370114 w 1738259"/>
              <a:gd name="connsiteY13" fmla="*/ 609636 h 762037"/>
              <a:gd name="connsiteX14" fmla="*/ 239484 w 1738259"/>
              <a:gd name="connsiteY14" fmla="*/ 500779 h 762037"/>
              <a:gd name="connsiteX15" fmla="*/ 76200 w 1738259"/>
              <a:gd name="connsiteY15" fmla="*/ 283065 h 762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738259" h="762037">
                <a:moveTo>
                  <a:pt x="0" y="98007"/>
                </a:moveTo>
                <a:cubicBezTo>
                  <a:pt x="65314" y="61721"/>
                  <a:pt x="148771" y="52651"/>
                  <a:pt x="239485" y="54465"/>
                </a:cubicBezTo>
                <a:cubicBezTo>
                  <a:pt x="330199" y="56279"/>
                  <a:pt x="440871" y="103451"/>
                  <a:pt x="544285" y="108894"/>
                </a:cubicBezTo>
                <a:cubicBezTo>
                  <a:pt x="647699" y="114337"/>
                  <a:pt x="747485" y="105265"/>
                  <a:pt x="859971" y="87122"/>
                </a:cubicBezTo>
                <a:cubicBezTo>
                  <a:pt x="972457" y="68979"/>
                  <a:pt x="1113971" y="1851"/>
                  <a:pt x="1219199" y="37"/>
                </a:cubicBezTo>
                <a:cubicBezTo>
                  <a:pt x="1324428" y="-1777"/>
                  <a:pt x="1405810" y="63537"/>
                  <a:pt x="1491342" y="76237"/>
                </a:cubicBezTo>
                <a:cubicBezTo>
                  <a:pt x="1576874" y="88937"/>
                  <a:pt x="1705696" y="42685"/>
                  <a:pt x="1732394" y="76236"/>
                </a:cubicBezTo>
                <a:cubicBezTo>
                  <a:pt x="1759092" y="109787"/>
                  <a:pt x="1688075" y="219488"/>
                  <a:pt x="1651528" y="277545"/>
                </a:cubicBezTo>
                <a:cubicBezTo>
                  <a:pt x="1614981" y="335602"/>
                  <a:pt x="1567026" y="369231"/>
                  <a:pt x="1513114" y="424580"/>
                </a:cubicBezTo>
                <a:cubicBezTo>
                  <a:pt x="1459202" y="479929"/>
                  <a:pt x="1398814" y="560651"/>
                  <a:pt x="1328057" y="609637"/>
                </a:cubicBezTo>
                <a:cubicBezTo>
                  <a:pt x="1257300" y="658623"/>
                  <a:pt x="1168400" y="693094"/>
                  <a:pt x="1088571" y="718494"/>
                </a:cubicBezTo>
                <a:cubicBezTo>
                  <a:pt x="1008742" y="743894"/>
                  <a:pt x="937985" y="762037"/>
                  <a:pt x="849085" y="762037"/>
                </a:cubicBezTo>
                <a:cubicBezTo>
                  <a:pt x="760185" y="762037"/>
                  <a:pt x="634999" y="743894"/>
                  <a:pt x="555170" y="718494"/>
                </a:cubicBezTo>
                <a:cubicBezTo>
                  <a:pt x="475342" y="693094"/>
                  <a:pt x="422728" y="645922"/>
                  <a:pt x="370114" y="609636"/>
                </a:cubicBezTo>
                <a:cubicBezTo>
                  <a:pt x="317500" y="573350"/>
                  <a:pt x="288470" y="555207"/>
                  <a:pt x="239484" y="500779"/>
                </a:cubicBezTo>
                <a:cubicBezTo>
                  <a:pt x="190498" y="446351"/>
                  <a:pt x="108857" y="332958"/>
                  <a:pt x="76200" y="283065"/>
                </a:cubicBezTo>
              </a:path>
            </a:pathLst>
          </a:cu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Oval 1"/>
          <p:cNvSpPr/>
          <p:nvPr/>
        </p:nvSpPr>
        <p:spPr>
          <a:xfrm>
            <a:off x="8022993" y="1406112"/>
            <a:ext cx="935362" cy="910456"/>
          </a:xfrm>
          <a:prstGeom prst="ellipse">
            <a:avLst/>
          </a:prstGeom>
          <a:noFill/>
          <a:ln w="1016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Oval 23"/>
          <p:cNvSpPr/>
          <p:nvPr/>
        </p:nvSpPr>
        <p:spPr>
          <a:xfrm>
            <a:off x="6064532" y="2076263"/>
            <a:ext cx="935362" cy="910456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Oval 24"/>
          <p:cNvSpPr/>
          <p:nvPr/>
        </p:nvSpPr>
        <p:spPr>
          <a:xfrm>
            <a:off x="4704037" y="4012352"/>
            <a:ext cx="935362" cy="910456"/>
          </a:xfrm>
          <a:prstGeom prst="ellipse">
            <a:avLst/>
          </a:prstGeom>
          <a:noFill/>
          <a:ln w="1016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Oval 25"/>
          <p:cNvSpPr/>
          <p:nvPr/>
        </p:nvSpPr>
        <p:spPr>
          <a:xfrm>
            <a:off x="4024505" y="2077428"/>
            <a:ext cx="935362" cy="910456"/>
          </a:xfrm>
          <a:prstGeom prst="ellipse">
            <a:avLst/>
          </a:prstGeom>
          <a:noFill/>
          <a:ln w="1016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Oval 26"/>
          <p:cNvSpPr/>
          <p:nvPr/>
        </p:nvSpPr>
        <p:spPr>
          <a:xfrm>
            <a:off x="7155920" y="4033250"/>
            <a:ext cx="935362" cy="91045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7028098" y="2033297"/>
            <a:ext cx="955871" cy="393192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7762066" y="2316567"/>
            <a:ext cx="530352" cy="1686213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32825" y="2986719"/>
            <a:ext cx="563481" cy="104653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endCxn id="27" idx="2"/>
          </p:cNvCxnSpPr>
          <p:nvPr/>
        </p:nvCxnSpPr>
        <p:spPr>
          <a:xfrm flipV="1">
            <a:off x="5732098" y="4488478"/>
            <a:ext cx="1423822" cy="13318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 flipV="1">
            <a:off x="4625674" y="2986719"/>
            <a:ext cx="334193" cy="1025633"/>
          </a:xfrm>
          <a:prstGeom prst="straightConnector1">
            <a:avLst/>
          </a:prstGeom>
          <a:ln w="152400">
            <a:solidFill>
              <a:schemeClr val="accent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046298" y="2555657"/>
            <a:ext cx="971587" cy="0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421202" y="2959649"/>
            <a:ext cx="795528" cy="1073601"/>
          </a:xfrm>
          <a:prstGeom prst="straightConnector1">
            <a:avLst/>
          </a:pr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 45"/>
          <p:cNvSpPr/>
          <p:nvPr/>
        </p:nvSpPr>
        <p:spPr>
          <a:xfrm>
            <a:off x="4863418" y="1374540"/>
            <a:ext cx="3136392" cy="813824"/>
          </a:xfrm>
          <a:custGeom>
            <a:avLst/>
            <a:gdLst>
              <a:gd name="connsiteX0" fmla="*/ 0 w 4376928"/>
              <a:gd name="connsiteY0" fmla="*/ 1009059 h 1009059"/>
              <a:gd name="connsiteX1" fmla="*/ 2048256 w 4376928"/>
              <a:gd name="connsiteY1" fmla="*/ 9315 h 1009059"/>
              <a:gd name="connsiteX2" fmla="*/ 4376928 w 4376928"/>
              <a:gd name="connsiteY2" fmla="*/ 594531 h 1009059"/>
              <a:gd name="connsiteX0" fmla="*/ 0 w 4181856"/>
              <a:gd name="connsiteY0" fmla="*/ 1085098 h 1085098"/>
              <a:gd name="connsiteX1" fmla="*/ 1853184 w 4181856"/>
              <a:gd name="connsiteY1" fmla="*/ 12202 h 1085098"/>
              <a:gd name="connsiteX2" fmla="*/ 4181856 w 4181856"/>
              <a:gd name="connsiteY2" fmla="*/ 597418 h 108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81856" h="1085098">
                <a:moveTo>
                  <a:pt x="0" y="1085098"/>
                </a:moveTo>
                <a:cubicBezTo>
                  <a:pt x="659384" y="619770"/>
                  <a:pt x="1156208" y="93482"/>
                  <a:pt x="1853184" y="12202"/>
                </a:cubicBezTo>
                <a:cubicBezTo>
                  <a:pt x="2550160" y="-69078"/>
                  <a:pt x="3382264" y="270266"/>
                  <a:pt x="4181856" y="597418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7" name="Freeform 46"/>
          <p:cNvSpPr/>
          <p:nvPr/>
        </p:nvSpPr>
        <p:spPr>
          <a:xfrm>
            <a:off x="4014121" y="2750752"/>
            <a:ext cx="3235881" cy="2931275"/>
          </a:xfrm>
          <a:custGeom>
            <a:avLst/>
            <a:gdLst>
              <a:gd name="connsiteX0" fmla="*/ 4821045 w 4821045"/>
              <a:gd name="connsiteY0" fmla="*/ 2706624 h 3706392"/>
              <a:gd name="connsiteX1" fmla="*/ 2126613 w 4821045"/>
              <a:gd name="connsiteY1" fmla="*/ 3706368 h 3706392"/>
              <a:gd name="connsiteX2" fmla="*/ 66165 w 4821045"/>
              <a:gd name="connsiteY2" fmla="*/ 2682240 h 3706392"/>
              <a:gd name="connsiteX3" fmla="*/ 468501 w 4821045"/>
              <a:gd name="connsiteY3" fmla="*/ 0 h 3706392"/>
              <a:gd name="connsiteX4" fmla="*/ 468501 w 4821045"/>
              <a:gd name="connsiteY4" fmla="*/ 0 h 3706392"/>
              <a:gd name="connsiteX0" fmla="*/ 4828610 w 4828610"/>
              <a:gd name="connsiteY0" fmla="*/ 2887289 h 3887057"/>
              <a:gd name="connsiteX1" fmla="*/ 2134178 w 4828610"/>
              <a:gd name="connsiteY1" fmla="*/ 3887033 h 3887057"/>
              <a:gd name="connsiteX2" fmla="*/ 73730 w 4828610"/>
              <a:gd name="connsiteY2" fmla="*/ 2862905 h 3887057"/>
              <a:gd name="connsiteX3" fmla="*/ 476066 w 4828610"/>
              <a:gd name="connsiteY3" fmla="*/ 180665 h 3887057"/>
              <a:gd name="connsiteX4" fmla="*/ 650471 w 4828610"/>
              <a:gd name="connsiteY4" fmla="*/ 253817 h 3887057"/>
              <a:gd name="connsiteX0" fmla="*/ 4649309 w 4649309"/>
              <a:gd name="connsiteY0" fmla="*/ 2907076 h 3912301"/>
              <a:gd name="connsiteX1" fmla="*/ 1954877 w 4649309"/>
              <a:gd name="connsiteY1" fmla="*/ 3906820 h 3912301"/>
              <a:gd name="connsiteX2" fmla="*/ 93749 w 4649309"/>
              <a:gd name="connsiteY2" fmla="*/ 3150916 h 3912301"/>
              <a:gd name="connsiteX3" fmla="*/ 296765 w 4649309"/>
              <a:gd name="connsiteY3" fmla="*/ 200452 h 3912301"/>
              <a:gd name="connsiteX4" fmla="*/ 471170 w 4649309"/>
              <a:gd name="connsiteY4" fmla="*/ 273604 h 3912301"/>
              <a:gd name="connsiteX0" fmla="*/ 4696925 w 4696925"/>
              <a:gd name="connsiteY0" fmla="*/ 2907076 h 3960282"/>
              <a:gd name="connsiteX1" fmla="*/ 2675197 w 4696925"/>
              <a:gd name="connsiteY1" fmla="*/ 3955588 h 3960282"/>
              <a:gd name="connsiteX2" fmla="*/ 141365 w 4696925"/>
              <a:gd name="connsiteY2" fmla="*/ 3150916 h 3960282"/>
              <a:gd name="connsiteX3" fmla="*/ 344381 w 4696925"/>
              <a:gd name="connsiteY3" fmla="*/ 200452 h 3960282"/>
              <a:gd name="connsiteX4" fmla="*/ 518786 w 4696925"/>
              <a:gd name="connsiteY4" fmla="*/ 273604 h 3960282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597265 w 4597265"/>
              <a:gd name="connsiteY0" fmla="*/ 2809540 h 3963797"/>
              <a:gd name="connsiteX1" fmla="*/ 2675197 w 4597265"/>
              <a:gd name="connsiteY1" fmla="*/ 3955588 h 3963797"/>
              <a:gd name="connsiteX2" fmla="*/ 141365 w 4597265"/>
              <a:gd name="connsiteY2" fmla="*/ 3150916 h 3963797"/>
              <a:gd name="connsiteX3" fmla="*/ 344381 w 4597265"/>
              <a:gd name="connsiteY3" fmla="*/ 200452 h 3963797"/>
              <a:gd name="connsiteX4" fmla="*/ 518786 w 4597265"/>
              <a:gd name="connsiteY4" fmla="*/ 273604 h 3963797"/>
              <a:gd name="connsiteX0" fmla="*/ 4454254 w 4454254"/>
              <a:gd name="connsiteY0" fmla="*/ 2802344 h 3951864"/>
              <a:gd name="connsiteX1" fmla="*/ 2532186 w 4454254"/>
              <a:gd name="connsiteY1" fmla="*/ 3948392 h 3951864"/>
              <a:gd name="connsiteX2" fmla="*/ 172758 w 4454254"/>
              <a:gd name="connsiteY2" fmla="*/ 3046184 h 3951864"/>
              <a:gd name="connsiteX3" fmla="*/ 201370 w 4454254"/>
              <a:gd name="connsiteY3" fmla="*/ 193256 h 3951864"/>
              <a:gd name="connsiteX4" fmla="*/ 375775 w 4454254"/>
              <a:gd name="connsiteY4" fmla="*/ 266408 h 3951864"/>
              <a:gd name="connsiteX0" fmla="*/ 4451095 w 4451095"/>
              <a:gd name="connsiteY0" fmla="*/ 2744854 h 3894374"/>
              <a:gd name="connsiteX1" fmla="*/ 2529027 w 4451095"/>
              <a:gd name="connsiteY1" fmla="*/ 3890902 h 3894374"/>
              <a:gd name="connsiteX2" fmla="*/ 169599 w 4451095"/>
              <a:gd name="connsiteY2" fmla="*/ 2988694 h 3894374"/>
              <a:gd name="connsiteX3" fmla="*/ 198211 w 4451095"/>
              <a:gd name="connsiteY3" fmla="*/ 135766 h 3894374"/>
              <a:gd name="connsiteX4" fmla="*/ 285414 w 4451095"/>
              <a:gd name="connsiteY4" fmla="*/ 440566 h 3894374"/>
              <a:gd name="connsiteX0" fmla="*/ 4455635 w 4455635"/>
              <a:gd name="connsiteY0" fmla="*/ 2769278 h 3918798"/>
              <a:gd name="connsiteX1" fmla="*/ 2533567 w 4455635"/>
              <a:gd name="connsiteY1" fmla="*/ 3915326 h 3918798"/>
              <a:gd name="connsiteX2" fmla="*/ 174139 w 4455635"/>
              <a:gd name="connsiteY2" fmla="*/ 3013118 h 3918798"/>
              <a:gd name="connsiteX3" fmla="*/ 202751 w 4455635"/>
              <a:gd name="connsiteY3" fmla="*/ 160190 h 3918798"/>
              <a:gd name="connsiteX4" fmla="*/ 414529 w 4455635"/>
              <a:gd name="connsiteY4" fmla="*/ 355262 h 3918798"/>
              <a:gd name="connsiteX0" fmla="*/ 4556239 w 4556239"/>
              <a:gd name="connsiteY0" fmla="*/ 2765795 h 3913883"/>
              <a:gd name="connsiteX1" fmla="*/ 2634171 w 4556239"/>
              <a:gd name="connsiteY1" fmla="*/ 3911843 h 3913883"/>
              <a:gd name="connsiteX2" fmla="*/ 150168 w 4556239"/>
              <a:gd name="connsiteY2" fmla="*/ 2960867 h 3913883"/>
              <a:gd name="connsiteX3" fmla="*/ 303355 w 4556239"/>
              <a:gd name="connsiteY3" fmla="*/ 156707 h 3913883"/>
              <a:gd name="connsiteX4" fmla="*/ 515133 w 4556239"/>
              <a:gd name="connsiteY4" fmla="*/ 351779 h 3913883"/>
              <a:gd name="connsiteX0" fmla="*/ 4408457 w 4408457"/>
              <a:gd name="connsiteY0" fmla="*/ 2761445 h 3908366"/>
              <a:gd name="connsiteX1" fmla="*/ 2486389 w 4408457"/>
              <a:gd name="connsiteY1" fmla="*/ 3907493 h 3908366"/>
              <a:gd name="connsiteX2" fmla="*/ 189248 w 4408457"/>
              <a:gd name="connsiteY2" fmla="*/ 2895557 h 3908366"/>
              <a:gd name="connsiteX3" fmla="*/ 155573 w 4408457"/>
              <a:gd name="connsiteY3" fmla="*/ 152357 h 3908366"/>
              <a:gd name="connsiteX4" fmla="*/ 367351 w 4408457"/>
              <a:gd name="connsiteY4" fmla="*/ 347429 h 3908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8457" h="3908366">
                <a:moveTo>
                  <a:pt x="4408457" y="2761445"/>
                </a:moveTo>
                <a:cubicBezTo>
                  <a:pt x="3619428" y="3482805"/>
                  <a:pt x="3189591" y="3885141"/>
                  <a:pt x="2486389" y="3907493"/>
                </a:cubicBezTo>
                <a:cubicBezTo>
                  <a:pt x="1783188" y="3929845"/>
                  <a:pt x="577717" y="3521413"/>
                  <a:pt x="189248" y="2895557"/>
                </a:cubicBezTo>
                <a:cubicBezTo>
                  <a:pt x="-199221" y="2269701"/>
                  <a:pt x="125889" y="577045"/>
                  <a:pt x="155573" y="152357"/>
                </a:cubicBezTo>
                <a:cubicBezTo>
                  <a:pt x="185257" y="-272331"/>
                  <a:pt x="309216" y="323045"/>
                  <a:pt x="367351" y="347429"/>
                </a:cubicBezTo>
              </a:path>
            </a:pathLst>
          </a:custGeom>
          <a:ln w="152400"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2" name="TextBox 71"/>
          <p:cNvSpPr txBox="1"/>
          <p:nvPr/>
        </p:nvSpPr>
        <p:spPr>
          <a:xfrm>
            <a:off x="217714" y="1942838"/>
            <a:ext cx="3594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amount of liquid in each node determines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importance</a:t>
            </a:r>
            <a:r>
              <a:rPr lang="en-US" sz="2400" dirty="0" smtClean="0"/>
              <a:t> of the node</a:t>
            </a:r>
            <a:r>
              <a:rPr lang="el-GR" sz="2400" dirty="0" smtClean="0"/>
              <a:t>.</a:t>
            </a:r>
            <a:endParaRPr lang="el-GR" sz="2400" dirty="0"/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means large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incoming flow </a:t>
            </a:r>
            <a:r>
              <a:rPr lang="en-US" sz="2400" dirty="0" smtClean="0"/>
              <a:t>from nodes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large quantity </a:t>
            </a:r>
            <a:r>
              <a:rPr lang="en-US" sz="2400" dirty="0" smtClean="0"/>
              <a:t>of liquid.</a:t>
            </a:r>
          </a:p>
          <a:p>
            <a:endParaRPr lang="en-US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63390" y="934878"/>
            <a:ext cx="486864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dirty="0" smtClean="0"/>
              <a:t>The PageRank algorithm</a:t>
            </a: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8612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PageRank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3300" dirty="0" smtClean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 should be pointed by </a:t>
                </a:r>
                <a:r>
                  <a:rPr lang="en-US" sz="3300" dirty="0">
                    <a:solidFill>
                      <a:srgbClr val="009900"/>
                    </a:solidFill>
                  </a:rPr>
                  <a:t>good</a:t>
                </a:r>
                <a:r>
                  <a:rPr lang="en-US" sz="3300" dirty="0"/>
                  <a:t> authorities</a:t>
                </a:r>
              </a:p>
              <a:p>
                <a:pPr lvl="1"/>
                <a:r>
                  <a:rPr lang="en-US" dirty="0"/>
                  <a:t>The value of a </a:t>
                </a:r>
                <a:r>
                  <a:rPr lang="en-US" dirty="0" smtClean="0"/>
                  <a:t>node is </a:t>
                </a:r>
                <a:r>
                  <a:rPr lang="en-US" dirty="0"/>
                  <a:t>the value of the </a:t>
                </a:r>
                <a:r>
                  <a:rPr lang="en-US" dirty="0" smtClean="0"/>
                  <a:t>nodes that point to it.</a:t>
                </a:r>
                <a:endParaRPr lang="en-US" sz="3900" dirty="0"/>
              </a:p>
              <a:p>
                <a:r>
                  <a:rPr lang="en-US" sz="3300" dirty="0"/>
                  <a:t>How do we implement that?</a:t>
                </a:r>
              </a:p>
              <a:p>
                <a:pPr lvl="1"/>
                <a:r>
                  <a:rPr lang="en-US" dirty="0" smtClean="0"/>
                  <a:t>Assume that we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unit of authority</a:t>
                </a:r>
                <a:r>
                  <a:rPr lang="en-US" dirty="0" smtClean="0"/>
                  <a:t> to distribute to all nodes.</a:t>
                </a:r>
              </a:p>
              <a:p>
                <a:pPr lvl="2"/>
                <a:r>
                  <a:rPr lang="en-US" dirty="0" smtClean="0"/>
                  <a:t>Initially each node gets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 amount of authority</a:t>
                </a:r>
              </a:p>
              <a:p>
                <a:pPr lvl="1"/>
                <a:r>
                  <a:rPr lang="en-US" dirty="0" smtClean="0"/>
                  <a:t>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distributes</a:t>
                </a:r>
                <a:r>
                  <a:rPr lang="en-US" dirty="0" smtClean="0"/>
                  <a:t> the authority value they have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to their neighbors</a:t>
                </a:r>
              </a:p>
              <a:p>
                <a:pPr lvl="1"/>
                <a:r>
                  <a:rPr lang="en-US" dirty="0" smtClean="0"/>
                  <a:t>The authority value of each node is the sum of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authority fractions </a:t>
                </a:r>
                <a:r>
                  <a:rPr lang="en-US" dirty="0" smtClean="0"/>
                  <a:t>it collects from its neighbors.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𝑢</m:t>
                          </m:r>
                          <m:r>
                            <a:rPr lang="en-US" i="1">
                              <a:latin typeface="Cambria Math"/>
                            </a:rPr>
                            <m:t>→</m:t>
                          </m:r>
                          <m:r>
                            <a:rPr lang="en-US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7504" y="1394041"/>
                <a:ext cx="7560840" cy="5323730"/>
              </a:xfrm>
              <a:blipFill rotWithShape="0">
                <a:blip r:embed="rId2"/>
                <a:stretch>
                  <a:fillRect l="-1371" t="-3322" r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sz="2000" dirty="0" smtClean="0"/>
                  <a:t> the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PageRank</a:t>
                </a:r>
                <a:r>
                  <a:rPr lang="en-US" sz="2000" dirty="0" smtClean="0"/>
                  <a:t>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value</a:t>
                </a:r>
                <a:r>
                  <a:rPr lang="en-US" sz="2000" dirty="0" smtClean="0"/>
                  <a:t> of node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877272"/>
                <a:ext cx="4038600" cy="400110"/>
              </a:xfrm>
              <a:prstGeom prst="rect">
                <a:avLst/>
              </a:prstGeom>
              <a:blipFill rotWithShape="1">
                <a:blip r:embed="rId3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440742" y="6359934"/>
            <a:ext cx="2179258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Recursive definition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5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 number of complex systems can be modeled as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networks</a:t>
            </a:r>
            <a:r>
              <a:rPr lang="en-US" dirty="0" smtClean="0"/>
              <a:t> (graphs).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</a:p>
          <a:p>
            <a:pPr lvl="1"/>
            <a:r>
              <a:rPr lang="en-US" dirty="0" smtClean="0"/>
              <a:t>(Online) Social Networks</a:t>
            </a:r>
          </a:p>
          <a:p>
            <a:pPr lvl="1"/>
            <a:r>
              <a:rPr lang="en-US" dirty="0" smtClean="0"/>
              <a:t>Biological systems</a:t>
            </a:r>
          </a:p>
          <a:p>
            <a:pPr lvl="1"/>
            <a:r>
              <a:rPr lang="en-US" dirty="0" smtClean="0"/>
              <a:t>Communication networks (internet, email)</a:t>
            </a:r>
          </a:p>
          <a:p>
            <a:pPr lvl="1"/>
            <a:r>
              <a:rPr lang="en-US" dirty="0" smtClean="0"/>
              <a:t>The Economy</a:t>
            </a:r>
          </a:p>
          <a:p>
            <a:r>
              <a:rPr lang="en-US" dirty="0"/>
              <a:t>We cannot truly understand </a:t>
            </a:r>
            <a:r>
              <a:rPr lang="en-US" dirty="0" smtClean="0"/>
              <a:t>such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systems </a:t>
            </a:r>
            <a:r>
              <a:rPr lang="en-US" dirty="0"/>
              <a:t>unless we understand the </a:t>
            </a:r>
            <a:r>
              <a:rPr lang="en-US" dirty="0">
                <a:solidFill>
                  <a:srgbClr val="0070C0"/>
                </a:solidFill>
              </a:rPr>
              <a:t>underlying network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Everything is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</a:t>
            </a:r>
            <a:r>
              <a:rPr lang="en-US" dirty="0"/>
              <a:t>, studying individual entities gives only a partial view of a </a:t>
            </a:r>
            <a:r>
              <a:rPr lang="en-US" dirty="0" smtClean="0"/>
              <a:t>system</a:t>
            </a:r>
          </a:p>
          <a:p>
            <a:r>
              <a:rPr lang="en-US" dirty="0" smtClean="0"/>
              <a:t>Data mining for networks is a very popular area</a:t>
            </a:r>
          </a:p>
          <a:p>
            <a:pPr lvl="1"/>
            <a:r>
              <a:rPr lang="en-US" dirty="0" smtClean="0"/>
              <a:t>Applications to the </a:t>
            </a:r>
            <a:r>
              <a:rPr lang="en-US" dirty="0" smtClean="0">
                <a:solidFill>
                  <a:srgbClr val="FF0000"/>
                </a:solidFill>
              </a:rPr>
              <a:t>Web</a:t>
            </a:r>
            <a:r>
              <a:rPr lang="en-US" dirty="0" smtClean="0"/>
              <a:t> is one of the success stories for network data mining.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857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823912" y="2447413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841375" y="2896676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839787" y="3388801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842962" y="3812663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838200" y="4309551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sz="2000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62" y="5053426"/>
                <a:ext cx="2438400" cy="8392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65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PageRank weights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simple way to compute the weights is by iteratively updating the weights</a:t>
            </a:r>
          </a:p>
          <a:p>
            <a:r>
              <a:rPr lang="en-US" dirty="0" smtClean="0"/>
              <a:t>PageRank Algorithm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This process converges</a:t>
            </a:r>
          </a:p>
          <a:p>
            <a:pPr marL="457200" lvl="1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Initialize all PageRank weights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sz="2800" b="0" dirty="0" smtClean="0"/>
              </a:p>
              <a:p>
                <a:r>
                  <a:rPr lang="en-US" sz="2800" dirty="0" smtClean="0"/>
                  <a:t>Repeat:</a:t>
                </a:r>
              </a:p>
              <a:p>
                <a:r>
                  <a:rPr lang="en-US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en-US" sz="28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→</m:t>
                        </m:r>
                        <m:r>
                          <a:rPr lang="en-US" sz="28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𝑣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𝑜𝑢𝑡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𝑢</m:t>
                                </m:r>
                              </m:e>
                            </m:d>
                          </m:den>
                        </m:f>
                        <m:sSub>
                          <m:sSubPr>
                            <m:ctrlP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𝑢</m:t>
                            </m:r>
                          </m:sub>
                        </m:sSub>
                      </m:e>
                    </m:nary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Until the weights do not change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3200400"/>
                <a:ext cx="6525344" cy="2228815"/>
              </a:xfrm>
              <a:prstGeom prst="rect">
                <a:avLst/>
              </a:prstGeom>
              <a:blipFill rotWithShape="1">
                <a:blip r:embed="rId2"/>
                <a:stretch>
                  <a:fillRect l="-1674" b="-5660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8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03734606"/>
                  </p:ext>
                </p:extLst>
              </p:nvPr>
            </p:nvGraphicFramePr>
            <p:xfrm>
              <a:off x="904344" y="4546642"/>
              <a:ext cx="4002336" cy="2011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t="-1818" r="-401835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t="-1818" r="-298182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t="-1818" r="-200917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t="-1818" r="-99091" b="-5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t="-1818" b="-5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t=0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0.16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0.36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0.28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0.14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0.22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7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xample</a:t>
            </a:r>
          </a:p>
        </p:txBody>
      </p:sp>
      <p:sp>
        <p:nvSpPr>
          <p:cNvPr id="5130" name="Text Box 35"/>
          <p:cNvSpPr txBox="1">
            <a:spLocks noChangeArrowheads="1"/>
          </p:cNvSpPr>
          <p:nvPr/>
        </p:nvSpPr>
        <p:spPr bwMode="auto">
          <a:xfrm>
            <a:off x="304800" y="1905000"/>
            <a:ext cx="27142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1" name="Text Box 36"/>
          <p:cNvSpPr txBox="1">
            <a:spLocks noChangeArrowheads="1"/>
          </p:cNvSpPr>
          <p:nvPr/>
        </p:nvSpPr>
        <p:spPr bwMode="auto">
          <a:xfrm>
            <a:off x="322263" y="2354263"/>
            <a:ext cx="33297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</a:t>
            </a:r>
            <a:r>
              <a:rPr lang="en-US" sz="2400" dirty="0" err="1" smtClean="0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baseline="-250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2" name="Text Box 37"/>
          <p:cNvSpPr txBox="1">
            <a:spLocks noChangeArrowheads="1"/>
          </p:cNvSpPr>
          <p:nvPr/>
        </p:nvSpPr>
        <p:spPr bwMode="auto">
          <a:xfrm>
            <a:off x="320675" y="2846388"/>
            <a:ext cx="27366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33CC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33CC"/>
                </a:solidFill>
                <a:latin typeface="Calibri" pitchFamily="34" charset="0"/>
              </a:rPr>
              <a:t>3</a:t>
            </a:r>
            <a:r>
              <a:rPr lang="en-US" sz="2400" dirty="0" smtClean="0">
                <a:solidFill>
                  <a:srgbClr val="0033CC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0C612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0C612"/>
                </a:solidFill>
                <a:latin typeface="Calibri" pitchFamily="34" charset="0"/>
              </a:rPr>
              <a:t>1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+ 1/3 </a:t>
            </a:r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endParaRPr lang="en-US" sz="2400" baseline="-25000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5133" name="Text Box 38"/>
          <p:cNvSpPr txBox="1">
            <a:spLocks noChangeArrowheads="1"/>
          </p:cNvSpPr>
          <p:nvPr/>
        </p:nvSpPr>
        <p:spPr bwMode="auto">
          <a:xfrm>
            <a:off x="323850" y="3270250"/>
            <a:ext cx="162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008000"/>
                </a:solidFill>
                <a:latin typeface="Calibri" pitchFamily="34" charset="0"/>
              </a:rPr>
              <a:t>4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1/2 </a:t>
            </a:r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5134" name="Text Box 39"/>
          <p:cNvSpPr txBox="1">
            <a:spLocks noChangeArrowheads="1"/>
          </p:cNvSpPr>
          <p:nvPr/>
        </p:nvSpPr>
        <p:spPr bwMode="auto">
          <a:xfrm>
            <a:off x="319088" y="3767138"/>
            <a:ext cx="11705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00FF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00FF"/>
                </a:solidFill>
                <a:latin typeface="Calibri" pitchFamily="34" charset="0"/>
              </a:rPr>
              <a:t>5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= </a:t>
            </a:r>
            <a:r>
              <a:rPr lang="en-US" sz="2400" dirty="0" err="1" smtClean="0">
                <a:solidFill>
                  <a:srgbClr val="FF3300"/>
                </a:solidFill>
                <a:latin typeface="Calibri" pitchFamily="34" charset="0"/>
              </a:rPr>
              <a:t>w</a:t>
            </a:r>
            <a:r>
              <a:rPr lang="en-US" sz="2400" baseline="-25000" dirty="0" err="1" smtClean="0">
                <a:solidFill>
                  <a:srgbClr val="FF3300"/>
                </a:solidFill>
                <a:latin typeface="Calibri" pitchFamily="34" charset="0"/>
              </a:rPr>
              <a:t>2</a:t>
            </a:r>
            <a:r>
              <a:rPr lang="en-US" sz="2400" baseline="-25000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endParaRPr lang="en-US" sz="2400" baseline="-25000" dirty="0">
              <a:solidFill>
                <a:srgbClr val="FF00FF"/>
              </a:solidFill>
              <a:latin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→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1424" y="1423805"/>
                <a:ext cx="2209801" cy="76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/>
          <p:cNvGrpSpPr/>
          <p:nvPr/>
        </p:nvGrpSpPr>
        <p:grpSpPr>
          <a:xfrm>
            <a:off x="5041900" y="1825588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10991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dirty="0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dirty="0" smtClean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600" b="1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𝒘</m:t>
                                    </m:r>
                                  </m:e>
                                  <m:sub>
                                    <m:r>
                                      <a:rPr lang="en-US" sz="1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</a:tr>
                  <a:tr h="310991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4128666"/>
                  </p:ext>
                </p:extLst>
              </p:nvPr>
            </p:nvGraphicFramePr>
            <p:xfrm>
              <a:off x="762000" y="5029438"/>
              <a:ext cx="4002336" cy="6705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667056"/>
                    <a:gridCol w="667056"/>
                    <a:gridCol w="667056"/>
                    <a:gridCol w="667056"/>
                    <a:gridCol w="667056"/>
                    <a:gridCol w="667056"/>
                  </a:tblGrid>
                  <a:tr h="335280">
                    <a:tc>
                      <a:txBody>
                        <a:bodyPr/>
                        <a:lstStyle/>
                        <a:p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00917" r="-401835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199091" r="-298182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01835" r="-200917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398182" r="-99091" b="-1236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9"/>
                          <a:stretch>
                            <a:fillRect l="-502752" b="-123636"/>
                          </a:stretch>
                        </a:blip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t=25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0.18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0.13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0.27</a:t>
                          </a:r>
                          <a:endParaRPr lang="en-US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5143783" y="5364718"/>
            <a:ext cx="4000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of the weight as a </a:t>
            </a:r>
            <a:r>
              <a:rPr lang="en-US" dirty="0" smtClean="0">
                <a:solidFill>
                  <a:srgbClr val="FF0000"/>
                </a:solidFill>
              </a:rPr>
              <a:t>fluid</a:t>
            </a:r>
            <a:r>
              <a:rPr lang="en-US" dirty="0" smtClean="0"/>
              <a:t>: there is constant amount of it in the graph, but it moves around until it stabilizes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47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The algorithm defines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walk</a:t>
                </a:r>
                <a:r>
                  <a:rPr lang="en-US" dirty="0" smtClean="0"/>
                  <a:t> on the graph</a:t>
                </a:r>
              </a:p>
              <a:p>
                <a:endParaRPr lang="en-US" dirty="0"/>
              </a:p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  <a:p>
                <a:pPr lvl="1"/>
                <a:endParaRPr lang="el-GR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Random Surfer </a:t>
                </a:r>
                <a:r>
                  <a:rPr lang="en-US" dirty="0" smtClean="0"/>
                  <a:t>model</a:t>
                </a:r>
              </a:p>
              <a:p>
                <a:pPr lvl="1"/>
                <a:r>
                  <a:rPr lang="en-US" dirty="0" smtClean="0"/>
                  <a:t>Users wander on the web, following links.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815" t="-2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858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850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0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3B3B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1717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1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0127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rgbClr val="FF3399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solidFill>
                  <a:schemeClr val="accent6">
                    <a:lumMod val="50000"/>
                  </a:schemeClr>
                </a:solidFill>
              </a:rPr>
              <a:t>First try</a:t>
            </a:r>
            <a:r>
              <a:rPr lang="en-US" sz="3000" dirty="0"/>
              <a:t>: </a:t>
            </a:r>
            <a:r>
              <a:rPr lang="en-US" sz="3000" dirty="0" smtClean="0"/>
              <a:t>Manually curated </a:t>
            </a:r>
            <a:r>
              <a:rPr lang="en-US" sz="3000" dirty="0" smtClean="0">
                <a:solidFill>
                  <a:schemeClr val="tx2">
                    <a:lumMod val="50000"/>
                  </a:schemeClr>
                </a:solidFill>
              </a:rPr>
              <a:t>Web Directories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1223"/>
            <a:ext cx="4562470" cy="29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029295"/>
            <a:ext cx="4501306" cy="371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683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2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rgbClr val="00B05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 4…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588748" y="2410928"/>
            <a:ext cx="3439729" cy="3227838"/>
            <a:chOff x="2492375" y="2467063"/>
            <a:chExt cx="3439729" cy="3227838"/>
          </a:xfrm>
        </p:grpSpPr>
        <p:grpSp>
          <p:nvGrpSpPr>
            <p:cNvPr id="5" name="Group 4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11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rgbClr val="0070C0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409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 rot="10800000" flipV="1">
            <a:off x="4164606" y="5858116"/>
            <a:ext cx="487189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The equations are the same as those for the PageRank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52400"/>
            <a:ext cx="8229600" cy="1143000"/>
          </a:xfrm>
        </p:spPr>
        <p:txBody>
          <a:bodyPr/>
          <a:lstStyle/>
          <a:p>
            <a:r>
              <a:rPr lang="en-US" dirty="0"/>
              <a:t>Markov chains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357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000" dirty="0" smtClean="0"/>
                  <a:t>A Markov chain describes a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discrete time stochastic process </a:t>
                </a:r>
                <a:r>
                  <a:rPr lang="en-US" sz="2000" dirty="0" smtClean="0"/>
                  <a:t>over a set of states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𝑆</m:t>
                      </m:r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={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,…, 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sz="2000" dirty="0"/>
              </a:p>
              <a:p>
                <a:pPr>
                  <a:lnSpc>
                    <a:spcPct val="90000"/>
                  </a:lnSpc>
                  <a:buNone/>
                </a:pPr>
                <a:r>
                  <a:rPr lang="en-US" sz="2000" dirty="0"/>
                  <a:t>    according to a transition probability </a:t>
                </a:r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𝑖𝑗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endParaRPr lang="en-US" sz="20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sz="1600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sz="1600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70C0"/>
                    </a:solidFill>
                  </a:rPr>
                  <a:t> =</a:t>
                </a:r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probability of moving to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𝑗</m:t>
                    </m:r>
                  </m:oMath>
                </a14:m>
                <a:r>
                  <a:rPr lang="en-US" sz="1600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sz="1600" dirty="0" smtClean="0"/>
                  <a:t>when at state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endParaRPr lang="en-US" sz="1600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  <a:buFont typeface="Wingdings" panose="05000000000000000000" pitchFamily="2" charset="2"/>
                  <a:buNone/>
                </a:pPr>
                <a:endParaRPr lang="en-US" sz="2000" dirty="0"/>
              </a:p>
              <a:p>
                <a:r>
                  <a:rPr lang="en-US" sz="2000" dirty="0" smtClean="0"/>
                  <a:t>Matrix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sz="2000" dirty="0"/>
                  <a:t> has the property that the entries of all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rows sum to 1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  <m:sup/>
                        <m:e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600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1600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sz="1600" dirty="0"/>
              </a:p>
              <a:p>
                <a:pPr marL="0" indent="0">
                  <a:buNone/>
                </a:pPr>
                <a:r>
                  <a:rPr lang="en-US" sz="2000" dirty="0" smtClean="0"/>
                  <a:t>     A </a:t>
                </a:r>
                <a:r>
                  <a:rPr lang="en-US" sz="2000" dirty="0"/>
                  <a:t>matrix with this property is called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stochastic</a:t>
                </a:r>
              </a:p>
              <a:p>
                <a:pPr marL="0" indent="0">
                  <a:buNone/>
                </a:pP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State probability distribution</a:t>
                </a:r>
                <a:r>
                  <a:rPr lang="en-US" sz="2000" dirty="0" smtClean="0"/>
                  <a:t>: The </a:t>
                </a:r>
                <a:r>
                  <a:rPr lang="en-US" sz="2000" dirty="0"/>
                  <a:t>vector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0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 = (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 err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, … ,</m:t>
                    </m:r>
                    <m:sSubSup>
                      <m:sSubSupPr>
                        <m:ctrlP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/>
                  <a:t>that stores the probability of being at </a:t>
                </a:r>
                <a:r>
                  <a:rPr lang="en-US" sz="2000" dirty="0" smtClean="0"/>
                  <a:t>state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0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rgbClr val="0070C0"/>
                    </a:solidFill>
                  </a:rPr>
                  <a:t> </a:t>
                </a:r>
                <a:r>
                  <a:rPr lang="en-US" sz="2000" dirty="0" smtClean="0"/>
                  <a:t>after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sz="2000" i="1" dirty="0" smtClean="0">
                    <a:solidFill>
                      <a:srgbClr val="0070C0"/>
                    </a:solidFill>
                    <a:latin typeface="Cambria Math"/>
                  </a:rPr>
                  <a:t> </a:t>
                </a:r>
                <a:r>
                  <a:rPr lang="en-US" sz="2000" dirty="0"/>
                  <a:t>steps</a:t>
                </a:r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n-US" sz="16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Memorylessness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property: </a:t>
                </a:r>
                <a:r>
                  <a:rPr lang="en-US" sz="2000" dirty="0" smtClean="0"/>
                  <a:t>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next state </a:t>
                </a:r>
                <a:r>
                  <a:rPr lang="en-US" sz="2000" dirty="0" smtClean="0"/>
                  <a:t>of the chain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depends only at the current state</a:t>
                </a:r>
                <a:r>
                  <a:rPr lang="en-US" sz="2000" dirty="0" smtClean="0"/>
                  <a:t> and not on the past of the process (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first order </a:t>
                </a:r>
                <a:r>
                  <a:rPr lang="en-US" sz="2000" dirty="0" smtClean="0"/>
                  <a:t>MC)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1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Higher order </a:t>
                </a:r>
                <a:r>
                  <a:rPr lang="en-US" sz="1800" dirty="0" smtClean="0"/>
                  <a:t>MCs are also possible</a:t>
                </a:r>
              </a:p>
              <a:p>
                <a:pPr>
                  <a:lnSpc>
                    <a:spcPct val="90000"/>
                  </a:lnSpc>
                </a:pPr>
                <a:endParaRPr lang="en-US" sz="2000" dirty="0"/>
              </a:p>
              <a:p>
                <a:pPr>
                  <a:lnSpc>
                    <a:spcPct val="90000"/>
                  </a:lnSpc>
                </a:pP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sz="2000" dirty="0"/>
                  <a:t>: </a:t>
                </a:r>
                <a:r>
                  <a:rPr lang="en-US" sz="2000" dirty="0" smtClean="0"/>
                  <a:t>After infinite steps the </a:t>
                </a:r>
                <a:r>
                  <a:rPr lang="en-US" sz="2000" dirty="0" smtClean="0">
                    <a:solidFill>
                      <a:srgbClr val="0070C0"/>
                    </a:solidFill>
                  </a:rPr>
                  <a:t>state probability vector </a:t>
                </a:r>
                <a:r>
                  <a:rPr lang="en-US" sz="2000" dirty="0" smtClean="0">
                    <a:solidFill>
                      <a:srgbClr val="FF0000"/>
                    </a:solidFill>
                  </a:rPr>
                  <a:t>converges </a:t>
                </a:r>
                <a:r>
                  <a:rPr lang="en-US" sz="2000" dirty="0"/>
                  <a:t>to a </a:t>
                </a:r>
                <a:r>
                  <a:rPr lang="en-US" sz="2000" dirty="0">
                    <a:solidFill>
                      <a:srgbClr val="0070C0"/>
                    </a:solidFill>
                  </a:rPr>
                  <a:t>unique</a:t>
                </a:r>
                <a:r>
                  <a:rPr lang="en-US" sz="2000" dirty="0"/>
                  <a:t> distribution </a:t>
                </a:r>
                <a:r>
                  <a:rPr lang="en-US" sz="2000" dirty="0" smtClean="0"/>
                  <a:t>if </a:t>
                </a:r>
                <a:r>
                  <a:rPr lang="en-US" sz="2000" dirty="0"/>
                  <a:t>the chain is </a:t>
                </a:r>
                <a:r>
                  <a:rPr lang="en-US" sz="2000" dirty="0">
                    <a:solidFill>
                      <a:schemeClr val="accent6">
                        <a:lumMod val="75000"/>
                      </a:schemeClr>
                    </a:solidFill>
                  </a:rPr>
                  <a:t>irreducible</a:t>
                </a:r>
                <a:r>
                  <a:rPr lang="en-US" sz="2000" dirty="0"/>
                  <a:t> and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aperiodic</a:t>
                </a:r>
                <a:endParaRPr lang="en-US" sz="20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357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28600" y="1219200"/>
                <a:ext cx="8839200" cy="5486400"/>
              </a:xfrm>
              <a:blipFill rotWithShape="1">
                <a:blip r:embed="rId3"/>
                <a:stretch>
                  <a:fillRect l="-345" t="-2111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8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Random walks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561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Random walks on graphs correspond to Markov Chains</a:t>
                </a:r>
              </a:p>
              <a:p>
                <a:pPr lvl="1"/>
                <a:r>
                  <a:rPr lang="en-US" dirty="0"/>
                  <a:t>The set of states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/>
                  <a:t> is the set of nodes of the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transition probability matrix </a:t>
                </a:r>
                <a:r>
                  <a:rPr lang="en-US" dirty="0"/>
                  <a:t>is the probability that we follow an edge from one node to </a:t>
                </a:r>
                <a:r>
                  <a:rPr lang="en-US" dirty="0" smtClean="0"/>
                  <a:t>another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d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e>
                              </m:d>
                            </m:e>
                          </m:fun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We can compute the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3399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>
                        <a:solidFill>
                          <a:srgbClr val="FF3399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at step t using a vector-matrix </a:t>
                </a:r>
                <a:r>
                  <a:rPr lang="en-US" dirty="0" smtClean="0"/>
                  <a:t>multiplication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𝑃</m:t>
                      </m:r>
                    </m:oMath>
                  </m:oMathPara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4956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9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/>
          </p:nvPr>
        </p:nvGraphicFramePr>
        <p:xfrm>
          <a:off x="914400" y="4211310"/>
          <a:ext cx="3482975" cy="222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0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211310"/>
                        <a:ext cx="3482975" cy="2222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ectangle 44"/>
          <p:cNvSpPr>
            <a:spLocks noChangeArrowheads="1"/>
          </p:cNvSpPr>
          <p:nvPr/>
        </p:nvSpPr>
        <p:spPr bwMode="auto">
          <a:xfrm>
            <a:off x="2040595" y="3556285"/>
            <a:ext cx="2039937" cy="290512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1" name="Rectangle 41"/>
          <p:cNvSpPr>
            <a:spLocks noChangeArrowheads="1"/>
          </p:cNvSpPr>
          <p:nvPr/>
        </p:nvSpPr>
        <p:spPr bwMode="auto">
          <a:xfrm>
            <a:off x="2048532" y="2676810"/>
            <a:ext cx="2058988" cy="325437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2" name="Rectangle 40"/>
          <p:cNvSpPr>
            <a:spLocks noChangeArrowheads="1"/>
          </p:cNvSpPr>
          <p:nvPr/>
        </p:nvSpPr>
        <p:spPr bwMode="auto">
          <a:xfrm>
            <a:off x="2050120" y="2246597"/>
            <a:ext cx="2030412" cy="3333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3" name="Rectangle 39"/>
          <p:cNvSpPr>
            <a:spLocks noChangeArrowheads="1"/>
          </p:cNvSpPr>
          <p:nvPr/>
        </p:nvSpPr>
        <p:spPr bwMode="auto">
          <a:xfrm>
            <a:off x="2058057" y="1832260"/>
            <a:ext cx="2022475" cy="307975"/>
          </a:xfrm>
          <a:prstGeom prst="rect">
            <a:avLst/>
          </a:prstGeom>
          <a:solidFill>
            <a:srgbClr val="F0C61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65" name="Rectangle 43"/>
          <p:cNvSpPr>
            <a:spLocks noChangeArrowheads="1"/>
          </p:cNvSpPr>
          <p:nvPr/>
        </p:nvSpPr>
        <p:spPr bwMode="auto">
          <a:xfrm>
            <a:off x="2058057" y="3126072"/>
            <a:ext cx="2032000" cy="288925"/>
          </a:xfrm>
          <a:prstGeom prst="rect">
            <a:avLst/>
          </a:prstGeom>
          <a:solidFill>
            <a:srgbClr val="008000">
              <a:alpha val="6588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1475656" y="1760651"/>
          <a:ext cx="2741613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31" name="Εξίσωση" r:id="rId11" imgW="1409400" imgH="1143000" progId="Equation.3">
                  <p:embed/>
                </p:oleObj>
              </mc:Choice>
              <mc:Fallback>
                <p:oleObj name="Εξίσωση" r:id="rId11" imgW="1409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760651"/>
                        <a:ext cx="2741613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608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 example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611560" y="1340768"/>
          <a:ext cx="3625850" cy="2313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32" name="Εξίσωση" r:id="rId4" imgW="1790640" imgH="1143000" progId="Equation.3">
                  <p:embed/>
                </p:oleObj>
              </mc:Choice>
              <mc:Fallback>
                <p:oleObj name="Εξίσωση" r:id="rId4" imgW="179064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340768"/>
                        <a:ext cx="3625850" cy="2313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oup 38"/>
          <p:cNvGrpSpPr/>
          <p:nvPr/>
        </p:nvGrpSpPr>
        <p:grpSpPr>
          <a:xfrm>
            <a:off x="5237532" y="1684322"/>
            <a:ext cx="3439729" cy="3227838"/>
            <a:chOff x="2492375" y="2467063"/>
            <a:chExt cx="3439729" cy="3227838"/>
          </a:xfrm>
        </p:grpSpPr>
        <p:grpSp>
          <p:nvGrpSpPr>
            <p:cNvPr id="40" name="Group 39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6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3861048"/>
                <a:ext cx="2521459" cy="67056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4500482"/>
                <a:ext cx="3361626" cy="67056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165767"/>
                <a:ext cx="2583528" cy="67056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5756678"/>
                <a:ext cx="1542795" cy="66851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39"/>
              <p:cNvSpPr txBox="1">
                <a:spLocks noChangeArrowheads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0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174" y="6398918"/>
                <a:ext cx="1452192" cy="411588"/>
              </a:xfrm>
              <a:prstGeom prst="rect">
                <a:avLst/>
              </a:prstGeom>
              <a:blipFill rotWithShape="0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967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  <p:bldP spid="6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with transition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, is a probability distribution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fi-FI" dirty="0" smtClean="0"/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/>
                  <a:t>The stationary distribution is an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dirty="0"/>
                  <a:t> of matrix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dirty="0">
                  <a:solidFill>
                    <a:srgbClr val="0066FF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principal left eigenvector </a:t>
                </a:r>
                <a:r>
                  <a:rPr lang="en-US" dirty="0"/>
                  <a:t>of </a:t>
                </a:r>
                <a:r>
                  <a:rPr lang="en-US" dirty="0">
                    <a:solidFill>
                      <a:srgbClr val="0066FF"/>
                    </a:solidFill>
                  </a:rPr>
                  <a:t>P</a:t>
                </a:r>
                <a:r>
                  <a:rPr lang="en-US" dirty="0"/>
                  <a:t> – stochastic matrices have maximum eigenvalue 1</a:t>
                </a:r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3"/>
                <a:stretch>
                  <a:fillRect l="-929" t="-358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180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000" dirty="0">
                <a:solidFill>
                  <a:schemeClr val="accent6">
                    <a:lumMod val="50000"/>
                  </a:schemeClr>
                </a:solidFill>
              </a:rPr>
              <a:t>Second try</a:t>
            </a:r>
            <a:r>
              <a:rPr lang="en-US" sz="3000" dirty="0"/>
              <a:t>: 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Web Search</a:t>
            </a:r>
          </a:p>
          <a:p>
            <a:pPr lvl="1"/>
            <a:r>
              <a:rPr lang="en-US" sz="2600" dirty="0">
                <a:solidFill>
                  <a:srgbClr val="C00000"/>
                </a:solidFill>
              </a:rPr>
              <a:t>Information Retrieval 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investigates: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Find relevant docs in a small and trusted set e.g., Newspaper articles, Patents, etc. (“needle-in-a-haystack”)</a:t>
            </a:r>
          </a:p>
          <a:p>
            <a:pPr lvl="2"/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Limitation of keywords (synonyms, polysemy, </a:t>
            </a:r>
            <a:r>
              <a:rPr lang="en-US" sz="2600" dirty="0" err="1">
                <a:solidFill>
                  <a:schemeClr val="tx2">
                    <a:lumMod val="50000"/>
                  </a:schemeClr>
                </a:solidFill>
              </a:rPr>
              <a:t>etc</a:t>
            </a:r>
            <a:r>
              <a:rPr lang="en-US" sz="26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lvl="1"/>
            <a:r>
              <a:rPr lang="en-US" sz="2600" dirty="0" smtClean="0">
                <a:solidFill>
                  <a:srgbClr val="C00000"/>
                </a:solidFill>
              </a:rPr>
              <a:t>But</a:t>
            </a:r>
            <a:r>
              <a:rPr lang="en-US" sz="2600" dirty="0"/>
              <a:t>: 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Web is huge, full of untrusted documents, random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things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web </a:t>
            </a:r>
            <a:r>
              <a:rPr lang="en-US" sz="2200" dirty="0" smtClean="0">
                <a:solidFill>
                  <a:schemeClr val="tx2">
                    <a:lumMod val="50000"/>
                  </a:schemeClr>
                </a:solidFill>
              </a:rPr>
              <a:t>spam</a:t>
            </a:r>
            <a:r>
              <a:rPr lang="en-US" sz="2200" dirty="0">
                <a:solidFill>
                  <a:schemeClr val="tx2">
                    <a:lumMod val="50000"/>
                  </a:schemeClr>
                </a:solidFill>
              </a:rPr>
              <a:t>, etc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Everyone can create a web page of high production value</a:t>
            </a: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Rich diversity of people issuing queries</a:t>
            </a:r>
            <a:endParaRPr lang="en-US" sz="2600" dirty="0">
              <a:solidFill>
                <a:schemeClr val="accent4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</a:rPr>
              <a:t>  Dynamic and constantly-changing nature of web content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0577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Computing the 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 Method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After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many</a:t>
                </a:r>
                <a:r>
                  <a:rPr lang="en-US" dirty="0" smtClean="0"/>
                  <a:t> iterations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→</m:t>
                    </m:r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regardless of </a:t>
                </a:r>
                <a:r>
                  <a:rPr lang="en-US" dirty="0"/>
                  <a:t>the initial 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Power method because it computes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 baseline="30000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baseline="30000" dirty="0" smtClean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l-GR" sz="28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/>
                  <a:t>Rate of </a:t>
                </a:r>
                <a:r>
                  <a:rPr lang="en-US" dirty="0" smtClean="0"/>
                  <a:t>convergence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determined by the second eigenvalue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𝜆</m:t>
                    </m:r>
                    <m:r>
                      <a:rPr lang="fi-FI" i="1" baseline="-25000" dirty="0" smtClean="0">
                        <a:solidFill>
                          <a:srgbClr val="0070C0"/>
                        </a:solidFill>
                        <a:latin typeface="Cambria Math"/>
                      </a:rPr>
                      <m:t>2</m:t>
                    </m:r>
                  </m:oMath>
                </a14:m>
                <a:endParaRPr lang="en-US" sz="2000" dirty="0" smtClean="0"/>
              </a:p>
            </p:txBody>
          </p:sp>
        </mc:Choice>
        <mc:Fallback xmlns="">
          <p:sp>
            <p:nvSpPr>
              <p:cNvPr id="5120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963" t="-3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noFill/>
              <a:ln w="19050">
                <a:solidFill>
                  <a:srgbClr val="0070C0"/>
                </a:solidFill>
              </a:ln>
            </p:spPr>
            <p:txBody>
              <a:bodyPr wrap="none" rtlCol="0">
                <a:spAutoFit/>
              </a:bodyPr>
              <a:lstStyle/>
              <a:p>
                <a:pPr lvl="1">
                  <a:lnSpc>
                    <a:spcPct val="9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Initialize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>
                        <a:solidFill>
                          <a:srgbClr val="0070C0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to some distribution </a:t>
                </a:r>
                <a:endParaRPr lang="en-US" sz="24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Repeat </a:t>
                </a:r>
                <a:r>
                  <a:rPr lang="en-US" sz="2400" dirty="0" smtClean="0"/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>
                    <a:solidFill>
                      <a:srgbClr val="0070C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𝑝</m:t>
                    </m:r>
                    <m:r>
                      <a:rPr lang="en-US" sz="2400" i="1" baseline="30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sz="2400" dirty="0"/>
                  <a:t>Until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convergence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2060848"/>
                <a:ext cx="4971233" cy="1421928"/>
              </a:xfrm>
              <a:prstGeom prst="rect">
                <a:avLst/>
              </a:prstGeom>
              <a:blipFill rotWithShape="1">
                <a:blip r:embed="rId4"/>
                <a:stretch>
                  <a:fillRect t="-5085" r="-611" b="-8475"/>
                </a:stretch>
              </a:blipFill>
              <a:ln w="19050"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007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stationary distribution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What is the meaning of the stationary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of a random walk?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70C0"/>
                        </a:solidFill>
                      </a:rPr>
                      <m:t>: </m:t>
                    </m:r>
                    <m:r>
                      <m:rPr>
                        <m:nor/>
                      </m:rPr>
                      <a:rPr lang="en-US" dirty="0"/>
                      <m:t>the</m:t>
                    </m:r>
                    <m:r>
                      <m:rPr>
                        <m:nor/>
                      </m:rPr>
                      <a:rPr lang="fi-FI" dirty="0"/>
                      <m:t> </m:t>
                    </m:r>
                    <m:r>
                      <m:rPr>
                        <m:nor/>
                      </m:rPr>
                      <a:rPr lang="en-US" dirty="0"/>
                      <m:t>fraction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of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times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that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we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visited</m:t>
                    </m:r>
                    <m:r>
                      <m:rPr>
                        <m:nor/>
                      </m:rPr>
                      <a:rPr lang="en-US" dirty="0"/>
                      <m:t>  </m:t>
                    </m:r>
                    <m:r>
                      <m:rPr>
                        <m:nor/>
                      </m:rPr>
                      <a:rPr lang="en-US" dirty="0"/>
                      <m:t>state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dirty="0"/>
                      <m:t>as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0066FF"/>
                        </a:solidFill>
                      </a:rPr>
                      <m:t> 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: </a:t>
                </a:r>
                <a:r>
                  <a:rPr lang="en-US" dirty="0" smtClean="0"/>
                  <a:t>the probability of being at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/>
                  <a:t> after very large </a:t>
                </a:r>
                <a:r>
                  <a:rPr lang="en-US" dirty="0"/>
                  <a:t>(</a:t>
                </a:r>
                <a:r>
                  <a:rPr lang="en-US" dirty="0" smtClean="0"/>
                  <a:t>infinite</a:t>
                </a:r>
                <a:r>
                  <a:rPr lang="en-US" dirty="0"/>
                  <a:t>) </a:t>
                </a:r>
                <a:r>
                  <a:rPr lang="en-US" dirty="0" smtClean="0"/>
                  <a:t>number of steps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is the left eigenvector of transition matrix P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𝜋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</m:oMath>
                </a14:m>
                <a:r>
                  <a:rPr lang="en-US" dirty="0" smtClean="0"/>
                  <a:t> is the transition matrix,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the original vector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dirty="0" smtClean="0"/>
                  <a:t>: 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one step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two steps (probability of all paths of length 2)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𝜋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𝑗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: </a:t>
                </a:r>
                <a:r>
                  <a:rPr lang="en-US" dirty="0" smtClean="0"/>
                  <a:t>probability of going from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</a:t>
                </a:r>
                <a:r>
                  <a:rPr lang="en-US" dirty="0" smtClean="0"/>
                  <a:t> to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j</a:t>
                </a:r>
                <a:r>
                  <a:rPr lang="en-US" dirty="0" smtClean="0"/>
                  <a:t> in infinite steps – starting point does not matter.</a:t>
                </a:r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25144"/>
              </a:xfrm>
              <a:blipFill rotWithShape="1">
                <a:blip r:embed="rId2"/>
                <a:stretch>
                  <a:fillRect l="-593" t="-1611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17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Vanilla random walk</a:t>
            </a:r>
          </a:p>
          <a:p>
            <a:pPr lvl="1"/>
            <a:r>
              <a:rPr lang="en-US" smtClean="0"/>
              <a:t>make the adjacency matrix stochastic and run a random walk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300663" y="2989263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5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56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293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9"/>
          <p:cNvSpPr>
            <a:spLocks noChangeArrowheads="1"/>
          </p:cNvSpPr>
          <p:nvPr/>
        </p:nvSpPr>
        <p:spPr bwMode="auto">
          <a:xfrm>
            <a:off x="1573213" y="4141788"/>
            <a:ext cx="2911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</a:t>
            </a:r>
            <a:r>
              <a:rPr lang="en-US" smtClean="0">
                <a:solidFill>
                  <a:srgbClr val="FF6600"/>
                </a:solidFill>
              </a:rPr>
              <a:t>sink </a:t>
            </a:r>
            <a:r>
              <a:rPr lang="en-US" smtClean="0"/>
              <a:t>nodes?</a:t>
            </a:r>
          </a:p>
          <a:p>
            <a:pPr lvl="1"/>
            <a:r>
              <a:rPr lang="en-US" smtClean="0"/>
              <a:t>what happens when the random walk moves to a node without any outgoing inks?</a:t>
            </a:r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8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7179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0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1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2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3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4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5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6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88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9975" y="3678238"/>
          <a:ext cx="3502025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0" name="Equation" r:id="rId4" imgW="1854000" imgH="1143000" progId="Equation.3">
                  <p:embed/>
                </p:oleObj>
              </mc:Choice>
              <mc:Fallback>
                <p:oleObj name="Equation" r:id="rId4" imgW="18540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9975" y="3678238"/>
                        <a:ext cx="3502025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3102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458913" y="3663950"/>
            <a:ext cx="3165475" cy="333375"/>
          </a:xfrm>
          <a:prstGeom prst="rect">
            <a:avLst/>
          </a:prstGeom>
          <a:solidFill>
            <a:srgbClr val="FF3300">
              <a:alpha val="6705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>
            <p:extLst/>
          </p:nvPr>
        </p:nvGraphicFramePr>
        <p:xfrm>
          <a:off x="950913" y="3200400"/>
          <a:ext cx="37417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6" name="Equation" r:id="rId4" imgW="1981080" imgH="1143000" progId="Equation.3">
                  <p:embed/>
                </p:oleObj>
              </mc:Choice>
              <mc:Fallback>
                <p:oleObj name="Equation" r:id="rId4" imgW="198108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913" y="3200400"/>
                        <a:ext cx="37417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819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Replace these row vectors with a vector </a:t>
            </a:r>
            <a:r>
              <a:rPr lang="en-US" smtClean="0">
                <a:solidFill>
                  <a:srgbClr val="0066FF"/>
                </a:solidFill>
              </a:rPr>
              <a:t>v</a:t>
            </a:r>
          </a:p>
          <a:p>
            <a:pPr lvl="1"/>
            <a:r>
              <a:rPr lang="en-US" smtClean="0"/>
              <a:t>typically, the uniform vector</a:t>
            </a: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5257800" y="3686175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5575300" y="5330825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7670800" y="54610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8242300" y="3949700"/>
            <a:ext cx="571500" cy="85407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6972300" y="3225800"/>
            <a:ext cx="571500" cy="855663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448300" y="4410075"/>
            <a:ext cx="254000" cy="1588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5384800" y="4081463"/>
            <a:ext cx="254000" cy="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6" name="Line 12"/>
          <p:cNvSpPr>
            <a:spLocks noChangeShapeType="1"/>
          </p:cNvSpPr>
          <p:nvPr/>
        </p:nvSpPr>
        <p:spPr bwMode="auto">
          <a:xfrm>
            <a:off x="7797800" y="5856288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>
            <a:off x="7797800" y="5659438"/>
            <a:ext cx="254000" cy="1587"/>
          </a:xfrm>
          <a:prstGeom prst="line">
            <a:avLst/>
          </a:prstGeom>
          <a:noFill/>
          <a:ln w="76200">
            <a:solidFill>
              <a:srgbClr val="3366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14"/>
          <p:cNvSpPr>
            <a:spLocks noChangeShapeType="1"/>
          </p:cNvSpPr>
          <p:nvPr/>
        </p:nvSpPr>
        <p:spPr bwMode="auto">
          <a:xfrm>
            <a:off x="8369300" y="42116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15"/>
          <p:cNvSpPr>
            <a:spLocks noChangeShapeType="1"/>
          </p:cNvSpPr>
          <p:nvPr/>
        </p:nvSpPr>
        <p:spPr bwMode="auto">
          <a:xfrm>
            <a:off x="7861300" y="6053138"/>
            <a:ext cx="254000" cy="1587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16"/>
          <p:cNvSpPr>
            <a:spLocks noChangeShapeType="1"/>
          </p:cNvSpPr>
          <p:nvPr/>
        </p:nvSpPr>
        <p:spPr bwMode="auto">
          <a:xfrm>
            <a:off x="5702300" y="5856288"/>
            <a:ext cx="254000" cy="1587"/>
          </a:xfrm>
          <a:prstGeom prst="line">
            <a:avLst/>
          </a:prstGeom>
          <a:noFill/>
          <a:ln w="76200">
            <a:solidFill>
              <a:srgbClr val="0099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17"/>
          <p:cNvSpPr>
            <a:spLocks noChangeShapeType="1"/>
          </p:cNvSpPr>
          <p:nvPr/>
        </p:nvSpPr>
        <p:spPr bwMode="auto">
          <a:xfrm>
            <a:off x="5702300" y="5592763"/>
            <a:ext cx="254000" cy="1587"/>
          </a:xfrm>
          <a:prstGeom prst="line">
            <a:avLst/>
          </a:prstGeom>
          <a:noFill/>
          <a:ln w="76200">
            <a:solidFill>
              <a:srgbClr val="F5B603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13" name="Line 19"/>
          <p:cNvSpPr>
            <a:spLocks noChangeShapeType="1"/>
          </p:cNvSpPr>
          <p:nvPr/>
        </p:nvSpPr>
        <p:spPr bwMode="auto">
          <a:xfrm>
            <a:off x="6273800" y="57912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4" name="Line 20"/>
          <p:cNvSpPr>
            <a:spLocks noChangeShapeType="1"/>
          </p:cNvSpPr>
          <p:nvPr/>
        </p:nvSpPr>
        <p:spPr bwMode="auto">
          <a:xfrm flipH="1" flipV="1">
            <a:off x="5575300" y="46720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5" name="Line 21"/>
          <p:cNvSpPr>
            <a:spLocks noChangeShapeType="1"/>
          </p:cNvSpPr>
          <p:nvPr/>
        </p:nvSpPr>
        <p:spPr bwMode="auto">
          <a:xfrm flipV="1">
            <a:off x="5956300" y="38179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6" name="Line 22"/>
          <p:cNvSpPr>
            <a:spLocks noChangeShapeType="1"/>
          </p:cNvSpPr>
          <p:nvPr/>
        </p:nvSpPr>
        <p:spPr bwMode="auto">
          <a:xfrm>
            <a:off x="5892800" y="44100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7" name="Line 23"/>
          <p:cNvSpPr>
            <a:spLocks noChangeShapeType="1"/>
          </p:cNvSpPr>
          <p:nvPr/>
        </p:nvSpPr>
        <p:spPr bwMode="auto">
          <a:xfrm flipH="1" flipV="1">
            <a:off x="7607300" y="3621088"/>
            <a:ext cx="571500" cy="59055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8" name="Line 24"/>
          <p:cNvSpPr>
            <a:spLocks noChangeShapeType="1"/>
          </p:cNvSpPr>
          <p:nvPr/>
        </p:nvSpPr>
        <p:spPr bwMode="auto">
          <a:xfrm flipH="1" flipV="1">
            <a:off x="7289800" y="41465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9" name="Line 25"/>
          <p:cNvSpPr>
            <a:spLocks noChangeShapeType="1"/>
          </p:cNvSpPr>
          <p:nvPr/>
        </p:nvSpPr>
        <p:spPr bwMode="auto">
          <a:xfrm flipV="1">
            <a:off x="8051800" y="48704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0" name="Line 26"/>
          <p:cNvSpPr>
            <a:spLocks noChangeShapeType="1"/>
          </p:cNvSpPr>
          <p:nvPr/>
        </p:nvSpPr>
        <p:spPr bwMode="auto">
          <a:xfrm flipH="1" flipV="1">
            <a:off x="5956300" y="46069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1" name="Line 28"/>
          <p:cNvSpPr>
            <a:spLocks noChangeShapeType="1"/>
          </p:cNvSpPr>
          <p:nvPr/>
        </p:nvSpPr>
        <p:spPr bwMode="auto">
          <a:xfrm flipH="1">
            <a:off x="5916613" y="3578225"/>
            <a:ext cx="976312" cy="3254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2" name="Line 29"/>
          <p:cNvSpPr>
            <a:spLocks noChangeShapeType="1"/>
          </p:cNvSpPr>
          <p:nvPr/>
        </p:nvSpPr>
        <p:spPr bwMode="auto">
          <a:xfrm flipH="1">
            <a:off x="6219825" y="4162425"/>
            <a:ext cx="879475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3" name="Line 30"/>
          <p:cNvSpPr>
            <a:spLocks noChangeShapeType="1"/>
          </p:cNvSpPr>
          <p:nvPr/>
        </p:nvSpPr>
        <p:spPr bwMode="auto">
          <a:xfrm>
            <a:off x="7170738" y="4165600"/>
            <a:ext cx="520700" cy="12477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4" name="Line 31"/>
          <p:cNvSpPr>
            <a:spLocks noChangeShapeType="1"/>
          </p:cNvSpPr>
          <p:nvPr/>
        </p:nvSpPr>
        <p:spPr bwMode="auto">
          <a:xfrm>
            <a:off x="7605713" y="3852863"/>
            <a:ext cx="530225" cy="4730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25" name="Text Box 32"/>
          <p:cNvSpPr txBox="1">
            <a:spLocks noChangeArrowheads="1"/>
          </p:cNvSpPr>
          <p:nvPr/>
        </p:nvSpPr>
        <p:spPr bwMode="auto">
          <a:xfrm>
            <a:off x="507124" y="5888831"/>
            <a:ext cx="1752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P’ = P + </a:t>
            </a:r>
            <a:r>
              <a:rPr lang="en-US" sz="2400" dirty="0" err="1">
                <a:latin typeface="Calibri" pitchFamily="34" charset="0"/>
              </a:rPr>
              <a:t>dv</a:t>
            </a:r>
            <a:r>
              <a:rPr lang="en-US" sz="2400" baseline="30000" dirty="0" err="1">
                <a:latin typeface="Calibri" pitchFamily="34" charset="0"/>
              </a:rPr>
              <a:t>T</a:t>
            </a:r>
            <a:endParaRPr lang="en-US" sz="2400" dirty="0">
              <a:latin typeface="Calibri" pitchFamily="34" charset="0"/>
            </a:endParaRP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/>
          </p:nvPr>
        </p:nvGraphicFramePr>
        <p:xfrm>
          <a:off x="2514600" y="5726906"/>
          <a:ext cx="2468513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27" name="Equation" r:id="rId6" imgW="1231560" imgH="457200" progId="Equation.3">
                  <p:embed/>
                </p:oleObj>
              </mc:Choice>
              <mc:Fallback>
                <p:oleObj name="Equation" r:id="rId6" imgW="12315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726906"/>
                        <a:ext cx="2468513" cy="9159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560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loops?</a:t>
            </a:r>
          </a:p>
          <a:p>
            <a:pPr lvl="1"/>
            <a:r>
              <a:rPr lang="en-US" dirty="0" smtClean="0"/>
              <a:t>Spider traps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3184634" y="3285196"/>
            <a:ext cx="3556000" cy="3090862"/>
            <a:chOff x="3004" y="981"/>
            <a:chExt cx="2688" cy="2256"/>
          </a:xfrm>
        </p:grpSpPr>
        <p:sp>
          <p:nvSpPr>
            <p:cNvPr id="6150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1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3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4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5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7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8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59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0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1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2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3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4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6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7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8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69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0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72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4893002" y="1605455"/>
            <a:ext cx="571500" cy="854919"/>
          </a:xfrm>
          <a:prstGeom prst="rect">
            <a:avLst/>
          </a:prstGeom>
          <a:solidFill>
            <a:srgbClr val="FFFFFF"/>
          </a:solidFill>
          <a:ln w="76200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5075620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22"/>
          <p:cNvSpPr>
            <a:spLocks noChangeShapeType="1"/>
          </p:cNvSpPr>
          <p:nvPr/>
        </p:nvSpPr>
        <p:spPr bwMode="auto">
          <a:xfrm flipV="1">
            <a:off x="5343634" y="2480202"/>
            <a:ext cx="0" cy="731432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4"/>
          <p:cNvSpPr>
            <a:spLocks noChangeShapeType="1"/>
          </p:cNvSpPr>
          <p:nvPr/>
        </p:nvSpPr>
        <p:spPr bwMode="auto">
          <a:xfrm>
            <a:off x="5075620" y="2032914"/>
            <a:ext cx="254000" cy="1370"/>
          </a:xfrm>
          <a:prstGeom prst="line">
            <a:avLst/>
          </a:prstGeom>
          <a:noFill/>
          <a:ln w="76200">
            <a:solidFill>
              <a:srgbClr val="FF33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96745"/>
              </p:ext>
            </p:extLst>
          </p:nvPr>
        </p:nvGraphicFramePr>
        <p:xfrm>
          <a:off x="304800" y="3657600"/>
          <a:ext cx="8199437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0" name="Εξίσωση" r:id="rId4" imgW="4343400" imgH="1143000" progId="Equation.3">
                  <p:embed/>
                </p:oleObj>
              </mc:Choice>
              <mc:Fallback>
                <p:oleObj name="Εξίσωση" r:id="rId4" imgW="434340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657600"/>
                        <a:ext cx="8199437" cy="215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PageRank random walk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20" name="Rectangle 5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Add a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random jump </a:t>
                </a:r>
                <a:r>
                  <a:rPr lang="en-US" sz="2400" dirty="0" smtClean="0"/>
                  <a:t>to vector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sz="2400" dirty="0" smtClean="0"/>
                  <a:t> with </a:t>
                </a:r>
                <a:r>
                  <a:rPr lang="en-US" sz="2400" dirty="0" err="1" smtClean="0"/>
                  <a:t>prob</a:t>
                </a:r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l-GR" sz="24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i-FI" sz="2400" dirty="0" smtClean="0">
                  <a:solidFill>
                    <a:srgbClr val="0070C0"/>
                  </a:solidFill>
                  <a:cs typeface="Times New Roman" pitchFamily="18" charset="0"/>
                </a:endParaRPr>
              </a:p>
              <a:p>
                <a:pPr lvl="1"/>
                <a:r>
                  <a:rPr lang="en-US" sz="2000" dirty="0">
                    <a:cs typeface="Times New Roman" pitchFamily="18" charset="0"/>
                  </a:rPr>
                  <a:t>T</a:t>
                </a:r>
                <a:r>
                  <a:rPr lang="en-US" sz="2000" dirty="0" smtClean="0">
                    <a:cs typeface="Times New Roman" pitchFamily="18" charset="0"/>
                  </a:rPr>
                  <a:t>ypically, to a uniform vector</a:t>
                </a:r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Guarantees irreducibility, convergence</a:t>
                </a:r>
                <a:r>
                  <a:rPr lang="en-US" sz="2000" dirty="0" smtClean="0">
                    <a:latin typeface="Tahoma" pitchFamily="34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400" dirty="0"/>
                  <a:t>You can think of the random jump as a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sz="2400" dirty="0"/>
                  <a:t> of the random walk</a:t>
                </a:r>
              </a:p>
            </p:txBody>
          </p:sp>
        </mc:Choice>
        <mc:Fallback xmlns="">
          <p:sp>
            <p:nvSpPr>
              <p:cNvPr id="9220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67544" y="1524000"/>
                <a:ext cx="8229600" cy="4713387"/>
              </a:xfrm>
              <a:blipFill rotWithShape="1">
                <a:blip r:embed="rId6"/>
                <a:stretch>
                  <a:fillRect l="-667" t="-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21" name="Text Box 33"/>
              <p:cNvSpPr txBox="1">
                <a:spLocks noChangeArrowheads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’’ = (1−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)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𝑃</m:t>
                    </m:r>
                    <m:r>
                      <a:rPr lang="en-US" sz="2000" i="1" dirty="0">
                        <a:solidFill>
                          <a:srgbClr val="0066FF"/>
                        </a:solidFill>
                        <a:latin typeface="Cambria Math"/>
                      </a:rPr>
                      <m:t>’ + </m:t>
                    </m:r>
                    <m:r>
                      <a:rPr lang="en-US" sz="20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𝑢𝑣</m:t>
                    </m:r>
                    <m:r>
                      <a:rPr lang="en-US" sz="2000" i="1" baseline="30000" dirty="0" err="1" smtClean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000" dirty="0">
                    <a:latin typeface="Calibri" pitchFamily="34" charset="0"/>
                  </a:rPr>
                  <a:t>,  where u is the vector of all 1s</a:t>
                </a:r>
              </a:p>
            </p:txBody>
          </p:sp>
        </mc:Choice>
        <mc:Fallback xmlns="">
          <p:sp>
            <p:nvSpPr>
              <p:cNvPr id="9221" name="Text 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950892"/>
                <a:ext cx="6138604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7576" r="-99" b="-257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935310" y="6257835"/>
            <a:ext cx="3190297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Random walk with restarts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1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PageRank algorithm [BP98]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cs typeface="Times New Roman" pitchFamily="18" charset="0"/>
                  </a:rPr>
                  <a:t>Rank according to the stationary distribution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</m:sSub>
                      <m:r>
                        <a:rPr lang="en-US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𝛼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/>
                            </a:rPr>
                            <m:t>𝑢</m:t>
                          </m:r>
                          <m:r>
                            <a:rPr lang="en-US" sz="2400" i="1">
                              <a:latin typeface="Cambria Math"/>
                            </a:rPr>
                            <m:t>→</m:t>
                          </m:r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sub>
                        <m:sup/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</a:rPr>
                                    <m:t>𝑜𝑢𝑡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</m:d>
                            </m:den>
                          </m:f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</a:rPr>
                        <m:t>𝛼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sz="2400" dirty="0" smtClean="0">
                  <a:cs typeface="Times New Roman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sz="2000" i="1" dirty="0">
                        <a:solidFill>
                          <a:srgbClr val="FF0000"/>
                        </a:solidFill>
                        <a:latin typeface="Cambria Math"/>
                      </a:rPr>
                      <m:t> = 0.15  </m:t>
                    </m:r>
                  </m:oMath>
                </a14:m>
                <a:r>
                  <a:rPr lang="en-US" sz="2000" dirty="0"/>
                  <a:t>in most </a:t>
                </a:r>
                <a:r>
                  <a:rPr lang="en-US" sz="2000" dirty="0" smtClean="0"/>
                  <a:t>cases</a:t>
                </a:r>
                <a:endParaRPr lang="en-US" sz="2000" dirty="0" smtClean="0">
                  <a:cs typeface="Times New Roman" pitchFamily="18" charset="0"/>
                </a:endParaRPr>
              </a:p>
              <a:p>
                <a:endParaRPr lang="en-US" sz="2400" dirty="0" smtClean="0"/>
              </a:p>
              <a:p>
                <a:r>
                  <a:rPr lang="en-US" sz="2400" dirty="0" smtClean="0"/>
                  <a:t>The </a:t>
                </a:r>
                <a:r>
                  <a:rPr lang="en-US" sz="2400" dirty="0"/>
                  <a:t>Random Surfer model</a:t>
                </a:r>
              </a:p>
              <a:p>
                <a:pPr lvl="1"/>
                <a:r>
                  <a:rPr lang="en-US" sz="2000" dirty="0" smtClean="0"/>
                  <a:t>Start with a random page</a:t>
                </a:r>
                <a:endParaRPr lang="en-US" sz="2000" dirty="0"/>
              </a:p>
              <a:p>
                <a:pPr lvl="1"/>
                <a:r>
                  <a:rPr lang="en-US" sz="2000" dirty="0" smtClean="0">
                    <a:cs typeface="Times New Roman" pitchFamily="18" charset="0"/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𝛼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follow one of the links in the page</a:t>
                </a:r>
                <a:endParaRPr lang="en-US" sz="2000" dirty="0">
                  <a:cs typeface="Times New Roman" pitchFamily="18" charset="0"/>
                </a:endParaRPr>
              </a:p>
              <a:p>
                <a:pPr lvl="1"/>
                <a:r>
                  <a:rPr lang="en-US" sz="2000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/>
                      </a:rPr>
                      <m:t>1</m:t>
                    </m:r>
                    <m:r>
                      <a:rPr lang="en-US" sz="2000" b="0" i="1" smtClean="0"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000" dirty="0" smtClean="0">
                    <a:cs typeface="Times New Roman" pitchFamily="18" charset="0"/>
                  </a:rPr>
                  <a:t> restart from a random page</a:t>
                </a:r>
                <a:endParaRPr lang="en-US" sz="2000" dirty="0">
                  <a:cs typeface="Times New Roman" pitchFamily="18" charset="0"/>
                </a:endParaRPr>
              </a:p>
              <a:p>
                <a:endParaRPr lang="el-GR" sz="2400" dirty="0" smtClean="0">
                  <a:cs typeface="Times New Roman" pitchFamily="18" charset="0"/>
                </a:endParaRPr>
              </a:p>
              <a:p>
                <a:pPr lvl="1"/>
                <a:endParaRPr lang="en-US" sz="2000" dirty="0" smtClean="0"/>
              </a:p>
            </p:txBody>
          </p:sp>
        </mc:Choice>
        <mc:Fallback xmlns="">
          <p:sp>
            <p:nvSpPr>
              <p:cNvPr id="307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7200" y="1600200"/>
                <a:ext cx="4881563" cy="4800600"/>
              </a:xfrm>
              <a:blipFill rotWithShape="1">
                <a:blip r:embed="rId3"/>
                <a:stretch>
                  <a:fillRect l="-999" t="-889" r="-6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77" name="Group 4"/>
          <p:cNvGrpSpPr>
            <a:grpSpLocks/>
          </p:cNvGrpSpPr>
          <p:nvPr/>
        </p:nvGrpSpPr>
        <p:grpSpPr bwMode="auto">
          <a:xfrm>
            <a:off x="5776913" y="1557338"/>
            <a:ext cx="2755900" cy="2519362"/>
            <a:chOff x="3004" y="981"/>
            <a:chExt cx="2688" cy="2256"/>
          </a:xfrm>
        </p:grpSpPr>
        <p:sp>
          <p:nvSpPr>
            <p:cNvPr id="3079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0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1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2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4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8" name="Text Box 28"/>
          <p:cNvSpPr txBox="1">
            <a:spLocks noChangeArrowheads="1"/>
          </p:cNvSpPr>
          <p:nvPr/>
        </p:nvSpPr>
        <p:spPr bwMode="auto">
          <a:xfrm>
            <a:off x="6084888" y="4292600"/>
            <a:ext cx="2266967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F33CC"/>
                </a:solidFill>
                <a:latin typeface="Tahoma" pitchFamily="34" charset="0"/>
              </a:rPr>
              <a:t>Purple Page</a:t>
            </a: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 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3366FF"/>
                </a:solidFill>
                <a:latin typeface="Tahoma" pitchFamily="34" charset="0"/>
              </a:rPr>
              <a:t>Blue Page</a:t>
            </a:r>
            <a:endParaRPr kumimoji="1" lang="en-US" sz="2000" b="1" dirty="0">
              <a:solidFill>
                <a:srgbClr val="FF33CC"/>
              </a:solidFill>
              <a:latin typeface="Tahoma" pitchFamily="34" charset="0"/>
            </a:endParaRPr>
          </a:p>
          <a:p>
            <a:pPr marL="457200" indent="-457200"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000" b="1" dirty="0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</p:spTree>
    <p:extLst>
      <p:ext uri="{BB962C8B-B14F-4D97-AF65-F5344CB8AC3E}">
        <p14:creationId xmlns:p14="http://schemas.microsoft.com/office/powerpoint/2010/main" val="4476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the jump vector</a:t>
                </a:r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endParaRPr lang="en-US" dirty="0"/>
              </a:p>
              <a:p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b="0" dirty="0" smtClean="0"/>
                  <a:t>Explanation: When you start a random walk: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you will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  <a:r>
                  <a:rPr lang="en-US" dirty="0" smtClean="0"/>
                  <a:t> immediately</a:t>
                </a:r>
              </a:p>
              <a:p>
                <a:pPr lvl="1"/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one step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smtClean="0"/>
                  <a:t>With probability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l-GR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l-GR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l-GR" b="0" i="1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you will do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two steps </a:t>
                </a:r>
                <a:r>
                  <a:rPr lang="en-US" dirty="0" smtClean="0"/>
                  <a:t>and then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restart</a:t>
                </a:r>
              </a:p>
              <a:p>
                <a:pPr lvl="1"/>
                <a:r>
                  <a:rPr lang="en-US" dirty="0" err="1" smtClean="0"/>
                  <a:t>Etc</a:t>
                </a:r>
                <a:r>
                  <a:rPr lang="en-US" dirty="0" smtClean="0"/>
                  <a:t>…</a:t>
                </a:r>
              </a:p>
              <a:p>
                <a:r>
                  <a:rPr lang="en-US" dirty="0" smtClean="0"/>
                  <a:t>Conclusion: you are not likely to walk very far</a:t>
                </a:r>
              </a:p>
              <a:p>
                <a:pPr lvl="1"/>
                <a:r>
                  <a:rPr lang="en-US" dirty="0" smtClean="0"/>
                  <a:t>On average the random walk restarts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1/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steps</a:t>
                </a:r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953000"/>
              </a:xfrm>
              <a:blipFill rotWithShape="1">
                <a:blip r:embed="rId2"/>
                <a:stretch>
                  <a:fillRect l="-593" t="-1601" b="-1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</m:oMath>
                </a14:m>
                <a:r>
                  <a:rPr lang="en-US" i="1" dirty="0" smtClean="0">
                    <a:latin typeface="Cambria Math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=(1−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(1−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(1−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latin typeface="Cambria Math"/>
                          </a:rPr>
                          <m:t>𝛼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𝑃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𝛼</m:t>
                    </m:r>
                    <m:r>
                      <a:rPr lang="en-US" i="1">
                        <a:latin typeface="Cambria Math"/>
                      </a:rPr>
                      <m:t>𝑣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𝑣𝑃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⋮</m:t>
                      </m:r>
                    </m:oMath>
                  </m:oMathPara>
                </a14:m>
                <a:endParaRPr lang="en-US" i="1" dirty="0" smtClean="0"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/>
                          </a:rPr>
                          <m:t>∞</m:t>
                        </m:r>
                      </m:sup>
                    </m:sSup>
                    <m:r>
                      <a:rPr lang="en-US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d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𝑃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</a:rPr>
                      <m:t>+ 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/>
                        <a:ea typeface="Cambria Math"/>
                      </a:rPr>
                      <m:t>⋯=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/>
                      </a:rPr>
                      <m:t>𝛼</m:t>
                    </m:r>
                    <m:sSup>
                      <m:sSup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𝐼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−(1−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𝛼</m:t>
                            </m:r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  <m:t>)</m:t>
                            </m:r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/>
                  </a:rPr>
                  <a:t> </a:t>
                </a:r>
                <a:endParaRPr lang="en-US" dirty="0">
                  <a:ea typeface="Cambria Math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99" y="2057400"/>
                <a:ext cx="7847789" cy="1777987"/>
              </a:xfrm>
              <a:prstGeom prst="rect">
                <a:avLst/>
              </a:prstGeom>
              <a:blipFill rotWithShape="1">
                <a:blip r:embed="rId3"/>
                <a:stretch>
                  <a:fillRect b="-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Stationary distribution with random jump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0" dirty="0" smtClean="0"/>
                  <a:t>With the random jump the 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shorter paths </a:t>
                </a:r>
                <a:r>
                  <a:rPr lang="en-US" b="0" dirty="0" smtClean="0"/>
                  <a:t>are more important, since the weight decreases </a:t>
                </a:r>
                <a:r>
                  <a:rPr lang="en-US" b="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exponentially</a:t>
                </a:r>
              </a:p>
              <a:p>
                <a:pPr lvl="1"/>
                <a:r>
                  <a:rPr lang="en-US" b="0" dirty="0" smtClean="0"/>
                  <a:t>This changes the stationary distribution. When starting from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, nodes close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b="0" dirty="0" smtClean="0"/>
                  <a:t> have higher probability</a:t>
                </a:r>
                <a:endParaRPr lang="en-US" dirty="0" smtClean="0"/>
              </a:p>
              <a:p>
                <a:r>
                  <a:rPr lang="en-US" dirty="0" smtClean="0"/>
                  <a:t>Jump/Restart vector: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 uniform</a:t>
                </a:r>
                <a:r>
                  <a:rPr lang="en-US" dirty="0" smtClean="0"/>
                  <a:t>, we can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bias</a:t>
                </a:r>
                <a:r>
                  <a:rPr lang="en-US" dirty="0" smtClean="0"/>
                  <a:t> the random walk towards the nodes that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close</a:t>
                </a:r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b="0" dirty="0" smtClean="0">
                    <a:solidFill>
                      <a:srgbClr val="0070C0"/>
                    </a:solidFill>
                  </a:rPr>
                  <a:t>Personalized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:</a:t>
                </a:r>
              </a:p>
              <a:p>
                <a:pPr lvl="2"/>
                <a:r>
                  <a:rPr lang="en-US" dirty="0" smtClean="0"/>
                  <a:t>Always restart to some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b="0" dirty="0" smtClean="0"/>
              </a:p>
              <a:p>
                <a:pPr lvl="3"/>
                <a:r>
                  <a:rPr lang="en-US" b="0" dirty="0" smtClean="0"/>
                  <a:t>E.g., the hom</a:t>
                </a:r>
                <a:r>
                  <a:rPr lang="en-US" dirty="0" smtClean="0"/>
                  <a:t>e page of a user</a:t>
                </a:r>
                <a:endParaRPr lang="en-US" b="0" dirty="0" smtClean="0"/>
              </a:p>
              <a:p>
                <a:pPr lvl="1"/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Topic-Specific </a:t>
                </a:r>
                <a:r>
                  <a:rPr lang="en-US" dirty="0" err="1" smtClean="0"/>
                  <a:t>Pagerank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Restart to nodes about a specific topic</a:t>
                </a:r>
              </a:p>
              <a:p>
                <a:pPr lvl="3"/>
                <a:r>
                  <a:rPr lang="en-US" b="0" dirty="0" smtClean="0"/>
                  <a:t>E.g., Greek pages, University home pages</a:t>
                </a:r>
                <a:endParaRPr lang="en-US" dirty="0"/>
              </a:p>
              <a:p>
                <a:pPr lvl="3"/>
                <a:r>
                  <a:rPr lang="en-US" b="0" dirty="0" smtClean="0"/>
                  <a:t>Anti-spam</a:t>
                </a:r>
              </a:p>
              <a:p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125" r="-74" b="-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-838200" y="411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4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organize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Third try </a:t>
            </a:r>
            <a:r>
              <a:rPr lang="en-US" dirty="0" smtClean="0"/>
              <a:t>(the </a:t>
            </a:r>
            <a:r>
              <a:rPr lang="en-US" dirty="0" smtClean="0">
                <a:solidFill>
                  <a:srgbClr val="0070C0"/>
                </a:solidFill>
              </a:rPr>
              <a:t>Google</a:t>
            </a:r>
            <a:r>
              <a:rPr lang="en-US" dirty="0" smtClean="0"/>
              <a:t> era): using the web graph</a:t>
            </a:r>
          </a:p>
          <a:p>
            <a:pPr lvl="1"/>
            <a:r>
              <a:rPr lang="en-US" dirty="0" smtClean="0"/>
              <a:t>Sift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relevance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FF0000"/>
                </a:solidFill>
              </a:rPr>
              <a:t>authoritativeness</a:t>
            </a:r>
          </a:p>
          <a:p>
            <a:pPr lvl="1"/>
            <a:r>
              <a:rPr lang="en-US" dirty="0" smtClean="0"/>
              <a:t>It is not only important that a page is relevant, but that it is also important on the web</a:t>
            </a:r>
          </a:p>
          <a:p>
            <a:r>
              <a:rPr lang="en-US" dirty="0" smtClean="0"/>
              <a:t>For example, what kind of results would we like to get for the query “</a:t>
            </a:r>
            <a:r>
              <a:rPr lang="en-US" dirty="0" err="1" smtClean="0"/>
              <a:t>greek</a:t>
            </a:r>
            <a:r>
              <a:rPr lang="en-US" dirty="0" smtClean="0"/>
              <a:t> newspapers”?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8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walks on undirected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graphs, the stationary distribution is </a:t>
            </a:r>
            <a:r>
              <a:rPr lang="en-US" dirty="0" smtClean="0">
                <a:solidFill>
                  <a:srgbClr val="0070C0"/>
                </a:solidFill>
              </a:rPr>
              <a:t>proportional to the degrees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Thus in this case a random walk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same as degree popularity</a:t>
            </a:r>
          </a:p>
          <a:p>
            <a:pPr lvl="1"/>
            <a:endParaRPr lang="en-US" dirty="0"/>
          </a:p>
          <a:p>
            <a:r>
              <a:rPr lang="en-US" dirty="0" smtClean="0"/>
              <a:t>This is </a:t>
            </a:r>
            <a:r>
              <a:rPr lang="en-US" dirty="0" smtClean="0">
                <a:solidFill>
                  <a:srgbClr val="0070C0"/>
                </a:solidFill>
              </a:rPr>
              <a:t>no longer true </a:t>
            </a:r>
            <a:r>
              <a:rPr lang="en-US" dirty="0" smtClean="0"/>
              <a:t>if we do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jumps</a:t>
            </a:r>
          </a:p>
          <a:p>
            <a:pPr lvl="1"/>
            <a:r>
              <a:rPr lang="en-US" dirty="0" smtClean="0"/>
              <a:t>Now the short paths play a greater role, and the previous distribution does not hold.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8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implementation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Store the graph in adjacency list, or list of edges</a:t>
                </a:r>
              </a:p>
              <a:p>
                <a:r>
                  <a:rPr lang="en-US" dirty="0" smtClean="0"/>
                  <a:t>Keep current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 and new </a:t>
                </a:r>
                <a:r>
                  <a:rPr lang="en-US" dirty="0" err="1" smtClean="0"/>
                  <a:t>pagerank</a:t>
                </a:r>
                <a:r>
                  <a:rPr lang="en-US" dirty="0" smtClean="0"/>
                  <a:t> values</a:t>
                </a:r>
              </a:p>
              <a:p>
                <a:r>
                  <a:rPr lang="en-US" dirty="0" smtClean="0"/>
                  <a:t>Go through edges and update the values of the destination nodes.</a:t>
                </a:r>
              </a:p>
              <a:p>
                <a:r>
                  <a:rPr lang="en-US" dirty="0" smtClean="0"/>
                  <a:t>Repeat until the difference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 smtClean="0"/>
                  <a:t> difference) is below some small value </a:t>
                </a:r>
                <a:r>
                  <a:rPr lang="el-GR" dirty="0" smtClean="0"/>
                  <a:t>ε.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375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79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</a:t>
            </a:r>
            <a:r>
              <a:rPr lang="en-US" dirty="0" smtClean="0"/>
              <a:t>(</a:t>
            </a:r>
            <a:r>
              <a:rPr lang="en-US" dirty="0" err="1" smtClean="0"/>
              <a:t>Matlab</a:t>
            </a:r>
            <a:r>
              <a:rPr lang="en-US" dirty="0" smtClean="0"/>
              <a:t>-friendly) PageRank </a:t>
            </a:r>
            <a:r>
              <a:rPr lang="en-US" dirty="0"/>
              <a:t>algorithm</a:t>
            </a:r>
          </a:p>
        </p:txBody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Performing vanilla power method is now too expensive – the matrix is not sparse</a:t>
            </a:r>
          </a:p>
        </p:txBody>
      </p:sp>
      <p:sp>
        <p:nvSpPr>
          <p:cNvPr id="507908" name="Text Box 4"/>
          <p:cNvSpPr txBox="1">
            <a:spLocks noChangeArrowheads="1"/>
          </p:cNvSpPr>
          <p:nvPr/>
        </p:nvSpPr>
        <p:spPr bwMode="auto">
          <a:xfrm>
            <a:off x="831850" y="2832100"/>
            <a:ext cx="2012950" cy="308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/>
              <a:t>q</a:t>
            </a:r>
            <a:r>
              <a:rPr lang="en-US" sz="2800" baseline="30000"/>
              <a:t>0 </a:t>
            </a:r>
            <a:r>
              <a:rPr lang="en-US" sz="2800"/>
              <a:t>= v</a:t>
            </a:r>
          </a:p>
          <a:p>
            <a:r>
              <a:rPr lang="en-US" sz="2800"/>
              <a:t>t = 1</a:t>
            </a:r>
          </a:p>
          <a:p>
            <a:r>
              <a:rPr lang="en-US" sz="2800">
                <a:solidFill>
                  <a:schemeClr val="folHlink"/>
                </a:solidFill>
              </a:rPr>
              <a:t>repeat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	</a:t>
            </a:r>
          </a:p>
          <a:p>
            <a:r>
              <a:rPr lang="en-US" sz="2800"/>
              <a:t>     </a:t>
            </a:r>
            <a:r>
              <a:rPr lang="en-US" sz="2800">
                <a:latin typeface="Helvetica" pitchFamily="34" charset="0"/>
              </a:rPr>
              <a:t>t = t +1</a:t>
            </a:r>
            <a:r>
              <a:rPr lang="en-US" sz="2800"/>
              <a:t>	</a:t>
            </a:r>
          </a:p>
          <a:p>
            <a:r>
              <a:rPr lang="fi-FI" sz="2800">
                <a:solidFill>
                  <a:schemeClr val="folHlink"/>
                </a:solidFill>
              </a:rPr>
              <a:t>until</a:t>
            </a:r>
            <a:r>
              <a:rPr lang="fi-FI" sz="2800"/>
              <a:t> </a:t>
            </a:r>
            <a:r>
              <a:rPr lang="el-GR" sz="2800"/>
              <a:t>δ</a:t>
            </a:r>
            <a:r>
              <a:rPr lang="fi-FI" sz="2800"/>
              <a:t> &lt; </a:t>
            </a:r>
            <a:r>
              <a:rPr lang="el-GR" sz="2800"/>
              <a:t>ε</a:t>
            </a:r>
            <a:endParaRPr lang="en-US" sz="2800"/>
          </a:p>
        </p:txBody>
      </p:sp>
      <p:graphicFrame>
        <p:nvGraphicFramePr>
          <p:cNvPr id="507909" name="Object 5"/>
          <p:cNvGraphicFramePr>
            <a:graphicFrameLocks noChangeAspect="1"/>
          </p:cNvGraphicFramePr>
          <p:nvPr/>
        </p:nvGraphicFramePr>
        <p:xfrm>
          <a:off x="1327150" y="4068763"/>
          <a:ext cx="1852613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3" name="Equation" r:id="rId4" imgW="876240" imgH="241200" progId="Equation.3">
                  <p:embed/>
                </p:oleObj>
              </mc:Choice>
              <mc:Fallback>
                <p:oleObj name="Equation" r:id="rId4" imgW="876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7150" y="4068763"/>
                        <a:ext cx="1852613" cy="51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7910" name="Object 6"/>
          <p:cNvGraphicFramePr>
            <a:graphicFrameLocks noChangeAspect="1"/>
          </p:cNvGraphicFramePr>
          <p:nvPr/>
        </p:nvGraphicFramePr>
        <p:xfrm>
          <a:off x="1330325" y="4522788"/>
          <a:ext cx="18065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4" name="Equation" r:id="rId6" imgW="863280" imgH="279360" progId="Equation.3">
                  <p:embed/>
                </p:oleObj>
              </mc:Choice>
              <mc:Fallback>
                <p:oleObj name="Equation" r:id="rId6" imgW="863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325" y="4522788"/>
                        <a:ext cx="18065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1" name="Rectangle 7"/>
          <p:cNvSpPr>
            <a:spLocks noChangeArrowheads="1"/>
          </p:cNvSpPr>
          <p:nvPr/>
        </p:nvSpPr>
        <p:spPr bwMode="auto">
          <a:xfrm>
            <a:off x="500063" y="2781300"/>
            <a:ext cx="2994025" cy="34369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2" name="Text Box 8"/>
          <p:cNvSpPr txBox="1">
            <a:spLocks noChangeArrowheads="1"/>
          </p:cNvSpPr>
          <p:nvPr/>
        </p:nvSpPr>
        <p:spPr bwMode="auto">
          <a:xfrm>
            <a:off x="3778250" y="2806700"/>
            <a:ext cx="4838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Efficient computation of </a:t>
            </a:r>
            <a:r>
              <a:rPr lang="en-US" sz="2400">
                <a:solidFill>
                  <a:srgbClr val="0066FF"/>
                </a:solidFill>
              </a:rPr>
              <a:t>y = (P’’)</a:t>
            </a:r>
            <a:r>
              <a:rPr lang="en-US" sz="2400" baseline="30000">
                <a:solidFill>
                  <a:srgbClr val="0066FF"/>
                </a:solidFill>
              </a:rPr>
              <a:t>T</a:t>
            </a:r>
            <a:r>
              <a:rPr lang="en-US" sz="2400">
                <a:solidFill>
                  <a:srgbClr val="0066FF"/>
                </a:solidFill>
              </a:rPr>
              <a:t> x</a:t>
            </a:r>
          </a:p>
        </p:txBody>
      </p:sp>
      <p:graphicFrame>
        <p:nvGraphicFramePr>
          <p:cNvPr id="507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022608"/>
              </p:ext>
            </p:extLst>
          </p:nvPr>
        </p:nvGraphicFramePr>
        <p:xfrm>
          <a:off x="4479925" y="3586163"/>
          <a:ext cx="1914525" cy="151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625" name="Εξίσωση" r:id="rId8" imgW="914400" imgH="723600" progId="Equation.3">
                  <p:embed/>
                </p:oleObj>
              </mc:Choice>
              <mc:Fallback>
                <p:oleObj name="Εξίσωση" r:id="rId8" imgW="91440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9925" y="3586163"/>
                        <a:ext cx="1914525" cy="1516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7914" name="Rectangle 10"/>
          <p:cNvSpPr>
            <a:spLocks noChangeArrowheads="1"/>
          </p:cNvSpPr>
          <p:nvPr/>
        </p:nvSpPr>
        <p:spPr bwMode="auto">
          <a:xfrm>
            <a:off x="4379913" y="3425825"/>
            <a:ext cx="2347912" cy="20129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5" name="Text Box 11"/>
          <p:cNvSpPr txBox="1">
            <a:spLocks noChangeArrowheads="1"/>
          </p:cNvSpPr>
          <p:nvPr/>
        </p:nvSpPr>
        <p:spPr bwMode="auto">
          <a:xfrm>
            <a:off x="3767138" y="5551488"/>
            <a:ext cx="3492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/>
              <a:t> = normalized adjacency matrix</a:t>
            </a:r>
          </a:p>
        </p:txBody>
      </p:sp>
      <p:sp>
        <p:nvSpPr>
          <p:cNvPr id="507916" name="Text Box 12"/>
          <p:cNvSpPr txBox="1">
            <a:spLocks noChangeArrowheads="1"/>
          </p:cNvSpPr>
          <p:nvPr/>
        </p:nvSpPr>
        <p:spPr bwMode="auto">
          <a:xfrm>
            <a:off x="3741738" y="6370638"/>
            <a:ext cx="54313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P’’ = </a:t>
            </a:r>
            <a:r>
              <a:rPr lang="en-US" dirty="0" smtClean="0">
                <a:solidFill>
                  <a:srgbClr val="0066FF"/>
                </a:solidFill>
              </a:rPr>
              <a:t>(1-</a:t>
            </a:r>
            <a:r>
              <a:rPr lang="el-GR" dirty="0" smtClean="0">
                <a:solidFill>
                  <a:srgbClr val="0066FF"/>
                </a:solidFill>
              </a:rPr>
              <a:t>α)</a:t>
            </a:r>
            <a:r>
              <a:rPr lang="en-US" dirty="0" smtClean="0">
                <a:solidFill>
                  <a:srgbClr val="0066FF"/>
                </a:solidFill>
              </a:rPr>
              <a:t>P</a:t>
            </a:r>
            <a:r>
              <a:rPr lang="en-US" dirty="0">
                <a:solidFill>
                  <a:srgbClr val="0066FF"/>
                </a:solidFill>
              </a:rPr>
              <a:t>’ + </a:t>
            </a:r>
            <a:r>
              <a:rPr lang="en-US" dirty="0" smtClean="0">
                <a:solidFill>
                  <a:srgbClr val="0066FF"/>
                </a:solidFill>
              </a:rPr>
              <a:t>α</a:t>
            </a:r>
            <a:r>
              <a:rPr lang="en-US" dirty="0" err="1" smtClean="0">
                <a:solidFill>
                  <a:srgbClr val="0066FF"/>
                </a:solidFill>
              </a:rPr>
              <a:t>uv</a:t>
            </a:r>
            <a:r>
              <a:rPr lang="en-US" baseline="30000" dirty="0" err="1" smtClean="0">
                <a:solidFill>
                  <a:srgbClr val="0066FF"/>
                </a:solidFill>
              </a:rPr>
              <a:t>T</a:t>
            </a:r>
            <a:r>
              <a:rPr lang="en-US" dirty="0"/>
              <a:t>,  where </a:t>
            </a:r>
            <a:r>
              <a:rPr lang="en-US" dirty="0">
                <a:solidFill>
                  <a:srgbClr val="0066FF"/>
                </a:solidFill>
              </a:rPr>
              <a:t>u</a:t>
            </a:r>
            <a:r>
              <a:rPr lang="en-US" dirty="0"/>
              <a:t> is the vector of all 1s</a:t>
            </a:r>
          </a:p>
        </p:txBody>
      </p:sp>
      <p:sp>
        <p:nvSpPr>
          <p:cNvPr id="507917" name="Text Box 13"/>
          <p:cNvSpPr txBox="1">
            <a:spLocks noChangeArrowheads="1"/>
          </p:cNvSpPr>
          <p:nvPr/>
        </p:nvSpPr>
        <p:spPr bwMode="auto">
          <a:xfrm>
            <a:off x="3768725" y="5946775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66FF"/>
                </a:solidFill>
              </a:rPr>
              <a:t>P’ = P + dv</a:t>
            </a:r>
            <a:r>
              <a:rPr lang="en-US" baseline="30000">
                <a:solidFill>
                  <a:srgbClr val="0066FF"/>
                </a:solidFill>
              </a:rPr>
              <a:t>T</a:t>
            </a:r>
            <a:r>
              <a:rPr lang="en-US"/>
              <a:t>, where </a:t>
            </a:r>
            <a:r>
              <a:rPr lang="en-US">
                <a:solidFill>
                  <a:srgbClr val="0066FF"/>
                </a:solidFill>
              </a:rPr>
              <a:t>d</a:t>
            </a:r>
            <a:r>
              <a:rPr lang="en-US" baseline="-25000">
                <a:solidFill>
                  <a:srgbClr val="0066FF"/>
                </a:solidFill>
              </a:rPr>
              <a:t>i</a:t>
            </a:r>
            <a:r>
              <a:rPr lang="en-US"/>
              <a:t> is 1 if </a:t>
            </a:r>
            <a:r>
              <a:rPr lang="en-US">
                <a:solidFill>
                  <a:srgbClr val="0066FF"/>
                </a:solidFill>
              </a:rPr>
              <a:t>i</a:t>
            </a:r>
            <a:r>
              <a:rPr lang="en-US"/>
              <a:t> is sink and 0 o.w.</a:t>
            </a:r>
            <a:endParaRPr lang="en-US">
              <a:solidFill>
                <a:srgbClr val="0066FF"/>
              </a:solidFill>
            </a:endParaRPr>
          </a:p>
        </p:txBody>
      </p:sp>
      <p:sp>
        <p:nvSpPr>
          <p:cNvPr id="507918" name="Rectangle 14"/>
          <p:cNvSpPr>
            <a:spLocks noChangeArrowheads="1"/>
          </p:cNvSpPr>
          <p:nvPr/>
        </p:nvSpPr>
        <p:spPr bwMode="auto">
          <a:xfrm>
            <a:off x="3744913" y="5548313"/>
            <a:ext cx="5232400" cy="11779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7919" name="Line 15"/>
          <p:cNvSpPr>
            <a:spLocks noChangeShapeType="1"/>
          </p:cNvSpPr>
          <p:nvPr/>
        </p:nvSpPr>
        <p:spPr bwMode="auto">
          <a:xfrm flipV="1">
            <a:off x="3203575" y="3429000"/>
            <a:ext cx="11525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7920" name="Line 16"/>
          <p:cNvSpPr>
            <a:spLocks noChangeShapeType="1"/>
          </p:cNvSpPr>
          <p:nvPr/>
        </p:nvSpPr>
        <p:spPr bwMode="auto">
          <a:xfrm>
            <a:off x="3203575" y="4437063"/>
            <a:ext cx="11525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Pagerank</a:t>
            </a:r>
            <a:r>
              <a:rPr lang="en-US" dirty="0" smtClean="0"/>
              <a:t>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 advantage for Google in the early days</a:t>
            </a:r>
          </a:p>
          <a:p>
            <a:pPr lvl="1"/>
            <a:r>
              <a:rPr lang="en-US" dirty="0" smtClean="0"/>
              <a:t>It gave a way to get an idea for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value of a page</a:t>
            </a:r>
            <a:r>
              <a:rPr lang="en-US" dirty="0" smtClean="0"/>
              <a:t>, which was useful in many different ways</a:t>
            </a:r>
          </a:p>
          <a:p>
            <a:pPr lvl="2"/>
            <a:r>
              <a:rPr lang="en-US" dirty="0" smtClean="0"/>
              <a:t>Put an </a:t>
            </a:r>
            <a:r>
              <a:rPr lang="en-US" dirty="0" smtClean="0">
                <a:solidFill>
                  <a:srgbClr val="0070C0"/>
                </a:solidFill>
              </a:rPr>
              <a:t>order to the web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a while it became clear that the anchor text was probably more important for ranking</a:t>
            </a:r>
          </a:p>
          <a:p>
            <a:pPr lvl="1"/>
            <a:r>
              <a:rPr lang="en-US" dirty="0" smtClean="0"/>
              <a:t>Also,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link spam </a:t>
            </a:r>
            <a:r>
              <a:rPr lang="en-US" dirty="0" smtClean="0"/>
              <a:t>became a new (dark) art</a:t>
            </a:r>
          </a:p>
          <a:p>
            <a:r>
              <a:rPr lang="en-US" dirty="0" smtClean="0"/>
              <a:t>Flood of research</a:t>
            </a:r>
          </a:p>
          <a:p>
            <a:pPr lvl="1"/>
            <a:r>
              <a:rPr lang="en-US" dirty="0" smtClean="0"/>
              <a:t>Numerical analysis got rejuvenated</a:t>
            </a:r>
          </a:p>
          <a:p>
            <a:pPr lvl="1"/>
            <a:r>
              <a:rPr lang="en-US" dirty="0" smtClean="0"/>
              <a:t>Huge number of variations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Efficiency</a:t>
            </a:r>
            <a:r>
              <a:rPr lang="en-US" dirty="0" smtClean="0"/>
              <a:t> became a great issue.</a:t>
            </a:r>
          </a:p>
          <a:p>
            <a:pPr lvl="1"/>
            <a:r>
              <a:rPr lang="en-US" dirty="0" smtClean="0"/>
              <a:t>Huge number of applications in different fields </a:t>
            </a:r>
          </a:p>
          <a:p>
            <a:pPr lvl="2"/>
            <a:r>
              <a:rPr lang="en-US" dirty="0" smtClean="0"/>
              <a:t>Random walk is often referred to as PageRank.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61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HITS algorithm	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algorithm proposed around the same time as </a:t>
            </a:r>
            <a:r>
              <a:rPr lang="en-US" dirty="0" err="1" smtClean="0"/>
              <a:t>Pagerank</a:t>
            </a:r>
            <a:r>
              <a:rPr lang="en-US" dirty="0" smtClean="0"/>
              <a:t> for using the hyperlinks to rank pages</a:t>
            </a:r>
          </a:p>
          <a:p>
            <a:pPr lvl="1"/>
            <a:r>
              <a:rPr lang="en-US" dirty="0" smtClean="0"/>
              <a:t>Kleinberg: then an intern at IBM </a:t>
            </a:r>
            <a:r>
              <a:rPr lang="en-US" dirty="0" err="1" smtClean="0"/>
              <a:t>Almaden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IBM never made anything out of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6787" name="Oval 3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8" name="Oval 4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89" name="Oval 5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0" name="Oval 6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1" name="Oval 7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5" name="Oval 11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796" name="Line 12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7" name="Line 13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8" name="Line 14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9" name="Text Box 15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5906" y="2318266"/>
            <a:ext cx="5160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Root set obtained from a text-only search engine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92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5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48837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0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1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2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3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4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5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6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57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8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59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0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1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2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3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4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5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6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7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68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69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0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1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8872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48875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01170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Oval 2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3" name="Oval 3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0885" name="Oval 5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6" name="Oval 6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8" name="Oval 8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89" name="Oval 9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Line 11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3" name="Oval 13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Line 15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Line 16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7" name="Line 17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8" name="Oval 18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899" name="Line 19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2" name="Line 22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3" name="Line 23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4" name="Line 24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05" name="Oval 25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6" name="Oval 26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7" name="Oval 27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8" name="Oval 28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09" name="Oval 29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0" name="Line 30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1" name="Line 31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2" name="Line 32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3" name="Oval 33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4" name="Oval 34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5" name="Oval 35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6" name="Line 36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7" name="Oval 37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18" name="Line 38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19" name="Line 39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0" name="Oval 40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0921" name="Text Box 41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0922" name="Text Box 42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0923" name="Text Box 43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0924" name="Line 44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5" name="Line 45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6" name="Line 46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7" name="Line 47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8" name="Line 48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929" name="Line 49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5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Oval 2"/>
          <p:cNvSpPr>
            <a:spLocks noChangeArrowheads="1"/>
          </p:cNvSpPr>
          <p:nvPr/>
        </p:nvSpPr>
        <p:spPr bwMode="auto">
          <a:xfrm>
            <a:off x="539750" y="1844675"/>
            <a:ext cx="7488238" cy="4824413"/>
          </a:xfrm>
          <a:prstGeom prst="ellipse">
            <a:avLst/>
          </a:prstGeom>
          <a:solidFill>
            <a:srgbClr val="F2AEF2">
              <a:alpha val="49001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>
              <a:latin typeface="Tahoma" pitchFamily="34" charset="0"/>
            </a:endParaRPr>
          </a:p>
        </p:txBody>
      </p:sp>
      <p:sp>
        <p:nvSpPr>
          <p:cNvPr id="252931" name="Oval 3"/>
          <p:cNvSpPr>
            <a:spLocks noChangeArrowheads="1"/>
          </p:cNvSpPr>
          <p:nvPr/>
        </p:nvSpPr>
        <p:spPr bwMode="auto">
          <a:xfrm>
            <a:off x="5508625" y="2420938"/>
            <a:ext cx="1655763" cy="3095625"/>
          </a:xfrm>
          <a:prstGeom prst="ellipse">
            <a:avLst/>
          </a:prstGeom>
          <a:solidFill>
            <a:srgbClr val="95CA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2" name="Oval 4"/>
          <p:cNvSpPr>
            <a:spLocks noChangeArrowheads="1"/>
          </p:cNvSpPr>
          <p:nvPr/>
        </p:nvSpPr>
        <p:spPr bwMode="auto">
          <a:xfrm>
            <a:off x="1547813" y="2565400"/>
            <a:ext cx="1655762" cy="3095625"/>
          </a:xfrm>
          <a:prstGeom prst="ellipse">
            <a:avLst/>
          </a:prstGeom>
          <a:solidFill>
            <a:srgbClr val="FFE16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Query dependent input</a:t>
            </a:r>
          </a:p>
        </p:txBody>
      </p:sp>
      <p:sp>
        <p:nvSpPr>
          <p:cNvPr id="252934" name="Oval 6"/>
          <p:cNvSpPr>
            <a:spLocks noChangeArrowheads="1"/>
          </p:cNvSpPr>
          <p:nvPr/>
        </p:nvSpPr>
        <p:spPr bwMode="auto">
          <a:xfrm>
            <a:off x="3492500" y="2997200"/>
            <a:ext cx="1655763" cy="2376488"/>
          </a:xfrm>
          <a:prstGeom prst="ellipse">
            <a:avLst/>
          </a:prstGeom>
          <a:solidFill>
            <a:srgbClr val="F76047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5" name="Oval 7"/>
          <p:cNvSpPr>
            <a:spLocks noChangeArrowheads="1"/>
          </p:cNvSpPr>
          <p:nvPr/>
        </p:nvSpPr>
        <p:spPr bwMode="auto">
          <a:xfrm>
            <a:off x="4284663" y="33575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6" name="Oval 8"/>
          <p:cNvSpPr>
            <a:spLocks noChangeArrowheads="1"/>
          </p:cNvSpPr>
          <p:nvPr/>
        </p:nvSpPr>
        <p:spPr bwMode="auto">
          <a:xfrm>
            <a:off x="3851275" y="39338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4716463" y="37893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8" name="Oval 10"/>
          <p:cNvSpPr>
            <a:spLocks noChangeArrowheads="1"/>
          </p:cNvSpPr>
          <p:nvPr/>
        </p:nvSpPr>
        <p:spPr bwMode="auto">
          <a:xfrm>
            <a:off x="4643438" y="47244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39" name="Oval 11"/>
          <p:cNvSpPr>
            <a:spLocks noChangeArrowheads="1"/>
          </p:cNvSpPr>
          <p:nvPr/>
        </p:nvSpPr>
        <p:spPr bwMode="auto">
          <a:xfrm>
            <a:off x="3995738" y="45085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0" name="Line 12"/>
          <p:cNvSpPr>
            <a:spLocks noChangeShapeType="1"/>
          </p:cNvSpPr>
          <p:nvPr/>
        </p:nvSpPr>
        <p:spPr bwMode="auto">
          <a:xfrm flipH="1">
            <a:off x="3995738" y="3500438"/>
            <a:ext cx="288925" cy="4333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1" name="Oval 13"/>
          <p:cNvSpPr>
            <a:spLocks noChangeArrowheads="1"/>
          </p:cNvSpPr>
          <p:nvPr/>
        </p:nvSpPr>
        <p:spPr bwMode="auto">
          <a:xfrm>
            <a:off x="4572000" y="42211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2" name="Oval 14"/>
          <p:cNvSpPr>
            <a:spLocks noChangeArrowheads="1"/>
          </p:cNvSpPr>
          <p:nvPr/>
        </p:nvSpPr>
        <p:spPr bwMode="auto">
          <a:xfrm>
            <a:off x="4284663" y="49418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3" name="Line 15"/>
          <p:cNvSpPr>
            <a:spLocks noChangeShapeType="1"/>
          </p:cNvSpPr>
          <p:nvPr/>
        </p:nvSpPr>
        <p:spPr bwMode="auto">
          <a:xfrm>
            <a:off x="4140200" y="4581525"/>
            <a:ext cx="503238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4" name="Line 16"/>
          <p:cNvSpPr>
            <a:spLocks noChangeShapeType="1"/>
          </p:cNvSpPr>
          <p:nvPr/>
        </p:nvSpPr>
        <p:spPr bwMode="auto">
          <a:xfrm>
            <a:off x="3995738" y="4076700"/>
            <a:ext cx="5762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5" name="Line 17"/>
          <p:cNvSpPr>
            <a:spLocks noChangeShapeType="1"/>
          </p:cNvSpPr>
          <p:nvPr/>
        </p:nvSpPr>
        <p:spPr bwMode="auto">
          <a:xfrm flipV="1">
            <a:off x="4356100" y="4365625"/>
            <a:ext cx="28733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6" name="Line 18"/>
          <p:cNvSpPr>
            <a:spLocks noChangeShapeType="1"/>
          </p:cNvSpPr>
          <p:nvPr/>
        </p:nvSpPr>
        <p:spPr bwMode="auto">
          <a:xfrm>
            <a:off x="2484438" y="2852738"/>
            <a:ext cx="18002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7" name="Oval 19"/>
          <p:cNvSpPr>
            <a:spLocks noChangeArrowheads="1"/>
          </p:cNvSpPr>
          <p:nvPr/>
        </p:nvSpPr>
        <p:spPr bwMode="auto">
          <a:xfrm>
            <a:off x="2339975" y="27813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48" name="Line 20"/>
          <p:cNvSpPr>
            <a:spLocks noChangeShapeType="1"/>
          </p:cNvSpPr>
          <p:nvPr/>
        </p:nvSpPr>
        <p:spPr bwMode="auto">
          <a:xfrm>
            <a:off x="4427538" y="3429000"/>
            <a:ext cx="22320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49" name="Line 21"/>
          <p:cNvSpPr>
            <a:spLocks noChangeShapeType="1"/>
          </p:cNvSpPr>
          <p:nvPr/>
        </p:nvSpPr>
        <p:spPr bwMode="auto">
          <a:xfrm flipV="1">
            <a:off x="4427538" y="2924175"/>
            <a:ext cx="180022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0" name="Line 22"/>
          <p:cNvSpPr>
            <a:spLocks noChangeShapeType="1"/>
          </p:cNvSpPr>
          <p:nvPr/>
        </p:nvSpPr>
        <p:spPr bwMode="auto">
          <a:xfrm flipV="1">
            <a:off x="4716463" y="4076700"/>
            <a:ext cx="15113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1" name="Line 23"/>
          <p:cNvSpPr>
            <a:spLocks noChangeShapeType="1"/>
          </p:cNvSpPr>
          <p:nvPr/>
        </p:nvSpPr>
        <p:spPr bwMode="auto">
          <a:xfrm flipV="1">
            <a:off x="4787900" y="4508500"/>
            <a:ext cx="18002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2" name="Line 24"/>
          <p:cNvSpPr>
            <a:spLocks noChangeShapeType="1"/>
          </p:cNvSpPr>
          <p:nvPr/>
        </p:nvSpPr>
        <p:spPr bwMode="auto">
          <a:xfrm>
            <a:off x="4427538" y="5013325"/>
            <a:ext cx="19446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3" name="Line 25"/>
          <p:cNvSpPr>
            <a:spLocks noChangeShapeType="1"/>
          </p:cNvSpPr>
          <p:nvPr/>
        </p:nvSpPr>
        <p:spPr bwMode="auto">
          <a:xfrm>
            <a:off x="4859338" y="3860800"/>
            <a:ext cx="13684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54" name="Oval 26"/>
          <p:cNvSpPr>
            <a:spLocks noChangeArrowheads="1"/>
          </p:cNvSpPr>
          <p:nvPr/>
        </p:nvSpPr>
        <p:spPr bwMode="auto">
          <a:xfrm>
            <a:off x="6227763" y="28527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5" name="Oval 27"/>
          <p:cNvSpPr>
            <a:spLocks noChangeArrowheads="1"/>
          </p:cNvSpPr>
          <p:nvPr/>
        </p:nvSpPr>
        <p:spPr bwMode="auto">
          <a:xfrm>
            <a:off x="6659563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6" name="Oval 28"/>
          <p:cNvSpPr>
            <a:spLocks noChangeArrowheads="1"/>
          </p:cNvSpPr>
          <p:nvPr/>
        </p:nvSpPr>
        <p:spPr bwMode="auto">
          <a:xfrm>
            <a:off x="6227763" y="40052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7" name="Oval 29"/>
          <p:cNvSpPr>
            <a:spLocks noChangeArrowheads="1"/>
          </p:cNvSpPr>
          <p:nvPr/>
        </p:nvSpPr>
        <p:spPr bwMode="auto">
          <a:xfrm>
            <a:off x="6372225" y="515778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8" name="Oval 30"/>
          <p:cNvSpPr>
            <a:spLocks noChangeArrowheads="1"/>
          </p:cNvSpPr>
          <p:nvPr/>
        </p:nvSpPr>
        <p:spPr bwMode="auto">
          <a:xfrm>
            <a:off x="6588125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59" name="Line 31"/>
          <p:cNvSpPr>
            <a:spLocks noChangeShapeType="1"/>
          </p:cNvSpPr>
          <p:nvPr/>
        </p:nvSpPr>
        <p:spPr bwMode="auto">
          <a:xfrm flipV="1">
            <a:off x="2268538" y="3429000"/>
            <a:ext cx="2016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0" name="Line 32"/>
          <p:cNvSpPr>
            <a:spLocks noChangeShapeType="1"/>
          </p:cNvSpPr>
          <p:nvPr/>
        </p:nvSpPr>
        <p:spPr bwMode="auto">
          <a:xfrm>
            <a:off x="2555875" y="3789363"/>
            <a:ext cx="12954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1" name="Line 33"/>
          <p:cNvSpPr>
            <a:spLocks noChangeShapeType="1"/>
          </p:cNvSpPr>
          <p:nvPr/>
        </p:nvSpPr>
        <p:spPr bwMode="auto">
          <a:xfrm flipV="1">
            <a:off x="2484438" y="4581525"/>
            <a:ext cx="1511300" cy="7191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2" name="Oval 34"/>
          <p:cNvSpPr>
            <a:spLocks noChangeArrowheads="1"/>
          </p:cNvSpPr>
          <p:nvPr/>
        </p:nvSpPr>
        <p:spPr bwMode="auto">
          <a:xfrm>
            <a:off x="2411413" y="3716338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3" name="Oval 35"/>
          <p:cNvSpPr>
            <a:spLocks noChangeArrowheads="1"/>
          </p:cNvSpPr>
          <p:nvPr/>
        </p:nvSpPr>
        <p:spPr bwMode="auto">
          <a:xfrm>
            <a:off x="2124075" y="34290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4" name="Oval 36"/>
          <p:cNvSpPr>
            <a:spLocks noChangeArrowheads="1"/>
          </p:cNvSpPr>
          <p:nvPr/>
        </p:nvSpPr>
        <p:spPr bwMode="auto">
          <a:xfrm>
            <a:off x="2339975" y="5229225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5" name="Line 37"/>
          <p:cNvSpPr>
            <a:spLocks noChangeShapeType="1"/>
          </p:cNvSpPr>
          <p:nvPr/>
        </p:nvSpPr>
        <p:spPr bwMode="auto">
          <a:xfrm flipV="1">
            <a:off x="2484438" y="5013325"/>
            <a:ext cx="18002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6" name="Oval 38"/>
          <p:cNvSpPr>
            <a:spLocks noChangeArrowheads="1"/>
          </p:cNvSpPr>
          <p:nvPr/>
        </p:nvSpPr>
        <p:spPr bwMode="auto">
          <a:xfrm>
            <a:off x="2627313" y="4437063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67" name="Line 39"/>
          <p:cNvSpPr>
            <a:spLocks noChangeShapeType="1"/>
          </p:cNvSpPr>
          <p:nvPr/>
        </p:nvSpPr>
        <p:spPr bwMode="auto">
          <a:xfrm flipV="1">
            <a:off x="2771775" y="4292600"/>
            <a:ext cx="18002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8" name="Line 40"/>
          <p:cNvSpPr>
            <a:spLocks noChangeShapeType="1"/>
          </p:cNvSpPr>
          <p:nvPr/>
        </p:nvSpPr>
        <p:spPr bwMode="auto">
          <a:xfrm flipV="1">
            <a:off x="2124075" y="4005263"/>
            <a:ext cx="16557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69" name="Oval 41"/>
          <p:cNvSpPr>
            <a:spLocks noChangeArrowheads="1"/>
          </p:cNvSpPr>
          <p:nvPr/>
        </p:nvSpPr>
        <p:spPr bwMode="auto">
          <a:xfrm>
            <a:off x="1979613" y="4292600"/>
            <a:ext cx="142875" cy="142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0" name="Text Box 42"/>
          <p:cNvSpPr txBox="1">
            <a:spLocks noChangeArrowheads="1"/>
          </p:cNvSpPr>
          <p:nvPr/>
        </p:nvSpPr>
        <p:spPr bwMode="auto">
          <a:xfrm>
            <a:off x="3903663" y="5461000"/>
            <a:ext cx="104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Root Set</a:t>
            </a:r>
          </a:p>
        </p:txBody>
      </p:sp>
      <p:sp>
        <p:nvSpPr>
          <p:cNvPr id="252971" name="Text Box 43"/>
          <p:cNvSpPr txBox="1">
            <a:spLocks noChangeArrowheads="1"/>
          </p:cNvSpPr>
          <p:nvPr/>
        </p:nvSpPr>
        <p:spPr bwMode="auto">
          <a:xfrm>
            <a:off x="2176463" y="5748338"/>
            <a:ext cx="422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IN</a:t>
            </a:r>
          </a:p>
        </p:txBody>
      </p:sp>
      <p:sp>
        <p:nvSpPr>
          <p:cNvPr id="252972" name="Text Box 44"/>
          <p:cNvSpPr txBox="1">
            <a:spLocks noChangeArrowheads="1"/>
          </p:cNvSpPr>
          <p:nvPr/>
        </p:nvSpPr>
        <p:spPr bwMode="auto">
          <a:xfrm>
            <a:off x="6135688" y="5676900"/>
            <a:ext cx="62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OUT</a:t>
            </a:r>
          </a:p>
        </p:txBody>
      </p:sp>
      <p:sp>
        <p:nvSpPr>
          <p:cNvPr id="252973" name="Line 45"/>
          <p:cNvSpPr>
            <a:spLocks noChangeShapeType="1"/>
          </p:cNvSpPr>
          <p:nvPr/>
        </p:nvSpPr>
        <p:spPr bwMode="auto">
          <a:xfrm>
            <a:off x="2268538" y="3573463"/>
            <a:ext cx="215900" cy="2159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4" name="Line 46"/>
          <p:cNvSpPr>
            <a:spLocks noChangeShapeType="1"/>
          </p:cNvSpPr>
          <p:nvPr/>
        </p:nvSpPr>
        <p:spPr bwMode="auto">
          <a:xfrm flipH="1" flipV="1">
            <a:off x="2124075" y="4365625"/>
            <a:ext cx="503238" cy="14287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5" name="Line 47"/>
          <p:cNvSpPr>
            <a:spLocks noChangeShapeType="1"/>
          </p:cNvSpPr>
          <p:nvPr/>
        </p:nvSpPr>
        <p:spPr bwMode="auto">
          <a:xfrm>
            <a:off x="2484438" y="2852738"/>
            <a:ext cx="3743325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6" name="Line 48"/>
          <p:cNvSpPr>
            <a:spLocks noChangeShapeType="1"/>
          </p:cNvSpPr>
          <p:nvPr/>
        </p:nvSpPr>
        <p:spPr bwMode="auto">
          <a:xfrm flipH="1">
            <a:off x="2484438" y="5300663"/>
            <a:ext cx="3887787" cy="730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7" name="Line 49"/>
          <p:cNvSpPr>
            <a:spLocks noChangeShapeType="1"/>
          </p:cNvSpPr>
          <p:nvPr/>
        </p:nvSpPr>
        <p:spPr bwMode="auto">
          <a:xfrm flipV="1">
            <a:off x="6300788" y="3500438"/>
            <a:ext cx="358775" cy="50482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8" name="Line 50"/>
          <p:cNvSpPr>
            <a:spLocks noChangeShapeType="1"/>
          </p:cNvSpPr>
          <p:nvPr/>
        </p:nvSpPr>
        <p:spPr bwMode="auto">
          <a:xfrm flipH="1">
            <a:off x="6443663" y="4581525"/>
            <a:ext cx="215900" cy="57626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2979" name="Text Box 51"/>
          <p:cNvSpPr txBox="1">
            <a:spLocks noChangeArrowheads="1"/>
          </p:cNvSpPr>
          <p:nvPr/>
        </p:nvSpPr>
        <p:spPr bwMode="auto">
          <a:xfrm>
            <a:off x="3563938" y="1989138"/>
            <a:ext cx="1282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b="1">
                <a:latin typeface="Tahoma" pitchFamily="34" charset="0"/>
              </a:rPr>
              <a:t>Base Set</a:t>
            </a:r>
          </a:p>
        </p:txBody>
      </p:sp>
    </p:spTree>
    <p:extLst>
      <p:ext uri="{BB962C8B-B14F-4D97-AF65-F5344CB8AC3E}">
        <p14:creationId xmlns:p14="http://schemas.microsoft.com/office/powerpoint/2010/main" val="429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133600"/>
            <a:ext cx="4286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Link Analysis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Not all web pages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equal on the web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5196007"/>
            <a:ext cx="453650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is the simplest way to measure importance </a:t>
            </a:r>
            <a:r>
              <a:rPr lang="en-US" sz="2800" dirty="0" smtClean="0"/>
              <a:t>of a page on </a:t>
            </a:r>
            <a:r>
              <a:rPr lang="en-US" sz="2800" dirty="0"/>
              <a:t>the web?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5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Hubs and Authorities [K98]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00213"/>
            <a:ext cx="4603750" cy="452596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Authority is not necessarily transferred directly between authorities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Pages have double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hub</a:t>
            </a:r>
            <a:r>
              <a:rPr lang="en-US" sz="2400" dirty="0"/>
              <a:t> identity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authority </a:t>
            </a:r>
            <a:r>
              <a:rPr lang="en-US" sz="2400" dirty="0"/>
              <a:t>identity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/>
              <a:t>hubs point to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sz="2800" dirty="0"/>
              <a:t>authorities are pointed by </a:t>
            </a:r>
            <a:r>
              <a:rPr lang="en-US" sz="2800" dirty="0">
                <a:solidFill>
                  <a:srgbClr val="0070C0"/>
                </a:solidFill>
              </a:rPr>
              <a:t>good</a:t>
            </a:r>
            <a:r>
              <a:rPr lang="en-US" sz="2800" dirty="0">
                <a:solidFill>
                  <a:srgbClr val="009900"/>
                </a:solidFill>
              </a:rPr>
              <a:t> </a:t>
            </a:r>
            <a:r>
              <a:rPr lang="en-US" sz="2800" dirty="0"/>
              <a:t>hubs</a:t>
            </a:r>
          </a:p>
          <a:p>
            <a:pPr>
              <a:lnSpc>
                <a:spcPct val="90000"/>
              </a:lnSpc>
            </a:pPr>
            <a:endParaRPr lang="en-US" sz="2800" dirty="0"/>
          </a:p>
        </p:txBody>
      </p:sp>
      <p:grpSp>
        <p:nvGrpSpPr>
          <p:cNvPr id="289796" name="Group 4"/>
          <p:cNvGrpSpPr>
            <a:grpSpLocks/>
          </p:cNvGrpSpPr>
          <p:nvPr/>
        </p:nvGrpSpPr>
        <p:grpSpPr bwMode="auto">
          <a:xfrm>
            <a:off x="5632450" y="1557338"/>
            <a:ext cx="2755900" cy="2519362"/>
            <a:chOff x="3004" y="981"/>
            <a:chExt cx="2688" cy="2256"/>
          </a:xfrm>
        </p:grpSpPr>
        <p:sp>
          <p:nvSpPr>
            <p:cNvPr id="289797" name="Rectangle 5"/>
            <p:cNvSpPr>
              <a:spLocks noChangeArrowheads="1"/>
            </p:cNvSpPr>
            <p:nvPr/>
          </p:nvSpPr>
          <p:spPr bwMode="auto">
            <a:xfrm>
              <a:off x="3004" y="13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8" name="Rectangle 6"/>
            <p:cNvSpPr>
              <a:spLocks noChangeArrowheads="1"/>
            </p:cNvSpPr>
            <p:nvPr/>
          </p:nvSpPr>
          <p:spPr bwMode="auto">
            <a:xfrm>
              <a:off x="3244" y="2517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799" name="Rectangle 7"/>
            <p:cNvSpPr>
              <a:spLocks noChangeArrowheads="1"/>
            </p:cNvSpPr>
            <p:nvPr/>
          </p:nvSpPr>
          <p:spPr bwMode="auto">
            <a:xfrm>
              <a:off x="4828" y="2613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0" name="Rectangle 8"/>
            <p:cNvSpPr>
              <a:spLocks noChangeArrowheads="1"/>
            </p:cNvSpPr>
            <p:nvPr/>
          </p:nvSpPr>
          <p:spPr bwMode="auto">
            <a:xfrm>
              <a:off x="5260" y="1509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1" name="Rectangle 9"/>
            <p:cNvSpPr>
              <a:spLocks noChangeArrowheads="1"/>
            </p:cNvSpPr>
            <p:nvPr/>
          </p:nvSpPr>
          <p:spPr bwMode="auto">
            <a:xfrm>
              <a:off x="4300" y="981"/>
              <a:ext cx="432" cy="624"/>
            </a:xfrm>
            <a:prstGeom prst="rect">
              <a:avLst/>
            </a:prstGeom>
            <a:solidFill>
              <a:srgbClr val="FFFFFF"/>
            </a:solidFill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9802" name="Line 10"/>
            <p:cNvSpPr>
              <a:spLocks noChangeShapeType="1"/>
            </p:cNvSpPr>
            <p:nvPr/>
          </p:nvSpPr>
          <p:spPr bwMode="auto">
            <a:xfrm>
              <a:off x="3148" y="1845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3" name="Line 11"/>
            <p:cNvSpPr>
              <a:spLocks noChangeShapeType="1"/>
            </p:cNvSpPr>
            <p:nvPr/>
          </p:nvSpPr>
          <p:spPr bwMode="auto">
            <a:xfrm>
              <a:off x="3100" y="160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4" name="Line 12"/>
            <p:cNvSpPr>
              <a:spLocks noChangeShapeType="1"/>
            </p:cNvSpPr>
            <p:nvPr/>
          </p:nvSpPr>
          <p:spPr bwMode="auto">
            <a:xfrm>
              <a:off x="4924" y="2901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5" name="Line 13"/>
            <p:cNvSpPr>
              <a:spLocks noChangeShapeType="1"/>
            </p:cNvSpPr>
            <p:nvPr/>
          </p:nvSpPr>
          <p:spPr bwMode="auto">
            <a:xfrm>
              <a:off x="4924" y="2757"/>
              <a:ext cx="192" cy="1"/>
            </a:xfrm>
            <a:prstGeom prst="line">
              <a:avLst/>
            </a:prstGeom>
            <a:noFill/>
            <a:ln w="76200">
              <a:solidFill>
                <a:srgbClr val="3366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6" name="Line 14"/>
            <p:cNvSpPr>
              <a:spLocks noChangeShapeType="1"/>
            </p:cNvSpPr>
            <p:nvPr/>
          </p:nvSpPr>
          <p:spPr bwMode="auto">
            <a:xfrm>
              <a:off x="5356" y="1701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7" name="Line 15"/>
            <p:cNvSpPr>
              <a:spLocks noChangeShapeType="1"/>
            </p:cNvSpPr>
            <p:nvPr/>
          </p:nvSpPr>
          <p:spPr bwMode="auto">
            <a:xfrm>
              <a:off x="4972" y="3045"/>
              <a:ext cx="192" cy="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8" name="Line 16"/>
            <p:cNvSpPr>
              <a:spLocks noChangeShapeType="1"/>
            </p:cNvSpPr>
            <p:nvPr/>
          </p:nvSpPr>
          <p:spPr bwMode="auto">
            <a:xfrm>
              <a:off x="3340" y="2901"/>
              <a:ext cx="192" cy="1"/>
            </a:xfrm>
            <a:prstGeom prst="line">
              <a:avLst/>
            </a:prstGeom>
            <a:noFill/>
            <a:ln w="76200">
              <a:solidFill>
                <a:srgbClr val="0099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09" name="Line 17"/>
            <p:cNvSpPr>
              <a:spLocks noChangeShapeType="1"/>
            </p:cNvSpPr>
            <p:nvPr/>
          </p:nvSpPr>
          <p:spPr bwMode="auto">
            <a:xfrm>
              <a:off x="3340" y="2709"/>
              <a:ext cx="192" cy="1"/>
            </a:xfrm>
            <a:prstGeom prst="line">
              <a:avLst/>
            </a:prstGeom>
            <a:noFill/>
            <a:ln w="76200">
              <a:solidFill>
                <a:srgbClr val="F5B603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0" name="Line 18"/>
            <p:cNvSpPr>
              <a:spLocks noChangeShapeType="1"/>
            </p:cNvSpPr>
            <p:nvPr/>
          </p:nvSpPr>
          <p:spPr bwMode="auto">
            <a:xfrm>
              <a:off x="4444" y="1269"/>
              <a:ext cx="192" cy="1"/>
            </a:xfrm>
            <a:prstGeom prst="line">
              <a:avLst/>
            </a:prstGeom>
            <a:noFill/>
            <a:ln w="76200">
              <a:solidFill>
                <a:srgbClr val="FF33CC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1" name="Line 19"/>
            <p:cNvSpPr>
              <a:spLocks noChangeShapeType="1"/>
            </p:cNvSpPr>
            <p:nvPr/>
          </p:nvSpPr>
          <p:spPr bwMode="auto">
            <a:xfrm>
              <a:off x="3772" y="2853"/>
              <a:ext cx="96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2" name="Line 20"/>
            <p:cNvSpPr>
              <a:spLocks noChangeShapeType="1"/>
            </p:cNvSpPr>
            <p:nvPr/>
          </p:nvSpPr>
          <p:spPr bwMode="auto">
            <a:xfrm flipH="1">
              <a:off x="3532" y="1653"/>
              <a:ext cx="816" cy="8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3" name="Line 21"/>
            <p:cNvSpPr>
              <a:spLocks noChangeShapeType="1"/>
            </p:cNvSpPr>
            <p:nvPr/>
          </p:nvSpPr>
          <p:spPr bwMode="auto">
            <a:xfrm flipH="1" flipV="1">
              <a:off x="3244" y="2037"/>
              <a:ext cx="144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4" name="Line 22"/>
            <p:cNvSpPr>
              <a:spLocks noChangeShapeType="1"/>
            </p:cNvSpPr>
            <p:nvPr/>
          </p:nvSpPr>
          <p:spPr bwMode="auto">
            <a:xfrm flipV="1">
              <a:off x="3532" y="1413"/>
              <a:ext cx="72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5" name="Line 23"/>
            <p:cNvSpPr>
              <a:spLocks noChangeShapeType="1"/>
            </p:cNvSpPr>
            <p:nvPr/>
          </p:nvSpPr>
          <p:spPr bwMode="auto">
            <a:xfrm>
              <a:off x="3484" y="1845"/>
              <a:ext cx="1680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6" name="Line 24"/>
            <p:cNvSpPr>
              <a:spLocks noChangeShapeType="1"/>
            </p:cNvSpPr>
            <p:nvPr/>
          </p:nvSpPr>
          <p:spPr bwMode="auto">
            <a:xfrm flipH="1" flipV="1">
              <a:off x="4780" y="1269"/>
              <a:ext cx="432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7" name="Line 25"/>
            <p:cNvSpPr>
              <a:spLocks noChangeShapeType="1"/>
            </p:cNvSpPr>
            <p:nvPr/>
          </p:nvSpPr>
          <p:spPr bwMode="auto">
            <a:xfrm flipH="1" flipV="1">
              <a:off x="4540" y="1653"/>
              <a:ext cx="432" cy="9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8" name="Line 26"/>
            <p:cNvSpPr>
              <a:spLocks noChangeShapeType="1"/>
            </p:cNvSpPr>
            <p:nvPr/>
          </p:nvSpPr>
          <p:spPr bwMode="auto">
            <a:xfrm flipV="1">
              <a:off x="5116" y="2181"/>
              <a:ext cx="288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9819" name="Line 27"/>
            <p:cNvSpPr>
              <a:spLocks noChangeShapeType="1"/>
            </p:cNvSpPr>
            <p:nvPr/>
          </p:nvSpPr>
          <p:spPr bwMode="auto">
            <a:xfrm flipH="1" flipV="1">
              <a:off x="3532" y="1989"/>
              <a:ext cx="1248" cy="7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9820" name="Rectangle 28"/>
          <p:cNvSpPr>
            <a:spLocks noChangeArrowheads="1"/>
          </p:cNvSpPr>
          <p:nvPr/>
        </p:nvSpPr>
        <p:spPr bwMode="auto">
          <a:xfrm>
            <a:off x="6156325" y="6021388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1" name="Rectangle 29"/>
          <p:cNvSpPr>
            <a:spLocks noChangeArrowheads="1"/>
          </p:cNvSpPr>
          <p:nvPr/>
        </p:nvSpPr>
        <p:spPr bwMode="auto">
          <a:xfrm>
            <a:off x="6156325" y="55895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2" name="Rectangle 30"/>
          <p:cNvSpPr>
            <a:spLocks noChangeArrowheads="1"/>
          </p:cNvSpPr>
          <p:nvPr/>
        </p:nvSpPr>
        <p:spPr bwMode="auto">
          <a:xfrm>
            <a:off x="6156325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3" name="Rectangle 31"/>
          <p:cNvSpPr>
            <a:spLocks noChangeArrowheads="1"/>
          </p:cNvSpPr>
          <p:nvPr/>
        </p:nvSpPr>
        <p:spPr bwMode="auto">
          <a:xfrm>
            <a:off x="6156325" y="42926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4" name="Rectangle 32"/>
          <p:cNvSpPr>
            <a:spLocks noChangeArrowheads="1"/>
          </p:cNvSpPr>
          <p:nvPr/>
        </p:nvSpPr>
        <p:spPr bwMode="auto">
          <a:xfrm>
            <a:off x="6156325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5" name="Rectangle 33"/>
          <p:cNvSpPr>
            <a:spLocks noChangeArrowheads="1"/>
          </p:cNvSpPr>
          <p:nvPr/>
        </p:nvSpPr>
        <p:spPr bwMode="auto">
          <a:xfrm>
            <a:off x="7380288" y="4724400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6" name="Rectangle 34"/>
          <p:cNvSpPr>
            <a:spLocks noChangeArrowheads="1"/>
          </p:cNvSpPr>
          <p:nvPr/>
        </p:nvSpPr>
        <p:spPr bwMode="auto">
          <a:xfrm>
            <a:off x="7380288" y="5157788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7" name="Rectangle 35"/>
          <p:cNvSpPr>
            <a:spLocks noChangeArrowheads="1"/>
          </p:cNvSpPr>
          <p:nvPr/>
        </p:nvSpPr>
        <p:spPr bwMode="auto">
          <a:xfrm>
            <a:off x="7380288" y="6021388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8" name="Rectangle 36"/>
          <p:cNvSpPr>
            <a:spLocks noChangeArrowheads="1"/>
          </p:cNvSpPr>
          <p:nvPr/>
        </p:nvSpPr>
        <p:spPr bwMode="auto">
          <a:xfrm>
            <a:off x="7380288" y="4292600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29" name="Rectangle 37"/>
          <p:cNvSpPr>
            <a:spLocks noChangeArrowheads="1"/>
          </p:cNvSpPr>
          <p:nvPr/>
        </p:nvSpPr>
        <p:spPr bwMode="auto">
          <a:xfrm>
            <a:off x="7380288" y="5589588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9830" name="Line 38"/>
          <p:cNvSpPr>
            <a:spLocks noChangeShapeType="1"/>
          </p:cNvSpPr>
          <p:nvPr/>
        </p:nvSpPr>
        <p:spPr bwMode="auto">
          <a:xfrm>
            <a:off x="6443663" y="44370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1" name="Line 39"/>
          <p:cNvSpPr>
            <a:spLocks noChangeShapeType="1"/>
          </p:cNvSpPr>
          <p:nvPr/>
        </p:nvSpPr>
        <p:spPr bwMode="auto">
          <a:xfrm flipV="1">
            <a:off x="6443663" y="4437063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2" name="Line 40"/>
          <p:cNvSpPr>
            <a:spLocks noChangeShapeType="1"/>
          </p:cNvSpPr>
          <p:nvPr/>
        </p:nvSpPr>
        <p:spPr bwMode="auto">
          <a:xfrm>
            <a:off x="6443663" y="49418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3" name="Line 41"/>
          <p:cNvSpPr>
            <a:spLocks noChangeShapeType="1"/>
          </p:cNvSpPr>
          <p:nvPr/>
        </p:nvSpPr>
        <p:spPr bwMode="auto">
          <a:xfrm>
            <a:off x="6443663" y="53736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4" name="Line 42"/>
          <p:cNvSpPr>
            <a:spLocks noChangeShapeType="1"/>
          </p:cNvSpPr>
          <p:nvPr/>
        </p:nvSpPr>
        <p:spPr bwMode="auto">
          <a:xfrm flipV="1">
            <a:off x="6443663" y="4941888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5" name="Line 43"/>
          <p:cNvSpPr>
            <a:spLocks noChangeShapeType="1"/>
          </p:cNvSpPr>
          <p:nvPr/>
        </p:nvSpPr>
        <p:spPr bwMode="auto">
          <a:xfrm flipV="1">
            <a:off x="6443663" y="4508500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6" name="Line 44"/>
          <p:cNvSpPr>
            <a:spLocks noChangeShapeType="1"/>
          </p:cNvSpPr>
          <p:nvPr/>
        </p:nvSpPr>
        <p:spPr bwMode="auto">
          <a:xfrm>
            <a:off x="6443663" y="57340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7" name="Line 45"/>
          <p:cNvSpPr>
            <a:spLocks noChangeShapeType="1"/>
          </p:cNvSpPr>
          <p:nvPr/>
        </p:nvSpPr>
        <p:spPr bwMode="auto">
          <a:xfrm flipV="1">
            <a:off x="6443663" y="5373688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8" name="Line 46"/>
          <p:cNvSpPr>
            <a:spLocks noChangeShapeType="1"/>
          </p:cNvSpPr>
          <p:nvPr/>
        </p:nvSpPr>
        <p:spPr bwMode="auto">
          <a:xfrm>
            <a:off x="6443663" y="6165850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9839" name="Text Box 47"/>
          <p:cNvSpPr txBox="1">
            <a:spLocks noChangeArrowheads="1"/>
          </p:cNvSpPr>
          <p:nvPr/>
        </p:nvSpPr>
        <p:spPr bwMode="auto">
          <a:xfrm>
            <a:off x="5919788" y="6396038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89840" name="Text Box 48"/>
          <p:cNvSpPr txBox="1">
            <a:spLocks noChangeArrowheads="1"/>
          </p:cNvSpPr>
          <p:nvPr/>
        </p:nvSpPr>
        <p:spPr bwMode="auto">
          <a:xfrm>
            <a:off x="7216775" y="6375400"/>
            <a:ext cx="124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33304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Hubs and Authorities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kind of weights: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Hub weight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</a:t>
            </a:r>
          </a:p>
          <a:p>
            <a:pPr lvl="1"/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0070C0"/>
                </a:solidFill>
              </a:rPr>
              <a:t>hub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sum of the authority weights</a:t>
            </a:r>
            <a:r>
              <a:rPr lang="en-US" dirty="0" smtClean="0"/>
              <a:t> of the authorities pointed to by the hub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authority weight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0070C0"/>
                </a:solidFill>
              </a:rPr>
              <a:t>sum of the hub weights </a:t>
            </a:r>
            <a:r>
              <a:rPr lang="en-US" dirty="0" smtClean="0"/>
              <a:t>that point to this authority.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41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Algorithm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44675"/>
            <a:ext cx="8640763" cy="4432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Initialize all weights to 1.</a:t>
            </a:r>
          </a:p>
          <a:p>
            <a:pPr>
              <a:lnSpc>
                <a:spcPct val="90000"/>
              </a:lnSpc>
            </a:pPr>
            <a:r>
              <a:rPr lang="en-US" sz="2800"/>
              <a:t>Repeat until convergence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O</a:t>
            </a:r>
            <a:r>
              <a:rPr lang="en-US" sz="2200"/>
              <a:t> operation : hubs collect the weight of the authorities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endParaRPr lang="en-US" sz="2200" b="1" i="1">
              <a:latin typeface="Palatino Linotype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i="1">
                <a:latin typeface="Palatino Linotype" pitchFamily="18" charset="0"/>
              </a:rPr>
              <a:t>I</a:t>
            </a:r>
            <a:r>
              <a:rPr lang="en-US" sz="2200" b="1" i="1"/>
              <a:t> </a:t>
            </a:r>
            <a:r>
              <a:rPr lang="en-US" sz="2200"/>
              <a:t>operation: authorities collect the weight of the hubs</a:t>
            </a:r>
            <a:endParaRPr lang="en-US" sz="2400"/>
          </a:p>
          <a:p>
            <a:pPr lvl="1">
              <a:lnSpc>
                <a:spcPct val="90000"/>
              </a:lnSpc>
            </a:pPr>
            <a:endParaRPr lang="en-US" sz="2400" b="1" i="1"/>
          </a:p>
          <a:p>
            <a:pPr lvl="1">
              <a:lnSpc>
                <a:spcPct val="90000"/>
              </a:lnSpc>
            </a:pPr>
            <a:endParaRPr lang="en-US" sz="2200"/>
          </a:p>
          <a:p>
            <a:pPr lvl="1">
              <a:lnSpc>
                <a:spcPct val="90000"/>
              </a:lnSpc>
            </a:pPr>
            <a:r>
              <a:rPr lang="en-US" sz="2200"/>
              <a:t>Normalize weights under some norm</a:t>
            </a:r>
          </a:p>
          <a:p>
            <a:pPr lvl="1">
              <a:lnSpc>
                <a:spcPct val="90000"/>
              </a:lnSpc>
            </a:pPr>
            <a:endParaRPr lang="en-US" sz="2200"/>
          </a:p>
        </p:txBody>
      </p:sp>
      <p:graphicFrame>
        <p:nvGraphicFramePr>
          <p:cNvPr id="291844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4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1845" name="Rectangle 5"/>
          <p:cNvSpPr>
            <a:spLocks noChangeArrowheads="1"/>
          </p:cNvSpPr>
          <p:nvPr/>
        </p:nvSpPr>
        <p:spPr bwMode="auto">
          <a:xfrm>
            <a:off x="323850" y="1628775"/>
            <a:ext cx="8280400" cy="38877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91846" name="Object 6"/>
          <p:cNvGraphicFramePr>
            <a:graphicFrameLocks noChangeAspect="1"/>
          </p:cNvGraphicFramePr>
          <p:nvPr/>
        </p:nvGraphicFramePr>
        <p:xfrm>
          <a:off x="2916238" y="3141663"/>
          <a:ext cx="1584325" cy="836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5" name="Equation" r:id="rId6" imgW="672840" imgH="355320" progId="Equation.3">
                  <p:embed/>
                </p:oleObj>
              </mc:Choice>
              <mc:Fallback>
                <p:oleObj name="Equation" r:id="rId6" imgW="6728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3141663"/>
                        <a:ext cx="1584325" cy="836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847" name="Object 7"/>
          <p:cNvGraphicFramePr>
            <a:graphicFrameLocks noChangeAspect="1"/>
          </p:cNvGraphicFramePr>
          <p:nvPr/>
        </p:nvGraphicFramePr>
        <p:xfrm>
          <a:off x="2903538" y="4267200"/>
          <a:ext cx="15240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406" name="Equation" r:id="rId8" imgW="660240" imgH="355320" progId="Equation.3">
                  <p:embed/>
                </p:oleObj>
              </mc:Choice>
              <mc:Fallback>
                <p:oleObj name="Equation" r:id="rId8" imgW="660240" imgH="355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538" y="4267200"/>
                        <a:ext cx="15240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909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1760" y="275979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1760" y="3186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1760" y="363619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1760" y="405598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1760" y="445244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2057400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54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O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I operation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02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268217" y="317695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268217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68217" y="404663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68217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1: Normalization (Max norm)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09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O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1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33/6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27/6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268217" y="27504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157097" y="3176959"/>
            <a:ext cx="616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16/6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172036" y="4039591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212656" y="44430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I step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7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7880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27/33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23/33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7/33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1/33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6/16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744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11/16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7/16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068724" y="444309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1/16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 2: Normalization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76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</a:t>
            </a:r>
            <a:r>
              <a:rPr lang="en-US" dirty="0" smtClean="0"/>
              <a:t>Analysis Ranking</a:t>
            </a:r>
            <a:endParaRPr 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graph structure </a:t>
            </a:r>
            <a:r>
              <a:rPr lang="en-US" dirty="0" smtClean="0"/>
              <a:t>in order to determine the </a:t>
            </a:r>
            <a:r>
              <a:rPr lang="en-US" dirty="0" smtClean="0">
                <a:solidFill>
                  <a:srgbClr val="0070C0"/>
                </a:solidFill>
              </a:rPr>
              <a:t>relative importance </a:t>
            </a:r>
            <a:r>
              <a:rPr lang="en-US" dirty="0" smtClean="0"/>
              <a:t>of the nodes</a:t>
            </a:r>
          </a:p>
          <a:p>
            <a:pPr lvl="1"/>
            <a:r>
              <a:rPr lang="en-US" dirty="0" smtClean="0"/>
              <a:t>Applications: Ranking on graphs (Web, Twitter, FB,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Intuition</a:t>
            </a:r>
            <a:r>
              <a:rPr lang="en-US" dirty="0" smtClean="0"/>
              <a:t>: An edge from node </a:t>
            </a:r>
            <a:r>
              <a:rPr lang="en-US" dirty="0" smtClean="0">
                <a:solidFill>
                  <a:srgbClr val="FF3B3B"/>
                </a:solidFill>
              </a:rPr>
              <a:t>p </a:t>
            </a:r>
            <a:r>
              <a:rPr lang="en-US" dirty="0"/>
              <a:t>to </a:t>
            </a:r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q </a:t>
            </a:r>
            <a:r>
              <a:rPr lang="en-US" dirty="0"/>
              <a:t>denotes </a:t>
            </a:r>
            <a:r>
              <a:rPr lang="en-US" dirty="0">
                <a:solidFill>
                  <a:srgbClr val="0070C0"/>
                </a:solidFill>
              </a:rPr>
              <a:t>endorsement</a:t>
            </a:r>
          </a:p>
          <a:p>
            <a:pPr lvl="1"/>
            <a:r>
              <a:rPr lang="en-US" dirty="0" smtClean="0"/>
              <a:t>Node </a:t>
            </a:r>
            <a:r>
              <a:rPr lang="en-US" dirty="0" smtClean="0">
                <a:solidFill>
                  <a:srgbClr val="FF3B3B"/>
                </a:solidFill>
              </a:rPr>
              <a:t>p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endorses/</a:t>
            </a:r>
            <a:r>
              <a:rPr lang="en-US" dirty="0" smtClean="0">
                <a:solidFill>
                  <a:srgbClr val="0070C0"/>
                </a:solidFill>
              </a:rPr>
              <a:t>recommends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/confirms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0070C0"/>
                </a:solidFill>
              </a:rPr>
              <a:t>authority/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centrality</a:t>
            </a:r>
            <a:r>
              <a:rPr lang="en-US" dirty="0" smtClean="0">
                <a:solidFill>
                  <a:srgbClr val="0070C0"/>
                </a:solidFill>
              </a:rPr>
              <a:t>/importance</a:t>
            </a:r>
            <a:r>
              <a:rPr lang="en-US" dirty="0" smtClean="0"/>
              <a:t> of node </a:t>
            </a:r>
            <a:r>
              <a:rPr lang="en-US" dirty="0" smtClean="0">
                <a:solidFill>
                  <a:srgbClr val="FF3B3B"/>
                </a:solidFill>
              </a:rPr>
              <a:t>q</a:t>
            </a:r>
            <a:endParaRPr lang="en-US" dirty="0">
              <a:solidFill>
                <a:srgbClr val="FF3B3B"/>
              </a:solidFill>
            </a:endParaRPr>
          </a:p>
          <a:p>
            <a:pPr lvl="1"/>
            <a:r>
              <a:rPr lang="en-US" dirty="0"/>
              <a:t>U</a:t>
            </a:r>
            <a:r>
              <a:rPr lang="en-US" dirty="0" smtClean="0"/>
              <a:t>se the graph </a:t>
            </a:r>
            <a:r>
              <a:rPr lang="en-US" dirty="0"/>
              <a:t>of </a:t>
            </a:r>
            <a:r>
              <a:rPr lang="en-US" dirty="0" smtClean="0"/>
              <a:t>recommendations to assign </a:t>
            </a:r>
            <a:r>
              <a:rPr lang="en-US" dirty="0"/>
              <a:t>an </a:t>
            </a:r>
            <a:r>
              <a:rPr lang="en-US" dirty="0">
                <a:solidFill>
                  <a:srgbClr val="FF0000"/>
                </a:solidFill>
              </a:rPr>
              <a:t>authority value </a:t>
            </a:r>
            <a:r>
              <a:rPr lang="en-US" dirty="0"/>
              <a:t>to every </a:t>
            </a:r>
            <a:r>
              <a:rPr lang="en-US" dirty="0" smtClean="0"/>
              <a:t>node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44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10000" y="4516001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810000" y="40842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3810000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810000" y="27872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810000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5033963" y="32190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33963" y="3652401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033963" y="4516001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5033963" y="2787213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033963" y="4084201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>
            <a:off x="4097338" y="2931676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4097338" y="2931676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4097338" y="34365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>
            <a:off x="4097338" y="3868301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4097338" y="3436501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4097338" y="3003113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4097338" y="42286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4097338" y="3868301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4097338" y="466046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573463" y="4890651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4870450" y="4884301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94212" y="275229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394212" y="3184253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94212" y="3628695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394212" y="40484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0.14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394212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107915" y="275044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973296" y="3184088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0.75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3148536" y="36268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059918" y="4032550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148536" y="444494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Convergence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HITS and eigenvectors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3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800" dirty="0" smtClean="0"/>
                  <a:t>The HITS algorithm is a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power-method</a:t>
                </a:r>
                <a:r>
                  <a:rPr lang="en-US" sz="2800" dirty="0"/>
                  <a:t> eigenvector computation</a:t>
                </a:r>
              </a:p>
              <a:p>
                <a:r>
                  <a:rPr lang="en-US" sz="2800" dirty="0" smtClean="0"/>
                  <a:t>In </a:t>
                </a:r>
                <a:r>
                  <a:rPr lang="en-US" sz="2800" dirty="0"/>
                  <a:t>vector terms </a:t>
                </a:r>
                <a:endParaRPr lang="en-US" sz="2800" i="1" dirty="0" smtClean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  <m:r>
                      <a:rPr lang="en-US" sz="24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</m:sup>
                    </m:sSup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/>
                  <a:t>and</a:t>
                </a:r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  <m:r>
                      <a:rPr lang="en-US" sz="2400" i="1" baseline="30000" dirty="0" err="1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sz="2400" i="1" dirty="0">
                        <a:solidFill>
                          <a:srgbClr val="0066FF"/>
                        </a:solidFill>
                        <a:latin typeface="Cambria Math"/>
                      </a:rPr>
                      <m:t> = </m:t>
                    </m:r>
                    <m:r>
                      <a:rPr lang="en-US" sz="2400" i="1" dirty="0" err="1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 dirty="0" err="1">
                            <a:solidFill>
                              <a:srgbClr val="0066FF"/>
                            </a:solidFill>
                            <a:latin typeface="Cambria Math"/>
                          </a:rPr>
                          <m:t>𝐴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𝑡</m:t>
                        </m:r>
                        <m:r>
                          <a:rPr lang="en-US" sz="2400" b="0" i="1" dirty="0" smtClean="0">
                            <a:solidFill>
                              <a:srgbClr val="0066FF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0066FF"/>
                  </a:solidFill>
                </a:endParaRPr>
              </a:p>
              <a:p>
                <a:pPr lvl="1"/>
                <a:r>
                  <a:rPr lang="en-US" sz="2400" dirty="0" smtClean="0"/>
                  <a:t>Repeated iterations will converge to the eigenvectors</a:t>
                </a: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authority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rgbClr val="0066FF"/>
                    </a:solidFill>
                  </a:rPr>
                  <a:t> </a:t>
                </a:r>
                <a:r>
                  <a:rPr lang="en-US" sz="2800" dirty="0"/>
                  <a:t>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  <m:r>
                      <a:rPr lang="en-US" sz="2800" i="1" dirty="0">
                        <a:solidFill>
                          <a:srgbClr val="0066FF"/>
                        </a:solidFill>
                        <a:latin typeface="Cambria Math"/>
                      </a:rPr>
                      <m:t>𝐴</m:t>
                    </m:r>
                    <m:r>
                      <a:rPr lang="en-US" sz="2800" i="1" dirty="0">
                        <a:latin typeface="Cambria Math"/>
                      </a:rPr>
                      <m:t> </m:t>
                    </m:r>
                  </m:oMath>
                </a14:m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hub</a:t>
                </a:r>
                <a:r>
                  <a:rPr lang="en-US" sz="2800" dirty="0"/>
                  <a:t> weight vector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is the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eigenvector</a:t>
                </a:r>
                <a:r>
                  <a:rPr lang="en-US" sz="2800" dirty="0"/>
                  <a:t>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𝐴𝐴</m:t>
                    </m:r>
                    <m:r>
                      <a:rPr lang="en-US" sz="2800" i="1" baseline="30000" dirty="0">
                        <a:solidFill>
                          <a:srgbClr val="0066FF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800" baseline="30000" dirty="0">
                  <a:solidFill>
                    <a:srgbClr val="0066FF"/>
                  </a:solidFill>
                </a:endParaRPr>
              </a:p>
              <a:p>
                <a:endParaRPr lang="en-US" sz="2800" dirty="0" smtClean="0"/>
              </a:p>
              <a:p>
                <a:r>
                  <a:rPr lang="en-US" sz="2800" dirty="0" smtClean="0"/>
                  <a:t>The </a:t>
                </a:r>
                <a:r>
                  <a:rPr lang="en-US" sz="2800" dirty="0"/>
                  <a:t>vectors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66FF"/>
                        </a:solidFill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are called the </a:t>
                </a:r>
                <a:r>
                  <a:rPr lang="en-US" sz="2800" dirty="0">
                    <a:solidFill>
                      <a:srgbClr val="FF6600"/>
                    </a:solidFill>
                  </a:rPr>
                  <a:t>singular vectors</a:t>
                </a:r>
                <a:r>
                  <a:rPr lang="en-US" sz="2800" dirty="0"/>
                  <a:t> of the matrix </a:t>
                </a:r>
                <a:r>
                  <a:rPr lang="en-US" sz="2800" dirty="0">
                    <a:solidFill>
                      <a:srgbClr val="0066FF"/>
                    </a:solidFill>
                  </a:rPr>
                  <a:t>A</a:t>
                </a:r>
              </a:p>
            </p:txBody>
          </p:sp>
        </mc:Choice>
        <mc:Fallback xmlns="">
          <p:sp>
            <p:nvSpPr>
              <p:cNvPr id="293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3"/>
                <a:stretch>
                  <a:fillRect l="-793" t="-2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42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Singular Value Decomposition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150" y="1844675"/>
            <a:ext cx="8810625" cy="4752975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i="1" dirty="0">
              <a:latin typeface="Palatino Linotype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b="1" dirty="0">
                <a:solidFill>
                  <a:srgbClr val="009900"/>
                </a:solidFill>
              </a:rPr>
              <a:t>r</a:t>
            </a:r>
            <a:r>
              <a:rPr lang="en-US" altLang="en-US" sz="2200" b="1" dirty="0">
                <a:solidFill>
                  <a:schemeClr val="folHlink"/>
                </a:solidFill>
                <a:latin typeface="Palatino Linotype" pitchFamily="18" charset="0"/>
              </a:rPr>
              <a:t> </a:t>
            </a:r>
            <a:r>
              <a:rPr lang="en-US" altLang="en-US" sz="2200" dirty="0"/>
              <a:t>: rank of matrix </a:t>
            </a:r>
            <a:r>
              <a:rPr lang="en-US" altLang="en-US" sz="2200" dirty="0">
                <a:solidFill>
                  <a:srgbClr val="0066FF"/>
                </a:solidFill>
              </a:rPr>
              <a:t>A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fi-FI" altLang="en-US" sz="2200" b="1" dirty="0">
              <a:solidFill>
                <a:srgbClr val="FF3300"/>
              </a:solidFill>
              <a:latin typeface="Palatino Linotype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1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2</a:t>
            </a:r>
            <a:r>
              <a:rPr lang="en-US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≥ … ≥</a:t>
            </a:r>
            <a:r>
              <a:rPr lang="el-GR" altLang="en-US" sz="2200" b="1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σ</a:t>
            </a:r>
            <a:r>
              <a:rPr lang="en-US" altLang="en-US" sz="2200" b="1" baseline="-25000" dirty="0">
                <a:solidFill>
                  <a:srgbClr val="FF3300"/>
                </a:solidFill>
                <a:latin typeface="Palatino Linotype" pitchFamily="18" charset="0"/>
                <a:cs typeface="Times New Roman" pitchFamily="18" charset="0"/>
              </a:rPr>
              <a:t>r</a:t>
            </a: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: singular values (square roots of </a:t>
            </a:r>
            <a:r>
              <a:rPr lang="en-US" altLang="en-US" sz="2200" dirty="0" err="1">
                <a:cs typeface="Times New Roman" pitchFamily="18" charset="0"/>
              </a:rPr>
              <a:t>eig-vals</a:t>
            </a:r>
            <a:r>
              <a:rPr lang="en-US" altLang="en-US" sz="2200" dirty="0">
                <a:cs typeface="Times New Roman" pitchFamily="18" charset="0"/>
              </a:rPr>
              <a:t>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, 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i="1" dirty="0">
                <a:latin typeface="Palatino Linotype" pitchFamily="18" charset="0"/>
                <a:cs typeface="Times New Roman" pitchFamily="18" charset="0"/>
              </a:rPr>
              <a:t>        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: left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 typeface="Wingdings" pitchFamily="2" charset="2"/>
              <a:buNone/>
            </a:pPr>
            <a:r>
              <a:rPr lang="en-US" altLang="en-US" sz="2200" dirty="0">
                <a:latin typeface="Palatino Linotype" pitchFamily="18" charset="0"/>
                <a:cs typeface="Times New Roman" pitchFamily="18" charset="0"/>
              </a:rPr>
              <a:t>       </a:t>
            </a:r>
            <a:r>
              <a:rPr lang="en-US" altLang="en-US" sz="2200" dirty="0">
                <a:cs typeface="Times New Roman" pitchFamily="18" charset="0"/>
              </a:rPr>
              <a:t>             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                  : right singular vectors (</a:t>
            </a:r>
            <a:r>
              <a:rPr lang="en-US" altLang="en-US" sz="2200" dirty="0" err="1">
                <a:cs typeface="Times New Roman" pitchFamily="18" charset="0"/>
              </a:rPr>
              <a:t>eig</a:t>
            </a:r>
            <a:r>
              <a:rPr lang="en-US" altLang="en-US" sz="2200" dirty="0">
                <a:cs typeface="Times New Roman" pitchFamily="18" charset="0"/>
              </a:rPr>
              <a:t>-vectors of 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baseline="30000" dirty="0">
                <a:solidFill>
                  <a:srgbClr val="0066FF"/>
                </a:solidFill>
                <a:cs typeface="Times New Roman" pitchFamily="18" charset="0"/>
              </a:rPr>
              <a:t>T</a:t>
            </a:r>
            <a:r>
              <a:rPr lang="en-US" altLang="en-US" sz="2200" dirty="0">
                <a:solidFill>
                  <a:srgbClr val="0066FF"/>
                </a:solidFill>
                <a:cs typeface="Times New Roman" pitchFamily="18" charset="0"/>
              </a:rPr>
              <a:t>A</a:t>
            </a:r>
            <a:r>
              <a:rPr lang="en-US" altLang="en-US" sz="2200" dirty="0"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ct val="10000"/>
              </a:spcBef>
            </a:pPr>
            <a:endParaRPr lang="en-US" altLang="en-US" sz="2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</a:pPr>
            <a:r>
              <a:rPr lang="en-US" altLang="en-US" sz="2200" dirty="0">
                <a:cs typeface="Times New Roman" pitchFamily="18" charset="0"/>
              </a:rPr>
              <a:t>  </a:t>
            </a:r>
          </a:p>
        </p:txBody>
      </p:sp>
      <p:grpSp>
        <p:nvGrpSpPr>
          <p:cNvPr id="295940" name="Group 4"/>
          <p:cNvGrpSpPr>
            <a:grpSpLocks/>
          </p:cNvGrpSpPr>
          <p:nvPr/>
        </p:nvGrpSpPr>
        <p:grpSpPr bwMode="auto">
          <a:xfrm>
            <a:off x="841375" y="1530350"/>
            <a:ext cx="7667625" cy="1955800"/>
            <a:chOff x="442" y="864"/>
            <a:chExt cx="4830" cy="1232"/>
          </a:xfrm>
        </p:grpSpPr>
        <p:graphicFrame>
          <p:nvGraphicFramePr>
            <p:cNvPr id="295941" name="Object 5"/>
            <p:cNvGraphicFramePr>
              <a:graphicFrameLocks noChangeAspect="1"/>
            </p:cNvGraphicFramePr>
            <p:nvPr/>
          </p:nvGraphicFramePr>
          <p:xfrm>
            <a:off x="442" y="864"/>
            <a:ext cx="4830" cy="12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50" name="Equation" r:id="rId4" imgW="3682800" imgH="939600" progId="Equation.3">
                    <p:embed/>
                  </p:oleObj>
                </mc:Choice>
                <mc:Fallback>
                  <p:oleObj name="Equation" r:id="rId4" imgW="3682800" imgH="9396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" y="864"/>
                          <a:ext cx="4830" cy="12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5942" name="Text Box 6"/>
            <p:cNvSpPr txBox="1">
              <a:spLocks noChangeArrowheads="1"/>
            </p:cNvSpPr>
            <p:nvPr/>
          </p:nvSpPr>
          <p:spPr bwMode="auto">
            <a:xfrm>
              <a:off x="576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n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3" name="Text Box 7"/>
            <p:cNvSpPr txBox="1">
              <a:spLocks noChangeArrowheads="1"/>
            </p:cNvSpPr>
            <p:nvPr/>
          </p:nvSpPr>
          <p:spPr bwMode="auto">
            <a:xfrm>
              <a:off x="960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×r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  <p:sp>
          <p:nvSpPr>
            <p:cNvPr id="295944" name="Text Box 8"/>
            <p:cNvSpPr txBox="1">
              <a:spLocks noChangeArrowheads="1"/>
            </p:cNvSpPr>
            <p:nvPr/>
          </p:nvSpPr>
          <p:spPr bwMode="auto">
            <a:xfrm>
              <a:off x="1344" y="1680"/>
              <a:ext cx="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</a:pPr>
              <a:r>
                <a:rPr kumimoji="1" lang="en-US" altLang="en-US" sz="2000">
                  <a:latin typeface="Times New Roman" pitchFamily="18" charset="0"/>
                </a:rPr>
                <a:t>[</a:t>
              </a:r>
              <a:r>
                <a:rPr kumimoji="1" lang="en-US" altLang="en-US" sz="2000" i="1">
                  <a:latin typeface="Times New Roman" pitchFamily="18" charset="0"/>
                </a:rPr>
                <a:t>r</a:t>
              </a:r>
              <a:r>
                <a:rPr kumimoji="1" lang="en-US" altLang="en-US" sz="2000" i="1">
                  <a:latin typeface="Times New Roman" pitchFamily="18" charset="0"/>
                  <a:cs typeface="Times New Roman" pitchFamily="18" charset="0"/>
                </a:rPr>
                <a:t>×n</a:t>
              </a:r>
              <a:r>
                <a:rPr kumimoji="1" lang="en-US" altLang="en-US" sz="2000">
                  <a:latin typeface="Times New Roman" pitchFamily="18" charset="0"/>
                  <a:cs typeface="Times New Roman" pitchFamily="18" charset="0"/>
                </a:rPr>
                <a:t>]</a:t>
              </a:r>
            </a:p>
          </p:txBody>
        </p:sp>
      </p:grpSp>
      <p:graphicFrame>
        <p:nvGraphicFramePr>
          <p:cNvPr id="295945" name="Object 9"/>
          <p:cNvGraphicFramePr>
            <a:graphicFrameLocks noChangeAspect="1"/>
          </p:cNvGraphicFramePr>
          <p:nvPr>
            <p:extLst/>
          </p:nvPr>
        </p:nvGraphicFramePr>
        <p:xfrm>
          <a:off x="467544" y="4844832"/>
          <a:ext cx="1355253" cy="378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1" name="Equation" r:id="rId6" imgW="774360" imgH="215640" progId="Equation.3">
                  <p:embed/>
                </p:oleObj>
              </mc:Choice>
              <mc:Fallback>
                <p:oleObj name="Equation" r:id="rId6" imgW="7743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844832"/>
                        <a:ext cx="1355253" cy="3780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6" name="Object 10"/>
          <p:cNvGraphicFramePr>
            <a:graphicFrameLocks noChangeAspect="1"/>
          </p:cNvGraphicFramePr>
          <p:nvPr>
            <p:extLst/>
          </p:nvPr>
        </p:nvGraphicFramePr>
        <p:xfrm>
          <a:off x="467544" y="5405784"/>
          <a:ext cx="1479554" cy="39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2" name="Equation" r:id="rId8" imgW="799920" imgH="215640" progId="Equation.3">
                  <p:embed/>
                </p:oleObj>
              </mc:Choice>
              <mc:Fallback>
                <p:oleObj name="Equation" r:id="rId8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5405784"/>
                        <a:ext cx="1479554" cy="399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947" name="Object 11"/>
          <p:cNvGraphicFramePr>
            <a:graphicFrameLocks noChangeAspect="1"/>
          </p:cNvGraphicFramePr>
          <p:nvPr>
            <p:extLst/>
          </p:nvPr>
        </p:nvGraphicFramePr>
        <p:xfrm>
          <a:off x="2273300" y="5877272"/>
          <a:ext cx="4681537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3" name="Equation" r:id="rId10" imgW="2145960" imgH="228600" progId="Equation.3">
                  <p:embed/>
                </p:oleObj>
              </mc:Choice>
              <mc:Fallback>
                <p:oleObj name="Equation" r:id="rId10" imgW="2145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3300" y="5877272"/>
                        <a:ext cx="4681537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32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does the Power Method work?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If a matrix R is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real and symmetric</a:t>
                </a:r>
                <a:r>
                  <a:rPr lang="en-US" dirty="0" smtClean="0"/>
                  <a:t>, it has real eigenvalues and eigenvectors: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, (</m:t>
                    </m:r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r is the rank of the matrix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|</m:t>
                        </m:r>
                        <m:r>
                          <a:rPr lang="en-US" b="0" i="1" smtClean="0">
                            <a:latin typeface="Cambria Math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≥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≥⋯≥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For any matrix R, the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of R define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 basis of the vector space</a:t>
                </a:r>
              </a:p>
              <a:p>
                <a:pPr lvl="1"/>
                <a:r>
                  <a:rPr lang="en-US" dirty="0" smtClean="0"/>
                  <a:t>For any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𝑅𝑥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+⋯+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After t multiplications we have: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solidFill>
                            <a:srgbClr val="0070C0"/>
                          </a:solidFill>
                          <a:latin typeface="Cambria Math"/>
                        </a:rPr>
                        <m:t>+⋯+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−1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Normalizing leaves only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815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38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ALGORITHMS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5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SALSA algorithm [LM00]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844675"/>
            <a:ext cx="5903913" cy="4752975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Perform a random walk alternating between hubs and </a:t>
            </a:r>
            <a:r>
              <a:rPr lang="en-US" sz="2800" dirty="0" smtClean="0"/>
              <a:t>authorities</a:t>
            </a:r>
          </a:p>
          <a:p>
            <a:endParaRPr lang="en-US" dirty="0"/>
          </a:p>
          <a:p>
            <a:endParaRPr lang="en-US" sz="2800" dirty="0" smtClean="0"/>
          </a:p>
          <a:p>
            <a:r>
              <a:rPr lang="en-US" dirty="0" smtClean="0"/>
              <a:t>What does this random walk converge to?</a:t>
            </a:r>
          </a:p>
          <a:p>
            <a:endParaRPr lang="en-US" sz="2800" dirty="0"/>
          </a:p>
          <a:p>
            <a:r>
              <a:rPr lang="en-US" dirty="0" smtClean="0"/>
              <a:t>The graph is essentially undirected, so it will be proportional to the degree.</a:t>
            </a:r>
            <a:endParaRPr lang="en-US" sz="2800" dirty="0"/>
          </a:p>
          <a:p>
            <a:endParaRPr lang="en-US" sz="2800" dirty="0">
              <a:cs typeface="Tahoma" pitchFamily="34" charset="0"/>
            </a:endParaRPr>
          </a:p>
        </p:txBody>
      </p:sp>
      <p:sp>
        <p:nvSpPr>
          <p:cNvPr id="338948" name="Rectangle 4"/>
          <p:cNvSpPr>
            <a:spLocks noChangeArrowheads="1"/>
          </p:cNvSpPr>
          <p:nvPr/>
        </p:nvSpPr>
        <p:spPr bwMode="auto">
          <a:xfrm>
            <a:off x="6537325" y="3630613"/>
            <a:ext cx="217488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537325" y="31988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6537325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6537325" y="19018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6537325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7761288" y="2333625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7761288" y="2767013"/>
            <a:ext cx="215900" cy="287337"/>
          </a:xfrm>
          <a:prstGeom prst="rect">
            <a:avLst/>
          </a:prstGeom>
          <a:solidFill>
            <a:srgbClr val="FFFFFF"/>
          </a:solidFill>
          <a:ln w="76200">
            <a:solidFill>
              <a:srgbClr val="F5B60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5" name="Rectangle 11"/>
          <p:cNvSpPr>
            <a:spLocks noChangeArrowheads="1"/>
          </p:cNvSpPr>
          <p:nvPr/>
        </p:nvSpPr>
        <p:spPr bwMode="auto">
          <a:xfrm>
            <a:off x="7761288" y="3630613"/>
            <a:ext cx="215900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6" name="Rectangle 12"/>
          <p:cNvSpPr>
            <a:spLocks noChangeArrowheads="1"/>
          </p:cNvSpPr>
          <p:nvPr/>
        </p:nvSpPr>
        <p:spPr bwMode="auto">
          <a:xfrm>
            <a:off x="7761288" y="1901825"/>
            <a:ext cx="217487" cy="288925"/>
          </a:xfrm>
          <a:prstGeom prst="rect">
            <a:avLst/>
          </a:prstGeom>
          <a:solidFill>
            <a:srgbClr val="FFFFFF"/>
          </a:solidFill>
          <a:ln w="762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7" name="Rectangle 13"/>
          <p:cNvSpPr>
            <a:spLocks noChangeArrowheads="1"/>
          </p:cNvSpPr>
          <p:nvPr/>
        </p:nvSpPr>
        <p:spPr bwMode="auto">
          <a:xfrm>
            <a:off x="7761288" y="3198813"/>
            <a:ext cx="220662" cy="280987"/>
          </a:xfrm>
          <a:prstGeom prst="rect">
            <a:avLst/>
          </a:prstGeom>
          <a:solidFill>
            <a:srgbClr val="FFFFFF"/>
          </a:solidFill>
          <a:ln w="76200">
            <a:solidFill>
              <a:srgbClr val="00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8958" name="Line 14"/>
          <p:cNvSpPr>
            <a:spLocks noChangeShapeType="1"/>
          </p:cNvSpPr>
          <p:nvPr/>
        </p:nvSpPr>
        <p:spPr bwMode="auto">
          <a:xfrm>
            <a:off x="6824663" y="2046288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59" name="Line 15"/>
          <p:cNvSpPr>
            <a:spLocks noChangeShapeType="1"/>
          </p:cNvSpPr>
          <p:nvPr/>
        </p:nvSpPr>
        <p:spPr bwMode="auto">
          <a:xfrm flipV="1">
            <a:off x="6824663" y="2046288"/>
            <a:ext cx="8651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0" name="Line 16"/>
          <p:cNvSpPr>
            <a:spLocks noChangeShapeType="1"/>
          </p:cNvSpPr>
          <p:nvPr/>
        </p:nvSpPr>
        <p:spPr bwMode="auto">
          <a:xfrm>
            <a:off x="6824663" y="25511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1" name="Line 17"/>
          <p:cNvSpPr>
            <a:spLocks noChangeShapeType="1"/>
          </p:cNvSpPr>
          <p:nvPr/>
        </p:nvSpPr>
        <p:spPr bwMode="auto">
          <a:xfrm>
            <a:off x="6824663" y="2982913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2" name="Line 18"/>
          <p:cNvSpPr>
            <a:spLocks noChangeShapeType="1"/>
          </p:cNvSpPr>
          <p:nvPr/>
        </p:nvSpPr>
        <p:spPr bwMode="auto">
          <a:xfrm flipV="1">
            <a:off x="6824663" y="2551113"/>
            <a:ext cx="865187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3" name="Line 19"/>
          <p:cNvSpPr>
            <a:spLocks noChangeShapeType="1"/>
          </p:cNvSpPr>
          <p:nvPr/>
        </p:nvSpPr>
        <p:spPr bwMode="auto">
          <a:xfrm flipV="1">
            <a:off x="6824663" y="2117725"/>
            <a:ext cx="865187" cy="8651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4" name="Line 20"/>
          <p:cNvSpPr>
            <a:spLocks noChangeShapeType="1"/>
          </p:cNvSpPr>
          <p:nvPr/>
        </p:nvSpPr>
        <p:spPr bwMode="auto">
          <a:xfrm>
            <a:off x="6824663" y="33432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5" name="Line 21"/>
          <p:cNvSpPr>
            <a:spLocks noChangeShapeType="1"/>
          </p:cNvSpPr>
          <p:nvPr/>
        </p:nvSpPr>
        <p:spPr bwMode="auto">
          <a:xfrm flipV="1">
            <a:off x="6824663" y="2982913"/>
            <a:ext cx="865187" cy="3603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6" name="Line 22"/>
          <p:cNvSpPr>
            <a:spLocks noChangeShapeType="1"/>
          </p:cNvSpPr>
          <p:nvPr/>
        </p:nvSpPr>
        <p:spPr bwMode="auto">
          <a:xfrm>
            <a:off x="6824663" y="3775075"/>
            <a:ext cx="8651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967" name="Text Box 23"/>
          <p:cNvSpPr txBox="1">
            <a:spLocks noChangeArrowheads="1"/>
          </p:cNvSpPr>
          <p:nvPr/>
        </p:nvSpPr>
        <p:spPr bwMode="auto">
          <a:xfrm>
            <a:off x="6300788" y="4005263"/>
            <a:ext cx="666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hubs</a:t>
            </a:r>
          </a:p>
        </p:txBody>
      </p:sp>
      <p:sp>
        <p:nvSpPr>
          <p:cNvPr id="338968" name="Text Box 24"/>
          <p:cNvSpPr txBox="1">
            <a:spLocks noChangeArrowheads="1"/>
          </p:cNvSpPr>
          <p:nvPr/>
        </p:nvSpPr>
        <p:spPr bwMode="auto">
          <a:xfrm>
            <a:off x="7597775" y="3998913"/>
            <a:ext cx="1244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Tahoma" pitchFamily="34" charset="0"/>
              </a:rPr>
              <a:t>authorities</a:t>
            </a:r>
          </a:p>
        </p:txBody>
      </p:sp>
    </p:spTree>
    <p:extLst>
      <p:ext uri="{BB962C8B-B14F-4D97-AF65-F5344CB8AC3E}">
        <p14:creationId xmlns:p14="http://schemas.microsoft.com/office/powerpoint/2010/main" val="52540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network analysis</a:t>
            </a: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Evaluate the </a:t>
            </a:r>
            <a:r>
              <a:rPr lang="en-US" sz="2800">
                <a:solidFill>
                  <a:srgbClr val="FF6600"/>
                </a:solidFill>
              </a:rPr>
              <a:t>centrality</a:t>
            </a:r>
            <a:r>
              <a:rPr lang="en-US" sz="2800"/>
              <a:t> of individuals in social networks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degree centrality</a:t>
            </a:r>
          </a:p>
          <a:p>
            <a:pPr lvl="2"/>
            <a:r>
              <a:rPr lang="en-US" sz="2000"/>
              <a:t>the (weighted) degree of a node</a:t>
            </a:r>
          </a:p>
          <a:p>
            <a:pPr lvl="1"/>
            <a:r>
              <a:rPr lang="en-US" sz="2400">
                <a:solidFill>
                  <a:schemeClr val="hlink"/>
                </a:solidFill>
              </a:rPr>
              <a:t>distance centrality</a:t>
            </a:r>
          </a:p>
          <a:p>
            <a:pPr lvl="2"/>
            <a:r>
              <a:rPr lang="en-US" sz="2000"/>
              <a:t>the average (weighted) distance of a node to the rest in the graph</a:t>
            </a:r>
          </a:p>
          <a:p>
            <a:pPr lvl="2"/>
            <a:endParaRPr lang="en-US" sz="2000"/>
          </a:p>
          <a:p>
            <a:pPr lvl="1"/>
            <a:r>
              <a:rPr lang="en-US" sz="2400">
                <a:solidFill>
                  <a:schemeClr val="hlink"/>
                </a:solidFill>
              </a:rPr>
              <a:t>betweenness centrality</a:t>
            </a:r>
          </a:p>
          <a:p>
            <a:pPr lvl="2"/>
            <a:r>
              <a:rPr lang="en-US" sz="2000"/>
              <a:t>the average number of (weighted) shortest paths that use node v</a:t>
            </a:r>
          </a:p>
          <a:p>
            <a:endParaRPr lang="en-US" sz="2800"/>
          </a:p>
        </p:txBody>
      </p:sp>
      <p:graphicFrame>
        <p:nvGraphicFramePr>
          <p:cNvPr id="480260" name="Object 4"/>
          <p:cNvGraphicFramePr>
            <a:graphicFrameLocks noChangeAspect="1"/>
          </p:cNvGraphicFramePr>
          <p:nvPr/>
        </p:nvGraphicFramePr>
        <p:xfrm>
          <a:off x="3316288" y="4176713"/>
          <a:ext cx="1954212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2" name="Equation" r:id="rId4" imgW="1320480" imgH="457200" progId="Equation.3">
                  <p:embed/>
                </p:oleObj>
              </mc:Choice>
              <mc:Fallback>
                <p:oleObj name="Equation" r:id="rId4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6288" y="4176713"/>
                        <a:ext cx="1954212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0261" name="Object 5"/>
          <p:cNvGraphicFramePr>
            <a:graphicFrameLocks noChangeAspect="1"/>
          </p:cNvGraphicFramePr>
          <p:nvPr/>
        </p:nvGraphicFramePr>
        <p:xfrm>
          <a:off x="3492500" y="5832475"/>
          <a:ext cx="1784350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3" name="Equation" r:id="rId6" imgW="1206360" imgH="431640" progId="Equation.3">
                  <p:embed/>
                </p:oleObj>
              </mc:Choice>
              <mc:Fallback>
                <p:oleObj name="Equation" r:id="rId6" imgW="120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5832475"/>
                        <a:ext cx="1784350" cy="638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7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Counting paths – Katz 53</a:t>
            </a:r>
          </a:p>
        </p:txBody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The importance of a node is measured by the weighted sum of paths that lead to this node</a:t>
            </a:r>
          </a:p>
          <a:p>
            <a:r>
              <a:rPr lang="en-US" sz="2800">
                <a:solidFill>
                  <a:srgbClr val="0066FF"/>
                </a:solidFill>
              </a:rPr>
              <a:t>A</a:t>
            </a:r>
            <a:r>
              <a:rPr lang="en-US" sz="2800" baseline="30000">
                <a:solidFill>
                  <a:srgbClr val="0066FF"/>
                </a:solidFill>
              </a:rPr>
              <a:t>m</a:t>
            </a:r>
            <a:r>
              <a:rPr lang="en-US" sz="2800">
                <a:solidFill>
                  <a:srgbClr val="0066FF"/>
                </a:solidFill>
              </a:rPr>
              <a:t>[i,j]</a:t>
            </a:r>
            <a:r>
              <a:rPr lang="en-US" sz="2800"/>
              <a:t> = number of paths of length </a:t>
            </a:r>
            <a:r>
              <a:rPr lang="en-US" sz="2800">
                <a:solidFill>
                  <a:srgbClr val="0066FF"/>
                </a:solidFill>
              </a:rPr>
              <a:t>m</a:t>
            </a:r>
            <a:r>
              <a:rPr lang="en-US" sz="2800"/>
              <a:t> from </a:t>
            </a:r>
            <a:r>
              <a:rPr lang="en-US" sz="2800">
                <a:solidFill>
                  <a:srgbClr val="0066FF"/>
                </a:solidFill>
              </a:rPr>
              <a:t>i</a:t>
            </a:r>
            <a:r>
              <a:rPr lang="en-US" sz="2800"/>
              <a:t> to </a:t>
            </a:r>
            <a:r>
              <a:rPr lang="en-US" sz="2800">
                <a:solidFill>
                  <a:srgbClr val="0066FF"/>
                </a:solidFill>
              </a:rPr>
              <a:t>j</a:t>
            </a:r>
          </a:p>
          <a:p>
            <a:r>
              <a:rPr lang="en-US" sz="2800"/>
              <a:t>Compute </a:t>
            </a:r>
          </a:p>
          <a:p>
            <a:endParaRPr lang="en-US" sz="2800"/>
          </a:p>
          <a:p>
            <a:r>
              <a:rPr lang="en-US" sz="2800"/>
              <a:t>converges when </a:t>
            </a:r>
            <a:r>
              <a:rPr lang="en-US" sz="2800">
                <a:solidFill>
                  <a:srgbClr val="0066FF"/>
                </a:solidFill>
              </a:rPr>
              <a:t>b &lt; </a:t>
            </a:r>
            <a:r>
              <a:rPr lang="el-GR" sz="2800">
                <a:solidFill>
                  <a:srgbClr val="0066FF"/>
                </a:solidFill>
                <a:latin typeface="Arial" pitchFamily="34" charset="0"/>
              </a:rPr>
              <a:t>λ</a:t>
            </a:r>
            <a:r>
              <a:rPr lang="fi-FI" sz="2800" baseline="-25000">
                <a:solidFill>
                  <a:srgbClr val="0066FF"/>
                </a:solidFill>
                <a:latin typeface="Arial" pitchFamily="34" charset="0"/>
              </a:rPr>
              <a:t>1</a:t>
            </a:r>
            <a:r>
              <a:rPr lang="fi-FI" sz="2800">
                <a:solidFill>
                  <a:srgbClr val="0066FF"/>
                </a:solidFill>
                <a:latin typeface="Arial" pitchFamily="34" charset="0"/>
              </a:rPr>
              <a:t>(A)</a:t>
            </a:r>
          </a:p>
          <a:p>
            <a:r>
              <a:rPr lang="en-US" sz="2800"/>
              <a:t>Rank nodes according to the column sums of the matrix </a:t>
            </a:r>
            <a:r>
              <a:rPr lang="en-US" sz="2800">
                <a:solidFill>
                  <a:srgbClr val="0066FF"/>
                </a:solidFill>
              </a:rPr>
              <a:t>P</a:t>
            </a:r>
          </a:p>
        </p:txBody>
      </p:sp>
      <p:graphicFrame>
        <p:nvGraphicFramePr>
          <p:cNvPr id="484356" name="Object 4"/>
          <p:cNvGraphicFramePr>
            <a:graphicFrameLocks noChangeAspect="1"/>
          </p:cNvGraphicFramePr>
          <p:nvPr/>
        </p:nvGraphicFramePr>
        <p:xfrm>
          <a:off x="1619250" y="3644900"/>
          <a:ext cx="641826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9" name="Equation" r:id="rId4" imgW="2819160" imgH="241200" progId="Equation.3">
                  <p:embed/>
                </p:oleObj>
              </mc:Choice>
              <mc:Fallback>
                <p:oleObj name="Equation" r:id="rId4" imgW="2819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3644900"/>
                        <a:ext cx="6418263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00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Bibliometrics</a:t>
            </a: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Impact factor (E. Garfield 72)</a:t>
            </a:r>
          </a:p>
          <a:p>
            <a:pPr lvl="1"/>
            <a:r>
              <a:rPr lang="en-US"/>
              <a:t>counts the number of citations received for papers of the journal in the previous two years</a:t>
            </a:r>
          </a:p>
          <a:p>
            <a:r>
              <a:rPr lang="en-US"/>
              <a:t>Pinsky-Narin 76</a:t>
            </a:r>
          </a:p>
          <a:p>
            <a:pPr lvl="1"/>
            <a:r>
              <a:rPr lang="en-US"/>
              <a:t>perform a random walk on the set of journals</a:t>
            </a:r>
          </a:p>
          <a:p>
            <a:pPr lvl="1"/>
            <a:r>
              <a:rPr lang="en-US">
                <a:solidFill>
                  <a:srgbClr val="0066FF"/>
                </a:solidFill>
              </a:rPr>
              <a:t>P</a:t>
            </a:r>
            <a:r>
              <a:rPr lang="en-US" baseline="-25000">
                <a:solidFill>
                  <a:srgbClr val="0066FF"/>
                </a:solidFill>
              </a:rPr>
              <a:t>ij</a:t>
            </a:r>
            <a:r>
              <a:rPr lang="en-US"/>
              <a:t> = the fraction of citations from journal i that are directed to journal j</a:t>
            </a:r>
          </a:p>
        </p:txBody>
      </p:sp>
    </p:spTree>
    <p:extLst>
      <p:ext uri="{BB962C8B-B14F-4D97-AF65-F5344CB8AC3E}">
        <p14:creationId xmlns:p14="http://schemas.microsoft.com/office/powerpoint/2010/main" val="198768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Rank by Popularity</a:t>
            </a:r>
            <a:endParaRPr lang="en-US" dirty="0"/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Rank pages according to </a:t>
            </a:r>
            <a:r>
              <a:rPr lang="en-US" dirty="0" smtClean="0"/>
              <a:t>the number of incoming edges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in-degree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70C0"/>
                </a:solidFill>
              </a:rPr>
              <a:t>degree centrality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156325" y="3171825"/>
            <a:ext cx="25161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00"/>
                </a:solidFill>
                <a:latin typeface="Tahoma" pitchFamily="34" charset="0"/>
              </a:rPr>
              <a:t>Red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5B603"/>
                </a:solidFill>
                <a:latin typeface="Tahoma" pitchFamily="34" charset="0"/>
              </a:rPr>
              <a:t>Yellow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3366FF"/>
                </a:solidFill>
                <a:latin typeface="Tahoma" pitchFamily="34" charset="0"/>
              </a:rPr>
              <a:t>Blue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FF33CC"/>
                </a:solidFill>
                <a:latin typeface="Tahoma" pitchFamily="34" charset="0"/>
              </a:rPr>
              <a:t>Purple Page</a:t>
            </a:r>
          </a:p>
          <a:p>
            <a:pPr eaLnBrk="0" hangingPunct="0">
              <a:spcBef>
                <a:spcPct val="20000"/>
              </a:spcBef>
              <a:buFontTx/>
              <a:buAutoNum type="arabicPeriod"/>
            </a:pPr>
            <a:r>
              <a:rPr kumimoji="1" lang="en-US" sz="2400" b="1">
                <a:solidFill>
                  <a:srgbClr val="009900"/>
                </a:solidFill>
                <a:latin typeface="Tahoma" pitchFamily="34" charset="0"/>
              </a:rPr>
              <a:t>Green Page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447800" y="2959618"/>
            <a:ext cx="3439729" cy="3227838"/>
            <a:chOff x="2492375" y="2467063"/>
            <a:chExt cx="3439729" cy="3227838"/>
          </a:xfrm>
        </p:grpSpPr>
        <p:grpSp>
          <p:nvGrpSpPr>
            <p:cNvPr id="34" name="Group 33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0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169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9212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484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154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224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 to compute the absorption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FF0000"/>
                </a:solidFill>
              </a:rPr>
              <a:t>make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remove outgoing edges.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some nodes have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 opinions for an issue,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dirty="0" smtClean="0"/>
              <a:t>, to which opinion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20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 weighted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012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8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09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48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is not important only how many link to you, but how important are the people that link to you.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 </a:t>
            </a:r>
            <a:r>
              <a:rPr lang="en-US" dirty="0" smtClean="0"/>
              <a:t>are pointed </a:t>
            </a:r>
            <a:r>
              <a:rPr lang="en-US" dirty="0"/>
              <a:t>by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good </a:t>
            </a:r>
            <a:r>
              <a:rPr lang="en-US" dirty="0"/>
              <a:t>authorities</a:t>
            </a:r>
          </a:p>
          <a:p>
            <a:pPr lvl="1"/>
            <a:r>
              <a:rPr lang="en-US" dirty="0" smtClean="0"/>
              <a:t>Recursive definition of importance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732486" y="1357132"/>
            <a:ext cx="2286000" cy="3124200"/>
            <a:chOff x="2839107" y="1981200"/>
            <a:chExt cx="2286000" cy="3124200"/>
          </a:xfrm>
        </p:grpSpPr>
        <p:sp>
          <p:nvSpPr>
            <p:cNvPr id="4" name="Oval 3"/>
            <p:cNvSpPr/>
            <p:nvPr/>
          </p:nvSpPr>
          <p:spPr>
            <a:xfrm>
              <a:off x="39059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839107" y="1981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2839107" y="25908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882462" y="3146534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820307" y="337116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7" idx="7"/>
              <a:endCxn id="4" idx="3"/>
            </p:cNvCxnSpPr>
            <p:nvPr/>
          </p:nvCxnSpPr>
          <p:spPr>
            <a:xfrm flipV="1">
              <a:off x="3142625" y="2850963"/>
              <a:ext cx="807919" cy="34020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6" idx="6"/>
              <a:endCxn id="4" idx="2"/>
            </p:cNvCxnSpPr>
            <p:nvPr/>
          </p:nvCxnSpPr>
          <p:spPr>
            <a:xfrm>
              <a:off x="3143907" y="2743200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5"/>
              <a:endCxn id="4" idx="1"/>
            </p:cNvCxnSpPr>
            <p:nvPr/>
          </p:nvCxnSpPr>
          <p:spPr>
            <a:xfrm>
              <a:off x="3099270" y="2241363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9" idx="1"/>
              <a:endCxn id="4" idx="5"/>
            </p:cNvCxnSpPr>
            <p:nvPr/>
          </p:nvCxnSpPr>
          <p:spPr>
            <a:xfrm rot="16200000" flipV="1">
              <a:off x="4233090" y="2783944"/>
              <a:ext cx="564835" cy="698874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/>
            <p:cNvSpPr/>
            <p:nvPr/>
          </p:nvSpPr>
          <p:spPr>
            <a:xfrm>
              <a:off x="39505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883744" y="36024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883744" y="4212021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912647" y="48006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Arrow Connector 29"/>
            <p:cNvCxnSpPr>
              <a:stCxn id="28" idx="7"/>
              <a:endCxn id="22" idx="3"/>
            </p:cNvCxnSpPr>
            <p:nvPr/>
          </p:nvCxnSpPr>
          <p:spPr>
            <a:xfrm flipV="1">
              <a:off x="3172810" y="4472184"/>
              <a:ext cx="822371" cy="373053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6" idx="6"/>
              <a:endCxn id="22" idx="2"/>
            </p:cNvCxnSpPr>
            <p:nvPr/>
          </p:nvCxnSpPr>
          <p:spPr>
            <a:xfrm>
              <a:off x="3188544" y="4364421"/>
              <a:ext cx="762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4" idx="5"/>
              <a:endCxn id="22" idx="1"/>
            </p:cNvCxnSpPr>
            <p:nvPr/>
          </p:nvCxnSpPr>
          <p:spPr>
            <a:xfrm>
              <a:off x="3143907" y="3862584"/>
              <a:ext cx="851274" cy="39407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9" idx="3"/>
              <a:endCxn id="22" idx="7"/>
            </p:cNvCxnSpPr>
            <p:nvPr/>
          </p:nvCxnSpPr>
          <p:spPr>
            <a:xfrm rot="16200000" flipH="1" flipV="1">
              <a:off x="4225159" y="3616873"/>
              <a:ext cx="625334" cy="654237"/>
            </a:xfrm>
            <a:prstGeom prst="straightConnector1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253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2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nodes 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834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5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909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75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0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98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056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18006</TotalTime>
  <Words>6385</Words>
  <Application>Microsoft Office PowerPoint</Application>
  <PresentationFormat>On-screen Show (4:3)</PresentationFormat>
  <Paragraphs>1020</Paragraphs>
  <Slides>99</Slides>
  <Notes>32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99</vt:i4>
      </vt:variant>
    </vt:vector>
  </HeadingPairs>
  <TitlesOfParts>
    <vt:vector size="102" baseType="lpstr">
      <vt:lpstr>Clarity</vt:lpstr>
      <vt:lpstr>Εξίσωση</vt:lpstr>
      <vt:lpstr>Equation</vt:lpstr>
      <vt:lpstr>DATA MINING LECTURE 11</vt:lpstr>
      <vt:lpstr>Network Science</vt:lpstr>
      <vt:lpstr>How to organize the web</vt:lpstr>
      <vt:lpstr>How to organize the web</vt:lpstr>
      <vt:lpstr>How to organize the web</vt:lpstr>
      <vt:lpstr>Link Analysis </vt:lpstr>
      <vt:lpstr>Link Analysis Ranking</vt:lpstr>
      <vt:lpstr>Rank by Popularity</vt:lpstr>
      <vt:lpstr>Popularity</vt:lpstr>
      <vt:lpstr>PageRank</vt:lpstr>
      <vt:lpstr>PageRank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PageRank</vt:lpstr>
      <vt:lpstr>Example</vt:lpstr>
      <vt:lpstr>Computing PageRank weights</vt:lpstr>
      <vt:lpstr>Example</vt:lpstr>
      <vt:lpstr>Example</vt:lpstr>
      <vt:lpstr>Random Walks on Graphs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Random walk</vt:lpstr>
      <vt:lpstr>Markov chains</vt:lpstr>
      <vt:lpstr>Random walks</vt:lpstr>
      <vt:lpstr>An example</vt:lpstr>
      <vt:lpstr>An example</vt:lpstr>
      <vt:lpstr>Stationary distribution</vt:lpstr>
      <vt:lpstr>Computing the stationary distribution</vt:lpstr>
      <vt:lpstr>The stationary distribution</vt:lpstr>
      <vt:lpstr>The PageRank random walk</vt:lpstr>
      <vt:lpstr>The PageRank random walk</vt:lpstr>
      <vt:lpstr>The PageRank random walk</vt:lpstr>
      <vt:lpstr>The PageRank random walk</vt:lpstr>
      <vt:lpstr>The PageRank random walk</vt:lpstr>
      <vt:lpstr>PageRank algorithm [BP98]</vt:lpstr>
      <vt:lpstr>Stationary distribution with random jump</vt:lpstr>
      <vt:lpstr>Stationary distribution with random jump</vt:lpstr>
      <vt:lpstr>Random walks on undirected graphs</vt:lpstr>
      <vt:lpstr>Pagerank implementation</vt:lpstr>
      <vt:lpstr>A (Matlab-friendly) PageRank algorithm</vt:lpstr>
      <vt:lpstr>Pagerank history</vt:lpstr>
      <vt:lpstr>THE HITS ALGORITHM</vt:lpstr>
      <vt:lpstr>The HITS algorithm </vt:lpstr>
      <vt:lpstr>Query dependent input</vt:lpstr>
      <vt:lpstr>Query dependent input</vt:lpstr>
      <vt:lpstr>Query dependent input</vt:lpstr>
      <vt:lpstr>Query dependent input</vt:lpstr>
      <vt:lpstr>Hubs and Authorities [K98]</vt:lpstr>
      <vt:lpstr>Hubs and Authorities</vt:lpstr>
      <vt:lpstr>HITS Algorithm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HITS and eigenvectors</vt:lpstr>
      <vt:lpstr>Singular Value Decomposition</vt:lpstr>
      <vt:lpstr>Why does the Power Method work?</vt:lpstr>
      <vt:lpstr>OTHER ALGORITHMS</vt:lpstr>
      <vt:lpstr>The SALSA algorithm [LM00]</vt:lpstr>
      <vt:lpstr>Social network analysis</vt:lpstr>
      <vt:lpstr>Counting paths – Katz 53</vt:lpstr>
      <vt:lpstr>Bibliometrics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Opinion formation</vt:lpstr>
      <vt:lpstr>Example</vt:lpstr>
      <vt:lpstr>Example</vt:lpstr>
      <vt:lpstr>Hitting time</vt:lpstr>
      <vt:lpstr>Transductive learning</vt:lpstr>
      <vt:lpstr>Implementation details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629</cp:revision>
  <dcterms:created xsi:type="dcterms:W3CDTF">2011-10-17T19:46:53Z</dcterms:created>
  <dcterms:modified xsi:type="dcterms:W3CDTF">2017-05-30T15:29:13Z</dcterms:modified>
</cp:coreProperties>
</file>