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9"/>
  </p:notesMasterIdLst>
  <p:sldIdLst>
    <p:sldId id="369" r:id="rId2"/>
    <p:sldId id="399" r:id="rId3"/>
    <p:sldId id="376" r:id="rId4"/>
    <p:sldId id="462" r:id="rId5"/>
    <p:sldId id="378" r:id="rId6"/>
    <p:sldId id="379" r:id="rId7"/>
    <p:sldId id="380" r:id="rId8"/>
    <p:sldId id="381" r:id="rId9"/>
    <p:sldId id="459" r:id="rId10"/>
    <p:sldId id="382" r:id="rId11"/>
    <p:sldId id="383" r:id="rId12"/>
    <p:sldId id="461" r:id="rId13"/>
    <p:sldId id="387" r:id="rId14"/>
    <p:sldId id="480" r:id="rId15"/>
    <p:sldId id="488" r:id="rId16"/>
    <p:sldId id="489" r:id="rId17"/>
    <p:sldId id="490" r:id="rId18"/>
    <p:sldId id="386" r:id="rId19"/>
    <p:sldId id="464" r:id="rId20"/>
    <p:sldId id="388" r:id="rId21"/>
    <p:sldId id="389" r:id="rId22"/>
    <p:sldId id="428" r:id="rId23"/>
    <p:sldId id="482" r:id="rId24"/>
    <p:sldId id="485" r:id="rId25"/>
    <p:sldId id="483" r:id="rId26"/>
    <p:sldId id="484" r:id="rId27"/>
    <p:sldId id="487" r:id="rId28"/>
    <p:sldId id="486" r:id="rId29"/>
    <p:sldId id="457" r:id="rId30"/>
    <p:sldId id="474" r:id="rId31"/>
    <p:sldId id="476" r:id="rId32"/>
    <p:sldId id="477" r:id="rId33"/>
    <p:sldId id="478" r:id="rId34"/>
    <p:sldId id="390" r:id="rId35"/>
    <p:sldId id="398" r:id="rId36"/>
    <p:sldId id="455" r:id="rId37"/>
    <p:sldId id="405" r:id="rId38"/>
    <p:sldId id="402" r:id="rId39"/>
    <p:sldId id="466" r:id="rId40"/>
    <p:sldId id="404" r:id="rId41"/>
    <p:sldId id="481" r:id="rId42"/>
    <p:sldId id="406" r:id="rId43"/>
    <p:sldId id="407" r:id="rId44"/>
    <p:sldId id="408" r:id="rId45"/>
    <p:sldId id="409" r:id="rId46"/>
    <p:sldId id="417" r:id="rId47"/>
    <p:sldId id="412" r:id="rId48"/>
    <p:sldId id="413" r:id="rId49"/>
    <p:sldId id="471" r:id="rId50"/>
    <p:sldId id="414" r:id="rId51"/>
    <p:sldId id="415" r:id="rId52"/>
    <p:sldId id="418" r:id="rId53"/>
    <p:sldId id="491" r:id="rId54"/>
    <p:sldId id="492" r:id="rId55"/>
    <p:sldId id="493" r:id="rId56"/>
    <p:sldId id="494" r:id="rId57"/>
    <p:sldId id="495" r:id="rId58"/>
    <p:sldId id="496" r:id="rId59"/>
    <p:sldId id="497" r:id="rId60"/>
    <p:sldId id="456" r:id="rId61"/>
    <p:sldId id="421" r:id="rId62"/>
    <p:sldId id="419" r:id="rId63"/>
    <p:sldId id="420" r:id="rId64"/>
    <p:sldId id="422" r:id="rId65"/>
    <p:sldId id="423" r:id="rId66"/>
    <p:sldId id="424" r:id="rId67"/>
    <p:sldId id="458" r:id="rId68"/>
    <p:sldId id="426" r:id="rId69"/>
    <p:sldId id="427" r:id="rId70"/>
    <p:sldId id="439" r:id="rId71"/>
    <p:sldId id="442" r:id="rId72"/>
    <p:sldId id="443" r:id="rId73"/>
    <p:sldId id="444" r:id="rId74"/>
    <p:sldId id="445" r:id="rId75"/>
    <p:sldId id="479" r:id="rId76"/>
    <p:sldId id="473" r:id="rId77"/>
    <p:sldId id="47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16</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898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68</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69</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70</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9444B7-93C0-4746-B29F-53AC0F94B10D}" type="slidenum">
              <a:rPr lang="en-US"/>
              <a:pPr/>
              <a:t>71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252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345062-AA38-4A8B-ACFC-88318A93FB34}" type="slidenum">
              <a:rPr lang="en-US"/>
              <a:pPr/>
              <a:t>72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14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C41FCF8-5AA0-45AD-867B-C421E6667E24}" type="slidenum">
              <a:rPr lang="en-US"/>
              <a:pPr/>
              <a:t>73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96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pPr/>
              <a:t>33</a:t>
            </a:fld>
            <a:endParaRPr lang="en-US"/>
          </a:p>
        </p:txBody>
      </p:sp>
    </p:spTree>
    <p:extLst>
      <p:ext uri="{BB962C8B-B14F-4D97-AF65-F5344CB8AC3E}">
        <p14:creationId xmlns:p14="http://schemas.microsoft.com/office/powerpoint/2010/main" val="117527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147763" y="687388"/>
            <a:ext cx="4568825" cy="3427412"/>
          </a:xfrm>
          <a:ln/>
        </p:spPr>
      </p:sp>
      <p:sp>
        <p:nvSpPr>
          <p:cNvPr id="758787"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03253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1147763" y="687388"/>
            <a:ext cx="4568825" cy="3427412"/>
          </a:xfrm>
          <a:ln/>
        </p:spPr>
      </p:sp>
      <p:sp>
        <p:nvSpPr>
          <p:cNvPr id="74649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3517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147763" y="687388"/>
            <a:ext cx="4568825" cy="3427412"/>
          </a:xfrm>
          <a:ln/>
        </p:spPr>
      </p:sp>
      <p:sp>
        <p:nvSpPr>
          <p:cNvPr id="749571"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63136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147763" y="687388"/>
            <a:ext cx="4568825" cy="3427412"/>
          </a:xfrm>
          <a:ln/>
        </p:spPr>
      </p:sp>
      <p:sp>
        <p:nvSpPr>
          <p:cNvPr id="75161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129405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147763" y="687388"/>
            <a:ext cx="4568825" cy="3427412"/>
          </a:xfrm>
          <a:ln/>
        </p:spPr>
      </p:sp>
      <p:sp>
        <p:nvSpPr>
          <p:cNvPr id="737283"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19950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147763" y="687388"/>
            <a:ext cx="4568825" cy="3427412"/>
          </a:xfrm>
          <a:ln/>
        </p:spPr>
      </p:sp>
      <p:sp>
        <p:nvSpPr>
          <p:cNvPr id="74137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09613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p:cNvSpPr>
          <p:nvPr>
            <p:ph type="sldImg"/>
          </p:nvPr>
        </p:nvSpPr>
        <p:spPr bwMode="auto">
          <a:xfrm>
            <a:off x="1146175" y="687388"/>
            <a:ext cx="4568825" cy="3427412"/>
          </a:xfrm>
          <a:prstGeom prst="rect">
            <a:avLst/>
          </a:prstGeom>
          <a:solidFill>
            <a:srgbClr val="FFFFFF"/>
          </a:solidFill>
          <a:ln>
            <a:solidFill>
              <a:srgbClr val="000000"/>
            </a:solidFill>
            <a:miter lim="800000"/>
            <a:headEnd/>
            <a:tailEnd/>
          </a:ln>
        </p:spPr>
      </p:sp>
      <p:sp>
        <p:nvSpPr>
          <p:cNvPr id="659459"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p:spPr>
        <p:txBody>
          <a:bodyPr lIns="89894" tIns="44946" rIns="89894" bIns="44946"/>
          <a:lstStyle/>
          <a:p>
            <a:endParaRPr lang="en-US"/>
          </a:p>
        </p:txBody>
      </p:sp>
    </p:spTree>
    <p:extLst>
      <p:ext uri="{BB962C8B-B14F-4D97-AF65-F5344CB8AC3E}">
        <p14:creationId xmlns:p14="http://schemas.microsoft.com/office/powerpoint/2010/main" val="246754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2/14/2017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cdc.gov/oa/climate/ghcn-monthly/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1.doc"/></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Microsoft_Word_97_-_2003_Document2.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5.bin"/><Relationship Id="rId7" Type="http://schemas.openxmlformats.org/officeDocument/2006/relationships/oleObject" Target="../embeddings/Microsoft_Word_97_-_2003_Document4.doc"/><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7.wmf"/><Relationship Id="rId4" Type="http://schemas.openxmlformats.org/officeDocument/2006/relationships/oleObject" Target="../embeddings/Microsoft_Word_97_-_2003_Document3.doc"/></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1000genomes.org/page.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1</a:t>
            </a:r>
            <a:endParaRPr lang="en-US" dirty="0"/>
          </a:p>
        </p:txBody>
      </p:sp>
      <p:sp>
        <p:nvSpPr>
          <p:cNvPr id="5" name="Subtitle 4"/>
          <p:cNvSpPr>
            <a:spLocks noGrp="1"/>
          </p:cNvSpPr>
          <p:nvPr>
            <p:ph type="subTitle" idx="1"/>
          </p:nvPr>
        </p:nvSpPr>
        <p:spPr/>
        <p:txBody>
          <a:bodyPr/>
          <a:lstStyle/>
          <a:p>
            <a:r>
              <a:rPr lang="en-US" smtClean="0"/>
              <a:t>Introduction</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environmental data</a:t>
            </a:r>
            <a:endParaRPr lang="en-US" dirty="0"/>
          </a:p>
        </p:txBody>
      </p:sp>
      <p:sp>
        <p:nvSpPr>
          <p:cNvPr id="3" name="Content Placeholder 2"/>
          <p:cNvSpPr>
            <a:spLocks noGrp="1"/>
          </p:cNvSpPr>
          <p:nvPr>
            <p:ph idx="1"/>
          </p:nvPr>
        </p:nvSpPr>
        <p:spPr/>
        <p:txBody>
          <a:bodyPr>
            <a:normAutofit fontScale="92500"/>
          </a:bodyPr>
          <a:lstStyle/>
          <a:p>
            <a:r>
              <a:rPr lang="en-US" dirty="0" smtClean="0"/>
              <a:t>Climate data (just an example)</a:t>
            </a:r>
          </a:p>
          <a:p>
            <a:pPr marL="342900" lvl="1" indent="-342900">
              <a:buNone/>
            </a:pPr>
            <a:r>
              <a:rPr lang="en-US" sz="2400" dirty="0" smtClean="0">
                <a:hlinkClick r:id="rId2"/>
              </a:rPr>
              <a:t>http://www.ncdc.gov/oa/climate/ghcn-monthly/index.php</a:t>
            </a:r>
            <a:endParaRPr lang="en-US" sz="2400" dirty="0" smtClean="0"/>
          </a:p>
          <a:p>
            <a:endParaRPr lang="en-US" dirty="0" smtClean="0"/>
          </a:p>
          <a:p>
            <a:r>
              <a:rPr lang="en-US" dirty="0" smtClean="0"/>
              <a:t>“a database of temperature, precipitation and pressure records managed by the National Climatic Data Center, Arizona State University and the Carbon Dioxide Information Analysis Center”</a:t>
            </a:r>
          </a:p>
          <a:p>
            <a:endParaRPr lang="en-US" dirty="0" smtClean="0"/>
          </a:p>
          <a:p>
            <a:r>
              <a:rPr lang="en-US" dirty="0" smtClean="0"/>
              <a:t>“6000 temperature stations, 7500 precipitation stations, 2000 pressure stations”</a:t>
            </a:r>
          </a:p>
          <a:p>
            <a:pPr lvl="1"/>
            <a:r>
              <a:rPr lang="en-US" dirty="0" smtClean="0">
                <a:solidFill>
                  <a:schemeClr val="accent6">
                    <a:lumMod val="75000"/>
                  </a:schemeClr>
                </a:solidFill>
              </a:rPr>
              <a:t>Spatiotemporal</a:t>
            </a:r>
            <a:r>
              <a:rPr lang="en-US" dirty="0" smtClean="0"/>
              <a:t> data</a:t>
            </a:r>
          </a:p>
          <a:p>
            <a:pPr lvl="1">
              <a:buNone/>
            </a:pPr>
            <a:endParaRPr lang="en-US" dirty="0"/>
          </a:p>
        </p:txBody>
      </p:sp>
    </p:spTree>
    <p:extLst>
      <p:ext uri="{BB962C8B-B14F-4D97-AF65-F5344CB8AC3E}">
        <p14:creationId xmlns:p14="http://schemas.microsoft.com/office/powerpoint/2010/main" val="46742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Mobile phones today record a large amount of information about the user behavior</a:t>
            </a:r>
          </a:p>
          <a:p>
            <a:pPr lvl="1"/>
            <a:r>
              <a:rPr lang="en-US" dirty="0" smtClean="0"/>
              <a:t>GPS records position</a:t>
            </a:r>
          </a:p>
          <a:p>
            <a:pPr lvl="1"/>
            <a:r>
              <a:rPr lang="en-US" dirty="0" smtClean="0"/>
              <a:t>Camera produces images</a:t>
            </a:r>
          </a:p>
          <a:p>
            <a:pPr lvl="1"/>
            <a:r>
              <a:rPr lang="en-US" dirty="0" smtClean="0"/>
              <a:t>Communication via phone and SMS</a:t>
            </a:r>
          </a:p>
          <a:p>
            <a:pPr lvl="1"/>
            <a:r>
              <a:rPr lang="en-US" dirty="0" smtClean="0"/>
              <a:t>Text via </a:t>
            </a:r>
            <a:r>
              <a:rPr lang="en-US" dirty="0" err="1" smtClean="0"/>
              <a:t>facebook</a:t>
            </a:r>
            <a:r>
              <a:rPr lang="en-US" dirty="0" smtClean="0"/>
              <a:t> updates</a:t>
            </a:r>
          </a:p>
          <a:p>
            <a:pPr lvl="1"/>
            <a:r>
              <a:rPr lang="en-US" dirty="0" smtClean="0"/>
              <a:t>Association with entities via check-ins</a:t>
            </a:r>
          </a:p>
          <a:p>
            <a:endParaRPr lang="en-US" dirty="0" smtClean="0"/>
          </a:p>
          <a:p>
            <a:r>
              <a:rPr lang="en-US" dirty="0" smtClean="0"/>
              <a:t>Amazon </a:t>
            </a:r>
            <a:r>
              <a:rPr lang="en-US" dirty="0"/>
              <a:t>collects all the items that you browsed, placed into your basket, read reviews about, purchased.</a:t>
            </a:r>
          </a:p>
          <a:p>
            <a:endParaRPr lang="en-US" dirty="0"/>
          </a:p>
          <a:p>
            <a:r>
              <a:rPr lang="en-US" dirty="0"/>
              <a:t>Google and Bing record all your browsing activity via toolbar plugins. They also record the queries you asked, the pages you saw and the clicks you did</a:t>
            </a:r>
            <a:r>
              <a:rPr lang="en-US" dirty="0" smtClean="0"/>
              <a:t>.</a:t>
            </a:r>
          </a:p>
          <a:p>
            <a:endParaRPr lang="en-US" dirty="0"/>
          </a:p>
          <a:p>
            <a:r>
              <a:rPr lang="en-US" dirty="0" smtClean="0"/>
              <a:t>Data collected for millions of users on a daily basis</a:t>
            </a:r>
            <a:endParaRPr lang="en-US" dirty="0"/>
          </a:p>
          <a:p>
            <a:endParaRPr lang="en-US" dirty="0" smtClean="0"/>
          </a:p>
          <a:p>
            <a:pPr lvl="1"/>
            <a:endParaRPr lang="en-US" dirty="0"/>
          </a:p>
        </p:txBody>
      </p:sp>
    </p:spTree>
    <p:extLst>
      <p:ext uri="{BB962C8B-B14F-4D97-AF65-F5344CB8AC3E}">
        <p14:creationId xmlns:p14="http://schemas.microsoft.com/office/powerpoint/2010/main" val="3963555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data is also very </a:t>
            </a:r>
            <a:r>
              <a:rPr lang="en-US" dirty="0" smtClean="0">
                <a:solidFill>
                  <a:srgbClr val="FF0000"/>
                </a:solidFill>
              </a:rPr>
              <a:t>complex</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Multiple </a:t>
            </a:r>
            <a:r>
              <a:rPr lang="en-US" dirty="0" smtClean="0">
                <a:solidFill>
                  <a:srgbClr val="00B0F0"/>
                </a:solidFill>
              </a:rPr>
              <a:t>types</a:t>
            </a:r>
            <a:r>
              <a:rPr lang="en-US" dirty="0" smtClean="0"/>
              <a:t> of data: database tables, text, time series, images, videos, graphs, etc</a:t>
            </a:r>
          </a:p>
          <a:p>
            <a:endParaRPr lang="en-US" dirty="0" smtClean="0"/>
          </a:p>
          <a:p>
            <a:r>
              <a:rPr lang="en-US" dirty="0" smtClean="0">
                <a:solidFill>
                  <a:srgbClr val="00B0F0"/>
                </a:solidFill>
              </a:rPr>
              <a:t>Interconnected</a:t>
            </a:r>
            <a:r>
              <a:rPr lang="en-US" dirty="0" smtClean="0"/>
              <a:t> data of different types:</a:t>
            </a:r>
          </a:p>
          <a:p>
            <a:pPr lvl="1"/>
            <a:r>
              <a:rPr lang="en-US" dirty="0" smtClean="0"/>
              <a:t>From the mobile phone we can collect, location of the user, friendship information, check-ins to venues, opinions through twitter, status updates in FB, images though cameras, queries to search engines</a:t>
            </a:r>
          </a:p>
          <a:p>
            <a:pPr marL="0" indent="0">
              <a:buNone/>
            </a:pPr>
            <a:endParaRPr lang="en-US" dirty="0"/>
          </a:p>
          <a:p>
            <a:r>
              <a:rPr lang="en-US" dirty="0">
                <a:solidFill>
                  <a:srgbClr val="00B0F0"/>
                </a:solidFill>
              </a:rPr>
              <a:t>Spatial</a:t>
            </a:r>
            <a:r>
              <a:rPr lang="en-US" dirty="0"/>
              <a:t> and </a:t>
            </a:r>
            <a:r>
              <a:rPr lang="en-US" dirty="0">
                <a:solidFill>
                  <a:srgbClr val="00B0F0"/>
                </a:solidFill>
              </a:rPr>
              <a:t>temporal</a:t>
            </a:r>
            <a:r>
              <a:rPr lang="en-US" dirty="0"/>
              <a:t> aspects</a:t>
            </a:r>
          </a:p>
          <a:p>
            <a:endParaRPr lang="en-US" dirty="0"/>
          </a:p>
        </p:txBody>
      </p:sp>
    </p:spTree>
    <p:extLst>
      <p:ext uri="{BB962C8B-B14F-4D97-AF65-F5344CB8AC3E}">
        <p14:creationId xmlns:p14="http://schemas.microsoft.com/office/powerpoint/2010/main" val="129062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that you are the owner of a supermarket and you have collected billions of </a:t>
            </a:r>
            <a:r>
              <a:rPr lang="en-US" dirty="0" smtClean="0">
                <a:solidFill>
                  <a:schemeClr val="accent6">
                    <a:lumMod val="75000"/>
                  </a:schemeClr>
                </a:solidFill>
              </a:rPr>
              <a:t>market basket </a:t>
            </a:r>
            <a:r>
              <a:rPr lang="en-US" dirty="0" smtClean="0"/>
              <a:t>data. What information would you extract from it and how would you use it?</a:t>
            </a:r>
          </a:p>
          <a:p>
            <a:endParaRPr lang="en-US" dirty="0"/>
          </a:p>
          <a:p>
            <a:endParaRPr lang="en-US" dirty="0" smtClean="0"/>
          </a:p>
          <a:p>
            <a:endParaRPr lang="en-US" dirty="0"/>
          </a:p>
          <a:p>
            <a:endParaRPr lang="en-US" dirty="0" smtClean="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102313179"/>
              </p:ext>
            </p:extLst>
          </p:nvPr>
        </p:nvGraphicFramePr>
        <p:xfrm>
          <a:off x="685800" y="3733800"/>
          <a:ext cx="4181475" cy="2152650"/>
        </p:xfrm>
        <a:graphic>
          <a:graphicData uri="http://schemas.openxmlformats.org/presentationml/2006/ole">
            <mc:AlternateContent xmlns:mc="http://schemas.openxmlformats.org/markup-compatibility/2006">
              <mc:Choice xmlns:v="urn:schemas-microsoft-com:vml" Requires="v">
                <p:oleObj spid="_x0000_s3115" name="Document" r:id="rId4" imgW="3831203" imgH="1998588" progId="Word.Document.8">
                  <p:embed/>
                </p:oleObj>
              </mc:Choice>
              <mc:Fallback>
                <p:oleObj name="Document" r:id="rId4" imgW="3831203" imgH="1998588" progId="Word.Document.8">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3886200"/>
            <a:ext cx="2108269" cy="369332"/>
          </a:xfrm>
          <a:prstGeom prst="rect">
            <a:avLst/>
          </a:prstGeom>
          <a:solidFill>
            <a:srgbClr val="92D050"/>
          </a:solidFill>
        </p:spPr>
        <p:txBody>
          <a:bodyPr wrap="none" rtlCol="0">
            <a:spAutoFit/>
          </a:bodyPr>
          <a:lstStyle/>
          <a:p>
            <a:r>
              <a:rPr lang="en-US" dirty="0" smtClean="0"/>
              <a:t>Product placement</a:t>
            </a:r>
          </a:p>
        </p:txBody>
      </p:sp>
      <p:sp>
        <p:nvSpPr>
          <p:cNvPr id="6" name="TextBox 5"/>
          <p:cNvSpPr txBox="1"/>
          <p:nvPr/>
        </p:nvSpPr>
        <p:spPr>
          <a:xfrm>
            <a:off x="5987143" y="4648200"/>
            <a:ext cx="1864613" cy="369332"/>
          </a:xfrm>
          <a:prstGeom prst="rect">
            <a:avLst/>
          </a:prstGeom>
          <a:solidFill>
            <a:srgbClr val="92D050"/>
          </a:solidFill>
        </p:spPr>
        <p:txBody>
          <a:bodyPr wrap="none" rtlCol="0">
            <a:spAutoFit/>
          </a:bodyPr>
          <a:lstStyle/>
          <a:p>
            <a:r>
              <a:rPr lang="en-US" dirty="0" smtClean="0"/>
              <a:t>Catalog creation</a:t>
            </a:r>
          </a:p>
        </p:txBody>
      </p:sp>
    </p:spTree>
    <p:extLst>
      <p:ext uri="{BB962C8B-B14F-4D97-AF65-F5344CB8AC3E}">
        <p14:creationId xmlns:p14="http://schemas.microsoft.com/office/powerpoint/2010/main" val="14583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In online sites such as Amazon, YouTube, Netflix the data collected can be at the individual level: we know for every user the items they have looked at, reviewed, selected.</a:t>
            </a:r>
          </a:p>
          <a:p>
            <a:r>
              <a:rPr lang="en-US" dirty="0" smtClean="0"/>
              <a:t>What information can you get from this data?</a:t>
            </a:r>
          </a:p>
        </p:txBody>
      </p:sp>
      <p:sp>
        <p:nvSpPr>
          <p:cNvPr id="4" name="TextBox 3"/>
          <p:cNvSpPr txBox="1"/>
          <p:nvPr/>
        </p:nvSpPr>
        <p:spPr>
          <a:xfrm>
            <a:off x="5867400" y="4724400"/>
            <a:ext cx="2754280" cy="461665"/>
          </a:xfrm>
          <a:prstGeom prst="rect">
            <a:avLst/>
          </a:prstGeom>
          <a:solidFill>
            <a:srgbClr val="92D050"/>
          </a:solidFill>
        </p:spPr>
        <p:txBody>
          <a:bodyPr wrap="none" rtlCol="0">
            <a:spAutoFit/>
          </a:bodyPr>
          <a:lstStyle/>
          <a:p>
            <a:r>
              <a:rPr lang="en-US" sz="2400" dirty="0" smtClean="0"/>
              <a:t>Recommendations</a:t>
            </a:r>
          </a:p>
        </p:txBody>
      </p:sp>
    </p:spTree>
    <p:extLst>
      <p:ext uri="{BB962C8B-B14F-4D97-AF65-F5344CB8AC3E}">
        <p14:creationId xmlns:p14="http://schemas.microsoft.com/office/powerpoint/2010/main" val="10586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Recommendations</a:t>
            </a:r>
            <a:endParaRPr lang="en-US" dirty="0"/>
          </a:p>
        </p:txBody>
      </p:sp>
      <p:sp>
        <p:nvSpPr>
          <p:cNvPr id="3" name="Content Placeholder 2"/>
          <p:cNvSpPr>
            <a:spLocks noGrp="1"/>
          </p:cNvSpPr>
          <p:nvPr>
            <p:ph idx="1"/>
          </p:nvPr>
        </p:nvSpPr>
        <p:spPr/>
        <p:txBody>
          <a:bodyPr/>
          <a:lstStyle/>
          <a:p>
            <a:r>
              <a:rPr lang="en-US" dirty="0" smtClean="0"/>
              <a:t>“People who have bought this also bought…”</a:t>
            </a:r>
          </a:p>
          <a:p>
            <a:endParaRPr lang="en-US" dirty="0"/>
          </a:p>
          <a:p>
            <a:endParaRPr lang="en-US" dirty="0" smtClean="0"/>
          </a:p>
          <a:p>
            <a:endParaRPr lang="en-US" dirty="0"/>
          </a:p>
          <a:p>
            <a:endParaRPr lang="en-US" dirty="0" smtClean="0"/>
          </a:p>
          <a:p>
            <a:endParaRPr lang="en-US" dirty="0"/>
          </a:p>
          <a:p>
            <a:r>
              <a:rPr lang="en-US" dirty="0" smtClean="0"/>
              <a:t>A huge breakthrough for amazon</a:t>
            </a:r>
          </a:p>
          <a:p>
            <a:pPr lvl="1"/>
            <a:r>
              <a:rPr lang="en-US" dirty="0" smtClean="0"/>
              <a:t>Took advantage of the big tail</a:t>
            </a:r>
          </a:p>
          <a:p>
            <a:r>
              <a:rPr lang="en-US" dirty="0" smtClean="0"/>
              <a:t>A big breakthrough for data mining in general</a:t>
            </a:r>
            <a:endParaRPr lang="en-US" dirty="0"/>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815" y="2209800"/>
            <a:ext cx="3770370" cy="233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402210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recommendation systems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Netflix, YouTube, Pandora, </a:t>
            </a:r>
            <a:r>
              <a:rPr lang="en-US" dirty="0" err="1" smtClean="0"/>
              <a:t>etc</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Recommendation systems exploit the collective behavior of users to draw conclusions for an individual</a:t>
            </a:r>
          </a:p>
          <a:p>
            <a:pPr lvl="1"/>
            <a:r>
              <a:rPr lang="en-US" dirty="0" smtClean="0"/>
              <a:t>Collaborative filtering</a:t>
            </a:r>
            <a:endParaRPr lang="en-US" dirty="0"/>
          </a:p>
        </p:txBody>
      </p:sp>
      <p:pic>
        <p:nvPicPr>
          <p:cNvPr id="4" name="Picture 3"/>
          <p:cNvPicPr>
            <a:picLocks noChangeAspect="1"/>
          </p:cNvPicPr>
          <p:nvPr/>
        </p:nvPicPr>
        <p:blipFill rotWithShape="1">
          <a:blip r:embed="rId2"/>
          <a:srcRect l="3407" t="8435" r="19424" b="19458"/>
          <a:stretch/>
        </p:blipFill>
        <p:spPr>
          <a:xfrm>
            <a:off x="1752600" y="2057400"/>
            <a:ext cx="6324600" cy="3324256"/>
          </a:xfrm>
          <a:prstGeom prst="rect">
            <a:avLst/>
          </a:prstGeom>
        </p:spPr>
      </p:pic>
    </p:spTree>
    <p:extLst>
      <p:ext uri="{BB962C8B-B14F-4D97-AF65-F5344CB8AC3E}">
        <p14:creationId xmlns:p14="http://schemas.microsoft.com/office/powerpoint/2010/main" val="183329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r>
              <a:rPr lang="en-US"/>
              <a:t>with </a:t>
            </a:r>
            <a:r>
              <a:rPr lang="en-US" smtClean="0"/>
              <a:t>the data</a:t>
            </a:r>
            <a:r>
              <a:rPr lang="en-US" dirty="0"/>
              <a:t>?</a:t>
            </a:r>
          </a:p>
        </p:txBody>
      </p:sp>
      <p:sp>
        <p:nvSpPr>
          <p:cNvPr id="3" name="Content Placeholder 2"/>
          <p:cNvSpPr>
            <a:spLocks noGrp="1"/>
          </p:cNvSpPr>
          <p:nvPr>
            <p:ph idx="1"/>
          </p:nvPr>
        </p:nvSpPr>
        <p:spPr/>
        <p:txBody>
          <a:bodyPr/>
          <a:lstStyle/>
          <a:p>
            <a:r>
              <a:rPr lang="en-US" dirty="0" smtClean="0"/>
              <a:t>Suppose you are a search engine and you have a </a:t>
            </a:r>
            <a:r>
              <a:rPr lang="en-US" dirty="0" smtClean="0">
                <a:solidFill>
                  <a:schemeClr val="accent6">
                    <a:lumMod val="75000"/>
                  </a:schemeClr>
                </a:solidFill>
              </a:rPr>
              <a:t>toolbar log </a:t>
            </a:r>
            <a:r>
              <a:rPr lang="en-US" dirty="0" smtClean="0"/>
              <a:t>consisting of </a:t>
            </a:r>
          </a:p>
          <a:p>
            <a:pPr lvl="1"/>
            <a:r>
              <a:rPr lang="en-US" dirty="0"/>
              <a:t>pages </a:t>
            </a:r>
            <a:r>
              <a:rPr lang="en-US" dirty="0" smtClean="0"/>
              <a:t>browsed,</a:t>
            </a:r>
          </a:p>
          <a:p>
            <a:pPr lvl="1"/>
            <a:r>
              <a:rPr lang="en-US" dirty="0" smtClean="0"/>
              <a:t>queries, </a:t>
            </a:r>
          </a:p>
          <a:p>
            <a:pPr lvl="1"/>
            <a:r>
              <a:rPr lang="en-US" dirty="0" smtClean="0"/>
              <a:t>pages clicked,</a:t>
            </a:r>
          </a:p>
          <a:p>
            <a:pPr lvl="1"/>
            <a:r>
              <a:rPr lang="en-US" dirty="0" smtClean="0"/>
              <a:t>ads clicked </a:t>
            </a:r>
          </a:p>
          <a:p>
            <a:pPr marL="0" indent="0">
              <a:buNone/>
            </a:pPr>
            <a:r>
              <a:rPr lang="en-US" dirty="0" smtClean="0"/>
              <a:t>each with a </a:t>
            </a:r>
            <a:r>
              <a:rPr lang="en-US" dirty="0" smtClean="0">
                <a:solidFill>
                  <a:schemeClr val="accent5">
                    <a:lumMod val="75000"/>
                  </a:schemeClr>
                </a:solidFill>
              </a:rPr>
              <a:t>user id </a:t>
            </a:r>
            <a:r>
              <a:rPr lang="en-US" dirty="0" smtClean="0"/>
              <a:t>and a  </a:t>
            </a:r>
            <a:r>
              <a:rPr lang="en-US" dirty="0" smtClean="0">
                <a:solidFill>
                  <a:schemeClr val="accent5">
                    <a:lumMod val="75000"/>
                  </a:schemeClr>
                </a:solidFill>
              </a:rPr>
              <a:t>timestamp</a:t>
            </a:r>
            <a:r>
              <a:rPr lang="en-US" dirty="0" smtClean="0"/>
              <a:t>. What information would you like to get our of the data?</a:t>
            </a:r>
            <a:endParaRPr lang="en-US" dirty="0"/>
          </a:p>
        </p:txBody>
      </p:sp>
      <p:sp>
        <p:nvSpPr>
          <p:cNvPr id="4" name="TextBox 3"/>
          <p:cNvSpPr txBox="1"/>
          <p:nvPr/>
        </p:nvSpPr>
        <p:spPr>
          <a:xfrm>
            <a:off x="6400800" y="2895600"/>
            <a:ext cx="2044149" cy="369332"/>
          </a:xfrm>
          <a:prstGeom prst="rect">
            <a:avLst/>
          </a:prstGeom>
          <a:solidFill>
            <a:srgbClr val="92D050"/>
          </a:solidFill>
        </p:spPr>
        <p:txBody>
          <a:bodyPr wrap="none" rtlCol="0">
            <a:spAutoFit/>
          </a:bodyPr>
          <a:lstStyle/>
          <a:p>
            <a:r>
              <a:rPr lang="en-US" dirty="0" smtClean="0"/>
              <a:t>Ad click prediction</a:t>
            </a:r>
            <a:endParaRPr lang="en-US" dirty="0"/>
          </a:p>
        </p:txBody>
      </p:sp>
      <p:sp>
        <p:nvSpPr>
          <p:cNvPr id="5" name="TextBox 4"/>
          <p:cNvSpPr txBox="1"/>
          <p:nvPr/>
        </p:nvSpPr>
        <p:spPr>
          <a:xfrm>
            <a:off x="6365631" y="3581400"/>
            <a:ext cx="2778369" cy="646331"/>
          </a:xfrm>
          <a:prstGeom prst="rect">
            <a:avLst/>
          </a:prstGeom>
          <a:solidFill>
            <a:srgbClr val="92D050"/>
          </a:solidFill>
        </p:spPr>
        <p:txBody>
          <a:bodyPr wrap="square" rtlCol="0">
            <a:spAutoFit/>
          </a:bodyPr>
          <a:lstStyle/>
          <a:p>
            <a:r>
              <a:rPr lang="en-US" dirty="0" smtClean="0"/>
              <a:t>Query auto-completion and spelling correction</a:t>
            </a:r>
            <a:endParaRPr lang="en-US" dirty="0"/>
          </a:p>
        </p:txBody>
      </p:sp>
    </p:spTree>
    <p:extLst>
      <p:ext uri="{BB962C8B-B14F-4D97-AF65-F5344CB8AC3E}">
        <p14:creationId xmlns:p14="http://schemas.microsoft.com/office/powerpoint/2010/main" val="14560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smtClean="0"/>
              <a:t>Google auto-complete and spelling correction</a:t>
            </a:r>
            <a:endParaRPr lang="en-US" dirty="0"/>
          </a:p>
        </p:txBody>
      </p:sp>
      <p:pic>
        <p:nvPicPr>
          <p:cNvPr id="4" name="Picture 3"/>
          <p:cNvPicPr>
            <a:picLocks noChangeAspect="1"/>
          </p:cNvPicPr>
          <p:nvPr/>
        </p:nvPicPr>
        <p:blipFill rotWithShape="1">
          <a:blip r:embed="rId2"/>
          <a:srcRect l="1783" t="9716" r="38294" b="65940"/>
          <a:stretch/>
        </p:blipFill>
        <p:spPr>
          <a:xfrm>
            <a:off x="29308" y="2971800"/>
            <a:ext cx="9128659" cy="2133600"/>
          </a:xfrm>
          <a:prstGeom prst="rect">
            <a:avLst/>
          </a:prstGeom>
        </p:spPr>
      </p:pic>
    </p:spTree>
    <p:extLst>
      <p:ext uri="{BB962C8B-B14F-4D97-AF65-F5344CB8AC3E}">
        <p14:creationId xmlns:p14="http://schemas.microsoft.com/office/powerpoint/2010/main" val="294670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lstStyle/>
          <a:p>
            <a:r>
              <a:rPr lang="en-US" dirty="0" smtClean="0"/>
              <a:t>After years of data mining there is still no unique answer to this question.</a:t>
            </a:r>
          </a:p>
          <a:p>
            <a:endParaRPr lang="en-US" dirty="0"/>
          </a:p>
          <a:p>
            <a:r>
              <a:rPr lang="en-US" dirty="0" smtClean="0"/>
              <a:t>A tentative definition:</a:t>
            </a:r>
            <a:endParaRPr lang="en-US" dirty="0"/>
          </a:p>
        </p:txBody>
      </p:sp>
      <p:sp>
        <p:nvSpPr>
          <p:cNvPr id="4" name="TextBox 3"/>
          <p:cNvSpPr txBox="1"/>
          <p:nvPr/>
        </p:nvSpPr>
        <p:spPr>
          <a:xfrm>
            <a:off x="533400" y="3810000"/>
            <a:ext cx="8382000" cy="1815882"/>
          </a:xfrm>
          <a:prstGeom prst="rect">
            <a:avLst/>
          </a:prstGeom>
          <a:noFill/>
        </p:spPr>
        <p:txBody>
          <a:bodyPr wrap="square" rtlCol="0">
            <a:spAutoFit/>
          </a:bodyPr>
          <a:lstStyle/>
          <a:p>
            <a:r>
              <a:rPr lang="en-US" sz="2800" dirty="0" smtClean="0">
                <a:solidFill>
                  <a:schemeClr val="accent4">
                    <a:lumMod val="75000"/>
                  </a:schemeClr>
                </a:solidFill>
              </a:rPr>
              <a:t>Data mining is the use of </a:t>
            </a:r>
            <a:r>
              <a:rPr lang="en-US" sz="2800" dirty="0" smtClean="0">
                <a:solidFill>
                  <a:schemeClr val="accent6">
                    <a:lumMod val="75000"/>
                  </a:schemeClr>
                </a:solidFill>
              </a:rPr>
              <a:t>efficient </a:t>
            </a:r>
            <a:r>
              <a:rPr lang="en-US" sz="2800" dirty="0" smtClean="0">
                <a:solidFill>
                  <a:schemeClr val="accent4">
                    <a:lumMod val="75000"/>
                  </a:schemeClr>
                </a:solidFill>
              </a:rPr>
              <a:t> techniques for the analysis of </a:t>
            </a:r>
            <a:r>
              <a:rPr lang="en-US" sz="2800" dirty="0" smtClean="0">
                <a:solidFill>
                  <a:schemeClr val="accent6">
                    <a:lumMod val="75000"/>
                  </a:schemeClr>
                </a:solidFill>
              </a:rPr>
              <a:t>very large </a:t>
            </a:r>
            <a:r>
              <a:rPr lang="en-US" sz="2800" dirty="0" smtClean="0">
                <a:solidFill>
                  <a:schemeClr val="accent4">
                    <a:lumMod val="75000"/>
                  </a:schemeClr>
                </a:solidFill>
              </a:rPr>
              <a:t>collections of data and the extraction of </a:t>
            </a:r>
            <a:r>
              <a:rPr lang="en-US" sz="2800" dirty="0" smtClean="0">
                <a:solidFill>
                  <a:schemeClr val="accent6">
                    <a:lumMod val="75000"/>
                  </a:schemeClr>
                </a:solidFill>
              </a:rPr>
              <a:t>useful</a:t>
            </a:r>
            <a:r>
              <a:rPr lang="en-US" sz="2800" dirty="0" smtClean="0">
                <a:solidFill>
                  <a:schemeClr val="accent4">
                    <a:lumMod val="75000"/>
                  </a:schemeClr>
                </a:solidFill>
              </a:rPr>
              <a:t> and possibly </a:t>
            </a:r>
            <a:r>
              <a:rPr lang="en-US" sz="2800" dirty="0" smtClean="0">
                <a:solidFill>
                  <a:schemeClr val="accent6">
                    <a:lumMod val="75000"/>
                  </a:schemeClr>
                </a:solidFill>
              </a:rPr>
              <a:t>unexpected</a:t>
            </a:r>
            <a:r>
              <a:rPr lang="en-US" sz="2800" dirty="0" smtClean="0">
                <a:solidFill>
                  <a:schemeClr val="accent4">
                    <a:lumMod val="75000"/>
                  </a:schemeClr>
                </a:solidFill>
              </a:rPr>
              <a:t> patterns in data</a:t>
            </a:r>
            <a:r>
              <a:rPr lang="en-US" sz="2400" dirty="0" smtClean="0">
                <a:solidFill>
                  <a:schemeClr val="accent4">
                    <a:lumMod val="75000"/>
                  </a:schemeClr>
                </a:solidFill>
              </a:rPr>
              <a:t>.</a:t>
            </a:r>
            <a:endParaRPr lang="en-US" sz="2400" dirty="0">
              <a:solidFill>
                <a:schemeClr val="accent4">
                  <a:lumMod val="75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24302039"/>
              </p:ext>
            </p:extLst>
          </p:nvPr>
        </p:nvGraphicFramePr>
        <p:xfrm>
          <a:off x="5867400" y="2209800"/>
          <a:ext cx="1087438" cy="1295400"/>
        </p:xfrm>
        <a:graphic>
          <a:graphicData uri="http://schemas.openxmlformats.org/presentationml/2006/ole">
            <mc:AlternateContent xmlns:mc="http://schemas.openxmlformats.org/markup-compatibility/2006">
              <mc:Choice xmlns:v="urn:schemas-microsoft-com:vml" Requires="v">
                <p:oleObj spid="_x0000_s4170" name="Clip" r:id="rId3" imgW="1089050" imgH="1175004" progId="">
                  <p:embed/>
                </p:oleObj>
              </mc:Choice>
              <mc:Fallback>
                <p:oleObj name="Clip" r:id="rId3" imgW="1089050" imgH="117500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10874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3103197"/>
              </p:ext>
            </p:extLst>
          </p:nvPr>
        </p:nvGraphicFramePr>
        <p:xfrm>
          <a:off x="5638800" y="5334000"/>
          <a:ext cx="1905000" cy="1397000"/>
        </p:xfrm>
        <a:graphic>
          <a:graphicData uri="http://schemas.openxmlformats.org/presentationml/2006/ole">
            <mc:AlternateContent xmlns:mc="http://schemas.openxmlformats.org/markup-compatibility/2006">
              <mc:Choice xmlns:v="urn:schemas-microsoft-com:vml" Requires="v">
                <p:oleObj spid="_x0000_s4171" name="Clip" r:id="rId5" imgW="4582562" imgH="3358836" progId="">
                  <p:embed/>
                </p:oleObj>
              </mc:Choice>
              <mc:Fallback>
                <p:oleObj name="Clip" r:id="rId5" imgW="4582562" imgH="3358836"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334000"/>
                        <a:ext cx="19050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7949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a:xfrm>
            <a:off x="457200" y="1600200"/>
            <a:ext cx="8229600" cy="1965002"/>
          </a:xfrm>
        </p:spPr>
        <p:txBody>
          <a:bodyPr>
            <a:normAutofit fontScale="92500" lnSpcReduction="10000"/>
          </a:bodyPr>
          <a:lstStyle/>
          <a:p>
            <a:r>
              <a:rPr lang="en-US" dirty="0" smtClean="0"/>
              <a:t>Suppose you are biologist who has </a:t>
            </a:r>
            <a:r>
              <a:rPr lang="en-US" dirty="0" smtClean="0">
                <a:solidFill>
                  <a:schemeClr val="accent6">
                    <a:lumMod val="75000"/>
                  </a:schemeClr>
                </a:solidFill>
              </a:rPr>
              <a:t>microarray expression data</a:t>
            </a:r>
            <a:r>
              <a:rPr lang="en-US" dirty="0" smtClean="0"/>
              <a:t>: thousands of genes, and their expression values over thousands of different settings (e.g. tissues). What information would you like to get out of your data?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975" y="3886200"/>
            <a:ext cx="3943350" cy="2743200"/>
          </a:xfrm>
          <a:prstGeom prst="rect">
            <a:avLst/>
          </a:prstGeom>
        </p:spPr>
      </p:pic>
      <p:sp>
        <p:nvSpPr>
          <p:cNvPr id="6" name="TextBox 5"/>
          <p:cNvSpPr txBox="1"/>
          <p:nvPr/>
        </p:nvSpPr>
        <p:spPr>
          <a:xfrm>
            <a:off x="6022633" y="4266418"/>
            <a:ext cx="3121367" cy="369332"/>
          </a:xfrm>
          <a:prstGeom prst="rect">
            <a:avLst/>
          </a:prstGeom>
          <a:solidFill>
            <a:srgbClr val="92D050"/>
          </a:solidFill>
        </p:spPr>
        <p:txBody>
          <a:bodyPr wrap="none" rtlCol="0">
            <a:spAutoFit/>
          </a:bodyPr>
          <a:lstStyle/>
          <a:p>
            <a:r>
              <a:rPr lang="en-US" dirty="0" smtClean="0"/>
              <a:t>Groups of genes and tissues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72804"/>
            <a:ext cx="4508500" cy="3385196"/>
          </a:xfrm>
          <a:prstGeom prst="rect">
            <a:avLst/>
          </a:prstGeom>
        </p:spPr>
      </p:pic>
    </p:spTree>
    <p:extLst>
      <p:ext uri="{BB962C8B-B14F-4D97-AF65-F5344CB8AC3E}">
        <p14:creationId xmlns:p14="http://schemas.microsoft.com/office/powerpoint/2010/main" val="33309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you are a stock broker and you observe the fluctuations of multiple stocks over time. What information would you like to get our of your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462162"/>
            <a:ext cx="4572000" cy="33958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3462162"/>
            <a:ext cx="4572000" cy="3395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462162"/>
            <a:ext cx="4519613" cy="3356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701" y="3473048"/>
            <a:ext cx="4443413" cy="3300330"/>
          </a:xfrm>
          <a:prstGeom prst="rect">
            <a:avLst/>
          </a:prstGeom>
        </p:spPr>
      </p:pic>
      <p:sp>
        <p:nvSpPr>
          <p:cNvPr id="8" name="TextBox 7"/>
          <p:cNvSpPr txBox="1"/>
          <p:nvPr/>
        </p:nvSpPr>
        <p:spPr>
          <a:xfrm>
            <a:off x="6497122" y="3282939"/>
            <a:ext cx="2646878" cy="369332"/>
          </a:xfrm>
          <a:prstGeom prst="rect">
            <a:avLst/>
          </a:prstGeom>
          <a:solidFill>
            <a:srgbClr val="92D050"/>
          </a:solidFill>
        </p:spPr>
        <p:txBody>
          <a:bodyPr wrap="none" rtlCol="0">
            <a:spAutoFit/>
          </a:bodyPr>
          <a:lstStyle/>
          <a:p>
            <a:r>
              <a:rPr lang="en-US" dirty="0" smtClean="0"/>
              <a:t>Groups of similar stocks</a:t>
            </a:r>
            <a:endParaRPr lang="en-US" dirty="0"/>
          </a:p>
        </p:txBody>
      </p:sp>
      <p:sp>
        <p:nvSpPr>
          <p:cNvPr id="9" name="TextBox 8"/>
          <p:cNvSpPr txBox="1"/>
          <p:nvPr/>
        </p:nvSpPr>
        <p:spPr>
          <a:xfrm>
            <a:off x="6845308" y="3972503"/>
            <a:ext cx="2287806" cy="369332"/>
          </a:xfrm>
          <a:prstGeom prst="rect">
            <a:avLst/>
          </a:prstGeom>
          <a:solidFill>
            <a:srgbClr val="92D050"/>
          </a:solidFill>
        </p:spPr>
        <p:txBody>
          <a:bodyPr wrap="none" rtlCol="0">
            <a:spAutoFit/>
          </a:bodyPr>
          <a:lstStyle/>
          <a:p>
            <a:r>
              <a:rPr lang="en-US" dirty="0" smtClean="0"/>
              <a:t>Correlation of stocks</a:t>
            </a:r>
            <a:endParaRPr lang="en-US" dirty="0"/>
          </a:p>
        </p:txBody>
      </p:sp>
      <p:sp>
        <p:nvSpPr>
          <p:cNvPr id="10" name="TextBox 9"/>
          <p:cNvSpPr txBox="1"/>
          <p:nvPr/>
        </p:nvSpPr>
        <p:spPr>
          <a:xfrm>
            <a:off x="6665593" y="4711167"/>
            <a:ext cx="2514343" cy="369332"/>
          </a:xfrm>
          <a:prstGeom prst="rect">
            <a:avLst/>
          </a:prstGeom>
          <a:solidFill>
            <a:srgbClr val="92D050"/>
          </a:solidFill>
        </p:spPr>
        <p:txBody>
          <a:bodyPr wrap="none" rtlCol="0">
            <a:spAutoFit/>
          </a:bodyPr>
          <a:lstStyle/>
          <a:p>
            <a:r>
              <a:rPr lang="en-US" dirty="0" smtClean="0"/>
              <a:t>Stock Value prediction</a:t>
            </a:r>
            <a:endParaRPr lang="en-US" dirty="0"/>
          </a:p>
        </p:txBody>
      </p:sp>
    </p:spTree>
    <p:extLst>
      <p:ext uri="{BB962C8B-B14F-4D97-AF65-F5344CB8AC3E}">
        <p14:creationId xmlns:p14="http://schemas.microsoft.com/office/powerpoint/2010/main" val="20779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You are the owner of a social network, and you have full access to the social graph, what kind of information do you want to get out of your graph?</a:t>
            </a:r>
            <a:endParaRPr lang="en-US" dirty="0"/>
          </a:p>
        </p:txBody>
      </p:sp>
      <p:sp>
        <p:nvSpPr>
          <p:cNvPr id="4" name="TextBox 3"/>
          <p:cNvSpPr txBox="1"/>
          <p:nvPr/>
        </p:nvSpPr>
        <p:spPr>
          <a:xfrm>
            <a:off x="1828800" y="3836670"/>
            <a:ext cx="7002238" cy="1938992"/>
          </a:xfrm>
          <a:prstGeom prst="rect">
            <a:avLst/>
          </a:prstGeom>
          <a:solidFill>
            <a:srgbClr val="92D050"/>
          </a:solidFill>
        </p:spPr>
        <p:txBody>
          <a:bodyPr wrap="none" rtlCol="0">
            <a:spAutoFit/>
          </a:bodyPr>
          <a:lstStyle/>
          <a:p>
            <a:pPr marL="342900" indent="-342900">
              <a:buFont typeface="Arial" pitchFamily="34" charset="0"/>
              <a:buChar char="•"/>
            </a:pPr>
            <a:r>
              <a:rPr lang="en-US" sz="2400" dirty="0" smtClean="0"/>
              <a:t>Who is the most important node in the graph?</a:t>
            </a:r>
          </a:p>
          <a:p>
            <a:pPr marL="342900" indent="-342900">
              <a:buFont typeface="Arial" pitchFamily="34" charset="0"/>
              <a:buChar char="•"/>
            </a:pPr>
            <a:r>
              <a:rPr lang="en-US" sz="2400" dirty="0" smtClean="0">
                <a:solidFill>
                  <a:schemeClr val="bg1"/>
                </a:solidFill>
              </a:rPr>
              <a:t>What is the shortest path between two nodes?</a:t>
            </a:r>
          </a:p>
          <a:p>
            <a:pPr marL="342900" indent="-342900">
              <a:buFont typeface="Arial" pitchFamily="34" charset="0"/>
              <a:buChar char="•"/>
            </a:pPr>
            <a:r>
              <a:rPr lang="en-US" sz="2400" dirty="0" smtClean="0"/>
              <a:t>How many friends two nodes have in common?</a:t>
            </a:r>
          </a:p>
          <a:p>
            <a:pPr marL="342900" indent="-342900">
              <a:buFont typeface="Arial" pitchFamily="34" charset="0"/>
              <a:buChar char="•"/>
            </a:pPr>
            <a:r>
              <a:rPr lang="en-US" sz="2400" dirty="0" smtClean="0">
                <a:solidFill>
                  <a:schemeClr val="bg1"/>
                </a:solidFill>
              </a:rPr>
              <a:t>How does information spread in the network?</a:t>
            </a:r>
          </a:p>
          <a:p>
            <a:pPr marL="342900" indent="-342900">
              <a:buFont typeface="Arial" pitchFamily="34" charset="0"/>
              <a:buChar char="•"/>
            </a:pPr>
            <a:r>
              <a:rPr lang="en-US" sz="2400" dirty="0" smtClean="0"/>
              <a:t>How likely are two nodes to become friends?</a:t>
            </a:r>
            <a:endParaRPr lang="en-US" sz="2400" dirty="0"/>
          </a:p>
        </p:txBody>
      </p:sp>
    </p:spTree>
    <p:extLst>
      <p:ext uri="{BB962C8B-B14F-4D97-AF65-F5344CB8AC3E}">
        <p14:creationId xmlns:p14="http://schemas.microsoft.com/office/powerpoint/2010/main" val="16980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997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39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678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3999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30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03022"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36990" y="1928015"/>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07749" y="2598167"/>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07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00598" y="2598167"/>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21222"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396126" y="2571097"/>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38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3989045" y="2362200"/>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3" name="TextBox 72"/>
          <p:cNvSpPr txBox="1"/>
          <p:nvPr/>
        </p:nvSpPr>
        <p:spPr>
          <a:xfrm>
            <a:off x="336533" y="2444369"/>
            <a:ext cx="3331286" cy="1200329"/>
          </a:xfrm>
          <a:prstGeom prst="rect">
            <a:avLst/>
          </a:prstGeom>
          <a:noFill/>
        </p:spPr>
        <p:txBody>
          <a:bodyPr wrap="square" rtlCol="0">
            <a:spAutoFit/>
          </a:bodyPr>
          <a:lstStyle/>
          <a:p>
            <a:r>
              <a:rPr lang="en-US" sz="2400" dirty="0" smtClean="0"/>
              <a:t>What is the most important node in this graph?</a:t>
            </a:r>
            <a:endParaRPr lang="en-US" sz="2400" dirty="0"/>
          </a:p>
        </p:txBody>
      </p:sp>
    </p:spTree>
    <p:extLst>
      <p:ext uri="{BB962C8B-B14F-4D97-AF65-F5344CB8AC3E}">
        <p14:creationId xmlns:p14="http://schemas.microsoft.com/office/powerpoint/2010/main" val="27244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as a graph</a:t>
            </a:r>
            <a:endParaRPr lang="en-US" dirty="0"/>
          </a:p>
        </p:txBody>
      </p:sp>
      <p:sp>
        <p:nvSpPr>
          <p:cNvPr id="3" name="Content Placeholder 2"/>
          <p:cNvSpPr>
            <a:spLocks noGrp="1"/>
          </p:cNvSpPr>
          <p:nvPr>
            <p:ph idx="1"/>
          </p:nvPr>
        </p:nvSpPr>
        <p:spPr/>
        <p:txBody>
          <a:bodyPr/>
          <a:lstStyle/>
          <a:p>
            <a:r>
              <a:rPr lang="en-US" dirty="0"/>
              <a:t>Application: When retrieving pages, the authoritativeness is factored in the </a:t>
            </a:r>
            <a:r>
              <a:rPr lang="en-US" dirty="0" smtClean="0"/>
              <a:t>ranking.</a:t>
            </a:r>
          </a:p>
          <a:p>
            <a:pPr lvl="1"/>
            <a:r>
              <a:rPr lang="en-US" dirty="0" smtClean="0"/>
              <a:t>This </a:t>
            </a:r>
            <a:r>
              <a:rPr lang="en-US" dirty="0"/>
              <a:t>is the idea that made </a:t>
            </a:r>
            <a:r>
              <a:rPr lang="en-US" dirty="0">
                <a:solidFill>
                  <a:srgbClr val="FF0000"/>
                </a:solidFill>
              </a:rPr>
              <a:t>Google</a:t>
            </a:r>
            <a:r>
              <a:rPr lang="en-US" dirty="0"/>
              <a:t> a success around 2000</a:t>
            </a:r>
          </a:p>
          <a:p>
            <a:r>
              <a:rPr lang="en-US" dirty="0" smtClean="0"/>
              <a:t>Today a lot more information is used, like clicks, browsing behavior, </a:t>
            </a:r>
            <a:r>
              <a:rPr lang="en-US" dirty="0" err="1" smtClean="0"/>
              <a:t>etc</a:t>
            </a:r>
            <a:endParaRPr lang="en-US" dirty="0" smtClean="0"/>
          </a:p>
          <a:p>
            <a:pPr lvl="1"/>
            <a:r>
              <a:rPr lang="en-US" dirty="0" smtClean="0"/>
              <a:t>Ranking of the pages is a very complex task that requires sophisticated techniques</a:t>
            </a:r>
            <a:endParaRPr lang="en-US" dirty="0"/>
          </a:p>
        </p:txBody>
      </p:sp>
    </p:spTree>
    <p:extLst>
      <p:ext uri="{BB962C8B-B14F-4D97-AF65-F5344CB8AC3E}">
        <p14:creationId xmlns:p14="http://schemas.microsoft.com/office/powerpoint/2010/main" val="4234646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0" t="6587" r="19360" b="12985"/>
          <a:stretch/>
        </p:blipFill>
        <p:spPr>
          <a:xfrm>
            <a:off x="0" y="857250"/>
            <a:ext cx="9134637" cy="5129784"/>
          </a:xfrm>
          <a:prstGeom prst="rect">
            <a:avLst/>
          </a:prstGeom>
        </p:spPr>
      </p:pic>
    </p:spTree>
    <p:extLst>
      <p:ext uri="{BB962C8B-B14F-4D97-AF65-F5344CB8AC3E}">
        <p14:creationId xmlns:p14="http://schemas.microsoft.com/office/powerpoint/2010/main" val="661346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0" y="857250"/>
            <a:ext cx="8741664" cy="5129784"/>
          </a:xfrm>
          <a:prstGeom prst="rect">
            <a:avLst/>
          </a:prstGeom>
        </p:spPr>
      </p:pic>
    </p:spTree>
    <p:extLst>
      <p:ext uri="{BB962C8B-B14F-4D97-AF65-F5344CB8AC3E}">
        <p14:creationId xmlns:p14="http://schemas.microsoft.com/office/powerpoint/2010/main" val="547478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Marketing</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Word-of-Mouth</a:t>
            </a:r>
            <a:r>
              <a:rPr lang="en-US" dirty="0" smtClean="0"/>
              <a:t> marketing where the network of users do the advertising themselves.</a:t>
            </a:r>
          </a:p>
          <a:p>
            <a:pPr lvl="1"/>
            <a:r>
              <a:rPr lang="en-US" dirty="0" smtClean="0"/>
              <a:t>It is considered the most effective, but also the hardest way to advertise</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200400"/>
            <a:ext cx="4056888" cy="3191246"/>
          </a:xfrm>
          <a:prstGeom prst="rect">
            <a:avLst/>
          </a:prstGeom>
        </p:spPr>
      </p:pic>
      <p:sp>
        <p:nvSpPr>
          <p:cNvPr id="5" name="TextBox 4"/>
          <p:cNvSpPr txBox="1"/>
          <p:nvPr/>
        </p:nvSpPr>
        <p:spPr>
          <a:xfrm>
            <a:off x="609600" y="4038600"/>
            <a:ext cx="4191000" cy="1815882"/>
          </a:xfrm>
          <a:prstGeom prst="rect">
            <a:avLst/>
          </a:prstGeom>
          <a:noFill/>
        </p:spPr>
        <p:txBody>
          <a:bodyPr wrap="square" rtlCol="0">
            <a:spAutoFit/>
          </a:bodyPr>
          <a:lstStyle/>
          <a:p>
            <a:r>
              <a:rPr lang="en-US" sz="2800" dirty="0" smtClean="0"/>
              <a:t>To which users should we advertise in order to maximize the spread of the message?</a:t>
            </a:r>
            <a:endParaRPr lang="en-US" sz="2800" dirty="0"/>
          </a:p>
        </p:txBody>
      </p:sp>
    </p:spTree>
    <p:extLst>
      <p:ext uri="{BB962C8B-B14F-4D97-AF65-F5344CB8AC3E}">
        <p14:creationId xmlns:p14="http://schemas.microsoft.com/office/powerpoint/2010/main" val="213253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suggestions</a:t>
            </a:r>
            <a:endParaRPr lang="en-US" dirty="0"/>
          </a:p>
        </p:txBody>
      </p:sp>
      <p:sp>
        <p:nvSpPr>
          <p:cNvPr id="3" name="Content Placeholder 2"/>
          <p:cNvSpPr>
            <a:spLocks noGrp="1"/>
          </p:cNvSpPr>
          <p:nvPr>
            <p:ph idx="1"/>
          </p:nvPr>
        </p:nvSpPr>
        <p:spPr/>
        <p:txBody>
          <a:bodyPr/>
          <a:lstStyle/>
          <a:p>
            <a:r>
              <a:rPr lang="en-US" dirty="0" smtClean="0"/>
              <a:t>LinkedIn, Twitter, Facebook </a:t>
            </a:r>
            <a:r>
              <a:rPr lang="en-US" dirty="0" smtClean="0">
                <a:solidFill>
                  <a:schemeClr val="accent6">
                    <a:lumMod val="75000"/>
                  </a:schemeClr>
                </a:solidFill>
              </a:rPr>
              <a:t>friendship suggestions</a:t>
            </a:r>
            <a:r>
              <a:rPr lang="en-US" dirty="0" smtClean="0"/>
              <a:t> </a:t>
            </a:r>
          </a:p>
          <a:p>
            <a:pPr lvl="1"/>
            <a:r>
              <a:rPr lang="en-US" dirty="0" smtClean="0"/>
              <a:t>Useful for the users to discover their friends, but also useful for the network in order to </a:t>
            </a:r>
            <a:r>
              <a:rPr lang="en-US" dirty="0" smtClean="0">
                <a:solidFill>
                  <a:srgbClr val="0070C0"/>
                </a:solidFill>
              </a:rPr>
              <a:t>grow</a:t>
            </a:r>
            <a:r>
              <a:rPr lang="en-US" dirty="0" smtClean="0"/>
              <a:t>, and increase </a:t>
            </a:r>
            <a:r>
              <a:rPr lang="en-US" dirty="0" smtClean="0">
                <a:solidFill>
                  <a:schemeClr val="accent6">
                    <a:lumMod val="75000"/>
                  </a:schemeClr>
                </a:solidFill>
              </a:rPr>
              <a:t>engagement</a:t>
            </a:r>
          </a:p>
          <a:p>
            <a:pPr lvl="2"/>
            <a:r>
              <a:rPr lang="en-US" dirty="0" smtClean="0"/>
              <a:t>LinkedIn success story</a:t>
            </a:r>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606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585" y="47771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958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new trend in data mining…</a:t>
            </a:r>
          </a:p>
          <a:p>
            <a:pPr lvl="1"/>
            <a:r>
              <a:rPr lang="en-US" dirty="0" smtClean="0"/>
              <a:t>An all-encompassing term to describe problems in science, industry, everyday life where there are huge amounts of data that need to be stored, maintained and analyzed to produce </a:t>
            </a:r>
            <a:r>
              <a:rPr lang="en-US" dirty="0" smtClean="0">
                <a:solidFill>
                  <a:schemeClr val="accent6">
                    <a:lumMod val="75000"/>
                  </a:schemeClr>
                </a:solidFill>
              </a:rPr>
              <a:t>value</a:t>
            </a:r>
            <a:r>
              <a:rPr lang="en-US" dirty="0" smtClean="0"/>
              <a:t>.</a:t>
            </a:r>
          </a:p>
          <a:p>
            <a:r>
              <a:rPr lang="en-US" dirty="0" smtClean="0"/>
              <a:t>The overall idea:</a:t>
            </a:r>
          </a:p>
          <a:p>
            <a:pPr lvl="1"/>
            <a:r>
              <a:rPr lang="en-US" dirty="0" smtClean="0"/>
              <a:t>Every activity generates data</a:t>
            </a:r>
          </a:p>
          <a:p>
            <a:pPr lvl="2"/>
            <a:r>
              <a:rPr lang="en-US" dirty="0" smtClean="0"/>
              <a:t>Wearable computing, Internet of Things, Brain Imaging, Urban behavior</a:t>
            </a:r>
          </a:p>
          <a:p>
            <a:pPr lvl="1"/>
            <a:r>
              <a:rPr lang="en-US" dirty="0" smtClean="0"/>
              <a:t>If we collect and understand this data we can improve life for the </a:t>
            </a:r>
            <a:r>
              <a:rPr lang="en-US" dirty="0" smtClean="0">
                <a:solidFill>
                  <a:schemeClr val="accent6">
                    <a:lumMod val="75000"/>
                  </a:schemeClr>
                </a:solidFill>
              </a:rPr>
              <a:t>individual </a:t>
            </a:r>
            <a:r>
              <a:rPr lang="en-US" dirty="0" smtClean="0"/>
              <a:t>and the </a:t>
            </a:r>
            <a:r>
              <a:rPr lang="en-US" dirty="0" smtClean="0">
                <a:solidFill>
                  <a:schemeClr val="accent6">
                    <a:lumMod val="75000"/>
                  </a:schemeClr>
                </a:solidFill>
              </a:rPr>
              <a:t>world</a:t>
            </a:r>
          </a:p>
          <a:p>
            <a:pPr lvl="2"/>
            <a:r>
              <a:rPr lang="en-US" dirty="0" smtClean="0"/>
              <a:t>E.g., Urban computing, Health informatics.</a:t>
            </a:r>
          </a:p>
          <a:p>
            <a:r>
              <a:rPr lang="en-US" dirty="0" smtClean="0">
                <a:solidFill>
                  <a:srgbClr val="0070C0"/>
                </a:solidFill>
              </a:rPr>
              <a:t>Deep Learning</a:t>
            </a:r>
            <a:r>
              <a:rPr lang="en-US" dirty="0" smtClean="0"/>
              <a:t>:</a:t>
            </a:r>
          </a:p>
          <a:p>
            <a:pPr lvl="1"/>
            <a:r>
              <a:rPr lang="en-US" dirty="0" smtClean="0"/>
              <a:t>New techniques that can extract useful information (learn) from massive amounts of data.  </a:t>
            </a:r>
          </a:p>
          <a:p>
            <a:pPr lvl="1"/>
            <a:endParaRPr lang="en-US" dirty="0" smtClean="0"/>
          </a:p>
        </p:txBody>
      </p:sp>
    </p:spTree>
    <p:extLst>
      <p:ext uri="{BB962C8B-B14F-4D97-AF65-F5344CB8AC3E}">
        <p14:creationId xmlns:p14="http://schemas.microsoft.com/office/powerpoint/2010/main" val="366888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a:xfrm>
            <a:off x="304800" y="1600200"/>
            <a:ext cx="8534400" cy="5029200"/>
          </a:xfrm>
        </p:spPr>
        <p:txBody>
          <a:bodyPr>
            <a:normAutofit fontScale="47500" lnSpcReduction="20000"/>
          </a:bodyPr>
          <a:lstStyle/>
          <a:p>
            <a:r>
              <a:rPr lang="en-US" sz="5800" dirty="0" smtClean="0">
                <a:solidFill>
                  <a:srgbClr val="FF0000"/>
                </a:solidFill>
              </a:rPr>
              <a:t>Really, really huge amounts of raw data!!</a:t>
            </a:r>
            <a:endParaRPr lang="el-GR" sz="5800" dirty="0" smtClean="0">
              <a:solidFill>
                <a:srgbClr val="FF0000"/>
              </a:solidFill>
            </a:endParaRPr>
          </a:p>
          <a:p>
            <a:pPr lvl="1"/>
            <a:r>
              <a:rPr lang="en-US" sz="5400" dirty="0" smtClean="0"/>
              <a:t>In the digital age, TB of data is generated by the second</a:t>
            </a:r>
            <a:r>
              <a:rPr lang="el-GR" sz="5400" dirty="0" smtClean="0"/>
              <a:t>. </a:t>
            </a:r>
            <a:endParaRPr lang="en-US" sz="5400" dirty="0" smtClean="0"/>
          </a:p>
          <a:p>
            <a:pPr lvl="2"/>
            <a:r>
              <a:rPr lang="en-US" sz="5000" dirty="0" smtClean="0"/>
              <a:t>Web, Wikipedia, Mobile devices, Digital photographs and videos, Facebook, Twitter, Instagram, Transactions, sensor data, behavioral data, scientific measurements, wearable computing</a:t>
            </a:r>
          </a:p>
          <a:p>
            <a:pPr lvl="1"/>
            <a:r>
              <a:rPr lang="en-US" sz="5400" dirty="0" smtClean="0"/>
              <a:t>New ways of generating data are constantly created. </a:t>
            </a:r>
          </a:p>
          <a:p>
            <a:pPr lvl="1"/>
            <a:r>
              <a:rPr lang="en-US" sz="5400" dirty="0" smtClean="0"/>
              <a:t>Cheap storage has made possible to maintain this data</a:t>
            </a:r>
          </a:p>
          <a:p>
            <a:r>
              <a:rPr lang="en-US" sz="6600" dirty="0" smtClean="0">
                <a:solidFill>
                  <a:srgbClr val="FF0000"/>
                </a:solidFill>
              </a:rPr>
              <a:t>Need to analyze the data to </a:t>
            </a:r>
            <a:r>
              <a:rPr lang="en-US" sz="6600" dirty="0" smtClean="0">
                <a:solidFill>
                  <a:srgbClr val="00B0F0"/>
                </a:solidFill>
              </a:rPr>
              <a:t>extract knowledge</a:t>
            </a:r>
          </a:p>
          <a:p>
            <a:endParaRPr lang="en-US" dirty="0">
              <a:solidFill>
                <a:srgbClr val="FF0000"/>
              </a:solidFill>
            </a:endParaRPr>
          </a:p>
        </p:txBody>
      </p:sp>
    </p:spTree>
    <p:extLst>
      <p:ext uri="{BB962C8B-B14F-4D97-AF65-F5344CB8AC3E}">
        <p14:creationId xmlns:p14="http://schemas.microsoft.com/office/powerpoint/2010/main" val="24680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Big Data and Sports</a:t>
            </a:r>
            <a:endParaRPr lang="en-US" dirty="0"/>
          </a:p>
        </p:txBody>
      </p:sp>
      <p:sp>
        <p:nvSpPr>
          <p:cNvPr id="3" name="Content Placeholder 2"/>
          <p:cNvSpPr>
            <a:spLocks noGrp="1"/>
          </p:cNvSpPr>
          <p:nvPr>
            <p:ph idx="1"/>
          </p:nvPr>
        </p:nvSpPr>
        <p:spPr>
          <a:xfrm>
            <a:off x="457200" y="1600200"/>
            <a:ext cx="8229600" cy="873015"/>
          </a:xfrm>
        </p:spPr>
        <p:txBody>
          <a:bodyPr>
            <a:normAutofit lnSpcReduction="10000"/>
          </a:bodyPr>
          <a:lstStyle/>
          <a:p>
            <a:r>
              <a:rPr lang="en-US" dirty="0" smtClean="0"/>
              <a:t>All major soccer and basketball teams use data mining to make decisions.</a:t>
            </a:r>
            <a:endParaRPr lang="en-US" dirty="0"/>
          </a:p>
        </p:txBody>
      </p:sp>
      <p:pic>
        <p:nvPicPr>
          <p:cNvPr id="4" name="Picture 2" descr="http://media.philstar.com/images/the-philippine-star/sports/20140714/germany-world-cup-champ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801" y="2473215"/>
            <a:ext cx="4500563"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508" y="2549415"/>
            <a:ext cx="3810000" cy="3046988"/>
          </a:xfrm>
          <a:prstGeom prst="rect">
            <a:avLst/>
          </a:prstGeom>
          <a:noFill/>
        </p:spPr>
        <p:txBody>
          <a:bodyPr wrap="square" rtlCol="0">
            <a:spAutoFit/>
          </a:bodyPr>
          <a:lstStyle/>
          <a:p>
            <a:r>
              <a:rPr lang="en-US" sz="2400" dirty="0" smtClean="0"/>
              <a:t>The national team of Germany had a special software for the analysis of video.</a:t>
            </a:r>
          </a:p>
          <a:p>
            <a:endParaRPr lang="en-US" sz="2400" dirty="0"/>
          </a:p>
          <a:p>
            <a:r>
              <a:rPr lang="en-US" sz="2400" dirty="0" smtClean="0"/>
              <a:t>They concluded that the possession time per player should be reduced.</a:t>
            </a:r>
            <a:endParaRPr lang="en-US" sz="2400" dirty="0"/>
          </a:p>
        </p:txBody>
      </p:sp>
      <p:sp>
        <p:nvSpPr>
          <p:cNvPr id="6" name="TextBox 5"/>
          <p:cNvSpPr txBox="1"/>
          <p:nvPr/>
        </p:nvSpPr>
        <p:spPr>
          <a:xfrm>
            <a:off x="486508" y="5834010"/>
            <a:ext cx="5484194" cy="523220"/>
          </a:xfrm>
          <a:prstGeom prst="rect">
            <a:avLst/>
          </a:prstGeom>
          <a:noFill/>
        </p:spPr>
        <p:txBody>
          <a:bodyPr wrap="none" rtlCol="0">
            <a:spAutoFit/>
          </a:bodyPr>
          <a:lstStyle/>
          <a:p>
            <a:r>
              <a:rPr lang="en-US" sz="2800" dirty="0" smtClean="0"/>
              <a:t>Germany won the 2014 word cup</a:t>
            </a:r>
            <a:endParaRPr lang="en-US" sz="2800" dirty="0"/>
          </a:p>
        </p:txBody>
      </p:sp>
    </p:spTree>
    <p:extLst>
      <p:ext uri="{BB962C8B-B14F-4D97-AF65-F5344CB8AC3E}">
        <p14:creationId xmlns:p14="http://schemas.microsoft.com/office/powerpoint/2010/main" val="4276645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635"/>
            <a:ext cx="8229600" cy="990600"/>
          </a:xfrm>
        </p:spPr>
        <p:txBody>
          <a:bodyPr/>
          <a:lstStyle/>
          <a:p>
            <a:r>
              <a:rPr lang="en-US" dirty="0" smtClean="0"/>
              <a:t>NBA and Data Mining</a:t>
            </a:r>
            <a:endParaRPr lang="en-US" dirty="0"/>
          </a:p>
        </p:txBody>
      </p:sp>
      <p:pic>
        <p:nvPicPr>
          <p:cNvPr id="4" name="vine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123825" y="1550218"/>
            <a:ext cx="4448175" cy="4448175"/>
          </a:xfrm>
        </p:spPr>
      </p:pic>
      <p:pic>
        <p:nvPicPr>
          <p:cNvPr id="5" name="vine2">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953000" y="1986379"/>
            <a:ext cx="4041322" cy="4041322"/>
          </a:xfrm>
          <a:prstGeom prst="rect">
            <a:avLst/>
          </a:prstGeom>
        </p:spPr>
      </p:pic>
      <p:sp>
        <p:nvSpPr>
          <p:cNvPr id="3" name="TextBox 2"/>
          <p:cNvSpPr txBox="1"/>
          <p:nvPr/>
        </p:nvSpPr>
        <p:spPr>
          <a:xfrm>
            <a:off x="0" y="1350023"/>
            <a:ext cx="6596229" cy="415498"/>
          </a:xfrm>
          <a:prstGeom prst="rect">
            <a:avLst/>
          </a:prstGeom>
          <a:solidFill>
            <a:schemeClr val="bg1"/>
          </a:solidFill>
        </p:spPr>
        <p:txBody>
          <a:bodyPr wrap="none" rtlCol="0">
            <a:spAutoFit/>
          </a:bodyPr>
          <a:lstStyle/>
          <a:p>
            <a:r>
              <a:rPr lang="en-US" sz="2100" dirty="0" smtClean="0"/>
              <a:t>In NBA there are special conferences for data science</a:t>
            </a:r>
            <a:endParaRPr lang="en-US" sz="2100" dirty="0"/>
          </a:p>
        </p:txBody>
      </p:sp>
    </p:spTree>
    <p:extLst>
      <p:ext uri="{BB962C8B-B14F-4D97-AF65-F5344CB8AC3E}">
        <p14:creationId xmlns:p14="http://schemas.microsoft.com/office/powerpoint/2010/main" val="24414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video>
              <p:cMediaNode vol="80000">
                <p:cTn id="13" repeatCount="indefinite"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Harden </a:t>
            </a:r>
            <a:r>
              <a:rPr lang="en-US" dirty="0" err="1" smtClean="0"/>
              <a:t>defence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00" y="1752600"/>
            <a:ext cx="5867400" cy="4772994"/>
          </a:xfrm>
        </p:spPr>
      </p:pic>
    </p:spTree>
    <p:extLst>
      <p:ext uri="{BB962C8B-B14F-4D97-AF65-F5344CB8AC3E}">
        <p14:creationId xmlns:p14="http://schemas.microsoft.com/office/powerpoint/2010/main" val="597796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6000" t="6444" r="38500" b="19778"/>
          <a:stretch/>
        </p:blipFill>
        <p:spPr>
          <a:xfrm>
            <a:off x="990600" y="381000"/>
            <a:ext cx="6934200" cy="6324600"/>
          </a:xfrm>
          <a:prstGeom prst="rect">
            <a:avLst/>
          </a:prstGeom>
        </p:spPr>
      </p:pic>
    </p:spTree>
    <p:extLst>
      <p:ext uri="{BB962C8B-B14F-4D97-AF65-F5344CB8AC3E}">
        <p14:creationId xmlns:p14="http://schemas.microsoft.com/office/powerpoint/2010/main" val="3273642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mining?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lumMod val="75000"/>
                  </a:schemeClr>
                </a:solidFill>
              </a:rPr>
              <a:t>Commercial</a:t>
            </a:r>
            <a:r>
              <a:rPr lang="en-US" dirty="0" smtClean="0"/>
              <a:t> point of view</a:t>
            </a:r>
          </a:p>
          <a:p>
            <a:pPr lvl="1"/>
            <a:r>
              <a:rPr lang="en-US" dirty="0" smtClean="0"/>
              <a:t>Data has become the key competitive advantage of companies</a:t>
            </a:r>
          </a:p>
          <a:p>
            <a:pPr lvl="2"/>
            <a:r>
              <a:rPr lang="en-US" dirty="0" smtClean="0"/>
              <a:t>Examples: Facebook, Google, Amazon</a:t>
            </a:r>
          </a:p>
          <a:p>
            <a:pPr lvl="1"/>
            <a:r>
              <a:rPr lang="en-US" dirty="0" smtClean="0"/>
              <a:t>Being able to extract useful information out of the data is key for exploiting them commercially.</a:t>
            </a:r>
          </a:p>
          <a:p>
            <a:r>
              <a:rPr lang="en-US" dirty="0" smtClean="0">
                <a:solidFill>
                  <a:schemeClr val="accent6">
                    <a:lumMod val="75000"/>
                  </a:schemeClr>
                </a:solidFill>
              </a:rPr>
              <a:t>Scientific</a:t>
            </a:r>
            <a:r>
              <a:rPr lang="en-US" dirty="0" smtClean="0"/>
              <a:t> point of view</a:t>
            </a:r>
          </a:p>
          <a:p>
            <a:pPr lvl="1"/>
            <a:r>
              <a:rPr lang="en-US" dirty="0" smtClean="0"/>
              <a:t>Scientists are at an unprecedented position where they can collect TB of information</a:t>
            </a:r>
          </a:p>
          <a:p>
            <a:pPr lvl="2"/>
            <a:r>
              <a:rPr lang="en-US" dirty="0" smtClean="0"/>
              <a:t>Examples: Sensor data, astronomy data, social network data, gene data</a:t>
            </a:r>
          </a:p>
          <a:p>
            <a:pPr lvl="1"/>
            <a:r>
              <a:rPr lang="en-US" dirty="0" smtClean="0"/>
              <a:t>We need the tools to analyze such data to get a better understanding of the world and advance science and help people</a:t>
            </a:r>
          </a:p>
          <a:p>
            <a:r>
              <a:rPr lang="en-US" dirty="0" smtClean="0">
                <a:solidFill>
                  <a:schemeClr val="accent6">
                    <a:lumMod val="75000"/>
                  </a:schemeClr>
                </a:solidFill>
              </a:rPr>
              <a:t>Scale</a:t>
            </a:r>
            <a:r>
              <a:rPr lang="en-US" dirty="0" smtClean="0"/>
              <a:t> (in data </a:t>
            </a:r>
            <a:r>
              <a:rPr lang="en-US" dirty="0" smtClean="0">
                <a:solidFill>
                  <a:schemeClr val="accent5">
                    <a:lumMod val="75000"/>
                  </a:schemeClr>
                </a:solidFill>
              </a:rPr>
              <a:t>size</a:t>
            </a:r>
            <a:r>
              <a:rPr lang="en-US" dirty="0" smtClean="0"/>
              <a:t> and feature </a:t>
            </a:r>
            <a:r>
              <a:rPr lang="en-US" dirty="0" smtClean="0">
                <a:solidFill>
                  <a:schemeClr val="accent5">
                    <a:lumMod val="75000"/>
                  </a:schemeClr>
                </a:solidFill>
              </a:rPr>
              <a:t>dimension</a:t>
            </a:r>
            <a:r>
              <a:rPr lang="en-US" dirty="0" smtClean="0"/>
              <a:t>)</a:t>
            </a:r>
          </a:p>
          <a:p>
            <a:pPr lvl="1"/>
            <a:r>
              <a:rPr lang="en-US" dirty="0" smtClean="0"/>
              <a:t>Why not use traditional analytic methods?</a:t>
            </a:r>
          </a:p>
          <a:p>
            <a:pPr lvl="1"/>
            <a:r>
              <a:rPr lang="en-US" dirty="0" smtClean="0"/>
              <a:t>Enormity of data, </a:t>
            </a:r>
            <a:r>
              <a:rPr lang="en-US" dirty="0" smtClean="0">
                <a:solidFill>
                  <a:schemeClr val="accent6">
                    <a:lumMod val="75000"/>
                  </a:schemeClr>
                </a:solidFill>
              </a:rPr>
              <a:t>curse of dimensionality</a:t>
            </a:r>
          </a:p>
          <a:p>
            <a:pPr lvl="1"/>
            <a:r>
              <a:rPr lang="en-US" dirty="0" smtClean="0"/>
              <a:t>The amount and the complexity of data does not allow for manual processing of the data. We need automated techniques.</a:t>
            </a:r>
            <a:endParaRPr lang="en-US" dirty="0"/>
          </a:p>
        </p:txBody>
      </p:sp>
    </p:spTree>
    <p:extLst>
      <p:ext uri="{BB962C8B-B14F-4D97-AF65-F5344CB8AC3E}">
        <p14:creationId xmlns:p14="http://schemas.microsoft.com/office/powerpoint/2010/main" val="941499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 again?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“Data mining is the analysis of </a:t>
            </a:r>
            <a:r>
              <a:rPr lang="en-US" dirty="0" smtClean="0"/>
              <a:t>(often large) observational </a:t>
            </a:r>
            <a:r>
              <a:rPr lang="en-US" dirty="0"/>
              <a:t>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a:t>
            </a:r>
            <a:r>
              <a:rPr lang="en-US" dirty="0" smtClean="0"/>
              <a:t>” (Hand, </a:t>
            </a:r>
            <a:r>
              <a:rPr lang="en-US" dirty="0" err="1" smtClean="0"/>
              <a:t>Mannila</a:t>
            </a:r>
            <a:r>
              <a:rPr lang="en-US" dirty="0" smtClean="0"/>
              <a:t>, Smyth)</a:t>
            </a:r>
            <a:endParaRPr lang="en-US" dirty="0"/>
          </a:p>
          <a:p>
            <a:endParaRPr lang="en-US" dirty="0" smtClean="0"/>
          </a:p>
          <a:p>
            <a:r>
              <a:rPr lang="en-US" dirty="0" smtClean="0"/>
              <a:t>“Data mining is the discovery of </a:t>
            </a:r>
            <a:r>
              <a:rPr lang="en-US" dirty="0" smtClean="0">
                <a:solidFill>
                  <a:schemeClr val="accent6">
                    <a:lumMod val="75000"/>
                  </a:schemeClr>
                </a:solidFill>
              </a:rPr>
              <a:t>models</a:t>
            </a:r>
            <a:r>
              <a:rPr lang="en-US" dirty="0" smtClean="0"/>
              <a:t> for data” (</a:t>
            </a:r>
            <a:r>
              <a:rPr lang="en-US" dirty="0" err="1" smtClean="0"/>
              <a:t>Rajaraman</a:t>
            </a:r>
            <a:r>
              <a:rPr lang="en-US" dirty="0" smtClean="0"/>
              <a:t>, Ullman)</a:t>
            </a:r>
          </a:p>
          <a:p>
            <a:pPr lvl="1"/>
            <a:r>
              <a:rPr lang="en-US" dirty="0" smtClean="0"/>
              <a:t>We can have the following types of models</a:t>
            </a:r>
          </a:p>
          <a:p>
            <a:pPr lvl="2"/>
            <a:r>
              <a:rPr lang="en-US" dirty="0" smtClean="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a:p>
            <a:pPr lvl="2"/>
            <a:endParaRPr lang="en-US" dirty="0"/>
          </a:p>
        </p:txBody>
      </p:sp>
    </p:spTree>
    <p:extLst>
      <p:ext uri="{BB962C8B-B14F-4D97-AF65-F5344CB8AC3E}">
        <p14:creationId xmlns:p14="http://schemas.microsoft.com/office/powerpoint/2010/main" val="2577098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data mining again?</a:t>
            </a:r>
            <a:endParaRPr lang="el-GR" dirty="0"/>
          </a:p>
        </p:txBody>
      </p:sp>
      <p:sp>
        <p:nvSpPr>
          <p:cNvPr id="3" name="2 - Θέση περιεχομένου"/>
          <p:cNvSpPr>
            <a:spLocks noGrp="1"/>
          </p:cNvSpPr>
          <p:nvPr>
            <p:ph idx="1"/>
          </p:nvPr>
        </p:nvSpPr>
        <p:spPr/>
        <p:txBody>
          <a:bodyPr/>
          <a:lstStyle/>
          <a:p>
            <a:r>
              <a:rPr lang="en-US" dirty="0" smtClean="0"/>
              <a:t>The </a:t>
            </a:r>
            <a:r>
              <a:rPr lang="en-US" dirty="0" smtClean="0">
                <a:solidFill>
                  <a:schemeClr val="accent6">
                    <a:lumMod val="75000"/>
                  </a:schemeClr>
                </a:solidFill>
              </a:rPr>
              <a:t>industry</a:t>
            </a:r>
            <a:r>
              <a:rPr lang="en-US" dirty="0" smtClean="0"/>
              <a:t> point of view: The analysis of </a:t>
            </a:r>
            <a:r>
              <a:rPr lang="en-US" dirty="0" smtClean="0">
                <a:solidFill>
                  <a:srgbClr val="0070C0"/>
                </a:solidFill>
              </a:rPr>
              <a:t>huge amounts of data</a:t>
            </a:r>
            <a:r>
              <a:rPr lang="en-US" dirty="0" smtClean="0"/>
              <a:t> for extracting useful and actionable information, which is then integrated into </a:t>
            </a:r>
            <a:r>
              <a:rPr lang="en-US" dirty="0" smtClean="0">
                <a:solidFill>
                  <a:srgbClr val="0070C0"/>
                </a:solidFill>
              </a:rPr>
              <a:t>production</a:t>
            </a:r>
            <a:r>
              <a:rPr lang="en-US" dirty="0" smtClean="0"/>
              <a:t> systems in the form of new features of products</a:t>
            </a:r>
          </a:p>
          <a:p>
            <a:pPr lvl="1"/>
            <a:r>
              <a:rPr lang="en-US" dirty="0" smtClean="0">
                <a:solidFill>
                  <a:schemeClr val="accent6">
                    <a:lumMod val="75000"/>
                  </a:schemeClr>
                </a:solidFill>
              </a:rPr>
              <a:t>Data Scientists </a:t>
            </a:r>
            <a:r>
              <a:rPr lang="en-US" dirty="0" smtClean="0"/>
              <a:t>should be good at </a:t>
            </a:r>
            <a:r>
              <a:rPr lang="en-US" dirty="0" smtClean="0">
                <a:solidFill>
                  <a:srgbClr val="0070C0"/>
                </a:solidFill>
              </a:rPr>
              <a:t>data analysis, math, statistics</a:t>
            </a:r>
            <a:r>
              <a:rPr lang="en-US" dirty="0" smtClean="0"/>
              <a:t>, but also be able to </a:t>
            </a:r>
            <a:r>
              <a:rPr lang="en-US" dirty="0" smtClean="0">
                <a:solidFill>
                  <a:srgbClr val="0070C0"/>
                </a:solidFill>
              </a:rPr>
              <a:t>code</a:t>
            </a:r>
            <a:r>
              <a:rPr lang="en-US" dirty="0" smtClean="0"/>
              <a:t> with huge amounts of data and use the extracted information to </a:t>
            </a:r>
            <a:r>
              <a:rPr lang="en-US" dirty="0" smtClean="0">
                <a:solidFill>
                  <a:schemeClr val="accent6">
                    <a:lumMod val="75000"/>
                  </a:schemeClr>
                </a:solidFill>
              </a:rPr>
              <a:t>build</a:t>
            </a:r>
            <a:r>
              <a:rPr lang="en-US" dirty="0" smtClean="0"/>
              <a:t> products.</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data mining?</a:t>
            </a:r>
            <a:endParaRPr lang="en-US" dirty="0"/>
          </a:p>
        </p:txBody>
      </p:sp>
      <p:sp>
        <p:nvSpPr>
          <p:cNvPr id="3" name="Content Placeholder 2"/>
          <p:cNvSpPr>
            <a:spLocks noGrp="1"/>
          </p:cNvSpPr>
          <p:nvPr>
            <p:ph idx="1"/>
          </p:nvPr>
        </p:nvSpPr>
        <p:spPr/>
        <p:txBody>
          <a:bodyPr/>
          <a:lstStyle/>
          <a:p>
            <a:r>
              <a:rPr lang="en-US" dirty="0" smtClean="0"/>
              <a:t>Some Data Mining topics:</a:t>
            </a:r>
          </a:p>
          <a:p>
            <a:pPr lvl="1"/>
            <a:r>
              <a:rPr lang="en-US" dirty="0" smtClean="0"/>
              <a:t>Frequent </a:t>
            </a:r>
            <a:r>
              <a:rPr lang="en-US" dirty="0" err="1" smtClean="0"/>
              <a:t>itemsets</a:t>
            </a:r>
            <a:r>
              <a:rPr lang="en-US" dirty="0" smtClean="0"/>
              <a:t> and Association Rules extraction</a:t>
            </a:r>
          </a:p>
          <a:p>
            <a:pPr lvl="1"/>
            <a:r>
              <a:rPr lang="en-US" dirty="0" smtClean="0"/>
              <a:t>Recommendation systems</a:t>
            </a:r>
          </a:p>
          <a:p>
            <a:pPr lvl="1"/>
            <a:r>
              <a:rPr lang="en-US" dirty="0" smtClean="0"/>
              <a:t>Coverage</a:t>
            </a:r>
          </a:p>
          <a:p>
            <a:pPr lvl="1"/>
            <a:r>
              <a:rPr lang="en-US" dirty="0" smtClean="0"/>
              <a:t>Clustering</a:t>
            </a:r>
          </a:p>
          <a:p>
            <a:pPr lvl="1"/>
            <a:r>
              <a:rPr lang="en-US" dirty="0" smtClean="0"/>
              <a:t>Classification</a:t>
            </a:r>
          </a:p>
          <a:p>
            <a:pPr lvl="1"/>
            <a:r>
              <a:rPr lang="en-US" dirty="0" smtClean="0"/>
              <a:t>Ranking </a:t>
            </a:r>
          </a:p>
          <a:p>
            <a:pPr lvl="1"/>
            <a:r>
              <a:rPr lang="en-US" dirty="0" smtClean="0"/>
              <a:t>Exploratory analysis</a:t>
            </a:r>
            <a:endParaRPr lang="en-US" dirty="0"/>
          </a:p>
        </p:txBody>
      </p:sp>
    </p:spTree>
    <p:extLst>
      <p:ext uri="{BB962C8B-B14F-4D97-AF65-F5344CB8AC3E}">
        <p14:creationId xmlns:p14="http://schemas.microsoft.com/office/powerpoint/2010/main" val="819036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normAutofit fontScale="90000"/>
          </a:bodyPr>
          <a:lstStyle/>
          <a:p>
            <a:r>
              <a:rPr lang="en-US" dirty="0" smtClean="0"/>
              <a:t>Frequent </a:t>
            </a:r>
            <a:r>
              <a:rPr lang="en-US" dirty="0" err="1" smtClean="0"/>
              <a:t>Itemsets</a:t>
            </a:r>
            <a:r>
              <a:rPr lang="en-US" dirty="0" smtClean="0"/>
              <a:t> and Association Rules</a:t>
            </a:r>
            <a:endParaRPr lang="en-US" dirty="0"/>
          </a:p>
        </p:txBody>
      </p:sp>
      <p:sp>
        <p:nvSpPr>
          <p:cNvPr id="754691" name="Rectangle 3"/>
          <p:cNvSpPr>
            <a:spLocks noGrp="1" noChangeArrowheads="1"/>
          </p:cNvSpPr>
          <p:nvPr>
            <p:ph type="body" idx="1"/>
          </p:nvPr>
        </p:nvSpPr>
        <p:spPr>
          <a:xfrm>
            <a:off x="457200" y="1600200"/>
            <a:ext cx="8229600" cy="2347913"/>
          </a:xfrm>
        </p:spPr>
        <p:txBody>
          <a:bodyPr>
            <a:normAutofit fontScale="92500"/>
          </a:bodyPr>
          <a:lstStyle/>
          <a:p>
            <a:r>
              <a:rPr lang="en-US" sz="2400" dirty="0"/>
              <a:t>Given a set of </a:t>
            </a:r>
            <a:r>
              <a:rPr lang="en-US" sz="2400" dirty="0">
                <a:solidFill>
                  <a:srgbClr val="0070C0"/>
                </a:solidFill>
              </a:rPr>
              <a:t>records</a:t>
            </a:r>
            <a:r>
              <a:rPr lang="en-US" sz="2400" dirty="0"/>
              <a:t> each of which contain some number of </a:t>
            </a:r>
            <a:r>
              <a:rPr lang="en-US" sz="2400" dirty="0">
                <a:solidFill>
                  <a:srgbClr val="0070C0"/>
                </a:solidFill>
              </a:rPr>
              <a:t>items</a:t>
            </a:r>
            <a:r>
              <a:rPr lang="en-US" sz="2400" dirty="0"/>
              <a:t> from a given collection;</a:t>
            </a:r>
          </a:p>
          <a:p>
            <a:pPr lvl="1"/>
            <a:r>
              <a:rPr lang="en-US" sz="2400" dirty="0" smtClean="0"/>
              <a:t>Identify sets of items (</a:t>
            </a:r>
            <a:r>
              <a:rPr lang="en-US" sz="2400" dirty="0" err="1" smtClean="0">
                <a:solidFill>
                  <a:schemeClr val="accent6">
                    <a:lumMod val="75000"/>
                  </a:schemeClr>
                </a:solidFill>
              </a:rPr>
              <a:t>itemsets</a:t>
            </a:r>
            <a:r>
              <a:rPr lang="en-US" sz="2400" dirty="0" smtClean="0"/>
              <a:t>) occurring frequently together</a:t>
            </a:r>
          </a:p>
          <a:p>
            <a:pPr lvl="1"/>
            <a:r>
              <a:rPr lang="en-US" sz="2400" dirty="0" smtClean="0"/>
              <a:t>Produce </a:t>
            </a:r>
            <a:r>
              <a:rPr lang="en-US" sz="2400" dirty="0">
                <a:solidFill>
                  <a:schemeClr val="accent6">
                    <a:lumMod val="75000"/>
                  </a:schemeClr>
                </a:solidFill>
              </a:rPr>
              <a:t>dependency rules </a:t>
            </a:r>
            <a:r>
              <a:rPr lang="en-US" sz="2400" dirty="0"/>
              <a:t>which will predict occurrence of an item based on occurrences of other items</a:t>
            </a:r>
            <a:r>
              <a:rPr lang="en-US" sz="2400" dirty="0" smtClean="0"/>
              <a:t>.</a:t>
            </a:r>
          </a:p>
          <a:p>
            <a:r>
              <a:rPr lang="en-US" sz="2400" dirty="0"/>
              <a:t>Challenge: </a:t>
            </a:r>
            <a:r>
              <a:rPr lang="en-US" sz="2400" dirty="0" smtClean="0"/>
              <a:t>Do this </a:t>
            </a:r>
            <a:r>
              <a:rPr lang="en-US" sz="2400" dirty="0" smtClean="0">
                <a:solidFill>
                  <a:srgbClr val="0070C0"/>
                </a:solidFill>
              </a:rPr>
              <a:t>efficiently</a:t>
            </a:r>
            <a:r>
              <a:rPr lang="en-US" sz="2400" dirty="0" smtClean="0"/>
              <a:t> for millions of records and items</a:t>
            </a:r>
            <a:endParaRPr lang="en-US" sz="2400" dirty="0"/>
          </a:p>
        </p:txBody>
      </p:sp>
      <p:graphicFrame>
        <p:nvGraphicFramePr>
          <p:cNvPr id="754692" name="Object 4"/>
          <p:cNvGraphicFramePr>
            <a:graphicFrameLocks noChangeAspect="1"/>
          </p:cNvGraphicFramePr>
          <p:nvPr>
            <p:extLst>
              <p:ext uri="{D42A27DB-BD31-4B8C-83A1-F6EECF244321}">
                <p14:modId xmlns:p14="http://schemas.microsoft.com/office/powerpoint/2010/main" val="894485354"/>
              </p:ext>
            </p:extLst>
          </p:nvPr>
        </p:nvGraphicFramePr>
        <p:xfrm>
          <a:off x="381000" y="4441031"/>
          <a:ext cx="4181475" cy="2152650"/>
        </p:xfrm>
        <a:graphic>
          <a:graphicData uri="http://schemas.openxmlformats.org/presentationml/2006/ole">
            <mc:AlternateContent xmlns:mc="http://schemas.openxmlformats.org/markup-compatibility/2006">
              <mc:Choice xmlns:v="urn:schemas-microsoft-com:vml" Requires="v">
                <p:oleObj spid="_x0000_s5155" name="Document" r:id="rId4" imgW="3823716" imgH="1999488" progId="Word.Document.8">
                  <p:embed/>
                </p:oleObj>
              </mc:Choice>
              <mc:Fallback>
                <p:oleObj name="Document" r:id="rId4" imgW="3823716" imgH="1999488" progId="Word.Document.8">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41031"/>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693" name="Text Box 5"/>
          <p:cNvSpPr txBox="1">
            <a:spLocks noChangeArrowheads="1"/>
          </p:cNvSpPr>
          <p:nvPr/>
        </p:nvSpPr>
        <p:spPr bwMode="auto">
          <a:xfrm>
            <a:off x="4811486" y="53340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a:latin typeface="Times New Roman" pitchFamily="18" charset="0"/>
              </a:rPr>
              <a:t>Rules Discovered:</a:t>
            </a:r>
          </a:p>
          <a:p>
            <a:r>
              <a:rPr lang="en-US" sz="2000" b="0" dirty="0">
                <a:latin typeface="Times New Roman" pitchFamily="18" charset="0"/>
              </a:rPr>
              <a:t>    </a:t>
            </a:r>
            <a:r>
              <a:rPr lang="en-US" sz="1800" dirty="0">
                <a:solidFill>
                  <a:srgbClr val="CC0000"/>
                </a:solidFill>
                <a:latin typeface="Tahoma" pitchFamily="34" charset="0"/>
              </a:rPr>
              <a:t>{Milk} --&gt; {Coke}</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Milk} --&gt; {Beer}</a:t>
            </a:r>
            <a:endParaRPr lang="en-US" sz="2400" b="0" dirty="0">
              <a:latin typeface="Times New Roman" pitchFamily="18" charset="0"/>
            </a:endParaRPr>
          </a:p>
        </p:txBody>
      </p:sp>
      <p:sp>
        <p:nvSpPr>
          <p:cNvPr id="6" name="Text Box 5"/>
          <p:cNvSpPr txBox="1">
            <a:spLocks noChangeArrowheads="1"/>
          </p:cNvSpPr>
          <p:nvPr/>
        </p:nvSpPr>
        <p:spPr bwMode="auto">
          <a:xfrm>
            <a:off x="4822371" y="4114800"/>
            <a:ext cx="2337499" cy="984885"/>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err="1" smtClean="0">
                <a:latin typeface="Times New Roman" pitchFamily="18" charset="0"/>
              </a:rPr>
              <a:t>Itemsets</a:t>
            </a:r>
            <a:r>
              <a:rPr lang="en-US" sz="2000" b="0" dirty="0" smtClean="0">
                <a:latin typeface="Times New Roman" pitchFamily="18" charset="0"/>
              </a:rPr>
              <a:t> Discovered</a:t>
            </a:r>
            <a:r>
              <a:rPr lang="en-US" sz="2000" b="0" dirty="0">
                <a:latin typeface="Times New Roman" pitchFamily="18" charset="0"/>
              </a:rPr>
              <a:t>:</a:t>
            </a:r>
          </a:p>
          <a:p>
            <a:r>
              <a:rPr lang="en-US" sz="2000" b="0" dirty="0">
                <a:latin typeface="Times New Roman" pitchFamily="18" charset="0"/>
              </a:rPr>
              <a:t>    </a:t>
            </a:r>
            <a:r>
              <a:rPr lang="en-US" sz="1800" dirty="0">
                <a:solidFill>
                  <a:srgbClr val="CC0000"/>
                </a:solidFill>
                <a:latin typeface="Tahoma" pitchFamily="34" charset="0"/>
              </a:rPr>
              <a:t>{</a:t>
            </a:r>
            <a:r>
              <a:rPr lang="en-US" sz="1800" dirty="0" err="1" smtClean="0">
                <a:solidFill>
                  <a:srgbClr val="CC0000"/>
                </a:solidFill>
                <a:latin typeface="Tahoma" pitchFamily="34" charset="0"/>
              </a:rPr>
              <a:t>Milk,Coke</a:t>
            </a:r>
            <a:r>
              <a:rPr lang="en-US" sz="1800" dirty="0">
                <a:solidFill>
                  <a:srgbClr val="CC0000"/>
                </a:solidFill>
                <a:latin typeface="Tahoma" pitchFamily="34" charset="0"/>
              </a:rPr>
              <a:t>}</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a:t>
            </a:r>
            <a:r>
              <a:rPr lang="en-US" sz="1800" dirty="0" smtClean="0">
                <a:solidFill>
                  <a:srgbClr val="CC0000"/>
                </a:solidFill>
                <a:latin typeface="Tahoma" pitchFamily="34" charset="0"/>
              </a:rPr>
              <a:t>Milk}</a:t>
            </a:r>
            <a:endParaRPr lang="en-US" sz="2400" b="0" dirty="0">
              <a:latin typeface="Times New Roman" pitchFamily="18" charset="0"/>
            </a:endParaRPr>
          </a:p>
        </p:txBody>
      </p:sp>
      <p:sp>
        <p:nvSpPr>
          <p:cNvPr id="7" name="TextBox 6"/>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2845725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Autofit/>
          </a:bodyPr>
          <a:lstStyle/>
          <a:p>
            <a:r>
              <a:rPr lang="en-US" sz="3600" dirty="0" smtClean="0"/>
              <a:t>Example Application</a:t>
            </a:r>
            <a:endParaRPr lang="en-US" sz="3600" dirty="0"/>
          </a:p>
        </p:txBody>
      </p:sp>
      <p:sp>
        <p:nvSpPr>
          <p:cNvPr id="757763" name="Rectangle 3"/>
          <p:cNvSpPr>
            <a:spLocks noGrp="1" noChangeArrowheads="1"/>
          </p:cNvSpPr>
          <p:nvPr>
            <p:ph type="body" idx="1"/>
          </p:nvPr>
        </p:nvSpPr>
        <p:spPr/>
        <p:txBody>
          <a:bodyPr/>
          <a:lstStyle/>
          <a:p>
            <a:pPr marL="342900" indent="-342900"/>
            <a:r>
              <a:rPr lang="en-US" dirty="0"/>
              <a:t>Supermarket </a:t>
            </a:r>
            <a:r>
              <a:rPr lang="en-US" dirty="0">
                <a:solidFill>
                  <a:schemeClr val="accent6">
                    <a:lumMod val="75000"/>
                  </a:schemeClr>
                </a:solidFill>
              </a:rPr>
              <a:t>shelf management</a:t>
            </a:r>
            <a:r>
              <a:rPr lang="en-US" dirty="0"/>
              <a:t>.</a:t>
            </a:r>
          </a:p>
          <a:p>
            <a:pPr marL="742950" lvl="1" indent="-285750"/>
            <a:r>
              <a:rPr lang="en-US" dirty="0"/>
              <a:t>Goal: To identify items that are bought together by sufficiently many customers.</a:t>
            </a:r>
          </a:p>
          <a:p>
            <a:pPr marL="742950" lvl="1" indent="-285750"/>
            <a:r>
              <a:rPr lang="en-US" dirty="0"/>
              <a:t>Approach: Process the point-of-sale data collected with barcode scanners to find dependencies among items.</a:t>
            </a:r>
          </a:p>
          <a:p>
            <a:pPr marL="468630" indent="-285750"/>
            <a:r>
              <a:rPr lang="en-US" dirty="0"/>
              <a:t>A classic rule --</a:t>
            </a:r>
          </a:p>
          <a:p>
            <a:pPr marL="868680" lvl="1" indent="-228600"/>
            <a:r>
              <a:rPr lang="en-US" dirty="0"/>
              <a:t>If a customer buys diaper and milk, then he is very likely to buy beer.</a:t>
            </a:r>
          </a:p>
          <a:p>
            <a:pPr marL="868680" lvl="1" indent="-228600"/>
            <a:r>
              <a:rPr lang="en-US" dirty="0"/>
              <a:t>So, don’t be surprised if you find six-packs stacked next to diapers!</a:t>
            </a:r>
            <a:endParaRPr lang="en-US" sz="3200" dirty="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941562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990600"/>
          </a:xfrm>
        </p:spPr>
        <p:txBody>
          <a:bodyPr/>
          <a:lstStyle/>
          <a:p>
            <a:r>
              <a:rPr lang="en-US" dirty="0" smtClean="0"/>
              <a:t>Why do we need data mining?</a:t>
            </a:r>
            <a:endParaRPr lang="en-US" dirty="0"/>
          </a:p>
        </p:txBody>
      </p:sp>
      <p:sp>
        <p:nvSpPr>
          <p:cNvPr id="3" name="Content Placeholder 2"/>
          <p:cNvSpPr>
            <a:spLocks noGrp="1"/>
          </p:cNvSpPr>
          <p:nvPr>
            <p:ph idx="1"/>
          </p:nvPr>
        </p:nvSpPr>
        <p:spPr>
          <a:xfrm>
            <a:off x="152400" y="1447800"/>
            <a:ext cx="8915400" cy="5105400"/>
          </a:xfrm>
        </p:spPr>
        <p:txBody>
          <a:bodyPr>
            <a:normAutofit fontScale="85000" lnSpcReduction="10000"/>
          </a:bodyPr>
          <a:lstStyle/>
          <a:p>
            <a:r>
              <a:rPr lang="en-US" dirty="0" smtClean="0"/>
              <a:t>“</a:t>
            </a:r>
            <a:r>
              <a:rPr lang="en-US" dirty="0" smtClean="0">
                <a:solidFill>
                  <a:schemeClr val="accent6">
                    <a:lumMod val="75000"/>
                  </a:schemeClr>
                </a:solidFill>
              </a:rPr>
              <a:t>The data is the computer</a:t>
            </a:r>
            <a:r>
              <a:rPr lang="en-US" dirty="0" smtClean="0"/>
              <a:t>”</a:t>
            </a:r>
          </a:p>
          <a:p>
            <a:pPr lvl="1"/>
            <a:r>
              <a:rPr lang="en-US" dirty="0" smtClean="0"/>
              <a:t>Large amounts of </a:t>
            </a:r>
            <a:r>
              <a:rPr lang="en-US" dirty="0" smtClean="0">
                <a:solidFill>
                  <a:srgbClr val="00B0F0"/>
                </a:solidFill>
              </a:rPr>
              <a:t>data</a:t>
            </a:r>
            <a:r>
              <a:rPr lang="en-US" dirty="0" smtClean="0"/>
              <a:t> can be more </a:t>
            </a:r>
            <a:r>
              <a:rPr lang="en-US" dirty="0" smtClean="0">
                <a:solidFill>
                  <a:srgbClr val="00B0F0"/>
                </a:solidFill>
              </a:rPr>
              <a:t>powerful</a:t>
            </a:r>
            <a:r>
              <a:rPr lang="en-US" dirty="0" smtClean="0"/>
              <a:t> than complex </a:t>
            </a:r>
            <a:r>
              <a:rPr lang="en-US" dirty="0" smtClean="0">
                <a:solidFill>
                  <a:srgbClr val="00B0F0"/>
                </a:solidFill>
              </a:rPr>
              <a:t>algorithms</a:t>
            </a:r>
            <a:r>
              <a:rPr lang="en-US" dirty="0" smtClean="0"/>
              <a:t> and models</a:t>
            </a:r>
          </a:p>
          <a:p>
            <a:pPr lvl="2"/>
            <a:r>
              <a:rPr lang="en-US" dirty="0" smtClean="0"/>
              <a:t>Google has solved many Natural Language Processing problems, simply by looking at the data</a:t>
            </a:r>
          </a:p>
          <a:p>
            <a:pPr lvl="2"/>
            <a:r>
              <a:rPr lang="en-US" dirty="0" smtClean="0"/>
              <a:t>Example: misspellings, synonyms </a:t>
            </a:r>
          </a:p>
          <a:p>
            <a:pPr lvl="1"/>
            <a:r>
              <a:rPr lang="en-US" dirty="0" smtClean="0"/>
              <a:t>Data is power!</a:t>
            </a:r>
          </a:p>
          <a:p>
            <a:pPr lvl="2"/>
            <a:r>
              <a:rPr lang="en-US" dirty="0" smtClean="0"/>
              <a:t>Today, the collected data is one of the biggest </a:t>
            </a:r>
            <a:r>
              <a:rPr lang="en-US" dirty="0" smtClean="0">
                <a:solidFill>
                  <a:srgbClr val="0070C0"/>
                </a:solidFill>
              </a:rPr>
              <a:t>assets</a:t>
            </a:r>
            <a:r>
              <a:rPr lang="en-US" dirty="0" smtClean="0"/>
              <a:t> of an online company</a:t>
            </a:r>
          </a:p>
          <a:p>
            <a:pPr lvl="3"/>
            <a:r>
              <a:rPr lang="en-US" dirty="0" smtClean="0"/>
              <a:t>Query logs of Google, The friendship and updates of Facebook, Tweets and follows of Twitter, Amazon transactions</a:t>
            </a:r>
          </a:p>
          <a:p>
            <a:pPr lvl="1"/>
            <a:r>
              <a:rPr lang="en-US" dirty="0" smtClean="0"/>
              <a:t>Data for the people:</a:t>
            </a:r>
          </a:p>
          <a:p>
            <a:pPr lvl="2"/>
            <a:r>
              <a:rPr lang="en-US" dirty="0" smtClean="0"/>
              <a:t>Using data from the people activity we can improve their individual lives but also the overall society life.</a:t>
            </a:r>
          </a:p>
          <a:p>
            <a:pPr lvl="1"/>
            <a:r>
              <a:rPr lang="en-US" dirty="0" smtClean="0"/>
              <a:t>We need a way to harness the </a:t>
            </a:r>
            <a:r>
              <a:rPr lang="en-US" dirty="0" smtClean="0">
                <a:solidFill>
                  <a:schemeClr val="accent6">
                    <a:lumMod val="75000"/>
                  </a:schemeClr>
                </a:solidFill>
              </a:rPr>
              <a:t>collective intelligence</a:t>
            </a:r>
          </a:p>
          <a:p>
            <a:endParaRPr lang="en-US" dirty="0" smtClean="0"/>
          </a:p>
          <a:p>
            <a:r>
              <a:rPr lang="en-US" dirty="0" smtClean="0"/>
              <a:t>From</a:t>
            </a:r>
            <a:r>
              <a:rPr lang="en-US" dirty="0" smtClean="0">
                <a:solidFill>
                  <a:srgbClr val="0070C0"/>
                </a:solidFill>
              </a:rPr>
              <a:t> Data mining</a:t>
            </a:r>
            <a:r>
              <a:rPr lang="en-US" dirty="0">
                <a:solidFill>
                  <a:schemeClr val="accent6">
                    <a:lumMod val="75000"/>
                  </a:schemeClr>
                </a:solidFill>
              </a:rPr>
              <a:t> </a:t>
            </a:r>
            <a:r>
              <a:rPr lang="en-US" dirty="0" smtClean="0"/>
              <a:t>to</a:t>
            </a:r>
            <a:r>
              <a:rPr lang="en-US" dirty="0" smtClean="0">
                <a:solidFill>
                  <a:schemeClr val="accent6">
                    <a:lumMod val="75000"/>
                  </a:schemeClr>
                </a:solidFill>
              </a:rPr>
              <a:t> Data Science</a:t>
            </a:r>
            <a:endParaRPr lang="en-US" dirty="0">
              <a:solidFill>
                <a:schemeClr val="accent6">
                  <a:lumMod val="75000"/>
                </a:schemeClr>
              </a:solidFill>
            </a:endParaRPr>
          </a:p>
        </p:txBody>
      </p:sp>
    </p:spTree>
    <p:extLst>
      <p:ext uri="{BB962C8B-B14F-4D97-AF65-F5344CB8AC3E}">
        <p14:creationId xmlns:p14="http://schemas.microsoft.com/office/powerpoint/2010/main" val="750876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a:t>
            </a:r>
            <a:r>
              <a:rPr lang="en-US" dirty="0" err="1" smtClean="0"/>
              <a:t>Itemsets</a:t>
            </a:r>
            <a:r>
              <a:rPr lang="en-US" dirty="0" smtClean="0"/>
              <a:t>: Applications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Text mining: finding associated phrases in text</a:t>
            </a:r>
          </a:p>
          <a:p>
            <a:pPr lvl="1"/>
            <a:r>
              <a:rPr lang="en-US" dirty="0"/>
              <a:t>There are lots of documents that contain the phrases </a:t>
            </a:r>
            <a:r>
              <a:rPr lang="en-US" dirty="0">
                <a:solidFill>
                  <a:schemeClr val="accent1"/>
                </a:solidFill>
              </a:rPr>
              <a:t>“association rules”</a:t>
            </a:r>
            <a:r>
              <a:rPr lang="en-US" dirty="0"/>
              <a:t>, </a:t>
            </a:r>
            <a:r>
              <a:rPr lang="en-US" dirty="0">
                <a:solidFill>
                  <a:schemeClr val="accent1"/>
                </a:solidFill>
              </a:rPr>
              <a:t> “data mining” </a:t>
            </a:r>
            <a:r>
              <a:rPr lang="en-US" dirty="0"/>
              <a:t>and</a:t>
            </a:r>
            <a:r>
              <a:rPr lang="en-US" dirty="0">
                <a:solidFill>
                  <a:schemeClr val="accent1"/>
                </a:solidFill>
              </a:rPr>
              <a:t> “efficient algorithm</a:t>
            </a:r>
            <a:r>
              <a:rPr lang="en-US" dirty="0" smtClean="0">
                <a:solidFill>
                  <a:schemeClr val="accent1"/>
                </a:solidFill>
              </a:rPr>
              <a:t>”</a:t>
            </a:r>
          </a:p>
          <a:p>
            <a:pPr lvl="1"/>
            <a:r>
              <a:rPr lang="en-US" dirty="0" smtClean="0"/>
              <a:t>Can be used to define key phrases, correct spelling mistakes, associate different concepts.</a:t>
            </a:r>
          </a:p>
          <a:p>
            <a:r>
              <a:rPr lang="en-US" dirty="0" smtClean="0"/>
              <a:t>Recommendations: </a:t>
            </a:r>
          </a:p>
          <a:p>
            <a:pPr lvl="1"/>
            <a:r>
              <a:rPr lang="en-US" dirty="0" smtClean="0"/>
              <a:t>Users who buy this item often buy this item as well</a:t>
            </a:r>
          </a:p>
          <a:p>
            <a:pPr lvl="1"/>
            <a:r>
              <a:rPr lang="en-US" dirty="0" smtClean="0"/>
              <a:t>Users who watched James Bond movies, also watched Jason Bourne movies. </a:t>
            </a:r>
          </a:p>
          <a:p>
            <a:pPr lvl="1"/>
            <a:endParaRPr lang="en-US" dirty="0"/>
          </a:p>
          <a:p>
            <a:pPr lvl="1"/>
            <a:r>
              <a:rPr lang="en-US" dirty="0" smtClean="0"/>
              <a:t>Recommendations make use of </a:t>
            </a:r>
            <a:r>
              <a:rPr lang="en-US" dirty="0" smtClean="0">
                <a:solidFill>
                  <a:schemeClr val="accent6">
                    <a:lumMod val="75000"/>
                  </a:schemeClr>
                </a:solidFill>
              </a:rPr>
              <a:t>item and user similarity</a:t>
            </a:r>
            <a:endParaRPr lang="en-US" dirty="0">
              <a:solidFill>
                <a:schemeClr val="accent6">
                  <a:lumMod val="75000"/>
                </a:schemeClr>
              </a:solidFill>
            </a:endParaRPr>
          </a:p>
        </p:txBody>
      </p:sp>
    </p:spTree>
    <p:extLst>
      <p:ext uri="{BB962C8B-B14F-4D97-AF65-F5344CB8AC3E}">
        <p14:creationId xmlns:p14="http://schemas.microsoft.com/office/powerpoint/2010/main" val="2475605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Recommender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8619146"/>
              </p:ext>
            </p:extLst>
          </p:nvPr>
        </p:nvGraphicFramePr>
        <p:xfrm>
          <a:off x="451338" y="2603891"/>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dirty="0"/>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509954" y="4813887"/>
            <a:ext cx="7654660" cy="1938992"/>
          </a:xfrm>
          <a:prstGeom prst="rect">
            <a:avLst/>
          </a:prstGeom>
          <a:noFill/>
        </p:spPr>
        <p:txBody>
          <a:bodyPr wrap="none" rtlCol="0">
            <a:spAutoFit/>
          </a:bodyPr>
          <a:lstStyle/>
          <a:p>
            <a:r>
              <a:rPr lang="en-US" sz="2000" dirty="0" smtClean="0"/>
              <a:t>Fill the empty entries of the matrix.</a:t>
            </a:r>
          </a:p>
          <a:p>
            <a:r>
              <a:rPr lang="en-US" sz="2000" dirty="0" smtClean="0"/>
              <a:t>Use the fact that similar users will behave similarly</a:t>
            </a:r>
          </a:p>
          <a:p>
            <a:r>
              <a:rPr lang="en-US" sz="2000" dirty="0" smtClean="0"/>
              <a:t>And similar items will be rated similarly</a:t>
            </a:r>
          </a:p>
          <a:p>
            <a:r>
              <a:rPr lang="en-US" sz="2000" dirty="0" smtClean="0"/>
              <a:t>But how do we define </a:t>
            </a:r>
            <a:r>
              <a:rPr lang="en-US" sz="2000" dirty="0" smtClean="0">
                <a:solidFill>
                  <a:schemeClr val="accent6">
                    <a:lumMod val="75000"/>
                  </a:schemeClr>
                </a:solidFill>
              </a:rPr>
              <a:t>similarity</a:t>
            </a:r>
            <a:r>
              <a:rPr lang="en-US" sz="2000" dirty="0" smtClean="0"/>
              <a:t>?</a:t>
            </a:r>
          </a:p>
          <a:p>
            <a:r>
              <a:rPr lang="en-US" sz="2000" dirty="0" smtClean="0"/>
              <a:t>How do we make use of the collective behavior?</a:t>
            </a:r>
          </a:p>
          <a:p>
            <a:r>
              <a:rPr lang="en-US" sz="2000" dirty="0" smtClean="0"/>
              <a:t>Big problem – Complicated math using probabilities/linear </a:t>
            </a:r>
            <a:r>
              <a:rPr lang="en-US" sz="2000" dirty="0" err="1" smtClean="0"/>
              <a:t>algerba</a:t>
            </a:r>
            <a:endParaRPr lang="en-US" sz="2000" dirty="0"/>
          </a:p>
        </p:txBody>
      </p:sp>
      <p:sp>
        <p:nvSpPr>
          <p:cNvPr id="3" name="TextBox 2"/>
          <p:cNvSpPr txBox="1"/>
          <p:nvPr/>
        </p:nvSpPr>
        <p:spPr>
          <a:xfrm>
            <a:off x="533400" y="1809449"/>
            <a:ext cx="7848600" cy="707886"/>
          </a:xfrm>
          <a:prstGeom prst="rect">
            <a:avLst/>
          </a:prstGeom>
          <a:noFill/>
        </p:spPr>
        <p:txBody>
          <a:bodyPr wrap="square" rtlCol="0">
            <a:spAutoFit/>
          </a:bodyPr>
          <a:lstStyle/>
          <a:p>
            <a:r>
              <a:rPr lang="en-US" sz="2000" dirty="0" smtClean="0"/>
              <a:t>Collaborative filtering: Use the collective behavior of the users to draw conclusions for an individual</a:t>
            </a:r>
            <a:endParaRPr lang="en-US" sz="2000" dirty="0"/>
          </a:p>
        </p:txBody>
      </p:sp>
    </p:spTree>
    <p:extLst>
      <p:ext uri="{BB962C8B-B14F-4D97-AF65-F5344CB8AC3E}">
        <p14:creationId xmlns:p14="http://schemas.microsoft.com/office/powerpoint/2010/main" val="4019016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a:t>Clustering Definition</a:t>
            </a:r>
          </a:p>
        </p:txBody>
      </p:sp>
      <p:sp>
        <p:nvSpPr>
          <p:cNvPr id="745475" name="Rectangle 3"/>
          <p:cNvSpPr>
            <a:spLocks noGrp="1" noChangeArrowheads="1"/>
          </p:cNvSpPr>
          <p:nvPr>
            <p:ph type="body" idx="1"/>
          </p:nvPr>
        </p:nvSpPr>
        <p:spPr/>
        <p:txBody>
          <a:bodyPr/>
          <a:lstStyle/>
          <a:p>
            <a:pPr marL="342900" indent="-342900">
              <a:lnSpc>
                <a:spcPct val="90000"/>
              </a:lnSpc>
            </a:pPr>
            <a:r>
              <a:rPr lang="en-US" dirty="0"/>
              <a:t>Given a set of data points, each having a set of attributes, and a similarity measure among them, find </a:t>
            </a:r>
            <a:r>
              <a:rPr lang="en-US" dirty="0">
                <a:solidFill>
                  <a:schemeClr val="accent6">
                    <a:lumMod val="75000"/>
                  </a:schemeClr>
                </a:solidFill>
              </a:rPr>
              <a:t>clusters</a:t>
            </a:r>
            <a:r>
              <a:rPr lang="en-US" dirty="0"/>
              <a:t> such that</a:t>
            </a:r>
          </a:p>
          <a:p>
            <a:pPr marL="742950" lvl="1" indent="-285750">
              <a:lnSpc>
                <a:spcPct val="90000"/>
              </a:lnSpc>
            </a:pPr>
            <a:r>
              <a:rPr lang="en-US" dirty="0"/>
              <a:t>Data points in one </a:t>
            </a:r>
            <a:r>
              <a:rPr lang="en-US" dirty="0">
                <a:solidFill>
                  <a:srgbClr val="0070C0"/>
                </a:solidFill>
              </a:rPr>
              <a:t>cluster</a:t>
            </a:r>
            <a:r>
              <a:rPr lang="en-US" dirty="0"/>
              <a:t> are </a:t>
            </a:r>
            <a:r>
              <a:rPr lang="en-US" dirty="0">
                <a:solidFill>
                  <a:schemeClr val="accent6">
                    <a:lumMod val="75000"/>
                  </a:schemeClr>
                </a:solidFill>
              </a:rPr>
              <a:t>more similar </a:t>
            </a:r>
            <a:r>
              <a:rPr lang="en-US" dirty="0"/>
              <a:t>to one another.</a:t>
            </a:r>
          </a:p>
          <a:p>
            <a:pPr marL="742950" lvl="1" indent="-285750">
              <a:lnSpc>
                <a:spcPct val="90000"/>
              </a:lnSpc>
            </a:pPr>
            <a:r>
              <a:rPr lang="en-US" dirty="0"/>
              <a:t>Data points in </a:t>
            </a:r>
            <a:r>
              <a:rPr lang="en-US" dirty="0">
                <a:solidFill>
                  <a:srgbClr val="0070C0"/>
                </a:solidFill>
              </a:rPr>
              <a:t>separate clusters </a:t>
            </a:r>
            <a:r>
              <a:rPr lang="en-US" dirty="0"/>
              <a:t>are </a:t>
            </a:r>
            <a:r>
              <a:rPr lang="en-US" dirty="0">
                <a:solidFill>
                  <a:schemeClr val="accent6">
                    <a:lumMod val="75000"/>
                  </a:schemeClr>
                </a:solidFill>
              </a:rPr>
              <a:t>less similar </a:t>
            </a:r>
            <a:r>
              <a:rPr lang="en-US" dirty="0"/>
              <a:t>to one another.</a:t>
            </a:r>
          </a:p>
          <a:p>
            <a:pPr marL="342900" indent="-342900">
              <a:lnSpc>
                <a:spcPct val="90000"/>
              </a:lnSpc>
            </a:pPr>
            <a:r>
              <a:rPr lang="en-US" dirty="0"/>
              <a:t>Similarity </a:t>
            </a:r>
            <a:r>
              <a:rPr lang="en-US" dirty="0" smtClean="0"/>
              <a:t>Measures?</a:t>
            </a:r>
            <a:endParaRPr lang="en-US" dirty="0"/>
          </a:p>
          <a:p>
            <a:pPr marL="742950" lvl="1" indent="-285750">
              <a:lnSpc>
                <a:spcPct val="90000"/>
              </a:lnSpc>
            </a:pPr>
            <a:r>
              <a:rPr lang="en-US" dirty="0"/>
              <a:t>Euclidean Distance if attributes are continuous.</a:t>
            </a:r>
          </a:p>
          <a:p>
            <a:pPr marL="742950" lvl="1" indent="-285750">
              <a:lnSpc>
                <a:spcPct val="90000"/>
              </a:lnSpc>
            </a:pPr>
            <a:r>
              <a:rPr lang="en-US" dirty="0"/>
              <a:t>Other Problem-specific Measures.</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020868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a:t>Illustrating Clustering</a:t>
            </a:r>
          </a:p>
        </p:txBody>
      </p:sp>
      <p:sp>
        <p:nvSpPr>
          <p:cNvPr id="747523" name="Text Box 3"/>
          <p:cNvSpPr txBox="1">
            <a:spLocks noChangeArrowheads="1"/>
          </p:cNvSpPr>
          <p:nvPr/>
        </p:nvSpPr>
        <p:spPr bwMode="auto">
          <a:xfrm>
            <a:off x="405606" y="1493837"/>
            <a:ext cx="595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pPr>
            <a:r>
              <a:rPr kumimoji="1" lang="en-US" sz="2000" b="0" dirty="0">
                <a:latin typeface="Tahoma" pitchFamily="34" charset="0"/>
              </a:rPr>
              <a:t>Euclidean Distance Based Clustering in 3-D space.</a:t>
            </a:r>
          </a:p>
        </p:txBody>
      </p:sp>
      <p:sp>
        <p:nvSpPr>
          <p:cNvPr id="747524" name="Text Box 4"/>
          <p:cNvSpPr txBox="1">
            <a:spLocks noChangeArrowheads="1"/>
          </p:cNvSpPr>
          <p:nvPr/>
        </p:nvSpPr>
        <p:spPr bwMode="auto">
          <a:xfrm>
            <a:off x="13279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747525" name="Text Box 5"/>
          <p:cNvSpPr txBox="1">
            <a:spLocks noChangeArrowheads="1"/>
          </p:cNvSpPr>
          <p:nvPr/>
        </p:nvSpPr>
        <p:spPr bwMode="auto">
          <a:xfrm>
            <a:off x="52141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747526" name="Group 6"/>
          <p:cNvGrpSpPr>
            <a:grpSpLocks/>
          </p:cNvGrpSpPr>
          <p:nvPr/>
        </p:nvGrpSpPr>
        <p:grpSpPr bwMode="auto">
          <a:xfrm>
            <a:off x="3309144" y="3385343"/>
            <a:ext cx="3048000" cy="2678113"/>
            <a:chOff x="2160" y="2544"/>
            <a:chExt cx="1920" cy="1687"/>
          </a:xfrm>
        </p:grpSpPr>
        <p:sp>
          <p:nvSpPr>
            <p:cNvPr id="747527"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8"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9"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TextBox 32"/>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1509840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r>
              <a:rPr lang="en-US"/>
              <a:t>Clustering: Application 1</a:t>
            </a:r>
          </a:p>
        </p:txBody>
      </p:sp>
      <p:sp>
        <p:nvSpPr>
          <p:cNvPr id="748547" name="Rectangle 3"/>
          <p:cNvSpPr>
            <a:spLocks noGrp="1" noChangeArrowheads="1"/>
          </p:cNvSpPr>
          <p:nvPr>
            <p:ph type="body" idx="1"/>
          </p:nvPr>
        </p:nvSpPr>
        <p:spPr>
          <a:xfrm>
            <a:off x="533400" y="1828800"/>
            <a:ext cx="8178800" cy="4171950"/>
          </a:xfrm>
        </p:spPr>
        <p:txBody>
          <a:bodyPr/>
          <a:lstStyle/>
          <a:p>
            <a:pPr marL="342900" indent="-342900">
              <a:lnSpc>
                <a:spcPct val="90000"/>
              </a:lnSpc>
            </a:pPr>
            <a:r>
              <a:rPr lang="en-US" sz="2400" dirty="0" smtClean="0"/>
              <a:t>Bioinformatics applications:</a:t>
            </a:r>
          </a:p>
          <a:p>
            <a:pPr marL="617220" lvl="1" indent="-342900">
              <a:lnSpc>
                <a:spcPct val="90000"/>
              </a:lnSpc>
            </a:pPr>
            <a:r>
              <a:rPr lang="en-US" sz="2000" dirty="0" smtClean="0"/>
              <a:t>Goal: Group genes and tissues together such that genes are </a:t>
            </a:r>
            <a:r>
              <a:rPr lang="en-US" sz="2000" dirty="0" err="1" smtClean="0"/>
              <a:t>coexpressed</a:t>
            </a:r>
            <a:r>
              <a:rPr lang="en-US" sz="2000" dirty="0" smtClean="0"/>
              <a:t> on the same tissues</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091804"/>
            <a:ext cx="4508500" cy="3385196"/>
          </a:xfrm>
          <a:prstGeom prst="rect">
            <a:avLst/>
          </a:prstGeom>
        </p:spPr>
      </p:pic>
    </p:spTree>
    <p:extLst>
      <p:ext uri="{BB962C8B-B14F-4D97-AF65-F5344CB8AC3E}">
        <p14:creationId xmlns:p14="http://schemas.microsoft.com/office/powerpoint/2010/main" val="20168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r>
              <a:rPr lang="en-US"/>
              <a:t>Clustering: Application 2</a:t>
            </a:r>
          </a:p>
        </p:txBody>
      </p:sp>
      <p:sp>
        <p:nvSpPr>
          <p:cNvPr id="750595"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918465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Coverage</a:t>
            </a:r>
            <a:endParaRPr lang="en-US" dirty="0"/>
          </a:p>
        </p:txBody>
      </p:sp>
      <p:sp>
        <p:nvSpPr>
          <p:cNvPr id="4" name="Content Placeholder 3"/>
          <p:cNvSpPr>
            <a:spLocks noGrp="1"/>
          </p:cNvSpPr>
          <p:nvPr>
            <p:ph idx="1"/>
          </p:nvPr>
        </p:nvSpPr>
        <p:spPr/>
        <p:txBody>
          <a:bodyPr/>
          <a:lstStyle/>
          <a:p>
            <a:r>
              <a:rPr lang="en-US" dirty="0" smtClean="0"/>
              <a:t>Given a set of  customers and items and the transaction relationship between the two, select a </a:t>
            </a:r>
            <a:r>
              <a:rPr lang="en-US" dirty="0" smtClean="0">
                <a:solidFill>
                  <a:srgbClr val="0070C0"/>
                </a:solidFill>
              </a:rPr>
              <a:t>small</a:t>
            </a:r>
            <a:r>
              <a:rPr lang="en-US" dirty="0" smtClean="0"/>
              <a:t> set of items that “</a:t>
            </a:r>
            <a:r>
              <a:rPr lang="en-US" dirty="0" smtClean="0">
                <a:solidFill>
                  <a:schemeClr val="accent6">
                    <a:lumMod val="75000"/>
                  </a:schemeClr>
                </a:solidFill>
              </a:rPr>
              <a:t>covers</a:t>
            </a:r>
            <a:r>
              <a:rPr lang="en-US" dirty="0" smtClean="0"/>
              <a:t>” all users.</a:t>
            </a:r>
          </a:p>
          <a:p>
            <a:pPr lvl="1"/>
            <a:r>
              <a:rPr lang="en-US" dirty="0" smtClean="0"/>
              <a:t>For each user there is at least one item in the set that the user has bought.</a:t>
            </a:r>
          </a:p>
          <a:p>
            <a:endParaRPr lang="en-US" dirty="0" smtClean="0"/>
          </a:p>
          <a:p>
            <a:r>
              <a:rPr lang="en-US" dirty="0" smtClean="0"/>
              <a:t>Application:</a:t>
            </a:r>
          </a:p>
          <a:p>
            <a:pPr lvl="1"/>
            <a:r>
              <a:rPr lang="en-US" dirty="0" smtClean="0"/>
              <a:t>Create a catalog to send out that has at least one item of interest for every customer.</a:t>
            </a:r>
            <a:endParaRPr lang="en-US" dirty="0"/>
          </a:p>
        </p:txBody>
      </p:sp>
    </p:spTree>
    <p:extLst>
      <p:ext uri="{BB962C8B-B14F-4D97-AF65-F5344CB8AC3E}">
        <p14:creationId xmlns:p14="http://schemas.microsoft.com/office/powerpoint/2010/main" val="2031333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a:t>Classification: Definition</a:t>
            </a:r>
          </a:p>
        </p:txBody>
      </p:sp>
      <p:sp>
        <p:nvSpPr>
          <p:cNvPr id="736259" name="Rectangle 3"/>
          <p:cNvSpPr>
            <a:spLocks noGrp="1" noChangeArrowheads="1"/>
          </p:cNvSpPr>
          <p:nvPr>
            <p:ph type="body" idx="1"/>
          </p:nvPr>
        </p:nvSpPr>
        <p:spPr>
          <a:xfrm>
            <a:off x="228600" y="1676400"/>
            <a:ext cx="8686800" cy="4876800"/>
          </a:xfrm>
        </p:spPr>
        <p:txBody>
          <a:bodyPr>
            <a:normAutofit/>
          </a:bodyPr>
          <a:lstStyle/>
          <a:p>
            <a:pPr marL="342900" indent="-342900">
              <a:lnSpc>
                <a:spcPct val="90000"/>
              </a:lnSpc>
            </a:pPr>
            <a:r>
              <a:rPr lang="en-US" dirty="0"/>
              <a:t>Given a collection of records (</a:t>
            </a:r>
            <a:r>
              <a:rPr lang="en-US" i="1" dirty="0">
                <a:solidFill>
                  <a:srgbClr val="CC0000"/>
                </a:solidFill>
              </a:rPr>
              <a:t>training set </a:t>
            </a:r>
            <a:r>
              <a:rPr lang="en-US" dirty="0"/>
              <a:t>)</a:t>
            </a:r>
          </a:p>
          <a:p>
            <a:pPr marL="742950" lvl="1" indent="-285750">
              <a:lnSpc>
                <a:spcPct val="90000"/>
              </a:lnSpc>
            </a:pPr>
            <a:r>
              <a:rPr lang="en-US" sz="2400" dirty="0"/>
              <a:t>Each record contains a set of </a:t>
            </a:r>
            <a:r>
              <a:rPr lang="en-US" sz="2400" i="1" dirty="0">
                <a:solidFill>
                  <a:srgbClr val="CC0000"/>
                </a:solidFill>
              </a:rPr>
              <a:t>attributes</a:t>
            </a:r>
            <a:r>
              <a:rPr lang="en-US" sz="2400" dirty="0"/>
              <a:t>, one of the attributes is the </a:t>
            </a:r>
            <a:r>
              <a:rPr lang="en-US" sz="2400" i="1" dirty="0">
                <a:solidFill>
                  <a:srgbClr val="CC0000"/>
                </a:solidFill>
              </a:rPr>
              <a:t>class</a:t>
            </a:r>
            <a:r>
              <a:rPr lang="en-US" sz="2400" dirty="0"/>
              <a:t>.</a:t>
            </a:r>
            <a:endParaRPr lang="en-US" dirty="0"/>
          </a:p>
          <a:p>
            <a:pPr marL="342900" indent="-342900">
              <a:lnSpc>
                <a:spcPct val="90000"/>
              </a:lnSpc>
            </a:pPr>
            <a:r>
              <a:rPr lang="en-US" dirty="0"/>
              <a:t>Find a </a:t>
            </a:r>
            <a:r>
              <a:rPr lang="en-US" i="1" dirty="0">
                <a:solidFill>
                  <a:srgbClr val="CC0000"/>
                </a:solidFill>
              </a:rPr>
              <a:t>model</a:t>
            </a:r>
            <a:r>
              <a:rPr lang="en-US" dirty="0"/>
              <a:t>  for class attribute as a function of the values of other attributes.</a:t>
            </a:r>
          </a:p>
          <a:p>
            <a:pPr marL="342900" indent="-342900">
              <a:lnSpc>
                <a:spcPct val="90000"/>
              </a:lnSpc>
            </a:pPr>
            <a:endParaRPr lang="en-US" dirty="0" smtClean="0"/>
          </a:p>
          <a:p>
            <a:pPr marL="342900" indent="-342900">
              <a:lnSpc>
                <a:spcPct val="90000"/>
              </a:lnSpc>
            </a:pPr>
            <a:r>
              <a:rPr lang="en-US" dirty="0" smtClean="0"/>
              <a:t>Goal</a:t>
            </a:r>
            <a:r>
              <a:rPr lang="en-US" dirty="0"/>
              <a:t>: </a:t>
            </a:r>
            <a:r>
              <a:rPr lang="en-US" u="sng" dirty="0"/>
              <a:t>previously unseen</a:t>
            </a:r>
            <a:r>
              <a:rPr lang="en-US" dirty="0"/>
              <a:t> records should be assigned a class as accurately as possible</a:t>
            </a:r>
            <a:r>
              <a:rPr lang="en-US" dirty="0" smtClean="0"/>
              <a:t>.</a:t>
            </a:r>
          </a:p>
          <a:p>
            <a:pPr marL="342900" indent="-342900">
              <a:lnSpc>
                <a:spcPct val="90000"/>
              </a:lnSpc>
            </a:pPr>
            <a:endParaRPr lang="en-US" dirty="0"/>
          </a:p>
          <a:p>
            <a:pPr marL="342900" indent="-342900">
              <a:lnSpc>
                <a:spcPct val="90000"/>
              </a:lnSpc>
            </a:pPr>
            <a:r>
              <a:rPr lang="en-US" dirty="0" smtClean="0"/>
              <a:t>In simple terms: Create a model that </a:t>
            </a:r>
            <a:r>
              <a:rPr lang="en-US" dirty="0" smtClean="0">
                <a:solidFill>
                  <a:schemeClr val="accent6">
                    <a:lumMod val="75000"/>
                  </a:schemeClr>
                </a:solidFill>
              </a:rPr>
              <a:t>predicts</a:t>
            </a:r>
            <a:r>
              <a:rPr lang="en-US" dirty="0" smtClean="0"/>
              <a:t> a specific property of the data</a:t>
            </a:r>
            <a:endParaRPr lang="en-US" dirty="0"/>
          </a:p>
        </p:txBody>
      </p:sp>
    </p:spTree>
    <p:extLst>
      <p:ext uri="{BB962C8B-B14F-4D97-AF65-F5344CB8AC3E}">
        <p14:creationId xmlns:p14="http://schemas.microsoft.com/office/powerpoint/2010/main" val="3014877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dirty="0"/>
              <a:t>Classification </a:t>
            </a:r>
            <a:r>
              <a:rPr lang="en-US" dirty="0" smtClean="0"/>
              <a:t>Example: Tax Fraud</a:t>
            </a:r>
            <a:endParaRPr lang="en-US" dirty="0"/>
          </a:p>
        </p:txBody>
      </p:sp>
      <p:graphicFrame>
        <p:nvGraphicFramePr>
          <p:cNvPr id="738307" name="Object 3"/>
          <p:cNvGraphicFramePr>
            <a:graphicFrameLocks noChangeAspect="1"/>
          </p:cNvGraphicFramePr>
          <p:nvPr>
            <p:extLst>
              <p:ext uri="{D42A27DB-BD31-4B8C-83A1-F6EECF244321}">
                <p14:modId xmlns:p14="http://schemas.microsoft.com/office/powerpoint/2010/main" val="3327422551"/>
              </p:ext>
            </p:extLst>
          </p:nvPr>
        </p:nvGraphicFramePr>
        <p:xfrm>
          <a:off x="457200" y="2371725"/>
          <a:ext cx="3565525" cy="3687763"/>
        </p:xfrm>
        <a:graphic>
          <a:graphicData uri="http://schemas.openxmlformats.org/presentationml/2006/ole">
            <mc:AlternateContent xmlns:mc="http://schemas.openxmlformats.org/markup-compatibility/2006">
              <mc:Choice xmlns:v="urn:schemas-microsoft-com:vml" Requires="v">
                <p:oleObj spid="_x0000_s8260" name="Document" r:id="rId4" imgW="5405628" imgH="5782056" progId="Word.Document.8">
                  <p:embed/>
                </p:oleObj>
              </mc:Choice>
              <mc:Fallback>
                <p:oleObj name="Document" r:id="rId4" imgW="5405628" imgH="5782056" progId="Word.Document.8">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71725"/>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8308" name="Text Box 4"/>
          <p:cNvSpPr txBox="1">
            <a:spLocks noChangeArrowheads="1"/>
          </p:cNvSpPr>
          <p:nvPr/>
        </p:nvSpPr>
        <p:spPr bwMode="auto">
          <a:xfrm rot="19183191">
            <a:off x="1066800" y="1747838"/>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09" name="Text Box 5"/>
          <p:cNvSpPr txBox="1">
            <a:spLocks noChangeArrowheads="1"/>
          </p:cNvSpPr>
          <p:nvPr/>
        </p:nvSpPr>
        <p:spPr bwMode="auto">
          <a:xfrm rot="19183191">
            <a:off x="1828800" y="1747838"/>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10" name="Text Box 6"/>
          <p:cNvSpPr txBox="1">
            <a:spLocks noChangeArrowheads="1"/>
          </p:cNvSpPr>
          <p:nvPr/>
        </p:nvSpPr>
        <p:spPr bwMode="auto">
          <a:xfrm rot="19183191">
            <a:off x="2590800" y="1747838"/>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738311" name="Text Box 7"/>
          <p:cNvSpPr txBox="1">
            <a:spLocks noChangeArrowheads="1"/>
          </p:cNvSpPr>
          <p:nvPr/>
        </p:nvSpPr>
        <p:spPr bwMode="auto">
          <a:xfrm rot="19183191">
            <a:off x="3352800" y="1976438"/>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aphicFrame>
        <p:nvGraphicFramePr>
          <p:cNvPr id="738312" name="Object 8"/>
          <p:cNvGraphicFramePr>
            <a:graphicFrameLocks noChangeAspect="1"/>
          </p:cNvGraphicFramePr>
          <p:nvPr>
            <p:extLst>
              <p:ext uri="{D42A27DB-BD31-4B8C-83A1-F6EECF244321}">
                <p14:modId xmlns:p14="http://schemas.microsoft.com/office/powerpoint/2010/main" val="119892947"/>
              </p:ext>
            </p:extLst>
          </p:nvPr>
        </p:nvGraphicFramePr>
        <p:xfrm>
          <a:off x="4495800" y="2357438"/>
          <a:ext cx="2994025" cy="2646362"/>
        </p:xfrm>
        <a:graphic>
          <a:graphicData uri="http://schemas.openxmlformats.org/presentationml/2006/ole">
            <mc:AlternateContent xmlns:mc="http://schemas.openxmlformats.org/markup-compatibility/2006">
              <mc:Choice xmlns:v="urn:schemas-microsoft-com:vml" Requires="v">
                <p:oleObj spid="_x0000_s8261" name="Document" r:id="rId7" imgW="4614672" imgH="4076700" progId="Word.Document.8">
                  <p:embed/>
                </p:oleObj>
              </mc:Choice>
              <mc:Fallback>
                <p:oleObj name="Document" r:id="rId7" imgW="4614672" imgH="4076700" progId="Word.Document.8">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357438"/>
                        <a:ext cx="2994025" cy="264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8313" name="Group 9"/>
          <p:cNvGrpSpPr>
            <a:grpSpLocks/>
          </p:cNvGrpSpPr>
          <p:nvPr/>
        </p:nvGrpSpPr>
        <p:grpSpPr bwMode="auto">
          <a:xfrm>
            <a:off x="7924800" y="4262438"/>
            <a:ext cx="990600" cy="685800"/>
            <a:chOff x="4944" y="2736"/>
            <a:chExt cx="624" cy="432"/>
          </a:xfrm>
        </p:grpSpPr>
        <p:sp>
          <p:nvSpPr>
            <p:cNvPr id="73831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5" name="Text Box 11"/>
            <p:cNvSpPr txBox="1">
              <a:spLocks noChangeArrowheads="1"/>
            </p:cNvSpPr>
            <p:nvPr/>
          </p:nvSpPr>
          <p:spPr bwMode="auto">
            <a:xfrm>
              <a:off x="5086" y="2856"/>
              <a:ext cx="345" cy="299"/>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Test</a:t>
              </a:r>
            </a:p>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Set</a:t>
              </a:r>
              <a:endParaRPr lang="en-US" sz="1400" b="0">
                <a:solidFill>
                  <a:schemeClr val="bg2"/>
                </a:solidFill>
                <a:latin typeface="Arial" charset="0"/>
              </a:endParaRPr>
            </a:p>
          </p:txBody>
        </p:sp>
      </p:grpSp>
      <p:sp>
        <p:nvSpPr>
          <p:cNvPr id="738316" name="AutoShape 12"/>
          <p:cNvSpPr>
            <a:spLocks noChangeArrowheads="1"/>
          </p:cNvSpPr>
          <p:nvPr/>
        </p:nvSpPr>
        <p:spPr bwMode="auto">
          <a:xfrm>
            <a:off x="4114800" y="5405438"/>
            <a:ext cx="990600" cy="685800"/>
          </a:xfrm>
          <a:prstGeom prst="can">
            <a:avLst>
              <a:gd name="adj" fmla="val 25056"/>
            </a:avLst>
          </a:prstGeom>
          <a:solidFill>
            <a:schemeClr val="accent2"/>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7" name="Text Box 13"/>
          <p:cNvSpPr txBox="1">
            <a:spLocks noChangeArrowheads="1"/>
          </p:cNvSpPr>
          <p:nvPr/>
        </p:nvSpPr>
        <p:spPr bwMode="auto">
          <a:xfrm>
            <a:off x="4114800" y="5553075"/>
            <a:ext cx="10429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Set</a:t>
            </a:r>
            <a:endParaRPr lang="en-US" sz="1400" b="0">
              <a:solidFill>
                <a:schemeClr val="bg2"/>
              </a:solidFill>
              <a:latin typeface="Arial" charset="0"/>
            </a:endParaRPr>
          </a:p>
        </p:txBody>
      </p:sp>
      <p:grpSp>
        <p:nvGrpSpPr>
          <p:cNvPr id="738318" name="Group 14"/>
          <p:cNvGrpSpPr>
            <a:grpSpLocks/>
          </p:cNvGrpSpPr>
          <p:nvPr/>
        </p:nvGrpSpPr>
        <p:grpSpPr bwMode="auto">
          <a:xfrm>
            <a:off x="7866063" y="5400675"/>
            <a:ext cx="1125537" cy="690563"/>
            <a:chOff x="3360" y="2880"/>
            <a:chExt cx="672" cy="415"/>
          </a:xfrm>
        </p:grpSpPr>
        <p:sp>
          <p:nvSpPr>
            <p:cNvPr id="738319"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0" name="Text Box 16"/>
            <p:cNvSpPr txBox="1">
              <a:spLocks noChangeArrowheads="1"/>
            </p:cNvSpPr>
            <p:nvPr/>
          </p:nvSpPr>
          <p:spPr bwMode="auto">
            <a:xfrm>
              <a:off x="3392" y="2978"/>
              <a:ext cx="54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2000">
                  <a:solidFill>
                    <a:srgbClr val="CC0000"/>
                  </a:solidFill>
                  <a:latin typeface="Arial" charset="0"/>
                </a:rPr>
                <a:t>Model</a:t>
              </a:r>
              <a:endParaRPr lang="en-US" sz="1400" b="0">
                <a:solidFill>
                  <a:schemeClr val="bg2"/>
                </a:solidFill>
                <a:latin typeface="Arial" charset="0"/>
              </a:endParaRPr>
            </a:p>
          </p:txBody>
        </p:sp>
      </p:grpSp>
      <p:sp>
        <p:nvSpPr>
          <p:cNvPr id="738321" name="AutoShape 17"/>
          <p:cNvSpPr>
            <a:spLocks noChangeArrowheads="1"/>
          </p:cNvSpPr>
          <p:nvPr/>
        </p:nvSpPr>
        <p:spPr bwMode="auto">
          <a:xfrm>
            <a:off x="5715000" y="5253038"/>
            <a:ext cx="1447800" cy="995362"/>
          </a:xfrm>
          <a:prstGeom prst="bevel">
            <a:avLst>
              <a:gd name="adj" fmla="val 12500"/>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2" name="Text Box 18"/>
          <p:cNvSpPr txBox="1">
            <a:spLocks noChangeArrowheads="1"/>
          </p:cNvSpPr>
          <p:nvPr/>
        </p:nvSpPr>
        <p:spPr bwMode="auto">
          <a:xfrm>
            <a:off x="5791200" y="5329238"/>
            <a:ext cx="132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2000">
                <a:solidFill>
                  <a:srgbClr val="000000"/>
                </a:solidFill>
                <a:latin typeface="Arial" charset="0"/>
              </a:rPr>
              <a:t>Learn </a:t>
            </a:r>
          </a:p>
          <a:p>
            <a:pPr algn="ctr">
              <a:spcBef>
                <a:spcPct val="20000"/>
              </a:spcBef>
              <a:buClr>
                <a:schemeClr val="accent2"/>
              </a:buClr>
              <a:buSzPct val="75000"/>
              <a:buFont typeface="Monotype Sorts" pitchFamily="2" charset="2"/>
              <a:buNone/>
            </a:pPr>
            <a:r>
              <a:rPr lang="en-US" sz="2000">
                <a:solidFill>
                  <a:srgbClr val="000000"/>
                </a:solidFill>
                <a:latin typeface="Arial" charset="0"/>
              </a:rPr>
              <a:t>Classifier</a:t>
            </a:r>
            <a:endParaRPr lang="en-US" sz="1400" b="0">
              <a:solidFill>
                <a:srgbClr val="00E0CB"/>
              </a:solidFill>
              <a:latin typeface="Arial" charset="0"/>
            </a:endParaRPr>
          </a:p>
        </p:txBody>
      </p:sp>
      <p:sp>
        <p:nvSpPr>
          <p:cNvPr id="738323" name="AutoShape 19"/>
          <p:cNvSpPr>
            <a:spLocks noChangeArrowheads="1"/>
          </p:cNvSpPr>
          <p:nvPr/>
        </p:nvSpPr>
        <p:spPr bwMode="auto">
          <a:xfrm>
            <a:off x="5216525" y="5664200"/>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4" name="AutoShape 20"/>
          <p:cNvSpPr>
            <a:spLocks noChangeArrowheads="1"/>
          </p:cNvSpPr>
          <p:nvPr/>
        </p:nvSpPr>
        <p:spPr bwMode="auto">
          <a:xfrm>
            <a:off x="7239000" y="5629275"/>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5" name="AutoShape 21"/>
          <p:cNvSpPr>
            <a:spLocks noChangeArrowheads="1"/>
          </p:cNvSpPr>
          <p:nvPr/>
        </p:nvSpPr>
        <p:spPr bwMode="auto">
          <a:xfrm rot="5400000">
            <a:off x="8301831" y="5104607"/>
            <a:ext cx="312737" cy="152400"/>
          </a:xfrm>
          <a:prstGeom prst="rightArrow">
            <a:avLst>
              <a:gd name="adj1" fmla="val 50000"/>
              <a:gd name="adj2" fmla="val 51302"/>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6" name="Line 22"/>
          <p:cNvSpPr>
            <a:spLocks noChangeShapeType="1"/>
          </p:cNvSpPr>
          <p:nvPr/>
        </p:nvSpPr>
        <p:spPr bwMode="auto">
          <a:xfrm>
            <a:off x="3886200" y="4795838"/>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7" name="Line 23"/>
          <p:cNvSpPr>
            <a:spLocks noChangeShapeType="1"/>
          </p:cNvSpPr>
          <p:nvPr/>
        </p:nvSpPr>
        <p:spPr bwMode="auto">
          <a:xfrm>
            <a:off x="7543800" y="3729038"/>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641873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Example: Decision Trees</a:t>
            </a:r>
            <a:endParaRPr lang="en-US" dirty="0"/>
          </a:p>
        </p:txBody>
      </p:sp>
      <p:grpSp>
        <p:nvGrpSpPr>
          <p:cNvPr id="3" name="Group 2"/>
          <p:cNvGrpSpPr>
            <a:grpSpLocks/>
          </p:cNvGrpSpPr>
          <p:nvPr/>
        </p:nvGrpSpPr>
        <p:grpSpPr bwMode="auto">
          <a:xfrm>
            <a:off x="1828800" y="2057400"/>
            <a:ext cx="5257799" cy="4038600"/>
            <a:chOff x="384" y="1584"/>
            <a:chExt cx="2451" cy="1694"/>
          </a:xfrm>
        </p:grpSpPr>
        <p:sp>
          <p:nvSpPr>
            <p:cNvPr id="4"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b="0">
                <a:solidFill>
                  <a:schemeClr val="bg2"/>
                </a:solidFill>
                <a:latin typeface="Arial" charset="0"/>
              </a:endParaRPr>
            </a:p>
          </p:txBody>
        </p:sp>
        <p:sp>
          <p:nvSpPr>
            <p:cNvPr id="11"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b="0">
                <a:solidFill>
                  <a:schemeClr val="bg2"/>
                </a:solidFill>
                <a:latin typeface="Arial" charset="0"/>
              </a:endParaRPr>
            </a:p>
          </p:txBody>
        </p:sp>
        <p:sp>
          <p:nvSpPr>
            <p:cNvPr id="12"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b="0">
                <a:solidFill>
                  <a:schemeClr val="bg2"/>
                </a:solidFill>
                <a:latin typeface="Arial" charset="0"/>
              </a:endParaRPr>
            </a:p>
          </p:txBody>
        </p:sp>
        <p:sp>
          <p:nvSpPr>
            <p:cNvPr id="13"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b="0">
                <a:solidFill>
                  <a:schemeClr val="bg2"/>
                </a:solidFill>
                <a:latin typeface="Arial" charset="0"/>
              </a:endParaRPr>
            </a:p>
          </p:txBody>
        </p:sp>
        <p:sp>
          <p:nvSpPr>
            <p:cNvPr id="15"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chemeClr val="bg2"/>
                </a:solidFill>
                <a:latin typeface="Arial" charset="0"/>
              </a:endParaRPr>
            </a:p>
          </p:txBody>
        </p:sp>
        <p:sp>
          <p:nvSpPr>
            <p:cNvPr id="17"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rgbClr val="00FFFF"/>
                </a:solidFill>
                <a:latin typeface="Arial" charset="0"/>
              </a:endParaRPr>
            </a:p>
          </p:txBody>
        </p:sp>
        <p:sp>
          <p:nvSpPr>
            <p:cNvPr id="19"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chemeClr val="bg2"/>
                </a:solidFill>
                <a:latin typeface="Arial" charset="0"/>
              </a:endParaRPr>
            </a:p>
          </p:txBody>
        </p:sp>
        <p:sp>
          <p:nvSpPr>
            <p:cNvPr id="21"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Yes</a:t>
              </a:r>
              <a:endParaRPr lang="en-US" sz="1600" b="0">
                <a:solidFill>
                  <a:schemeClr val="bg2"/>
                </a:solidFill>
                <a:latin typeface="Arial" charset="0"/>
              </a:endParaRPr>
            </a:p>
          </p:txBody>
        </p:sp>
        <p:sp>
          <p:nvSpPr>
            <p:cNvPr id="22"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No</a:t>
              </a:r>
              <a:endParaRPr lang="en-US" sz="1600" b="0">
                <a:solidFill>
                  <a:schemeClr val="bg2"/>
                </a:solidFill>
                <a:latin typeface="Arial" charset="0"/>
              </a:endParaRPr>
            </a:p>
          </p:txBody>
        </p:sp>
        <p:sp>
          <p:nvSpPr>
            <p:cNvPr id="23"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Married</a:t>
              </a:r>
              <a:r>
                <a:rPr lang="en-US" sz="1600" b="0">
                  <a:solidFill>
                    <a:schemeClr val="bg2"/>
                  </a:solidFill>
                  <a:latin typeface="Arial" charset="0"/>
                </a:rPr>
                <a:t> </a:t>
              </a:r>
            </a:p>
          </p:txBody>
        </p:sp>
        <p:sp>
          <p:nvSpPr>
            <p:cNvPr id="24"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Single, Divorced</a:t>
              </a:r>
              <a:endParaRPr lang="en-US" sz="1600" b="0">
                <a:solidFill>
                  <a:schemeClr val="bg2"/>
                </a:solidFill>
                <a:latin typeface="Arial" charset="0"/>
              </a:endParaRPr>
            </a:p>
          </p:txBody>
        </p:sp>
        <p:sp>
          <p:nvSpPr>
            <p:cNvPr id="25"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&lt; 80K</a:t>
              </a:r>
              <a:endParaRPr lang="en-US" sz="1600" b="0">
                <a:solidFill>
                  <a:schemeClr val="bg2"/>
                </a:solidFill>
                <a:latin typeface="Arial" charset="0"/>
              </a:endParaRPr>
            </a:p>
          </p:txBody>
        </p:sp>
        <p:sp>
          <p:nvSpPr>
            <p:cNvPr id="26"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&gt; 80K</a:t>
              </a:r>
              <a:endParaRPr lang="en-US" sz="1600" b="0">
                <a:solidFill>
                  <a:schemeClr val="bg2"/>
                </a:solidFill>
                <a:latin typeface="Arial" charset="0"/>
              </a:endParaRPr>
            </a:p>
          </p:txBody>
        </p:sp>
      </p:grpSp>
    </p:spTree>
    <p:extLst>
      <p:ext uri="{BB962C8B-B14F-4D97-AF65-F5344CB8AC3E}">
        <p14:creationId xmlns:p14="http://schemas.microsoft.com/office/powerpoint/2010/main" val="197020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transaction data</a:t>
            </a:r>
            <a:endParaRPr lang="en-US" dirty="0"/>
          </a:p>
        </p:txBody>
      </p:sp>
      <p:sp>
        <p:nvSpPr>
          <p:cNvPr id="3" name="Content Placeholder 2"/>
          <p:cNvSpPr>
            <a:spLocks noGrp="1"/>
          </p:cNvSpPr>
          <p:nvPr>
            <p:ph idx="1"/>
          </p:nvPr>
        </p:nvSpPr>
        <p:spPr/>
        <p:txBody>
          <a:bodyPr>
            <a:normAutofit/>
          </a:bodyPr>
          <a:lstStyle/>
          <a:p>
            <a:r>
              <a:rPr lang="en-US" dirty="0" smtClean="0"/>
              <a:t>Billions of real-life customers: </a:t>
            </a:r>
          </a:p>
          <a:p>
            <a:pPr lvl="1"/>
            <a:r>
              <a:rPr lang="en-US" dirty="0"/>
              <a:t>WALMART: </a:t>
            </a:r>
            <a:r>
              <a:rPr lang="en-US" dirty="0" err="1"/>
              <a:t>20M</a:t>
            </a:r>
            <a:r>
              <a:rPr lang="en-US" dirty="0"/>
              <a:t> </a:t>
            </a:r>
            <a:r>
              <a:rPr lang="en-US" dirty="0" smtClean="0"/>
              <a:t>transactions per day</a:t>
            </a:r>
            <a:endParaRPr lang="en-US" dirty="0"/>
          </a:p>
          <a:p>
            <a:pPr lvl="1"/>
            <a:r>
              <a:rPr lang="en-US" dirty="0" smtClean="0"/>
              <a:t>AT&amp;T </a:t>
            </a:r>
            <a:r>
              <a:rPr lang="en-US" dirty="0"/>
              <a:t>300 M </a:t>
            </a:r>
            <a:r>
              <a:rPr lang="en-US" dirty="0" smtClean="0"/>
              <a:t>calls per day</a:t>
            </a:r>
            <a:endParaRPr lang="en-US" dirty="0"/>
          </a:p>
          <a:p>
            <a:pPr lvl="1"/>
            <a:r>
              <a:rPr lang="en-US" dirty="0" smtClean="0"/>
              <a:t>Credit card companies: billions of transactions per day.</a:t>
            </a:r>
          </a:p>
          <a:p>
            <a:pPr lvl="1"/>
            <a:r>
              <a:rPr lang="en-US" dirty="0" smtClean="0"/>
              <a:t>Amazon: millions of purchases per day</a:t>
            </a:r>
            <a:endParaRPr lang="en-US" dirty="0"/>
          </a:p>
          <a:p>
            <a:pPr lvl="1"/>
            <a:endParaRPr lang="en-US" dirty="0" smtClean="0"/>
          </a:p>
          <a:p>
            <a:r>
              <a:rPr lang="en-US" dirty="0" smtClean="0"/>
              <a:t>The point cards allow companies to collect information about specific users</a:t>
            </a:r>
          </a:p>
          <a:p>
            <a:endParaRPr lang="en-US" dirty="0" smtClean="0"/>
          </a:p>
        </p:txBody>
      </p:sp>
    </p:spTree>
    <p:extLst>
      <p:ext uri="{BB962C8B-B14F-4D97-AF65-F5344CB8AC3E}">
        <p14:creationId xmlns:p14="http://schemas.microsoft.com/office/powerpoint/2010/main" val="2770392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t>Classification: Application 1</a:t>
            </a:r>
          </a:p>
        </p:txBody>
      </p:sp>
      <p:sp>
        <p:nvSpPr>
          <p:cNvPr id="739331" name="Rectangle 3"/>
          <p:cNvSpPr>
            <a:spLocks noGrp="1" noChangeArrowheads="1"/>
          </p:cNvSpPr>
          <p:nvPr>
            <p:ph type="body" idx="1"/>
          </p:nvPr>
        </p:nvSpPr>
        <p:spPr>
          <a:xfrm>
            <a:off x="228600" y="1524000"/>
            <a:ext cx="8359095" cy="5105400"/>
          </a:xfrm>
        </p:spPr>
        <p:txBody>
          <a:bodyPr>
            <a:normAutofit/>
          </a:bodyPr>
          <a:lstStyle/>
          <a:p>
            <a:pPr marL="342900" indent="-342900"/>
            <a:r>
              <a:rPr lang="en-US" sz="2400" dirty="0" smtClean="0"/>
              <a:t>Ad Click Prediction</a:t>
            </a:r>
            <a:endParaRPr lang="en-US" sz="2400" dirty="0"/>
          </a:p>
          <a:p>
            <a:pPr marL="742950" lvl="1" indent="-285750"/>
            <a:r>
              <a:rPr lang="en-US" sz="2400" dirty="0"/>
              <a:t>Goal: </a:t>
            </a:r>
            <a:r>
              <a:rPr lang="en-US" dirty="0" smtClean="0"/>
              <a:t>Predict if a user that visits a web page will click on a displayed ad</a:t>
            </a:r>
            <a:r>
              <a:rPr lang="en-US" sz="2400" dirty="0" smtClean="0"/>
              <a:t>. Use it to target users with high click probability.</a:t>
            </a:r>
            <a:endParaRPr lang="en-US" sz="2400" dirty="0"/>
          </a:p>
          <a:p>
            <a:pPr marL="742950" lvl="1" indent="-285750"/>
            <a:r>
              <a:rPr lang="en-US" sz="2400" dirty="0"/>
              <a:t>Approach:</a:t>
            </a:r>
          </a:p>
          <a:p>
            <a:pPr marL="1143000" lvl="2" indent="-228600"/>
            <a:r>
              <a:rPr lang="en-US" sz="2000" dirty="0" smtClean="0"/>
              <a:t>Collect data for users over a period of time and record who clicks and who does not. </a:t>
            </a:r>
            <a:r>
              <a:rPr lang="en-US" dirty="0"/>
              <a:t>The </a:t>
            </a:r>
            <a:r>
              <a:rPr lang="en-US" dirty="0" smtClean="0">
                <a:solidFill>
                  <a:srgbClr val="0000FF"/>
                </a:solidFill>
              </a:rPr>
              <a:t>{click, no click}</a:t>
            </a:r>
            <a:r>
              <a:rPr lang="en-US" dirty="0" smtClean="0"/>
              <a:t> information forms </a:t>
            </a:r>
            <a:r>
              <a:rPr lang="en-US" dirty="0"/>
              <a:t>the </a:t>
            </a:r>
            <a:r>
              <a:rPr lang="en-US" dirty="0">
                <a:solidFill>
                  <a:srgbClr val="0000FF"/>
                </a:solidFill>
              </a:rPr>
              <a:t>class attribute</a:t>
            </a:r>
            <a:r>
              <a:rPr lang="en-US" dirty="0" smtClean="0"/>
              <a:t>.</a:t>
            </a:r>
            <a:endParaRPr lang="en-US" sz="2000" dirty="0"/>
          </a:p>
          <a:p>
            <a:pPr marL="1143000" lvl="2" indent="-228600"/>
            <a:r>
              <a:rPr lang="en-US" sz="2000" dirty="0" smtClean="0"/>
              <a:t>Use the history of the user (web pages browsed, queries issued) as the features.</a:t>
            </a:r>
            <a:endParaRPr lang="en-US" sz="1800" dirty="0"/>
          </a:p>
          <a:p>
            <a:pPr marL="1143000" lvl="2" indent="-228600"/>
            <a:r>
              <a:rPr lang="en-US" dirty="0" smtClean="0"/>
              <a:t>Learn </a:t>
            </a:r>
            <a:r>
              <a:rPr lang="en-US" sz="2000" dirty="0" smtClean="0"/>
              <a:t>a </a:t>
            </a:r>
            <a:r>
              <a:rPr lang="en-US" sz="2000" dirty="0"/>
              <a:t>classifier </a:t>
            </a:r>
            <a:r>
              <a:rPr lang="en-US" sz="2000" dirty="0" smtClean="0"/>
              <a:t>model and test on new users.</a:t>
            </a:r>
            <a:endParaRPr lang="en-US" sz="2000" dirty="0"/>
          </a:p>
        </p:txBody>
      </p:sp>
    </p:spTree>
    <p:extLst>
      <p:ext uri="{BB962C8B-B14F-4D97-AF65-F5344CB8AC3E}">
        <p14:creationId xmlns:p14="http://schemas.microsoft.com/office/powerpoint/2010/main" val="3726163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r>
              <a:rPr lang="en-US"/>
              <a:t>Classification: Application 2</a:t>
            </a:r>
          </a:p>
        </p:txBody>
      </p:sp>
      <p:sp>
        <p:nvSpPr>
          <p:cNvPr id="740355" name="Rectangle 3"/>
          <p:cNvSpPr>
            <a:spLocks noGrp="1" noChangeArrowheads="1"/>
          </p:cNvSpPr>
          <p:nvPr>
            <p:ph type="body" idx="1"/>
          </p:nvPr>
        </p:nvSpPr>
        <p:spPr>
          <a:xfrm>
            <a:off x="228600" y="1828800"/>
            <a:ext cx="8686800" cy="4495800"/>
          </a:xfrm>
        </p:spPr>
        <p:txBody>
          <a:bodyPr>
            <a:normAutofit/>
          </a:bodyPr>
          <a:lstStyle/>
          <a:p>
            <a:pPr marL="342900" indent="-342900">
              <a:lnSpc>
                <a:spcPct val="90000"/>
              </a:lnSpc>
            </a:pPr>
            <a:r>
              <a:rPr lang="en-US" sz="2400" dirty="0"/>
              <a:t>Fraud Detection</a:t>
            </a:r>
          </a:p>
          <a:p>
            <a:pPr marL="742950" lvl="1" indent="-285750">
              <a:lnSpc>
                <a:spcPct val="90000"/>
              </a:lnSpc>
            </a:pPr>
            <a:r>
              <a:rPr lang="en-US" sz="2400" dirty="0"/>
              <a:t>Goal: Predict fraudulent cases in credit card transactions.</a:t>
            </a:r>
          </a:p>
          <a:p>
            <a:pPr marL="742950" lvl="1" indent="-285750">
              <a:lnSpc>
                <a:spcPct val="90000"/>
              </a:lnSpc>
            </a:pPr>
            <a:r>
              <a:rPr lang="en-US" sz="2400" dirty="0"/>
              <a:t>Approach:</a:t>
            </a:r>
          </a:p>
          <a:p>
            <a:pPr marL="1143000" lvl="2" indent="-228600">
              <a:lnSpc>
                <a:spcPct val="90000"/>
              </a:lnSpc>
            </a:pPr>
            <a:r>
              <a:rPr lang="en-US" sz="2000" dirty="0"/>
              <a:t>Use credit card transactions and the information on its account-holder as attributes.</a:t>
            </a:r>
          </a:p>
          <a:p>
            <a:pPr lvl="3">
              <a:lnSpc>
                <a:spcPct val="90000"/>
              </a:lnSpc>
            </a:pPr>
            <a:r>
              <a:rPr lang="en-US" sz="1800" dirty="0"/>
              <a:t>When does a customer buy, what does he buy, how often he pays on time, </a:t>
            </a:r>
            <a:r>
              <a:rPr lang="en-US" sz="1800" dirty="0" err="1"/>
              <a:t>etc</a:t>
            </a:r>
            <a:endParaRPr lang="en-US" sz="1800" dirty="0"/>
          </a:p>
          <a:p>
            <a:pPr marL="1143000" lvl="2" indent="-228600">
              <a:lnSpc>
                <a:spcPct val="90000"/>
              </a:lnSpc>
            </a:pPr>
            <a:r>
              <a:rPr lang="en-US" sz="2000" dirty="0">
                <a:solidFill>
                  <a:schemeClr val="accent6">
                    <a:lumMod val="75000"/>
                  </a:schemeClr>
                </a:solidFill>
              </a:rPr>
              <a:t>Label</a:t>
            </a:r>
            <a:r>
              <a:rPr lang="en-US" sz="2000" dirty="0"/>
              <a:t> past transactions as fraud or fair transactions. This forms the class attribute.</a:t>
            </a:r>
          </a:p>
          <a:p>
            <a:pPr marL="1143000" lvl="2" indent="-228600">
              <a:lnSpc>
                <a:spcPct val="90000"/>
              </a:lnSpc>
            </a:pPr>
            <a:r>
              <a:rPr lang="en-US" sz="2000" dirty="0"/>
              <a:t>Learn a model for the class of the transactions.</a:t>
            </a:r>
          </a:p>
          <a:p>
            <a:pPr marL="1143000" lvl="2" indent="-228600">
              <a:lnSpc>
                <a:spcPct val="90000"/>
              </a:lnSpc>
            </a:pPr>
            <a:r>
              <a:rPr lang="en-US" sz="2000" dirty="0"/>
              <a:t>Use this model to detect fraud by observing credit card transactions on an account.</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255303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data analysis</a:t>
            </a:r>
            <a:endParaRPr lang="en-US" dirty="0"/>
          </a:p>
        </p:txBody>
      </p:sp>
      <p:sp>
        <p:nvSpPr>
          <p:cNvPr id="4" name="Content Placeholder 3"/>
          <p:cNvSpPr>
            <a:spLocks noGrp="1"/>
          </p:cNvSpPr>
          <p:nvPr>
            <p:ph idx="1"/>
          </p:nvPr>
        </p:nvSpPr>
        <p:spPr/>
        <p:txBody>
          <a:bodyPr/>
          <a:lstStyle/>
          <a:p>
            <a:r>
              <a:rPr lang="en-US" dirty="0" smtClean="0">
                <a:solidFill>
                  <a:srgbClr val="0070C0"/>
                </a:solidFill>
              </a:rPr>
              <a:t>Link Analysis Ranking</a:t>
            </a:r>
            <a:r>
              <a:rPr lang="en-US" dirty="0" smtClean="0"/>
              <a:t>: Given a collection of web pages that are linked to each other, rank the pages according to importance (</a:t>
            </a:r>
            <a:r>
              <a:rPr lang="en-US" dirty="0" smtClean="0">
                <a:solidFill>
                  <a:schemeClr val="accent6">
                    <a:lumMod val="75000"/>
                  </a:schemeClr>
                </a:solidFill>
              </a:rPr>
              <a:t>authoritativeness</a:t>
            </a:r>
            <a:r>
              <a:rPr lang="en-US" dirty="0" smtClean="0"/>
              <a:t>) in the graph</a:t>
            </a:r>
          </a:p>
          <a:p>
            <a:pPr lvl="1"/>
            <a:r>
              <a:rPr lang="en-US" dirty="0" smtClean="0"/>
              <a:t>Intuition: A page gains authority if it is linked to by another authoritative page.</a:t>
            </a:r>
          </a:p>
          <a:p>
            <a:pPr lvl="1"/>
            <a:endParaRPr lang="en-US" dirty="0"/>
          </a:p>
        </p:txBody>
      </p:sp>
    </p:spTree>
    <p:extLst>
      <p:ext uri="{BB962C8B-B14F-4D97-AF65-F5344CB8AC3E}">
        <p14:creationId xmlns:p14="http://schemas.microsoft.com/office/powerpoint/2010/main" val="1343798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8"/>
          <p:cNvSpPr/>
          <p:nvPr/>
        </p:nvSpPr>
        <p:spPr>
          <a:xfrm>
            <a:off x="8132898" y="209289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7250002"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13737" y="2763560"/>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156654" y="2748592"/>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lumMod val="75000"/>
                </a:schemeClr>
              </a:solidFill>
            </a:endParaRPr>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0" name="TextBox 69"/>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72" name="TextBox 71"/>
          <p:cNvSpPr txBox="1"/>
          <p:nvPr/>
        </p:nvSpPr>
        <p:spPr>
          <a:xfrm>
            <a:off x="217714" y="1942839"/>
            <a:ext cx="3594794" cy="1200329"/>
          </a:xfrm>
          <a:prstGeom prst="rect">
            <a:avLst/>
          </a:prstGeom>
          <a:noFill/>
        </p:spPr>
        <p:txBody>
          <a:bodyPr wrap="square" rtlCol="0">
            <a:spAutoFit/>
          </a:bodyPr>
          <a:lstStyle/>
          <a:p>
            <a:r>
              <a:rPr lang="en-US" sz="2400" dirty="0" smtClean="0"/>
              <a:t>Think of the nodes in the graph as </a:t>
            </a:r>
            <a:r>
              <a:rPr lang="en-US" sz="2400" dirty="0" smtClean="0">
                <a:solidFill>
                  <a:schemeClr val="accent6">
                    <a:lumMod val="75000"/>
                  </a:schemeClr>
                </a:solidFill>
              </a:rPr>
              <a:t>containers</a:t>
            </a:r>
            <a:r>
              <a:rPr lang="en-US" sz="2400" dirty="0" smtClean="0"/>
              <a:t> of capacity of 1 liter.</a:t>
            </a:r>
            <a:endParaRPr lang="en-US" sz="2400" dirty="0"/>
          </a:p>
        </p:txBody>
      </p:sp>
      <p:sp>
        <p:nvSpPr>
          <p:cNvPr id="73" name="TextBox 72"/>
          <p:cNvSpPr txBox="1"/>
          <p:nvPr/>
        </p:nvSpPr>
        <p:spPr>
          <a:xfrm>
            <a:off x="163390" y="3443100"/>
            <a:ext cx="3748945" cy="1200329"/>
          </a:xfrm>
          <a:prstGeom prst="rect">
            <a:avLst/>
          </a:prstGeom>
          <a:noFill/>
        </p:spPr>
        <p:txBody>
          <a:bodyPr wrap="square" rtlCol="0">
            <a:spAutoFit/>
          </a:bodyPr>
          <a:lstStyle/>
          <a:p>
            <a:r>
              <a:rPr lang="en-US" sz="2400" dirty="0" smtClean="0"/>
              <a:t>We distribute a liter of liquid equally to all containers</a:t>
            </a:r>
            <a:endParaRPr lang="en-US" sz="2400" dirty="0"/>
          </a:p>
        </p:txBody>
      </p:sp>
    </p:spTree>
    <p:extLst>
      <p:ext uri="{BB962C8B-B14F-4D97-AF65-F5344CB8AC3E}">
        <p14:creationId xmlns:p14="http://schemas.microsoft.com/office/powerpoint/2010/main" val="3043969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8"/>
          <p:cNvSpPr/>
          <p:nvPr/>
        </p:nvSpPr>
        <p:spPr>
          <a:xfrm>
            <a:off x="8132898" y="209289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7250002"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13737" y="2763560"/>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156654" y="2748592"/>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
        <p:nvSpPr>
          <p:cNvPr id="23" name="TextBox 22"/>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Tree>
    <p:extLst>
      <p:ext uri="{BB962C8B-B14F-4D97-AF65-F5344CB8AC3E}">
        <p14:creationId xmlns:p14="http://schemas.microsoft.com/office/powerpoint/2010/main" val="2398109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8116296" y="2102529"/>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354749" y="4802044"/>
            <a:ext cx="617558" cy="103857"/>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96512" y="2773558"/>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2" y="2562697"/>
            <a:ext cx="935361" cy="38387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 name="TextBox 22"/>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28" name="TextBox 27"/>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3" name="TextBox 32"/>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2530371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4696700" y="4501796"/>
            <a:ext cx="935361" cy="407379"/>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30"/>
          <p:cNvSpPr/>
          <p:nvPr/>
        </p:nvSpPr>
        <p:spPr>
          <a:xfrm>
            <a:off x="8116297" y="2188364"/>
            <a:ext cx="722426" cy="9510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354749" y="4807458"/>
            <a:ext cx="617558" cy="98443"/>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96512" y="2773558"/>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643592"/>
            <a:ext cx="935362" cy="295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33" name="Straight Arrow Connector 32"/>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37" name="TextBox 36"/>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9" name="TextBox 38"/>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85237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4696700" y="4501796"/>
            <a:ext cx="935361" cy="407378"/>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30"/>
          <p:cNvSpPr/>
          <p:nvPr/>
        </p:nvSpPr>
        <p:spPr>
          <a:xfrm>
            <a:off x="8116297" y="2188364"/>
            <a:ext cx="722426" cy="9510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593478"/>
            <a:ext cx="886073" cy="312422"/>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77807"/>
            <a:ext cx="811517" cy="276692"/>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643592"/>
            <a:ext cx="935362" cy="295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33" name="Straight Arrow Connector 32"/>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37" name="TextBox 36"/>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9" name="TextBox 38"/>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3057179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104559" y="2102006"/>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p:cNvSpPr/>
          <p:nvPr/>
        </p:nvSpPr>
        <p:spPr>
          <a:xfrm>
            <a:off x="4715574" y="4515513"/>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706574"/>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91525"/>
            <a:ext cx="811517" cy="262974"/>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565324"/>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8"/>
            <a:ext cx="3594794" cy="1938992"/>
          </a:xfrm>
          <a:prstGeom prst="rect">
            <a:avLst/>
          </a:prstGeom>
          <a:noFill/>
        </p:spPr>
        <p:txBody>
          <a:bodyPr wrap="square" rtlCol="0">
            <a:spAutoFit/>
          </a:bodyPr>
          <a:lstStyle/>
          <a:p>
            <a:r>
              <a:rPr lang="en-US" sz="2400" dirty="0" smtClean="0"/>
              <a:t>The system will reach an </a:t>
            </a:r>
            <a:r>
              <a:rPr lang="en-US" sz="2400" dirty="0" smtClean="0">
                <a:solidFill>
                  <a:schemeClr val="accent6">
                    <a:lumMod val="75000"/>
                  </a:schemeClr>
                </a:solidFill>
              </a:rPr>
              <a:t>equilibrium</a:t>
            </a:r>
            <a:r>
              <a:rPr lang="en-US" sz="2400" dirty="0" smtClean="0"/>
              <a:t> state where the amount of liquid in each node remains constant. </a:t>
            </a:r>
            <a:endParaRPr lang="en-US" sz="2400" dirty="0"/>
          </a:p>
        </p:txBody>
      </p:sp>
      <p:sp>
        <p:nvSpPr>
          <p:cNvPr id="23" name="TextBox 22"/>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Tree>
    <p:extLst>
      <p:ext uri="{BB962C8B-B14F-4D97-AF65-F5344CB8AC3E}">
        <p14:creationId xmlns:p14="http://schemas.microsoft.com/office/powerpoint/2010/main" val="2082903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104559" y="2102006"/>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p:cNvSpPr/>
          <p:nvPr/>
        </p:nvSpPr>
        <p:spPr>
          <a:xfrm>
            <a:off x="4715574" y="4515513"/>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706574"/>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91525"/>
            <a:ext cx="811517" cy="262974"/>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565324"/>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8"/>
            <a:ext cx="3594794" cy="3785652"/>
          </a:xfrm>
          <a:prstGeom prst="rect">
            <a:avLst/>
          </a:prstGeom>
          <a:noFill/>
        </p:spPr>
        <p:txBody>
          <a:bodyPr wrap="square" rtlCol="0">
            <a:spAutoFit/>
          </a:bodyPr>
          <a:lstStyle/>
          <a:p>
            <a:r>
              <a:rPr lang="en-US" sz="2400" dirty="0" smtClean="0"/>
              <a:t>The amount of liquid in each node determines the </a:t>
            </a:r>
            <a:r>
              <a:rPr lang="en-US" sz="2400" dirty="0" smtClean="0">
                <a:solidFill>
                  <a:schemeClr val="accent6">
                    <a:lumMod val="75000"/>
                  </a:schemeClr>
                </a:solidFill>
              </a:rPr>
              <a:t>importance</a:t>
            </a:r>
            <a:r>
              <a:rPr lang="en-US" sz="2400" dirty="0" smtClean="0"/>
              <a:t> of the node</a:t>
            </a:r>
            <a:r>
              <a:rPr lang="el-GR" sz="2400" dirty="0" smtClean="0"/>
              <a:t>.</a:t>
            </a:r>
            <a:endParaRPr lang="el-GR" sz="2400" dirty="0"/>
          </a:p>
          <a:p>
            <a:endParaRPr lang="en-US" sz="2400" dirty="0" smtClean="0"/>
          </a:p>
          <a:p>
            <a:r>
              <a:rPr lang="en-US" sz="2400" dirty="0" smtClean="0">
                <a:solidFill>
                  <a:schemeClr val="accent6">
                    <a:lumMod val="75000"/>
                  </a:schemeClr>
                </a:solidFill>
              </a:rPr>
              <a:t>Large quantity </a:t>
            </a:r>
            <a:r>
              <a:rPr lang="en-US" sz="2400" dirty="0" smtClean="0"/>
              <a:t>means large </a:t>
            </a:r>
            <a:r>
              <a:rPr lang="en-US" sz="2400" dirty="0" smtClean="0">
                <a:solidFill>
                  <a:schemeClr val="accent6">
                    <a:lumMod val="75000"/>
                  </a:schemeClr>
                </a:solidFill>
              </a:rPr>
              <a:t>incoming flow </a:t>
            </a:r>
            <a:r>
              <a:rPr lang="en-US" sz="2400" dirty="0" smtClean="0"/>
              <a:t>from nodes with </a:t>
            </a:r>
            <a:r>
              <a:rPr lang="en-US" sz="2400" dirty="0" smtClean="0">
                <a:solidFill>
                  <a:schemeClr val="accent6">
                    <a:lumMod val="75000"/>
                  </a:schemeClr>
                </a:solidFill>
              </a:rPr>
              <a:t>large quantity </a:t>
            </a:r>
            <a:r>
              <a:rPr lang="en-US" sz="2400" dirty="0" smtClean="0"/>
              <a:t>of liquid.</a:t>
            </a:r>
          </a:p>
          <a:p>
            <a:endParaRPr lang="en-US" sz="2400" dirty="0"/>
          </a:p>
        </p:txBody>
      </p:sp>
      <p:sp>
        <p:nvSpPr>
          <p:cNvPr id="28" name="TextBox 27"/>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 name="TextBox 2"/>
          <p:cNvSpPr txBox="1"/>
          <p:nvPr/>
        </p:nvSpPr>
        <p:spPr>
          <a:xfrm>
            <a:off x="163390" y="5844921"/>
            <a:ext cx="8043955" cy="830997"/>
          </a:xfrm>
          <a:prstGeom prst="rect">
            <a:avLst/>
          </a:prstGeom>
          <a:noFill/>
        </p:spPr>
        <p:txBody>
          <a:bodyPr wrap="square" rtlCol="0">
            <a:spAutoFit/>
          </a:bodyPr>
          <a:lstStyle/>
          <a:p>
            <a:r>
              <a:rPr lang="en-US" sz="2400" dirty="0"/>
              <a:t>Mathematically, we compute an </a:t>
            </a:r>
            <a:r>
              <a:rPr lang="en-US" sz="2400" dirty="0">
                <a:solidFill>
                  <a:schemeClr val="accent6">
                    <a:lumMod val="75000"/>
                  </a:schemeClr>
                </a:solidFill>
              </a:rPr>
              <a:t>eigenvector</a:t>
            </a:r>
            <a:r>
              <a:rPr lang="en-US" sz="2400" dirty="0"/>
              <a:t> of a matrix defined by the adjacency matrix of the </a:t>
            </a:r>
            <a:r>
              <a:rPr lang="en-US" sz="2400" dirty="0" smtClean="0"/>
              <a:t>graph</a:t>
            </a:r>
            <a:endParaRPr lang="en-US" sz="2400" dirty="0"/>
          </a:p>
        </p:txBody>
      </p:sp>
    </p:spTree>
    <p:extLst>
      <p:ext uri="{BB962C8B-B14F-4D97-AF65-F5344CB8AC3E}">
        <p14:creationId xmlns:p14="http://schemas.microsoft.com/office/powerpoint/2010/main" val="83350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document data</a:t>
            </a:r>
            <a:endParaRPr lang="en-US" dirty="0"/>
          </a:p>
        </p:txBody>
      </p:sp>
      <p:sp>
        <p:nvSpPr>
          <p:cNvPr id="3" name="Content Placeholder 2"/>
          <p:cNvSpPr>
            <a:spLocks noGrp="1"/>
          </p:cNvSpPr>
          <p:nvPr>
            <p:ph idx="1"/>
          </p:nvPr>
        </p:nvSpPr>
        <p:spPr/>
        <p:txBody>
          <a:bodyPr>
            <a:normAutofit lnSpcReduction="10000"/>
          </a:bodyPr>
          <a:lstStyle/>
          <a:p>
            <a:r>
              <a:rPr lang="en-US" dirty="0" smtClean="0"/>
              <a:t>Web as a document repository: estimated 50 billions of web pages in Google index</a:t>
            </a:r>
          </a:p>
          <a:p>
            <a:pPr lvl="1"/>
            <a:r>
              <a:rPr lang="en-US" dirty="0" smtClean="0"/>
              <a:t>Several trillions overall </a:t>
            </a:r>
          </a:p>
          <a:p>
            <a:endParaRPr lang="en-US" dirty="0" smtClean="0"/>
          </a:p>
          <a:p>
            <a:r>
              <a:rPr lang="en-US" dirty="0" smtClean="0"/>
              <a:t>Wikipedia: 4.9 million articles (and counting)</a:t>
            </a:r>
          </a:p>
          <a:p>
            <a:pPr marL="0" indent="0">
              <a:buNone/>
            </a:pPr>
            <a:endParaRPr lang="en-US" dirty="0"/>
          </a:p>
          <a:p>
            <a:r>
              <a:rPr lang="en-US" dirty="0" smtClean="0"/>
              <a:t>Online news portals: steady stream of </a:t>
            </a:r>
            <a:r>
              <a:rPr lang="en-US" dirty="0" err="1" smtClean="0"/>
              <a:t>100’s</a:t>
            </a:r>
            <a:r>
              <a:rPr lang="en-US" dirty="0" smtClean="0"/>
              <a:t> of new articles every day</a:t>
            </a:r>
          </a:p>
          <a:p>
            <a:endParaRPr lang="en-US" dirty="0"/>
          </a:p>
          <a:p>
            <a:r>
              <a:rPr lang="en-US" dirty="0" smtClean="0"/>
              <a:t>Twitter: ~500 million tweets every day</a:t>
            </a:r>
            <a:endParaRPr lang="en-US" dirty="0"/>
          </a:p>
        </p:txBody>
      </p:sp>
    </p:spTree>
    <p:extLst>
      <p:ext uri="{BB962C8B-B14F-4D97-AF65-F5344CB8AC3E}">
        <p14:creationId xmlns:p14="http://schemas.microsoft.com/office/powerpoint/2010/main" val="1740813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Network data analysis</a:t>
            </a:r>
            <a:endParaRPr lang="el-GR" dirty="0"/>
          </a:p>
        </p:txBody>
      </p:sp>
      <p:sp>
        <p:nvSpPr>
          <p:cNvPr id="3" name="2 - Θέση περιεχομένου"/>
          <p:cNvSpPr>
            <a:spLocks noGrp="1"/>
          </p:cNvSpPr>
          <p:nvPr>
            <p:ph idx="1"/>
          </p:nvPr>
        </p:nvSpPr>
        <p:spPr/>
        <p:txBody>
          <a:bodyPr/>
          <a:lstStyle/>
          <a:p>
            <a:r>
              <a:rPr lang="en-US" dirty="0" smtClean="0"/>
              <a:t>Given a social network can you predict which individuals will connect in the future?</a:t>
            </a:r>
          </a:p>
          <a:p>
            <a:pPr lvl="1"/>
            <a:r>
              <a:rPr lang="en-US" dirty="0" smtClean="0">
                <a:solidFill>
                  <a:srgbClr val="0070C0"/>
                </a:solidFill>
              </a:rPr>
              <a:t>Triadic closure principle</a:t>
            </a:r>
            <a:r>
              <a:rPr lang="en-US" dirty="0" smtClean="0"/>
              <a:t>: Links are created in a way that usually closes a triangle</a:t>
            </a:r>
          </a:p>
          <a:p>
            <a:pPr lvl="2"/>
            <a:r>
              <a:rPr lang="en-US" dirty="0" smtClean="0"/>
              <a:t>If both Bob and Charlie know Alice, then they are likely to meet at some point.</a:t>
            </a:r>
          </a:p>
          <a:p>
            <a:pPr lvl="2"/>
            <a:endParaRPr lang="en-US" dirty="0" smtClean="0"/>
          </a:p>
          <a:p>
            <a:r>
              <a:rPr lang="en-US" dirty="0" smtClean="0"/>
              <a:t>Application: Friend/Connection </a:t>
            </a:r>
            <a:r>
              <a:rPr lang="en-US" dirty="0" smtClean="0">
                <a:solidFill>
                  <a:schemeClr val="accent6">
                    <a:lumMod val="75000"/>
                  </a:schemeClr>
                </a:solidFill>
              </a:rPr>
              <a:t>suggestions </a:t>
            </a:r>
            <a:r>
              <a:rPr lang="en-US" dirty="0" smtClean="0"/>
              <a:t>in social networks</a:t>
            </a: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a:t>
            </a:r>
            <a:endParaRPr lang="en-US" dirty="0"/>
          </a:p>
        </p:txBody>
      </p:sp>
      <p:sp>
        <p:nvSpPr>
          <p:cNvPr id="3" name="Content Placeholder 2"/>
          <p:cNvSpPr>
            <a:spLocks noGrp="1"/>
          </p:cNvSpPr>
          <p:nvPr>
            <p:ph idx="1"/>
          </p:nvPr>
        </p:nvSpPr>
        <p:spPr/>
        <p:txBody>
          <a:bodyPr>
            <a:normAutofit fontScale="92500"/>
          </a:bodyPr>
          <a:lstStyle/>
          <a:p>
            <a:r>
              <a:rPr lang="en-US" dirty="0" smtClean="0"/>
              <a:t>Trying to understand the data as a </a:t>
            </a:r>
            <a:r>
              <a:rPr lang="en-US" dirty="0" smtClean="0">
                <a:solidFill>
                  <a:schemeClr val="accent6">
                    <a:lumMod val="75000"/>
                  </a:schemeClr>
                </a:solidFill>
              </a:rPr>
              <a:t>physical</a:t>
            </a:r>
            <a:r>
              <a:rPr lang="en-US" dirty="0" smtClean="0"/>
              <a:t> </a:t>
            </a:r>
            <a:r>
              <a:rPr lang="en-US" dirty="0" smtClean="0">
                <a:solidFill>
                  <a:schemeClr val="accent6">
                    <a:lumMod val="75000"/>
                  </a:schemeClr>
                </a:solidFill>
              </a:rPr>
              <a:t>phenomenon</a:t>
            </a:r>
            <a:r>
              <a:rPr lang="en-US" dirty="0" smtClean="0"/>
              <a:t>, and describe them with simple metrics</a:t>
            </a:r>
          </a:p>
          <a:p>
            <a:pPr lvl="1"/>
            <a:r>
              <a:rPr lang="en-US" dirty="0"/>
              <a:t>W</a:t>
            </a:r>
            <a:r>
              <a:rPr lang="en-US" dirty="0" smtClean="0"/>
              <a:t>hat does the web graph look like?</a:t>
            </a:r>
          </a:p>
          <a:p>
            <a:pPr lvl="1"/>
            <a:r>
              <a:rPr lang="en-US" dirty="0" smtClean="0"/>
              <a:t>How often do people repeat the same query?</a:t>
            </a:r>
          </a:p>
          <a:p>
            <a:pPr lvl="1"/>
            <a:r>
              <a:rPr lang="en-US" dirty="0" smtClean="0"/>
              <a:t>Are friends in </a:t>
            </a:r>
            <a:r>
              <a:rPr lang="en-US" dirty="0" err="1" smtClean="0"/>
              <a:t>facebook</a:t>
            </a:r>
            <a:r>
              <a:rPr lang="en-US" dirty="0" smtClean="0"/>
              <a:t> also friends in twitter?</a:t>
            </a:r>
          </a:p>
          <a:p>
            <a:endParaRPr lang="en-US" dirty="0" smtClean="0"/>
          </a:p>
          <a:p>
            <a:r>
              <a:rPr lang="en-US" dirty="0" smtClean="0"/>
              <a:t>The important thing is to find the right </a:t>
            </a:r>
            <a:r>
              <a:rPr lang="en-US" dirty="0" smtClean="0">
                <a:solidFill>
                  <a:schemeClr val="accent6">
                    <a:lumMod val="75000"/>
                  </a:schemeClr>
                </a:solidFill>
              </a:rPr>
              <a:t>metrics</a:t>
            </a:r>
            <a:r>
              <a:rPr lang="en-US" dirty="0" smtClean="0"/>
              <a:t> and ask the right </a:t>
            </a:r>
            <a:r>
              <a:rPr lang="en-US" dirty="0" smtClean="0">
                <a:solidFill>
                  <a:schemeClr val="accent6">
                    <a:lumMod val="75000"/>
                  </a:schemeClr>
                </a:solidFill>
              </a:rPr>
              <a:t>questions</a:t>
            </a:r>
          </a:p>
          <a:p>
            <a:endParaRPr lang="en-US" dirty="0"/>
          </a:p>
          <a:p>
            <a:r>
              <a:rPr lang="en-US" dirty="0" smtClean="0"/>
              <a:t>It helps our understanding of the world, and can lead to </a:t>
            </a:r>
            <a:r>
              <a:rPr lang="en-US" dirty="0" smtClean="0">
                <a:solidFill>
                  <a:schemeClr val="accent6">
                    <a:lumMod val="75000"/>
                  </a:schemeClr>
                </a:solidFill>
              </a:rPr>
              <a:t>models</a:t>
            </a:r>
            <a:r>
              <a:rPr lang="en-US" dirty="0" smtClean="0"/>
              <a:t> of the phenomena we observe.</a:t>
            </a:r>
            <a:endParaRPr lang="en-US" dirty="0"/>
          </a:p>
        </p:txBody>
      </p:sp>
    </p:spTree>
    <p:extLst>
      <p:ext uri="{BB962C8B-B14F-4D97-AF65-F5344CB8AC3E}">
        <p14:creationId xmlns:p14="http://schemas.microsoft.com/office/powerpoint/2010/main" val="166719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structure and the properties of the web?</a:t>
            </a:r>
            <a:endParaRPr lang="en-US" dirty="0"/>
          </a:p>
        </p:txBody>
      </p:sp>
      <p:pic>
        <p:nvPicPr>
          <p:cNvPr id="4" name="Picture 3" descr="bow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14130"/>
            <a:ext cx="5791200" cy="437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23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distribution of the incoming links?</a:t>
            </a:r>
            <a:endParaRPr lang="en-US" dirty="0"/>
          </a:p>
        </p:txBody>
      </p:sp>
      <p:pic>
        <p:nvPicPr>
          <p:cNvPr id="4" name="Picture 3" descr="fi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95524"/>
            <a:ext cx="58674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22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body" idx="1"/>
          </p:nvPr>
        </p:nvSpPr>
        <p:spPr>
          <a:xfrm>
            <a:off x="152400" y="1533525"/>
            <a:ext cx="8839200" cy="5486400"/>
          </a:xfrm>
        </p:spPr>
        <p:txBody>
          <a:bodyPr/>
          <a:lstStyle/>
          <a:p>
            <a:r>
              <a:rPr lang="en-US" dirty="0"/>
              <a:t>Draws ideas from machine learning/AI, pattern recognition, statistics, and database systems</a:t>
            </a:r>
          </a:p>
          <a:p>
            <a:r>
              <a:rPr lang="en-US" dirty="0"/>
              <a:t>Traditional Techniques</a:t>
            </a:r>
            <a:br>
              <a:rPr lang="en-US" dirty="0"/>
            </a:br>
            <a:r>
              <a:rPr lang="en-US" dirty="0"/>
              <a:t>may be unsuitable due to </a:t>
            </a:r>
          </a:p>
          <a:p>
            <a:pPr lvl="1"/>
            <a:r>
              <a:rPr lang="en-US" dirty="0"/>
              <a:t>Enormity of data</a:t>
            </a:r>
          </a:p>
          <a:p>
            <a:pPr lvl="1"/>
            <a:r>
              <a:rPr lang="en-US" dirty="0"/>
              <a:t>High dimensionality </a:t>
            </a:r>
            <a:br>
              <a:rPr lang="en-US" dirty="0"/>
            </a:br>
            <a:r>
              <a:rPr lang="en-US" dirty="0"/>
              <a:t>of data</a:t>
            </a:r>
          </a:p>
          <a:p>
            <a:pPr lvl="1"/>
            <a:r>
              <a:rPr lang="en-US" dirty="0"/>
              <a:t>Heterogeneous, </a:t>
            </a:r>
            <a:br>
              <a:rPr lang="en-US" dirty="0"/>
            </a:br>
            <a:r>
              <a:rPr lang="en-US" dirty="0"/>
              <a:t>distributed nature </a:t>
            </a:r>
            <a:br>
              <a:rPr lang="en-US" dirty="0"/>
            </a:br>
            <a:r>
              <a:rPr lang="en-US" dirty="0"/>
              <a:t>of </a:t>
            </a:r>
            <a:r>
              <a:rPr lang="en-US" dirty="0" smtClean="0"/>
              <a:t>data</a:t>
            </a:r>
          </a:p>
          <a:p>
            <a:pPr lvl="1"/>
            <a:r>
              <a:rPr lang="en-US" dirty="0" smtClean="0"/>
              <a:t>Emphasis on the use of data</a:t>
            </a:r>
            <a:endParaRPr lang="en-US" dirty="0"/>
          </a:p>
        </p:txBody>
      </p:sp>
      <p:sp>
        <p:nvSpPr>
          <p:cNvPr id="658435" name="Oval 3"/>
          <p:cNvSpPr>
            <a:spLocks noChangeArrowheads="1"/>
          </p:cNvSpPr>
          <p:nvPr/>
        </p:nvSpPr>
        <p:spPr bwMode="auto">
          <a:xfrm>
            <a:off x="5600700" y="4394200"/>
            <a:ext cx="2057400" cy="2108200"/>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6" name="Oval 4"/>
          <p:cNvSpPr>
            <a:spLocks noChangeArrowheads="1"/>
          </p:cNvSpPr>
          <p:nvPr/>
        </p:nvSpPr>
        <p:spPr bwMode="auto">
          <a:xfrm>
            <a:off x="4914900" y="2717800"/>
            <a:ext cx="2057400" cy="2108200"/>
          </a:xfrm>
          <a:prstGeom prst="ellipse">
            <a:avLst/>
          </a:prstGeom>
          <a:solidFill>
            <a:srgbClr val="CC33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7" name="Rectangle 5"/>
          <p:cNvSpPr>
            <a:spLocks noGrp="1" noChangeArrowheads="1"/>
          </p:cNvSpPr>
          <p:nvPr>
            <p:ph type="title"/>
          </p:nvPr>
        </p:nvSpPr>
        <p:spPr>
          <a:xfrm>
            <a:off x="373743" y="457200"/>
            <a:ext cx="8280400" cy="990600"/>
          </a:xfrm>
        </p:spPr>
        <p:txBody>
          <a:bodyPr lIns="0" rIns="0">
            <a:normAutofit fontScale="90000"/>
          </a:bodyPr>
          <a:lstStyle/>
          <a:p>
            <a:r>
              <a:rPr lang="en-US" dirty="0" smtClean="0"/>
              <a:t>Connections of Data Mining with other areas</a:t>
            </a:r>
            <a:endParaRPr lang="en-US" dirty="0"/>
          </a:p>
        </p:txBody>
      </p:sp>
      <p:sp>
        <p:nvSpPr>
          <p:cNvPr id="658441" name="Oval 9"/>
          <p:cNvSpPr>
            <a:spLocks noChangeArrowheads="1"/>
          </p:cNvSpPr>
          <p:nvPr/>
        </p:nvSpPr>
        <p:spPr bwMode="auto">
          <a:xfrm>
            <a:off x="6591300" y="2794000"/>
            <a:ext cx="2057400" cy="210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2" name="Text Box 10"/>
          <p:cNvSpPr txBox="1">
            <a:spLocks noChangeArrowheads="1"/>
          </p:cNvSpPr>
          <p:nvPr/>
        </p:nvSpPr>
        <p:spPr bwMode="auto">
          <a:xfrm>
            <a:off x="6680200" y="3325813"/>
            <a:ext cx="21336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658443" name="Text Box 11"/>
          <p:cNvSpPr txBox="1">
            <a:spLocks noChangeArrowheads="1"/>
          </p:cNvSpPr>
          <p:nvPr/>
        </p:nvSpPr>
        <p:spPr bwMode="auto">
          <a:xfrm>
            <a:off x="5143500" y="3311525"/>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0"/>
              <a:t>Statistics/</a:t>
            </a:r>
            <a:br>
              <a:rPr lang="en-US" sz="1800" b="0"/>
            </a:br>
            <a:r>
              <a:rPr lang="en-US" sz="1800" b="0"/>
              <a:t>AI</a:t>
            </a:r>
          </a:p>
        </p:txBody>
      </p:sp>
      <p:sp>
        <p:nvSpPr>
          <p:cNvPr id="658444" name="Oval 12"/>
          <p:cNvSpPr>
            <a:spLocks noChangeArrowheads="1"/>
          </p:cNvSpPr>
          <p:nvPr/>
        </p:nvSpPr>
        <p:spPr bwMode="auto">
          <a:xfrm>
            <a:off x="5905500" y="3937000"/>
            <a:ext cx="1504950" cy="1543050"/>
          </a:xfrm>
          <a:prstGeom prst="ellipse">
            <a:avLst/>
          </a:prstGeom>
          <a:solidFill>
            <a:srgbClr val="66CCFF"/>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Data Mining</a:t>
            </a:r>
          </a:p>
        </p:txBody>
      </p:sp>
      <p:sp>
        <p:nvSpPr>
          <p:cNvPr id="658445" name="Text Box 13"/>
          <p:cNvSpPr txBox="1">
            <a:spLocks noChangeArrowheads="1"/>
          </p:cNvSpPr>
          <p:nvPr/>
        </p:nvSpPr>
        <p:spPr bwMode="auto">
          <a:xfrm>
            <a:off x="6057900" y="55372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Database systems</a:t>
            </a:r>
          </a:p>
        </p:txBody>
      </p:sp>
      <p:sp>
        <p:nvSpPr>
          <p:cNvPr id="11" name="TextBox 10"/>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1240360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74F7C-DA36-4D09-910F-14604311B765}" type="slidenum">
              <a:rPr lang="en-US"/>
              <a:pPr/>
              <a:t>65</a:t>
            </a:fld>
            <a:endParaRPr lang="en-US"/>
          </a:p>
        </p:txBody>
      </p:sp>
      <p:sp>
        <p:nvSpPr>
          <p:cNvPr id="15362" name="Rectangle 2"/>
          <p:cNvSpPr>
            <a:spLocks noGrp="1" noChangeArrowheads="1"/>
          </p:cNvSpPr>
          <p:nvPr>
            <p:ph type="title"/>
          </p:nvPr>
        </p:nvSpPr>
        <p:spPr/>
        <p:txBody>
          <a:bodyPr/>
          <a:lstStyle/>
          <a:p>
            <a:r>
              <a:rPr lang="en-US"/>
              <a:t>Cultures</a:t>
            </a:r>
          </a:p>
        </p:txBody>
      </p:sp>
      <p:sp>
        <p:nvSpPr>
          <p:cNvPr id="15363" name="Rectangle 3"/>
          <p:cNvSpPr>
            <a:spLocks noGrp="1" noChangeArrowheads="1"/>
          </p:cNvSpPr>
          <p:nvPr>
            <p:ph type="body" idx="1"/>
          </p:nvPr>
        </p:nvSpPr>
        <p:spPr/>
        <p:txBody>
          <a:bodyPr/>
          <a:lstStyle/>
          <a:p>
            <a:r>
              <a:rPr lang="en-US" dirty="0">
                <a:solidFill>
                  <a:srgbClr val="33CC33"/>
                </a:solidFill>
              </a:rPr>
              <a:t>Databases</a:t>
            </a:r>
            <a:r>
              <a:rPr lang="en-US" dirty="0"/>
              <a:t>: concentrate on large-scale (non-main-memory) data.</a:t>
            </a:r>
          </a:p>
          <a:p>
            <a:r>
              <a:rPr lang="en-US" dirty="0">
                <a:solidFill>
                  <a:srgbClr val="33CC33"/>
                </a:solidFill>
              </a:rPr>
              <a:t>AI</a:t>
            </a:r>
            <a:r>
              <a:rPr lang="en-US" dirty="0"/>
              <a:t> (machine-learning): concentrate on complex methods, small data</a:t>
            </a:r>
            <a:r>
              <a:rPr lang="en-US" dirty="0" smtClean="0"/>
              <a:t>.</a:t>
            </a:r>
          </a:p>
          <a:p>
            <a:pPr lvl="1"/>
            <a:r>
              <a:rPr lang="en-US" dirty="0" smtClean="0"/>
              <a:t>In today’s world data is more important than algorithms</a:t>
            </a:r>
            <a:endParaRPr lang="en-US" dirty="0"/>
          </a:p>
          <a:p>
            <a:r>
              <a:rPr lang="en-US" dirty="0">
                <a:solidFill>
                  <a:srgbClr val="33CC33"/>
                </a:solidFill>
              </a:rPr>
              <a:t>Statistics</a:t>
            </a:r>
            <a:r>
              <a:rPr lang="en-US" dirty="0"/>
              <a:t>: concentrate on models</a:t>
            </a:r>
            <a:r>
              <a:rPr lang="en-US" dirty="0" smtClean="0"/>
              <a:t>.</a:t>
            </a:r>
            <a:endParaRPr lang="el-GR" dirty="0" smtClean="0"/>
          </a:p>
          <a:p>
            <a:r>
              <a:rPr lang="en-US" dirty="0">
                <a:solidFill>
                  <a:srgbClr val="33CC33"/>
                </a:solidFill>
              </a:rPr>
              <a:t>Big Data</a:t>
            </a:r>
            <a:r>
              <a:rPr lang="en-US" dirty="0" smtClean="0"/>
              <a:t>: Make machine learning scale on large data</a:t>
            </a:r>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99953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201AE0-17B0-4D6A-AD5A-5F2ACD070418}" type="slidenum">
              <a:rPr lang="en-US"/>
              <a:pPr/>
              <a:t>66</a:t>
            </a:fld>
            <a:endParaRPr lang="en-US"/>
          </a:p>
        </p:txBody>
      </p:sp>
      <p:sp>
        <p:nvSpPr>
          <p:cNvPr id="16386" name="Rectangle 2"/>
          <p:cNvSpPr>
            <a:spLocks noGrp="1" noChangeArrowheads="1"/>
          </p:cNvSpPr>
          <p:nvPr>
            <p:ph type="title"/>
          </p:nvPr>
        </p:nvSpPr>
        <p:spPr/>
        <p:txBody>
          <a:bodyPr/>
          <a:lstStyle/>
          <a:p>
            <a:r>
              <a:rPr lang="en-US"/>
              <a:t>Models vs. Analytic Processing</a:t>
            </a:r>
          </a:p>
        </p:txBody>
      </p:sp>
      <p:sp>
        <p:nvSpPr>
          <p:cNvPr id="16387" name="Rectangle 3"/>
          <p:cNvSpPr>
            <a:spLocks noGrp="1" noChangeArrowheads="1"/>
          </p:cNvSpPr>
          <p:nvPr>
            <p:ph type="body" idx="1"/>
          </p:nvPr>
        </p:nvSpPr>
        <p:spPr>
          <a:xfrm>
            <a:off x="685800" y="1981200"/>
            <a:ext cx="7772400" cy="4495800"/>
          </a:xfrm>
        </p:spPr>
        <p:txBody>
          <a:bodyPr/>
          <a:lstStyle/>
          <a:p>
            <a:r>
              <a:rPr lang="en-US" dirty="0"/>
              <a:t>To a database person, data-mining is an extreme form of </a:t>
            </a:r>
            <a:r>
              <a:rPr lang="en-US" dirty="0">
                <a:solidFill>
                  <a:schemeClr val="accent6">
                    <a:lumMod val="75000"/>
                  </a:schemeClr>
                </a:solidFill>
              </a:rPr>
              <a:t>analytic processing </a:t>
            </a:r>
            <a:r>
              <a:rPr lang="en-US" dirty="0"/>
              <a:t>– queries that examine large amounts of data.</a:t>
            </a:r>
          </a:p>
          <a:p>
            <a:pPr lvl="1"/>
            <a:r>
              <a:rPr lang="en-US" dirty="0"/>
              <a:t>Result is the query answer.</a:t>
            </a:r>
          </a:p>
          <a:p>
            <a:r>
              <a:rPr lang="en-US" dirty="0"/>
              <a:t>To a statistician, data-mining is the inference of models.</a:t>
            </a:r>
          </a:p>
          <a:p>
            <a:pPr lvl="1"/>
            <a:r>
              <a:rPr lang="en-US" dirty="0"/>
              <a:t>Result is the parameters of the model.</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0210076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era of data mining	</a:t>
            </a:r>
            <a:endParaRPr lang="en-US" dirty="0"/>
          </a:p>
        </p:txBody>
      </p:sp>
      <p:sp>
        <p:nvSpPr>
          <p:cNvPr id="3" name="Content Placeholder 2"/>
          <p:cNvSpPr>
            <a:spLocks noGrp="1"/>
          </p:cNvSpPr>
          <p:nvPr>
            <p:ph idx="1"/>
          </p:nvPr>
        </p:nvSpPr>
        <p:spPr/>
        <p:txBody>
          <a:bodyPr/>
          <a:lstStyle/>
          <a:p>
            <a:r>
              <a:rPr lang="en-US" dirty="0" smtClean="0"/>
              <a:t>Boundaries are becoming less clear</a:t>
            </a:r>
          </a:p>
          <a:p>
            <a:pPr lvl="1"/>
            <a:r>
              <a:rPr lang="en-US" dirty="0" smtClean="0"/>
              <a:t>Today data mining and machine learning are synonymous. It is assumed that there algorithms should scale. It is clear that statistical inference is used for building the models.</a:t>
            </a:r>
            <a:endParaRPr lang="en-US" dirty="0"/>
          </a:p>
        </p:txBody>
      </p:sp>
    </p:spTree>
    <p:extLst>
      <p:ext uri="{BB962C8B-B14F-4D97-AF65-F5344CB8AC3E}">
        <p14:creationId xmlns:p14="http://schemas.microsoft.com/office/powerpoint/2010/main" val="35201359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 data</a:t>
            </a:r>
            <a:endParaRPr lang="en-US" dirty="0"/>
          </a:p>
        </p:txBody>
      </p:sp>
      <p:sp>
        <p:nvSpPr>
          <p:cNvPr id="3" name="Content Placeholder 2"/>
          <p:cNvSpPr>
            <a:spLocks noGrp="1"/>
          </p:cNvSpPr>
          <p:nvPr>
            <p:ph idx="1"/>
          </p:nvPr>
        </p:nvSpPr>
        <p:spPr/>
        <p:txBody>
          <a:bodyPr>
            <a:normAutofit/>
          </a:bodyPr>
          <a:lstStyle/>
          <a:p>
            <a:r>
              <a:rPr lang="en-US" dirty="0" smtClean="0"/>
              <a:t>Web: 50 billion pages linked via hyperlinks</a:t>
            </a:r>
          </a:p>
          <a:p>
            <a:endParaRPr lang="en-US" dirty="0" smtClean="0"/>
          </a:p>
          <a:p>
            <a:r>
              <a:rPr lang="en-US" dirty="0" smtClean="0"/>
              <a:t>Facebook: 1.5 billion users</a:t>
            </a:r>
          </a:p>
          <a:p>
            <a:endParaRPr lang="en-US" dirty="0" smtClean="0"/>
          </a:p>
          <a:p>
            <a:r>
              <a:rPr lang="en-US" dirty="0" smtClean="0"/>
              <a:t>Twitter: 300 million users</a:t>
            </a:r>
          </a:p>
          <a:p>
            <a:endParaRPr lang="en-US" dirty="0" smtClean="0"/>
          </a:p>
          <a:p>
            <a:r>
              <a:rPr lang="en-US" dirty="0" smtClean="0"/>
              <a:t>LinkedIn: 300 million users</a:t>
            </a:r>
          </a:p>
          <a:p>
            <a:endParaRPr lang="en-US" dirty="0" smtClean="0"/>
          </a:p>
          <a:p>
            <a:endParaRPr lang="en-US" dirty="0"/>
          </a:p>
        </p:txBody>
      </p:sp>
    </p:spTree>
    <p:extLst>
      <p:ext uri="{BB962C8B-B14F-4D97-AF65-F5344CB8AC3E}">
        <p14:creationId xmlns:p14="http://schemas.microsoft.com/office/powerpoint/2010/main" val="19200244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Distributed </a:t>
              </a:r>
            </a:p>
            <a:p>
              <a:pPr algn="ctr"/>
              <a:r>
                <a:rPr lang="en-US" sz="2400" dirty="0" smtClean="0"/>
                <a:t>Computing</a:t>
              </a:r>
              <a:endParaRPr lang="en-US" sz="2400" dirty="0"/>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Single-node architecture</a:t>
            </a:r>
          </a:p>
        </p:txBody>
      </p:sp>
      <p:sp>
        <p:nvSpPr>
          <p:cNvPr id="51204" name="Rectangle 4"/>
          <p:cNvSpPr>
            <a:spLocks noChangeArrowheads="1"/>
          </p:cNvSpPr>
          <p:nvPr/>
        </p:nvSpPr>
        <p:spPr bwMode="auto">
          <a:xfrm>
            <a:off x="1905000" y="3505200"/>
            <a:ext cx="1447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Memory</a:t>
            </a:r>
          </a:p>
        </p:txBody>
      </p:sp>
      <p:sp>
        <p:nvSpPr>
          <p:cNvPr id="51206" name="AutoShape 6"/>
          <p:cNvSpPr>
            <a:spLocks noChangeArrowheads="1"/>
          </p:cNvSpPr>
          <p:nvPr/>
        </p:nvSpPr>
        <p:spPr bwMode="auto">
          <a:xfrm>
            <a:off x="1905000" y="4648200"/>
            <a:ext cx="1524000" cy="914400"/>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1207" name="Rectangle 7"/>
          <p:cNvSpPr>
            <a:spLocks noChangeArrowheads="1"/>
          </p:cNvSpPr>
          <p:nvPr/>
        </p:nvSpPr>
        <p:spPr bwMode="auto">
          <a:xfrm>
            <a:off x="1905000" y="2743200"/>
            <a:ext cx="14478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1208" name="Rectangle 8"/>
          <p:cNvSpPr>
            <a:spLocks noChangeArrowheads="1"/>
          </p:cNvSpPr>
          <p:nvPr/>
        </p:nvSpPr>
        <p:spPr bwMode="auto">
          <a:xfrm>
            <a:off x="1447800" y="2438400"/>
            <a:ext cx="23622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Text Box 10"/>
          <p:cNvSpPr txBox="1">
            <a:spLocks noChangeArrowheads="1"/>
          </p:cNvSpPr>
          <p:nvPr/>
        </p:nvSpPr>
        <p:spPr bwMode="auto">
          <a:xfrm>
            <a:off x="4175125" y="3232150"/>
            <a:ext cx="3798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Machine Learning, Statistics</a:t>
            </a:r>
          </a:p>
        </p:txBody>
      </p:sp>
      <p:sp>
        <p:nvSpPr>
          <p:cNvPr id="51211" name="Text Box 11"/>
          <p:cNvSpPr txBox="1">
            <a:spLocks noChangeArrowheads="1"/>
          </p:cNvSpPr>
          <p:nvPr/>
        </p:nvSpPr>
        <p:spPr bwMode="auto">
          <a:xfrm>
            <a:off x="4251325" y="4451350"/>
            <a:ext cx="3178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“Classical” Data Mining</a:t>
            </a:r>
          </a:p>
        </p:txBody>
      </p:sp>
    </p:spTree>
    <p:extLst>
      <p:ext uri="{BB962C8B-B14F-4D97-AF65-F5344CB8AC3E}">
        <p14:creationId xmlns:p14="http://schemas.microsoft.com/office/powerpoint/2010/main" val="174839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1"/>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500" fill="hold"/>
                                        <p:tgtEl>
                                          <p:spTgt spid="51210"/>
                                        </p:tgtEl>
                                        <p:attrNameLst>
                                          <p:attrName>style.color</p:attrName>
                                        </p:attrNameLst>
                                      </p:cBhvr>
                                      <p:to>
                                        <a:schemeClr val="bg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10" grpId="0"/>
      <p:bldP spid="512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Commodity Clusters</a:t>
            </a:r>
          </a:p>
        </p:txBody>
      </p:sp>
      <p:sp>
        <p:nvSpPr>
          <p:cNvPr id="44035" name="Rectangle 3"/>
          <p:cNvSpPr>
            <a:spLocks noGrp="1" noChangeArrowheads="1"/>
          </p:cNvSpPr>
          <p:nvPr>
            <p:ph type="body" idx="1"/>
          </p:nvPr>
        </p:nvSpPr>
        <p:spPr>
          <a:xfrm>
            <a:off x="566738" y="1447800"/>
            <a:ext cx="8196262" cy="4876800"/>
          </a:xfrm>
        </p:spPr>
        <p:txBody>
          <a:bodyPr>
            <a:normAutofit fontScale="92500" lnSpcReduction="20000"/>
          </a:bodyPr>
          <a:lstStyle/>
          <a:p>
            <a:r>
              <a:rPr lang="en-US" dirty="0"/>
              <a:t>Web data sets can be very large </a:t>
            </a:r>
          </a:p>
          <a:p>
            <a:pPr lvl="1"/>
            <a:r>
              <a:rPr lang="en-US" dirty="0"/>
              <a:t>Tens to hundreds of terabytes</a:t>
            </a:r>
          </a:p>
          <a:p>
            <a:pPr lvl="1"/>
            <a:r>
              <a:rPr lang="en-US" dirty="0"/>
              <a:t>Cannot mine on a single server </a:t>
            </a:r>
            <a:endParaRPr lang="en-US" dirty="0" smtClean="0"/>
          </a:p>
          <a:p>
            <a:r>
              <a:rPr lang="en-US" dirty="0" smtClean="0"/>
              <a:t>Standard </a:t>
            </a:r>
            <a:r>
              <a:rPr lang="en-US" dirty="0"/>
              <a:t>architecture emerging:</a:t>
            </a:r>
          </a:p>
          <a:p>
            <a:pPr lvl="1"/>
            <a:r>
              <a:rPr lang="en-US" dirty="0"/>
              <a:t>Cluster of commodity Linux </a:t>
            </a:r>
            <a:r>
              <a:rPr lang="en-US" dirty="0" smtClean="0"/>
              <a:t>nodes, Gigabit </a:t>
            </a:r>
            <a:r>
              <a:rPr lang="en-US" dirty="0" err="1"/>
              <a:t>ethernet</a:t>
            </a:r>
            <a:r>
              <a:rPr lang="en-US" dirty="0"/>
              <a:t> </a:t>
            </a:r>
            <a:r>
              <a:rPr lang="en-US" dirty="0" smtClean="0"/>
              <a:t>interconnect</a:t>
            </a:r>
          </a:p>
          <a:p>
            <a:pPr lvl="1"/>
            <a:r>
              <a:rPr lang="en-US" dirty="0"/>
              <a:t>Google GFS; </a:t>
            </a:r>
            <a:r>
              <a:rPr lang="en-US" dirty="0" err="1"/>
              <a:t>Hadoop</a:t>
            </a:r>
            <a:r>
              <a:rPr lang="en-US" dirty="0"/>
              <a:t> HDFS; </a:t>
            </a:r>
            <a:r>
              <a:rPr lang="en-US" dirty="0" err="1"/>
              <a:t>Kosmix</a:t>
            </a:r>
            <a:r>
              <a:rPr lang="en-US" dirty="0"/>
              <a:t> KFS</a:t>
            </a:r>
          </a:p>
          <a:p>
            <a:r>
              <a:rPr lang="en-US" dirty="0"/>
              <a:t>Typical usage pattern</a:t>
            </a:r>
          </a:p>
          <a:p>
            <a:pPr lvl="1"/>
            <a:r>
              <a:rPr lang="en-US" dirty="0"/>
              <a:t>Huge files (</a:t>
            </a:r>
            <a:r>
              <a:rPr lang="en-US" dirty="0" err="1"/>
              <a:t>100s</a:t>
            </a:r>
            <a:r>
              <a:rPr lang="en-US" dirty="0"/>
              <a:t> of GB to TB)</a:t>
            </a:r>
          </a:p>
          <a:p>
            <a:pPr lvl="1"/>
            <a:r>
              <a:rPr lang="en-US" dirty="0"/>
              <a:t>Data is rarely updated in place</a:t>
            </a:r>
          </a:p>
          <a:p>
            <a:pPr lvl="1"/>
            <a:r>
              <a:rPr lang="en-US" dirty="0"/>
              <a:t>Reads and appends are </a:t>
            </a:r>
            <a:r>
              <a:rPr lang="en-US" dirty="0" smtClean="0"/>
              <a:t>common</a:t>
            </a:r>
            <a:endParaRPr lang="en-US" dirty="0"/>
          </a:p>
          <a:p>
            <a:r>
              <a:rPr lang="en-US" dirty="0"/>
              <a:t>How to organize computations on this architecture?</a:t>
            </a:r>
          </a:p>
          <a:p>
            <a:pPr lvl="1"/>
            <a:r>
              <a:rPr lang="en-US" dirty="0" smtClean="0">
                <a:solidFill>
                  <a:srgbClr val="0070C0"/>
                </a:solidFill>
              </a:rPr>
              <a:t>Map-Reduce </a:t>
            </a:r>
            <a:r>
              <a:rPr lang="en-US" dirty="0" smtClean="0"/>
              <a:t>paradigm</a:t>
            </a:r>
            <a:endParaRPr lang="en-US" dirty="0"/>
          </a:p>
          <a:p>
            <a:pPr lvl="1"/>
            <a:endParaRPr lang="en-US" dirty="0"/>
          </a:p>
          <a:p>
            <a:pPr lvl="1"/>
            <a:endParaRPr lang="en-US" dirty="0"/>
          </a:p>
        </p:txBody>
      </p:sp>
    </p:spTree>
    <p:extLst>
      <p:ext uri="{BB962C8B-B14F-4D97-AF65-F5344CB8AC3E}">
        <p14:creationId xmlns:p14="http://schemas.microsoft.com/office/powerpoint/2010/main" val="82672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wipe(left)">
                                      <p:cBhvr>
                                        <p:cTn id="10" dur="500"/>
                                        <p:tgtEl>
                                          <p:spTgt spid="440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wipe(left)">
                                      <p:cBhvr>
                                        <p:cTn id="13" dur="5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wipe(left)">
                                      <p:cBhvr>
                                        <p:cTn id="18" dur="500"/>
                                        <p:tgtEl>
                                          <p:spTgt spid="440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wipe(left)">
                                      <p:cBhvr>
                                        <p:cTn id="21" dur="500"/>
                                        <p:tgtEl>
                                          <p:spTgt spid="440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wipe(left)">
                                      <p:cBhvr>
                                        <p:cTn id="24" dur="500"/>
                                        <p:tgtEl>
                                          <p:spTgt spid="4403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035">
                                            <p:txEl>
                                              <p:pRg st="6" end="6"/>
                                            </p:txEl>
                                          </p:spTgt>
                                        </p:tgtEl>
                                        <p:attrNameLst>
                                          <p:attrName>style.visibility</p:attrName>
                                        </p:attrNameLst>
                                      </p:cBhvr>
                                      <p:to>
                                        <p:strVal val="visible"/>
                                      </p:to>
                                    </p:set>
                                    <p:animEffect transition="in" filter="wipe(left)">
                                      <p:cBhvr>
                                        <p:cTn id="29" dur="500"/>
                                        <p:tgtEl>
                                          <p:spTgt spid="4403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4035">
                                            <p:txEl>
                                              <p:pRg st="7" end="7"/>
                                            </p:txEl>
                                          </p:spTgt>
                                        </p:tgtEl>
                                        <p:attrNameLst>
                                          <p:attrName>style.visibility</p:attrName>
                                        </p:attrNameLst>
                                      </p:cBhvr>
                                      <p:to>
                                        <p:strVal val="visible"/>
                                      </p:to>
                                    </p:set>
                                    <p:animEffect transition="in" filter="wipe(left)">
                                      <p:cBhvr>
                                        <p:cTn id="32" dur="500"/>
                                        <p:tgtEl>
                                          <p:spTgt spid="4403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animEffect transition="in" filter="wipe(left)">
                                      <p:cBhvr>
                                        <p:cTn id="35" dur="500"/>
                                        <p:tgtEl>
                                          <p:spTgt spid="4403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035">
                                            <p:txEl>
                                              <p:pRg st="9" end="9"/>
                                            </p:txEl>
                                          </p:spTgt>
                                        </p:tgtEl>
                                        <p:attrNameLst>
                                          <p:attrName>style.visibility</p:attrName>
                                        </p:attrNameLst>
                                      </p:cBhvr>
                                      <p:to>
                                        <p:strVal val="visible"/>
                                      </p:to>
                                    </p:set>
                                    <p:animEffect transition="in" filter="wipe(left)">
                                      <p:cBhvr>
                                        <p:cTn id="38" dur="500"/>
                                        <p:tgtEl>
                                          <p:spTgt spid="44035">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035">
                                            <p:txEl>
                                              <p:pRg st="10" end="10"/>
                                            </p:txEl>
                                          </p:spTgt>
                                        </p:tgtEl>
                                        <p:attrNameLst>
                                          <p:attrName>style.visibility</p:attrName>
                                        </p:attrNameLst>
                                      </p:cBhvr>
                                      <p:to>
                                        <p:strVal val="visible"/>
                                      </p:to>
                                    </p:set>
                                    <p:animEffect transition="in" filter="wipe(left)">
                                      <p:cBhvr>
                                        <p:cTn id="43" dur="500"/>
                                        <p:tgtEl>
                                          <p:spTgt spid="4403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035">
                                            <p:txEl>
                                              <p:pRg st="11" end="11"/>
                                            </p:txEl>
                                          </p:spTgt>
                                        </p:tgtEl>
                                        <p:attrNameLst>
                                          <p:attrName>style.visibility</p:attrName>
                                        </p:attrNameLst>
                                      </p:cBhvr>
                                      <p:to>
                                        <p:strVal val="visible"/>
                                      </p:to>
                                    </p:set>
                                    <p:animEffect transition="in" filter="wipe(left)">
                                      <p:cBhvr>
                                        <p:cTn id="46" dur="500"/>
                                        <p:tgtEl>
                                          <p:spTgt spid="44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Cluster Architecture</a:t>
            </a:r>
          </a:p>
        </p:txBody>
      </p:sp>
      <p:grpSp>
        <p:nvGrpSpPr>
          <p:cNvPr id="52232" name="Group 8"/>
          <p:cNvGrpSpPr>
            <a:grpSpLocks/>
          </p:cNvGrpSpPr>
          <p:nvPr/>
        </p:nvGrpSpPr>
        <p:grpSpPr bwMode="auto">
          <a:xfrm>
            <a:off x="990600" y="3733800"/>
            <a:ext cx="1295400" cy="1828800"/>
            <a:chOff x="912" y="1536"/>
            <a:chExt cx="1488" cy="2160"/>
          </a:xfrm>
        </p:grpSpPr>
        <p:sp>
          <p:nvSpPr>
            <p:cNvPr id="52228" name="Rectangle 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29" name="AutoShape 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30" name="Rectangle 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31" name="Rectangle 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38" name="Group 14"/>
          <p:cNvGrpSpPr>
            <a:grpSpLocks/>
          </p:cNvGrpSpPr>
          <p:nvPr/>
        </p:nvGrpSpPr>
        <p:grpSpPr bwMode="auto">
          <a:xfrm>
            <a:off x="3276600" y="3733800"/>
            <a:ext cx="1295400" cy="1828800"/>
            <a:chOff x="912" y="1536"/>
            <a:chExt cx="1488" cy="2160"/>
          </a:xfrm>
        </p:grpSpPr>
        <p:sp>
          <p:nvSpPr>
            <p:cNvPr id="52239" name="Rectangle 15"/>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40" name="AutoShape 16"/>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41" name="Rectangle 17"/>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42" name="Rectangle 18"/>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8" name="Text Box 24"/>
          <p:cNvSpPr txBox="1">
            <a:spLocks noChangeArrowheads="1"/>
          </p:cNvSpPr>
          <p:nvPr/>
        </p:nvSpPr>
        <p:spPr bwMode="auto">
          <a:xfrm>
            <a:off x="24384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56" name="Rectangle 32"/>
          <p:cNvSpPr>
            <a:spLocks noChangeArrowheads="1"/>
          </p:cNvSpPr>
          <p:nvPr/>
        </p:nvSpPr>
        <p:spPr bwMode="auto">
          <a:xfrm>
            <a:off x="19812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58" name="Line 34"/>
          <p:cNvSpPr>
            <a:spLocks noChangeShapeType="1"/>
          </p:cNvSpPr>
          <p:nvPr/>
        </p:nvSpPr>
        <p:spPr bwMode="auto">
          <a:xfrm flipH="1">
            <a:off x="16002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0" name="Line 36"/>
          <p:cNvSpPr>
            <a:spLocks noChangeShapeType="1"/>
          </p:cNvSpPr>
          <p:nvPr/>
        </p:nvSpPr>
        <p:spPr bwMode="auto">
          <a:xfrm>
            <a:off x="30480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1" name="Text Box 37"/>
          <p:cNvSpPr txBox="1">
            <a:spLocks noChangeArrowheads="1"/>
          </p:cNvSpPr>
          <p:nvPr/>
        </p:nvSpPr>
        <p:spPr bwMode="auto">
          <a:xfrm>
            <a:off x="914400" y="5715000"/>
            <a:ext cx="3863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Each rack contains 16-64 nodes</a:t>
            </a:r>
          </a:p>
        </p:txBody>
      </p:sp>
      <p:grpSp>
        <p:nvGrpSpPr>
          <p:cNvPr id="52262" name="Group 38"/>
          <p:cNvGrpSpPr>
            <a:grpSpLocks/>
          </p:cNvGrpSpPr>
          <p:nvPr/>
        </p:nvGrpSpPr>
        <p:grpSpPr bwMode="auto">
          <a:xfrm>
            <a:off x="4953000" y="3733800"/>
            <a:ext cx="1295400" cy="1828800"/>
            <a:chOff x="912" y="1536"/>
            <a:chExt cx="1488" cy="2160"/>
          </a:xfrm>
        </p:grpSpPr>
        <p:sp>
          <p:nvSpPr>
            <p:cNvPr id="52263" name="Rectangle 39"/>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4" name="AutoShape 40"/>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65" name="Rectangle 41"/>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66" name="Rectangle 42"/>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67" name="Group 43"/>
          <p:cNvGrpSpPr>
            <a:grpSpLocks/>
          </p:cNvGrpSpPr>
          <p:nvPr/>
        </p:nvGrpSpPr>
        <p:grpSpPr bwMode="auto">
          <a:xfrm>
            <a:off x="7239000" y="3733800"/>
            <a:ext cx="1295400" cy="1828800"/>
            <a:chOff x="912" y="1536"/>
            <a:chExt cx="1488" cy="2160"/>
          </a:xfrm>
        </p:grpSpPr>
        <p:sp>
          <p:nvSpPr>
            <p:cNvPr id="52268" name="Rectangle 4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9" name="AutoShape 4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70" name="Rectangle 4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71" name="Rectangle 4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72" name="Text Box 48"/>
          <p:cNvSpPr txBox="1">
            <a:spLocks noChangeArrowheads="1"/>
          </p:cNvSpPr>
          <p:nvPr/>
        </p:nvSpPr>
        <p:spPr bwMode="auto">
          <a:xfrm>
            <a:off x="64008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73" name="Rectangle 49"/>
          <p:cNvSpPr>
            <a:spLocks noChangeArrowheads="1"/>
          </p:cNvSpPr>
          <p:nvPr/>
        </p:nvSpPr>
        <p:spPr bwMode="auto">
          <a:xfrm>
            <a:off x="59436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4" name="Line 50"/>
          <p:cNvSpPr>
            <a:spLocks noChangeShapeType="1"/>
          </p:cNvSpPr>
          <p:nvPr/>
        </p:nvSpPr>
        <p:spPr bwMode="auto">
          <a:xfrm flipH="1">
            <a:off x="55626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5" name="Line 51"/>
          <p:cNvSpPr>
            <a:spLocks noChangeShapeType="1"/>
          </p:cNvSpPr>
          <p:nvPr/>
        </p:nvSpPr>
        <p:spPr bwMode="auto">
          <a:xfrm>
            <a:off x="70104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6" name="Rectangle 52"/>
          <p:cNvSpPr>
            <a:spLocks noChangeArrowheads="1"/>
          </p:cNvSpPr>
          <p:nvPr/>
        </p:nvSpPr>
        <p:spPr bwMode="auto">
          <a:xfrm>
            <a:off x="3886200" y="19050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7" name="Line 53"/>
          <p:cNvSpPr>
            <a:spLocks noChangeShapeType="1"/>
          </p:cNvSpPr>
          <p:nvPr/>
        </p:nvSpPr>
        <p:spPr bwMode="auto">
          <a:xfrm flipV="1">
            <a:off x="2667000" y="2209800"/>
            <a:ext cx="1371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8" name="Line 54"/>
          <p:cNvSpPr>
            <a:spLocks noChangeShapeType="1"/>
          </p:cNvSpPr>
          <p:nvPr/>
        </p:nvSpPr>
        <p:spPr bwMode="auto">
          <a:xfrm>
            <a:off x="5105400" y="2209800"/>
            <a:ext cx="1447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9" name="Text Box 55"/>
          <p:cNvSpPr txBox="1">
            <a:spLocks noChangeArrowheads="1"/>
          </p:cNvSpPr>
          <p:nvPr/>
        </p:nvSpPr>
        <p:spPr bwMode="auto">
          <a:xfrm>
            <a:off x="533400" y="1828800"/>
            <a:ext cx="21828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 Gbps between </a:t>
            </a:r>
          </a:p>
          <a:p>
            <a:r>
              <a:rPr lang="en-US"/>
              <a:t>any pair of nodes</a:t>
            </a:r>
          </a:p>
          <a:p>
            <a:r>
              <a:rPr lang="en-US"/>
              <a:t>in a rack</a:t>
            </a:r>
          </a:p>
        </p:txBody>
      </p:sp>
      <p:sp>
        <p:nvSpPr>
          <p:cNvPr id="52280" name="Text Box 56"/>
          <p:cNvSpPr txBox="1">
            <a:spLocks noChangeArrowheads="1"/>
          </p:cNvSpPr>
          <p:nvPr/>
        </p:nvSpPr>
        <p:spPr bwMode="auto">
          <a:xfrm>
            <a:off x="2895600" y="1447800"/>
            <a:ext cx="430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2-10 Gbps backbone between racks</a:t>
            </a:r>
          </a:p>
        </p:txBody>
      </p:sp>
      <p:grpSp>
        <p:nvGrpSpPr>
          <p:cNvPr id="52283" name="Group 59"/>
          <p:cNvGrpSpPr>
            <a:grpSpLocks/>
          </p:cNvGrpSpPr>
          <p:nvPr/>
        </p:nvGrpSpPr>
        <p:grpSpPr bwMode="auto">
          <a:xfrm>
            <a:off x="762000" y="3657600"/>
            <a:ext cx="1828800" cy="1981200"/>
            <a:chOff x="480" y="2304"/>
            <a:chExt cx="1152" cy="1248"/>
          </a:xfrm>
        </p:grpSpPr>
        <p:sp>
          <p:nvSpPr>
            <p:cNvPr id="52281" name="Line 57"/>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2" name="Line 58"/>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84" name="Group 60"/>
          <p:cNvGrpSpPr>
            <a:grpSpLocks/>
          </p:cNvGrpSpPr>
          <p:nvPr/>
        </p:nvGrpSpPr>
        <p:grpSpPr bwMode="auto">
          <a:xfrm>
            <a:off x="6324600" y="2438400"/>
            <a:ext cx="762000" cy="1143000"/>
            <a:chOff x="480" y="2304"/>
            <a:chExt cx="1152" cy="1248"/>
          </a:xfrm>
        </p:grpSpPr>
        <p:sp>
          <p:nvSpPr>
            <p:cNvPr id="52285" name="Line 61"/>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6" name="Line 62"/>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3164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79"/>
                                        </p:tgtEl>
                                        <p:attrNameLst>
                                          <p:attrName>style.visibility</p:attrName>
                                        </p:attrNameLst>
                                      </p:cBhvr>
                                      <p:to>
                                        <p:strVal val="visible"/>
                                      </p:to>
                                    </p:set>
                                    <p:animEffect transition="in" filter="dissolve">
                                      <p:cBhvr>
                                        <p:cTn id="7" dur="500"/>
                                        <p:tgtEl>
                                          <p:spTgt spid="52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73"/>
                                        </p:tgtEl>
                                        <p:attrNameLst>
                                          <p:attrName>style.visibility</p:attrName>
                                        </p:attrNameLst>
                                      </p:cBhvr>
                                      <p:to>
                                        <p:strVal val="visible"/>
                                      </p:to>
                                    </p:set>
                                    <p:animEffect transition="in" filter="dissolve">
                                      <p:cBhvr>
                                        <p:cTn id="12" dur="500"/>
                                        <p:tgtEl>
                                          <p:spTgt spid="5227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275"/>
                                        </p:tgtEl>
                                        <p:attrNameLst>
                                          <p:attrName>style.visibility</p:attrName>
                                        </p:attrNameLst>
                                      </p:cBhvr>
                                      <p:to>
                                        <p:strVal val="visible"/>
                                      </p:to>
                                    </p:set>
                                    <p:animEffect transition="in" filter="dissolve">
                                      <p:cBhvr>
                                        <p:cTn id="18" dur="500"/>
                                        <p:tgtEl>
                                          <p:spTgt spid="52275"/>
                                        </p:tgtEl>
                                      </p:cBhvr>
                                    </p:animEffect>
                                  </p:childTnLst>
                                </p:cTn>
                              </p:par>
                              <p:par>
                                <p:cTn id="19" presetID="9" presetClass="entr" presetSubtype="0" fill="hold" nodeType="withEffect">
                                  <p:stCondLst>
                                    <p:cond delay="0"/>
                                  </p:stCondLst>
                                  <p:childTnLst>
                                    <p:set>
                                      <p:cBhvr>
                                        <p:cTn id="20" dur="1" fill="hold">
                                          <p:stCondLst>
                                            <p:cond delay="0"/>
                                          </p:stCondLst>
                                        </p:cTn>
                                        <p:tgtEl>
                                          <p:spTgt spid="52262"/>
                                        </p:tgtEl>
                                        <p:attrNameLst>
                                          <p:attrName>style.visibility</p:attrName>
                                        </p:attrNameLst>
                                      </p:cBhvr>
                                      <p:to>
                                        <p:strVal val="visible"/>
                                      </p:to>
                                    </p:set>
                                    <p:animEffect transition="in" filter="dissolve">
                                      <p:cBhvr>
                                        <p:cTn id="21" dur="500"/>
                                        <p:tgtEl>
                                          <p:spTgt spid="52262"/>
                                        </p:tgtEl>
                                      </p:cBhvr>
                                    </p:animEffect>
                                  </p:childTnLst>
                                </p:cTn>
                              </p:par>
                              <p:par>
                                <p:cTn id="22" presetID="9" presetClass="entr" presetSubtype="0" fill="hold" nodeType="withEffect">
                                  <p:stCondLst>
                                    <p:cond delay="0"/>
                                  </p:stCondLst>
                                  <p:childTnLst>
                                    <p:set>
                                      <p:cBhvr>
                                        <p:cTn id="23" dur="1" fill="hold">
                                          <p:stCondLst>
                                            <p:cond delay="0"/>
                                          </p:stCondLst>
                                        </p:cTn>
                                        <p:tgtEl>
                                          <p:spTgt spid="52267"/>
                                        </p:tgtEl>
                                        <p:attrNameLst>
                                          <p:attrName>style.visibility</p:attrName>
                                        </p:attrNameLst>
                                      </p:cBhvr>
                                      <p:to>
                                        <p:strVal val="visible"/>
                                      </p:to>
                                    </p:set>
                                    <p:animEffect transition="in" filter="dissolve">
                                      <p:cBhvr>
                                        <p:cTn id="24" dur="500"/>
                                        <p:tgtEl>
                                          <p:spTgt spid="522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272"/>
                                        </p:tgtEl>
                                        <p:attrNameLst>
                                          <p:attrName>style.visibility</p:attrName>
                                        </p:attrNameLst>
                                      </p:cBhvr>
                                      <p:to>
                                        <p:strVal val="visible"/>
                                      </p:to>
                                    </p:set>
                                    <p:animEffect transition="in" filter="dissolve">
                                      <p:cBhvr>
                                        <p:cTn id="27" dur="500"/>
                                        <p:tgtEl>
                                          <p:spTgt spid="5227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2276"/>
                                        </p:tgtEl>
                                        <p:attrNameLst>
                                          <p:attrName>style.visibility</p:attrName>
                                        </p:attrNameLst>
                                      </p:cBhvr>
                                      <p:to>
                                        <p:strVal val="visible"/>
                                      </p:to>
                                    </p:set>
                                    <p:animEffect transition="in" filter="dissolve">
                                      <p:cBhvr>
                                        <p:cTn id="30" dur="500"/>
                                        <p:tgtEl>
                                          <p:spTgt spid="5227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2278"/>
                                        </p:tgtEl>
                                        <p:attrNameLst>
                                          <p:attrName>style.visibility</p:attrName>
                                        </p:attrNameLst>
                                      </p:cBhvr>
                                      <p:to>
                                        <p:strVal val="visible"/>
                                      </p:to>
                                    </p:set>
                                    <p:animEffect transition="in" filter="dissolve">
                                      <p:cBhvr>
                                        <p:cTn id="33" dur="500"/>
                                        <p:tgtEl>
                                          <p:spTgt spid="5227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77"/>
                                        </p:tgtEl>
                                        <p:attrNameLst>
                                          <p:attrName>style.visibility</p:attrName>
                                        </p:attrNameLst>
                                      </p:cBhvr>
                                      <p:to>
                                        <p:strVal val="visible"/>
                                      </p:to>
                                    </p:set>
                                    <p:animEffect transition="in" filter="dissolve">
                                      <p:cBhvr>
                                        <p:cTn id="36" dur="500"/>
                                        <p:tgtEl>
                                          <p:spTgt spid="522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2280"/>
                                        </p:tgtEl>
                                        <p:attrNameLst>
                                          <p:attrName>style.visibility</p:attrName>
                                        </p:attrNameLst>
                                      </p:cBhvr>
                                      <p:to>
                                        <p:strVal val="visible"/>
                                      </p:to>
                                    </p:set>
                                    <p:animEffect transition="in" filter="dissolve">
                                      <p:cBhvr>
                                        <p:cTn id="41" dur="500"/>
                                        <p:tgtEl>
                                          <p:spTgt spid="522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52283"/>
                                        </p:tgtEl>
                                        <p:attrNameLst>
                                          <p:attrName>style.visibility</p:attrName>
                                        </p:attrNameLst>
                                      </p:cBhvr>
                                      <p:to>
                                        <p:strVal val="visible"/>
                                      </p:to>
                                    </p:set>
                                    <p:animEffect transition="in" filter="dissolve">
                                      <p:cBhvr>
                                        <p:cTn id="46" dur="500"/>
                                        <p:tgtEl>
                                          <p:spTgt spid="522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52284"/>
                                        </p:tgtEl>
                                        <p:attrNameLst>
                                          <p:attrName>style.visibility</p:attrName>
                                        </p:attrNameLst>
                                      </p:cBhvr>
                                      <p:to>
                                        <p:strVal val="visible"/>
                                      </p:to>
                                    </p:set>
                                    <p:animEffect transition="in" filter="dissolve">
                                      <p:cBhvr>
                                        <p:cTn id="51" dur="500"/>
                                        <p:tgtEl>
                                          <p:spTgt spid="5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2" grpId="0"/>
      <p:bldP spid="52273" grpId="0" animBg="1"/>
      <p:bldP spid="52274" grpId="0" animBg="1"/>
      <p:bldP spid="52275" grpId="0" animBg="1"/>
      <p:bldP spid="52276" grpId="0" animBg="1"/>
      <p:bldP spid="52277" grpId="0" animBg="1"/>
      <p:bldP spid="52278" grpId="0" animBg="1"/>
      <p:bldP spid="52279" grpId="0"/>
      <p:bldP spid="5228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paradigm</a:t>
            </a:r>
            <a:endParaRPr lang="en-US" dirty="0"/>
          </a:p>
        </p:txBody>
      </p:sp>
      <p:sp>
        <p:nvSpPr>
          <p:cNvPr id="3" name="Content Placeholder 2"/>
          <p:cNvSpPr>
            <a:spLocks noGrp="1"/>
          </p:cNvSpPr>
          <p:nvPr>
            <p:ph idx="1"/>
          </p:nvPr>
        </p:nvSpPr>
        <p:spPr/>
        <p:txBody>
          <a:bodyPr/>
          <a:lstStyle/>
          <a:p>
            <a:r>
              <a:rPr lang="en-US" dirty="0" smtClean="0"/>
              <a:t>Map the data into key-value pairs</a:t>
            </a:r>
          </a:p>
          <a:p>
            <a:pPr lvl="1"/>
            <a:r>
              <a:rPr lang="en-US" dirty="0" smtClean="0"/>
              <a:t>E.g., map a document to word-count pairs</a:t>
            </a:r>
          </a:p>
          <a:p>
            <a:r>
              <a:rPr lang="en-US" dirty="0" smtClean="0"/>
              <a:t>Group by key</a:t>
            </a:r>
          </a:p>
          <a:p>
            <a:pPr lvl="1"/>
            <a:r>
              <a:rPr lang="en-US" dirty="0" smtClean="0"/>
              <a:t>Group all pairs of the same word, with lists of counts</a:t>
            </a:r>
          </a:p>
          <a:p>
            <a:r>
              <a:rPr lang="en-US" dirty="0" smtClean="0"/>
              <a:t>Reduce by aggregating</a:t>
            </a:r>
          </a:p>
          <a:p>
            <a:pPr lvl="1"/>
            <a:r>
              <a:rPr lang="en-US" dirty="0" smtClean="0"/>
              <a:t>E.g. sum all the counts to produce the total count.</a:t>
            </a:r>
            <a:endParaRPr lang="en-US" dirty="0"/>
          </a:p>
        </p:txBody>
      </p:sp>
    </p:spTree>
    <p:extLst>
      <p:ext uri="{BB962C8B-B14F-4D97-AF65-F5344CB8AC3E}">
        <p14:creationId xmlns:p14="http://schemas.microsoft.com/office/powerpoint/2010/main" val="875634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8229600" cy="990600"/>
          </a:xfrm>
        </p:spPr>
        <p:txBody>
          <a:bodyPr>
            <a:noAutofit/>
          </a:bodyPr>
          <a:lstStyle/>
          <a:p>
            <a:r>
              <a:rPr lang="en-US" sz="3200" dirty="0" smtClean="0"/>
              <a:t>Putting it all together:</a:t>
            </a:r>
            <a:br>
              <a:rPr lang="en-US" sz="3200" dirty="0" smtClean="0"/>
            </a:br>
            <a:r>
              <a:rPr lang="en-US" sz="3200" dirty="0" smtClean="0"/>
              <a:t>The LinkedIn Data Mining Pipeline</a:t>
            </a:r>
            <a:endParaRPr lang="en-US" sz="3200" dirty="0"/>
          </a:p>
        </p:txBody>
      </p:sp>
      <p:sp>
        <p:nvSpPr>
          <p:cNvPr id="4" name="Slide Number Placeholder 3"/>
          <p:cNvSpPr>
            <a:spLocks noGrp="1"/>
          </p:cNvSpPr>
          <p:nvPr>
            <p:ph type="sldNum" sz="quarter" idx="12"/>
          </p:nvPr>
        </p:nvSpPr>
        <p:spPr/>
        <p:txBody>
          <a:bodyPr/>
          <a:lstStyle/>
          <a:p>
            <a:fld id="{75897B0D-BA2C-2244-86F3-025175B80EAC}" type="slidenum">
              <a:rPr lang="en-US" smtClean="0"/>
              <a:pPr/>
              <a:t>75</a:t>
            </a:fld>
            <a:endParaRPr lang="en-US" dirty="0"/>
          </a:p>
        </p:txBody>
      </p:sp>
      <p:grpSp>
        <p:nvGrpSpPr>
          <p:cNvPr id="85" name="Group 84"/>
          <p:cNvGrpSpPr/>
          <p:nvPr/>
        </p:nvGrpSpPr>
        <p:grpSpPr>
          <a:xfrm>
            <a:off x="762000" y="1524000"/>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a:t>
              </a:r>
              <a:r>
                <a:rPr lang="en-US" sz="1400" dirty="0" smtClean="0">
                  <a:latin typeface="Calibri"/>
                  <a:cs typeface="Calibri"/>
                </a:rPr>
                <a:t>eature extraction</a:t>
              </a:r>
            </a:p>
            <a:p>
              <a:pPr algn="ctr">
                <a:spcBef>
                  <a:spcPct val="20000"/>
                </a:spcBef>
                <a:buClr>
                  <a:schemeClr val="accent1"/>
                </a:buClr>
              </a:pPr>
              <a:r>
                <a:rPr lang="en-US" sz="1400" dirty="0">
                  <a:latin typeface="Calibri"/>
                  <a:cs typeface="Calibri"/>
                </a:rPr>
                <a:t>f</a:t>
              </a:r>
              <a:r>
                <a:rPr lang="en-US" sz="1400" dirty="0" smtClean="0">
                  <a:latin typeface="Calibri"/>
                  <a:cs typeface="Calibri"/>
                </a:rPr>
                <a:t>eature transformation</a:t>
              </a:r>
            </a:p>
            <a:p>
              <a:pPr algn="ctr">
                <a:spcBef>
                  <a:spcPct val="20000"/>
                </a:spcBef>
                <a:buClr>
                  <a:schemeClr val="accent1"/>
                </a:buClr>
              </a:pPr>
              <a:r>
                <a:rPr lang="en-US" sz="1400" dirty="0">
                  <a:latin typeface="Calibri"/>
                  <a:cs typeface="Calibri"/>
                </a:rPr>
                <a:t>u</a:t>
              </a:r>
              <a:r>
                <a:rPr lang="en-US" sz="1400" dirty="0" smtClean="0">
                  <a:latin typeface="Calibri"/>
                  <a:cs typeface="Calibri"/>
                </a:rPr>
                <a:t>ser modeling</a:t>
              </a:r>
              <a:endParaRPr lang="en-US" sz="1400" dirty="0">
                <a:latin typeface="Calibri"/>
                <a:cs typeface="Calibri"/>
              </a:endParaRP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Data Pipeline</a:t>
              </a:r>
            </a:p>
          </p:txBody>
        </p:sp>
      </p:grpSp>
      <p:sp>
        <p:nvSpPr>
          <p:cNvPr id="19" name="Rectangle 18"/>
          <p:cNvSpPr/>
          <p:nvPr/>
        </p:nvSpPr>
        <p:spPr>
          <a:xfrm>
            <a:off x="762000"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data tracking &amp; logging</a:t>
            </a:r>
            <a:endParaRPr lang="en-US" sz="1400" dirty="0">
              <a:latin typeface="Calibri"/>
              <a:cs typeface="Calibri"/>
            </a:endParaRPr>
          </a:p>
        </p:txBody>
      </p:sp>
      <p:cxnSp>
        <p:nvCxnSpPr>
          <p:cNvPr id="64" name="Straight Arrow Connector 63"/>
          <p:cNvCxnSpPr>
            <a:stCxn id="19" idx="0"/>
            <a:endCxn id="5" idx="2"/>
          </p:cNvCxnSpPr>
          <p:nvPr/>
        </p:nvCxnSpPr>
        <p:spPr>
          <a:xfrm flipV="1">
            <a:off x="1773290" y="2691199"/>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3200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candidates generation</a:t>
              </a:r>
              <a:endParaRPr lang="en-US" sz="1400" dirty="0">
                <a:latin typeface="Calibri"/>
                <a:cs typeface="Calibri"/>
              </a:endParaRP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multi-pass rankers</a:t>
              </a:r>
              <a:endParaRPr lang="en-US" sz="1400" dirty="0">
                <a:latin typeface="Calibri"/>
                <a:cs typeface="Calibri"/>
              </a:endParaRP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real-time feedback</a:t>
              </a:r>
              <a:endParaRPr lang="en-US" sz="1400" dirty="0">
                <a:latin typeface="Calibri"/>
                <a:cs typeface="Calibri"/>
              </a:endParaRP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3200400" y="1524000"/>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a:t>
              </a:r>
              <a:r>
                <a:rPr lang="en-US" sz="1400" dirty="0" smtClean="0">
                  <a:latin typeface="Calibri"/>
                  <a:cs typeface="Calibri"/>
                </a:rPr>
                <a:t>ffline modeling fitting</a:t>
              </a:r>
            </a:p>
            <a:p>
              <a:pPr algn="ctr">
                <a:spcBef>
                  <a:spcPct val="20000"/>
                </a:spcBef>
                <a:buClr>
                  <a:schemeClr val="accent1"/>
                </a:buClr>
              </a:pPr>
              <a:r>
                <a:rPr lang="en-US" sz="1400" dirty="0" smtClean="0">
                  <a:latin typeface="Calibri"/>
                  <a:cs typeface="Calibri"/>
                </a:rPr>
                <a:t>(cold-start model)</a:t>
              </a:r>
              <a:endParaRPr lang="en-US" sz="1400" dirty="0">
                <a:latin typeface="Calibri"/>
                <a:cs typeface="Calibri"/>
              </a:endParaRP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nearline modeling fitting</a:t>
              </a:r>
            </a:p>
            <a:p>
              <a:pPr algn="ctr">
                <a:spcBef>
                  <a:spcPct val="20000"/>
                </a:spcBef>
                <a:buClr>
                  <a:schemeClr val="accent1"/>
                </a:buClr>
              </a:pPr>
              <a:r>
                <a:rPr lang="en-US" sz="1400" dirty="0">
                  <a:latin typeface="Calibri"/>
                  <a:cs typeface="Calibri"/>
                </a:rPr>
                <a:t>(</a:t>
              </a:r>
              <a:r>
                <a:rPr lang="en-US" sz="1400" dirty="0" smtClean="0">
                  <a:latin typeface="Calibri"/>
                  <a:cs typeface="Calibri"/>
                </a:rPr>
                <a:t>warm-start model)</a:t>
              </a:r>
              <a:endParaRPr lang="en-US" sz="1400" dirty="0">
                <a:latin typeface="Calibri"/>
                <a:cs typeface="Calibri"/>
              </a:endParaRP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400" i="0" u="none" strike="noStrike" kern="1200" cap="none" spc="0" normalizeH="0" baseline="0" noProof="0" dirty="0" smtClean="0">
                  <a:ln>
                    <a:noFill/>
                  </a:ln>
                  <a:solidFill>
                    <a:srgbClr val="000000"/>
                  </a:solidFill>
                  <a:effectLst/>
                  <a:uLnTx/>
                  <a:uFillTx/>
                  <a:latin typeface="Calibri"/>
                  <a:ea typeface="+mn-ea"/>
                  <a:cs typeface="Calibri"/>
                </a:rPr>
                <a:t>daily/weekly</a:t>
              </a:r>
              <a:endParaRPr kumimoji="0" lang="en-US" sz="1200" i="0" u="none" strike="noStrike" kern="1200" cap="none" spc="0" normalizeH="0" baseline="0" noProof="0" dirty="0" smtClean="0">
                <a:ln>
                  <a:noFill/>
                </a:ln>
                <a:solidFill>
                  <a:srgbClr val="000000"/>
                </a:solidFill>
                <a:effectLst/>
                <a:uLnTx/>
                <a:uFillTx/>
                <a:latin typeface="Calibri"/>
                <a:ea typeface="+mn-ea"/>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400" i="0" u="none" strike="noStrike" kern="1200" cap="none" spc="0" normalizeH="0" baseline="0" noProof="0" dirty="0" smtClean="0">
                  <a:ln>
                    <a:noFill/>
                  </a:ln>
                  <a:solidFill>
                    <a:srgbClr val="000000"/>
                  </a:solidFill>
                  <a:effectLst/>
                  <a:uLnTx/>
                  <a:uFillTx/>
                  <a:latin typeface="Calibri"/>
                  <a:ea typeface="+mn-ea"/>
                  <a:cs typeface="Calibri"/>
                </a:rPr>
                <a:t>minutes/hourly</a:t>
              </a:r>
              <a:endParaRPr kumimoji="0" lang="en-US" sz="1200" i="0" u="none" strike="noStrike" kern="1200" cap="none" spc="0" normalizeH="0" baseline="0" noProof="0" dirty="0" smtClean="0">
                <a:ln>
                  <a:noFill/>
                </a:ln>
                <a:solidFill>
                  <a:srgbClr val="000000"/>
                </a:solidFill>
                <a:effectLst/>
                <a:uLnTx/>
                <a:uFillTx/>
                <a:latin typeface="Calibri"/>
                <a:ea typeface="+mn-ea"/>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6019800"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online A/</a:t>
            </a:r>
            <a:r>
              <a:rPr lang="en-US" sz="1400" dirty="0">
                <a:latin typeface="Calibri"/>
                <a:cs typeface="Calibri"/>
              </a:rPr>
              <a:t>B</a:t>
            </a:r>
            <a:r>
              <a:rPr lang="en-US" sz="1400" dirty="0" smtClean="0">
                <a:latin typeface="Calibri"/>
                <a:cs typeface="Calibri"/>
              </a:rPr>
              <a:t> test</a:t>
            </a:r>
          </a:p>
          <a:p>
            <a:pPr algn="ctr">
              <a:spcBef>
                <a:spcPct val="20000"/>
              </a:spcBef>
              <a:buClr>
                <a:schemeClr val="accent1"/>
              </a:buClr>
            </a:pPr>
            <a:r>
              <a:rPr lang="en-US" sz="1400" dirty="0" smtClean="0">
                <a:latin typeface="Calibri"/>
                <a:cs typeface="Calibri"/>
              </a:rPr>
              <a:t>model evaluation</a:t>
            </a:r>
            <a:endParaRPr lang="en-US" sz="1400" dirty="0">
              <a:latin typeface="Calibri"/>
              <a:cs typeface="Calibri"/>
            </a:endParaRPr>
          </a:p>
        </p:txBody>
      </p:sp>
      <p:cxnSp>
        <p:nvCxnSpPr>
          <p:cNvPr id="56" name="Straight Arrow Connector 55"/>
          <p:cNvCxnSpPr>
            <a:stCxn id="18" idx="2"/>
            <a:endCxn id="20" idx="0"/>
          </p:cNvCxnSpPr>
          <p:nvPr/>
        </p:nvCxnSpPr>
        <p:spPr>
          <a:xfrm>
            <a:off x="7031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2784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2784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3718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5715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48" y="460788"/>
            <a:ext cx="8570214" cy="994172"/>
          </a:xfrm>
        </p:spPr>
        <p:txBody>
          <a:bodyPr>
            <a:normAutofit fontScale="90000"/>
          </a:bodyPr>
          <a:lstStyle/>
          <a:p>
            <a:pPr algn="ctr"/>
            <a:r>
              <a:rPr lang="en-US" dirty="0" smtClean="0"/>
              <a:t>The Skills of a Data Miner – Data Scientist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41039"/>
            <a:ext cx="4629150" cy="4181666"/>
          </a:xfrm>
          <a:prstGeom prst="rect">
            <a:avLst/>
          </a:prstGeom>
        </p:spPr>
      </p:pic>
      <p:sp>
        <p:nvSpPr>
          <p:cNvPr id="3" name="TextBox 2"/>
          <p:cNvSpPr txBox="1"/>
          <p:nvPr/>
        </p:nvSpPr>
        <p:spPr>
          <a:xfrm>
            <a:off x="770944" y="5808784"/>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3505200" y="1752600"/>
            <a:ext cx="5638800" cy="4500811"/>
          </a:xfrm>
          <a:prstGeom prst="rect">
            <a:avLst/>
          </a:prstGeom>
          <a:noFill/>
          <a:ln w="9525">
            <a:noFill/>
            <a:miter lim="800000"/>
            <a:headEnd/>
            <a:tailEnd/>
          </a:ln>
          <a:effectLst/>
        </p:spPr>
      </p:pic>
      <p:sp>
        <p:nvSpPr>
          <p:cNvPr id="6" name="5 - TextBox"/>
          <p:cNvSpPr txBox="1"/>
          <p:nvPr/>
        </p:nvSpPr>
        <p:spPr>
          <a:xfrm>
            <a:off x="228601" y="2133600"/>
            <a:ext cx="3276599" cy="3416320"/>
          </a:xfrm>
          <a:prstGeom prst="rect">
            <a:avLst/>
          </a:prstGeom>
          <a:noFill/>
        </p:spPr>
        <p:txBody>
          <a:bodyPr wrap="square" rtlCol="0">
            <a:spAutoFit/>
          </a:bodyPr>
          <a:lstStyle/>
          <a:p>
            <a:r>
              <a:rPr lang="en-US" i="1" dirty="0" smtClean="0"/>
              <a:t>"The success of companies like Google, </a:t>
            </a:r>
            <a:r>
              <a:rPr lang="en-US" i="1" dirty="0" err="1" smtClean="0"/>
              <a:t>Facebook</a:t>
            </a:r>
            <a:r>
              <a:rPr lang="en-US" i="1" dirty="0" smtClean="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dirty="0" smtClean="0"/>
              <a:t>     – Tim O'Reilly</a:t>
            </a:r>
            <a:endParaRPr lang="el-GR"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genomic sequences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http://www.1000genomes.org/page.php</a:t>
            </a:r>
            <a:endParaRPr lang="en-US" dirty="0" smtClean="0"/>
          </a:p>
          <a:p>
            <a:endParaRPr lang="en-US" dirty="0" smtClean="0"/>
          </a:p>
          <a:p>
            <a:r>
              <a:rPr lang="en-US" dirty="0" smtClean="0"/>
              <a:t>Full sequence of 1000 individuals</a:t>
            </a:r>
          </a:p>
          <a:p>
            <a:endParaRPr lang="en-US" dirty="0" smtClean="0"/>
          </a:p>
          <a:p>
            <a:r>
              <a:rPr lang="en-US" dirty="0" smtClean="0"/>
              <a:t>3 billion nucleotides per person </a:t>
            </a:r>
            <a:r>
              <a:rPr lang="en-US" dirty="0" smtClean="0">
                <a:sym typeface="Wingdings" pitchFamily="2" charset="2"/>
              </a:rPr>
              <a:t> 3 trillion nucleotides</a:t>
            </a:r>
          </a:p>
          <a:p>
            <a:endParaRPr lang="en-US" dirty="0" smtClean="0">
              <a:sym typeface="Wingdings" pitchFamily="2" charset="2"/>
            </a:endParaRPr>
          </a:p>
          <a:p>
            <a:r>
              <a:rPr lang="en-US" dirty="0" smtClean="0">
                <a:sym typeface="Wingdings" pitchFamily="2" charset="2"/>
              </a:rPr>
              <a:t>Lots more data in fact: medical history of the persons, gene expression data</a:t>
            </a:r>
            <a:endParaRPr lang="en-US" dirty="0"/>
          </a:p>
        </p:txBody>
      </p:sp>
    </p:spTree>
    <p:extLst>
      <p:ext uri="{BB962C8B-B14F-4D97-AF65-F5344CB8AC3E}">
        <p14:creationId xmlns:p14="http://schemas.microsoft.com/office/powerpoint/2010/main" val="266845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Wearable devices can measure your heart rate, blood sugar, blood pressure, and other signals about your health. Medical records are becoming available to individuals</a:t>
            </a:r>
          </a:p>
          <a:p>
            <a:pPr lvl="1"/>
            <a:r>
              <a:rPr lang="en-US" dirty="0" smtClean="0">
                <a:solidFill>
                  <a:schemeClr val="accent6">
                    <a:lumMod val="75000"/>
                  </a:schemeClr>
                </a:solidFill>
              </a:rPr>
              <a:t>Wearable computing</a:t>
            </a:r>
          </a:p>
          <a:p>
            <a:pPr lvl="1"/>
            <a:endParaRPr lang="en-US" dirty="0"/>
          </a:p>
          <a:p>
            <a:r>
              <a:rPr lang="en-US" dirty="0" smtClean="0"/>
              <a:t>Brain imaging</a:t>
            </a:r>
          </a:p>
          <a:p>
            <a:pPr lvl="1"/>
            <a:r>
              <a:rPr lang="en-US" dirty="0" smtClean="0"/>
              <a:t>Images that monitor the activity in different areas of the brain under different stimuli</a:t>
            </a:r>
          </a:p>
          <a:p>
            <a:pPr lvl="2"/>
            <a:r>
              <a:rPr lang="en-US" dirty="0" smtClean="0"/>
              <a:t>TB of data that need to be analyzed.</a:t>
            </a:r>
          </a:p>
          <a:p>
            <a:pPr lvl="2"/>
            <a:endParaRPr lang="en-US" dirty="0"/>
          </a:p>
          <a:p>
            <a:r>
              <a:rPr lang="en-US" dirty="0" smtClean="0"/>
              <a:t>Gene and Protein interaction networks</a:t>
            </a:r>
          </a:p>
          <a:p>
            <a:pPr lvl="1"/>
            <a:r>
              <a:rPr lang="en-US" dirty="0" smtClean="0"/>
              <a:t>It is rare that a single gene regulates deterministically the expression of a condition.</a:t>
            </a:r>
          </a:p>
          <a:p>
            <a:pPr lvl="1"/>
            <a:r>
              <a:rPr lang="en-US" dirty="0" smtClean="0"/>
              <a:t>There are complex networks and probabilistic models that govern the protein expression.</a:t>
            </a:r>
          </a:p>
        </p:txBody>
      </p:sp>
    </p:spTree>
    <p:extLst>
      <p:ext uri="{BB962C8B-B14F-4D97-AF65-F5344CB8AC3E}">
        <p14:creationId xmlns:p14="http://schemas.microsoft.com/office/powerpoint/2010/main" val="752977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5928</TotalTime>
  <Words>3821</Words>
  <Application>Microsoft Office PowerPoint</Application>
  <PresentationFormat>On-screen Show (4:3)</PresentationFormat>
  <Paragraphs>564</Paragraphs>
  <Slides>77</Slides>
  <Notes>15</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Clarity</vt:lpstr>
      <vt:lpstr>Clip</vt:lpstr>
      <vt:lpstr>Document</vt:lpstr>
      <vt:lpstr>DATA MINING LECTURE 1</vt:lpstr>
      <vt:lpstr>What is data mining?</vt:lpstr>
      <vt:lpstr>Why do we need data mining?</vt:lpstr>
      <vt:lpstr>Why do we need data mining?</vt:lpstr>
      <vt:lpstr>Example: transaction data</vt:lpstr>
      <vt:lpstr>Example: document data</vt:lpstr>
      <vt:lpstr>Example: network data</vt:lpstr>
      <vt:lpstr>Example: genomic sequences</vt:lpstr>
      <vt:lpstr>Medical data</vt:lpstr>
      <vt:lpstr>Example: environmental data</vt:lpstr>
      <vt:lpstr>Behavioral data</vt:lpstr>
      <vt:lpstr>The data is also very complex</vt:lpstr>
      <vt:lpstr>What can you do with the data?</vt:lpstr>
      <vt:lpstr>What can you do with the data?</vt:lpstr>
      <vt:lpstr>Amazon Recommendations</vt:lpstr>
      <vt:lpstr>The Long Tail</vt:lpstr>
      <vt:lpstr>Other recommendation systems</vt:lpstr>
      <vt:lpstr>What can you do with the data?</vt:lpstr>
      <vt:lpstr>Example Application</vt:lpstr>
      <vt:lpstr>What can you do with the data?</vt:lpstr>
      <vt:lpstr>What can you do with the data?</vt:lpstr>
      <vt:lpstr>What can you do with the data?</vt:lpstr>
      <vt:lpstr>PowerPoint Presentation</vt:lpstr>
      <vt:lpstr>The Web as a graph</vt:lpstr>
      <vt:lpstr>PowerPoint Presentation</vt:lpstr>
      <vt:lpstr>PowerPoint Presentation</vt:lpstr>
      <vt:lpstr>Viral Marketing</vt:lpstr>
      <vt:lpstr>Friendship suggestions</vt:lpstr>
      <vt:lpstr>Big data</vt:lpstr>
      <vt:lpstr>Example: Big Data and Sports</vt:lpstr>
      <vt:lpstr>NBA and Data Mining</vt:lpstr>
      <vt:lpstr>James Harden defence</vt:lpstr>
      <vt:lpstr>PowerPoint Presentation</vt:lpstr>
      <vt:lpstr>Why data mining?</vt:lpstr>
      <vt:lpstr>What is Data Mining again?</vt:lpstr>
      <vt:lpstr>What is data mining again?</vt:lpstr>
      <vt:lpstr>What can we do with data mining?</vt:lpstr>
      <vt:lpstr>Frequent Itemsets and Association Rules</vt:lpstr>
      <vt:lpstr>Example Application</vt:lpstr>
      <vt:lpstr>Frequent Itemsets: Applications</vt:lpstr>
      <vt:lpstr>Recommender systems</vt:lpstr>
      <vt:lpstr>Clustering Definition</vt:lpstr>
      <vt:lpstr>Illustrating Clustering</vt:lpstr>
      <vt:lpstr>Clustering: Application 1</vt:lpstr>
      <vt:lpstr>Clustering: Application 2</vt:lpstr>
      <vt:lpstr>Coverage</vt:lpstr>
      <vt:lpstr>Classification: Definition</vt:lpstr>
      <vt:lpstr>Classification Example: Tax Fraud</vt:lpstr>
      <vt:lpstr>Model Example: Decision Trees</vt:lpstr>
      <vt:lpstr>Classification: Application 1</vt:lpstr>
      <vt:lpstr>Classification: Application 2</vt:lpstr>
      <vt:lpstr>Network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data analysis</vt:lpstr>
      <vt:lpstr>Exploratory Analysis</vt:lpstr>
      <vt:lpstr>Exploratory Analysis: The Web</vt:lpstr>
      <vt:lpstr>Exploratory Analysis: The Web</vt:lpstr>
      <vt:lpstr>Connections of Data Mining with other areas</vt:lpstr>
      <vt:lpstr>Cultures</vt:lpstr>
      <vt:lpstr>Models vs. Analytic Processing</vt:lpstr>
      <vt:lpstr>New era of data mining </vt:lpstr>
      <vt:lpstr>Data Mining: Confluence of Multiple Disciplines </vt:lpstr>
      <vt:lpstr>Data Mining: Confluence of Multiple Disciplines </vt:lpstr>
      <vt:lpstr>Data Mining: Confluence of Multiple Disciplines </vt:lpstr>
      <vt:lpstr>Single-node architecture</vt:lpstr>
      <vt:lpstr>Commodity Clusters</vt:lpstr>
      <vt:lpstr>Cluster Architecture</vt:lpstr>
      <vt:lpstr>Map-Reduce paradigm</vt:lpstr>
      <vt:lpstr>Putting it all together: The LinkedIn Data Mining Pipeline</vt:lpstr>
      <vt:lpstr>The Skills of a Data Miner – Data Scientist</vt:lpstr>
      <vt:lpstr>But also a rewarding 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179</cp:revision>
  <dcterms:created xsi:type="dcterms:W3CDTF">2011-10-17T19:46:53Z</dcterms:created>
  <dcterms:modified xsi:type="dcterms:W3CDTF">2017-02-14T11:03:28Z</dcterms:modified>
</cp:coreProperties>
</file>