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71" r:id="rId2"/>
    <p:sldId id="432" r:id="rId3"/>
    <p:sldId id="598" r:id="rId4"/>
    <p:sldId id="597" r:id="rId5"/>
    <p:sldId id="426" r:id="rId6"/>
    <p:sldId id="433" r:id="rId7"/>
    <p:sldId id="599" r:id="rId8"/>
    <p:sldId id="428" r:id="rId9"/>
    <p:sldId id="429" r:id="rId10"/>
    <p:sldId id="603" r:id="rId11"/>
    <p:sldId id="447" r:id="rId12"/>
    <p:sldId id="602" r:id="rId13"/>
    <p:sldId id="469" r:id="rId14"/>
    <p:sldId id="448" r:id="rId15"/>
    <p:sldId id="600" r:id="rId16"/>
    <p:sldId id="440" r:id="rId17"/>
    <p:sldId id="443" r:id="rId18"/>
    <p:sldId id="444" r:id="rId19"/>
    <p:sldId id="601" r:id="rId20"/>
    <p:sldId id="604" r:id="rId21"/>
    <p:sldId id="445" r:id="rId22"/>
    <p:sldId id="446" r:id="rId23"/>
    <p:sldId id="605" r:id="rId24"/>
    <p:sldId id="488" r:id="rId25"/>
    <p:sldId id="607" r:id="rId26"/>
    <p:sldId id="485" r:id="rId27"/>
    <p:sldId id="609" r:id="rId28"/>
    <p:sldId id="610" r:id="rId29"/>
    <p:sldId id="660" r:id="rId30"/>
    <p:sldId id="662" r:id="rId31"/>
    <p:sldId id="611" r:id="rId32"/>
    <p:sldId id="612" r:id="rId33"/>
    <p:sldId id="606" r:id="rId34"/>
    <p:sldId id="451" r:id="rId35"/>
    <p:sldId id="646" r:id="rId36"/>
    <p:sldId id="452" r:id="rId37"/>
    <p:sldId id="454" r:id="rId38"/>
    <p:sldId id="439" r:id="rId39"/>
    <p:sldId id="453" r:id="rId40"/>
    <p:sldId id="455" r:id="rId41"/>
    <p:sldId id="457" r:id="rId42"/>
    <p:sldId id="456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613" r:id="rId52"/>
    <p:sldId id="591" r:id="rId53"/>
    <p:sldId id="492" r:id="rId54"/>
    <p:sldId id="494" r:id="rId55"/>
    <p:sldId id="495" r:id="rId56"/>
    <p:sldId id="592" r:id="rId57"/>
    <p:sldId id="593" r:id="rId58"/>
    <p:sldId id="594" r:id="rId59"/>
    <p:sldId id="595" r:id="rId60"/>
    <p:sldId id="565" r:id="rId61"/>
    <p:sldId id="579" r:id="rId62"/>
    <p:sldId id="596" r:id="rId63"/>
    <p:sldId id="661" r:id="rId64"/>
    <p:sldId id="614" r:id="rId65"/>
    <p:sldId id="615" r:id="rId66"/>
    <p:sldId id="616" r:id="rId67"/>
    <p:sldId id="617" r:id="rId68"/>
    <p:sldId id="618" r:id="rId69"/>
    <p:sldId id="620" r:id="rId70"/>
    <p:sldId id="621" r:id="rId71"/>
    <p:sldId id="619" r:id="rId72"/>
    <p:sldId id="623" r:id="rId73"/>
    <p:sldId id="624" r:id="rId74"/>
    <p:sldId id="625" r:id="rId75"/>
    <p:sldId id="637" r:id="rId76"/>
    <p:sldId id="627" r:id="rId77"/>
    <p:sldId id="629" r:id="rId78"/>
    <p:sldId id="631" r:id="rId79"/>
    <p:sldId id="632" r:id="rId80"/>
    <p:sldId id="634" r:id="rId81"/>
    <p:sldId id="658" r:id="rId82"/>
    <p:sldId id="630" r:id="rId83"/>
    <p:sldId id="633" r:id="rId84"/>
    <p:sldId id="636" r:id="rId85"/>
    <p:sldId id="640" r:id="rId86"/>
    <p:sldId id="641" r:id="rId87"/>
    <p:sldId id="638" r:id="rId88"/>
    <p:sldId id="639" r:id="rId89"/>
    <p:sldId id="489" r:id="rId90"/>
    <p:sldId id="659" r:id="rId91"/>
    <p:sldId id="626" r:id="rId92"/>
    <p:sldId id="628" r:id="rId93"/>
    <p:sldId id="663" r:id="rId94"/>
    <p:sldId id="648" r:id="rId95"/>
    <p:sldId id="649" r:id="rId96"/>
    <p:sldId id="650" r:id="rId97"/>
    <p:sldId id="651" r:id="rId98"/>
    <p:sldId id="652" r:id="rId99"/>
    <p:sldId id="653" r:id="rId100"/>
    <p:sldId id="654" r:id="rId101"/>
    <p:sldId id="655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 varScale="1">
        <p:scale>
          <a:sx n="129" d="100"/>
          <a:sy n="129" d="100"/>
        </p:scale>
        <p:origin x="10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322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1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8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3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9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6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76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3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6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4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4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0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35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7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3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7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2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7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8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2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1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0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6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4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3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6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06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0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3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8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97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5A269-5B64-4C0E-AE6C-3C6FD7BEEE78}" type="slidenum">
              <a:rPr lang="en-US"/>
              <a:pPr/>
              <a:t>94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68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3EAE2-B4EF-4C9D-BF6D-AA3BBAF89B2B}" type="slidenum">
              <a:rPr lang="en-US"/>
              <a:pPr/>
              <a:t>95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301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1D773-5D07-4CBC-97A5-54721496D53F}" type="slidenum">
              <a:rPr lang="en-US"/>
              <a:pPr/>
              <a:t>96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2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6B204-A528-40C3-9F1D-E94D37E68089}" type="slidenum">
              <a:rPr lang="en-US"/>
              <a:pPr/>
              <a:t>97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24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C076-3CB3-4028-8902-FB7DB3064964}" type="slidenum">
              <a:rPr lang="en-US"/>
              <a:pPr/>
              <a:t>98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6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58F76-741F-42ED-BE4C-5AFC1354E232}" type="slidenum">
              <a:rPr lang="en-US"/>
              <a:pPr/>
              <a:t>99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04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EA18C-5524-4649-BB5D-20E90CCB3EB6}" type="slidenum">
              <a:rPr lang="en-US"/>
              <a:pPr/>
              <a:t>100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704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4BEE4-DF79-405E-AD10-B6B08FA9AF2E}" type="slidenum">
              <a:rPr lang="en-US"/>
              <a:pPr/>
              <a:t>101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5E1-12BC-4298-A0BD-E2548DEF4E5D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1577-615C-4A00-ABFE-40C1AC8DA0A6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42E-B861-4C5F-B95B-241094071446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7DEA-9E28-4EB1-8DA0-FFD8BDC6DF20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293-3BA5-4A66-90C9-C88590373902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2AB7-789C-4485-8EDE-E66AA71CDD13}" type="datetime1">
              <a:rPr lang="el-GR" smtClean="0"/>
              <a:t>30/11/2016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763-FAEF-4BFC-ADA3-3E3319DBDDBA}" type="datetime1">
              <a:rPr lang="el-GR" smtClean="0"/>
              <a:t>30/11/2016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8697-F572-4E1A-A9B3-0CDDB11B9BF7}" type="datetime1">
              <a:rPr lang="el-GR" smtClean="0"/>
              <a:t>30/11/2016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4C0E-3233-41C1-BE70-54CFB1E4CAE9}" type="datetime1">
              <a:rPr lang="el-GR" smtClean="0"/>
              <a:t>30/11/2016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256E-878C-4F29-A530-86919DF75AC9}" type="datetime1">
              <a:rPr lang="el-GR" smtClean="0"/>
              <a:t>30/11/2016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7E0-6EB8-40FD-9393-B99D0CC780C5}" type="datetime1">
              <a:rPr lang="el-GR" smtClean="0"/>
              <a:t>30/11/2016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DDBE-06DC-4255-9C23-FE1649D46878}" type="datetime1">
              <a:rPr lang="el-GR" smtClean="0"/>
              <a:t>30/11/2016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9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internetlivestats.com/twitter-statistics/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6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How to assign the score(x, y) between two nodes x and y?</a:t>
            </a:r>
            <a:endParaRPr lang="el-G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Some form of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node proximity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1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0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47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477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2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477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2n</a:t>
            </a:r>
            <a:endParaRPr lang="en-US">
              <a:latin typeface="Tahoma" pitchFamily="34" charset="0"/>
            </a:endParaRP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n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6208713" y="4376738"/>
            <a:ext cx="241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after n iterations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179388" y="4437063"/>
            <a:ext cx="2998787" cy="1200150"/>
          </a:xfrm>
          <a:prstGeom prst="rect">
            <a:avLst/>
          </a:prstGeom>
          <a:solidFill>
            <a:srgbClr val="00CC99"/>
          </a:solidFill>
          <a:ln w="9525">
            <a:solidFill>
              <a:srgbClr val="F76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weight of node </a:t>
            </a:r>
            <a:r>
              <a:rPr lang="en-US">
                <a:solidFill>
                  <a:srgbClr val="0033CC"/>
                </a:solidFill>
                <a:latin typeface="Tahoma" pitchFamily="34" charset="0"/>
              </a:rPr>
              <a:t>p</a:t>
            </a:r>
            <a:r>
              <a:rPr lang="en-US">
                <a:solidFill>
                  <a:srgbClr val="FF3300"/>
                </a:solidFill>
                <a:latin typeface="Tahoma" pitchFamily="34" charset="0"/>
              </a:rPr>
              <a:t> is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proportional to the number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of </a:t>
            </a:r>
            <a:r>
              <a:rPr lang="en-US">
                <a:solidFill>
                  <a:srgbClr val="0033CC"/>
                </a:solidFill>
                <a:latin typeface="Tahoma" pitchFamily="34" charset="0"/>
              </a:rPr>
              <a:t>(BF)</a:t>
            </a:r>
            <a:r>
              <a:rPr lang="en-US" baseline="30000">
                <a:solidFill>
                  <a:srgbClr val="0033CC"/>
                </a:solidFill>
                <a:latin typeface="Tahoma" pitchFamily="34" charset="0"/>
              </a:rPr>
              <a:t>n</a:t>
            </a:r>
            <a:r>
              <a:rPr lang="en-US">
                <a:solidFill>
                  <a:srgbClr val="FF3300"/>
                </a:solidFill>
                <a:latin typeface="Tahoma" pitchFamily="34" charset="0"/>
              </a:rPr>
              <a:t> paths that leave </a:t>
            </a:r>
          </a:p>
          <a:p>
            <a:pPr eaLnBrk="0" hangingPunct="0"/>
            <a:r>
              <a:rPr lang="en-US">
                <a:solidFill>
                  <a:srgbClr val="FF3300"/>
                </a:solidFill>
                <a:latin typeface="Tahoma" pitchFamily="34" charset="0"/>
              </a:rPr>
              <a:t>node p</a:t>
            </a:r>
          </a:p>
        </p:txBody>
      </p:sp>
    </p:spTree>
    <p:extLst>
      <p:ext uri="{BB962C8B-B14F-4D97-AF65-F5344CB8AC3E}">
        <p14:creationId xmlns:p14="http://schemas.microsoft.com/office/powerpoint/2010/main" val="31189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83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4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7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8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89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0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1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2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4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5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6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7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400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3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0</a:t>
            </a:r>
            <a:endParaRPr lang="en-US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4404" name="Text Box 36"/>
          <p:cNvSpPr txBox="1">
            <a:spLocks noChangeArrowheads="1"/>
          </p:cNvSpPr>
          <p:nvPr/>
        </p:nvSpPr>
        <p:spPr bwMode="auto">
          <a:xfrm>
            <a:off x="6208713" y="4376738"/>
            <a:ext cx="2709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after normalization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with the max 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element as 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∞</a:t>
            </a:r>
          </a:p>
        </p:txBody>
      </p:sp>
    </p:spTree>
    <p:extLst>
      <p:ext uri="{BB962C8B-B14F-4D97-AF65-F5344CB8AC3E}">
        <p14:creationId xmlns:p14="http://schemas.microsoft.com/office/powerpoint/2010/main" val="692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90" y="2708920"/>
            <a:ext cx="8136904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larger the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overlap of the neighbors </a:t>
            </a:r>
            <a:r>
              <a:rPr lang="en-US" sz="3200" dirty="0" smtClean="0"/>
              <a:t>of two nodes, the more likely the nodes to be linked in the future 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92" y="1122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57" y="19278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Γ(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x) denote the set of neighbors of x in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l-GR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1" y="3317339"/>
            <a:ext cx="4400727" cy="7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267423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neighbors: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820" y="439778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coefficient: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00" y="5103186"/>
            <a:ext cx="3888432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27630" y="4921007"/>
            <a:ext cx="444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probability that both x and y have a feature for a randomly selected feature that either x or y has</a:t>
            </a:r>
            <a:endParaRPr lang="el-G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93314" y="319745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adjacency matrix  </a:t>
            </a:r>
            <a:endParaRPr lang="en-US" sz="2400" dirty="0"/>
          </a:p>
          <a:p>
            <a:r>
              <a:rPr lang="en-US" sz="2400" dirty="0" smtClean="0"/>
              <a:t> A</a:t>
            </a:r>
            <a:r>
              <a:rPr lang="en-US" sz="2400" baseline="-25000" dirty="0" smtClean="0"/>
              <a:t>x,y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:Number of different paths of length 2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772" y="173795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Adamic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/Adar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02" y="2274968"/>
            <a:ext cx="550270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6470" y="3715128"/>
            <a:ext cx="82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  Assigns large weights to common neighbors </a:t>
            </a:r>
            <a:r>
              <a:rPr lang="en-US" sz="2400" i="1" dirty="0" smtClean="0"/>
              <a:t>z</a:t>
            </a:r>
            <a:r>
              <a:rPr lang="en-US" sz="2400" dirty="0" smtClean="0"/>
              <a:t> of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which themselves have few neighbors (weight rare features more heavily) 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3293" y="52498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/>
              <a:t> nodes are assigned weight = 1/log(2) =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1.4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000" dirty="0" smtClean="0"/>
              <a:t> nodes are assigned  weight = 1/log(5) =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0.62</a:t>
            </a:r>
            <a:endParaRPr lang="el-G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772" y="169209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Preferential attachment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6" y="46135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Researchers found empirical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 to suggest that co-authorship is correlated with the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of the neighborhood sizes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56" y="22768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Based on the premise that the probability that a new edge has node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/>
              <a:t> as its endpoint is proportional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(x)|</a:t>
            </a:r>
            <a:r>
              <a:rPr lang="el-GR" sz="2400" dirty="0" smtClean="0"/>
              <a:t>,</a:t>
            </a:r>
            <a:r>
              <a:rPr lang="en-US" sz="2400" dirty="0" smtClean="0"/>
              <a:t> i.e., nodes like to form ties</a:t>
            </a:r>
            <a:r>
              <a:rPr lang="el-GR" sz="2400" dirty="0" smtClean="0"/>
              <a:t> </a:t>
            </a:r>
            <a:r>
              <a:rPr lang="en-US" sz="2400" dirty="0" smtClean="0"/>
              <a:t>with ‘popular’ nodes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709" y="3760157"/>
            <a:ext cx="4492499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564" y="56936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This depends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on the degrees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the nodes not on their neighbors per se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420888"/>
            <a:ext cx="5004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Overlap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Jaccard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Adamic</a:t>
            </a:r>
            <a:r>
              <a:rPr lang="en-US" sz="3200" dirty="0" smtClean="0"/>
              <a:t>/Adar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Preferential attachment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Shortest Path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x, y ∈ V × V −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score(x, y) = (negated) length of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between x and y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If there are more than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pairs of nodes tied for the shortest path length, order them at random.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142" y="285293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Not just the shortest, but </a:t>
            </a:r>
            <a:r>
              <a:rPr lang="en-US" sz="3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r>
              <a:rPr lang="en-US" sz="3600" dirty="0" smtClean="0"/>
              <a:t> paths between two nodes</a:t>
            </a:r>
            <a:endParaRPr lang="el-G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8610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Sum over all paths of length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β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i="1" dirty="0" smtClean="0"/>
              <a:t>&gt; 0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(&lt; 1) is a parameter of the predictor, exponentially damped to count short paths more heavily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Small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predictions much like common neighbors</a:t>
            </a:r>
          </a:p>
          <a:p>
            <a:pPr algn="just"/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degree, maximal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eigenvalue</a:t>
            </a:r>
            <a:endParaRPr lang="el-GR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756" y="2378204"/>
            <a:ext cx="4176464" cy="11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Unweighted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if x and y have collaborated,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otherwise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#times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x and y have collaborated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86" y="2203123"/>
            <a:ext cx="4418747" cy="12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852" y="3141576"/>
            <a:ext cx="6580105" cy="115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188" y="4021462"/>
            <a:ext cx="2736304" cy="9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439419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Closed form: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699792" y="17298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88" y="1412776"/>
            <a:ext cx="8078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online social networks.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the participation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actors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 events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the members of a company/organization that are external to the hierarchical structure of the organization itself.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members of terrorist organizations who have not been directly observed to work together.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researchers based on co-authorship.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Overcoming the </a:t>
            </a:r>
            <a:r>
              <a:rPr lang="en-US" sz="2400" dirty="0" smtClean="0"/>
              <a:t>data-sparsity </a:t>
            </a:r>
            <a:r>
              <a:rPr lang="en-US" sz="2400" dirty="0"/>
              <a:t>problem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recommender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</a:t>
            </a:r>
            <a:r>
              <a:rPr lang="en-US" sz="2400" dirty="0"/>
              <a:t>using collaborative filtering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32" y="1351821"/>
            <a:ext cx="8352928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random walk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iteratively moves to a neighbor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chosen uniformly at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random from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(x).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539" y="2359932"/>
            <a:ext cx="8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it takes for the random walk starting at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reach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39" y="3560261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Commute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to travel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and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5" y="4941168"/>
            <a:ext cx="3038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symmetric, can be shown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5542156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06" y="404664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02" y="4437112"/>
            <a:ext cx="828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Can also consider stationary-normed versions: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(to counteract the fact that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rather small when y is a node with a large stationary probability)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41002" y="2483604"/>
            <a:ext cx="698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hit time in a line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9748" y="3851756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55702" y="379289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7104" y="3801274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84494" y="3797083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1322" y="3800778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573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79938" y="3347700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i-1      </a:t>
            </a:r>
            <a:r>
              <a:rPr lang="en-US" dirty="0" err="1" smtClean="0"/>
              <a:t>i</a:t>
            </a:r>
            <a:r>
              <a:rPr lang="en-US" dirty="0" smtClean="0"/>
              <a:t>       i+1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967970" y="3812111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646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hitting time and commute time measures are sensitive to parts of the graph far away from x and y -&gt; periodically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reset the walk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82" y="55892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stationary probability of y in a rooted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74" y="314270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Random walk on G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and has a probability 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returning to x at each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13813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Rooted Page Rank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Starts from x, with probability (1 –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moves to a random neighbor and with probability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returns to x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8492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62" y="2120519"/>
            <a:ext cx="8523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objects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/>
              <a:t>, if they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Two objects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 are </a:t>
            </a:r>
            <a:r>
              <a:rPr lang="en-US" sz="2400" i="1" dirty="0" smtClean="0"/>
              <a:t>similar</a:t>
            </a:r>
            <a:r>
              <a:rPr lang="en-US" sz="2400" dirty="0" smtClean="0"/>
              <a:t>, if they are related to objects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respectively and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are themselves similar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000" dirty="0" smtClean="0"/>
              <a:t>Base case: similarity(x, x) = 1 </a:t>
            </a:r>
            <a:endParaRPr lang="el-G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7888536" cy="11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8678" y="5168648"/>
            <a:ext cx="85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similarity between neighbors of x and neighbors of y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678251" y="58213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2977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Introduced for directed graphs, I(x): in-neighbors of x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" y="2132856"/>
            <a:ext cx="6529798" cy="1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095" y="3354140"/>
            <a:ext cx="852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similarity between in-neighbors of </a:t>
            </a:r>
            <a:r>
              <a:rPr lang="en-US" sz="2400" i="1" dirty="0" smtClean="0"/>
              <a:t>a</a:t>
            </a:r>
            <a:r>
              <a:rPr lang="en-US" sz="2400" dirty="0" smtClean="0"/>
              <a:t> and in-neighbors of </a:t>
            </a:r>
            <a:r>
              <a:rPr lang="en-US" sz="2400" i="1" dirty="0" smtClean="0"/>
              <a:t>b</a:t>
            </a:r>
          </a:p>
          <a:p>
            <a:r>
              <a:rPr lang="en-US" sz="2400" i="1" dirty="0" smtClean="0"/>
              <a:t>C  </a:t>
            </a:r>
            <a:r>
              <a:rPr lang="en-US" sz="2400" dirty="0" smtClean="0"/>
              <a:t>a constant between 0 and 1</a:t>
            </a:r>
            <a:endParaRPr lang="en-US" sz="2400" dirty="0"/>
          </a:p>
          <a:p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equations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89" y="2125415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314" y="480992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20" y="5271591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(x, y) = 1 if x = y and 0 otherwise</a:t>
            </a:r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k+1</a:t>
            </a:r>
            <a:r>
              <a:rPr lang="en-US" sz="2000" dirty="0" smtClean="0"/>
              <a:t>  based on the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values of its (in-neighbors) computed at iteration 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6" y="1824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93870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5998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99411" y="102437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Graph G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A node for each pair of nodes</a:t>
            </a:r>
          </a:p>
          <a:p>
            <a:pPr algn="just"/>
            <a:r>
              <a:rPr lang="en-US" sz="2000" dirty="0" smtClean="0"/>
              <a:t>(x, 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b), if x </a:t>
            </a:r>
            <a:r>
              <a:rPr lang="en-US" sz="2000" dirty="0" smtClean="0">
                <a:sym typeface="Wingdings" pitchFamily="2" charset="2"/>
              </a:rPr>
              <a:t> a and y  b</a:t>
            </a:r>
            <a:endParaRPr lang="en-US" sz="2000" dirty="0" smtClean="0"/>
          </a:p>
          <a:p>
            <a:pPr algn="just"/>
            <a:r>
              <a:rPr lang="en-US" sz="2000" dirty="0" smtClean="0"/>
              <a:t>Scores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 smtClean="0"/>
              <a:t> from a node to its neighbors</a:t>
            </a:r>
          </a:p>
          <a:p>
            <a:pPr algn="just"/>
            <a:r>
              <a:rPr lang="en-US" sz="2000" i="1" dirty="0" smtClean="0"/>
              <a:t>C</a:t>
            </a:r>
            <a:r>
              <a:rPr lang="en-US" sz="2000" dirty="0" smtClean="0"/>
              <a:t> gives the rate 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 smtClean="0"/>
              <a:t> as similarity flows across edges</a:t>
            </a:r>
            <a:r>
              <a:rPr lang="el-GR" sz="2000" dirty="0" smtClean="0"/>
              <a:t> (</a:t>
            </a:r>
            <a:r>
              <a:rPr lang="en-US" sz="2000" i="1" dirty="0" smtClean="0"/>
              <a:t>C</a:t>
            </a:r>
            <a:r>
              <a:rPr lang="el-GR" sz="2000" dirty="0" smtClean="0"/>
              <a:t> = 0.8 </a:t>
            </a:r>
            <a:r>
              <a:rPr lang="en-US" sz="2000" dirty="0" smtClean="0"/>
              <a:t>in the example)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6366" y="5618388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Symmetric pairs, Self-loops</a:t>
            </a:r>
          </a:p>
          <a:p>
            <a:r>
              <a:rPr lang="en-US" sz="2000" dirty="0" smtClean="0"/>
              <a:t>Prune by considering only nodes within a a radius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030" y="1111093"/>
            <a:ext cx="783371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Expected Meeting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Distance (EMD)</a:t>
            </a:r>
            <a:r>
              <a:rPr lang="en-US" sz="2400" dirty="0" smtClean="0"/>
              <a:t>: how soon two random surfers are expected to meet at the same node if they started at nodes x and y and randomly walked (in lock step) the graph backwards</a:t>
            </a:r>
            <a:endParaRPr lang="el-G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91333"/>
            <a:ext cx="6898965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645260" y="483146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3, 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lower similarity than between v and w </a:t>
            </a:r>
            <a:r>
              <a:rPr lang="en-US" sz="1400" dirty="0" smtClean="0"/>
              <a:t>but</a:t>
            </a:r>
            <a:r>
              <a:rPr lang="en-US" sz="1400" dirty="0"/>
              <a:t> </a:t>
            </a:r>
            <a:r>
              <a:rPr lang="en-US" sz="1400" dirty="0" smtClean="0"/>
              <a:t>higher </a:t>
            </a:r>
            <a:r>
              <a:rPr lang="en-US" sz="1400" dirty="0"/>
              <a:t>than between u and v (or u and 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48171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= 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980" y="46262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m(u</a:t>
            </a:r>
            <a:r>
              <a:rPr lang="en-US" sz="1400" dirty="0"/>
              <a:t>, v) = m(</a:t>
            </a:r>
            <a:r>
              <a:rPr lang="en-US" sz="1400" dirty="0" err="1"/>
              <a:t>u,w</a:t>
            </a:r>
            <a:r>
              <a:rPr lang="en-US" sz="1400" dirty="0"/>
              <a:t>) = 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</a:t>
            </a:r>
            <a:r>
              <a:rPr lang="en-US" sz="1400" dirty="0" smtClean="0"/>
              <a:t>, m(v, w</a:t>
            </a:r>
            <a:r>
              <a:rPr lang="en-US" sz="1400" dirty="0"/>
              <a:t>) = 1 </a:t>
            </a:r>
            <a:endParaRPr lang="en-US" sz="1400" dirty="0" smtClean="0"/>
          </a:p>
          <a:p>
            <a:r>
              <a:rPr lang="en-US" sz="1400" dirty="0" smtClean="0"/>
              <a:t>v </a:t>
            </a:r>
            <a:r>
              <a:rPr lang="en-US" sz="1400" dirty="0"/>
              <a:t>and w are much more similar </a:t>
            </a:r>
            <a:r>
              <a:rPr lang="en-US" sz="1400" dirty="0" smtClean="0"/>
              <a:t>than </a:t>
            </a:r>
            <a:r>
              <a:rPr lang="en-US" sz="1400" dirty="0"/>
              <a:t>u is to v or 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852" y="2132856"/>
            <a:ext cx="85402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consider G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A node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) as a state of the tour in G: if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moves to 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moves to </a:t>
            </a:r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in G, then (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) moves to  (</a:t>
            </a: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) </a:t>
            </a:r>
            <a:r>
              <a:rPr lang="en-US" sz="2400" dirty="0"/>
              <a:t>in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2 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tour in G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sz="2400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aseline="30000" dirty="0"/>
          </a:p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392" y="2087845"/>
            <a:ext cx="8496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points?</a:t>
            </a:r>
          </a:p>
          <a:p>
            <a:endParaRPr lang="en-US" sz="800" i="1" dirty="0" smtClean="0"/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Singleton nodes </a:t>
            </a:r>
            <a:r>
              <a:rPr lang="en-US" sz="2400" i="1" dirty="0" smtClean="0"/>
              <a:t>(common neighbors)</a:t>
            </a:r>
          </a:p>
          <a:p>
            <a:endParaRPr lang="en-US" sz="800" dirty="0" smtClean="0"/>
          </a:p>
          <a:p>
            <a:endParaRPr lang="en-US" sz="2400" dirty="0" smtClean="0"/>
          </a:p>
          <a:p>
            <a:r>
              <a:rPr lang="en-US" sz="2400" dirty="0" smtClean="0"/>
              <a:t>The EMD m(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 is just the expected distance (hitting time) in G</a:t>
            </a:r>
            <a:r>
              <a:rPr lang="en-US" sz="2400" baseline="30000" dirty="0"/>
              <a:t>2</a:t>
            </a:r>
            <a:r>
              <a:rPr lang="en-US" sz="2400" dirty="0" smtClean="0"/>
              <a:t> between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and any singleton node </a:t>
            </a:r>
          </a:p>
          <a:p>
            <a:pPr algn="just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The sum is taken over all walks that start from 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 and end at a singleton node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644842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603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People are </a:t>
            </a:r>
            <a:r>
              <a:rPr lang="en-US" i="1" dirty="0"/>
              <a:t>similar </a:t>
            </a:r>
            <a:r>
              <a:rPr lang="en-US" dirty="0"/>
              <a:t>if they purchase </a:t>
            </a:r>
            <a:r>
              <a:rPr lang="en-US" i="1" dirty="0"/>
              <a:t>similar </a:t>
            </a:r>
            <a:r>
              <a:rPr lang="en-US" dirty="0"/>
              <a:t>items.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Items </a:t>
            </a:r>
            <a:r>
              <a:rPr lang="en-US" dirty="0"/>
              <a:t>are </a:t>
            </a:r>
            <a:r>
              <a:rPr lang="en-US" i="1" dirty="0"/>
              <a:t>similar </a:t>
            </a:r>
            <a:r>
              <a:rPr lang="en-US" dirty="0"/>
              <a:t>if they are purchased by </a:t>
            </a:r>
            <a:r>
              <a:rPr lang="en-US" i="1" dirty="0"/>
              <a:t>similar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Useful also for recommendations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082" y="220079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social networks: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Increases user engagement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Controls the growth of the network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5368163" cy="35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627625"/>
            <a:ext cx="6346876" cy="10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642825"/>
            <a:ext cx="6093001" cy="10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16896"/>
              </p:ext>
            </p:extLst>
          </p:nvPr>
        </p:nvGraphicFramePr>
        <p:xfrm>
          <a:off x="1308099" y="1917822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99" y="1917822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799" y="3070347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7" y="51944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49" y="45848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49" y="12320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49" y="1165347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914400" y="581876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494459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2" y="1927347"/>
            <a:ext cx="38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most related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conference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ICDM?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081340"/>
              </p:ext>
            </p:extLst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Visio" r:id="rId3" imgW="6626352" imgH="5899709" progId="">
                  <p:embed/>
                </p:oleObj>
              </mc:Choice>
              <mc:Fallback>
                <p:oleObj name="Visio" r:id="rId3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based on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aths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420887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Shortest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Katz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Hitting and commute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Rooted page rank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SimRank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7444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Low rank approximations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115255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 adjacency matrix , represent M with a lower rank matrix M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Apply SVD (singular value decomposition)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rank-k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matrix that best approximates M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eig-vals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</a:t>
            </a:r>
            <a:r>
              <a:rPr lang="en-US" sz="2200" dirty="0">
                <a:cs typeface="Times New Roman" pitchFamily="18" charset="0"/>
              </a:rPr>
              <a:t>: left singular vectors (</a:t>
            </a:r>
            <a:r>
              <a:rPr lang="en-US" sz="2200" dirty="0" err="1">
                <a:cs typeface="Times New Roman" pitchFamily="18" charset="0"/>
              </a:rPr>
              <a:t>eig</a:t>
            </a:r>
            <a:r>
              <a:rPr lang="en-US" sz="2200" dirty="0">
                <a:cs typeface="Times New Roman" pitchFamily="18" charset="0"/>
              </a:rPr>
              <a:t>-vectors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  </a:t>
            </a:r>
            <a:r>
              <a:rPr lang="en-US" sz="2200" dirty="0">
                <a:cs typeface="Times New Roman" pitchFamily="18" charset="0"/>
              </a:rPr>
              <a:t>: right singular vectors (</a:t>
            </a:r>
            <a:r>
              <a:rPr lang="en-US" sz="2200" dirty="0" err="1">
                <a:cs typeface="Times New Roman" pitchFamily="18" charset="0"/>
              </a:rPr>
              <a:t>eig</a:t>
            </a:r>
            <a:r>
              <a:rPr lang="en-US" sz="2200" dirty="0">
                <a:cs typeface="Times New Roman" pitchFamily="18" charset="0"/>
              </a:rPr>
              <a:t>-vectors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0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55838" y="6046788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6046788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89652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Unseen Bigrams</a:t>
            </a:r>
            <a:endParaRPr lang="en-US" sz="36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Unseen bigrams: pairs of word that co-occur in a test corpus, but not in the corresponding training corpus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 just score(x, y) but score(z, y) for nodes z that are similar to x  ---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nodes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most related to x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84" y="2892492"/>
            <a:ext cx="7376547" cy="8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4" y="3640873"/>
            <a:ext cx="6984776" cy="9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2068"/>
            <a:ext cx="3867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High-level approaches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72" y="167119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691276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Compute score(x, y) for al edges in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endParaRPr lang="en-US" sz="28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Delete the (1-p) fraction of the edges whose score is the lowest, for some parameter p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Recompute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score(x, y) for all pairs in the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005064"/>
            <a:ext cx="777686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How to Evaluate the Prediction 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954" y="15567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link predictor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outputs a ranked list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pairs in V × V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predicted new collaborations in decreasing order of confidence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2780928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this paper, focus on Core, thus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∩ (Core × Core)  = |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Evaluation method: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Size of the intersection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first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edge predictions from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are in Core × Core,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 set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l-GR" sz="2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44522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How many of the (relevant) top-n predictions are correct (precision?)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baseline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36" y="11967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Baseline: random predictor </a:t>
            </a:r>
          </a:p>
          <a:p>
            <a:pPr algn="just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Randomly select pairs of authors who did not collaborate in the training interval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09137" y="3588857"/>
            <a:ext cx="1836204" cy="996305"/>
            <a:chOff x="2123728" y="2852936"/>
            <a:chExt cx="1368152" cy="7082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284984"/>
              <a:ext cx="1238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852936"/>
              <a:ext cx="5524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23728" y="3140968"/>
              <a:ext cx="1368152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5536" y="292494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772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the datasets, from 0.15%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cond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-mat) to 0.48%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-ph)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/>
              <a:t>Estimating a score for each edge (seminal work of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Liben-Nowell&amp;Kleinberg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3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The who to follow service </a:t>
            </a:r>
            <a:r>
              <a:rPr lang="en-US" sz="3600" dirty="0" smtClean="0"/>
              <a:t>at Twitter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85024"/>
            <a:ext cx="8264461" cy="48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0" cy="55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(random)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39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2670" y="1196752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average ratio over the five datasets of the given predictor's performance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versus a baseline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predictor's performance. 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error bars indicate the minimum and maximum of this ratio over the five datasets.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parameters for the starred predictors are: (1) for weighted Katz,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005; (2) for Katz clustering,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001;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1; (3) for low-rank inner product, rank = 256; (4) for rooted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(5) for unseen bigrams, unweighted, common neighbors with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8; and (6) for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 (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094174"/>
            <a:ext cx="5176043" cy="5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(distance)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09663"/>
            <a:ext cx="5791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(neighbors)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prediction overlap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1345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508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correct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similar are the predictions made by the different methods?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896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95536" y="234888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95536" y="3212976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95536" y="3356992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5536" y="3501008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2780928"/>
            <a:ext cx="144016" cy="7200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457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08890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How much does the performance of the different methods depends on the dataset?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(rank) On 4 of the 5 datasets best at an intermediate rank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qr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-qc, best at rank 1, does it have a “simpler” structure”?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hep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-ph, preferential attachment the best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Why is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 “difficult”?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The culture of physicists and physics 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small world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30425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shortest path even in unrelated disciplines is often very short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Basic classifier on graph distances does not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restricting to distance three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02" y="11309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of authors separated by a graph distance of 2 will not collaborate and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who collaborate are at distance greater than 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71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97" y="3974976"/>
            <a:ext cx="494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2677805" cy="3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4102" y="280025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Disregard all distance 2 pairs (do not just  “close” triangles)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Evaluation: the breadth of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10829"/>
            <a:ext cx="7532349" cy="7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8584" y="148478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en-US" sz="2000" dirty="0" smtClean="0"/>
              <a:t> additional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Proceedings of STOC and FOCS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Papers for </a:t>
            </a:r>
            <a:r>
              <a:rPr lang="en-US" sz="2000" dirty="0" err="1" smtClean="0"/>
              <a:t>Citeseer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five of the </a:t>
            </a:r>
            <a:r>
              <a:rPr lang="en-US" sz="2000" dirty="0" err="1" smtClean="0"/>
              <a:t>arXiv</a:t>
            </a:r>
            <a:r>
              <a:rPr lang="en-US" sz="2000" dirty="0" smtClean="0"/>
              <a:t> sections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33518" y="39196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</a:t>
            </a:r>
            <a:r>
              <a:rPr lang="en-US" dirty="0" err="1" smtClean="0"/>
              <a:t>vs</a:t>
            </a:r>
            <a:r>
              <a:rPr lang="en-US" dirty="0" smtClean="0"/>
              <a:t> Random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9411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  Suggests that is easier to predict links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communities</a:t>
            </a:r>
            <a:endParaRPr lang="el-G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70485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edges that will be added to the network during the time interval from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to a given future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65" y="3877945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Based solely on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topology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the network 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Different from the problem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inferring missing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(hidden) links (there is a temporal aspect)</a:t>
            </a:r>
          </a:p>
          <a:p>
            <a:pPr lvl="1"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save experimental effort in the laboratory or in the field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Even the best (Katz clustering on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-qc) correct on only about 16% of its prediction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on very large networks (approximation of distances) 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Treat more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collaborations as more important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Additional information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(paper titles, author institutions, etc)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some extent latently  present in the graph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measures, Distance measures, Other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Twitter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914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set 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record </a:t>
            </a:r>
            <a:r>
              <a:rPr lang="en-US" altLang="en-US" sz="2400" dirty="0" smtClean="0"/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a </a:t>
            </a:r>
            <a:r>
              <a:rPr lang="en-US" altLang="en-US" sz="2400" dirty="0"/>
              <a:t>set of </a:t>
            </a:r>
            <a:r>
              <a:rPr lang="en-US" altLang="en-US" sz="2400" i="1" dirty="0" smtClean="0"/>
              <a:t>attributes (features) + </a:t>
            </a:r>
            <a:r>
              <a:rPr lang="en-US" altLang="en-US" sz="2400" dirty="0" smtClean="0"/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Find </a:t>
            </a: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</a:t>
            </a:r>
            <a:r>
              <a:rPr lang="en-US" altLang="en-US" sz="2400" dirty="0" smtClean="0"/>
              <a:t>the class </a:t>
            </a:r>
            <a:r>
              <a:rPr lang="en-US" altLang="en-US" sz="2400" dirty="0"/>
              <a:t>attribute as a function of the values </a:t>
            </a:r>
            <a:r>
              <a:rPr lang="en-US" altLang="en-US" sz="2400" dirty="0" smtClean="0"/>
              <a:t>of other </a:t>
            </a:r>
            <a:r>
              <a:rPr lang="en-US" altLang="en-US" sz="2400" dirty="0"/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Goal</a:t>
            </a:r>
            <a:r>
              <a:rPr lang="en-US" altLang="en-US" sz="2400" dirty="0"/>
              <a:t>: previously unseen records should be assigned a class as accurately as </a:t>
            </a:r>
            <a:r>
              <a:rPr lang="en-US" altLang="en-US" sz="2400" dirty="0" smtClean="0"/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Illustrating 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Methods</a:t>
            </a:r>
          </a:p>
          <a:p>
            <a:r>
              <a:rPr lang="en-US" altLang="en-US" dirty="0"/>
              <a:t>Rule-based Methods</a:t>
            </a:r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/>
              <a:t>Neural Networks</a:t>
            </a:r>
          </a:p>
          <a:p>
            <a:r>
              <a:rPr lang="en-US" altLang="en-US" dirty="0"/>
              <a:t>Naïve Bayes and Bayesian Belief Networks</a:t>
            </a:r>
          </a:p>
          <a:p>
            <a:r>
              <a:rPr lang="en-US" altLang="en-US" dirty="0"/>
              <a:t>Support Vector </a:t>
            </a:r>
            <a:r>
              <a:rPr lang="en-US" altLang="en-US" dirty="0" smtClean="0"/>
              <a:t>Machines</a:t>
            </a:r>
          </a:p>
          <a:p>
            <a:r>
              <a:rPr lang="en-US" altLang="en-US" dirty="0" smtClean="0"/>
              <a:t>Logistic Regression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9715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Features (predictors)?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067541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9492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PropFlow</a:t>
            </a:r>
            <a:r>
              <a:rPr lang="en-US" sz="2400" dirty="0" smtClean="0"/>
              <a:t>: random walks, stops at </a:t>
            </a:r>
            <a:r>
              <a:rPr lang="en-US" sz="2400" i="1" dirty="0" smtClean="0"/>
              <a:t>l</a:t>
            </a:r>
            <a:r>
              <a:rPr lang="en-US" sz="2400" dirty="0" smtClean="0"/>
              <a:t> or when cycle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Even training on a single feature may outperform ranking  (restriction to n-neighborhoods)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Dependencies between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How to split the graph to get train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29309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tx</a:t>
            </a:r>
            <a:r>
              <a:rPr lang="en-US" sz="2400" dirty="0" smtClean="0"/>
              <a:t> length of computing features – ty length of determining the class attribute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n-US" sz="2400" dirty="0" err="1" smtClean="0"/>
              <a:t>tx</a:t>
            </a:r>
            <a:r>
              <a:rPr lang="en-US" sz="2400" dirty="0" smtClean="0"/>
              <a:t> =&gt; better quality of features as the network reaches saturation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Increasing ty increases positives</a:t>
            </a:r>
            <a:endParaRPr lang="en-US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44386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21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Imbalance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smtClean="0"/>
              <a:t>The class imbalance ratio for link prediction in a sparse network is </a:t>
            </a:r>
            <a:r>
              <a:rPr lang="el-GR" sz="2400" dirty="0" smtClean="0"/>
              <a:t>Ω</a:t>
            </a:r>
            <a:r>
              <a:rPr lang="en-US" sz="2400" dirty="0" smtClean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links is |V|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Positives V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115" y="4293096"/>
            <a:ext cx="257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each neighborhood as a separate problem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367" y="33265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208912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&lt;u, v&gt;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represents an interaction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took place at a particular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t(e)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(multiple interactions between two nodes as parallel edges with different timestamps)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G[t, t′]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denote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consisting of all edges with a timestamp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four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wish to output a list of edges not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 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predicted to appear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training interval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test interval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Confusion </a:t>
            </a:r>
            <a:r>
              <a:rPr lang="en-US" altLang="en-US" dirty="0"/>
              <a:t>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3683"/>
              </p:ext>
            </p:extLst>
          </p:nvPr>
        </p:nvGraphicFramePr>
        <p:xfrm>
          <a:off x="1187624" y="2750072"/>
          <a:ext cx="5400600" cy="1910080"/>
        </p:xfrm>
        <a:graphic>
          <a:graphicData uri="http://schemas.openxmlformats.org/drawingml/2006/table">
            <a:tbl>
              <a:tblPr/>
              <a:tblGrid>
                <a:gridCol w="1350150"/>
                <a:gridCol w="1350150"/>
                <a:gridCol w="1350150"/>
                <a:gridCol w="1350150"/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43125"/>
              </p:ext>
            </p:extLst>
          </p:nvPr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5" name="Εξίσωση" r:id="rId3" imgW="1981080" imgH="393480" progId="Equation.3">
                  <p:embed/>
                </p:oleObj>
              </mc:Choice>
              <mc:Fallback>
                <p:oleObj name="Εξίσωση" r:id="rId3" imgW="198108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7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8" y="1228867"/>
            <a:ext cx="4343400" cy="4749552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TPR</a:t>
            </a:r>
            <a:r>
              <a:rPr lang="en-US" altLang="en-US" sz="1800" dirty="0"/>
              <a:t> (sensitivity)=TP/(TP+FN) (percentage of positive classified as </a:t>
            </a:r>
            <a:r>
              <a:rPr lang="en-US" altLang="en-US" sz="1800" dirty="0" smtClean="0"/>
              <a:t>positive)</a:t>
            </a:r>
            <a:endParaRPr lang="en-US" altLang="en-US" sz="1800" dirty="0"/>
          </a:p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FPR</a:t>
            </a:r>
            <a:r>
              <a:rPr lang="en-US" altLang="en-US" sz="1800" dirty="0"/>
              <a:t> = FP/(TN+FP) (percentage of negative classified as positive</a:t>
            </a:r>
            <a:r>
              <a:rPr lang="en-US" altLang="en-US" sz="1800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1800" dirty="0"/>
          </a:p>
          <a:p>
            <a:r>
              <a:rPr lang="en-US" altLang="en-US" sz="1600" dirty="0" smtClean="0"/>
              <a:t>(</a:t>
            </a:r>
            <a:r>
              <a:rPr lang="en-US" altLang="en-US" sz="1600" dirty="0"/>
              <a:t>0,0): declare everything</a:t>
            </a:r>
            <a:br>
              <a:rPr lang="en-US" altLang="en-US" sz="1600" dirty="0"/>
            </a:br>
            <a:r>
              <a:rPr lang="en-US" altLang="en-US" sz="1600" dirty="0"/>
              <a:t>          to be negative class</a:t>
            </a:r>
          </a:p>
          <a:p>
            <a:r>
              <a:rPr lang="en-US" altLang="en-US" sz="1600" dirty="0"/>
              <a:t>(1,1): declare everything</a:t>
            </a:r>
            <a:br>
              <a:rPr lang="en-US" altLang="en-US" sz="1600" dirty="0"/>
            </a:br>
            <a:r>
              <a:rPr lang="en-US" altLang="en-US" sz="1600" dirty="0"/>
              <a:t>         to be positive class</a:t>
            </a:r>
          </a:p>
          <a:p>
            <a:r>
              <a:rPr lang="en-US" altLang="en-US" sz="1600" dirty="0" smtClean="0"/>
              <a:t>(0,1): ideal</a:t>
            </a:r>
          </a:p>
          <a:p>
            <a:endParaRPr lang="en-US" altLang="en-US" sz="1600" dirty="0"/>
          </a:p>
          <a:p>
            <a:pPr marL="0" indent="0">
              <a:buNone/>
            </a:pPr>
            <a:r>
              <a:rPr lang="en-US" altLang="en-US" sz="2400" dirty="0" smtClean="0"/>
              <a:t>Diagonal line: </a:t>
            </a:r>
            <a:r>
              <a:rPr lang="en-US" altLang="en-US" sz="2000" dirty="0" smtClean="0"/>
              <a:t>Random guessing</a:t>
            </a:r>
          </a:p>
          <a:p>
            <a:pPr marL="0" indent="0">
              <a:buNone/>
            </a:pPr>
            <a:r>
              <a:rPr lang="en-US" altLang="en-US" sz="2400" dirty="0"/>
              <a:t>Below diagonal line</a:t>
            </a:r>
            <a:r>
              <a:rPr lang="en-US" altLang="en-US" sz="2000" dirty="0" smtClean="0"/>
              <a:t>: prediction </a:t>
            </a:r>
            <a:r>
              <a:rPr lang="en-US" altLang="en-US" sz="2000" dirty="0"/>
              <a:t>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 smtClean="0"/>
              <a:t>: area under the ROC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1048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of classifiers: Random Forest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8106" y="270892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forest</a:t>
            </a:r>
            <a:r>
              <a:rPr lang="en-US" dirty="0" smtClean="0"/>
              <a:t>: Ensemble classifier that constructs </a:t>
            </a:r>
            <a:r>
              <a:rPr lang="en-US" dirty="0"/>
              <a:t>a multitude of decision trees at training time and </a:t>
            </a:r>
            <a:r>
              <a:rPr lang="en-US" dirty="0" smtClean="0"/>
              <a:t>output </a:t>
            </a:r>
            <a:r>
              <a:rPr lang="en-US" dirty="0"/>
              <a:t>the class that is the mode </a:t>
            </a:r>
            <a:r>
              <a:rPr lang="en-US" dirty="0" smtClean="0"/>
              <a:t>(most frequent) of </a:t>
            </a:r>
            <a:r>
              <a:rPr lang="en-US" dirty="0"/>
              <a:t>the classes (classification) or mean prediction (regression) of the individual trees.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3645024"/>
            <a:ext cx="8494593" cy="2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" y="1113030"/>
            <a:ext cx="8301243" cy="2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76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55193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measures, distance measures, other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Classification approach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Brief background on classification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Issues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The who to follow service </a:t>
            </a:r>
            <a:r>
              <a:rPr lang="en-US" sz="2400" dirty="0" smtClean="0">
                <a:solidFill>
                  <a:srgbClr val="FF0000"/>
                </a:solidFill>
              </a:rPr>
              <a:t>at Twitter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Some practical considerations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Overall architecture of a real social network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SALSA (yet another link analysis algorithm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Some evaluation issues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5586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13111" y="1268760"/>
            <a:ext cx="87097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Wtf (“Who to Follow"):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the Twitter user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recommendation service</a:t>
            </a:r>
          </a:p>
          <a:p>
            <a:pPr algn="ctr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Twitter: 200 </a:t>
            </a:r>
            <a:r>
              <a:rPr lang="en-US" sz="2000" dirty="0"/>
              <a:t>million </a:t>
            </a:r>
            <a:r>
              <a:rPr lang="en-US" sz="2000" dirty="0" smtClean="0"/>
              <a:t>users, 400 </a:t>
            </a:r>
            <a:r>
              <a:rPr lang="en-US" sz="2000" dirty="0"/>
              <a:t>million tweets every day (as of early 2013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://www.internetlivestats.com/twitter-statistics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 needs </a:t>
            </a:r>
            <a:r>
              <a:rPr lang="en-US" sz="2000" dirty="0"/>
              <a:t>to </a:t>
            </a:r>
            <a:r>
              <a:rPr lang="en-US" sz="2000" dirty="0" smtClean="0"/>
              <a:t>help  existing </a:t>
            </a:r>
            <a:r>
              <a:rPr lang="en-US" sz="2000" dirty="0"/>
              <a:t>and </a:t>
            </a:r>
            <a:r>
              <a:rPr lang="en-US" sz="2000" dirty="0" smtClean="0"/>
              <a:t>new users  to discover </a:t>
            </a:r>
            <a:r>
              <a:rPr lang="en-US" sz="2000" dirty="0"/>
              <a:t>connections </a:t>
            </a:r>
            <a:r>
              <a:rPr lang="en-US" sz="2000" dirty="0" smtClean="0"/>
              <a:t>to </a:t>
            </a:r>
            <a:r>
              <a:rPr lang="en-US" sz="2000" dirty="0"/>
              <a:t>sustain and grow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/>
              <a:t>used for search relevance, discovery, </a:t>
            </a:r>
            <a:r>
              <a:rPr lang="en-US" sz="2000" dirty="0" smtClean="0"/>
              <a:t>promoted products,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2952328" cy="18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9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69231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Difference between: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/>
              <a:t>Interested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Similar to</a:t>
            </a:r>
          </a:p>
          <a:p>
            <a:endParaRPr lang="en-US" sz="2400" dirty="0" smtClean="0"/>
          </a:p>
          <a:p>
            <a:r>
              <a:rPr lang="en-US" sz="2400" dirty="0" smtClean="0"/>
              <a:t>Is it a “social” network as Facebook?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0220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4211960" y="3068960"/>
            <a:ext cx="4608512" cy="3146866"/>
            <a:chOff x="4211960" y="3068960"/>
            <a:chExt cx="4608512" cy="3146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429000"/>
              <a:ext cx="2886968" cy="23499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11960" y="5877272"/>
              <a:ext cx="4608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http://blog.ouseful.info/2011/07/07/visualising-twitter-friend-connections-using-gephi-an-example-using-wireduk-friends-network/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3068960"/>
              <a:ext cx="3391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472314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Node: user (directed) edge: follows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Statistics (August 2012)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</a:t>
            </a:r>
            <a:r>
              <a:rPr lang="en-US" sz="2000" i="1" dirty="0">
                <a:solidFill>
                  <a:srgbClr val="FF0000"/>
                </a:solidFill>
              </a:rPr>
              <a:t>20 billion edges </a:t>
            </a:r>
            <a:r>
              <a:rPr lang="en-US" sz="2000" dirty="0" smtClean="0"/>
              <a:t>(only active users)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law </a:t>
            </a:r>
            <a:r>
              <a:rPr lang="en-US" sz="2000" dirty="0"/>
              <a:t>distributions </a:t>
            </a:r>
            <a:r>
              <a:rPr lang="en-US" sz="2000" dirty="0" smtClean="0"/>
              <a:t>of in-degrees </a:t>
            </a:r>
            <a:r>
              <a:rPr lang="en-US" sz="2000" dirty="0"/>
              <a:t>and out-degrees.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1000 with </a:t>
            </a:r>
            <a:r>
              <a:rPr lang="en-US" sz="2000" dirty="0"/>
              <a:t>more than </a:t>
            </a:r>
            <a:r>
              <a:rPr lang="en-US" sz="2000" dirty="0" smtClean="0"/>
              <a:t>1 million followers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25 </a:t>
            </a:r>
            <a:r>
              <a:rPr lang="en-US" sz="2000" dirty="0"/>
              <a:t>users with more than 10 million followers.</a:t>
            </a:r>
          </a:p>
        </p:txBody>
      </p:sp>
    </p:spTree>
    <p:extLst>
      <p:ext uri="{BB962C8B-B14F-4D97-AF65-F5344CB8AC3E}">
        <p14:creationId xmlns:p14="http://schemas.microsoft.com/office/powerpoint/2010/main" val="3218019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storage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95536" y="147231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Stored </a:t>
            </a:r>
            <a:r>
              <a:rPr lang="en-US" sz="2400" dirty="0"/>
              <a:t>in a </a:t>
            </a:r>
            <a:r>
              <a:rPr lang="en-US" sz="2400" dirty="0">
                <a:solidFill>
                  <a:srgbClr val="FF0000"/>
                </a:solidFill>
              </a:rPr>
              <a:t>graph database </a:t>
            </a:r>
            <a:r>
              <a:rPr lang="en-US" sz="2400" dirty="0" smtClean="0"/>
              <a:t>called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FlockDB</a:t>
            </a:r>
            <a:r>
              <a:rPr lang="en-US" sz="2400" dirty="0" smtClean="0"/>
              <a:t> which </a:t>
            </a:r>
            <a:r>
              <a:rPr lang="en-US" sz="2400" dirty="0"/>
              <a:t>uses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MySQL </a:t>
            </a:r>
            <a:r>
              <a:rPr lang="en-US" sz="2400" dirty="0"/>
              <a:t>as the underlying storage </a:t>
            </a:r>
            <a:r>
              <a:rPr lang="en-US" sz="2400" dirty="0" smtClean="0"/>
              <a:t>engine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Sharding</a:t>
            </a:r>
            <a:r>
              <a:rPr lang="en-US" sz="2400" dirty="0"/>
              <a:t> and replication </a:t>
            </a:r>
            <a:r>
              <a:rPr lang="en-US" sz="2400" dirty="0" smtClean="0"/>
              <a:t>by </a:t>
            </a:r>
            <a:r>
              <a:rPr lang="en-US" sz="2400" dirty="0"/>
              <a:t>a </a:t>
            </a:r>
            <a:r>
              <a:rPr lang="en-US" sz="2400" dirty="0" smtClean="0"/>
              <a:t>framework called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Gizzard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Both custom </a:t>
            </a:r>
            <a:r>
              <a:rPr lang="en-US" sz="2400" dirty="0"/>
              <a:t>solutions developed </a:t>
            </a:r>
            <a:r>
              <a:rPr lang="en-US" sz="2400" dirty="0" smtClean="0"/>
              <a:t>internally but </a:t>
            </a:r>
            <a:r>
              <a:rPr lang="en-US" sz="2400" dirty="0" smtClean="0">
                <a:solidFill>
                  <a:srgbClr val="FF0000"/>
                </a:solidFill>
              </a:rPr>
              <a:t>open sourced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FlockDB</a:t>
            </a:r>
            <a:r>
              <a:rPr lang="en-US" sz="2400" dirty="0" smtClean="0"/>
              <a:t> holds the “ground </a:t>
            </a:r>
            <a:r>
              <a:rPr lang="en-US" sz="2400" dirty="0"/>
              <a:t>truth" for the </a:t>
            </a:r>
            <a:r>
              <a:rPr lang="en-US" sz="2400" dirty="0">
                <a:solidFill>
                  <a:srgbClr val="FF0000"/>
                </a:solidFill>
              </a:rPr>
              <a:t>state </a:t>
            </a:r>
            <a:r>
              <a:rPr lang="en-US" sz="2400" dirty="0" smtClean="0">
                <a:solidFill>
                  <a:srgbClr val="FF0000"/>
                </a:solidFill>
              </a:rPr>
              <a:t>of the graph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</a:t>
            </a:r>
            <a:r>
              <a:rPr lang="en-US" sz="2400" dirty="0" smtClean="0"/>
              <a:t>ptimized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low-latency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high-throughput reads </a:t>
            </a:r>
            <a:r>
              <a:rPr lang="en-US" sz="2400" dirty="0">
                <a:solidFill>
                  <a:srgbClr val="FF0000"/>
                </a:solidFill>
              </a:rPr>
              <a:t>and writes</a:t>
            </a:r>
            <a:r>
              <a:rPr lang="en-US" sz="2400" dirty="0"/>
              <a:t>, </a:t>
            </a:r>
            <a:r>
              <a:rPr lang="en-US" sz="2400" dirty="0" smtClean="0"/>
              <a:t>and efficient </a:t>
            </a:r>
            <a:r>
              <a:rPr lang="en-US" sz="2400" dirty="0">
                <a:solidFill>
                  <a:srgbClr val="FF0000"/>
                </a:solidFill>
              </a:rPr>
              <a:t>intersection of </a:t>
            </a:r>
            <a:r>
              <a:rPr lang="en-US" sz="2400" dirty="0" smtClean="0">
                <a:solidFill>
                  <a:srgbClr val="FF0000"/>
                </a:solidFill>
              </a:rPr>
              <a:t>adjacency lists </a:t>
            </a:r>
            <a:r>
              <a:rPr lang="en-US" dirty="0"/>
              <a:t>(needed to deliver @-replies, or messages </a:t>
            </a:r>
            <a:r>
              <a:rPr lang="en-US" dirty="0" smtClean="0"/>
              <a:t>targeted to </a:t>
            </a:r>
            <a:r>
              <a:rPr lang="en-US" dirty="0"/>
              <a:t>a </a:t>
            </a:r>
            <a:r>
              <a:rPr lang="en-US" dirty="0" smtClean="0"/>
              <a:t>specific user received mutual </a:t>
            </a:r>
            <a:r>
              <a:rPr lang="en-US" dirty="0"/>
              <a:t>followers of the sender and recipient</a:t>
            </a:r>
            <a:r>
              <a:rPr lang="en-US" sz="2400" dirty="0" smtClean="0"/>
              <a:t>)</a:t>
            </a:r>
          </a:p>
          <a:p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hundreds </a:t>
            </a:r>
            <a:r>
              <a:rPr lang="en-US" sz="2000" dirty="0"/>
              <a:t>of thousands </a:t>
            </a:r>
            <a:r>
              <a:rPr lang="en-US" sz="2000" dirty="0" smtClean="0"/>
              <a:t>of reads </a:t>
            </a:r>
            <a:r>
              <a:rPr lang="en-US" sz="2000" dirty="0"/>
              <a:t>per second and tens of thousands of writes per second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340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8879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Instead </a:t>
            </a:r>
            <a:r>
              <a:rPr lang="en-US" sz="2400" dirty="0"/>
              <a:t>of simple get/put queries, </a:t>
            </a:r>
            <a:r>
              <a:rPr lang="en-US" sz="2400" dirty="0" smtClean="0"/>
              <a:t>many graph </a:t>
            </a:r>
            <a:r>
              <a:rPr lang="en-US" sz="2400" dirty="0"/>
              <a:t>algorithms involve </a:t>
            </a:r>
            <a:r>
              <a:rPr lang="en-US" sz="2400" i="1" dirty="0">
                <a:solidFill>
                  <a:srgbClr val="FF0000"/>
                </a:solidFill>
              </a:rPr>
              <a:t>large sequential scans </a:t>
            </a:r>
            <a:r>
              <a:rPr lang="en-US" sz="2400" dirty="0"/>
              <a:t>over </a:t>
            </a:r>
            <a:r>
              <a:rPr lang="en-US" sz="2400" dirty="0" smtClean="0"/>
              <a:t>many vertices </a:t>
            </a:r>
            <a:r>
              <a:rPr lang="en-US" sz="2400" dirty="0"/>
              <a:t>followed by </a:t>
            </a:r>
            <a:r>
              <a:rPr lang="en-US" sz="2400" dirty="0" smtClean="0">
                <a:solidFill>
                  <a:srgbClr val="FF0000"/>
                </a:solidFill>
              </a:rPr>
              <a:t>self-joins</a:t>
            </a:r>
            <a:r>
              <a:rPr lang="en-US" sz="2400" dirty="0" smtClean="0"/>
              <a:t> (for </a:t>
            </a:r>
            <a:r>
              <a:rPr lang="en-US" sz="2400" dirty="0"/>
              <a:t>example, to </a:t>
            </a:r>
            <a:r>
              <a:rPr lang="en-US" sz="2400" dirty="0" smtClean="0"/>
              <a:t>materialize egocentric </a:t>
            </a:r>
            <a:r>
              <a:rPr lang="en-US" sz="2400" dirty="0"/>
              <a:t>follower </a:t>
            </a:r>
            <a:r>
              <a:rPr lang="en-US" sz="2400" dirty="0" smtClean="0"/>
              <a:t>neighborhoods)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not </a:t>
            </a:r>
            <a:r>
              <a:rPr lang="en-US" sz="2400" i="1" dirty="0">
                <a:solidFill>
                  <a:srgbClr val="FF0000"/>
                </a:solidFill>
              </a:rPr>
              <a:t>time sensitive </a:t>
            </a:r>
            <a:r>
              <a:rPr lang="en-US" sz="2400" dirty="0" smtClean="0"/>
              <a:t>unlike </a:t>
            </a:r>
            <a:r>
              <a:rPr lang="en-US" sz="2400" dirty="0"/>
              <a:t>graph manipulations tied directly to </a:t>
            </a:r>
            <a:r>
              <a:rPr lang="en-US" sz="2400" dirty="0" smtClean="0"/>
              <a:t>user actions </a:t>
            </a:r>
            <a:r>
              <a:rPr lang="en-US" sz="2400" dirty="0"/>
              <a:t>(adding a follower</a:t>
            </a:r>
            <a:r>
              <a:rPr lang="en-US" sz="2400" dirty="0" smtClean="0"/>
              <a:t>) </a:t>
            </a:r>
            <a:r>
              <a:rPr lang="en-US" sz="2400" dirty="0"/>
              <a:t>which have tight </a:t>
            </a:r>
            <a:r>
              <a:rPr lang="en-US" sz="2400" dirty="0" smtClean="0"/>
              <a:t>latency bounds.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OLAP</a:t>
            </a:r>
            <a:r>
              <a:rPr lang="en-US" sz="2400" dirty="0" smtClean="0"/>
              <a:t> </a:t>
            </a:r>
            <a:r>
              <a:rPr lang="en-US" sz="2400" dirty="0"/>
              <a:t>(online analytical </a:t>
            </a:r>
            <a:r>
              <a:rPr lang="en-US" sz="2400" dirty="0" smtClean="0"/>
              <a:t>processing) vs.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OLTP </a:t>
            </a:r>
            <a:r>
              <a:rPr lang="en-US" sz="2400" dirty="0"/>
              <a:t>(online </a:t>
            </a:r>
            <a:r>
              <a:rPr lang="en-US" sz="2400" dirty="0" smtClean="0"/>
              <a:t>transaction processing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400" dirty="0" smtClean="0"/>
              <a:t>analytical </a:t>
            </a:r>
            <a:r>
              <a:rPr lang="en-US" sz="2400" dirty="0"/>
              <a:t>workloads that depend on sequential </a:t>
            </a:r>
            <a:r>
              <a:rPr lang="en-US" sz="2400" dirty="0" smtClean="0"/>
              <a:t>scans vs. </a:t>
            </a:r>
            <a:r>
              <a:rPr lang="en-US" sz="2400" dirty="0"/>
              <a:t>short, primarily seek-based workloads that provide </a:t>
            </a:r>
            <a:r>
              <a:rPr lang="en-US" sz="2400" dirty="0" smtClean="0"/>
              <a:t>an interactive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80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00744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844824"/>
            <a:ext cx="83529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Prediction for a subset of nodes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Two parameters: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  <a:p>
            <a:endParaRPr lang="el-GR" sz="24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all nodes that are incident to at least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], and at least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 Predict new edges between the nodes in Core</a:t>
            </a:r>
            <a:endParaRPr lang="el-GR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2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graph: 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8879" y="155679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Instead </a:t>
            </a:r>
            <a:r>
              <a:rPr lang="en-US" sz="2400" dirty="0"/>
              <a:t>of simple get/put queries, </a:t>
            </a:r>
            <a:r>
              <a:rPr lang="en-US" sz="2400" dirty="0" smtClean="0"/>
              <a:t>many graph </a:t>
            </a:r>
            <a:r>
              <a:rPr lang="en-US" sz="2400" dirty="0"/>
              <a:t>algorithms involve </a:t>
            </a:r>
            <a:r>
              <a:rPr lang="en-US" sz="2400" i="1" dirty="0">
                <a:solidFill>
                  <a:srgbClr val="FF0000"/>
                </a:solidFill>
              </a:rPr>
              <a:t>large sequential scans </a:t>
            </a:r>
            <a:r>
              <a:rPr lang="en-US" sz="2400" dirty="0"/>
              <a:t>over </a:t>
            </a:r>
            <a:r>
              <a:rPr lang="en-US" sz="2400" dirty="0" smtClean="0"/>
              <a:t>many vertices </a:t>
            </a:r>
            <a:r>
              <a:rPr lang="en-US" sz="2400" dirty="0"/>
              <a:t>followed by </a:t>
            </a:r>
            <a:r>
              <a:rPr lang="en-US" sz="2400" dirty="0" smtClean="0">
                <a:solidFill>
                  <a:srgbClr val="FF0000"/>
                </a:solidFill>
              </a:rPr>
              <a:t>self-joins</a:t>
            </a:r>
            <a:r>
              <a:rPr lang="en-US" sz="2400" dirty="0" smtClean="0"/>
              <a:t> (for </a:t>
            </a:r>
            <a:r>
              <a:rPr lang="en-US" sz="2400" dirty="0"/>
              <a:t>example, to </a:t>
            </a:r>
            <a:r>
              <a:rPr lang="en-US" sz="2400" dirty="0" smtClean="0"/>
              <a:t>materialize egocentric </a:t>
            </a:r>
            <a:r>
              <a:rPr lang="en-US" sz="2400" dirty="0"/>
              <a:t>follower </a:t>
            </a:r>
            <a:r>
              <a:rPr lang="en-US" sz="2400" dirty="0" smtClean="0"/>
              <a:t>neighborhoods)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FF0000"/>
                </a:solidFill>
              </a:rPr>
              <a:t>not </a:t>
            </a:r>
            <a:r>
              <a:rPr lang="en-US" sz="2400" i="1" dirty="0">
                <a:solidFill>
                  <a:srgbClr val="FF0000"/>
                </a:solidFill>
              </a:rPr>
              <a:t>time sensitive </a:t>
            </a:r>
            <a:r>
              <a:rPr lang="en-US" sz="2400" dirty="0" smtClean="0"/>
              <a:t>unlike </a:t>
            </a:r>
            <a:r>
              <a:rPr lang="en-US" sz="2400" dirty="0"/>
              <a:t>graph manipulations tied directly to </a:t>
            </a:r>
            <a:r>
              <a:rPr lang="en-US" sz="2400" dirty="0" smtClean="0"/>
              <a:t>user actions </a:t>
            </a:r>
            <a:r>
              <a:rPr lang="en-US" sz="2400" dirty="0"/>
              <a:t>(adding a follower</a:t>
            </a:r>
            <a:r>
              <a:rPr lang="en-US" sz="2400" dirty="0" smtClean="0"/>
              <a:t>) </a:t>
            </a:r>
            <a:r>
              <a:rPr lang="en-US" sz="2400" dirty="0"/>
              <a:t>which have tight </a:t>
            </a:r>
            <a:r>
              <a:rPr lang="en-US" sz="2400" dirty="0" smtClean="0"/>
              <a:t>latency bounds.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OLAP</a:t>
            </a:r>
            <a:r>
              <a:rPr lang="en-US" sz="2400" dirty="0" smtClean="0"/>
              <a:t> </a:t>
            </a:r>
            <a:r>
              <a:rPr lang="en-US" sz="2400" dirty="0"/>
              <a:t>(online analytical </a:t>
            </a:r>
            <a:r>
              <a:rPr lang="en-US" sz="2400" dirty="0" smtClean="0"/>
              <a:t>processing) vs.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OLTP </a:t>
            </a:r>
            <a:r>
              <a:rPr lang="en-US" sz="2400" dirty="0"/>
              <a:t>(online </a:t>
            </a:r>
            <a:r>
              <a:rPr lang="en-US" sz="2400" dirty="0" smtClean="0"/>
              <a:t>transaction processing</a:t>
            </a:r>
            <a:r>
              <a:rPr lang="en-US" sz="2400" dirty="0"/>
              <a:t>) </a:t>
            </a:r>
            <a:endParaRPr lang="en-US" sz="2400" dirty="0" smtClean="0"/>
          </a:p>
          <a:p>
            <a:r>
              <a:rPr lang="en-US" sz="2400" dirty="0" smtClean="0"/>
              <a:t>analytical </a:t>
            </a:r>
            <a:r>
              <a:rPr lang="en-US" sz="2400" dirty="0"/>
              <a:t>workloads that depend on sequential </a:t>
            </a:r>
            <a:r>
              <a:rPr lang="en-US" sz="2400" dirty="0" smtClean="0"/>
              <a:t>scans vs. </a:t>
            </a:r>
            <a:r>
              <a:rPr lang="en-US" sz="2400" dirty="0"/>
              <a:t>short, primarily seek-based workloads that provide </a:t>
            </a:r>
            <a:r>
              <a:rPr lang="en-US" sz="2400" dirty="0" smtClean="0"/>
              <a:t>a user-facing service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05569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History of WTF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engineers, project started in spring 2010, product  delivered in summer 2010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3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assumption: the whole graph fits into memory of a single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218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484784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study: 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MapReduce implementation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PageRank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Each iteration a MapReduce job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Serialize the graph </a:t>
            </a:r>
            <a:r>
              <a:rPr lang="en-US" sz="2000" dirty="0"/>
              <a:t>as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adjacency lists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each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vertex</a:t>
            </a:r>
            <a:r>
              <a:rPr lang="en-US" sz="2000" dirty="0"/>
              <a:t>, along with the current PageRank value.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Mappers</a:t>
            </a:r>
            <a:r>
              <a:rPr lang="en-US" sz="2000" dirty="0"/>
              <a:t> </a:t>
            </a:r>
            <a:r>
              <a:rPr lang="en-US" sz="2000" dirty="0" smtClean="0"/>
              <a:t>process </a:t>
            </a:r>
            <a:r>
              <a:rPr lang="en-US" sz="2000" dirty="0"/>
              <a:t>all vertices in parallel: for each vertex on </a:t>
            </a:r>
            <a:r>
              <a:rPr lang="en-US" sz="2000" dirty="0" smtClean="0"/>
              <a:t>the adjacency </a:t>
            </a:r>
            <a:r>
              <a:rPr lang="en-US" sz="2000" dirty="0"/>
              <a:t>list, </a:t>
            </a:r>
            <a:r>
              <a:rPr lang="en-US" sz="2000" i="1" dirty="0"/>
              <a:t>the mapper emits an intermediate </a:t>
            </a:r>
            <a:r>
              <a:rPr lang="en-US" sz="2000" i="1" dirty="0" smtClean="0"/>
              <a:t>key-value pair: </a:t>
            </a:r>
            <a:r>
              <a:rPr lang="en-US" sz="2000" dirty="0" smtClean="0"/>
              <a:t>(destination vertex, partial PageRank)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Gather all key-value </a:t>
            </a:r>
            <a:r>
              <a:rPr lang="en-US" sz="2000" dirty="0"/>
              <a:t>pairs with the same destination vertex, and </a:t>
            </a:r>
            <a:r>
              <a:rPr lang="en-US" sz="2000" dirty="0" smtClean="0"/>
              <a:t>each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educer</a:t>
            </a:r>
            <a:r>
              <a:rPr lang="en-US" sz="2000" dirty="0" smtClean="0"/>
              <a:t> </a:t>
            </a:r>
            <a:r>
              <a:rPr lang="en-US" sz="2000" dirty="0"/>
              <a:t>sums up the partial </a:t>
            </a:r>
            <a:r>
              <a:rPr lang="en-US" sz="2000" dirty="0" smtClean="0"/>
              <a:t>PageRank contributions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Convergence</a:t>
            </a:r>
            <a:r>
              <a:rPr lang="en-US" sz="2000" dirty="0" smtClean="0"/>
              <a:t> requires dozens </a:t>
            </a:r>
            <a:r>
              <a:rPr lang="en-US" sz="2000" dirty="0"/>
              <a:t>of iterations.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control program </a:t>
            </a:r>
            <a:r>
              <a:rPr lang="en-US" sz="2000" dirty="0" smtClean="0"/>
              <a:t>sets </a:t>
            </a:r>
            <a:r>
              <a:rPr lang="en-US" sz="2000" dirty="0"/>
              <a:t>up the MapReduce job, waits for it </a:t>
            </a:r>
            <a:r>
              <a:rPr lang="en-US" sz="2000" dirty="0" smtClean="0"/>
              <a:t>to complete</a:t>
            </a:r>
            <a:r>
              <a:rPr lang="en-US" sz="2000" dirty="0"/>
              <a:t>, and </a:t>
            </a:r>
            <a:r>
              <a:rPr lang="en-US" sz="2000" dirty="0" smtClean="0"/>
              <a:t>checks </a:t>
            </a:r>
            <a:r>
              <a:rPr lang="en-US" sz="2000" dirty="0"/>
              <a:t>for convergence by reading </a:t>
            </a:r>
            <a:r>
              <a:rPr lang="en-US" sz="2000" dirty="0" smtClean="0"/>
              <a:t>in the </a:t>
            </a:r>
            <a:r>
              <a:rPr lang="en-US" sz="2000" dirty="0"/>
              <a:t>updated PageRank vector and comparing it with </a:t>
            </a:r>
            <a:r>
              <a:rPr lang="en-US" sz="2000" dirty="0" smtClean="0"/>
              <a:t>the previous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basic </a:t>
            </a:r>
            <a:r>
              <a:rPr lang="en-US" sz="2000" dirty="0"/>
              <a:t>structure </a:t>
            </a:r>
            <a:r>
              <a:rPr lang="en-US" sz="2000" dirty="0" smtClean="0"/>
              <a:t>can </a:t>
            </a:r>
            <a:r>
              <a:rPr lang="en-US" sz="2000" dirty="0"/>
              <a:t>be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applied to a large class </a:t>
            </a:r>
            <a:r>
              <a:rPr lang="en-US" sz="2000" dirty="0" smtClean="0"/>
              <a:t>of “message-passing</a:t>
            </a:r>
            <a:r>
              <a:rPr lang="en-US" sz="2000" dirty="0"/>
              <a:t>" graph </a:t>
            </a:r>
            <a:r>
              <a:rPr lang="en-US" sz="2000" dirty="0" smtClean="0"/>
              <a:t>(</a:t>
            </a:r>
            <a:r>
              <a:rPr lang="en-US" sz="2000" dirty="0"/>
              <a:t>e.g., </a:t>
            </a:r>
            <a:r>
              <a:rPr lang="en-US" sz="2000" dirty="0" smtClean="0"/>
              <a:t>breadth-first search)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19184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98058" y="148478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Shortcomings of MapReduce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PageRank</a:t>
            </a:r>
          </a:p>
          <a:p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MapReduce jobs have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relatively high startup costs </a:t>
            </a:r>
            <a:r>
              <a:rPr lang="en-US" sz="2000" dirty="0"/>
              <a:t>(</a:t>
            </a:r>
            <a:r>
              <a:rPr lang="en-US" sz="2000" dirty="0" smtClean="0"/>
              <a:t>in Hadoop</a:t>
            </a:r>
            <a:r>
              <a:rPr lang="en-US" sz="2000" dirty="0"/>
              <a:t>, on a large, busy cluster, can be tens of seconds</a:t>
            </a:r>
            <a:r>
              <a:rPr lang="en-US" sz="2000" dirty="0" smtClean="0"/>
              <a:t>) , this places </a:t>
            </a:r>
            <a:r>
              <a:rPr lang="en-US" sz="2000" dirty="0"/>
              <a:t>a lower bound on iteration time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Scale-free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</a:t>
            </a:r>
            <a:r>
              <a:rPr lang="en-US" sz="2000" dirty="0"/>
              <a:t>, whose edge distributions follow </a:t>
            </a:r>
            <a:r>
              <a:rPr lang="en-US" sz="2000" dirty="0" smtClean="0"/>
              <a:t>power laws</a:t>
            </a:r>
            <a:r>
              <a:rPr lang="en-US" sz="2000" dirty="0"/>
              <a:t>, create stragglers in the reduce phase. </a:t>
            </a:r>
            <a:r>
              <a:rPr lang="en-US" sz="2000" dirty="0" smtClean="0"/>
              <a:t>(e.g., </a:t>
            </a:r>
            <a:r>
              <a:rPr lang="en-US" sz="2000" dirty="0"/>
              <a:t>the reducer assigned </a:t>
            </a:r>
            <a:r>
              <a:rPr lang="en-US" sz="2000" dirty="0" smtClean="0"/>
              <a:t>to google.com) Combiners </a:t>
            </a:r>
            <a:r>
              <a:rPr lang="en-US" sz="2000" dirty="0"/>
              <a:t>and other local aggregation </a:t>
            </a:r>
            <a:r>
              <a:rPr lang="en-US" sz="2000" dirty="0" smtClean="0"/>
              <a:t>techniques help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ust shuffle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 structure </a:t>
            </a:r>
            <a:r>
              <a:rPr lang="en-US" sz="2000" dirty="0"/>
              <a:t>(i.e., adjacency lists) from the mappers to </a:t>
            </a:r>
            <a:r>
              <a:rPr lang="en-US" sz="2000" dirty="0" smtClean="0"/>
              <a:t>the reducers at each iteration. </a:t>
            </a:r>
            <a:r>
              <a:rPr lang="en-US" sz="2000" dirty="0"/>
              <a:t>Since in most cases the graph structure is </a:t>
            </a:r>
            <a:r>
              <a:rPr lang="en-US" sz="2000" dirty="0" smtClean="0"/>
              <a:t>static, wasted effort </a:t>
            </a:r>
            <a:r>
              <a:rPr lang="en-US" sz="2000" dirty="0"/>
              <a:t>(sorting, network </a:t>
            </a:r>
            <a:r>
              <a:rPr lang="en-US" sz="2000" dirty="0" smtClean="0"/>
              <a:t>traffic</a:t>
            </a:r>
            <a:r>
              <a:rPr lang="en-US" sz="2000" dirty="0"/>
              <a:t>, etc</a:t>
            </a:r>
            <a:r>
              <a:rPr lang="en-US" sz="2000" dirty="0" smtClean="0"/>
              <a:t>.).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PageRank vector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serialized to HDFS</a:t>
            </a:r>
            <a:r>
              <a:rPr lang="en-US" sz="2000" dirty="0"/>
              <a:t>, along </a:t>
            </a:r>
            <a:r>
              <a:rPr lang="en-US" sz="2000" dirty="0" smtClean="0"/>
              <a:t>with the </a:t>
            </a:r>
            <a:r>
              <a:rPr lang="en-US" sz="2000" dirty="0"/>
              <a:t>graph structure, at each iteration. E</a:t>
            </a:r>
            <a:r>
              <a:rPr lang="en-US" sz="2000" dirty="0" smtClean="0"/>
              <a:t>xcellent fault </a:t>
            </a:r>
            <a:r>
              <a:rPr lang="en-US" sz="2000" dirty="0"/>
              <a:t>tolerance, but at the cost of </a:t>
            </a:r>
            <a:r>
              <a:rPr lang="en-US" sz="2000" dirty="0" smtClean="0"/>
              <a:t>performance.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2613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Besides Hadoop:</a:t>
            </a:r>
          </a:p>
          <a:p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Improvements: </a:t>
            </a:r>
            <a:r>
              <a:rPr lang="en-US" sz="2400" dirty="0" err="1" smtClean="0"/>
              <a:t>HaLoop</a:t>
            </a:r>
            <a:r>
              <a:rPr lang="en-US" sz="2400" dirty="0" smtClean="0"/>
              <a:t> Twister, and </a:t>
            </a:r>
            <a:r>
              <a:rPr lang="en-US" sz="2400" dirty="0" err="1" smtClean="0"/>
              <a:t>PrIter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Alternatives: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Google's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Pregel</a:t>
            </a:r>
            <a:r>
              <a:rPr lang="en-US" sz="2400" dirty="0"/>
              <a:t> </a:t>
            </a:r>
            <a:r>
              <a:rPr lang="en-US" sz="2400" dirty="0" smtClean="0"/>
              <a:t>implements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Bulk Synchronous Parallel</a:t>
            </a:r>
            <a:r>
              <a:rPr lang="en-US" sz="2400" dirty="0"/>
              <a:t> model </a:t>
            </a:r>
            <a:r>
              <a:rPr lang="en-US" sz="2400" dirty="0" smtClean="0"/>
              <a:t>: </a:t>
            </a:r>
            <a:r>
              <a:rPr lang="en-US" sz="2400" dirty="0"/>
              <a:t>computations </a:t>
            </a:r>
            <a:r>
              <a:rPr lang="en-US" sz="2400" dirty="0" smtClean="0"/>
              <a:t>at </a:t>
            </a:r>
            <a:r>
              <a:rPr lang="en-US" sz="2400" dirty="0"/>
              <a:t>graph vertices </a:t>
            </a:r>
            <a:r>
              <a:rPr lang="en-US" sz="2400" dirty="0" smtClean="0"/>
              <a:t>that dispatch “messages</a:t>
            </a:r>
            <a:r>
              <a:rPr lang="en-US" sz="2400" dirty="0"/>
              <a:t>" </a:t>
            </a:r>
            <a:r>
              <a:rPr lang="en-US" sz="2400" dirty="0" smtClean="0"/>
              <a:t>to other </a:t>
            </a:r>
            <a:r>
              <a:rPr lang="en-US" sz="2400" dirty="0"/>
              <a:t>vertices. Processing proceeds in </a:t>
            </a:r>
            <a:r>
              <a:rPr lang="en-US" sz="2400" dirty="0" err="1" smtClean="0"/>
              <a:t>supersteps</a:t>
            </a:r>
            <a:r>
              <a:rPr lang="en-US" sz="2400" dirty="0" smtClean="0"/>
              <a:t> </a:t>
            </a:r>
            <a:r>
              <a:rPr lang="en-US" sz="2400" dirty="0"/>
              <a:t>with </a:t>
            </a:r>
            <a:r>
              <a:rPr lang="en-US" sz="2400" dirty="0" smtClean="0"/>
              <a:t>synchronization barriers </a:t>
            </a:r>
            <a:r>
              <a:rPr lang="en-US" sz="2400" dirty="0"/>
              <a:t>between each.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GraphLab</a:t>
            </a:r>
            <a:r>
              <a:rPr lang="en-US" sz="2400" dirty="0" smtClean="0"/>
              <a:t> and </a:t>
            </a:r>
            <a:r>
              <a:rPr lang="en-US" sz="2400" dirty="0"/>
              <a:t>its distributed </a:t>
            </a:r>
            <a:r>
              <a:rPr lang="en-US" sz="2400" dirty="0" smtClean="0"/>
              <a:t>variant: computations either </a:t>
            </a:r>
            <a:r>
              <a:rPr lang="en-US" sz="2400" dirty="0"/>
              <a:t>through an </a:t>
            </a:r>
            <a:r>
              <a:rPr lang="en-US" sz="2400" i="1" dirty="0"/>
              <a:t>update function </a:t>
            </a:r>
            <a:r>
              <a:rPr lang="en-US" sz="2400" dirty="0"/>
              <a:t>which defines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local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computations </a:t>
            </a:r>
            <a:r>
              <a:rPr lang="en-US" sz="2400" dirty="0"/>
              <a:t>(on a single vertex) or through </a:t>
            </a:r>
            <a:r>
              <a:rPr lang="en-US" sz="2400" i="1" dirty="0"/>
              <a:t>a sync mechanism </a:t>
            </a:r>
            <a:r>
              <a:rPr lang="en-US" sz="2400" dirty="0"/>
              <a:t>which </a:t>
            </a:r>
            <a:r>
              <a:rPr lang="en-US" sz="2400" dirty="0" smtClean="0"/>
              <a:t>defines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global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aggregation </a:t>
            </a:r>
            <a:r>
              <a:rPr lang="en-US" sz="2400" dirty="0"/>
              <a:t>in the context of </a:t>
            </a:r>
            <a:r>
              <a:rPr lang="en-US" sz="2400" dirty="0" smtClean="0"/>
              <a:t>different consistency models</a:t>
            </a:r>
            <a:r>
              <a:rPr lang="en-US" sz="2400" dirty="0"/>
              <a:t>.</a:t>
            </a:r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195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To Hadoop or not?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79512" y="1606715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Decided to build their own system</a:t>
            </a:r>
          </a:p>
          <a:p>
            <a:endParaRPr lang="en-US" sz="2000" dirty="0"/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Hadoop reconsidered: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architecture completely on Hadoop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9900"/>
                </a:solidFill>
              </a:rPr>
              <a:t>Pig</a:t>
            </a:r>
            <a:r>
              <a:rPr lang="en-US" sz="2400" dirty="0" smtClean="0"/>
              <a:t>  </a:t>
            </a:r>
            <a:r>
              <a:rPr lang="en-US" sz="2400" dirty="0"/>
              <a:t>a high-level </a:t>
            </a:r>
            <a:r>
              <a:rPr lang="en-US" sz="2400" dirty="0" smtClean="0"/>
              <a:t>dataflow language for large</a:t>
            </a:r>
            <a:r>
              <a:rPr lang="en-US" sz="2400" dirty="0"/>
              <a:t>, semi-structured datasets </a:t>
            </a:r>
            <a:r>
              <a:rPr lang="en-US" sz="2400" dirty="0" smtClean="0"/>
              <a:t>compiled </a:t>
            </a:r>
            <a:r>
              <a:rPr lang="en-US" sz="2400" dirty="0"/>
              <a:t>into physical plans </a:t>
            </a:r>
            <a:r>
              <a:rPr lang="en-US" sz="2400" dirty="0" smtClean="0"/>
              <a:t>executed </a:t>
            </a:r>
            <a:r>
              <a:rPr lang="en-US" sz="2400" dirty="0"/>
              <a:t>on </a:t>
            </a:r>
            <a:r>
              <a:rPr lang="en-US" sz="2400" dirty="0" smtClean="0"/>
              <a:t>Hadoop</a:t>
            </a:r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9900"/>
                </a:solidFill>
              </a:rPr>
              <a:t>Pig Latin</a:t>
            </a:r>
            <a:r>
              <a:rPr lang="en-US" sz="2400" dirty="0" smtClean="0"/>
              <a:t> primitives</a:t>
            </a:r>
            <a:r>
              <a:rPr lang="en-US" sz="2400" dirty="0"/>
              <a:t> </a:t>
            </a:r>
            <a:r>
              <a:rPr lang="en-US" sz="2400" dirty="0" smtClean="0"/>
              <a:t>for projection, selection</a:t>
            </a:r>
            <a:r>
              <a:rPr lang="en-US" sz="2400" dirty="0"/>
              <a:t>, group, join, etc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not some other graph processing system?</a:t>
            </a:r>
          </a:p>
          <a:p>
            <a:r>
              <a:rPr lang="en-US" sz="2400" dirty="0" smtClean="0"/>
              <a:t>For compatibility, e.g., to use existing</a:t>
            </a:r>
            <a:r>
              <a:rPr lang="en-US" sz="2400" dirty="0"/>
              <a:t> </a:t>
            </a:r>
            <a:r>
              <a:rPr lang="en-US" sz="2400" dirty="0" smtClean="0"/>
              <a:t>analytics hooks </a:t>
            </a:r>
            <a:r>
              <a:rPr lang="en-US" sz="2400" dirty="0"/>
              <a:t>for job scheduling, dependency </a:t>
            </a:r>
            <a:r>
              <a:rPr lang="en-US" sz="2400" dirty="0" smtClean="0"/>
              <a:t>management, etc.</a:t>
            </a:r>
          </a:p>
        </p:txBody>
      </p:sp>
    </p:spTree>
    <p:extLst>
      <p:ext uri="{BB962C8B-B14F-4D97-AF65-F5344CB8AC3E}">
        <p14:creationId xmlns:p14="http://schemas.microsoft.com/office/powerpoint/2010/main" val="9442231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0577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139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24" y="2339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Flow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63488" y="1412776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Daily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snapshots </a:t>
            </a:r>
            <a:r>
              <a:rPr lang="en-US" sz="2000" dirty="0"/>
              <a:t>of the Twitter graph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imported</a:t>
            </a:r>
            <a:r>
              <a:rPr lang="en-US" sz="2000" dirty="0" smtClean="0"/>
              <a:t> </a:t>
            </a:r>
            <a:r>
              <a:rPr lang="en-US" sz="2000" dirty="0"/>
              <a:t>from </a:t>
            </a:r>
            <a:r>
              <a:rPr lang="en-US" sz="2000" dirty="0" err="1"/>
              <a:t>FlockDB</a:t>
            </a:r>
            <a:r>
              <a:rPr lang="en-US" sz="2000" dirty="0"/>
              <a:t> into </a:t>
            </a:r>
            <a:r>
              <a:rPr lang="en-US" sz="2000" dirty="0" smtClean="0"/>
              <a:t>the </a:t>
            </a:r>
            <a:r>
              <a:rPr lang="en-US" sz="2000" dirty="0"/>
              <a:t>Hadoop data warehouse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entire </a:t>
            </a:r>
            <a:r>
              <a:rPr lang="en-US" sz="2000" dirty="0"/>
              <a:t>graph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loaded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into memory </a:t>
            </a:r>
            <a:r>
              <a:rPr lang="en-US" sz="2000" dirty="0"/>
              <a:t>onto the </a:t>
            </a:r>
            <a:r>
              <a:rPr lang="en-US" sz="2000" dirty="0" err="1" smtClean="0"/>
              <a:t>Cassovary</a:t>
            </a:r>
            <a:r>
              <a:rPr lang="en-US" sz="2000" dirty="0" smtClean="0"/>
              <a:t> </a:t>
            </a:r>
            <a:r>
              <a:rPr lang="en-US" sz="2000" dirty="0"/>
              <a:t>servers, each </a:t>
            </a:r>
            <a:r>
              <a:rPr lang="en-US" sz="2000" dirty="0" smtClean="0"/>
              <a:t>holds </a:t>
            </a:r>
            <a:r>
              <a:rPr lang="en-US" sz="2000" dirty="0"/>
              <a:t>a complete copy </a:t>
            </a:r>
            <a:r>
              <a:rPr lang="en-US" sz="2000" dirty="0" smtClean="0"/>
              <a:t>of the </a:t>
            </a:r>
            <a:r>
              <a:rPr lang="en-US" sz="2000" dirty="0"/>
              <a:t>graph in memory.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Constantly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generate recommendations </a:t>
            </a:r>
            <a:r>
              <a:rPr lang="en-US" sz="2000" dirty="0" smtClean="0"/>
              <a:t>for users  </a:t>
            </a:r>
            <a:r>
              <a:rPr lang="en-US" sz="2000" dirty="0"/>
              <a:t>consuming from a </a:t>
            </a:r>
            <a:r>
              <a:rPr lang="en-US" sz="2000" dirty="0">
                <a:solidFill>
                  <a:srgbClr val="FF0000"/>
                </a:solidFill>
              </a:rPr>
              <a:t>distributed queue </a:t>
            </a:r>
            <a:r>
              <a:rPr lang="en-US" sz="2000" dirty="0" smtClean="0"/>
              <a:t>containing all </a:t>
            </a:r>
            <a:r>
              <a:rPr lang="en-US" sz="2000" dirty="0"/>
              <a:t>Twitter users sorted by a </a:t>
            </a:r>
            <a:r>
              <a:rPr lang="en-US" sz="2000" dirty="0" smtClean="0"/>
              <a:t>“last </a:t>
            </a:r>
            <a:r>
              <a:rPr lang="en-US" sz="2000" dirty="0"/>
              <a:t>refresh" </a:t>
            </a:r>
            <a:r>
              <a:rPr lang="en-US" sz="2000" dirty="0" smtClean="0"/>
              <a:t>timestamp (</a:t>
            </a:r>
            <a:r>
              <a:rPr lang="en-US" sz="2000" dirty="0"/>
              <a:t>~</a:t>
            </a:r>
            <a:r>
              <a:rPr lang="en-US" sz="2000" dirty="0" smtClean="0"/>
              <a:t>500 </a:t>
            </a:r>
            <a:r>
              <a:rPr lang="en-US" sz="2000" dirty="0" err="1"/>
              <a:t>ms</a:t>
            </a:r>
            <a:r>
              <a:rPr lang="en-US" sz="2000" dirty="0"/>
              <a:t> per thread to </a:t>
            </a:r>
            <a:r>
              <a:rPr lang="en-US" sz="2000" dirty="0" smtClean="0"/>
              <a:t>generate ~100 </a:t>
            </a:r>
            <a:r>
              <a:rPr lang="en-US" sz="2000" dirty="0"/>
              <a:t>recommendations for a </a:t>
            </a:r>
            <a:r>
              <a:rPr lang="en-US" sz="2000" dirty="0" smtClean="0"/>
              <a:t>user</a:t>
            </a:r>
            <a:r>
              <a:rPr lang="en-US" sz="2000" dirty="0"/>
              <a:t>)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Output </a:t>
            </a:r>
            <a:r>
              <a:rPr lang="en-US" sz="2000" dirty="0"/>
              <a:t>from the </a:t>
            </a:r>
            <a:r>
              <a:rPr lang="en-US" sz="2000" dirty="0" err="1"/>
              <a:t>Cassovary</a:t>
            </a:r>
            <a:r>
              <a:rPr lang="en-US" sz="2000" dirty="0"/>
              <a:t> servers </a:t>
            </a:r>
            <a:r>
              <a:rPr lang="en-US" sz="2000" dirty="0" smtClean="0"/>
              <a:t>inserted into a </a:t>
            </a:r>
            <a:r>
              <a:rPr lang="en-US" sz="2000" dirty="0" err="1"/>
              <a:t>sharded</a:t>
            </a:r>
            <a:r>
              <a:rPr lang="en-US" sz="2000" dirty="0"/>
              <a:t> MySQL database, called, </a:t>
            </a:r>
            <a:r>
              <a:rPr lang="en-US" sz="2000" dirty="0" smtClean="0"/>
              <a:t>WTF </a:t>
            </a:r>
            <a:r>
              <a:rPr lang="en-US" sz="2000" dirty="0"/>
              <a:t>DB.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Once recommendations have </a:t>
            </a:r>
            <a:r>
              <a:rPr lang="en-US" sz="2000" dirty="0"/>
              <a:t>been computed for a user,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user is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enqueued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again </a:t>
            </a:r>
            <a:r>
              <a:rPr lang="en-US" sz="2000" dirty="0"/>
              <a:t>with an updated timestamp. </a:t>
            </a:r>
            <a:r>
              <a:rPr lang="en-US" sz="2000" dirty="0" smtClean="0"/>
              <a:t>Active </a:t>
            </a:r>
            <a:r>
              <a:rPr lang="en-US" sz="2000" dirty="0"/>
              <a:t>users who </a:t>
            </a:r>
            <a:r>
              <a:rPr lang="en-US" sz="2000" dirty="0" smtClean="0"/>
              <a:t>consume (or </a:t>
            </a:r>
            <a:r>
              <a:rPr lang="en-US" sz="2000" dirty="0"/>
              <a:t>are estimated to soon exhaust) all their </a:t>
            </a:r>
            <a:r>
              <a:rPr lang="en-US" sz="2000" dirty="0" smtClean="0"/>
              <a:t>recommendations are </a:t>
            </a:r>
            <a:r>
              <a:rPr lang="en-US" sz="2000" dirty="0" err="1"/>
              <a:t>requeued</a:t>
            </a:r>
            <a:r>
              <a:rPr lang="en-US" sz="2000" dirty="0"/>
              <a:t> with much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priority</a:t>
            </a:r>
            <a:r>
              <a:rPr lang="en-US" sz="2000" dirty="0"/>
              <a:t>; </a:t>
            </a:r>
            <a:r>
              <a:rPr lang="en-US" sz="2000" dirty="0" smtClean="0"/>
              <a:t>typically, these </a:t>
            </a:r>
            <a:r>
              <a:rPr lang="en-US" sz="2000" dirty="0"/>
              <a:t>users receive new suggestions within an hour.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17699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Flow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Graph loaded once a day, what about new users?</a:t>
            </a:r>
          </a:p>
          <a:p>
            <a:endParaRPr lang="en-US" sz="2000" dirty="0"/>
          </a:p>
          <a:p>
            <a:r>
              <a:rPr lang="en-US" sz="2400" dirty="0" smtClean="0"/>
              <a:t>Link prediction for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users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Challenging due to </a:t>
            </a:r>
            <a:r>
              <a:rPr lang="en-US" sz="2000" dirty="0" smtClean="0">
                <a:solidFill>
                  <a:srgbClr val="FF0000"/>
                </a:solidFill>
              </a:rPr>
              <a:t>sparsity</a:t>
            </a:r>
            <a:r>
              <a:rPr lang="en-US" sz="2000" dirty="0" smtClean="0"/>
              <a:t>:  their </a:t>
            </a:r>
            <a:r>
              <a:rPr lang="en-US" sz="2000" dirty="0"/>
              <a:t>egocentric </a:t>
            </a:r>
            <a:r>
              <a:rPr lang="en-US" sz="2000" dirty="0" smtClean="0"/>
              <a:t>networks small </a:t>
            </a:r>
            <a:r>
              <a:rPr lang="en-US" sz="2000" dirty="0"/>
              <a:t>and not well connected to the rest of </a:t>
            </a:r>
            <a:r>
              <a:rPr lang="en-US" sz="2000" dirty="0" smtClean="0"/>
              <a:t>the graph (</a:t>
            </a:r>
            <a:r>
              <a:rPr lang="en-US" sz="2000" dirty="0" smtClean="0">
                <a:solidFill>
                  <a:srgbClr val="FF0000"/>
                </a:solidFill>
              </a:rPr>
              <a:t>cold start </a:t>
            </a:r>
            <a:r>
              <a:rPr lang="en-US" sz="2000" dirty="0" smtClean="0"/>
              <a:t>problem)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Important</a:t>
            </a:r>
            <a:r>
              <a:rPr lang="en-US" sz="2000" dirty="0" smtClean="0"/>
              <a:t> for </a:t>
            </a:r>
            <a:r>
              <a:rPr lang="en-US" sz="2000" dirty="0"/>
              <a:t>social media </a:t>
            </a:r>
            <a:r>
              <a:rPr lang="en-US" sz="2000" dirty="0" smtClean="0"/>
              <a:t>services: user retention strongly affected </a:t>
            </a:r>
            <a:r>
              <a:rPr lang="en-US" sz="2000" dirty="0"/>
              <a:t>by </a:t>
            </a:r>
            <a:r>
              <a:rPr lang="en-US" sz="2000" dirty="0" smtClean="0"/>
              <a:t>ability </a:t>
            </a:r>
            <a:r>
              <a:rPr lang="en-US" sz="2000" dirty="0"/>
              <a:t>to </a:t>
            </a:r>
            <a:r>
              <a:rPr lang="en-US" sz="2000" dirty="0" smtClean="0"/>
              <a:t>find a community </a:t>
            </a:r>
            <a:r>
              <a:rPr lang="en-US" sz="2000" dirty="0"/>
              <a:t>with which to engage.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Any system intervention </a:t>
            </a:r>
            <a:r>
              <a:rPr lang="en-US" sz="2000" dirty="0"/>
              <a:t>is only </a:t>
            </a:r>
            <a:r>
              <a:rPr lang="en-US" sz="2000" dirty="0" smtClean="0"/>
              <a:t>effective </a:t>
            </a:r>
            <a:r>
              <a:rPr lang="en-US" sz="2000" dirty="0"/>
              <a:t>within a relatively </a:t>
            </a:r>
            <a:r>
              <a:rPr lang="en-US" sz="2000" dirty="0">
                <a:solidFill>
                  <a:srgbClr val="FF0000"/>
                </a:solidFill>
              </a:rPr>
              <a:t>short </a:t>
            </a:r>
            <a:r>
              <a:rPr lang="en-US" sz="2000" dirty="0" smtClean="0">
                <a:solidFill>
                  <a:srgbClr val="FF0000"/>
                </a:solidFill>
              </a:rPr>
              <a:t>time </a:t>
            </a:r>
            <a:r>
              <a:rPr lang="en-US" sz="2000" dirty="0" smtClean="0"/>
              <a:t>window. (if </a:t>
            </a:r>
            <a:r>
              <a:rPr lang="en-US" sz="2000" dirty="0"/>
              <a:t>users are unable to </a:t>
            </a:r>
            <a:r>
              <a:rPr lang="en-US" sz="2000" dirty="0" smtClean="0"/>
              <a:t>find </a:t>
            </a:r>
            <a:r>
              <a:rPr lang="en-US" sz="2000" dirty="0"/>
              <a:t>value in </a:t>
            </a:r>
            <a:r>
              <a:rPr lang="en-US" sz="2000" dirty="0" smtClean="0"/>
              <a:t>a service</a:t>
            </a:r>
            <a:r>
              <a:rPr lang="en-US" sz="2000" dirty="0"/>
              <a:t>, they are unlikely to </a:t>
            </a:r>
            <a:r>
              <a:rPr lang="en-US" sz="2000" dirty="0" smtClean="0"/>
              <a:t>return)</a:t>
            </a:r>
            <a:endParaRPr lang="en-US" sz="2000" dirty="0"/>
          </a:p>
          <a:p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new users are </a:t>
            </a:r>
            <a:r>
              <a:rPr lang="en-US" sz="2000" dirty="0"/>
              <a:t>given high priority in the </a:t>
            </a:r>
            <a:r>
              <a:rPr lang="en-US" sz="2000" dirty="0" err="1"/>
              <a:t>Cassovary</a:t>
            </a:r>
            <a:r>
              <a:rPr lang="en-US" sz="2000" dirty="0"/>
              <a:t> queue, </a:t>
            </a:r>
            <a:endParaRPr lang="en-U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/>
              <a:t>completely </a:t>
            </a:r>
            <a:r>
              <a:rPr lang="en-US" sz="2000" dirty="0" smtClean="0"/>
              <a:t>independent set </a:t>
            </a:r>
            <a:r>
              <a:rPr lang="en-US" sz="2000" dirty="0"/>
              <a:t>of algorithms for </a:t>
            </a:r>
            <a:r>
              <a:rPr lang="en-US" sz="2000" dirty="0" smtClean="0"/>
              <a:t>real-time recommendations, specifically </a:t>
            </a:r>
            <a:r>
              <a:rPr lang="en-US" sz="2000" dirty="0"/>
              <a:t>targeting new users.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621500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Asymmetric </a:t>
            </a:r>
            <a:r>
              <a:rPr lang="en-US" sz="2800" dirty="0">
                <a:solidFill>
                  <a:srgbClr val="00B0F0"/>
                </a:solidFill>
              </a:rPr>
              <a:t>nature </a:t>
            </a:r>
            <a:r>
              <a:rPr lang="en-US" sz="2800" dirty="0" smtClean="0"/>
              <a:t>of the </a:t>
            </a:r>
            <a:r>
              <a:rPr lang="en-US" sz="2800" dirty="0"/>
              <a:t>follow </a:t>
            </a:r>
            <a:r>
              <a:rPr lang="en-US" sz="2800" dirty="0" smtClean="0"/>
              <a:t>relationship (other  social </a:t>
            </a:r>
            <a:r>
              <a:rPr lang="en-US" sz="2800" dirty="0"/>
              <a:t>networks </a:t>
            </a:r>
            <a:r>
              <a:rPr lang="en-US" sz="2800" dirty="0" smtClean="0"/>
              <a:t>e.g., Facebook </a:t>
            </a:r>
            <a:r>
              <a:rPr lang="en-US" sz="2800" dirty="0"/>
              <a:t>or </a:t>
            </a:r>
            <a:r>
              <a:rPr lang="en-US" sz="2800" dirty="0" smtClean="0"/>
              <a:t>LinkedIn</a:t>
            </a:r>
            <a:r>
              <a:rPr lang="en-US" sz="2800" dirty="0"/>
              <a:t> </a:t>
            </a:r>
            <a:r>
              <a:rPr lang="en-US" sz="2800" dirty="0" smtClean="0"/>
              <a:t>require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consent of both participating </a:t>
            </a:r>
            <a:r>
              <a:rPr lang="en-US" sz="2800" dirty="0" smtClean="0"/>
              <a:t>members)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</a:t>
            </a:r>
            <a:r>
              <a:rPr lang="en-US" sz="2800" dirty="0" smtClean="0"/>
              <a:t>irected </a:t>
            </a:r>
            <a:r>
              <a:rPr lang="en-US" sz="2800" dirty="0"/>
              <a:t>edge </a:t>
            </a:r>
            <a:r>
              <a:rPr lang="en-US" sz="2800" dirty="0" smtClean="0"/>
              <a:t>case is similar </a:t>
            </a:r>
            <a:r>
              <a:rPr lang="en-US" sz="2800" dirty="0"/>
              <a:t>to the </a:t>
            </a:r>
            <a:r>
              <a:rPr lang="en-US" sz="2800" dirty="0" smtClean="0">
                <a:solidFill>
                  <a:srgbClr val="00B0F0"/>
                </a:solidFill>
              </a:rPr>
              <a:t>user-item </a:t>
            </a:r>
            <a:r>
              <a:rPr lang="en-US" sz="2800" dirty="0">
                <a:solidFill>
                  <a:srgbClr val="00B0F0"/>
                </a:solidFill>
              </a:rPr>
              <a:t>recommendations </a:t>
            </a:r>
            <a:r>
              <a:rPr lang="en-US" sz="2800" dirty="0" smtClean="0"/>
              <a:t>problem where </a:t>
            </a:r>
            <a:r>
              <a:rPr lang="en-US" sz="2800" dirty="0"/>
              <a:t>the </a:t>
            </a:r>
            <a:r>
              <a:rPr lang="en-US" sz="2800" dirty="0" smtClean="0"/>
              <a:t>“item” is </a:t>
            </a:r>
            <a:r>
              <a:rPr lang="en-US" sz="2800" dirty="0"/>
              <a:t>also a user.</a:t>
            </a:r>
          </a:p>
        </p:txBody>
      </p:sp>
    </p:spTree>
    <p:extLst>
      <p:ext uri="{BB962C8B-B14F-4D97-AF65-F5344CB8AC3E}">
        <p14:creationId xmlns:p14="http://schemas.microsoft.com/office/powerpoint/2010/main" val="75090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Dataset: co-authorship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0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42900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1994,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1996: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training interval -&gt; [1994, 1996]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1997,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1999: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test interval -&gt; [1997, 1999]</a:t>
            </a:r>
          </a:p>
          <a:p>
            <a:pPr algn="just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&lt;V,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= G[1994, 1996]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authors in V that co-author a paper during the test interval but not during the training interval 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= 3,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3: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consists of all authors who have written at least 3 papers during the training period and at least 3 papers during the test period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Predict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93058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SALSA </a:t>
            </a:r>
            <a:r>
              <a:rPr lang="en-US" sz="2400" dirty="0"/>
              <a:t>(Stochastic Approach for Link-Structure Analysis)</a:t>
            </a:r>
          </a:p>
          <a:p>
            <a:r>
              <a:rPr lang="en-US" sz="2000" i="1" dirty="0" smtClean="0"/>
              <a:t>a variation of HITS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8416" y="1649739"/>
            <a:ext cx="4680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As in HITS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hubs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authorities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415" y="2745171"/>
            <a:ext cx="544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HITS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Good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hubs point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 are pointed by </a:t>
            </a: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smtClean="0"/>
              <a:t>hubs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hub </a:t>
            </a:r>
            <a:r>
              <a:rPr lang="en-US" sz="2000" dirty="0">
                <a:solidFill>
                  <a:srgbClr val="0066FF"/>
                </a:solidFill>
              </a:rPr>
              <a:t>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sz="2000" dirty="0"/>
              <a:t> of the authorities pointed to by the </a:t>
            </a:r>
            <a:r>
              <a:rPr lang="en-US" sz="2000" dirty="0" smtClean="0"/>
              <a:t>hub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0066FF"/>
                </a:solidFill>
              </a:rPr>
              <a:t>sum of the hub weights</a:t>
            </a:r>
            <a:r>
              <a:rPr lang="en-US" sz="2000" dirty="0"/>
              <a:t> that point to this authority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27720"/>
              </p:ext>
            </p:extLst>
          </p:nvPr>
        </p:nvGraphicFramePr>
        <p:xfrm>
          <a:off x="3250565" y="4431106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Equation" r:id="rId3" imgW="672840" imgH="355320" progId="Equation.3">
                  <p:embed/>
                </p:oleObj>
              </mc:Choice>
              <mc:Fallback>
                <p:oleObj name="Equation" r:id="rId3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65" y="4431106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7564"/>
              </p:ext>
            </p:extLst>
          </p:nvPr>
        </p:nvGraphicFramePr>
        <p:xfrm>
          <a:off x="3195531" y="5494199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Equation" r:id="rId5" imgW="660240" imgH="355320" progId="Equation.3">
                  <p:embed/>
                </p:oleObj>
              </mc:Choice>
              <mc:Fallback>
                <p:oleObj name="Equation" r:id="rId5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1" y="5494199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675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9435" y="97406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walks to rank hubs and authorities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Two different random walks (Markov chains): 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of hubs </a:t>
            </a:r>
            <a:r>
              <a:rPr lang="en-US" sz="2000" dirty="0"/>
              <a:t>and 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authorities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Each </a:t>
            </a:r>
            <a:r>
              <a:rPr lang="en-US" sz="2000" dirty="0" smtClean="0"/>
              <a:t>walk traverses nodes  only in one side by </a:t>
            </a:r>
            <a:r>
              <a:rPr lang="en-US" sz="2000" dirty="0" smtClean="0">
                <a:solidFill>
                  <a:srgbClr val="FF0000"/>
                </a:solidFill>
              </a:rPr>
              <a:t>traversing two links in each step</a:t>
            </a:r>
            <a:r>
              <a:rPr lang="en-US" sz="2000" dirty="0" smtClean="0"/>
              <a:t> </a:t>
            </a:r>
            <a:r>
              <a:rPr lang="en-US" sz="2000" dirty="0"/>
              <a:t>h-&gt;a-h, a-&gt;h-&gt;a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9435" y="3186251"/>
            <a:ext cx="468052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 matrices of each </a:t>
            </a:r>
            <a:r>
              <a:rPr lang="en-US" sz="2000" dirty="0" smtClean="0"/>
              <a:t>Markov chain: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800" dirty="0" smtClean="0"/>
          </a:p>
          <a:p>
            <a:r>
              <a:rPr lang="en-US" sz="2000" dirty="0" smtClean="0"/>
              <a:t>W: the adjacency of the directed graph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: divide each entry by the sum of its row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dirty="0" smtClean="0"/>
              <a:t>: divide each entry by the sum of its column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r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endParaRPr lang="en-US" sz="2000" baseline="-25000" dirty="0" smtClean="0"/>
          </a:p>
          <a:p>
            <a:endParaRPr lang="en-US" sz="2000" baseline="-25000" dirty="0"/>
          </a:p>
          <a:p>
            <a:r>
              <a:rPr lang="en-US" sz="2000" dirty="0"/>
              <a:t>Proportional to the degree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160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Circle of trust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809222"/>
            <a:ext cx="76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Circle of trust</a:t>
            </a:r>
            <a:r>
              <a:rPr lang="en-US" sz="2400" dirty="0" smtClean="0"/>
              <a:t>:  the </a:t>
            </a:r>
            <a:r>
              <a:rPr lang="en-US" sz="2400" dirty="0"/>
              <a:t>result of an egocentric random walk (</a:t>
            </a:r>
            <a:r>
              <a:rPr lang="en-US" sz="2400" dirty="0" smtClean="0"/>
              <a:t>similar to </a:t>
            </a:r>
            <a:r>
              <a:rPr lang="en-US" sz="2400" dirty="0"/>
              <a:t>personalized </a:t>
            </a:r>
            <a:r>
              <a:rPr lang="en-US" sz="2400" dirty="0" smtClean="0"/>
              <a:t>(rooted) PageRank)</a:t>
            </a:r>
          </a:p>
          <a:p>
            <a:pPr algn="just"/>
            <a:r>
              <a:rPr lang="en-US" sz="2000" dirty="0" smtClean="0"/>
              <a:t> 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Computed in </a:t>
            </a:r>
            <a:r>
              <a:rPr lang="en-US" sz="2000" dirty="0"/>
              <a:t>an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fashion </a:t>
            </a:r>
            <a:r>
              <a:rPr lang="en-US" sz="2000" dirty="0" smtClean="0"/>
              <a:t>(from scratch each time)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given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(# </a:t>
            </a:r>
            <a:r>
              <a:rPr lang="en-US" sz="2000" dirty="0"/>
              <a:t>of random walk </a:t>
            </a:r>
            <a:r>
              <a:rPr lang="en-US" sz="2000" dirty="0" smtClean="0"/>
              <a:t>steps, reset probability</a:t>
            </a:r>
            <a:r>
              <a:rPr lang="en-US" sz="2000" dirty="0"/>
              <a:t>, pruning settings to discard low probability </a:t>
            </a:r>
            <a:r>
              <a:rPr lang="en-US" sz="2000" dirty="0" smtClean="0"/>
              <a:t>vertices, parameters </a:t>
            </a:r>
            <a:r>
              <a:rPr lang="en-US" sz="2000" dirty="0"/>
              <a:t>to control sampling of outgoing edges </a:t>
            </a:r>
            <a:r>
              <a:rPr lang="en-US" sz="2000" dirty="0" smtClean="0"/>
              <a:t>at vertices </a:t>
            </a:r>
            <a:r>
              <a:rPr lang="en-US" sz="2000" dirty="0"/>
              <a:t>with large out-degrees, etc</a:t>
            </a:r>
            <a:r>
              <a:rPr lang="en-US" sz="2000" dirty="0" smtClean="0"/>
              <a:t>.)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Used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variety of Twitter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</a:t>
            </a:r>
            <a:r>
              <a:rPr lang="en-US" sz="2000" dirty="0" smtClean="0"/>
              <a:t>, e.g., </a:t>
            </a:r>
            <a:r>
              <a:rPr lang="en-US" sz="2000" dirty="0"/>
              <a:t>in </a:t>
            </a:r>
            <a:r>
              <a:rPr lang="en-US" sz="2000" dirty="0" smtClean="0"/>
              <a:t>search and </a:t>
            </a:r>
            <a:r>
              <a:rPr lang="en-US" sz="2000" dirty="0"/>
              <a:t>discovery, content from users </a:t>
            </a:r>
            <a:r>
              <a:rPr lang="en-US" sz="2000" dirty="0" smtClean="0"/>
              <a:t>in </a:t>
            </a:r>
            <a:r>
              <a:rPr lang="en-US" sz="2000" dirty="0"/>
              <a:t>one's circle </a:t>
            </a:r>
            <a:r>
              <a:rPr lang="en-US" sz="2000" dirty="0" smtClean="0"/>
              <a:t>of trust </a:t>
            </a:r>
            <a:r>
              <a:rPr lang="en-US" sz="2000" dirty="0" err="1" smtClean="0"/>
              <a:t>upweighted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46617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90872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848586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400" dirty="0" smtClean="0"/>
              <a:t>: 500 top-ranked </a:t>
            </a:r>
            <a:r>
              <a:rPr lang="en-US" sz="2400" dirty="0"/>
              <a:t>nodes from the user's circle of </a:t>
            </a:r>
            <a:r>
              <a:rPr lang="en-US" sz="2400" dirty="0" smtClean="0"/>
              <a:t>trust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Authorities</a:t>
            </a:r>
            <a:r>
              <a:rPr lang="en-US" sz="2400" dirty="0" smtClean="0"/>
              <a:t>: users </a:t>
            </a:r>
            <a:r>
              <a:rPr lang="en-US" sz="2400" dirty="0"/>
              <a:t>that </a:t>
            </a:r>
            <a:r>
              <a:rPr lang="en-US" sz="2400" dirty="0" smtClean="0"/>
              <a:t>the hubs follow</a:t>
            </a:r>
          </a:p>
          <a:p>
            <a:endParaRPr lang="en-US" sz="800" dirty="0"/>
          </a:p>
          <a:p>
            <a:r>
              <a:rPr lang="en-US" sz="2400" dirty="0"/>
              <a:t>Hub vertices:  user similarity (based on </a:t>
            </a:r>
            <a:r>
              <a:rPr lang="en-US" sz="2400" dirty="0" err="1"/>
              <a:t>homophily</a:t>
            </a:r>
            <a:r>
              <a:rPr lang="en-US" sz="2400" dirty="0"/>
              <a:t>, also useful)</a:t>
            </a:r>
          </a:p>
          <a:p>
            <a:r>
              <a:rPr lang="en-US" sz="2400" dirty="0" smtClean="0"/>
              <a:t>Authority vertices : “interested in" </a:t>
            </a:r>
            <a:r>
              <a:rPr lang="en-US" sz="2400" dirty="0"/>
              <a:t>user recommendations.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81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0032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it works</a:t>
            </a:r>
          </a:p>
          <a:p>
            <a:endParaRPr lang="en-US" dirty="0" smtClean="0"/>
          </a:p>
          <a:p>
            <a:r>
              <a:rPr lang="en-US" dirty="0" smtClean="0"/>
              <a:t>SALSA </a:t>
            </a:r>
            <a:r>
              <a:rPr lang="en-US" dirty="0"/>
              <a:t>mimics the recursive </a:t>
            </a:r>
            <a:r>
              <a:rPr lang="en-US" dirty="0" smtClean="0"/>
              <a:t>nature of </a:t>
            </a:r>
            <a:r>
              <a:rPr lang="en-US" dirty="0"/>
              <a:t>the </a:t>
            </a:r>
            <a:r>
              <a:rPr lang="en-US" dirty="0" smtClean="0"/>
              <a:t>problem: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user u is likely to follow those </a:t>
            </a:r>
            <a:r>
              <a:rPr lang="en-US" dirty="0" smtClean="0"/>
              <a:t>who are </a:t>
            </a:r>
            <a:r>
              <a:rPr lang="en-US" dirty="0"/>
              <a:t>followed by users that are similar to u.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user  is similar </a:t>
            </a:r>
            <a:r>
              <a:rPr lang="en-US" dirty="0"/>
              <a:t>to u if  </a:t>
            </a:r>
            <a:r>
              <a:rPr lang="en-US" dirty="0" smtClean="0"/>
              <a:t>the user follow </a:t>
            </a:r>
            <a:r>
              <a:rPr lang="en-US" dirty="0"/>
              <a:t>the same (or </a:t>
            </a:r>
            <a:r>
              <a:rPr lang="en-US" dirty="0" smtClean="0"/>
              <a:t>similar) users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SALSA provides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US" dirty="0"/>
              <a:t>to u on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LHS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followings </a:t>
            </a:r>
            <a:r>
              <a:rPr lang="en-US" dirty="0"/>
              <a:t>of those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RHS</a:t>
            </a:r>
            <a:r>
              <a:rPr lang="en-US" dirty="0" smtClean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random walk </a:t>
            </a:r>
            <a:r>
              <a:rPr lang="en-US" dirty="0"/>
              <a:t>ensures </a:t>
            </a:r>
            <a:r>
              <a:rPr lang="en-US" dirty="0">
                <a:solidFill>
                  <a:srgbClr val="FF0000"/>
                </a:solidFill>
              </a:rPr>
              <a:t>equitable distribution </a:t>
            </a:r>
            <a:r>
              <a:rPr lang="en-US" dirty="0"/>
              <a:t>of scores </a:t>
            </a: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directions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users are </a:t>
            </a:r>
            <a:r>
              <a:rPr lang="en-US" dirty="0" smtClean="0"/>
              <a:t>selected from </a:t>
            </a:r>
            <a:r>
              <a:rPr lang="en-US" dirty="0"/>
              <a:t>the circle of trust of the </a:t>
            </a:r>
            <a:r>
              <a:rPr lang="en-US" dirty="0" smtClean="0"/>
              <a:t>user through </a:t>
            </a:r>
            <a:r>
              <a:rPr lang="en-US" dirty="0" smtClean="0">
                <a:solidFill>
                  <a:srgbClr val="FF0000"/>
                </a:solidFill>
              </a:rPr>
              <a:t>personalized PageRank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924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Offline </a:t>
            </a:r>
            <a:r>
              <a:rPr lang="en-US" sz="2400" dirty="0"/>
              <a:t>experiments on retrospective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Online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A/B testing </a:t>
            </a:r>
            <a:r>
              <a:rPr lang="en-US" sz="2400" dirty="0"/>
              <a:t>on live </a:t>
            </a:r>
            <a:r>
              <a:rPr lang="en-US" sz="2400" dirty="0" smtClean="0"/>
              <a:t>traffic</a:t>
            </a:r>
          </a:p>
          <a:p>
            <a:endParaRPr lang="en-US" sz="2400" dirty="0"/>
          </a:p>
          <a:p>
            <a:r>
              <a:rPr lang="en-US" sz="2400" dirty="0" smtClean="0"/>
              <a:t>Various parameters may interfere: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the results are rendered (e.g., explanations)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Platform (mobile,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vs old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051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Evaluation: metrics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ollow-through rate (FTR) </a:t>
            </a:r>
            <a:r>
              <a:rPr lang="en-US" sz="2400" dirty="0" smtClean="0"/>
              <a:t>(precision)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lifecycle effects (newer users more receptive, etc.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</a:t>
            </a:r>
            <a:r>
              <a:rPr lang="en-US" sz="2400" dirty="0"/>
              <a:t> </a:t>
            </a:r>
            <a:r>
              <a:rPr lang="en-US" sz="2400" dirty="0" smtClean="0"/>
              <a:t>measure </a:t>
            </a:r>
            <a:r>
              <a:rPr lang="en-US" sz="2400" dirty="0"/>
              <a:t>the quality of the </a:t>
            </a:r>
            <a:r>
              <a:rPr lang="en-US" sz="2400" dirty="0" smtClean="0"/>
              <a:t>recommendations: all follow edges </a:t>
            </a:r>
            <a:r>
              <a:rPr lang="en-US" sz="2400" dirty="0"/>
              <a:t>are not </a:t>
            </a:r>
            <a:r>
              <a:rPr lang="en-US" sz="2400" dirty="0" smtClean="0"/>
              <a:t>equal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ngagement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impression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r>
              <a:rPr lang="en-US" sz="2400" dirty="0" smtClean="0"/>
              <a:t>After a recommendation is accepted, the </a:t>
            </a:r>
            <a:r>
              <a:rPr lang="en-US" sz="2400" dirty="0"/>
              <a:t>amount of engagement by </a:t>
            </a:r>
            <a:r>
              <a:rPr lang="en-US" sz="2400" dirty="0" smtClean="0"/>
              <a:t>the user </a:t>
            </a:r>
            <a:r>
              <a:rPr lang="en-US" sz="2400" dirty="0"/>
              <a:t>on that recommendation in a </a:t>
            </a:r>
            <a:r>
              <a:rPr lang="en-US" sz="2400" dirty="0" smtClean="0"/>
              <a:t>specified </a:t>
            </a:r>
            <a:r>
              <a:rPr lang="en-US" sz="2400" dirty="0"/>
              <a:t>time </a:t>
            </a:r>
            <a:r>
              <a:rPr lang="en-US" sz="2400" dirty="0" smtClean="0"/>
              <a:t>interval called </a:t>
            </a:r>
            <a:r>
              <a:rPr lang="en-US" sz="2400" dirty="0"/>
              <a:t>the observation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33567245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Add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metadata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vertices </a:t>
            </a:r>
            <a:r>
              <a:rPr lang="en-US" sz="2400" dirty="0"/>
              <a:t>(e.g., user </a:t>
            </a:r>
            <a:r>
              <a:rPr lang="en-US" sz="2400" dirty="0" smtClean="0"/>
              <a:t>profile information)</a:t>
            </a:r>
            <a:r>
              <a:rPr lang="en-US" sz="2400" dirty="0"/>
              <a:t> </a:t>
            </a:r>
            <a:r>
              <a:rPr lang="en-US" sz="2400" i="1" dirty="0" smtClean="0"/>
              <a:t>and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edges </a:t>
            </a:r>
            <a:r>
              <a:rPr lang="en-US" sz="2400" dirty="0"/>
              <a:t>(e.g., </a:t>
            </a:r>
            <a:r>
              <a:rPr lang="en-US" sz="2400" dirty="0" smtClean="0"/>
              <a:t>edge weights</a:t>
            </a:r>
            <a:r>
              <a:rPr lang="en-US" sz="2400" dirty="0"/>
              <a:t>, </a:t>
            </a:r>
            <a:r>
              <a:rPr lang="en-US" sz="2400" dirty="0" smtClean="0"/>
              <a:t>timestamp,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 </a:t>
            </a:r>
            <a:r>
              <a:rPr lang="en-US" sz="2400" dirty="0"/>
              <a:t>(e.g., graphs </a:t>
            </a:r>
            <a:r>
              <a:rPr lang="en-US" sz="2400" dirty="0" smtClean="0"/>
              <a:t>defined in terms </a:t>
            </a:r>
            <a:r>
              <a:rPr lang="en-US" sz="2400" dirty="0"/>
              <a:t>of retweets, favorites, replies, </a:t>
            </a:r>
            <a:r>
              <a:rPr lang="en-US" sz="24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1102105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phase algorithm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generation</a:t>
            </a:r>
            <a:r>
              <a:rPr lang="en-US" sz="2400" dirty="0" smtClean="0"/>
              <a:t>: produce  </a:t>
            </a:r>
            <a:r>
              <a:rPr lang="en-US" sz="2400" dirty="0"/>
              <a:t>a list of </a:t>
            </a:r>
            <a:r>
              <a:rPr lang="en-US" sz="2400" dirty="0" smtClean="0"/>
              <a:t>promising recommendations </a:t>
            </a:r>
            <a:r>
              <a:rPr lang="en-US" sz="2400" dirty="0"/>
              <a:t>for each user, </a:t>
            </a:r>
            <a:r>
              <a:rPr lang="en-US" sz="2400" dirty="0" smtClean="0"/>
              <a:t>using any algorithm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Rescoring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apply </a:t>
            </a:r>
            <a:r>
              <a:rPr lang="en-US" sz="2400" dirty="0"/>
              <a:t>a machine-learned model </a:t>
            </a:r>
            <a:r>
              <a:rPr lang="en-US" sz="2400" dirty="0" smtClean="0"/>
              <a:t>to the candidates, binary classification problem (logistic regression)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220" y="47971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phase: recall + diversity</a:t>
            </a:r>
          </a:p>
          <a:p>
            <a:r>
              <a:rPr lang="en-US" sz="2400" dirty="0" smtClean="0"/>
              <a:t>Second phase: precision + maintain 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960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 and J. Kleinberg,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P-N Tan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Steinbach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V. Kumar. Introduction to Data Mining (Chapter 4)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P. </a:t>
            </a:r>
            <a:r>
              <a:rPr lang="en-US" dirty="0"/>
              <a:t>Gupta, </a:t>
            </a:r>
            <a:r>
              <a:rPr lang="en-US" dirty="0" smtClean="0"/>
              <a:t>A. </a:t>
            </a:r>
            <a:r>
              <a:rPr lang="en-US" dirty="0" err="1"/>
              <a:t>Goel</a:t>
            </a:r>
            <a:r>
              <a:rPr lang="en-US" dirty="0"/>
              <a:t>, </a:t>
            </a:r>
            <a:r>
              <a:rPr lang="en-US" dirty="0" smtClean="0"/>
              <a:t>J. Lin</a:t>
            </a:r>
            <a:r>
              <a:rPr lang="en-US" dirty="0"/>
              <a:t>, </a:t>
            </a:r>
            <a:r>
              <a:rPr lang="en-US" dirty="0" smtClean="0"/>
              <a:t>A. 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/>
              <a:t>Wang, </a:t>
            </a:r>
            <a:r>
              <a:rPr lang="en-US" dirty="0" err="1" smtClean="0"/>
              <a:t>R.Zadeh</a:t>
            </a:r>
            <a:r>
              <a:rPr lang="en-US" dirty="0"/>
              <a:t>. </a:t>
            </a:r>
            <a:r>
              <a:rPr lang="en-US" i="1" dirty="0"/>
              <a:t>WTF: The Who to Follow Service at </a:t>
            </a:r>
            <a:r>
              <a:rPr lang="en-US" i="1" dirty="0" smtClean="0"/>
              <a:t>Twitter, </a:t>
            </a:r>
            <a:r>
              <a:rPr lang="en-US" dirty="0" smtClean="0"/>
              <a:t>WWW 2013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R. </a:t>
            </a:r>
            <a:r>
              <a:rPr lang="en-US" dirty="0"/>
              <a:t>Lempel, </a:t>
            </a:r>
            <a:r>
              <a:rPr lang="en-US" dirty="0" smtClean="0"/>
              <a:t>S. </a:t>
            </a:r>
            <a:r>
              <a:rPr lang="en-US" dirty="0"/>
              <a:t>Moran: </a:t>
            </a:r>
            <a:r>
              <a:rPr lang="en-US" i="1" dirty="0"/>
              <a:t>SALSA: the stochastic approach for link-structure analysis</a:t>
            </a:r>
            <a:r>
              <a:rPr lang="en-US" dirty="0"/>
              <a:t>. ACM Trans. Inf. Syst. 19(2): 131-160 (2001)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3"/>
            <a:ext cx="7632848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Assign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connection weight score(x, y)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to each pair of nodes  &lt;x, y&gt; based on the input graph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Produce a ranked list of decreasing order of score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24" y="4551511"/>
            <a:ext cx="805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We can consider all links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incident to a specific node 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and recommend to x the top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If we focus to a specific x, the score can be seen 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centrality measure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for x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96" y="32849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Extra slides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78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Design Decisions: How much memory?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91380" y="1484784"/>
            <a:ext cx="87731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in-memory processing on a </a:t>
            </a:r>
            <a:r>
              <a:rPr lang="en-US" sz="2800" dirty="0" smtClean="0"/>
              <a:t>single server</a:t>
            </a:r>
          </a:p>
          <a:p>
            <a:endParaRPr lang="en-US" sz="1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alternative (a partitioned, </a:t>
            </a:r>
            <a:r>
              <a:rPr lang="en-US" sz="2400" dirty="0" smtClean="0"/>
              <a:t>distributed graph </a:t>
            </a:r>
            <a:r>
              <a:rPr lang="en-US" sz="2400" dirty="0"/>
              <a:t>processing engine) </a:t>
            </a:r>
            <a:r>
              <a:rPr lang="en-US" sz="2400" dirty="0" smtClean="0"/>
              <a:t>significantly </a:t>
            </a:r>
            <a:r>
              <a:rPr lang="en-US" sz="2400" dirty="0"/>
              <a:t>more </a:t>
            </a:r>
            <a:r>
              <a:rPr lang="en-US" sz="2400" dirty="0" smtClean="0"/>
              <a:t>complex and difficult </a:t>
            </a:r>
            <a:r>
              <a:rPr lang="en-US" sz="2400" dirty="0"/>
              <a:t>to build,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 was feasible (72GB -&gt; 144GB, 5 bytes per edge (no metadata); 24-36 months lead time)</a:t>
            </a:r>
          </a:p>
          <a:p>
            <a:endParaRPr lang="en-US" sz="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memory – not uncommon (google indexes + Facebook, Twitter many cache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 single machine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Graph distribution still hard (hash partitioning, minimize the number of edges that cross-partition (two stage, over partition #clusters&gt;&gt;#servers, still skew problems), use replication to provide n-hop guarantee (all n-neighbors in a singe site)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Avoids extra protocols (e.g., replication for fault-tolerance)</a:t>
            </a:r>
          </a:p>
        </p:txBody>
      </p:sp>
    </p:spTree>
    <p:extLst>
      <p:ext uri="{BB962C8B-B14F-4D97-AF65-F5344CB8AC3E}">
        <p14:creationId xmlns:p14="http://schemas.microsoft.com/office/powerpoint/2010/main" val="925682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Overall Architecture: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Cassovary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78488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memory</a:t>
            </a:r>
            <a:r>
              <a:rPr lang="en-US" sz="2400" dirty="0"/>
              <a:t> </a:t>
            </a:r>
            <a:r>
              <a:rPr lang="en-US" sz="2400" dirty="0" smtClean="0"/>
              <a:t>graph </a:t>
            </a:r>
            <a:r>
              <a:rPr lang="en-US" sz="2400" dirty="0"/>
              <a:t>processing engine</a:t>
            </a:r>
            <a:r>
              <a:rPr lang="en-US" sz="2400" dirty="0" smtClean="0"/>
              <a:t>, </a:t>
            </a:r>
            <a:r>
              <a:rPr lang="en-US" sz="2400" dirty="0"/>
              <a:t>written in </a:t>
            </a:r>
            <a:r>
              <a:rPr lang="en-US" sz="2400" dirty="0" smtClean="0"/>
              <a:t>Scala</a:t>
            </a:r>
          </a:p>
          <a:p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Once </a:t>
            </a:r>
            <a:r>
              <a:rPr lang="en-US" sz="2000" dirty="0"/>
              <a:t>loaded into </a:t>
            </a:r>
            <a:r>
              <a:rPr lang="en-US" sz="2000" dirty="0" smtClean="0"/>
              <a:t>memory, graph </a:t>
            </a:r>
            <a:r>
              <a:rPr lang="en-US" sz="2000" dirty="0"/>
              <a:t>is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immutable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Fault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tolerance </a:t>
            </a:r>
            <a:r>
              <a:rPr lang="en-US" sz="2000" dirty="0" smtClean="0"/>
              <a:t>provided by </a:t>
            </a:r>
            <a:r>
              <a:rPr lang="en-US" sz="2000" dirty="0"/>
              <a:t>replication, i.e., running many instances of </a:t>
            </a:r>
            <a:r>
              <a:rPr lang="en-US" sz="2000" dirty="0" err="1" smtClean="0"/>
              <a:t>Cassovary</a:t>
            </a:r>
            <a:r>
              <a:rPr lang="en-US" sz="2000" dirty="0" smtClean="0"/>
              <a:t>, each </a:t>
            </a:r>
            <a:r>
              <a:rPr lang="en-US" sz="2000" dirty="0"/>
              <a:t>holding a </a:t>
            </a:r>
            <a:r>
              <a:rPr lang="en-US" sz="2000" dirty="0" smtClean="0"/>
              <a:t>complete </a:t>
            </a:r>
            <a:r>
              <a:rPr lang="en-US" sz="2000" dirty="0"/>
              <a:t>copy of the graph in memory.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Access </a:t>
            </a:r>
            <a:r>
              <a:rPr lang="en-US" sz="2000" dirty="0"/>
              <a:t>to the graph via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vertex-based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queries </a:t>
            </a:r>
            <a:r>
              <a:rPr lang="en-US" sz="2000" dirty="0"/>
              <a:t>such as retrieving the set of outgoing </a:t>
            </a:r>
            <a:r>
              <a:rPr lang="en-US" sz="2000" dirty="0" smtClean="0"/>
              <a:t>edges for </a:t>
            </a:r>
            <a:r>
              <a:rPr lang="en-US" sz="2000" dirty="0"/>
              <a:t>a vertex and sampling a random outgoing edge.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Multi-threaded:</a:t>
            </a:r>
            <a:r>
              <a:rPr lang="en-US" sz="2000" dirty="0" smtClean="0"/>
              <a:t> each </a:t>
            </a:r>
            <a:r>
              <a:rPr lang="en-US" sz="2000" dirty="0"/>
              <a:t>query is handled by a separate thread.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G</a:t>
            </a:r>
            <a:r>
              <a:rPr lang="en-US" sz="2000" dirty="0" smtClean="0"/>
              <a:t>raph stored as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optimized adjacency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lists</a:t>
            </a:r>
            <a:r>
              <a:rPr lang="en-US" sz="2000" dirty="0" smtClean="0"/>
              <a:t>:  the </a:t>
            </a:r>
            <a:r>
              <a:rPr lang="en-US" sz="2000" dirty="0"/>
              <a:t>adjacency lists of all vertices in large shared </a:t>
            </a:r>
            <a:r>
              <a:rPr lang="en-US" sz="2000" dirty="0" smtClean="0"/>
              <a:t>arrays  plus indexes  (start, length) into </a:t>
            </a:r>
            <a:r>
              <a:rPr lang="en-US" sz="2000" dirty="0"/>
              <a:t>these shared </a:t>
            </a:r>
            <a:r>
              <a:rPr lang="en-US" sz="2000" dirty="0" smtClean="0"/>
              <a:t>arrays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compression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Random walks</a:t>
            </a:r>
            <a:r>
              <a:rPr lang="en-US" sz="2000" dirty="0" smtClean="0"/>
              <a:t> implemented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 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Monte-Carlo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</a:t>
            </a:r>
            <a:r>
              <a:rPr lang="en-US" sz="2000" dirty="0" smtClean="0"/>
              <a:t>,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walk is </a:t>
            </a:r>
            <a:r>
              <a:rPr lang="en-US" sz="2000" dirty="0"/>
              <a:t>carried out from a vertex by repeatedly choosing a </a:t>
            </a:r>
            <a:r>
              <a:rPr lang="en-US" sz="2000" dirty="0" smtClean="0"/>
              <a:t>random outgoing </a:t>
            </a:r>
            <a:r>
              <a:rPr lang="en-US" sz="2000" dirty="0"/>
              <a:t>edge and updating a </a:t>
            </a:r>
            <a:r>
              <a:rPr lang="en-US" sz="2000" dirty="0" smtClean="0"/>
              <a:t>visit counter.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Slower </a:t>
            </a:r>
            <a:r>
              <a:rPr lang="en-US" sz="2000" dirty="0"/>
              <a:t>than a standard matrix-based implementation, </a:t>
            </a:r>
            <a:r>
              <a:rPr lang="en-US" sz="2000" dirty="0" smtClean="0"/>
              <a:t>but low runtime memory overhead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73960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Reduces the problem of HITS with tightly </a:t>
            </a:r>
            <a:r>
              <a:rPr lang="en-US" sz="2400" dirty="0"/>
              <a:t>knit </a:t>
            </a:r>
            <a:r>
              <a:rPr lang="en-US" sz="2400" dirty="0" smtClean="0"/>
              <a:t>communities (TKC effect)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Better for single-topic communities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More </a:t>
            </a:r>
            <a:r>
              <a:rPr lang="en-US" sz="2400" dirty="0" smtClean="0"/>
              <a:t>efficient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3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HITS and the TKC effect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47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8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9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1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3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4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6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8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6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1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3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8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63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2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7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0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1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2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4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5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58" name="Text Box 30"/>
          <p:cNvSpPr txBox="1">
            <a:spLocks noChangeArrowheads="1"/>
          </p:cNvSpPr>
          <p:nvPr/>
        </p:nvSpPr>
        <p:spPr bwMode="auto">
          <a:xfrm>
            <a:off x="2987675" y="37893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2987675" y="42211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0" name="Text Box 32"/>
          <p:cNvSpPr txBox="1">
            <a:spLocks noChangeArrowheads="1"/>
          </p:cNvSpPr>
          <p:nvPr/>
        </p:nvSpPr>
        <p:spPr bwMode="auto">
          <a:xfrm>
            <a:off x="2987675" y="465296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2987675" y="53736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  <p:sp>
        <p:nvSpPr>
          <p:cNvPr id="304162" name="Text Box 34"/>
          <p:cNvSpPr txBox="1">
            <a:spLocks noChangeArrowheads="1"/>
          </p:cNvSpPr>
          <p:nvPr/>
        </p:nvSpPr>
        <p:spPr bwMode="auto">
          <a:xfrm>
            <a:off x="2987675" y="58054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0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8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6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7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199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1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2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3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4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5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206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9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7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8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endParaRPr lang="en-US">
              <a:latin typeface="Tahoma" pitchFamily="34" charset="0"/>
            </a:endParaRPr>
          </a:p>
        </p:txBody>
      </p:sp>
      <p:sp>
        <p:nvSpPr>
          <p:cNvPr id="306209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>
                <a:latin typeface="Tahoma" pitchFamily="34" charset="0"/>
                <a:cs typeface="Tahoma" pitchFamily="34" charset="0"/>
              </a:rPr>
              <a:t>∙2</a:t>
            </a:r>
          </a:p>
        </p:txBody>
      </p:sp>
      <p:sp>
        <p:nvSpPr>
          <p:cNvPr id="306210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3∙2</a:t>
            </a:r>
          </a:p>
        </p:txBody>
      </p:sp>
      <p:sp>
        <p:nvSpPr>
          <p:cNvPr id="306211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3∙2</a:t>
            </a:r>
          </a:p>
        </p:txBody>
      </p:sp>
    </p:spTree>
    <p:extLst>
      <p:ext uri="{BB962C8B-B14F-4D97-AF65-F5344CB8AC3E}">
        <p14:creationId xmlns:p14="http://schemas.microsoft.com/office/powerpoint/2010/main" val="2200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5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6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0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54" name="Text Box 30"/>
          <p:cNvSpPr txBox="1">
            <a:spLocks noChangeArrowheads="1"/>
          </p:cNvSpPr>
          <p:nvPr/>
        </p:nvSpPr>
        <p:spPr bwMode="auto">
          <a:xfrm>
            <a:off x="2905125" y="37893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5" name="Text Box 31"/>
          <p:cNvSpPr txBox="1">
            <a:spLocks noChangeArrowheads="1"/>
          </p:cNvSpPr>
          <p:nvPr/>
        </p:nvSpPr>
        <p:spPr bwMode="auto">
          <a:xfrm>
            <a:off x="2905125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6" name="Text Box 32"/>
          <p:cNvSpPr txBox="1">
            <a:spLocks noChangeArrowheads="1"/>
          </p:cNvSpPr>
          <p:nvPr/>
        </p:nvSpPr>
        <p:spPr bwMode="auto">
          <a:xfrm>
            <a:off x="2905125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3</a:t>
            </a:r>
          </a:p>
        </p:txBody>
      </p:sp>
      <p:sp>
        <p:nvSpPr>
          <p:cNvPr id="308257" name="Text Box 33"/>
          <p:cNvSpPr txBox="1">
            <a:spLocks noChangeArrowheads="1"/>
          </p:cNvSpPr>
          <p:nvPr/>
        </p:nvSpPr>
        <p:spPr bwMode="auto">
          <a:xfrm>
            <a:off x="2590800" y="5373688"/>
            <a:ext cx="70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 </a:t>
            </a:r>
            <a:r>
              <a:rPr lang="en-US">
                <a:latin typeface="Tahoma" pitchFamily="34" charset="0"/>
              </a:rPr>
              <a:t>∙ 2</a:t>
            </a:r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2590800" y="5805488"/>
            <a:ext cx="70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 </a:t>
            </a:r>
            <a:r>
              <a:rPr lang="en-US">
                <a:latin typeface="Tahoma" pitchFamily="34" charset="0"/>
              </a:rPr>
              <a:t>∙ 2</a:t>
            </a:r>
          </a:p>
        </p:txBody>
      </p:sp>
    </p:spTree>
    <p:extLst>
      <p:ext uri="{BB962C8B-B14F-4D97-AF65-F5344CB8AC3E}">
        <p14:creationId xmlns:p14="http://schemas.microsoft.com/office/powerpoint/2010/main" val="8348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the TKC effect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HITS algorithm favors the most </a:t>
            </a:r>
            <a:r>
              <a:rPr lang="en-US">
                <a:solidFill>
                  <a:srgbClr val="FF6600"/>
                </a:solidFill>
              </a:rPr>
              <a:t>dense community</a:t>
            </a:r>
            <a:r>
              <a:rPr lang="en-US"/>
              <a:t> of hubs and authorities</a:t>
            </a:r>
          </a:p>
          <a:p>
            <a:pPr lvl="1"/>
            <a:r>
              <a:rPr lang="en-US"/>
              <a:t>Tightly Knit Community (TKC) effect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4178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417888" y="4725988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4641850" y="38608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4641850" y="4292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4641850" y="47259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3417888" y="38608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3419475" y="544353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3" name="Rectangle 11"/>
          <p:cNvSpPr>
            <a:spLocks noChangeArrowheads="1"/>
          </p:cNvSpPr>
          <p:nvPr/>
        </p:nvSpPr>
        <p:spPr bwMode="auto">
          <a:xfrm>
            <a:off x="3419475" y="58769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4643438" y="53006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5" name="Rectangle 13"/>
          <p:cNvSpPr>
            <a:spLocks noChangeArrowheads="1"/>
          </p:cNvSpPr>
          <p:nvPr/>
        </p:nvSpPr>
        <p:spPr bwMode="auto">
          <a:xfrm>
            <a:off x="4643438" y="57324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6" name="Rectangle 14"/>
          <p:cNvSpPr>
            <a:spLocks noChangeArrowheads="1"/>
          </p:cNvSpPr>
          <p:nvPr/>
        </p:nvSpPr>
        <p:spPr bwMode="auto">
          <a:xfrm>
            <a:off x="4643438" y="616426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635375" y="40052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3635375" y="4005263"/>
            <a:ext cx="10080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3635375" y="44370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V="1">
            <a:off x="3635375" y="40052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2" name="Line 20"/>
          <p:cNvSpPr>
            <a:spLocks noChangeShapeType="1"/>
          </p:cNvSpPr>
          <p:nvPr/>
        </p:nvSpPr>
        <p:spPr bwMode="auto">
          <a:xfrm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3" name="Line 21"/>
          <p:cNvSpPr>
            <a:spLocks noChangeShapeType="1"/>
          </p:cNvSpPr>
          <p:nvPr/>
        </p:nvSpPr>
        <p:spPr bwMode="auto">
          <a:xfrm>
            <a:off x="3635375" y="4868863"/>
            <a:ext cx="93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 flipV="1">
            <a:off x="3635375" y="4437063"/>
            <a:ext cx="936625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5" name="Line 23"/>
          <p:cNvSpPr>
            <a:spLocks noChangeShapeType="1"/>
          </p:cNvSpPr>
          <p:nvPr/>
        </p:nvSpPr>
        <p:spPr bwMode="auto">
          <a:xfrm flipV="1">
            <a:off x="3635375" y="4005263"/>
            <a:ext cx="936625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 flipV="1">
            <a:off x="3635375" y="54451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>
            <a:off x="3635375" y="5589588"/>
            <a:ext cx="1008063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3635375" y="5589588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 flipV="1">
            <a:off x="3635375" y="5445125"/>
            <a:ext cx="936625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 flipV="1">
            <a:off x="3635375" y="5876925"/>
            <a:ext cx="93662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>
            <a:off x="3635375" y="6021388"/>
            <a:ext cx="9366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02" name="Text Box 30"/>
          <p:cNvSpPr txBox="1">
            <a:spLocks noChangeArrowheads="1"/>
          </p:cNvSpPr>
          <p:nvPr/>
        </p:nvSpPr>
        <p:spPr bwMode="auto">
          <a:xfrm>
            <a:off x="4984750" y="3803650"/>
            <a:ext cx="39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3" name="Text Box 31"/>
          <p:cNvSpPr txBox="1">
            <a:spLocks noChangeArrowheads="1"/>
          </p:cNvSpPr>
          <p:nvPr/>
        </p:nvSpPr>
        <p:spPr bwMode="auto">
          <a:xfrm>
            <a:off x="5003800" y="42211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4" name="Text Box 32"/>
          <p:cNvSpPr txBox="1">
            <a:spLocks noChangeArrowheads="1"/>
          </p:cNvSpPr>
          <p:nvPr/>
        </p:nvSpPr>
        <p:spPr bwMode="auto">
          <a:xfrm>
            <a:off x="5003800" y="4652963"/>
            <a:ext cx="392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4</a:t>
            </a:r>
            <a:endParaRPr lang="en-US">
              <a:latin typeface="Tahoma" pitchFamily="34" charset="0"/>
            </a:endParaRPr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5003800" y="52292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5003800" y="56610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10307" name="Text Box 35"/>
          <p:cNvSpPr txBox="1">
            <a:spLocks noChangeArrowheads="1"/>
          </p:cNvSpPr>
          <p:nvPr/>
        </p:nvSpPr>
        <p:spPr bwMode="auto">
          <a:xfrm>
            <a:off x="5003800" y="6092825"/>
            <a:ext cx="81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3</a:t>
            </a:r>
            <a:r>
              <a:rPr lang="en-US" baseline="30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latin typeface="Tahoma" pitchFamily="34" charset="0"/>
                <a:cs typeface="Tahoma" pitchFamily="34" charset="0"/>
              </a:rPr>
              <a:t>∙ 2</a:t>
            </a:r>
            <a:r>
              <a:rPr lang="en-US" baseline="30000">
                <a:latin typeface="Tahoma" pitchFamily="34" charset="0"/>
                <a:cs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97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5759</Words>
  <Application>Microsoft Office PowerPoint</Application>
  <PresentationFormat>On-screen Show (4:3)</PresentationFormat>
  <Paragraphs>858</Paragraphs>
  <Slides>101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101</vt:i4>
      </vt:variant>
    </vt:vector>
  </HeadingPairs>
  <TitlesOfParts>
    <vt:vector size="114" baseType="lpstr">
      <vt:lpstr>Arial</vt:lpstr>
      <vt:lpstr>Calibri</vt:lpstr>
      <vt:lpstr>Monotype Sorts</vt:lpstr>
      <vt:lpstr>Palatino Linotype</vt:lpstr>
      <vt:lpstr>Symbol</vt:lpstr>
      <vt:lpstr>Tahoma</vt:lpstr>
      <vt:lpstr>Times New Roman</vt:lpstr>
      <vt:lpstr>Wingdings</vt:lpstr>
      <vt:lpstr>Office Theme</vt:lpstr>
      <vt:lpstr>Visio</vt:lpstr>
      <vt:lpstr>Equation</vt:lpstr>
      <vt:lpstr>Document</vt:lpstr>
      <vt:lpstr>Εξίσωση</vt:lpstr>
      <vt:lpstr>Λ14 Διαδικτυακά Κοινωνικά Δίκτυα και Μέσα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SimRank for bipartite graphs</vt:lpstr>
      <vt:lpstr>SimRank for bipartite graphs</vt:lpstr>
      <vt:lpstr>SimRank</vt:lpstr>
      <vt:lpstr>SimRank</vt:lpstr>
      <vt:lpstr>PowerPoint Presentation</vt:lpstr>
      <vt:lpstr>PowerPoint Presentation</vt:lpstr>
      <vt:lpstr>Singular Value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PowerPoint Presentation</vt:lpstr>
      <vt:lpstr>PowerPoint Presentation</vt:lpstr>
      <vt:lpstr>PowerPoint Presentation</vt:lpstr>
      <vt:lpstr>Metrics for Performance Evaluation</vt:lpstr>
      <vt:lpstr>ROC Curve</vt:lpstr>
      <vt:lpstr>Results</vt:lpstr>
      <vt:lpstr>Results</vt:lpstr>
      <vt:lpstr>PowerPoint Presentation</vt:lpstr>
      <vt:lpstr>Introduction</vt:lpstr>
      <vt:lpstr>Introduction</vt:lpstr>
      <vt:lpstr>The  Twitter graph</vt:lpstr>
      <vt:lpstr>The  Twitter graph: storage</vt:lpstr>
      <vt:lpstr>The  Twitter graph: analysis</vt:lpstr>
      <vt:lpstr>The  Twitter graph: analysis</vt:lpstr>
      <vt:lpstr>History of WTF</vt:lpstr>
      <vt:lpstr>Design Decisions: To Hadoop or not?</vt:lpstr>
      <vt:lpstr>Design Decisions: To Hadoop or not?</vt:lpstr>
      <vt:lpstr>Design Decisions: To Hadoop or not?</vt:lpstr>
      <vt:lpstr>Design Decisions: To Hadoop or not?</vt:lpstr>
      <vt:lpstr>Overall Architecture</vt:lpstr>
      <vt:lpstr>Overall Architecture: Flow</vt:lpstr>
      <vt:lpstr>Overall Architecture: Flow</vt:lpstr>
      <vt:lpstr>Algorithms</vt:lpstr>
      <vt:lpstr>Algorithms: SALSA</vt:lpstr>
      <vt:lpstr>Algorithms: SALSA</vt:lpstr>
      <vt:lpstr>Algorithms: Circle of trust</vt:lpstr>
      <vt:lpstr>Algorithms: SALSA</vt:lpstr>
      <vt:lpstr>Algorithms: SALSA</vt:lpstr>
      <vt:lpstr>Evaluation</vt:lpstr>
      <vt:lpstr>Evaluation: metrics</vt:lpstr>
      <vt:lpstr>Extensions</vt:lpstr>
      <vt:lpstr>Extensions</vt:lpstr>
      <vt:lpstr>PowerPoint Presentation</vt:lpstr>
      <vt:lpstr>Extra slides</vt:lpstr>
      <vt:lpstr>Design Decisions: How much memory?</vt:lpstr>
      <vt:lpstr>Overall Architecture: Cassovary</vt:lpstr>
      <vt:lpstr>Algorithms: SALSA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  <vt:lpstr>HITS and the TKC effect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411</cp:revision>
  <dcterms:created xsi:type="dcterms:W3CDTF">2012-10-10T06:53:19Z</dcterms:created>
  <dcterms:modified xsi:type="dcterms:W3CDTF">2016-11-30T11:19:28Z</dcterms:modified>
</cp:coreProperties>
</file>