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71" r:id="rId2"/>
    <p:sldId id="272" r:id="rId3"/>
    <p:sldId id="287" r:id="rId4"/>
    <p:sldId id="338" r:id="rId5"/>
    <p:sldId id="273" r:id="rId6"/>
    <p:sldId id="274" r:id="rId7"/>
    <p:sldId id="275" r:id="rId8"/>
    <p:sldId id="276" r:id="rId9"/>
    <p:sldId id="277" r:id="rId10"/>
    <p:sldId id="290" r:id="rId11"/>
    <p:sldId id="289" r:id="rId12"/>
    <p:sldId id="292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349" r:id="rId22"/>
    <p:sldId id="291" r:id="rId23"/>
    <p:sldId id="294" r:id="rId24"/>
    <p:sldId id="339" r:id="rId25"/>
    <p:sldId id="340" r:id="rId26"/>
    <p:sldId id="341" r:id="rId27"/>
    <p:sldId id="295" r:id="rId28"/>
    <p:sldId id="342" r:id="rId29"/>
    <p:sldId id="343" r:id="rId30"/>
    <p:sldId id="344" r:id="rId31"/>
    <p:sldId id="296" r:id="rId32"/>
    <p:sldId id="297" r:id="rId33"/>
    <p:sldId id="298" r:id="rId34"/>
    <p:sldId id="299" r:id="rId35"/>
    <p:sldId id="300" r:id="rId36"/>
    <p:sldId id="345" r:id="rId37"/>
    <p:sldId id="301" r:id="rId38"/>
    <p:sldId id="302" r:id="rId39"/>
    <p:sldId id="303" r:id="rId40"/>
    <p:sldId id="304" r:id="rId41"/>
    <p:sldId id="305" r:id="rId42"/>
    <p:sldId id="306" r:id="rId43"/>
    <p:sldId id="308" r:id="rId44"/>
    <p:sldId id="335" r:id="rId45"/>
    <p:sldId id="336" r:id="rId46"/>
    <p:sldId id="337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286" r:id="rId64"/>
    <p:sldId id="288" r:id="rId65"/>
    <p:sldId id="325" r:id="rId66"/>
    <p:sldId id="329" r:id="rId67"/>
    <p:sldId id="399" r:id="rId68"/>
    <p:sldId id="330" r:id="rId69"/>
    <p:sldId id="331" r:id="rId70"/>
    <p:sldId id="332" r:id="rId71"/>
    <p:sldId id="333" r:id="rId72"/>
    <p:sldId id="334" r:id="rId73"/>
    <p:sldId id="348" r:id="rId74"/>
    <p:sldId id="350" r:id="rId75"/>
    <p:sldId id="351" r:id="rId76"/>
    <p:sldId id="352" r:id="rId77"/>
    <p:sldId id="353" r:id="rId78"/>
    <p:sldId id="400" r:id="rId79"/>
    <p:sldId id="401" r:id="rId8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 varScale="1">
        <p:scale>
          <a:sx n="69" d="100"/>
          <a:sy n="69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Gus.</a:t>
            </a:r>
          </a:p>
          <a:p>
            <a:endParaRPr lang="en-US" dirty="0" smtClean="0"/>
          </a:p>
          <a:p>
            <a:r>
              <a:rPr lang="en-US" dirty="0" smtClean="0"/>
              <a:t>This slide shows the position for Gus that best explains his ratings for the Training data—i.e., that minimizes his sum of squared errors.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movies, we could probably be confident of that we have estimated his true preferences accurately. 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what if Gus has only rated a few movies—say the ten on this slide?  We should not be so confident.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hedge our bet by tethering Gus to origin with an elastic cord that tries to pull Gus back towards the origin.  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 movies, he stays about where the data places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if he has hated only a few dozen, he is pulled back towards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 he has rated only a handful, he is pulled even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63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9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19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20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100" dirty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100" dirty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100" dirty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 shows a hypothetical layout of movies in two dimensions.  </a:t>
            </a:r>
          </a:p>
          <a:p>
            <a:endParaRPr lang="en-US" dirty="0" smtClean="0"/>
          </a:p>
          <a:p>
            <a:r>
              <a:rPr lang="en-US" dirty="0" smtClean="0"/>
              <a:t>In the example, the horizontal dimension contrasts “chick flicks” from “macho movies”, while the vertical dimension measures the seriousness of the movie.</a:t>
            </a:r>
          </a:p>
          <a:p>
            <a:endParaRPr lang="en-US" dirty="0" smtClean="0"/>
          </a:p>
          <a:p>
            <a:r>
              <a:rPr lang="en-US" dirty="0" smtClean="0"/>
              <a:t>In a real application of SVD, an algorithm would determine the layout, so it night not be easy to label the axes.</a:t>
            </a:r>
          </a:p>
          <a:p>
            <a:endParaRPr lang="en-US" dirty="0" smtClean="0"/>
          </a:p>
          <a:p>
            <a:r>
              <a:rPr lang="en-US" dirty="0" smtClean="0"/>
              <a:t>Feel free to disagree with my placement of the various movies.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9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fall into the same space as movies, where a user’s position in a dimension reflects the user’s preference for (or against) movies that score high on that dimension.  </a:t>
            </a:r>
          </a:p>
          <a:p>
            <a:endParaRPr lang="en-US" dirty="0" smtClean="0"/>
          </a:p>
          <a:p>
            <a:r>
              <a:rPr lang="en-US" dirty="0" smtClean="0"/>
              <a:t>For example, BLUE tends to like male-oriented movies, but dislikes serious movies.  Therefore, we would expect him to love “Dumb and Dumber” and hate “The Color Purple”.</a:t>
            </a:r>
          </a:p>
          <a:p>
            <a:endParaRPr lang="en-US" dirty="0" smtClean="0"/>
          </a:p>
          <a:p>
            <a:r>
              <a:rPr lang="en-US" dirty="0" smtClean="0"/>
              <a:t>Note that these two dimensions do not characterize Dave’s (DOCTOR) interests very well; additional dimensions would be needed.</a:t>
            </a:r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29/11/2016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red.com/wired/archive/12.10/tail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>
            <a:normAutofit/>
          </a:bodyPr>
          <a:lstStyle/>
          <a:p>
            <a:r>
              <a:rPr lang="en-US" dirty="0" smtClean="0"/>
              <a:t>Recommender Systems and Social </a:t>
            </a:r>
            <a:r>
              <a:rPr lang="en-US" dirty="0"/>
              <a:t>R</a:t>
            </a:r>
            <a:r>
              <a:rPr lang="en-US" dirty="0" smtClean="0"/>
              <a:t>ecommendations</a:t>
            </a:r>
            <a:endParaRPr lang="en-US" dirty="0"/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5429262"/>
            <a:ext cx="444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to: </a:t>
            </a:r>
          </a:p>
          <a:p>
            <a:r>
              <a:rPr lang="en-US" dirty="0" smtClean="0"/>
              <a:t>Jure </a:t>
            </a:r>
            <a:r>
              <a:rPr lang="en-US" dirty="0" err="1"/>
              <a:t>Leskovec</a:t>
            </a:r>
            <a:r>
              <a:rPr lang="en-US" dirty="0"/>
              <a:t>, </a:t>
            </a:r>
            <a:r>
              <a:rPr lang="en-US" dirty="0" err="1"/>
              <a:t>Anand</a:t>
            </a:r>
            <a:r>
              <a:rPr lang="en-US" dirty="0"/>
              <a:t> </a:t>
            </a:r>
            <a:r>
              <a:rPr lang="en-US" dirty="0" err="1"/>
              <a:t>Rajaraman</a:t>
            </a:r>
            <a:r>
              <a:rPr lang="en-US" dirty="0"/>
              <a:t>, Jeff Ullman </a:t>
            </a:r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Features for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average vector</a:t>
            </a:r>
          </a:p>
          <a:p>
            <a:pPr lvl="2"/>
            <a:r>
              <a:rPr lang="en-US" dirty="0"/>
              <a:t>Other aggregation functions 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i computing similarity in the common feature space</a:t>
            </a:r>
          </a:p>
          <a:p>
            <a:pPr lvl="1"/>
            <a:r>
              <a:rPr lang="en-US" dirty="0"/>
              <a:t>How do we measure similarity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563072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Typically similarity between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vectors</a:t>
                </a:r>
                <a:r>
                  <a:rPr lang="en-US" dirty="0" smtClean="0"/>
                  <a:t> is measured by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Cosine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imilarity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we view the items 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sets</a:t>
                </a:r>
                <a:r>
                  <a:rPr lang="en-US" dirty="0" smtClean="0"/>
                  <a:t> then we can use the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Jaccard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Similarity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JSim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563072" cy="4525963"/>
              </a:xfrm>
              <a:blipFill rotWithShape="1">
                <a:blip r:embed="rId2"/>
                <a:stretch>
                  <a:fillRect l="-1486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47" y="1484784"/>
            <a:ext cx="2880321" cy="15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202016" y="4797152"/>
            <a:ext cx="16002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16216" y="4797152"/>
            <a:ext cx="16002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897216" y="52543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020272" y="60925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506816" y="55591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116416" y="58639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964016" y="52543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588270" y="56353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388424" y="606207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8449970" y="51781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6216" y="61535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54396" y="61535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user and item features we can construct a classifier that tries to predict if a user will like a new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06680" cy="1182960"/>
          </a:xfrm>
        </p:spPr>
        <p:txBody>
          <a:bodyPr>
            <a:noAutofit/>
          </a:bodyPr>
          <a:lstStyle/>
          <a:p>
            <a:r>
              <a:rPr lang="en-US" sz="40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23498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09" y="51054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users are similar if they rate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 smtClean="0"/>
              <a:t>in a </a:t>
            </a:r>
            <a:r>
              <a:rPr lang="en-US" sz="2400" dirty="0" smtClean="0">
                <a:solidFill>
                  <a:srgbClr val="0070C0"/>
                </a:solidFill>
              </a:rPr>
              <a:t>similar way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557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Recommend to user C, the items </a:t>
            </a:r>
          </a:p>
          <a:p>
            <a:r>
              <a:rPr lang="en-US" sz="2400" dirty="0" smtClean="0"/>
              <a:t>liked by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rgbClr val="0070C0"/>
                </a:solidFill>
              </a:rPr>
              <a:t>most similar users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39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03089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4543" y="5105400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 smtClean="0"/>
              <a:t>What is the right definition of similarity?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2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46953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724" y="4572000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Jaccard</a:t>
            </a:r>
            <a:r>
              <a:rPr lang="en-US" sz="2400" dirty="0" smtClean="0">
                <a:solidFill>
                  <a:srgbClr val="0070C0"/>
                </a:solidFill>
              </a:rPr>
              <a:t> Similarity</a:t>
            </a:r>
            <a:r>
              <a:rPr lang="en-US" sz="2400" dirty="0" smtClean="0"/>
              <a:t>: users are sets of movies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33" y="5042132"/>
            <a:ext cx="3283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Disregards the ratings.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(A,B) = 1/5 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(A,C) = 1/2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(B,D</a:t>
            </a:r>
            <a:r>
              <a:rPr lang="en-US" sz="2400" dirty="0" smtClean="0"/>
              <a:t>) = 1/4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4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508541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857" y="495300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Cosine Similarity: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414665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Assumes zero entries are negatives:</a:t>
            </a:r>
          </a:p>
          <a:p>
            <a:r>
              <a:rPr lang="en-US" sz="2400" dirty="0" smtClean="0"/>
              <a:t>Cos(A,B) = 0.38</a:t>
            </a:r>
          </a:p>
          <a:p>
            <a:r>
              <a:rPr lang="en-US" sz="2400" dirty="0" smtClean="0"/>
              <a:t>Cos(A,C) = 0.32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1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59943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Cosine Similarity</a:t>
            </a:r>
            <a:r>
              <a:rPr lang="en-US" sz="2400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Subtract the mean rating per user and then compute Cosine (</a:t>
            </a:r>
            <a:r>
              <a:rPr lang="en-US" sz="2400" dirty="0" smtClean="0">
                <a:solidFill>
                  <a:srgbClr val="FF0000"/>
                </a:solidFill>
              </a:rPr>
              <a:t>correlation coefficient</a:t>
            </a:r>
            <a:r>
              <a:rPr lang="en-US" sz="2400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Corr</a:t>
            </a:r>
            <a:r>
              <a:rPr lang="en-US" sz="2400" dirty="0" smtClean="0"/>
              <a:t>(A,B) = 0.092</a:t>
            </a:r>
          </a:p>
          <a:p>
            <a:r>
              <a:rPr lang="en-US" sz="2400" dirty="0" err="1" smtClean="0"/>
              <a:t>Corr</a:t>
            </a:r>
            <a:r>
              <a:rPr lang="en-US" sz="2400" dirty="0" smtClean="0"/>
              <a:t>(A,C) = -0.559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User-User 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63711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 dirty="0" smtClean="0"/>
                  <a:t>For a </a:t>
                </a:r>
                <a:r>
                  <a:rPr lang="en-US" sz="3200" dirty="0"/>
                  <a:t>user </a:t>
                </a:r>
                <a:r>
                  <a:rPr lang="en-US" dirty="0" smtClean="0"/>
                  <a:t>u, find the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of </a:t>
                </a:r>
                <a:r>
                  <a:rPr lang="en-US" sz="3200" dirty="0" smtClean="0"/>
                  <a:t>the K users </a:t>
                </a:r>
                <a:r>
                  <a:rPr lang="en-US" sz="3200" dirty="0"/>
                  <a:t>whose ratings </a:t>
                </a:r>
                <a:r>
                  <a:rPr lang="en-US" sz="3200" dirty="0" smtClean="0"/>
                  <a:t>are most </a:t>
                </a:r>
                <a:r>
                  <a:rPr lang="en-US" sz="3200" dirty="0"/>
                  <a:t>“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sz="3200" dirty="0"/>
                  <a:t>” to </a:t>
                </a:r>
                <a:r>
                  <a:rPr lang="en-US" sz="3200" dirty="0" smtClean="0"/>
                  <a:t>u’s </a:t>
                </a:r>
                <a:r>
                  <a:rPr lang="en-US" sz="3200" dirty="0"/>
                  <a:t>ratings</a:t>
                </a:r>
              </a:p>
              <a:p>
                <a:r>
                  <a:rPr lang="en-US" sz="3200" dirty="0"/>
                  <a:t>Estimate </a:t>
                </a:r>
                <a:r>
                  <a:rPr lang="en-US" sz="3200" dirty="0" smtClean="0"/>
                  <a:t>u’s ratings </a:t>
                </a:r>
                <a:r>
                  <a:rPr lang="en-US" sz="3200" dirty="0"/>
                  <a:t>based on ratings of users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using some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aggregation function</a:t>
                </a:r>
                <a:r>
                  <a:rPr lang="en-US" dirty="0"/>
                  <a:t>. For item 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𝑇𝑜𝑝𝐾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lvl="1"/>
                <a:r>
                  <a:rPr lang="en-US" dirty="0" smtClean="0"/>
                  <a:t>Modeling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dirty="0" smtClean="0"/>
                  <a:t>:</a:t>
                </a:r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Advantage: for each user we have small amount of computation.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637112"/>
              </a:xfrm>
              <a:blipFill rotWithShape="0">
                <a:blip r:embed="rId3"/>
                <a:stretch>
                  <a:fillRect l="-815" t="-2237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699792" y="4822233"/>
            <a:ext cx="288032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" idx="3"/>
          </p:cNvCxnSpPr>
          <p:nvPr/>
        </p:nvCxnSpPr>
        <p:spPr>
          <a:xfrm flipV="1">
            <a:off x="1867248" y="5182273"/>
            <a:ext cx="953617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103" y="5002253"/>
            <a:ext cx="17471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Mean rating of 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8104" y="4822233"/>
            <a:ext cx="1080120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85885" y="4293096"/>
            <a:ext cx="26494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Deviation from mean for v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6588224" y="4725145"/>
            <a:ext cx="576064" cy="27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3848" y="4662428"/>
            <a:ext cx="3456384" cy="78279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19256" y="5048419"/>
            <a:ext cx="175515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 deviation of similar users</a:t>
            </a:r>
            <a:endParaRPr lang="en-US" dirty="0"/>
          </a:p>
        </p:txBody>
      </p:sp>
      <p:cxnSp>
        <p:nvCxnSpPr>
          <p:cNvPr id="18" name="Straight Connector 17"/>
          <p:cNvCxnSpPr>
            <a:endCxn id="16" idx="1"/>
          </p:cNvCxnSpPr>
          <p:nvPr/>
        </p:nvCxnSpPr>
        <p:spPr>
          <a:xfrm>
            <a:off x="6722838" y="5242473"/>
            <a:ext cx="396418" cy="12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When a user buys an </a:t>
            </a:r>
            <a:r>
              <a:rPr lang="en-US" dirty="0" smtClean="0">
                <a:solidFill>
                  <a:srgbClr val="0070C0"/>
                </a:solidFill>
              </a:rPr>
              <a:t>item</a:t>
            </a:r>
            <a:r>
              <a:rPr lang="en-US" dirty="0" smtClean="0"/>
              <a:t> (initially books) we want to recommend other items that the user may like</a:t>
            </a:r>
          </a:p>
          <a:p>
            <a:pPr lvl="1"/>
            <a:r>
              <a:rPr lang="en-US" dirty="0" smtClean="0"/>
              <a:t>When a user rates a </a:t>
            </a:r>
            <a:r>
              <a:rPr lang="en-US" dirty="0" smtClean="0">
                <a:solidFill>
                  <a:srgbClr val="0070C0"/>
                </a:solidFill>
              </a:rPr>
              <a:t>movie</a:t>
            </a:r>
            <a:r>
              <a:rPr lang="en-US" dirty="0" smtClean="0"/>
              <a:t>, we want to recommend movies that the user may like</a:t>
            </a:r>
          </a:p>
          <a:p>
            <a:pPr lvl="1"/>
            <a:r>
              <a:rPr lang="en-US" dirty="0" smtClean="0"/>
              <a:t>When a user likes a </a:t>
            </a:r>
            <a:r>
              <a:rPr lang="en-US" dirty="0" smtClean="0">
                <a:solidFill>
                  <a:srgbClr val="0070C0"/>
                </a:solidFill>
              </a:rPr>
              <a:t>song</a:t>
            </a:r>
            <a:r>
              <a:rPr lang="en-US" dirty="0" smtClean="0"/>
              <a:t>, we want to recommend other songs that they may like</a:t>
            </a:r>
          </a:p>
          <a:p>
            <a:endParaRPr lang="en-US" dirty="0" smtClean="0"/>
          </a:p>
          <a:p>
            <a:r>
              <a:rPr lang="en-US" dirty="0" smtClean="0"/>
              <a:t>A big success of data mining</a:t>
            </a:r>
          </a:p>
          <a:p>
            <a:r>
              <a:rPr lang="en-US" dirty="0" smtClean="0"/>
              <a:t>Exploits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 smtClean="0"/>
              <a:t>How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Into Thin Air </a:t>
            </a:r>
            <a:r>
              <a:rPr lang="en-US" dirty="0" smtClean="0"/>
              <a:t>made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Touching the Void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Item-Item 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3200" dirty="0" smtClean="0"/>
                  <a:t>We can </a:t>
                </a:r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transpose (flip) </a:t>
                </a:r>
                <a:r>
                  <a:rPr lang="en-US" sz="3200" dirty="0" smtClean="0"/>
                  <a:t>the matrix and perform the same computation as before to define similarity between items</a:t>
                </a:r>
              </a:p>
              <a:p>
                <a:pPr lvl="1"/>
                <a:r>
                  <a:rPr lang="en-US" sz="2800" dirty="0" smtClean="0"/>
                  <a:t>Intuition: Two items are similar if they are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rated in the same</a:t>
                </a:r>
                <a:r>
                  <a:rPr lang="en-US" sz="2800" dirty="0" smtClean="0"/>
                  <a:t> way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by many users</a:t>
                </a:r>
                <a:r>
                  <a:rPr lang="en-US" sz="2800" dirty="0" smtClean="0"/>
                  <a:t>. </a:t>
                </a:r>
              </a:p>
              <a:p>
                <a:pPr lvl="1"/>
                <a:r>
                  <a:rPr lang="en-US" sz="2800" dirty="0" smtClean="0"/>
                  <a:t>Better defined similarity since it captures the notion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genre</a:t>
                </a:r>
                <a:r>
                  <a:rPr lang="en-US" sz="2800" dirty="0" smtClean="0"/>
                  <a:t> of an item</a:t>
                </a:r>
              </a:p>
              <a:p>
                <a:pPr lvl="2"/>
                <a:r>
                  <a:rPr lang="en-US" dirty="0" smtClean="0"/>
                  <a:t>Users may have multiple interests.</a:t>
                </a:r>
              </a:p>
              <a:p>
                <a:r>
                  <a:rPr lang="en-US" dirty="0" smtClean="0"/>
                  <a:t>Algorithm: For each user u and item </a:t>
                </a:r>
                <a:r>
                  <a:rPr lang="en-US" dirty="0" err="1" smtClean="0"/>
                  <a:t>i</a:t>
                </a:r>
                <a:endParaRPr lang="en-US" dirty="0"/>
              </a:p>
              <a:p>
                <a:pPr lvl="1"/>
                <a:r>
                  <a:rPr lang="en-US" dirty="0" smtClean="0"/>
                  <a:t>Find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dirty="0" smtClean="0"/>
                  <a:t>to item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that have been rated by user u.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Aggregate</a:t>
                </a:r>
                <a:r>
                  <a:rPr lang="en-US" dirty="0" smtClean="0"/>
                  <a:t> their ratings to predict the rating for item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Disadvantage: we need to consider each user-item pair separately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037" t="-256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49017"/>
                <a:ext cx="8784976" cy="547260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Split the data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train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test</a:t>
                </a:r>
                <a:r>
                  <a:rPr lang="en-US" dirty="0" smtClean="0"/>
                  <a:t> set</a:t>
                </a:r>
              </a:p>
              <a:p>
                <a:pPr lvl="1"/>
                <a:r>
                  <a:rPr lang="en-US" dirty="0" smtClean="0"/>
                  <a:t>Keep a fraction of the ratings to test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Metrics: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 smtClean="0"/>
                  <a:t>(RMSE) 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predicted ratings</a:t>
                </a:r>
                <a:r>
                  <a:rPr lang="en-US" dirty="0" smtClean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 smtClean="0"/>
                  <a:t>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binary (action/no action) predictions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Precision = fraction of predicted actions that were correct</a:t>
                </a:r>
              </a:p>
              <a:p>
                <a:pPr lvl="2"/>
                <a:r>
                  <a:rPr lang="en-US" dirty="0" smtClean="0"/>
                  <a:t>Recall = fraction of actions that were predicted correctly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 smtClean="0"/>
                  <a:t>for </a:t>
                </a:r>
                <a:r>
                  <a:rPr lang="en-US" dirty="0"/>
                  <a:t>measuring the quality of </a:t>
                </a:r>
                <a:r>
                  <a:rPr lang="en-US" dirty="0" smtClean="0"/>
                  <a:t>predicting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ranking of items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The fraction of pairs of items that are ordered </a:t>
                </a:r>
                <a:r>
                  <a:rPr lang="en-US" dirty="0"/>
                  <a:t>correctly </a:t>
                </a:r>
                <a:r>
                  <a:rPr lang="en-US" dirty="0" smtClean="0"/>
                  <a:t>                                                           – The fraction of pairs that are ordered incorrectly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49017"/>
                <a:ext cx="8784976" cy="5472608"/>
              </a:xfrm>
              <a:blipFill rotWithShape="0">
                <a:blip r:embed="rId2"/>
                <a:stretch>
                  <a:fillRect l="-763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Model-Based 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far we have looked at specific user-item combinations</a:t>
            </a:r>
          </a:p>
          <a:p>
            <a:r>
              <a:rPr lang="en-US" dirty="0" smtClean="0"/>
              <a:t>A different approach looks at the full user-item matrix and tries to find a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smtClean="0"/>
              <a:t>that explains how the ratings of the matrix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generated</a:t>
            </a:r>
          </a:p>
          <a:p>
            <a:pPr lvl="1"/>
            <a:r>
              <a:rPr lang="en-US" dirty="0" smtClean="0"/>
              <a:t>If we have such a model, we can </a:t>
            </a:r>
            <a:r>
              <a:rPr lang="en-US" dirty="0" smtClean="0">
                <a:solidFill>
                  <a:srgbClr val="0070C0"/>
                </a:solidFill>
              </a:rPr>
              <a:t>predict</a:t>
            </a:r>
            <a:r>
              <a:rPr lang="en-US" dirty="0" smtClean="0"/>
              <a:t> the ratings that we do not observe.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factor model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(Most) models assume that 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few</a:t>
            </a:r>
            <a:r>
              <a:rPr lang="en-US" dirty="0" smtClean="0"/>
              <a:t> (K)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latent factors </a:t>
            </a:r>
            <a:r>
              <a:rPr lang="en-US" dirty="0"/>
              <a:t>that define the behavior of the users and the characteristics of the items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</p:spTree>
    <p:extLst>
      <p:ext uri="{BB962C8B-B14F-4D97-AF65-F5344CB8AC3E}">
        <p14:creationId xmlns:p14="http://schemas.microsoft.com/office/powerpoint/2010/main" val="812508404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800600" y="3810000"/>
            <a:ext cx="4343400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9642"/>
                <a:ext cx="8229600" cy="579688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We assume that vectors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vectors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transpose</a:t>
                </a:r>
                <a:r>
                  <a:rPr lang="en-US" dirty="0" smtClean="0"/>
                  <a:t> of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 vector</a:t>
                </a:r>
                <a:r>
                  <a:rPr lang="en-US" dirty="0" smtClean="0"/>
                  <a:t>)</a:t>
                </a: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Dot product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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1 → 11</m:t>
                    </m:r>
                  </m:oMath>
                </a14:m>
                <a:r>
                  <a:rPr lang="en-US" dirty="0" smtClean="0">
                    <a:sym typeface="Symbol"/>
                  </a:rPr>
                  <a:t>) </a:t>
                </a:r>
              </a:p>
              <a:p>
                <a:pPr lvl="1">
                  <a:buClr>
                    <a:srgbClr val="4F81BD"/>
                  </a:buClr>
                </a:pP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The dot product is the 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projection</a:t>
                </a: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 of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(and vice versa)</a:t>
                </a:r>
                <a:endParaRPr lang="en-US" i="1" dirty="0" smtClean="0">
                  <a:latin typeface="Cambria Math"/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1, 2, 3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  <a:sym typeface="Symbol"/>
                      </a:rPr>
                      <m:t>=12</m:t>
                    </m:r>
                  </m:oMath>
                </a14:m>
                <a:r>
                  <a:rPr lang="en-US" dirty="0" smtClean="0">
                    <a:sym typeface="Symbol"/>
                  </a:rPr>
                  <a:t>	</a:t>
                </a:r>
              </a:p>
              <a:p>
                <a:endParaRPr lang="en-US" b="0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sym typeface="Symbol"/>
                      </a:rPr>
                      <m:t>𝑣</m:t>
                    </m:r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𝑢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Symbol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||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|| = 1 </m:t>
                    </m:r>
                  </m:oMath>
                </a14:m>
                <a:r>
                  <a:rPr lang="en-US" dirty="0" smtClean="0">
                    <a:sym typeface="Symbol"/>
                  </a:rPr>
                  <a:t>(</a:t>
                </a: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unit vector</a:t>
                </a:r>
                <a:r>
                  <a:rPr lang="en-US" dirty="0" smtClean="0">
                    <a:sym typeface="Symbol"/>
                  </a:rPr>
                  <a:t>)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projection length </a:t>
                </a:r>
                <a:r>
                  <a:rPr lang="en-US" dirty="0" smtClean="0">
                    <a:sym typeface="Symbol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are unit vectors dot product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cosine similarity</a:t>
                </a:r>
                <a:r>
                  <a:rPr lang="en-US" dirty="0" smtClean="0">
                    <a:sym typeface="Symbol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.</a:t>
                </a:r>
              </a:p>
              <a:p>
                <a:endParaRPr lang="en-US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1, 2, 3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: orthogonal</a:t>
                </a:r>
                <a:r>
                  <a:rPr lang="en-US" dirty="0" smtClean="0">
                    <a:sym typeface="Symbol"/>
                  </a:rPr>
                  <a:t> vectors</a:t>
                </a:r>
              </a:p>
              <a:p>
                <a:pPr marL="274320" lvl="1" indent="0">
                  <a:buNone/>
                </a:pPr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Orthonormal</a:t>
                </a:r>
                <a:r>
                  <a:rPr lang="en-US" dirty="0" smtClean="0">
                    <a:sym typeface="Symbol"/>
                  </a:rPr>
                  <a:t> vectors: two unit vectors that are orthogonal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9642"/>
                <a:ext cx="8229600" cy="5796880"/>
              </a:xfrm>
              <a:blipFill rotWithShape="0">
                <a:blip r:embed="rId2"/>
                <a:stretch>
                  <a:fillRect l="-667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6553200" y="3810000"/>
            <a:ext cx="1295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553200" y="2667000"/>
            <a:ext cx="1676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29600" y="2667000"/>
            <a:ext cx="0" cy="1143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53200" y="3657600"/>
            <a:ext cx="0" cy="304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53200" y="3733800"/>
            <a:ext cx="16764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 space </a:t>
                </a:r>
                <a:r>
                  <a:rPr lang="en-US" dirty="0" smtClean="0"/>
                  <a:t>of A: The set of vectors that can be written as a linear combination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rows</a:t>
                </a:r>
                <a:r>
                  <a:rPr lang="en-US" dirty="0" smtClean="0"/>
                  <a:t> of A</a:t>
                </a:r>
              </a:p>
              <a:p>
                <a:pPr lvl="1"/>
                <a:r>
                  <a:rPr lang="en-US" dirty="0" smtClean="0"/>
                  <a:t>All vectors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Column space </a:t>
                </a:r>
                <a:r>
                  <a:rPr lang="en-US" dirty="0" smtClean="0"/>
                  <a:t>of A: The set of vectors that can be written as a linear combination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columns</a:t>
                </a:r>
                <a:r>
                  <a:rPr lang="en-US" dirty="0" smtClean="0"/>
                  <a:t> of A</a:t>
                </a:r>
              </a:p>
              <a:p>
                <a:pPr lvl="1"/>
                <a:r>
                  <a:rPr lang="en-US" dirty="0" smtClean="0"/>
                  <a:t>All vectors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</a:t>
                </a:r>
                <a:r>
                  <a:rPr lang="en-US" dirty="0" smtClean="0"/>
                  <a:t> of A: the number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linearly independent </a:t>
                </a:r>
                <a:r>
                  <a:rPr lang="en-US" dirty="0" smtClean="0"/>
                  <a:t>row (or column) vectors</a:t>
                </a:r>
              </a:p>
              <a:p>
                <a:pPr lvl="1"/>
                <a:r>
                  <a:rPr lang="en-US" dirty="0" smtClean="0"/>
                  <a:t>These vectors define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basis</a:t>
                </a:r>
                <a:r>
                  <a:rPr lang="en-US" dirty="0" smtClean="0"/>
                  <a:t> for the row (or column) space of A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Example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Matrix </a:t>
                </a:r>
                <a:r>
                  <a:rPr lang="en-US" b="1" dirty="0"/>
                  <a:t>A =</a:t>
                </a:r>
                <a:r>
                  <a:rPr lang="en-US" dirty="0"/>
                  <a:t>                   </a:t>
                </a:r>
                <a:r>
                  <a:rPr lang="en-US" dirty="0" smtClean="0"/>
                  <a:t> has </a:t>
                </a:r>
                <a:r>
                  <a:rPr lang="en-US" dirty="0"/>
                  <a:t>rank </a:t>
                </a:r>
                <a:r>
                  <a:rPr lang="en-US" b="1" dirty="0"/>
                  <a:t>r=2</a:t>
                </a:r>
              </a:p>
              <a:p>
                <a:pPr lvl="4"/>
                <a:endParaRPr lang="en-US" b="1" dirty="0"/>
              </a:p>
              <a:p>
                <a:pPr lvl="2"/>
                <a:r>
                  <a:rPr lang="en-US" b="1" dirty="0"/>
                  <a:t>Why? </a:t>
                </a:r>
                <a:r>
                  <a:rPr lang="en-US" dirty="0"/>
                  <a:t>The first two rows are linearly independent, so the rank is at least 2, but all three rows are linearly dependent (the first is equal to the </a:t>
                </a:r>
                <a:r>
                  <a:rPr lang="en-US" dirty="0" smtClean="0"/>
                  <a:t>sum of </a:t>
                </a:r>
                <a:r>
                  <a:rPr lang="en-US" dirty="0"/>
                  <a:t>the second and third) so the rank must be less than 3.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2"/>
                <a:stretch>
                  <a:fillRect l="-815" t="-207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begin{bmatrix}1&amp;2&amp;1\\-2&amp;-3&amp;1\\3&amp;5&amp;0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111690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Rank-1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 a rank-1 matrix, all columns (or rows) are multiples of the same column (or row)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rows</a:t>
                </a:r>
                <a:r>
                  <a:rPr lang="en-US" dirty="0" smtClean="0"/>
                  <a:t> are multiples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=[1,2,−1]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columns</a:t>
                </a:r>
                <a:r>
                  <a:rPr lang="en-US" dirty="0" smtClean="0"/>
                  <a:t> are multiples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External 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1 ,1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) </a:t>
                </a:r>
              </a:p>
              <a:p>
                <a:pPr lvl="1"/>
                <a:r>
                  <a:rPr lang="en-US" dirty="0">
                    <a:sym typeface="Symbol"/>
                  </a:rPr>
                  <a:t>The resulting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rank</a:t>
                </a:r>
                <a:r>
                  <a:rPr lang="en-US" dirty="0">
                    <a:sym typeface="Symbol"/>
                  </a:rPr>
                  <a:t> 1: all rows (or columns) are </a:t>
                </a:r>
                <a:r>
                  <a:rPr lang="en-US" dirty="0">
                    <a:solidFill>
                      <a:srgbClr val="00B0F0"/>
                    </a:solidFill>
                    <a:sym typeface="Symbol"/>
                  </a:rPr>
                  <a:t>linearly dependent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2, −1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185" t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154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⋱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singular values</a:t>
                </a:r>
                <a:r>
                  <a:rPr lang="en-US" dirty="0" smtClean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 singular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right singular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15400" cy="4876800"/>
              </a:xfrm>
              <a:blipFill rotWithShape="1">
                <a:blip r:embed="rId2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88022" y="2602468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>
                <a:latin typeface="Times New Roman" pitchFamily="18" charset="0"/>
              </a:rPr>
              <a:t>n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</a:rPr>
              <a:t>×r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97622" y="2602468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>
                <a:latin typeface="Times New Roman" pitchFamily="18" charset="0"/>
              </a:rPr>
              <a:t>r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</a:rPr>
              <a:t>×r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07222" y="2602468"/>
            <a:ext cx="874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 smtClean="0">
                <a:latin typeface="Times New Roman" pitchFamily="18" charset="0"/>
              </a:rPr>
              <a:t>r</a:t>
            </a:r>
            <a:r>
              <a:rPr kumimoji="1" lang="en-US" i="1" dirty="0" err="1" smtClean="0">
                <a:latin typeface="Times New Roman" pitchFamily="18" charset="0"/>
                <a:cs typeface="Times New Roman" pitchFamily="18" charset="0"/>
              </a:rPr>
              <a:t>×m</a:t>
            </a:r>
            <a:r>
              <a:rPr kumimoji="1"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345" y="2971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rank</a:t>
            </a:r>
            <a:r>
              <a:rPr lang="en-US" dirty="0" smtClean="0"/>
              <a:t> of matrix A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2598145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 smtClean="0">
                <a:latin typeface="Times New Roman" pitchFamily="18" charset="0"/>
              </a:rPr>
              <a:t>n</a:t>
            </a:r>
            <a:r>
              <a:rPr kumimoji="1" lang="en-US" i="1" dirty="0" err="1" smtClean="0">
                <a:latin typeface="Times New Roman" pitchFamily="18" charset="0"/>
                <a:cs typeface="Times New Roman" pitchFamily="18" charset="0"/>
              </a:rPr>
              <a:t>×m</a:t>
            </a:r>
            <a:r>
              <a:rPr kumimoji="1" lang="en-US" dirty="0" smtClean="0">
                <a:latin typeface="Times New Roman" pitchFamily="18" charset="0"/>
                <a:cs typeface="Times New Roman" pitchFamily="18" charset="0"/>
              </a:rPr>
              <a:t>] =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</a:t>
            </a:r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dirty="0"/>
              <a:t>D</a:t>
            </a:r>
            <a:r>
              <a:rPr lang="en-US" dirty="0" smtClean="0"/>
              <a:t>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5771"/>
                <a:ext cx="8363272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singular vectors </a:t>
                </a:r>
                <a:r>
                  <a:rPr lang="en-US" dirty="0" smtClean="0"/>
                  <a:t>are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 basis </a:t>
                </a:r>
                <a:r>
                  <a:rPr lang="en-US" dirty="0" smtClean="0"/>
                  <a:t>for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space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right singular vectors </a:t>
                </a:r>
                <a:r>
                  <a:rPr lang="en-US" dirty="0" smtClean="0"/>
                  <a:t>are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 basis</a:t>
                </a:r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 space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has rank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, </a:t>
                </a:r>
                <a:r>
                  <a:rPr lang="en-US" dirty="0" smtClean="0"/>
                  <a:t>then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can be written as the sum of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rank-1</a:t>
                </a:r>
                <a:r>
                  <a:rPr lang="en-US" dirty="0"/>
                  <a:t> </a:t>
                </a:r>
                <a:r>
                  <a:rPr lang="en-US" dirty="0" smtClean="0"/>
                  <a:t>matrices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dirty="0" smtClean="0"/>
                  <a:t> “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components” (trends) </a:t>
                </a: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trend</a:t>
                </a:r>
                <a:r>
                  <a:rPr lang="en-US" sz="2200" dirty="0" smtClean="0"/>
                  <a:t>: the </a:t>
                </a:r>
                <a:r>
                  <a:rPr lang="en-US" sz="2200" dirty="0"/>
                  <a:t>tendency of the row vectors of </a:t>
                </a:r>
                <a:r>
                  <a:rPr lang="en-US" sz="2200" dirty="0">
                    <a:solidFill>
                      <a:srgbClr val="0066FF"/>
                    </a:solidFill>
                  </a:rPr>
                  <a:t>A</a:t>
                </a:r>
                <a:r>
                  <a:rPr lang="en-US" sz="2200" dirty="0"/>
                  <a:t> to align with vector </a:t>
                </a:r>
                <a:r>
                  <a:rPr lang="en-US" sz="2200" b="1" dirty="0">
                    <a:solidFill>
                      <a:srgbClr val="0066FF"/>
                    </a:solidFill>
                  </a:rPr>
                  <a:t>v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/>
                  <a:t>Strength </a:t>
                </a:r>
                <a:r>
                  <a:rPr lang="en-US" sz="2200" dirty="0"/>
                  <a:t>of </a:t>
                </a:r>
                <a:r>
                  <a:rPr lang="en-US" sz="2200" dirty="0" smtClean="0"/>
                  <a:t>the i-</a:t>
                </a:r>
                <a:r>
                  <a:rPr lang="en-US" sz="2200" dirty="0" err="1" smtClean="0"/>
                  <a:t>th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linear trend: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</m:t>
                    </m:r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 =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2200" b="1" dirty="0" smtClean="0">
                  <a:solidFill>
                    <a:srgbClr val="00B0F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600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5771"/>
                <a:ext cx="8363272" cy="4876800"/>
              </a:xfrm>
              <a:blipFill rotWithShape="1">
                <a:blip r:embed="rId2"/>
                <a:stretch>
                  <a:fillRect l="-1458" t="-2500" r="-1822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5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Special case: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symmetric</a:t>
                </a:r>
                <a:r>
                  <a:rPr lang="en-US" dirty="0" smtClean="0"/>
                  <a:t> positive definite matrix</a:t>
                </a:r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Eigenvalues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Eigenvectors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2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6025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2576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17707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(extreme)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User-Movie matrix</a:t>
                </a:r>
              </a:p>
              <a:p>
                <a:pPr lvl="1"/>
                <a:r>
                  <a:rPr lang="en-US" dirty="0" smtClean="0"/>
                  <a:t>Blue and Red rows (</a:t>
                </a:r>
                <a:r>
                  <a:rPr lang="en-US" dirty="0" err="1" smtClean="0"/>
                  <a:t>colums</a:t>
                </a:r>
                <a:r>
                  <a:rPr lang="en-US" dirty="0" smtClean="0"/>
                  <a:t>)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linearly dependent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There are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prototype</a:t>
                </a:r>
                <a:r>
                  <a:rPr lang="en-US" dirty="0" smtClean="0"/>
                  <a:t> users (vectors of movies): blue and red</a:t>
                </a:r>
              </a:p>
              <a:p>
                <a:pPr lvl="1"/>
                <a:r>
                  <a:rPr lang="en-US" dirty="0" smtClean="0"/>
                  <a:t>To describe the data is enough to describe the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prototypes</a:t>
                </a:r>
                <a:r>
                  <a:rPr lang="en-US" dirty="0" smtClean="0"/>
                  <a:t>, and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projection weights </a:t>
                </a:r>
                <a:r>
                  <a:rPr lang="en-US" dirty="0" smtClean="0"/>
                  <a:t>for each row</a:t>
                </a:r>
              </a:p>
              <a:p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rank-2</a:t>
                </a:r>
                <a:r>
                  <a:rPr lang="en-US" dirty="0" smtClean="0"/>
                  <a:t>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815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91197" y="2438400"/>
            <a:ext cx="2057400" cy="12954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solidFill>
              <a:srgbClr val="FF3B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82917" y="2811877"/>
            <a:ext cx="73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7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Movies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04936" name="Freeform 8"/>
          <p:cNvSpPr>
            <a:spLocks/>
          </p:cNvSpPr>
          <p:nvPr/>
        </p:nvSpPr>
        <p:spPr bwMode="auto">
          <a:xfrm>
            <a:off x="894573" y="32471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Freeform 11"/>
          <p:cNvSpPr>
            <a:spLocks/>
          </p:cNvSpPr>
          <p:nvPr/>
        </p:nvSpPr>
        <p:spPr bwMode="auto">
          <a:xfrm flipH="1">
            <a:off x="2555733" y="32471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Text Box 21"/>
          <p:cNvSpPr txBox="1">
            <a:spLocks noChangeArrowheads="1"/>
          </p:cNvSpPr>
          <p:nvPr/>
        </p:nvSpPr>
        <p:spPr bwMode="auto">
          <a:xfrm>
            <a:off x="2778517" y="4170026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404950" name="Line 22"/>
          <p:cNvSpPr>
            <a:spLocks noChangeShapeType="1"/>
          </p:cNvSpPr>
          <p:nvPr/>
        </p:nvSpPr>
        <p:spPr bwMode="auto">
          <a:xfrm flipV="1">
            <a:off x="304800" y="3247128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0" y="3840645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-76200" y="5242407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4" name="Line 26"/>
          <p:cNvSpPr>
            <a:spLocks noChangeShapeType="1"/>
          </p:cNvSpPr>
          <p:nvPr/>
        </p:nvSpPr>
        <p:spPr bwMode="auto">
          <a:xfrm>
            <a:off x="304800" y="43139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5" name="Line 27"/>
          <p:cNvSpPr>
            <a:spLocks noChangeShapeType="1"/>
          </p:cNvSpPr>
          <p:nvPr/>
        </p:nvSpPr>
        <p:spPr bwMode="auto">
          <a:xfrm flipV="1">
            <a:off x="304800" y="4771128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6" name="Line 28"/>
          <p:cNvSpPr>
            <a:spLocks noChangeShapeType="1"/>
          </p:cNvSpPr>
          <p:nvPr/>
        </p:nvSpPr>
        <p:spPr bwMode="auto">
          <a:xfrm>
            <a:off x="304800" y="56093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63312" y="1675886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7997" y="3247128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277625" y="368300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274450" y="404018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299725" y="3676650"/>
            <a:ext cx="468312" cy="1752600"/>
            <a:chOff x="1663" y="1551"/>
            <a:chExt cx="295" cy="1104"/>
          </a:xfrm>
        </p:grpSpPr>
        <p:sp>
          <p:nvSpPr>
            <p:cNvPr id="57" name="AutoShape 12"/>
            <p:cNvSpPr>
              <a:spLocks/>
            </p:cNvSpPr>
            <p:nvPr/>
          </p:nvSpPr>
          <p:spPr bwMode="auto">
            <a:xfrm>
              <a:off x="1862" y="1551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1663" y="1955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m</a:t>
              </a:r>
            </a:p>
          </p:txBody>
        </p:sp>
      </p:grp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4769750" y="2978150"/>
            <a:ext cx="1066800" cy="660400"/>
            <a:chOff x="2589" y="1111"/>
            <a:chExt cx="672" cy="416"/>
          </a:xfrm>
        </p:grpSpPr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2831" y="1111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n</a:t>
              </a:r>
            </a:p>
          </p:txBody>
        </p:sp>
        <p:sp>
          <p:nvSpPr>
            <p:cNvPr id="61" name="AutoShape 16"/>
            <p:cNvSpPr>
              <a:spLocks/>
            </p:cNvSpPr>
            <p:nvPr/>
          </p:nvSpPr>
          <p:spPr bwMode="auto">
            <a:xfrm rot="5400000">
              <a:off x="2829" y="1095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809312" y="5424487"/>
            <a:ext cx="439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U</a:t>
            </a:r>
            <a:endParaRPr kumimoji="0" lang="en-US" sz="2800" b="1" baseline="30000">
              <a:latin typeface="Sylfaen" pitchFamily="18" charset="0"/>
            </a:endParaRP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 rot="16200000">
            <a:off x="3011594" y="450929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auto">
          <a:xfrm rot="16200000">
            <a:off x="4266512" y="368776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5039625" y="4002087"/>
            <a:ext cx="58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V</a:t>
            </a:r>
            <a:r>
              <a:rPr kumimoji="0" lang="en-US" sz="2800" b="1" baseline="30000">
                <a:latin typeface="Sylfaen" pitchFamily="18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4002987" y="367347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4442725" y="385286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4726887" y="369411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4725300" y="386238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5481098" y="5629870"/>
            <a:ext cx="2536272" cy="92333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“Concepts”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Latent dimensions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 Latent factors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 flipH="1" flipV="1">
            <a:off x="4249050" y="4876800"/>
            <a:ext cx="1262276" cy="8834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H="1" flipV="1">
            <a:off x="5738125" y="4040186"/>
            <a:ext cx="228600" cy="15896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26"/>
          <a:stretch/>
        </p:blipFill>
        <p:spPr bwMode="auto">
          <a:xfrm>
            <a:off x="6347725" y="3430251"/>
            <a:ext cx="2796275" cy="1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6347725" y="4428228"/>
            <a:ext cx="381000" cy="120164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7185925" y="5096619"/>
            <a:ext cx="559936" cy="58742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4" grpId="0" animBg="1"/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0.00    0.00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0.00   0.00  0.00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</p:spTree>
    <p:extLst>
      <p:ext uri="{BB962C8B-B14F-4D97-AF65-F5344CB8AC3E}">
        <p14:creationId xmlns:p14="http://schemas.microsoft.com/office/powerpoint/2010/main" val="1579678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0.00    0.00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0.00  0.00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535474" y="2964231"/>
            <a:ext cx="2608526" cy="646331"/>
          </a:xfrm>
          <a:prstGeom prst="rect">
            <a:avLst/>
          </a:prstGeom>
          <a:solidFill>
            <a:srgbClr val="92D050"/>
          </a:solidFill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is “user-to-concept” </a:t>
            </a:r>
            <a:endParaRPr lang="en-US" dirty="0"/>
          </a:p>
          <a:p>
            <a:pPr algn="l"/>
            <a:r>
              <a:rPr lang="en-US" dirty="0"/>
              <a:t>similarity </a:t>
            </a:r>
            <a:r>
              <a:rPr lang="en-US" dirty="0" smtClean="0"/>
              <a:t>matrix</a:t>
            </a:r>
          </a:p>
        </p:txBody>
      </p:sp>
      <p:sp>
        <p:nvSpPr>
          <p:cNvPr id="2" name="Oval 1"/>
          <p:cNvSpPr/>
          <p:nvPr/>
        </p:nvSpPr>
        <p:spPr>
          <a:xfrm>
            <a:off x="3215647" y="3304683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36131" y="5033262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0.00   0.00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0.00   0.00  0.00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566688" y="3028672"/>
            <a:ext cx="2608526" cy="646331"/>
          </a:xfrm>
          <a:prstGeom prst="rect">
            <a:avLst/>
          </a:prstGeom>
          <a:solidFill>
            <a:srgbClr val="92D050"/>
          </a:solidFill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is “movie to concept” similarity matrix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527199" y="5823734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33586" y="5432217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1209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0.00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0.00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0.00   0.00  0.00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248400" y="3028672"/>
            <a:ext cx="2926814" cy="646331"/>
          </a:xfrm>
          <a:prstGeom prst="rect">
            <a:avLst/>
          </a:prstGeom>
          <a:solidFill>
            <a:srgbClr val="92D050"/>
          </a:solidFill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l-GR" i="1" dirty="0" smtClean="0">
                <a:solidFill>
                  <a:srgbClr val="FF0000"/>
                </a:solidFill>
              </a:rPr>
              <a:t>Σ</a:t>
            </a:r>
            <a:r>
              <a:rPr lang="en-US" dirty="0" smtClean="0"/>
              <a:t> is the “concept strength” matrix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343693" y="4129810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(more realistic)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User-Movie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two prototype users and movies but they are </a:t>
            </a:r>
            <a:r>
              <a:rPr lang="en-US" dirty="0" smtClean="0">
                <a:solidFill>
                  <a:srgbClr val="0070C0"/>
                </a:solidFill>
              </a:rPr>
              <a:t>noisy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2362200"/>
            <a:ext cx="2286000" cy="14478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gradFill flip="none" rotWithShape="1">
              <a:gsLst>
                <a:gs pos="0">
                  <a:srgbClr val="FF3B3B">
                    <a:tint val="66000"/>
                    <a:satMod val="160000"/>
                  </a:srgbClr>
                </a:gs>
                <a:gs pos="50000">
                  <a:srgbClr val="FF3B3B">
                    <a:tint val="44500"/>
                    <a:satMod val="160000"/>
                  </a:srgbClr>
                </a:gs>
                <a:gs pos="100000">
                  <a:srgbClr val="FF3B3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19400" y="2901434"/>
            <a:ext cx="81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=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495800" y="33680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590800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516085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04114" y="2613659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204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17671" y="2878574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2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24000"/>
            <a:ext cx="8229600" cy="5333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Movies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404936" name="Freeform 8"/>
          <p:cNvSpPr>
            <a:spLocks/>
          </p:cNvSpPr>
          <p:nvPr/>
        </p:nvSpPr>
        <p:spPr bwMode="auto">
          <a:xfrm>
            <a:off x="795248" y="33995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Freeform 11"/>
          <p:cNvSpPr>
            <a:spLocks/>
          </p:cNvSpPr>
          <p:nvPr/>
        </p:nvSpPr>
        <p:spPr bwMode="auto">
          <a:xfrm flipH="1">
            <a:off x="2456408" y="33995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Text Box 21"/>
          <p:cNvSpPr txBox="1">
            <a:spLocks noChangeArrowheads="1"/>
          </p:cNvSpPr>
          <p:nvPr/>
        </p:nvSpPr>
        <p:spPr bwMode="auto">
          <a:xfrm>
            <a:off x="2679192" y="4322426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404950" name="Line 22"/>
          <p:cNvSpPr>
            <a:spLocks noChangeShapeType="1"/>
          </p:cNvSpPr>
          <p:nvPr/>
        </p:nvSpPr>
        <p:spPr bwMode="auto">
          <a:xfrm flipV="1">
            <a:off x="304800" y="3399528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0" y="3977656"/>
            <a:ext cx="635110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-76200" y="5379418"/>
            <a:ext cx="968855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Romnce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4" name="Line 26"/>
          <p:cNvSpPr>
            <a:spLocks noChangeShapeType="1"/>
          </p:cNvSpPr>
          <p:nvPr/>
        </p:nvSpPr>
        <p:spPr bwMode="auto">
          <a:xfrm>
            <a:off x="304800" y="44663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5" name="Line 27"/>
          <p:cNvSpPr>
            <a:spLocks noChangeShapeType="1"/>
          </p:cNvSpPr>
          <p:nvPr/>
        </p:nvSpPr>
        <p:spPr bwMode="auto">
          <a:xfrm flipV="1">
            <a:off x="304800" y="4923528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6" name="Line 28"/>
          <p:cNvSpPr>
            <a:spLocks noChangeShapeType="1"/>
          </p:cNvSpPr>
          <p:nvPr/>
        </p:nvSpPr>
        <p:spPr bwMode="auto">
          <a:xfrm>
            <a:off x="304800" y="57617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063987" y="1828286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8672" y="3399528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178300" y="383540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175125" y="419258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200400" y="3829050"/>
            <a:ext cx="468312" cy="1752600"/>
            <a:chOff x="1663" y="1551"/>
            <a:chExt cx="295" cy="1104"/>
          </a:xfrm>
        </p:grpSpPr>
        <p:sp>
          <p:nvSpPr>
            <p:cNvPr id="57" name="AutoShape 12"/>
            <p:cNvSpPr>
              <a:spLocks/>
            </p:cNvSpPr>
            <p:nvPr/>
          </p:nvSpPr>
          <p:spPr bwMode="auto">
            <a:xfrm>
              <a:off x="1862" y="1551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1663" y="1955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m</a:t>
              </a:r>
            </a:p>
          </p:txBody>
        </p:sp>
      </p:grp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4670425" y="3130550"/>
            <a:ext cx="1066800" cy="660400"/>
            <a:chOff x="2589" y="1111"/>
            <a:chExt cx="672" cy="416"/>
          </a:xfrm>
        </p:grpSpPr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2831" y="1111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n</a:t>
              </a:r>
            </a:p>
          </p:txBody>
        </p:sp>
        <p:sp>
          <p:nvSpPr>
            <p:cNvPr id="61" name="AutoShape 16"/>
            <p:cNvSpPr>
              <a:spLocks/>
            </p:cNvSpPr>
            <p:nvPr/>
          </p:nvSpPr>
          <p:spPr bwMode="auto">
            <a:xfrm rot="5400000">
              <a:off x="2829" y="1095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709987" y="5576887"/>
            <a:ext cx="439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U</a:t>
            </a:r>
            <a:endParaRPr kumimoji="0" lang="en-US" sz="2800" b="1" baseline="30000">
              <a:latin typeface="Sylfaen" pitchFamily="18" charset="0"/>
            </a:endParaRP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 rot="16200000">
            <a:off x="2912269" y="466169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auto">
          <a:xfrm rot="16200000">
            <a:off x="4167187" y="384016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4940300" y="4154487"/>
            <a:ext cx="58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V</a:t>
            </a:r>
            <a:r>
              <a:rPr kumimoji="0" lang="en-US" sz="2800" b="1" baseline="30000">
                <a:latin typeface="Sylfaen" pitchFamily="18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3903662" y="382587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4343400" y="400526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4627562" y="384651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4625975" y="401478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5381773" y="5782270"/>
            <a:ext cx="2536272" cy="92333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“Concepts”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Latent dimensions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 Latent factors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 flipH="1" flipV="1">
            <a:off x="4149725" y="5029200"/>
            <a:ext cx="1262276" cy="8834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H="1" flipV="1">
            <a:off x="5638800" y="4192586"/>
            <a:ext cx="228600" cy="15896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26"/>
          <a:stretch/>
        </p:blipFill>
        <p:spPr bwMode="auto">
          <a:xfrm>
            <a:off x="6248400" y="3582651"/>
            <a:ext cx="2796275" cy="1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6248400" y="4580628"/>
            <a:ext cx="381000" cy="120164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7086600" y="5249019"/>
            <a:ext cx="559936" cy="58742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0300" y="2308230"/>
            <a:ext cx="24892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more realistic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89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4" grpId="0" animBg="1"/>
      <p:bldP spid="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507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 smtClean="0">
              <a:solidFill>
                <a:srgbClr val="FF0066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76200" y="1828801"/>
            <a:ext cx="9220200" cy="4934128"/>
            <a:chOff x="-76200" y="1828801"/>
            <a:chExt cx="9220200" cy="4934128"/>
          </a:xfrm>
        </p:grpSpPr>
        <p:sp>
          <p:nvSpPr>
            <p:cNvPr id="1404936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3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14049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1" name="Text Box 23"/>
            <p:cNvSpPr txBox="1">
              <a:spLocks noChangeArrowheads="1"/>
            </p:cNvSpPr>
            <p:nvPr/>
          </p:nvSpPr>
          <p:spPr bwMode="auto">
            <a:xfrm>
              <a:off x="0" y="3612045"/>
              <a:ext cx="638316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3" name="Text Box 25"/>
            <p:cNvSpPr txBox="1">
              <a:spLocks noChangeArrowheads="1"/>
            </p:cNvSpPr>
            <p:nvPr/>
          </p:nvSpPr>
          <p:spPr bwMode="auto">
            <a:xfrm>
              <a:off x="-76200" y="5013807"/>
              <a:ext cx="1061509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Romance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8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9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0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3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err="1" smtClean="0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-0.07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-0.09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-0.11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57800" y="5562600"/>
              <a:ext cx="3886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0.56  0.59   0.56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0.09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-0.12  0.02  -0.12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0.69   0.69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0.09   0.09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828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507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 smtClean="0">
              <a:solidFill>
                <a:srgbClr val="FF0066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76200" y="1828801"/>
            <a:ext cx="9220200" cy="4934128"/>
            <a:chOff x="-76200" y="1828801"/>
            <a:chExt cx="9220200" cy="4934128"/>
          </a:xfrm>
        </p:grpSpPr>
        <p:sp>
          <p:nvSpPr>
            <p:cNvPr id="1404936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3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14049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1" name="Text Box 23"/>
            <p:cNvSpPr txBox="1">
              <a:spLocks noChangeArrowheads="1"/>
            </p:cNvSpPr>
            <p:nvPr/>
          </p:nvSpPr>
          <p:spPr bwMode="auto">
            <a:xfrm>
              <a:off x="0" y="3612045"/>
              <a:ext cx="638316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3" name="Text Box 25"/>
            <p:cNvSpPr txBox="1">
              <a:spLocks noChangeArrowheads="1"/>
            </p:cNvSpPr>
            <p:nvPr/>
          </p:nvSpPr>
          <p:spPr bwMode="auto">
            <a:xfrm>
              <a:off x="-76200" y="5013807"/>
              <a:ext cx="1061509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Romance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8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9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0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3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err="1" smtClean="0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-0.07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-0.09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-0.11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57800" y="5562600"/>
              <a:ext cx="3886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0.56  0.59   0.56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0.09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-0.12  0.02  -0.12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0.69   0.69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0.09   0.09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815441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15641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505200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H="1">
            <a:off x="4267200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4179" y="2739947"/>
            <a:ext cx="31331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two vectors are more or less 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2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vs. Online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4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8" y="1104899"/>
            <a:ext cx="6477005" cy="2590803"/>
          </a:xfrm>
          <a:prstGeom prst="rect">
            <a:avLst/>
          </a:prstGeom>
          <a:noFill/>
        </p:spPr>
      </p:pic>
      <p:pic>
        <p:nvPicPr>
          <p:cNvPr id="67586" name="Picture 2" descr="Full-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10" y="3706853"/>
            <a:ext cx="5471581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37577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hlinkClick r:id="rId4"/>
              </a:rPr>
              <a:t>http://www.wired.com/wired/archive/12.10/tail.html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to learn more!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507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 smtClean="0">
              <a:solidFill>
                <a:srgbClr val="FF0066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76200" y="1828801"/>
            <a:ext cx="9220200" cy="4934128"/>
            <a:chOff x="-76200" y="1828801"/>
            <a:chExt cx="9220200" cy="4934128"/>
          </a:xfrm>
        </p:grpSpPr>
        <p:sp>
          <p:nvSpPr>
            <p:cNvPr id="1404936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3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14049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1" name="Text Box 23"/>
            <p:cNvSpPr txBox="1">
              <a:spLocks noChangeArrowheads="1"/>
            </p:cNvSpPr>
            <p:nvPr/>
          </p:nvSpPr>
          <p:spPr bwMode="auto">
            <a:xfrm>
              <a:off x="0" y="3612045"/>
              <a:ext cx="638316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3" name="Text Box 25"/>
            <p:cNvSpPr txBox="1">
              <a:spLocks noChangeArrowheads="1"/>
            </p:cNvSpPr>
            <p:nvPr/>
          </p:nvSpPr>
          <p:spPr bwMode="auto">
            <a:xfrm>
              <a:off x="-76200" y="5013807"/>
              <a:ext cx="1061509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Romance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8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9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0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3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err="1" smtClean="0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-0.07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-0.09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-0.11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57800" y="5562600"/>
              <a:ext cx="3886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0.56  0.59   0.56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0.09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-0.12  0.02  -0.12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0.69   0.69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0.09   0.09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67400" y="2362200"/>
            <a:ext cx="3124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third vector has a very low singular value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61096" y="4429087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76BA-728A-4B72-824D-A8F7CD9C9268}" type="slidenum">
              <a:rPr lang="en-US"/>
              <a:pPr/>
              <a:t>41</a:t>
            </a:fld>
            <a:endParaRPr lang="en-US"/>
          </a:p>
        </p:txBody>
      </p:sp>
      <p:sp>
        <p:nvSpPr>
          <p:cNvPr id="137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</a:t>
            </a:r>
            <a:r>
              <a:rPr lang="en-US" dirty="0" smtClean="0"/>
              <a:t>Interpretation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7283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/>
                  <a:t>‘</a:t>
                </a:r>
                <a:r>
                  <a:rPr lang="en-US" sz="3200" b="1" dirty="0" smtClean="0">
                    <a:solidFill>
                      <a:srgbClr val="D60093"/>
                    </a:solidFill>
                  </a:rPr>
                  <a:t>movies</a:t>
                </a:r>
                <a:r>
                  <a:rPr lang="en-US" sz="3200" dirty="0" smtClean="0"/>
                  <a:t>’, ‘</a:t>
                </a:r>
                <a:r>
                  <a:rPr lang="en-US" sz="3200" b="1" dirty="0" smtClean="0">
                    <a:solidFill>
                      <a:srgbClr val="D60093"/>
                    </a:solidFill>
                  </a:rPr>
                  <a:t>users</a:t>
                </a:r>
                <a:r>
                  <a:rPr lang="en-US" sz="3200" dirty="0" smtClean="0"/>
                  <a:t>’ </a:t>
                </a:r>
                <a:r>
                  <a:rPr lang="en-US" sz="3200" dirty="0"/>
                  <a:t>and ‘</a:t>
                </a:r>
                <a:r>
                  <a:rPr lang="en-US" sz="3200" b="1" dirty="0">
                    <a:solidFill>
                      <a:srgbClr val="D60093"/>
                    </a:solidFill>
                  </a:rPr>
                  <a:t>concepts</a:t>
                </a:r>
                <a:r>
                  <a:rPr lang="en-US" sz="3200" dirty="0" smtClean="0"/>
                  <a:t>’:</a:t>
                </a:r>
                <a:endParaRPr lang="en-US" sz="3200" dirty="0"/>
              </a:p>
              <a:p>
                <a:pPr>
                  <a:lnSpc>
                    <a:spcPct val="90000"/>
                  </a:lnSpc>
                </a:pPr>
                <a:endParaRPr lang="en-US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user-to-concept </a:t>
                </a:r>
                <a:r>
                  <a:rPr lang="en-US" dirty="0"/>
                  <a:t>similarity matrix</a:t>
                </a:r>
              </a:p>
              <a:p>
                <a:pPr lvl="6">
                  <a:lnSpc>
                    <a:spcPct val="90000"/>
                  </a:lnSpc>
                </a:pPr>
                <a:endParaRPr lang="en-US" b="1" i="1" dirty="0" smtClean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movie-to-concept similarity </a:t>
                </a:r>
                <a:r>
                  <a:rPr lang="en-US" dirty="0"/>
                  <a:t>matrix</a:t>
                </a:r>
              </a:p>
              <a:p>
                <a:pPr lvl="5"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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its diagonal elements: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‘</a:t>
                </a:r>
                <a:r>
                  <a:rPr lang="en-US" dirty="0">
                    <a:solidFill>
                      <a:srgbClr val="FF0000"/>
                    </a:solidFill>
                  </a:rPr>
                  <a:t>strength</a:t>
                </a:r>
                <a:r>
                  <a:rPr lang="en-US" dirty="0"/>
                  <a:t>’ of each concept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377283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  <a:blipFill rotWithShape="1">
                <a:blip r:embed="rId2"/>
                <a:stretch>
                  <a:fillRect l="-2039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212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Rank-k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In the last User-Movie matrix we have more than two singular vectors, but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strongest</a:t>
            </a:r>
            <a:r>
              <a:rPr lang="en-US" dirty="0" smtClean="0"/>
              <a:t> ones are still about the two types.</a:t>
            </a:r>
          </a:p>
          <a:p>
            <a:pPr lvl="1"/>
            <a:r>
              <a:rPr lang="en-US" dirty="0" smtClean="0"/>
              <a:t>The third models the </a:t>
            </a:r>
            <a:r>
              <a:rPr lang="en-US" dirty="0" smtClean="0">
                <a:solidFill>
                  <a:srgbClr val="FF0000"/>
                </a:solidFill>
              </a:rPr>
              <a:t>noise</a:t>
            </a:r>
            <a:r>
              <a:rPr lang="en-US" dirty="0" smtClean="0"/>
              <a:t> in the data</a:t>
            </a:r>
          </a:p>
          <a:p>
            <a:r>
              <a:rPr lang="en-US" dirty="0" smtClean="0"/>
              <a:t>By keeping the two </a:t>
            </a:r>
            <a:r>
              <a:rPr lang="en-US" dirty="0" smtClean="0">
                <a:solidFill>
                  <a:srgbClr val="0070C0"/>
                </a:solidFill>
              </a:rPr>
              <a:t>strongest singular vectors </a:t>
            </a:r>
            <a:r>
              <a:rPr lang="en-US" dirty="0" smtClean="0"/>
              <a:t>we obtain most of the information in the data.</a:t>
            </a:r>
          </a:p>
          <a:p>
            <a:pPr lvl="1"/>
            <a:r>
              <a:rPr lang="en-US" dirty="0" smtClean="0"/>
              <a:t>This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rank-2 approximation </a:t>
            </a:r>
            <a:r>
              <a:rPr lang="en-US" dirty="0" smtClean="0"/>
              <a:t>of the matrix A</a:t>
            </a:r>
          </a:p>
          <a:p>
            <a:pPr lvl="1"/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the best rank-2 </a:t>
            </a:r>
            <a:r>
              <a:rPr lang="en-US" dirty="0" smtClean="0"/>
              <a:t>approximation of A</a:t>
            </a:r>
          </a:p>
          <a:p>
            <a:pPr lvl="2"/>
            <a:r>
              <a:rPr lang="en-US" dirty="0" smtClean="0"/>
              <a:t>The best two latent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as an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rank-k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approximation</a:t>
                </a:r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produced by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top-k singular vectors </a:t>
                </a:r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sum of square errors </a:t>
                </a:r>
                <a:r>
                  <a:rPr lang="en-US" dirty="0" smtClean="0"/>
                  <a:t>for the entries of 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6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88EFEB7-45B7-4865-8B6A-776BB49F2829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629400" y="3515112"/>
            <a:ext cx="342900" cy="424428"/>
            <a:chOff x="6629400" y="4876800"/>
            <a:chExt cx="342900" cy="424428"/>
          </a:xfrm>
        </p:grpSpPr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V="1">
              <a:off x="6705600" y="4876800"/>
              <a:ext cx="266700" cy="4244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6629400" y="4920228"/>
              <a:ext cx="342900" cy="3375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91000" y="2244680"/>
            <a:ext cx="460528" cy="2498300"/>
            <a:chOff x="6613700" y="4876800"/>
            <a:chExt cx="533400" cy="424428"/>
          </a:xfrm>
        </p:grpSpPr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6629400" y="4876800"/>
              <a:ext cx="419100" cy="421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6613700" y="4885504"/>
              <a:ext cx="533400" cy="415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6200000">
            <a:off x="7108893" y="3310469"/>
            <a:ext cx="230265" cy="3687552"/>
            <a:chOff x="6613700" y="4876800"/>
            <a:chExt cx="533400" cy="424428"/>
          </a:xfrm>
        </p:grpSpPr>
        <p:sp>
          <p:nvSpPr>
            <p:cNvPr id="48" name="Line 19"/>
            <p:cNvSpPr>
              <a:spLocks noChangeShapeType="1"/>
            </p:cNvSpPr>
            <p:nvPr/>
          </p:nvSpPr>
          <p:spPr bwMode="auto">
            <a:xfrm flipV="1">
              <a:off x="6629400" y="4876800"/>
              <a:ext cx="419100" cy="421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6613700" y="4885504"/>
              <a:ext cx="533400" cy="415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600" y="2132856"/>
            <a:ext cx="8839200" cy="3202841"/>
            <a:chOff x="228600" y="3494544"/>
            <a:chExt cx="8839200" cy="3202841"/>
          </a:xfrm>
        </p:grpSpPr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499640" y="3520968"/>
              <a:ext cx="2228088" cy="2600952"/>
              <a:chOff x="3105912" y="3044952"/>
              <a:chExt cx="2228088" cy="2600952"/>
            </a:xfrm>
          </p:grpSpPr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2096574" y="2994199"/>
            <a:ext cx="466794" cy="707886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4444" y="2137710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0.13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-0.02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-0.01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0.41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-0.07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-0.03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0.55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-0.09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-0.04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0.68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-0.11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-0.05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0.15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0.65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-0.67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0.29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0.32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57800" y="4200912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0.56  0.59   0.56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0.09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-0.12  0.02  -0.12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0.69   0.69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0.40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-0.80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0.40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0.09   0.09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3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" y="2132856"/>
            <a:ext cx="8839200" cy="3202841"/>
            <a:chOff x="228600" y="3494544"/>
            <a:chExt cx="8839200" cy="3202841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096574" y="4355887"/>
              <a:ext cx="466794" cy="707886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sym typeface="Symbol"/>
                </a:rPr>
                <a:t>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499640" y="3520968"/>
              <a:ext cx="2228088" cy="2600952"/>
              <a:chOff x="3105912" y="3044952"/>
              <a:chExt cx="2228088" cy="2600952"/>
            </a:xfrm>
          </p:grpSpPr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5409618" y="4133671"/>
              <a:ext cx="19845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  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374444" y="2137710"/>
            <a:ext cx="1892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0.13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0.41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0.55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-0.09 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-0.11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0.15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0.73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0.29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57800" y="4200912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0.56  0.59   0.56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0.09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-0.12  0.02  -0.12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0.69   0.69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5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46</a:t>
            </a:fld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659218" y="1844824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flipH="1">
            <a:off x="2320378" y="1844824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746648" y="2706167"/>
            <a:ext cx="466794" cy="707886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2642" y="1844824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42042" y="1844824"/>
            <a:ext cx="4343400" cy="2677656"/>
            <a:chOff x="3654272" y="3018528"/>
            <a:chExt cx="4343400" cy="2677656"/>
          </a:xfrm>
        </p:grpSpPr>
        <p:sp>
          <p:nvSpPr>
            <p:cNvPr id="38" name="Freeform 19"/>
            <p:cNvSpPr>
              <a:spLocks/>
            </p:cNvSpPr>
            <p:nvPr/>
          </p:nvSpPr>
          <p:spPr bwMode="auto">
            <a:xfrm flipH="1">
              <a:off x="7311872" y="3055104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3657600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54272" y="3018528"/>
              <a:ext cx="43434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0.92  0.95   0.92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0.01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2.91  3.01   2.91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-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0.01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-0.01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3.90  4.04   3.90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0.01   0.01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4.82  5.00   4.82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0.03   0.03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0.70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0.70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4.11   4.11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-0.69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1.34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-0.69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4.78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4.78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0.32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0.23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0.32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2.01   2.01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596030" y="4598680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Frobenius</a:t>
            </a:r>
            <a:r>
              <a:rPr lang="en-US" sz="2000" b="1" dirty="0" smtClean="0">
                <a:solidFill>
                  <a:srgbClr val="008000"/>
                </a:solidFill>
              </a:rPr>
              <a:t> norm:</a:t>
            </a:r>
          </a:p>
          <a:p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r>
              <a:rPr lang="en-US" sz="28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= </a:t>
            </a:r>
            <a:r>
              <a:rPr lang="en-US" sz="2800" dirty="0" smtClean="0">
                <a:solidFill>
                  <a:srgbClr val="008000"/>
                </a:solidFill>
                <a:sym typeface="Symbol"/>
              </a:rPr>
              <a:t></a:t>
            </a:r>
            <a:r>
              <a:rPr lang="el-GR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M</a:t>
            </a:r>
            <a:r>
              <a:rPr lang="en-US" sz="28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endParaRPr lang="en-US" sz="2800" baseline="30000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63030" y="4598680"/>
            <a:ext cx="3395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A-B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r>
              <a:rPr lang="en-US" sz="28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=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 </a:t>
            </a:r>
            <a:r>
              <a:rPr lang="el-GR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8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-B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en-US" sz="28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</a:p>
          <a:p>
            <a:r>
              <a:rPr lang="en-US" sz="2800" baseline="30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“small”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02720" y="4979680"/>
            <a:ext cx="1010692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00551" y="4659640"/>
            <a:ext cx="1739079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84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5068" y="44624"/>
            <a:ext cx="8229600" cy="1143000"/>
          </a:xfrm>
        </p:spPr>
        <p:txBody>
          <a:bodyPr/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457200" y="1143000"/>
            <a:ext cx="8502134" cy="50943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“SVD” on Netflix data: </a:t>
            </a:r>
            <a:r>
              <a:rPr lang="en-US" b="1" dirty="0" smtClean="0">
                <a:solidFill>
                  <a:srgbClr val="0000FF"/>
                </a:solidFill>
              </a:rPr>
              <a:t>R ≈ </a:t>
            </a:r>
            <a:r>
              <a:rPr lang="en-US" b="1" i="1" dirty="0" smtClean="0">
                <a:solidFill>
                  <a:srgbClr val="0000FF"/>
                </a:solidFill>
              </a:rPr>
              <a:t>Q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· P</a:t>
            </a:r>
            <a:r>
              <a:rPr lang="en-US" b="1" i="1" baseline="30000" dirty="0" smtClean="0">
                <a:solidFill>
                  <a:srgbClr val="0000FF"/>
                </a:solidFill>
              </a:rPr>
              <a:t>T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pPr lvl="8"/>
            <a:endParaRPr lang="en-US" sz="1000" b="1" dirty="0" smtClean="0">
              <a:solidFill>
                <a:schemeClr val="accent3"/>
              </a:solidFill>
            </a:endParaRPr>
          </a:p>
          <a:p>
            <a:pPr lvl="8"/>
            <a:endParaRPr lang="en-US" sz="1000" b="1" dirty="0" smtClean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r>
              <a:rPr lang="en-US" dirty="0" smtClean="0"/>
              <a:t>For now let’s assume we can approximate the rating matrix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as a product of “thin” </a:t>
            </a:r>
            <a:r>
              <a:rPr lang="en-US" b="1" i="1" dirty="0">
                <a:solidFill>
                  <a:srgbClr val="0000FF"/>
                </a:solidFill>
              </a:rPr>
              <a:t>Q · </a:t>
            </a:r>
            <a:r>
              <a:rPr lang="en-US" b="1" i="1" dirty="0" smtClean="0">
                <a:solidFill>
                  <a:srgbClr val="0000FF"/>
                </a:solidFill>
              </a:rPr>
              <a:t>P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  <a:endParaRPr lang="en-US" baseline="30000" dirty="0">
              <a:solidFill>
                <a:srgbClr val="0000FF"/>
              </a:solidFill>
            </a:endParaRPr>
          </a:p>
          <a:p>
            <a:pPr lvl="1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has missing entries but let’s ignore that for now!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Basically, we will want the reconstruction error to be small on known ratings and we don’t care about the values on the missing ones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Leskovec</a:t>
            </a:r>
            <a:r>
              <a:rPr lang="en-US" dirty="0" smtClean="0"/>
              <a:t>, A. </a:t>
            </a:r>
            <a:r>
              <a:rPr lang="en-US" dirty="0" err="1" smtClean="0"/>
              <a:t>Rajaraman</a:t>
            </a:r>
            <a:r>
              <a:rPr lang="en-US" dirty="0" smtClean="0"/>
              <a:t>, J. Ullman: Mining of Massive Datasets, http://www.mmds.org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3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37241"/>
              </p:ext>
            </p:extLst>
          </p:nvPr>
        </p:nvGraphicFramePr>
        <p:xfrm>
          <a:off x="241050" y="2005335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35638"/>
              </p:ext>
            </p:extLst>
          </p:nvPr>
        </p:nvGraphicFramePr>
        <p:xfrm>
          <a:off x="3161985" y="1929135"/>
          <a:ext cx="1118616" cy="1752600"/>
        </p:xfrm>
        <a:graphic>
          <a:graphicData uri="http://schemas.openxmlformats.org/drawingml/2006/table">
            <a:tbl>
              <a:tblPr rtl="1"/>
              <a:tblGrid>
                <a:gridCol w="372872"/>
                <a:gridCol w="372872"/>
                <a:gridCol w="37287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50779"/>
              </p:ext>
            </p:extLst>
          </p:nvPr>
        </p:nvGraphicFramePr>
        <p:xfrm>
          <a:off x="4457387" y="2481585"/>
          <a:ext cx="4648198" cy="731520"/>
        </p:xfrm>
        <a:graphic>
          <a:graphicData uri="http://schemas.openxmlformats.org/drawingml/2006/table">
            <a:tbl>
              <a:tblPr rtl="1"/>
              <a:tblGrid>
                <a:gridCol w="387350"/>
                <a:gridCol w="385836"/>
                <a:gridCol w="390376"/>
                <a:gridCol w="387350"/>
                <a:gridCol w="385837"/>
                <a:gridCol w="384324"/>
                <a:gridCol w="397941"/>
                <a:gridCol w="378271"/>
                <a:gridCol w="387350"/>
                <a:gridCol w="390376"/>
                <a:gridCol w="385837"/>
                <a:gridCol w="3873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Text Box 180"/>
          <p:cNvSpPr txBox="1">
            <a:spLocks noChangeArrowheads="1"/>
          </p:cNvSpPr>
          <p:nvPr/>
        </p:nvSpPr>
        <p:spPr bwMode="auto">
          <a:xfrm>
            <a:off x="2693673" y="2538735"/>
            <a:ext cx="468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≈</a:t>
            </a:r>
          </a:p>
        </p:txBody>
      </p:sp>
      <p:sp>
        <p:nvSpPr>
          <p:cNvPr id="42" name="Text Box 185"/>
          <p:cNvSpPr txBox="1">
            <a:spLocks noChangeArrowheads="1"/>
          </p:cNvSpPr>
          <p:nvPr/>
        </p:nvSpPr>
        <p:spPr bwMode="auto">
          <a:xfrm>
            <a:off x="6438585" y="2097410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48" name="Text Box 184"/>
          <p:cNvSpPr txBox="1">
            <a:spLocks noChangeArrowheads="1"/>
          </p:cNvSpPr>
          <p:nvPr/>
        </p:nvSpPr>
        <p:spPr bwMode="auto">
          <a:xfrm rot="16200000">
            <a:off x="2622953" y="3184564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43385" y="321781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9185" y="368173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96"/>
          <p:cNvSpPr txBox="1">
            <a:spLocks noChangeArrowheads="1"/>
          </p:cNvSpPr>
          <p:nvPr/>
        </p:nvSpPr>
        <p:spPr bwMode="auto">
          <a:xfrm rot="16200000">
            <a:off x="-276670" y="2534431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7" name="Text Box 187"/>
          <p:cNvSpPr txBox="1">
            <a:spLocks noChangeArrowheads="1"/>
          </p:cNvSpPr>
          <p:nvPr/>
        </p:nvSpPr>
        <p:spPr bwMode="auto">
          <a:xfrm>
            <a:off x="1183265" y="1682202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3686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3647" y="1143000"/>
            <a:ext cx="199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SVD: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= U </a:t>
            </a:r>
            <a:r>
              <a:rPr lang="en-US" i="1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773" y="162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8520753" y="2621913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2426925426"/>
      </p:ext>
    </p:extLst>
  </p:cSld>
  <p:clrMapOvr>
    <a:masterClrMapping/>
  </p:clrMapOvr>
  <p:transition advTm="13329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661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7343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88086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/>
                <a:gridCol w="468312"/>
                <a:gridCol w="4683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64978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/>
                <a:gridCol w="439737"/>
                <a:gridCol w="444500"/>
                <a:gridCol w="439738"/>
                <a:gridCol w="439737"/>
                <a:gridCol w="438150"/>
                <a:gridCol w="452438"/>
                <a:gridCol w="431800"/>
                <a:gridCol w="439737"/>
                <a:gridCol w="444500"/>
                <a:gridCol w="439738"/>
                <a:gridCol w="4413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65730" y="2917165"/>
            <a:ext cx="275112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380497" y="2182121"/>
                <a:ext cx="2460289" cy="1669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𝑻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97" y="2182121"/>
                <a:ext cx="2460289" cy="16691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02935" y="3849469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1282049216"/>
      </p:ext>
    </p:extLst>
  </p:cSld>
  <p:clrMapOvr>
    <a:masterClrMapping/>
  </p:clrMapOvr>
  <p:transition advTm="1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62774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98292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/>
                <a:gridCol w="468312"/>
                <a:gridCol w="4683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54744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/>
                <a:gridCol w="439737"/>
                <a:gridCol w="444500"/>
                <a:gridCol w="439738"/>
                <a:gridCol w="439737"/>
                <a:gridCol w="438150"/>
                <a:gridCol w="452438"/>
                <a:gridCol w="431800"/>
                <a:gridCol w="439737"/>
                <a:gridCol w="444500"/>
                <a:gridCol w="439738"/>
                <a:gridCol w="4413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386214" y="2167278"/>
                <a:ext cx="2460289" cy="1669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𝑻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14" y="2167278"/>
                <a:ext cx="2460289" cy="16691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63343654"/>
      </p:ext>
    </p:extLst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(Preference) Matrix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375770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334000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we fill the empty entries of the matrix?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3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5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3750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21274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/>
                <a:gridCol w="468312"/>
                <a:gridCol w="4683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27149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/>
                <a:gridCol w="439737"/>
                <a:gridCol w="444500"/>
                <a:gridCol w="439738"/>
                <a:gridCol w="439737"/>
                <a:gridCol w="438150"/>
                <a:gridCol w="452438"/>
                <a:gridCol w="431800"/>
                <a:gridCol w="439737"/>
                <a:gridCol w="444500"/>
                <a:gridCol w="439738"/>
                <a:gridCol w="4413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 Box 188"/>
          <p:cNvSpPr txBox="1">
            <a:spLocks noChangeArrowheads="1"/>
          </p:cNvSpPr>
          <p:nvPr/>
        </p:nvSpPr>
        <p:spPr bwMode="auto">
          <a:xfrm>
            <a:off x="1736857" y="2943504"/>
            <a:ext cx="264250" cy="215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06831" y="51592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371870" y="2266890"/>
                <a:ext cx="2460289" cy="1669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𝑻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70" y="2266890"/>
                <a:ext cx="2460289" cy="16691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19928135"/>
      </p:ext>
    </p:extLst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</p:spTree>
    <p:extLst>
      <p:ext uri="{BB962C8B-B14F-4D97-AF65-F5344CB8AC3E}">
        <p14:creationId xmlns:p14="http://schemas.microsoft.com/office/powerpoint/2010/main" val="1500365564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36" name="Picture 19" descr="boy-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083938"/>
            <a:ext cx="669925" cy="762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046149755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Missing ratings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53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52400" y="2667000"/>
            <a:ext cx="8839200" cy="3202841"/>
            <a:chOff x="228600" y="3494544"/>
            <a:chExt cx="8839200" cy="3202841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2149120" y="4417442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55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0.14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-0.06  -0.04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0.30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-0.11  -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0.61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0.43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-0.16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0.76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0.74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-0.31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0.18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0.02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0.70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0.03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0.27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0.01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162993" y="4735393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0.51  0.66   0.44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0.23   0.23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0.24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-0.13  -0.21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0.66   0.66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0.59  0.08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-0.80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0.01   0.01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2703576"/>
            <a:ext cx="612928" cy="2554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62400" y="2819400"/>
            <a:ext cx="612928" cy="243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0200" y="5486400"/>
            <a:ext cx="3429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410200" y="5486400"/>
            <a:ext cx="3429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29400" y="4174673"/>
            <a:ext cx="361368" cy="213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629400" y="4174673"/>
            <a:ext cx="361368" cy="213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Reconstruction of missing ratings</a:t>
            </a:r>
            <a:endParaRPr lang="en-US" dirty="0"/>
          </a:p>
        </p:txBody>
      </p:sp>
      <p:sp>
        <p:nvSpPr>
          <p:cNvPr id="5" name="Freeform 19"/>
          <p:cNvSpPr>
            <a:spLocks/>
          </p:cNvSpPr>
          <p:nvPr/>
        </p:nvSpPr>
        <p:spPr bwMode="auto">
          <a:xfrm flipH="1">
            <a:off x="5520713" y="2838747"/>
            <a:ext cx="1524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1790241" y="2828595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751891"/>
            <a:ext cx="434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0.96  1.14   0.82  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0.01  -0.01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1.94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2.32   1.66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0.07   0.07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2.77  3.32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0.08   0.08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4.84  5.74   4.14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-0.08   0.08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0.40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1.42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0.33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4.06   4.06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0.42  0.63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0.38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4.92   4.92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0.20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0.16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2.03   2.03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55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781" name="Rectangle 18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181026"/>
                <a:ext cx="8686800" cy="3128294"/>
              </a:xfrm>
              <a:noFill/>
              <a:ln/>
            </p:spPr>
            <p:txBody>
              <a:bodyPr>
                <a:normAutofit fontScale="92500" lnSpcReduction="10000"/>
              </a:bodyPr>
              <a:lstStyle/>
              <a:p>
                <a:pPr marL="400050" indent="-400050"/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SVD also considers entries that are missing</a:t>
                </a:r>
                <a:r>
                  <a:rPr lang="en-US" b="1" dirty="0">
                    <a:solidFill>
                      <a:srgbClr val="D60093"/>
                    </a:solidFill>
                    <a:sym typeface="Wingdings" pitchFamily="2" charset="2"/>
                  </a:rPr>
                  <a:t>!</a:t>
                </a:r>
                <a:endParaRPr lang="en-US" b="1" dirty="0" smtClean="0">
                  <a:solidFill>
                    <a:srgbClr val="D60093"/>
                  </a:solidFill>
                </a:endParaRPr>
              </a:p>
              <a:p>
                <a:pPr marL="400050" indent="-400050"/>
                <a:r>
                  <a:rPr lang="en-US" b="1" dirty="0" smtClean="0">
                    <a:solidFill>
                      <a:srgbClr val="0000FF"/>
                    </a:solidFill>
                    <a:sym typeface="Wingdings" pitchFamily="2" charset="2"/>
                  </a:rPr>
                  <a:t>Use specialized methods to find </a:t>
                </a:r>
                <a:r>
                  <a:rPr lang="en-US" b="1" i="1" dirty="0" smtClean="0">
                    <a:solidFill>
                      <a:srgbClr val="0000FF"/>
                    </a:solidFill>
                    <a:sym typeface="Wingdings" pitchFamily="2" charset="2"/>
                  </a:rPr>
                  <a:t>P</a:t>
                </a:r>
                <a:r>
                  <a:rPr lang="en-US" b="1" dirty="0" smtClean="0">
                    <a:solidFill>
                      <a:srgbClr val="0000FF"/>
                    </a:solidFill>
                    <a:sym typeface="Wingdings" pitchFamily="2" charset="2"/>
                  </a:rPr>
                  <a:t>, </a:t>
                </a:r>
                <a:r>
                  <a:rPr lang="en-US" b="1" i="1" dirty="0" smtClean="0">
                    <a:solidFill>
                      <a:srgbClr val="0000FF"/>
                    </a:solidFill>
                    <a:sym typeface="Wingdings" pitchFamily="2" charset="2"/>
                  </a:rPr>
                  <a:t>Q</a:t>
                </a:r>
              </a:p>
              <a:p>
                <a:pPr marL="692658" lvl="1" indent="-400050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R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Arial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chemeClr val="accent3"/>
                  </a:solidFill>
                  <a:sym typeface="Wingdings" pitchFamily="2" charset="2"/>
                </a:endParaRPr>
              </a:p>
              <a:p>
                <a:pPr marL="692658" lvl="1" indent="-400050"/>
                <a:r>
                  <a:rPr lang="en-US" b="1" dirty="0" smtClean="0">
                    <a:sym typeface="Wingdings" pitchFamily="2" charset="2"/>
                  </a:rPr>
                  <a:t>Note:</a:t>
                </a:r>
              </a:p>
              <a:p>
                <a:pPr marL="957834" lvl="2" indent="-400050"/>
                <a:r>
                  <a:rPr lang="en-US" dirty="0" smtClean="0">
                    <a:sym typeface="Wingdings" pitchFamily="2" charset="2"/>
                  </a:rPr>
                  <a:t>We don’t require cols of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to be orthogonal/unit length</a:t>
                </a:r>
              </a:p>
              <a:p>
                <a:pPr marL="957834" lvl="2" indent="-400050"/>
                <a:r>
                  <a:rPr lang="en-US" b="1" i="1" dirty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map users/movies to a latent space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53781" name="Rectangle 18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81026"/>
                <a:ext cx="8686800" cy="3128294"/>
              </a:xfrm>
              <a:blipFill rotWithShape="0">
                <a:blip r:embed="rId2"/>
                <a:stretch>
                  <a:fillRect l="-1404" t="-389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94453"/>
              </p:ext>
            </p:extLst>
          </p:nvPr>
        </p:nvGraphicFramePr>
        <p:xfrm>
          <a:off x="144379" y="1395829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69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18012"/>
              </p:ext>
            </p:extLst>
          </p:nvPr>
        </p:nvGraphicFramePr>
        <p:xfrm>
          <a:off x="2880360" y="1319629"/>
          <a:ext cx="1143000" cy="1752600"/>
        </p:xfrm>
        <a:graphic>
          <a:graphicData uri="http://schemas.openxmlformats.org/drawingml/2006/table">
            <a:tbl>
              <a:tblPr rtl="1"/>
              <a:tblGrid>
                <a:gridCol w="381000"/>
                <a:gridCol w="381000"/>
                <a:gridCol w="3810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72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92088"/>
              </p:ext>
            </p:extLst>
          </p:nvPr>
        </p:nvGraphicFramePr>
        <p:xfrm>
          <a:off x="4128263" y="1872079"/>
          <a:ext cx="4771897" cy="731520"/>
        </p:xfrm>
        <a:graphic>
          <a:graphicData uri="http://schemas.openxmlformats.org/drawingml/2006/table">
            <a:tbl>
              <a:tblPr rtl="1"/>
              <a:tblGrid>
                <a:gridCol w="397658"/>
                <a:gridCol w="396104"/>
                <a:gridCol w="400765"/>
                <a:gridCol w="397658"/>
                <a:gridCol w="396105"/>
                <a:gridCol w="394552"/>
                <a:gridCol w="408531"/>
                <a:gridCol w="388338"/>
                <a:gridCol w="397658"/>
                <a:gridCol w="400765"/>
                <a:gridCol w="396105"/>
                <a:gridCol w="39765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780" name="Text Box 180"/>
          <p:cNvSpPr txBox="1">
            <a:spLocks noChangeArrowheads="1"/>
          </p:cNvSpPr>
          <p:nvPr/>
        </p:nvSpPr>
        <p:spPr bwMode="auto">
          <a:xfrm>
            <a:off x="2544810" y="1929229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Symbol" pitchFamily="18" charset="2"/>
                <a:sym typeface="Symbol" pitchFamily="18" charset="2"/>
              </a:rPr>
              <a:t>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4115" y="253882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0915" y="27387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185"/>
          <p:cNvSpPr txBox="1">
            <a:spLocks noChangeArrowheads="1"/>
          </p:cNvSpPr>
          <p:nvPr/>
        </p:nvSpPr>
        <p:spPr bwMode="auto">
          <a:xfrm>
            <a:off x="6379368" y="1452977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7" name="Text Box 184"/>
          <p:cNvSpPr txBox="1">
            <a:spLocks noChangeArrowheads="1"/>
          </p:cNvSpPr>
          <p:nvPr/>
        </p:nvSpPr>
        <p:spPr bwMode="auto">
          <a:xfrm rot="16200000">
            <a:off x="2351818" y="2587301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056401" y="4267200"/>
                <a:ext cx="2266133" cy="570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Arial" pitchFamily="34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  <m:sup/>
                      </m:sSubSup>
                    </m:oMath>
                  </m:oMathPara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01" y="4267200"/>
                <a:ext cx="2266133" cy="5702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56560" y="10148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8585285" y="2036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 rot="16200000">
            <a:off x="-350851" y="1992238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1" name="Text Box 187"/>
          <p:cNvSpPr txBox="1">
            <a:spLocks noChangeArrowheads="1"/>
          </p:cNvSpPr>
          <p:nvPr/>
        </p:nvSpPr>
        <p:spPr bwMode="auto">
          <a:xfrm>
            <a:off x="1101756" y="1066698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3671317876"/>
      </p:ext>
    </p:extLst>
  </p:cSld>
  <p:clrMapOvr>
    <a:masterClrMapping/>
  </p:clrMapOvr>
  <p:transition advTm="144688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291063"/>
            <a:ext cx="8229600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Want to minimize SSE for unseen test data</a:t>
            </a:r>
          </a:p>
          <a:p>
            <a:r>
              <a:rPr lang="en-US" b="1" dirty="0" smtClean="0"/>
              <a:t>Idea: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Minimize SSE on </a:t>
            </a:r>
            <a:r>
              <a:rPr lang="en-US" b="1" u="sng" dirty="0" smtClean="0">
                <a:solidFill>
                  <a:srgbClr val="0000FF"/>
                </a:solidFill>
              </a:rPr>
              <a:t>training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</a:p>
          <a:p>
            <a:pPr lvl="1"/>
            <a:r>
              <a:rPr lang="en-US" dirty="0" smtClean="0"/>
              <a:t>Want large </a:t>
            </a:r>
            <a:r>
              <a:rPr lang="en-US" b="1" i="1" dirty="0" smtClean="0"/>
              <a:t>k</a:t>
            </a:r>
            <a:r>
              <a:rPr lang="en-US" dirty="0" smtClean="0"/>
              <a:t> (# of factors) to capture all the signals</a:t>
            </a:r>
          </a:p>
          <a:p>
            <a:pPr lvl="1"/>
            <a:r>
              <a:rPr lang="en-US" dirty="0" smtClean="0"/>
              <a:t>But, </a:t>
            </a:r>
            <a:r>
              <a:rPr lang="en-US" b="1" dirty="0" smtClean="0"/>
              <a:t>SSE</a:t>
            </a:r>
            <a:r>
              <a:rPr lang="en-US" dirty="0" smtClean="0"/>
              <a:t> on </a:t>
            </a:r>
            <a:r>
              <a:rPr lang="en-US" b="1" u="sng" dirty="0" smtClean="0">
                <a:solidFill>
                  <a:srgbClr val="0000FF"/>
                </a:solidFill>
              </a:rPr>
              <a:t>test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  <a:r>
              <a:rPr lang="en-US" dirty="0" smtClean="0"/>
              <a:t> begins to rise for </a:t>
            </a:r>
            <a:r>
              <a:rPr lang="en-US" b="1" i="1" dirty="0" smtClean="0"/>
              <a:t>k</a:t>
            </a:r>
            <a:r>
              <a:rPr lang="en-US" dirty="0" smtClean="0"/>
              <a:t> &gt; 2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This is a classical example of </a:t>
            </a:r>
            <a:r>
              <a:rPr lang="en-US" b="1" dirty="0" err="1" smtClean="0"/>
              <a:t>overfitting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With too much freedom (too many free parameters) the model starts fitting noise</a:t>
            </a:r>
          </a:p>
          <a:p>
            <a:pPr lvl="2"/>
            <a:r>
              <a:rPr lang="en-US" dirty="0" smtClean="0"/>
              <a:t>That is it fits too well the training data and thus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generalizing </a:t>
            </a:r>
            <a:r>
              <a:rPr lang="en-US" dirty="0" smtClean="0"/>
              <a:t>well to unseen test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780638"/>
              </p:ext>
            </p:extLst>
          </p:nvPr>
        </p:nvGraphicFramePr>
        <p:xfrm>
          <a:off x="8077200" y="37338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/>
                <a:gridCol w="151130"/>
                <a:gridCol w="151130"/>
                <a:gridCol w="151130"/>
                <a:gridCol w="151130"/>
                <a:gridCol w="151130"/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Missing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r>
              <a:rPr lang="en-US" b="1" dirty="0" smtClean="0"/>
              <a:t>To solve </a:t>
            </a:r>
            <a:r>
              <a:rPr lang="en-US" b="1" dirty="0" err="1" smtClean="0"/>
              <a:t>overfitting</a:t>
            </a:r>
            <a:r>
              <a:rPr lang="en-US" b="1" dirty="0" smtClean="0"/>
              <a:t> we introduce </a:t>
            </a:r>
            <a:r>
              <a:rPr lang="en-US" b="1" dirty="0" smtClean="0">
                <a:solidFill>
                  <a:srgbClr val="FF0066"/>
                </a:solidFill>
              </a:rPr>
              <a:t>regularization:</a:t>
            </a:r>
          </a:p>
          <a:p>
            <a:pPr lvl="1"/>
            <a:r>
              <a:rPr lang="en-US" dirty="0" smtClean="0"/>
              <a:t>Allow rich model where there are sufficient data</a:t>
            </a:r>
          </a:p>
          <a:p>
            <a:pPr lvl="1"/>
            <a:r>
              <a:rPr lang="en-US" dirty="0" smtClean="0"/>
              <a:t>Shrink aggressively where data are scarce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16876"/>
              </p:ext>
            </p:extLst>
          </p:nvPr>
        </p:nvGraphicFramePr>
        <p:xfrm>
          <a:off x="1622425" y="3795713"/>
          <a:ext cx="70262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3022560" imgH="457200" progId="Equation.3">
                  <p:embed/>
                </p:oleObj>
              </mc:Choice>
              <mc:Fallback>
                <p:oleObj name="Equation" r:id="rId3" imgW="3022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795713"/>
                        <a:ext cx="7026275" cy="1060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697331"/>
              </p:ext>
            </p:extLst>
          </p:nvPr>
        </p:nvGraphicFramePr>
        <p:xfrm>
          <a:off x="8153400" y="11430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/>
                <a:gridCol w="151130"/>
                <a:gridCol w="151130"/>
                <a:gridCol w="151130"/>
                <a:gridCol w="151130"/>
                <a:gridCol w="151130"/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225534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, </a:t>
            </a:r>
            <a:r>
              <a:rPr lang="en-US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user set regularization parameters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3638" y="4838176"/>
            <a:ext cx="6172201" cy="572024"/>
            <a:chOff x="2133600" y="5981176"/>
            <a:chExt cx="6172201" cy="572024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3108198" y="5006578"/>
              <a:ext cx="184403" cy="2133600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074" y="6077712"/>
              <a:ext cx="1186134" cy="36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“error”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6613398" y="4491463"/>
              <a:ext cx="184406" cy="3200401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618386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“length”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8553" y="5645204"/>
            <a:ext cx="788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Note: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We do not care about the “raw” value of the objective function,</a:t>
            </a:r>
            <a:b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but we care in P,Q that achieve the minimum of the objective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46564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754068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499"/>
            <a:ext cx="2253070" cy="1617901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47318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4041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Content-based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Represent the items into a </a:t>
            </a:r>
            <a:r>
              <a:rPr lang="en-US" dirty="0" smtClean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</a:t>
            </a:r>
            <a:r>
              <a:rPr lang="en-US" dirty="0" smtClean="0"/>
              <a:t>C</a:t>
            </a:r>
          </a:p>
          <a:p>
            <a:pPr lvl="2"/>
            <a:r>
              <a:rPr lang="en-US" dirty="0"/>
              <a:t>Movie </a:t>
            </a:r>
            <a:r>
              <a:rPr lang="en-US" dirty="0" smtClean="0"/>
              <a:t>recommendations: recommend </a:t>
            </a:r>
            <a:r>
              <a:rPr lang="en-US" dirty="0"/>
              <a:t>movies with same actor(s), director, genre, …</a:t>
            </a:r>
          </a:p>
          <a:p>
            <a:pPr lvl="2"/>
            <a:r>
              <a:rPr lang="en-US" dirty="0"/>
              <a:t>Websites, blogs, </a:t>
            </a:r>
            <a:r>
              <a:rPr lang="en-US" dirty="0" smtClean="0"/>
              <a:t>news: recommend </a:t>
            </a:r>
            <a:r>
              <a:rPr lang="en-US" dirty="0"/>
              <a:t>other sites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248400" y="5029200"/>
            <a:ext cx="669925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500"/>
            <a:ext cx="1593850" cy="116070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12172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149345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5562600" y="45720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1" y="3868500"/>
            <a:ext cx="895857" cy="648636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916492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685927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find the P,Q that minimize the error function we can use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(stochastic) gradient descent </a:t>
            </a:r>
          </a:p>
          <a:p>
            <a:endParaRPr lang="en-US" dirty="0" smtClean="0"/>
          </a:p>
          <a:p>
            <a:r>
              <a:rPr lang="en-US" dirty="0" smtClean="0"/>
              <a:t>We can define different latent factor models that apply the same idea in different ways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Probabilistic/Generative</a:t>
            </a:r>
            <a:r>
              <a:rPr lang="en-US" dirty="0" smtClean="0"/>
              <a:t> models.</a:t>
            </a:r>
          </a:p>
          <a:p>
            <a:endParaRPr lang="en-US" dirty="0"/>
          </a:p>
          <a:p>
            <a:r>
              <a:rPr lang="en-US" dirty="0" smtClean="0"/>
              <a:t>The latent factor methods work well in practice, and they are employed by most sophisticated  recommendation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838200"/>
          </a:xfrm>
        </p:spPr>
        <p:txBody>
          <a:bodyPr/>
          <a:lstStyle/>
          <a:p>
            <a:r>
              <a:rPr lang="en-US" sz="3400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 smtClean="0"/>
              <a:t>Cold-Start problem: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user problem</a:t>
            </a:r>
          </a:p>
          <a:p>
            <a:pPr lvl="1"/>
            <a:r>
              <a:rPr lang="en-US" dirty="0"/>
              <a:t>New item problem</a:t>
            </a:r>
          </a:p>
          <a:p>
            <a:r>
              <a:rPr lang="en-US" dirty="0"/>
              <a:t>Sparsity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25404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7" y="116632"/>
            <a:ext cx="8229600" cy="1143000"/>
          </a:xfrm>
        </p:spPr>
        <p:txBody>
          <a:bodyPr/>
          <a:lstStyle/>
          <a:p>
            <a:r>
              <a:rPr lang="en-US" dirty="0" smtClean="0"/>
              <a:t>The Netflix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1M prize to improve the prediction accuracy by 10%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Suppose that except for the rating matrix, you are also given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social network </a:t>
            </a:r>
            <a:r>
              <a:rPr lang="en-US" dirty="0"/>
              <a:t>of all the users</a:t>
            </a:r>
          </a:p>
          <a:p>
            <a:pPr lvl="1"/>
            <a:r>
              <a:rPr lang="en-US" dirty="0"/>
              <a:t>Such social networks exist in sites like Yelp, Foursquare, </a:t>
            </a:r>
            <a:r>
              <a:rPr lang="en-US" dirty="0" err="1"/>
              <a:t>Epinions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132165" cy="39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How can we use the social network to improve recommendations?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/>
              <a:t>: connected users are likely to have similar ratings.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Ideas?</a:t>
            </a:r>
          </a:p>
          <a:p>
            <a:pPr lvl="1"/>
            <a:r>
              <a:rPr lang="en-US" dirty="0" smtClean="0"/>
              <a:t>For a user who has no ratings, but has friends take the average of the friends to be the predicted rating</a:t>
            </a:r>
          </a:p>
          <a:p>
            <a:pPr lvl="2"/>
            <a:r>
              <a:rPr lang="en-US" dirty="0" smtClean="0"/>
              <a:t>Use relationship strength when available</a:t>
            </a:r>
          </a:p>
          <a:p>
            <a:pPr lvl="1"/>
            <a:r>
              <a:rPr lang="en-US" dirty="0" smtClean="0"/>
              <a:t>Combine the rating similarity and neighborhood rating to predict rating.</a:t>
            </a:r>
          </a:p>
          <a:p>
            <a:pPr lvl="1"/>
            <a:r>
              <a:rPr lang="en-US" dirty="0" smtClean="0"/>
              <a:t>Use social network to determine similarity between 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1221" y="4399647"/>
            <a:ext cx="31627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do not have enough information for Dave to  predict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13582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0224" y="4284374"/>
            <a:ext cx="336629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we know that he is good friends with Charlie for whom we know what he likes</a:t>
            </a:r>
            <a:endParaRPr lang="en-US" dirty="0"/>
          </a:p>
        </p:txBody>
      </p:sp>
      <p:cxnSp>
        <p:nvCxnSpPr>
          <p:cNvPr id="4" name="Straight Connector 3"/>
          <p:cNvCxnSpPr>
            <a:stCxn id="244756" idx="0"/>
            <a:endCxn id="244758" idx="2"/>
          </p:cNvCxnSpPr>
          <p:nvPr/>
        </p:nvCxnSpPr>
        <p:spPr>
          <a:xfrm flipV="1">
            <a:off x="4861719" y="2286000"/>
            <a:ext cx="1831975" cy="15224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83812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prediction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56191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0700" y="4953000"/>
            <a:ext cx="6152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Someone who likes one of the Harry Potter (or Star Wars) </a:t>
            </a:r>
          </a:p>
          <a:p>
            <a:r>
              <a:rPr lang="en-US" dirty="0" smtClean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actors, similar story, same 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5487267" y="2512580"/>
            <a:ext cx="500062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7268" y="4284374"/>
            <a:ext cx="36392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can help us adjust the ratings for Dave to be closer to those of Charlie</a:t>
            </a:r>
            <a:endParaRPr lang="en-US" dirty="0"/>
          </a:p>
        </p:txBody>
      </p:sp>
      <p:cxnSp>
        <p:nvCxnSpPr>
          <p:cNvPr id="4" name="Straight Connector 3"/>
          <p:cNvCxnSpPr>
            <a:stCxn id="244756" idx="0"/>
            <a:endCxn id="244758" idx="2"/>
          </p:cNvCxnSpPr>
          <p:nvPr/>
        </p:nvCxnSpPr>
        <p:spPr>
          <a:xfrm flipV="1">
            <a:off x="5737298" y="2286000"/>
            <a:ext cx="956396" cy="226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88527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Regularization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Mathematically, this means that we add an additional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regularization</a:t>
                </a:r>
                <a:r>
                  <a:rPr lang="en-US" dirty="0" smtClean="0"/>
                  <a:t> term to our optimization function: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𝑖𝑥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‖"/>
                                                      <m:endChr m:val="‖"/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𝑞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begChr m:val="‖"/>
                                                          <m:endChr m:val="‖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/>
                                                                </a:rPr>
                                                                <m:t>𝑝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  <m:sup/>
                                      </m:sSup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𝑦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  <m:sup/>
                                  </m:sSup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b="0" dirty="0" smtClean="0"/>
                  <a:t>: strength of the connection between x and 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: the difference between the latent preferences of the users.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9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in giving </a:t>
            </a:r>
            <a:r>
              <a:rPr lang="en-US" dirty="0" smtClean="0">
                <a:solidFill>
                  <a:srgbClr val="0070C0"/>
                </a:solidFill>
              </a:rPr>
              <a:t>additional information </a:t>
            </a:r>
            <a:r>
              <a:rPr lang="en-US" dirty="0" smtClean="0"/>
              <a:t>about the preferences of the users</a:t>
            </a:r>
          </a:p>
          <a:p>
            <a:r>
              <a:rPr lang="en-US" dirty="0" smtClean="0"/>
              <a:t>Helps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sparse data </a:t>
            </a:r>
            <a:r>
              <a:rPr lang="en-US" dirty="0" smtClean="0"/>
              <a:t>since it allows us to make inferences for users for whom we have little data.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same idea can be applied in different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44824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417638"/>
                <a:ext cx="4876800" cy="49770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Regression: Create a model to predict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continuous value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Several techniques for solving the problem. Closed form solution.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417638"/>
                <a:ext cx="4876800" cy="4977066"/>
              </a:xfrm>
              <a:blipFill rotWithShape="0">
                <a:blip r:embed="rId3"/>
                <a:stretch>
                  <a:fillRect l="-1875" t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7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regression task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application: we want to predict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popularity</a:t>
            </a:r>
            <a:r>
              <a:rPr lang="en-US" dirty="0" smtClean="0"/>
              <a:t> of a blogger.</a:t>
            </a:r>
          </a:p>
          <a:p>
            <a:pPr lvl="1"/>
            <a:r>
              <a:rPr lang="en-US" dirty="0" smtClean="0"/>
              <a:t>We can create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  <a:r>
              <a:rPr lang="en-US" dirty="0" smtClean="0"/>
              <a:t> about the text of the posts, length, frequency, topics, etc.</a:t>
            </a:r>
          </a:p>
          <a:p>
            <a:pPr lvl="1"/>
            <a:r>
              <a:rPr lang="en-US" dirty="0" smtClean="0"/>
              <a:t>Using training data we can find the linear function that best predicts the 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regression with social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Suppose now that we have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social network </a:t>
                </a:r>
                <a:r>
                  <a:rPr lang="en-US" dirty="0" smtClean="0"/>
                  <a:t>between bloggers: there is a link between two bloggers if they follow each other.</a:t>
                </a:r>
              </a:p>
              <a:p>
                <a:pPr lvl="1"/>
                <a:r>
                  <a:rPr lang="en-US" dirty="0" smtClean="0"/>
                  <a:t>Assumption: bloggers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linked</a:t>
                </a:r>
                <a:r>
                  <a:rPr lang="en-US" dirty="0" smtClean="0"/>
                  <a:t> are likely to be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similar quality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Minimize: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This can be written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There is still a closed form solution.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2"/>
                <a:stretch>
                  <a:fillRect l="-667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949396" y="2726047"/>
            <a:ext cx="288032" cy="187220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518410" y="2379634"/>
            <a:ext cx="288032" cy="25202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0117" y="3806167"/>
            <a:ext cx="1826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Regression Cost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131" y="3806167"/>
            <a:ext cx="218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Regularization Cost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518786" y="4454932"/>
            <a:ext cx="263545" cy="177450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9983" y="5473956"/>
                <a:ext cx="44956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: The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Laplacian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of the adjacency matrix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83" y="5473956"/>
                <a:ext cx="4495654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091" r="-67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118637" y="3806167"/>
            <a:ext cx="202536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sometimes also called </a:t>
            </a:r>
            <a:r>
              <a:rPr lang="en-US" dirty="0" smtClean="0">
                <a:solidFill>
                  <a:srgbClr val="FF0000"/>
                </a:solidFill>
              </a:rPr>
              <a:t>network smoothing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same idea can be applied to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r>
              <a:rPr lang="en-US" dirty="0" smtClean="0"/>
              <a:t> problems:</a:t>
            </a:r>
          </a:p>
          <a:p>
            <a:pPr lvl="1"/>
            <a:r>
              <a:rPr lang="en-US" dirty="0" smtClean="0"/>
              <a:t>Classification: create a model that given a set of features predicts a </a:t>
            </a:r>
            <a:r>
              <a:rPr lang="en-US" dirty="0" smtClean="0">
                <a:solidFill>
                  <a:srgbClr val="0070C0"/>
                </a:solidFill>
              </a:rPr>
              <a:t>discrete class label</a:t>
            </a:r>
          </a:p>
          <a:p>
            <a:pPr lvl="2"/>
            <a:r>
              <a:rPr lang="en-US" dirty="0" smtClean="0"/>
              <a:t>E.g. predict what a </a:t>
            </a:r>
            <a:r>
              <a:rPr lang="en-US" dirty="0" err="1" smtClean="0"/>
              <a:t>facebook</a:t>
            </a:r>
            <a:r>
              <a:rPr lang="en-US" dirty="0" smtClean="0"/>
              <a:t> user will vote in the next election.</a:t>
            </a:r>
          </a:p>
          <a:p>
            <a:pPr lvl="2"/>
            <a:r>
              <a:rPr lang="en-US" dirty="0" smtClean="0"/>
              <a:t>We can use the postings of the user to train a model that predicts among the existing parties (independent classification)</a:t>
            </a:r>
          </a:p>
          <a:p>
            <a:r>
              <a:rPr lang="en-US" dirty="0" smtClean="0"/>
              <a:t>We also have the Facebook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social network </a:t>
            </a:r>
            <a:r>
              <a:rPr lang="en-US" dirty="0" smtClean="0"/>
              <a:t>information:</a:t>
            </a:r>
          </a:p>
          <a:p>
            <a:pPr lvl="1"/>
            <a:r>
              <a:rPr lang="en-US" dirty="0" smtClean="0"/>
              <a:t>It is reasonable to assume that people that are connected are more likely to vote the same or similar way</a:t>
            </a:r>
          </a:p>
          <a:p>
            <a:pPr lvl="1"/>
            <a:r>
              <a:rPr lang="en-US" dirty="0" smtClean="0"/>
              <a:t>We want to </a:t>
            </a:r>
            <a:r>
              <a:rPr lang="en-US" dirty="0" smtClean="0">
                <a:solidFill>
                  <a:srgbClr val="FF0000"/>
                </a:solidFill>
              </a:rPr>
              <a:t>collectively</a:t>
            </a:r>
            <a:r>
              <a:rPr lang="en-US" dirty="0" smtClean="0"/>
              <a:t> assign labels so that connected nodes are likely to get similar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A general formulation: </a:t>
                </a:r>
              </a:p>
              <a:p>
                <a:pPr lvl="1"/>
                <a:r>
                  <a:rPr lang="en-US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labeling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the nodes of a graph such that the following cost is minimized: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idea has been studied in many different settings and has many different names</a:t>
                </a:r>
              </a:p>
              <a:p>
                <a:pPr marL="914400" lvl="1" indent="-457200"/>
                <a:r>
                  <a:rPr lang="en-US" dirty="0" err="1" smtClean="0"/>
                  <a:t>Ising</a:t>
                </a:r>
                <a:r>
                  <a:rPr lang="en-US" dirty="0" smtClean="0"/>
                  <a:t> model</a:t>
                </a:r>
              </a:p>
              <a:p>
                <a:pPr marL="914400" lvl="1" indent="-457200"/>
                <a:r>
                  <a:rPr lang="en-US" dirty="0" smtClean="0"/>
                  <a:t>Markov Random Fields</a:t>
                </a:r>
              </a:p>
              <a:p>
                <a:pPr marL="914400" lvl="1" indent="-457200"/>
                <a:r>
                  <a:rPr lang="en-US" dirty="0" smtClean="0"/>
                  <a:t>Metric Labeling</a:t>
                </a:r>
              </a:p>
              <a:p>
                <a:pPr marL="914400" lvl="1" indent="-457200"/>
                <a:r>
                  <a:rPr lang="en-US" dirty="0" smtClean="0"/>
                  <a:t>Graph Regularization</a:t>
                </a:r>
              </a:p>
              <a:p>
                <a:pPr marL="914400" lvl="1" indent="-457200"/>
                <a:r>
                  <a:rPr lang="en-US" dirty="0" smtClean="0"/>
                  <a:t>Graph Smoothing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815" t="-2136" b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748991" y="2492896"/>
            <a:ext cx="288032" cy="187220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318005" y="2146483"/>
            <a:ext cx="288032" cy="25202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3398" y="3587600"/>
            <a:ext cx="2059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Classification Cost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0200" y="3573016"/>
            <a:ext cx="1823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Separation Cost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Main idea: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social network adjacency matrix</a:t>
                </a:r>
                <a:r>
                  <a:rPr lang="en-US" dirty="0" smtClean="0"/>
                  <a:t> can also be factorized</a:t>
                </a:r>
              </a:p>
              <a:p>
                <a:pPr lvl="1"/>
                <a:r>
                  <a:rPr lang="en-US" dirty="0"/>
                  <a:t>Usually we assume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weighted directed </a:t>
                </a:r>
                <a:r>
                  <a:rPr lang="en-US" dirty="0"/>
                  <a:t>graph (either </a:t>
                </a:r>
                <a:r>
                  <a:rPr lang="en-US" dirty="0" smtClean="0"/>
                  <a:t>explicitly (trust), </a:t>
                </a:r>
                <a:r>
                  <a:rPr lang="en-US" dirty="0"/>
                  <a:t>or </a:t>
                </a:r>
                <a:r>
                  <a:rPr lang="en-US" dirty="0" smtClean="0"/>
                  <a:t>implicitly (normalized degree))</a:t>
                </a:r>
                <a:endParaRPr lang="en-US" dirty="0"/>
              </a:p>
              <a:p>
                <a:pPr lvl="1"/>
                <a:r>
                  <a:rPr lang="en-US" dirty="0" smtClean="0"/>
                  <a:t>Intuition: user connections are due to underlying latent factors that cause them to connect.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: the latent factors that describe how a user trusts  other users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: the latent factors that describe how a user is trusted by other users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3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Co-factorization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Force the latent factors that describe user purchase behavior to be the same as those that describe trust behavior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𝑖𝑥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‖"/>
                                                      <m:endChr m:val="‖"/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𝑞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begChr m:val="‖"/>
                                                          <m:endChr m:val="‖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/>
                                                                </a:rPr>
                                                                <m:t>𝑝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+</m:t>
                                                  </m:r>
                                                  <m:nary>
                                                    <m:naryPr>
                                                      <m:chr m:val="∑"/>
                                                      <m:supHide m:val="on"/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naryPr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  <m:sup/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d>
                                                            <m:dPr>
                                                              <m:begChr m:val="‖"/>
                                                              <m:endChr m:val="‖"/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sSub>
                                                                <m:sSubPr>
                                                                  <m:ctrlPr>
                                                                    <a:rPr 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sSubPr>
                                                                <m:e>
                                                                  <m:r>
                                                                    <a:rPr lang="en-US" b="0" i="1" smtClean="0">
                                                                      <a:latin typeface="Cambria Math"/>
                                                                    </a:rPr>
                                                                    <m:t>𝑧</m:t>
                                                                  </m:r>
                                                                </m:e>
                                                                <m:sub>
                                                                  <m:r>
                                                                    <a:rPr lang="en-US" i="1">
                                                                      <a:latin typeface="Cambria Math"/>
                                                                    </a:rPr>
                                                                    <m:t>𝑥</m:t>
                                                                  </m:r>
                                                                </m:sub>
                                                              </m:sSub>
                                                            </m:e>
                                                          </m:d>
                                                        </m:e>
                                                        <m:sup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2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nary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  <m:sup/>
                                      </m:sSup>
                                    </m:e>
                                  </m:d>
                                </m:e>
                                <m:e/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334000" y="1371600"/>
            <a:ext cx="2535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486400" y="5791200"/>
            <a:ext cx="2392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862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544888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324225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41954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Extracting features for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Map items 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 movies:</a:t>
            </a:r>
          </a:p>
          <a:p>
            <a:pPr lvl="2"/>
            <a:r>
              <a:rPr lang="en-US" dirty="0" smtClean="0"/>
              <a:t>Actors, directors, genre, rating, year,…</a:t>
            </a:r>
          </a:p>
          <a:p>
            <a:pPr lvl="1"/>
            <a:r>
              <a:rPr lang="en-US" dirty="0" smtClean="0"/>
              <a:t>For documents?</a:t>
            </a:r>
          </a:p>
          <a:p>
            <a:pPr lvl="1"/>
            <a:endParaRPr lang="en-US" dirty="0"/>
          </a:p>
          <a:p>
            <a:r>
              <a:rPr lang="en-US" dirty="0" smtClean="0"/>
              <a:t>Items are now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real vectors </a:t>
            </a:r>
            <a:r>
              <a:rPr lang="en-US" dirty="0" smtClean="0"/>
              <a:t>in a multidimensional feature space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Challenge: Make all feature values compatible</a:t>
            </a:r>
          </a:p>
          <a:p>
            <a:endParaRPr lang="en-US" dirty="0" smtClean="0"/>
          </a:p>
          <a:p>
            <a:r>
              <a:rPr lang="en-US" dirty="0" smtClean="0"/>
              <a:t>Alternatively we can view a movie as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set of features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 Wars = {1977, Action, Sci-Fi, Lucas, </a:t>
            </a:r>
            <a:r>
              <a:rPr lang="en-US" dirty="0" err="1" smtClean="0"/>
              <a:t>H.Ford</a:t>
            </a:r>
            <a:r>
              <a:rPr lang="en-US" dirty="0" smtClean="0"/>
              <a:t>}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060"/>
              </p:ext>
            </p:extLst>
          </p:nvPr>
        </p:nvGraphicFramePr>
        <p:xfrm>
          <a:off x="1208010" y="3947055"/>
          <a:ext cx="7778330" cy="77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190"/>
                <a:gridCol w="1111190"/>
                <a:gridCol w="1111190"/>
                <a:gridCol w="1111190"/>
                <a:gridCol w="1111190"/>
                <a:gridCol w="1111190"/>
                <a:gridCol w="1111190"/>
              </a:tblGrid>
              <a:tr h="4070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Sci-Fi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Romance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Lucas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H. Ford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Pacino</a:t>
                      </a:r>
                      <a:endParaRPr lang="en-US" sz="1800" dirty="0"/>
                    </a:p>
                  </a:txBody>
                  <a:tcPr/>
                </a:tc>
              </a:tr>
              <a:tr h="2780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304213"/>
            <a:ext cx="1186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 Wars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51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5981</Words>
  <Application>Microsoft Office PowerPoint</Application>
  <PresentationFormat>On-screen Show (4:3)</PresentationFormat>
  <Paragraphs>1819</Paragraphs>
  <Slides>79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3" baseType="lpstr">
      <vt:lpstr>맑은 고딕</vt:lpstr>
      <vt:lpstr>Arial</vt:lpstr>
      <vt:lpstr>Calibri</vt:lpstr>
      <vt:lpstr>Cambria Math</vt:lpstr>
      <vt:lpstr>굴림</vt:lpstr>
      <vt:lpstr>Lucida Bright</vt:lpstr>
      <vt:lpstr>Sylfaen</vt:lpstr>
      <vt:lpstr>Symbol</vt:lpstr>
      <vt:lpstr>Times</vt:lpstr>
      <vt:lpstr>Times New Roman</vt:lpstr>
      <vt:lpstr>Wingdings</vt:lpstr>
      <vt:lpstr>Office Theme</vt:lpstr>
      <vt:lpstr>Microsoft Equation 3.0</vt:lpstr>
      <vt:lpstr>Equation</vt:lpstr>
      <vt:lpstr>Online Social Networks and Media </vt:lpstr>
      <vt:lpstr>Recommendation Systems</vt:lpstr>
      <vt:lpstr>The Long Tail</vt:lpstr>
      <vt:lpstr>Physical vs. Online</vt:lpstr>
      <vt:lpstr>Utility (Preference) Matrix </vt:lpstr>
      <vt:lpstr>Recommendation Systems</vt:lpstr>
      <vt:lpstr>Content-based prediction</vt:lpstr>
      <vt:lpstr>Intuition</vt:lpstr>
      <vt:lpstr>Extracting features for Items</vt:lpstr>
      <vt:lpstr>Extracting Features for Users</vt:lpstr>
      <vt:lpstr>Similarity</vt:lpstr>
      <vt:lpstr>Classification 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User-User Collaborative Filtering</vt:lpstr>
      <vt:lpstr>Item-Item Collaborative Filtering</vt:lpstr>
      <vt:lpstr>Evaluation</vt:lpstr>
      <vt:lpstr>Model-Based Collaborative Filtering</vt:lpstr>
      <vt:lpstr>Latent Factor Models</vt:lpstr>
      <vt:lpstr>Linear algebra</vt:lpstr>
      <vt:lpstr>Rank</vt:lpstr>
      <vt:lpstr>Rank-1 matrices</vt:lpstr>
      <vt:lpstr>Singular Value Decomposition</vt:lpstr>
      <vt:lpstr>Singular Value Decomposition</vt:lpstr>
      <vt:lpstr>Symmetric matrices</vt:lpstr>
      <vt:lpstr>An (extreme) example</vt:lpstr>
      <vt:lpstr>SVD – Example: Users-to-Movies</vt:lpstr>
      <vt:lpstr>SVD – Example: Users-to-Movies</vt:lpstr>
      <vt:lpstr>SVD – Example: Users-to-Movies</vt:lpstr>
      <vt:lpstr>SVD – Example: Users-to-Movies</vt:lpstr>
      <vt:lpstr>SVD – Example: Users-to-Movies</vt:lpstr>
      <vt:lpstr>An (more realistic) example</vt:lpstr>
      <vt:lpstr>SVD – Example: Users-to-Movies</vt:lpstr>
      <vt:lpstr>SVD – Example: Users-to-Movies</vt:lpstr>
      <vt:lpstr>SVD – Example: Users-to-Movies</vt:lpstr>
      <vt:lpstr>SVD – Example: Users-to-Movies</vt:lpstr>
      <vt:lpstr>SVD - Interpretation</vt:lpstr>
      <vt:lpstr>Rank-k approximation</vt:lpstr>
      <vt:lpstr>SVD as an optimization</vt:lpstr>
      <vt:lpstr>Example</vt:lpstr>
      <vt:lpstr>Example</vt:lpstr>
      <vt:lpstr>Example</vt:lpstr>
      <vt:lpstr>Latent Factor Models</vt:lpstr>
      <vt:lpstr>Ratings as Products of Factors</vt:lpstr>
      <vt:lpstr>Ratings as Products of Factors</vt:lpstr>
      <vt:lpstr>Ratings as Products of Factors</vt:lpstr>
      <vt:lpstr>Latent Factor Models</vt:lpstr>
      <vt:lpstr>Latent Factor Models</vt:lpstr>
      <vt:lpstr>Example</vt:lpstr>
      <vt:lpstr>Example</vt:lpstr>
      <vt:lpstr>Latent Factor Models</vt:lpstr>
      <vt:lpstr>Back to Our Problem</vt:lpstr>
      <vt:lpstr>Dealing with Missing Entries</vt:lpstr>
      <vt:lpstr>The Effect of Regularization</vt:lpstr>
      <vt:lpstr>The Effect of Regularization</vt:lpstr>
      <vt:lpstr>The Effect of Regularization</vt:lpstr>
      <vt:lpstr>The Effect of Regularization</vt:lpstr>
      <vt:lpstr>Latent factors</vt:lpstr>
      <vt:lpstr>Pros and cons of collaborative filtering</vt:lpstr>
      <vt:lpstr>The Netflix Challenge</vt:lpstr>
      <vt:lpstr>Social Recommendations</vt:lpstr>
      <vt:lpstr>Social Recommendations</vt:lpstr>
      <vt:lpstr>Social Recommendations</vt:lpstr>
      <vt:lpstr>Social Recommendations</vt:lpstr>
      <vt:lpstr>Social Recommendations</vt:lpstr>
      <vt:lpstr>Social Recommendations</vt:lpstr>
      <vt:lpstr>Social Regularization</vt:lpstr>
      <vt:lpstr>Social Regularization</vt:lpstr>
      <vt:lpstr>Example: Linear regression</vt:lpstr>
      <vt:lpstr>Linear regression task</vt:lpstr>
      <vt:lpstr>Linear regression with social regularization</vt:lpstr>
      <vt:lpstr>Collective Classification</vt:lpstr>
      <vt:lpstr>Collective Classification</vt:lpstr>
      <vt:lpstr>Social network factorization</vt:lpstr>
      <vt:lpstr>Co-factorization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300</cp:revision>
  <dcterms:created xsi:type="dcterms:W3CDTF">2012-10-10T06:53:19Z</dcterms:created>
  <dcterms:modified xsi:type="dcterms:W3CDTF">2016-11-28T23:55:30Z</dcterms:modified>
</cp:coreProperties>
</file>