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431" r:id="rId2"/>
    <p:sldId id="754" r:id="rId3"/>
    <p:sldId id="478" r:id="rId4"/>
    <p:sldId id="482" r:id="rId5"/>
    <p:sldId id="483" r:id="rId6"/>
    <p:sldId id="484" r:id="rId7"/>
    <p:sldId id="485" r:id="rId8"/>
    <p:sldId id="494" r:id="rId9"/>
    <p:sldId id="486" r:id="rId10"/>
    <p:sldId id="487" r:id="rId11"/>
    <p:sldId id="749" r:id="rId12"/>
    <p:sldId id="481" r:id="rId13"/>
    <p:sldId id="491" r:id="rId14"/>
    <p:sldId id="488" r:id="rId15"/>
    <p:sldId id="489" r:id="rId16"/>
    <p:sldId id="490" r:id="rId17"/>
    <p:sldId id="480" r:id="rId18"/>
    <p:sldId id="495" r:id="rId19"/>
    <p:sldId id="497" r:id="rId20"/>
    <p:sldId id="499" r:id="rId21"/>
    <p:sldId id="500" r:id="rId22"/>
    <p:sldId id="501" r:id="rId23"/>
    <p:sldId id="503" r:id="rId24"/>
    <p:sldId id="506" r:id="rId25"/>
    <p:sldId id="504" r:id="rId26"/>
    <p:sldId id="507" r:id="rId27"/>
    <p:sldId id="508" r:id="rId28"/>
    <p:sldId id="717" r:id="rId29"/>
    <p:sldId id="510" r:id="rId30"/>
    <p:sldId id="616" r:id="rId31"/>
    <p:sldId id="511" r:id="rId32"/>
    <p:sldId id="618" r:id="rId33"/>
    <p:sldId id="619" r:id="rId34"/>
    <p:sldId id="620" r:id="rId35"/>
    <p:sldId id="621" r:id="rId36"/>
    <p:sldId id="622" r:id="rId37"/>
    <p:sldId id="750" r:id="rId38"/>
    <p:sldId id="513" r:id="rId39"/>
    <p:sldId id="516" r:id="rId40"/>
    <p:sldId id="517" r:id="rId41"/>
    <p:sldId id="518" r:id="rId42"/>
    <p:sldId id="557" r:id="rId43"/>
    <p:sldId id="520" r:id="rId44"/>
    <p:sldId id="527" r:id="rId45"/>
    <p:sldId id="530" r:id="rId46"/>
    <p:sldId id="531" r:id="rId47"/>
    <p:sldId id="532" r:id="rId48"/>
    <p:sldId id="534" r:id="rId49"/>
    <p:sldId id="535" r:id="rId50"/>
    <p:sldId id="533" r:id="rId51"/>
    <p:sldId id="536" r:id="rId52"/>
    <p:sldId id="550" r:id="rId53"/>
    <p:sldId id="547" r:id="rId54"/>
    <p:sldId id="559" r:id="rId55"/>
    <p:sldId id="558" r:id="rId56"/>
    <p:sldId id="725" r:id="rId57"/>
    <p:sldId id="730" r:id="rId58"/>
    <p:sldId id="731" r:id="rId59"/>
    <p:sldId id="732" r:id="rId60"/>
    <p:sldId id="733" r:id="rId61"/>
    <p:sldId id="734" r:id="rId62"/>
    <p:sldId id="746" r:id="rId63"/>
    <p:sldId id="617" r:id="rId64"/>
    <p:sldId id="365" r:id="rId65"/>
    <p:sldId id="701" r:id="rId66"/>
    <p:sldId id="413" r:id="rId67"/>
    <p:sldId id="376" r:id="rId68"/>
    <p:sldId id="705" r:id="rId69"/>
    <p:sldId id="415" r:id="rId70"/>
    <p:sldId id="706" r:id="rId71"/>
    <p:sldId id="440" r:id="rId72"/>
    <p:sldId id="707" r:id="rId73"/>
    <p:sldId id="441" r:id="rId74"/>
    <p:sldId id="442" r:id="rId75"/>
    <p:sldId id="443" r:id="rId76"/>
    <p:sldId id="688" r:id="rId77"/>
    <p:sldId id="444" r:id="rId78"/>
    <p:sldId id="445" r:id="rId79"/>
    <p:sldId id="446" r:id="rId80"/>
    <p:sldId id="690" r:id="rId81"/>
    <p:sldId id="689" r:id="rId82"/>
    <p:sldId id="708" r:id="rId83"/>
    <p:sldId id="419" r:id="rId84"/>
    <p:sldId id="420" r:id="rId85"/>
    <p:sldId id="421" r:id="rId86"/>
    <p:sldId id="422" r:id="rId87"/>
    <p:sldId id="423" r:id="rId88"/>
    <p:sldId id="694" r:id="rId89"/>
    <p:sldId id="424" r:id="rId90"/>
    <p:sldId id="425" r:id="rId91"/>
    <p:sldId id="426" r:id="rId92"/>
    <p:sldId id="427" r:id="rId93"/>
    <p:sldId id="428" r:id="rId94"/>
    <p:sldId id="751" r:id="rId95"/>
    <p:sldId id="697" r:id="rId96"/>
    <p:sldId id="698" r:id="rId97"/>
    <p:sldId id="711" r:id="rId98"/>
    <p:sldId id="699" r:id="rId99"/>
    <p:sldId id="712" r:id="rId100"/>
    <p:sldId id="700" r:id="rId101"/>
    <p:sldId id="713" r:id="rId102"/>
    <p:sldId id="492" r:id="rId103"/>
    <p:sldId id="493" r:id="rId104"/>
    <p:sldId id="716" r:id="rId105"/>
    <p:sldId id="715" r:id="rId106"/>
    <p:sldId id="721" r:id="rId107"/>
    <p:sldId id="723" r:id="rId108"/>
    <p:sldId id="722" r:id="rId109"/>
    <p:sldId id="720" r:id="rId110"/>
    <p:sldId id="714" r:id="rId111"/>
    <p:sldId id="496" r:id="rId112"/>
    <p:sldId id="752" r:id="rId113"/>
    <p:sldId id="477" r:id="rId114"/>
    <p:sldId id="724" r:id="rId1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0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3:32:17.9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8 2,'-118'-4'3,"-4"1"-3,-3 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65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8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2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2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7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1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2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89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A76CC3C5-CBBF-408B-BDA1-19EDB514339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3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2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67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26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22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9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78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04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3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0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9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6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5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3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1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2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0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4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5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39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94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0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4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3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4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6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2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9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03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12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0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18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18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1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0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2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F46-5F13-4FA7-8D7F-5BE019ACC508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6F-C91B-4DB4-9A2E-946356BF481F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6CF-C378-4382-B6F4-EE6E4F196E45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5C4-C286-4976-84AE-5F3CEE477752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110-7191-45B7-A1D9-A73CA24F0E54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E004-93E2-45E3-AAF4-B8EBEA8D684D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F6F-E8F6-4D39-8B53-3F26FD3379DC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0D64-FC33-44C0-A45C-D6D0DD18F240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DD6-A7E5-4D3F-9FF3-69D8F22926E3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B382-A905-43CD-945F-78A79883D167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ACB-E921-49CB-B949-9FFF0E636751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03D5-999C-4BE9-A02B-09F921A261A1}" type="datetime1">
              <a:rPr lang="el-GR" smtClean="0"/>
              <a:pPr/>
              <a:t>26/10/2016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1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customXml" Target="../ink/ink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Community detection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684" y="127364"/>
            <a:ext cx="7812732" cy="70934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Facebook Network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1" y="1124744"/>
            <a:ext cx="6947963" cy="470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4339" y="2251348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school</a:t>
            </a:r>
            <a:endParaRPr lang="ko-KR" alt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9682" y="2395604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 fontScale="92500" lnSpcReduction="10000"/>
          </a:bodyPr>
          <a:lstStyle/>
          <a:p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b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internship</a:t>
            </a:r>
            <a:endParaRPr lang="ko-KR" alt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47" y="3649894"/>
            <a:ext cx="2491259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Stanford (Squash)</a:t>
            </a:r>
            <a:endParaRPr lang="ko-KR" alt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425" y="3523365"/>
            <a:ext cx="293838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Stanford (Basketball)</a:t>
            </a:r>
            <a:endParaRPr lang="ko-KR" altLang="en-US" sz="2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134" y="1048544"/>
            <a:ext cx="32047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/>
              <a:t>Social communities</a:t>
            </a:r>
            <a:endParaRPr lang="ko-KR" altLang="en-US" sz="28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538741" y="1590213"/>
            <a:ext cx="563116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5381382" y="583327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27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Number of clusters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/>
          <a:lstStyle/>
          <a:p>
            <a:r>
              <a:rPr lang="en-US" dirty="0" smtClean="0"/>
              <a:t>Modularity is useful for selecting the </a:t>
            </a:r>
            <a:br>
              <a:rPr lang="en-US" dirty="0" smtClean="0"/>
            </a:br>
            <a:r>
              <a:rPr lang="en-US" dirty="0" smtClean="0"/>
              <a:t>number of clusters: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19050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84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Cluster quality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a given clustering is “good”?</a:t>
            </a:r>
          </a:p>
          <a:p>
            <a:endParaRPr lang="en-US" sz="3200" dirty="0" smtClean="0"/>
          </a:p>
          <a:p>
            <a:r>
              <a:rPr lang="en-US" sz="3200" dirty="0" smtClean="0"/>
              <a:t>Also, it is both a local (per individual cluster) and global measure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0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060848"/>
            <a:ext cx="78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 ground truth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Without ground truth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0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38313"/>
            <a:ext cx="4686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 ground truth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Zachary’s Karate Club</a:t>
            </a:r>
          </a:p>
          <a:p>
            <a:r>
              <a:rPr lang="en-US" sz="2800" dirty="0" smtClean="0"/>
              <a:t>Club president (34) (circles) and instructor (1) (rectangles)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8" y="4005064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8" y="2371884"/>
            <a:ext cx="4838159" cy="1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fraction of instances that have labels equal to </a:t>
            </a:r>
            <a:r>
              <a:rPr lang="en-US" sz="2800" dirty="0" smtClean="0"/>
              <a:t>the label of the community’s majority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767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(5+6+4)/20 </a:t>
            </a:r>
            <a:r>
              <a:rPr lang="en-US" dirty="0"/>
              <a:t>= </a:t>
            </a:r>
            <a:r>
              <a:rPr lang="en-US" dirty="0" smtClean="0"/>
              <a:t>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ased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on pair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counting</a:t>
            </a:r>
            <a:r>
              <a:rPr lang="en-US" sz="2400" dirty="0" smtClean="0"/>
              <a:t>: the number of </a:t>
            </a:r>
            <a:r>
              <a:rPr lang="en-US" sz="2400" dirty="0"/>
              <a:t>pairs of vertices which are </a:t>
            </a:r>
            <a:r>
              <a:rPr lang="en-US" sz="2400" dirty="0" smtClean="0"/>
              <a:t>classified </a:t>
            </a:r>
            <a:r>
              <a:rPr lang="en-US" sz="2400" dirty="0"/>
              <a:t>in the </a:t>
            </a:r>
            <a:r>
              <a:rPr lang="en-US" sz="2400" dirty="0" smtClean="0"/>
              <a:t>same (different</a:t>
            </a:r>
            <a:r>
              <a:rPr lang="en-US" sz="2400" dirty="0"/>
              <a:t>) clusters in the two partitions.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420886"/>
            <a:ext cx="801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 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 This is a correct decision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</a:t>
            </a:r>
            <a:r>
              <a:rPr lang="en-US" sz="2400" dirty="0"/>
              <a:t>. This is an incorrect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en-US" sz="2400" dirty="0"/>
              <a:t>: when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</a:t>
            </a:r>
            <a:r>
              <a:rPr lang="en-US" sz="2400" dirty="0" smtClean="0"/>
              <a:t>assigned to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an incorrect decision.</a:t>
            </a:r>
          </a:p>
        </p:txBody>
      </p:sp>
    </p:spTree>
    <p:extLst>
      <p:ext uri="{BB962C8B-B14F-4D97-AF65-F5344CB8AC3E}">
        <p14:creationId xmlns:p14="http://schemas.microsoft.com/office/powerpoint/2010/main" val="350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9" y="4653136"/>
            <a:ext cx="598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37170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TP</a:t>
            </a:r>
            <a:r>
              <a:rPr lang="en-US" sz="2400" dirty="0"/>
              <a:t>, we need </a:t>
            </a:r>
            <a:r>
              <a:rPr lang="en-US" sz="2400" dirty="0" smtClean="0"/>
              <a:t>to compute </a:t>
            </a:r>
            <a:r>
              <a:rPr lang="en-US" sz="2400" dirty="0"/>
              <a:t>the number of pairs with the same label that are in the same community</a:t>
            </a:r>
          </a:p>
        </p:txBody>
      </p:sp>
    </p:spTree>
    <p:extLst>
      <p:ext uri="{BB962C8B-B14F-4D97-AF65-F5344CB8AC3E}">
        <p14:creationId xmlns:p14="http://schemas.microsoft.com/office/powerpoint/2010/main" val="31422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2628"/>
            <a:ext cx="51911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536"/>
            <a:ext cx="4726111" cy="17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01008"/>
            <a:ext cx="3898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For TN</a:t>
            </a:r>
            <a:r>
              <a:rPr lang="en-US" sz="2800" dirty="0" smtClean="0"/>
              <a:t>: compute </a:t>
            </a:r>
            <a:r>
              <a:rPr lang="en-US" sz="2800" dirty="0"/>
              <a:t>the number of dissimilar pairs in dissimilar communities</a:t>
            </a:r>
          </a:p>
        </p:txBody>
      </p:sp>
    </p:spTree>
    <p:extLst>
      <p:ext uri="{BB962C8B-B14F-4D97-AF65-F5344CB8AC3E}">
        <p14:creationId xmlns:p14="http://schemas.microsoft.com/office/powerpoint/2010/main" val="3367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86266"/>
            <a:ext cx="6762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16" y="5589240"/>
            <a:ext cx="530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006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FP</a:t>
            </a:r>
            <a:r>
              <a:rPr lang="en-US" sz="2400" dirty="0"/>
              <a:t>, </a:t>
            </a:r>
            <a:r>
              <a:rPr lang="en-US" sz="2400" dirty="0" smtClean="0"/>
              <a:t>compute </a:t>
            </a:r>
            <a:r>
              <a:rPr lang="en-US" sz="2400" dirty="0"/>
              <a:t>dissimilar pairs that are in the same community.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60" y="49411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FN</a:t>
            </a:r>
            <a:r>
              <a:rPr lang="en-US" sz="2400" dirty="0" smtClean="0"/>
              <a:t>, compute </a:t>
            </a:r>
            <a:r>
              <a:rPr lang="en-US" sz="2400" dirty="0"/>
              <a:t>similar members that are in </a:t>
            </a:r>
            <a:r>
              <a:rPr lang="en-US" sz="2400" dirty="0" smtClean="0"/>
              <a:t>different </a:t>
            </a:r>
            <a:r>
              <a:rPr lang="en-US" sz="2400" dirty="0"/>
              <a:t>communities.</a:t>
            </a:r>
          </a:p>
        </p:txBody>
      </p:sp>
    </p:spTree>
    <p:extLst>
      <p:ext uri="{BB962C8B-B14F-4D97-AF65-F5344CB8AC3E}">
        <p14:creationId xmlns:p14="http://schemas.microsoft.com/office/powerpoint/2010/main" val="311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03884" y="1196752"/>
            <a:ext cx="827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Precision (P):</a:t>
            </a:r>
            <a:r>
              <a:rPr lang="en-US" sz="2800" dirty="0" smtClean="0"/>
              <a:t> the </a:t>
            </a:r>
            <a:r>
              <a:rPr lang="en-US" sz="2800" dirty="0"/>
              <a:t>fraction of pairs that have been correctly </a:t>
            </a:r>
            <a:r>
              <a:rPr lang="en-US" sz="2800" dirty="0" smtClean="0"/>
              <a:t>assigned to </a:t>
            </a:r>
            <a:r>
              <a:rPr lang="en-US" sz="2800" dirty="0"/>
              <a:t>the same community. </a:t>
            </a:r>
            <a:endParaRPr lang="en-US" sz="2800" dirty="0" smtClean="0"/>
          </a:p>
          <a:p>
            <a:pPr algn="just"/>
            <a:endParaRPr lang="en-US" sz="800" dirty="0"/>
          </a:p>
          <a:p>
            <a:pPr algn="ctr"/>
            <a:r>
              <a:rPr lang="en-US" sz="2800" dirty="0" smtClean="0"/>
              <a:t>TP/(TP+FP)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Recall (R):</a:t>
            </a:r>
            <a:r>
              <a:rPr lang="en-US" sz="2800" dirty="0" smtClean="0"/>
              <a:t> the </a:t>
            </a:r>
            <a:r>
              <a:rPr lang="en-US" sz="2800" dirty="0"/>
              <a:t>fraction of pairs </a:t>
            </a:r>
            <a:r>
              <a:rPr lang="en-US" sz="2800" dirty="0" smtClean="0"/>
              <a:t>assigned </a:t>
            </a:r>
            <a:r>
              <a:rPr lang="en-US" sz="2800" dirty="0"/>
              <a:t>to the same community of all </a:t>
            </a:r>
            <a:r>
              <a:rPr lang="en-US" sz="2800" dirty="0" smtClean="0"/>
              <a:t>the pairs </a:t>
            </a:r>
            <a:r>
              <a:rPr lang="en-US" sz="2800" dirty="0"/>
              <a:t>that should have been in the same community.</a:t>
            </a:r>
          </a:p>
          <a:p>
            <a:pPr algn="just"/>
            <a:endParaRPr lang="en-US" sz="800" dirty="0" smtClean="0"/>
          </a:p>
          <a:p>
            <a:pPr algn="ctr"/>
            <a:r>
              <a:rPr lang="en-US" sz="2800" dirty="0" smtClean="0"/>
              <a:t>TP/(TP+FN)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F-measure</a:t>
            </a:r>
          </a:p>
          <a:p>
            <a:pPr algn="ctr"/>
            <a:r>
              <a:rPr lang="en-US" sz="2800" dirty="0" smtClean="0"/>
              <a:t>2PR/(P+R)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4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Twitter &amp;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886092"/>
            <a:ext cx="735516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 circles, circles of trust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905750" cy="447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 Cohesion</a:t>
            </a:r>
            <a:r>
              <a:rPr lang="en-US" altLang="en-US" dirty="0">
                <a:solidFill>
                  <a:srgbClr val="FF9900"/>
                </a:solidFill>
              </a:rPr>
              <a:t>:</a:t>
            </a:r>
            <a:r>
              <a:rPr lang="en-US" altLang="en-US" dirty="0"/>
              <a:t> Measures how closely related are objects in a </a:t>
            </a:r>
            <a:r>
              <a:rPr lang="en-US" altLang="en-US" dirty="0" smtClean="0"/>
              <a:t>cluster</a:t>
            </a:r>
            <a:endParaRPr lang="en-US" altLang="en-US" dirty="0"/>
          </a:p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Separation</a:t>
            </a:r>
            <a:r>
              <a:rPr lang="en-US" alt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/>
              <a:t>Example: Squared Error</a:t>
            </a:r>
          </a:p>
          <a:p>
            <a:pPr marL="742950" lvl="1" indent="-285750"/>
            <a:r>
              <a:rPr lang="en-US" altLang="en-US" sz="2000" dirty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r>
              <a:rPr lang="en-US" altLang="en-US" sz="2000" dirty="0"/>
              <a:t>Separation is measured by the between cluster sum of </a:t>
            </a:r>
            <a:r>
              <a:rPr lang="en-US" altLang="en-US" sz="2000" dirty="0" smtClean="0"/>
              <a:t>squares</a:t>
            </a:r>
            <a:endParaRPr lang="en-US" altLang="en-US" sz="2000" dirty="0"/>
          </a:p>
          <a:p>
            <a:pPr marL="1143000" lvl="2" indent="-228600"/>
            <a:endParaRPr lang="en-US" altLang="en-US" sz="1800" dirty="0" smtClean="0"/>
          </a:p>
          <a:p>
            <a:pPr marL="1143000" lvl="2" indent="-228600"/>
            <a:endParaRPr lang="en-US" altLang="en-US" sz="1800" dirty="0"/>
          </a:p>
          <a:p>
            <a:pPr marL="1143000" lvl="2" indent="-228600"/>
            <a:endParaRPr lang="en-US" altLang="en-US" sz="1800" dirty="0"/>
          </a:p>
          <a:p>
            <a:pPr lvl="3"/>
            <a:r>
              <a:rPr lang="en-US" altLang="en-US" sz="1800" dirty="0"/>
              <a:t>Where |C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| is the size of cluster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72001"/>
              </p:ext>
            </p:extLst>
          </p:nvPr>
        </p:nvGraphicFramePr>
        <p:xfrm>
          <a:off x="1763688" y="3861048"/>
          <a:ext cx="32940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8" name="Equation" r:id="rId3" imgW="1384300" imgH="381000" progId="Equation.3">
                  <p:embed/>
                </p:oleObj>
              </mc:Choice>
              <mc:Fallback>
                <p:oleObj name="Equation" r:id="rId3" imgW="1384300" imgH="38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61048"/>
                        <a:ext cx="329406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47821"/>
              </p:ext>
            </p:extLst>
          </p:nvPr>
        </p:nvGraphicFramePr>
        <p:xfrm>
          <a:off x="2123728" y="4941168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9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941168"/>
                        <a:ext cx="332263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</p:spTree>
    <p:extLst>
      <p:ext uri="{BB962C8B-B14F-4D97-AF65-F5344CB8AC3E}">
        <p14:creationId xmlns:p14="http://schemas.microsoft.com/office/powerpoint/2010/main" val="16188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464496" cy="15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52178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3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115235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semantics: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(ad hoc) analyze other attributes (e.g., profile, content generated) for coherence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human subjects (user study) Mechanical Turk</a:t>
            </a:r>
          </a:p>
          <a:p>
            <a:r>
              <a:rPr lang="en-US" sz="2800" dirty="0" smtClean="0"/>
              <a:t>Visual representation (similarity/adjacency matric, word clouds,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" y="4058231"/>
            <a:ext cx="786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84482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Pang-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Tan, Michael Steinbach,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Vipin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Kumar,  Introduction to Data Mining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8, http://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www.users.cs.umn.edu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/~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kumar/dmbook/index.php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79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23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431" y="908720"/>
            <a:ext cx="8438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Background: How it relates to “cluster analysis”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Hierarchical clustering (</a:t>
            </a:r>
            <a:r>
              <a:rPr lang="en-US" sz="2800" dirty="0" err="1" smtClean="0"/>
              <a:t>betweenness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evaluate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</a:t>
            </a:r>
          </a:p>
          <a:p>
            <a:r>
              <a:rPr lang="en-US" sz="2800" dirty="0" smtClean="0"/>
              <a:t>Cuts, Spectral clustering, Denser subgraphs, community evolution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1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 (some applications)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108" y="1176653"/>
            <a:ext cx="796111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Knowledge discovery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Groups based on common interests, behavior, </a:t>
            </a:r>
            <a:r>
              <a:rPr lang="en-US" sz="2800" dirty="0" err="1" smtClean="0"/>
              <a:t>etc</a:t>
            </a:r>
            <a:r>
              <a:rPr lang="en-US" sz="2800" dirty="0"/>
              <a:t> </a:t>
            </a:r>
            <a:r>
              <a:rPr lang="en-US" sz="2000" dirty="0" smtClean="0"/>
              <a:t>(e.g., Canadians who call USA, readings tastes,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Recommendations, marketing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behavior </a:t>
            </a:r>
            <a:r>
              <a:rPr lang="en-US" sz="2800" dirty="0" smtClean="0"/>
              <a:t>(observable at the group, not the individual level, local view is noisy and ad hoc)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Performance-wise</a:t>
            </a:r>
            <a:r>
              <a:rPr lang="en-US" sz="2800" dirty="0" smtClean="0"/>
              <a:t> </a:t>
            </a:r>
            <a:r>
              <a:rPr lang="en-US" sz="2000" dirty="0" smtClean="0"/>
              <a:t>(partition a large graph into many machines, assigning web clients to web servers, routing in ad hoc networks,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Classification of the nodes </a:t>
            </a:r>
            <a:r>
              <a:rPr lang="en-US" sz="2800" dirty="0" smtClean="0"/>
              <a:t>(by identifying modules and their boundaries)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Summary, visual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representation</a:t>
            </a:r>
            <a:r>
              <a:rPr lang="en-US" sz="2800" dirty="0" smtClean="0"/>
              <a:t> of the graph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19256" cy="85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Non-overlapping vs. overlapping 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45529"/>
            <a:ext cx="41323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810000" cy="420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/>
          <a:lstStyle/>
          <a:p>
            <a:r>
              <a:rPr lang="en-US" altLang="ko-KR" sz="5200" dirty="0" smtClean="0">
                <a:solidFill>
                  <a:schemeClr val="accent6">
                    <a:lumMod val="75000"/>
                  </a:schemeClr>
                </a:solidFill>
              </a:rPr>
              <a:t>Non-overlapping Communities</a:t>
            </a:r>
            <a:endParaRPr lang="ko-KR" altLang="en-US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1" y="2514600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23430" y="5067399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948535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Adjacency matrix</a:t>
            </a:r>
            <a:endParaRPr lang="ko-KR" altLang="en-US" sz="2400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04" y="2540403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5553740" y="2438400"/>
            <a:ext cx="2353227" cy="124324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59383" y="2057400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4272127" y="3686476"/>
            <a:ext cx="2385242" cy="122655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4665773" y="3645104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the structure of community overlaps: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Edge density in the overlaps is higher!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3406"/>
            <a:ext cx="450267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2906"/>
            <a:ext cx="3724275" cy="29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8686" y="5638800"/>
            <a:ext cx="44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 as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“tiles”</a:t>
            </a:r>
          </a:p>
        </p:txBody>
      </p:sp>
    </p:spTree>
    <p:extLst>
      <p:ext uri="{BB962C8B-B14F-4D97-AF65-F5344CB8AC3E}">
        <p14:creationId xmlns:p14="http://schemas.microsoft.com/office/powerpoint/2010/main" val="4502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4523"/>
            <a:ext cx="4968552" cy="389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19256" cy="85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Member-based (local) vs. group-based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7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979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Detection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85" y="1268760"/>
            <a:ext cx="7725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graph G(V, E), find subsets 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of V, </a:t>
            </a:r>
          </a:p>
          <a:p>
            <a:r>
              <a:rPr lang="en-US" sz="2400" dirty="0" smtClean="0"/>
              <a:t>such that </a:t>
            </a:r>
            <a:r>
              <a:rPr lang="en-US" sz="3200" dirty="0" smtClean="0">
                <a:sym typeface="Symbol"/>
              </a:rPr>
              <a:t>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C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 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8485" y="2417406"/>
            <a:ext cx="7303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Edges can also represent content or attributes shared by individuals (in the same location, of the same gender,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Undirected graphs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Unweighted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(easily extended)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Attributed, or labeled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846" y="508518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Multipartite graphs </a:t>
            </a:r>
            <a:r>
              <a:rPr lang="en-US" sz="2400" dirty="0" smtClean="0"/>
              <a:t>– e.g., affiliation networks, citation networks, customers-products: reduced to </a:t>
            </a:r>
            <a:r>
              <a:rPr lang="en-US" sz="2400" dirty="0" err="1" smtClean="0"/>
              <a:t>unipartited</a:t>
            </a:r>
            <a:r>
              <a:rPr lang="en-US" sz="2400" dirty="0" smtClean="0"/>
              <a:t> projections of each vertex class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 (degree similarity)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5963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Clique: a </a:t>
            </a:r>
            <a:r>
              <a:rPr lang="en-US" sz="2400" dirty="0"/>
              <a:t>maximum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complete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in which </a:t>
            </a:r>
            <a:r>
              <a:rPr lang="en-US" sz="2400" dirty="0" smtClean="0"/>
              <a:t>all pairs </a:t>
            </a:r>
            <a:r>
              <a:rPr lang="en-US" sz="2400" dirty="0"/>
              <a:t>of </a:t>
            </a:r>
            <a:r>
              <a:rPr lang="en-US" sz="2400" dirty="0" smtClean="0"/>
              <a:t>vertices are connected by an edge. 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clique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of size k </a:t>
            </a:r>
            <a:r>
              <a:rPr lang="en-US" sz="2400" dirty="0"/>
              <a:t>is a </a:t>
            </a:r>
            <a:r>
              <a:rPr lang="en-US" sz="2400" dirty="0" err="1"/>
              <a:t>subgraph</a:t>
            </a:r>
            <a:r>
              <a:rPr lang="en-US" sz="2400" dirty="0"/>
              <a:t>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vertices </a:t>
            </a:r>
            <a:r>
              <a:rPr lang="en-US" sz="2400" dirty="0"/>
              <a:t>where </a:t>
            </a:r>
            <a:r>
              <a:rPr lang="en-US" sz="2400" dirty="0" smtClean="0"/>
              <a:t>the degree of all vertices in the induced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 -1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39" y="3429000"/>
            <a:ext cx="563628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657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Cliques vs complete graphs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7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Ομάδες για την Άσκηση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2636912"/>
            <a:ext cx="67687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Team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1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(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Forest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Fire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): Μαρία Ζέρβα, Ιωάννης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Κουβάτης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Χρήστος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Σπαθάρης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Team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2 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Kronecker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graph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): Άγγελος Παπαμιχαήλ, Δημήτρης 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Βαλεκάρδας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Βιργινία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Τσίντζου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Γιώργος Αδαμόπουλος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Team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3 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Preferential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attachment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and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copying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model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): 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Μαρία Παππά, Κωνσταντίνος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Δημολίκας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Chaysri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Piyabhum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72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 (degree similarity)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earch for: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clique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(the </a:t>
            </a:r>
            <a:r>
              <a:rPr lang="en-US" sz="2400" dirty="0" smtClean="0"/>
              <a:t>one with </a:t>
            </a:r>
            <a:r>
              <a:rPr lang="en-US" sz="2400" dirty="0"/>
              <a:t>the largest number of vertices) or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all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maximal cliques </a:t>
            </a:r>
            <a:r>
              <a:rPr lang="en-US" sz="2400" dirty="0"/>
              <a:t>(</a:t>
            </a:r>
            <a:r>
              <a:rPr lang="en-US" sz="2400" dirty="0" smtClean="0"/>
              <a:t>cliques that </a:t>
            </a:r>
            <a:r>
              <a:rPr lang="en-US" sz="2400" dirty="0"/>
              <a:t>are not subgraphs of a larger </a:t>
            </a:r>
            <a:r>
              <a:rPr lang="en-US" sz="2400" dirty="0" smtClean="0"/>
              <a:t>clique; i.e</a:t>
            </a:r>
            <a:r>
              <a:rPr lang="en-US" sz="2400" dirty="0"/>
              <a:t>., cannot be expanded further).</a:t>
            </a:r>
          </a:p>
          <a:p>
            <a:endParaRPr lang="en-US" sz="2400" dirty="0" smtClean="0"/>
          </a:p>
          <a:p>
            <a:r>
              <a:rPr lang="en-US" sz="2400" dirty="0" smtClean="0"/>
              <a:t>Both </a:t>
            </a:r>
            <a:r>
              <a:rPr lang="en-US" sz="2400" dirty="0"/>
              <a:t>problems are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NP-hard</a:t>
            </a:r>
            <a:r>
              <a:rPr lang="en-US" sz="2400" dirty="0"/>
              <a:t>, as is verifying whether a graph</a:t>
            </a:r>
          </a:p>
          <a:p>
            <a:r>
              <a:rPr lang="en-US" sz="2400" dirty="0"/>
              <a:t>contains a clique larger than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50" y="4365104"/>
            <a:ext cx="32551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3" y="908720"/>
            <a:ext cx="7568905" cy="437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883" y="5282124"/>
            <a:ext cx="636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Enumerate all cliques.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Checks all permutations!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100 vertices, 2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- 1 different cliques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731828" y="30125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Check all neighbors of last node sequentially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if connected with all members in the clique -&gt; new clique -&gt; push</a:t>
            </a:r>
            <a:endParaRPr lang="el-G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806489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Pruning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Prune all vertices </a:t>
            </a:r>
            <a:r>
              <a:rPr lang="en-US" sz="2400" dirty="0"/>
              <a:t>(and </a:t>
            </a:r>
            <a:r>
              <a:rPr lang="en-US" sz="2400" dirty="0" smtClean="0"/>
              <a:t>incident edges) </a:t>
            </a:r>
            <a:r>
              <a:rPr lang="en-US" sz="2400" dirty="0"/>
              <a:t>with degrees less than k </a:t>
            </a:r>
            <a:r>
              <a:rPr lang="en-US" sz="2400" dirty="0" smtClean="0"/>
              <a:t>- </a:t>
            </a:r>
            <a:r>
              <a:rPr lang="en-US" sz="2400" dirty="0"/>
              <a:t>1.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Effective due to the power-law </a:t>
            </a:r>
            <a:r>
              <a:rPr lang="en-US" sz="2400" dirty="0"/>
              <a:t>distribution of </a:t>
            </a:r>
            <a:r>
              <a:rPr lang="en-US" sz="2400" dirty="0" smtClean="0"/>
              <a:t>vertex degrees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“Exact cliques” </a:t>
            </a:r>
            <a:r>
              <a:rPr lang="en-US" sz="2400" dirty="0"/>
              <a:t>are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rarely observed </a:t>
            </a:r>
            <a:r>
              <a:rPr lang="en-US" sz="2400" dirty="0"/>
              <a:t>in </a:t>
            </a:r>
            <a:r>
              <a:rPr lang="en-US" sz="2400" dirty="0" smtClean="0"/>
              <a:t>real networks. </a:t>
            </a:r>
          </a:p>
          <a:p>
            <a:endParaRPr lang="en-US" sz="900" dirty="0"/>
          </a:p>
          <a:p>
            <a:r>
              <a:rPr lang="en-US" sz="2400" dirty="0" smtClean="0"/>
              <a:t>E.g., a </a:t>
            </a:r>
            <a:r>
              <a:rPr lang="en-US" sz="2400" dirty="0"/>
              <a:t>clique of 1,000 </a:t>
            </a:r>
            <a:r>
              <a:rPr lang="en-US" sz="2400" dirty="0" smtClean="0"/>
              <a:t>vertices has (999x1000)/2  </a:t>
            </a:r>
            <a:r>
              <a:rPr lang="en-US" sz="2400" dirty="0"/>
              <a:t>= 499,500 edges.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single edge removal </a:t>
            </a:r>
            <a:r>
              <a:rPr lang="en-US" sz="2400" dirty="0" smtClean="0"/>
              <a:t>results </a:t>
            </a:r>
            <a:r>
              <a:rPr lang="en-US" sz="2400" dirty="0"/>
              <a:t>in a </a:t>
            </a:r>
            <a:r>
              <a:rPr lang="en-US" sz="2400" dirty="0" err="1"/>
              <a:t>subgraph</a:t>
            </a:r>
            <a:r>
              <a:rPr lang="en-US" sz="2400" dirty="0"/>
              <a:t> that is no longer a clique.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That represents </a:t>
            </a:r>
            <a:r>
              <a:rPr lang="en-US" sz="2400" dirty="0"/>
              <a:t>less than 0.0002% of the </a:t>
            </a:r>
            <a:r>
              <a:rPr lang="en-US" sz="2400" dirty="0" smtClean="0"/>
              <a:t>edges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Relaxing 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82701"/>
            <a:ext cx="8085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ll vertices </a:t>
            </a:r>
            <a:r>
              <a:rPr lang="en-US" sz="2400" dirty="0"/>
              <a:t>have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minimum degree</a:t>
            </a:r>
            <a:r>
              <a:rPr lang="en-US" sz="2400" dirty="0"/>
              <a:t> </a:t>
            </a:r>
            <a:r>
              <a:rPr lang="en-US" sz="2400" dirty="0" smtClean="0"/>
              <a:t>but not</a:t>
            </a:r>
            <a:r>
              <a:rPr lang="en-US" sz="2400" dirty="0"/>
              <a:t> </a:t>
            </a:r>
            <a:r>
              <a:rPr lang="en-US" sz="2400" dirty="0" smtClean="0"/>
              <a:t>necessarily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smtClean="0"/>
              <a:t>-1 </a:t>
            </a:r>
          </a:p>
          <a:p>
            <a:endParaRPr lang="en-US" sz="2400" dirty="0" smtClean="0"/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k-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</a:rPr>
              <a:t>plex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/>
              <a:t>For </a:t>
            </a:r>
            <a:r>
              <a:rPr lang="en-US" sz="2400" dirty="0"/>
              <a:t>a set of vertices </a:t>
            </a:r>
            <a:r>
              <a:rPr lang="en-US" sz="2400" dirty="0" smtClean="0"/>
              <a:t>V, for all u,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≥  |V| -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/>
              <a:t>where 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</a:t>
            </a:r>
            <a:r>
              <a:rPr lang="en-US" sz="2400" dirty="0"/>
              <a:t>is the degree of v in the induced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2551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845" y="34290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What is k for a clique?</a:t>
            </a:r>
            <a:endParaRPr lang="en-US" sz="2400" i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74" y="4095621"/>
            <a:ext cx="4314190" cy="16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0336" y="3890665"/>
            <a:ext cx="265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02" y="1412776"/>
            <a:ext cx="808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Assumption: communities </a:t>
            </a:r>
            <a:r>
              <a:rPr lang="en-US" sz="2400" dirty="0"/>
              <a:t>are formed from a set </a:t>
            </a:r>
            <a:r>
              <a:rPr lang="en-US" sz="2400" dirty="0" smtClean="0"/>
              <a:t>of cliques and edges </a:t>
            </a:r>
            <a:r>
              <a:rPr lang="en-US" sz="2400" dirty="0"/>
              <a:t>that connect these cliques.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4" y="2426962"/>
            <a:ext cx="3695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11" y="2399727"/>
            <a:ext cx="3667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676" y="1634024"/>
            <a:ext cx="8085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Given </a:t>
            </a:r>
            <a:r>
              <a:rPr lang="en-US" sz="2400" i="1" dirty="0" smtClean="0"/>
              <a:t>k</a:t>
            </a:r>
            <a:r>
              <a:rPr lang="en-US" sz="2400" dirty="0" smtClean="0"/>
              <a:t>,  find </a:t>
            </a:r>
            <a:r>
              <a:rPr lang="en-US" sz="2400" dirty="0"/>
              <a:t>all cliques of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graph (clique </a:t>
            </a:r>
            <a:r>
              <a:rPr lang="en-US" sz="2400" dirty="0"/>
              <a:t>graph) where all cliques are </a:t>
            </a:r>
            <a:r>
              <a:rPr lang="en-US" sz="2400" dirty="0" smtClean="0"/>
              <a:t>vertices, </a:t>
            </a:r>
            <a:r>
              <a:rPr lang="en-US" sz="2400" dirty="0"/>
              <a:t>and </a:t>
            </a:r>
            <a:r>
              <a:rPr lang="en-US" sz="2400" dirty="0" smtClean="0"/>
              <a:t>two cliques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share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 vertices </a:t>
            </a:r>
            <a:r>
              <a:rPr lang="en-US" sz="2400" dirty="0"/>
              <a:t>are connected via </a:t>
            </a:r>
            <a:r>
              <a:rPr lang="en-US" sz="2400" dirty="0" smtClean="0"/>
              <a:t>an edge.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Communities </a:t>
            </a:r>
            <a:r>
              <a:rPr lang="en-US" sz="2400" dirty="0"/>
              <a:t>are </a:t>
            </a:r>
            <a:r>
              <a:rPr lang="en-US" sz="2400" dirty="0" smtClean="0"/>
              <a:t>the </a:t>
            </a:r>
            <a:r>
              <a:rPr lang="en-US" sz="2400" dirty="0"/>
              <a:t>connected components of this graph.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3" y="3573016"/>
            <a:ext cx="7477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3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07" y="3145986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85411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Input graph,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1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44" y="2564904"/>
            <a:ext cx="4981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Clique  graph for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95536" y="5762312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13314" y="5293223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12465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Note: the example protein network was detected using a CPM algorithm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74359" y="2544834"/>
            <a:ext cx="1975183" cy="2364671"/>
          </a:xfrm>
          <a:custGeom>
            <a:avLst/>
            <a:gdLst>
              <a:gd name="connsiteX0" fmla="*/ 531714 w 1975183"/>
              <a:gd name="connsiteY0" fmla="*/ 82456 h 2364671"/>
              <a:gd name="connsiteX1" fmla="*/ 158227 w 1975183"/>
              <a:gd name="connsiteY1" fmla="*/ 636248 h 2364671"/>
              <a:gd name="connsiteX2" fmla="*/ 42317 w 1975183"/>
              <a:gd name="connsiteY2" fmla="*/ 1988529 h 2364671"/>
              <a:gd name="connsiteX3" fmla="*/ 853686 w 1975183"/>
              <a:gd name="connsiteY3" fmla="*/ 2362017 h 2364671"/>
              <a:gd name="connsiteX4" fmla="*/ 1510509 w 1975183"/>
              <a:gd name="connsiteY4" fmla="*/ 1859741 h 2364671"/>
              <a:gd name="connsiteX5" fmla="*/ 1974148 w 1975183"/>
              <a:gd name="connsiteY5" fmla="*/ 1099887 h 2364671"/>
              <a:gd name="connsiteX6" fmla="*/ 1613540 w 1975183"/>
              <a:gd name="connsiteY6" fmla="*/ 494580 h 2364671"/>
              <a:gd name="connsiteX7" fmla="*/ 905202 w 1975183"/>
              <a:gd name="connsiteY7" fmla="*/ 43820 h 2364671"/>
              <a:gd name="connsiteX8" fmla="*/ 531714 w 1975183"/>
              <a:gd name="connsiteY8" fmla="*/ 82456 h 2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183" h="2364671">
                <a:moveTo>
                  <a:pt x="531714" y="82456"/>
                </a:moveTo>
                <a:cubicBezTo>
                  <a:pt x="407218" y="181194"/>
                  <a:pt x="239793" y="318569"/>
                  <a:pt x="158227" y="636248"/>
                </a:cubicBezTo>
                <a:cubicBezTo>
                  <a:pt x="76661" y="953927"/>
                  <a:pt x="-73593" y="1700901"/>
                  <a:pt x="42317" y="1988529"/>
                </a:cubicBezTo>
                <a:cubicBezTo>
                  <a:pt x="158227" y="2276157"/>
                  <a:pt x="608987" y="2383482"/>
                  <a:pt x="853686" y="2362017"/>
                </a:cubicBezTo>
                <a:cubicBezTo>
                  <a:pt x="1098385" y="2340552"/>
                  <a:pt x="1323765" y="2070096"/>
                  <a:pt x="1510509" y="1859741"/>
                </a:cubicBezTo>
                <a:cubicBezTo>
                  <a:pt x="1697253" y="1649386"/>
                  <a:pt x="1956976" y="1327414"/>
                  <a:pt x="1974148" y="1099887"/>
                </a:cubicBezTo>
                <a:cubicBezTo>
                  <a:pt x="1991320" y="872360"/>
                  <a:pt x="1791698" y="670591"/>
                  <a:pt x="1613540" y="494580"/>
                </a:cubicBezTo>
                <a:cubicBezTo>
                  <a:pt x="1435382" y="318569"/>
                  <a:pt x="1081213" y="110361"/>
                  <a:pt x="905202" y="43820"/>
                </a:cubicBezTo>
                <a:cubicBezTo>
                  <a:pt x="729191" y="-22721"/>
                  <a:pt x="656210" y="-16282"/>
                  <a:pt x="531714" y="8245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73164" y="2442735"/>
            <a:ext cx="3561310" cy="2663777"/>
          </a:xfrm>
          <a:custGeom>
            <a:avLst/>
            <a:gdLst>
              <a:gd name="connsiteX0" fmla="*/ 1045799 w 3561310"/>
              <a:gd name="connsiteY0" fmla="*/ 94403 h 2663777"/>
              <a:gd name="connsiteX1" fmla="*/ 556402 w 3561310"/>
              <a:gd name="connsiteY1" fmla="*/ 416375 h 2663777"/>
              <a:gd name="connsiteX2" fmla="*/ 182915 w 3561310"/>
              <a:gd name="connsiteY2" fmla="*/ 828499 h 2663777"/>
              <a:gd name="connsiteX3" fmla="*/ 15490 w 3561310"/>
              <a:gd name="connsiteY3" fmla="*/ 1433806 h 2663777"/>
              <a:gd name="connsiteX4" fmla="*/ 556402 w 3561310"/>
              <a:gd name="connsiteY4" fmla="*/ 2528510 h 2663777"/>
              <a:gd name="connsiteX5" fmla="*/ 2720053 w 3561310"/>
              <a:gd name="connsiteY5" fmla="*/ 2502752 h 2663777"/>
              <a:gd name="connsiteX6" fmla="*/ 3544301 w 3561310"/>
              <a:gd name="connsiteY6" fmla="*/ 1227744 h 2663777"/>
              <a:gd name="connsiteX7" fmla="*/ 2063230 w 3561310"/>
              <a:gd name="connsiteY7" fmla="*/ 145919 h 2663777"/>
              <a:gd name="connsiteX8" fmla="*/ 1419287 w 3561310"/>
              <a:gd name="connsiteY8" fmla="*/ 4251 h 2663777"/>
              <a:gd name="connsiteX9" fmla="*/ 1045799 w 3561310"/>
              <a:gd name="connsiteY9" fmla="*/ 94403 h 266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1310" h="2663777">
                <a:moveTo>
                  <a:pt x="1045799" y="94403"/>
                </a:moveTo>
                <a:cubicBezTo>
                  <a:pt x="901985" y="163090"/>
                  <a:pt x="700216" y="294026"/>
                  <a:pt x="556402" y="416375"/>
                </a:cubicBezTo>
                <a:cubicBezTo>
                  <a:pt x="412588" y="538724"/>
                  <a:pt x="273067" y="658927"/>
                  <a:pt x="182915" y="828499"/>
                </a:cubicBezTo>
                <a:cubicBezTo>
                  <a:pt x="92763" y="998071"/>
                  <a:pt x="-46758" y="1150471"/>
                  <a:pt x="15490" y="1433806"/>
                </a:cubicBezTo>
                <a:cubicBezTo>
                  <a:pt x="77738" y="1717141"/>
                  <a:pt x="105641" y="2350352"/>
                  <a:pt x="556402" y="2528510"/>
                </a:cubicBezTo>
                <a:cubicBezTo>
                  <a:pt x="1007163" y="2706668"/>
                  <a:pt x="2222070" y="2719546"/>
                  <a:pt x="2720053" y="2502752"/>
                </a:cubicBezTo>
                <a:cubicBezTo>
                  <a:pt x="3218036" y="2285958"/>
                  <a:pt x="3653771" y="1620549"/>
                  <a:pt x="3544301" y="1227744"/>
                </a:cubicBezTo>
                <a:cubicBezTo>
                  <a:pt x="3434831" y="834939"/>
                  <a:pt x="2417399" y="349835"/>
                  <a:pt x="2063230" y="145919"/>
                </a:cubicBezTo>
                <a:cubicBezTo>
                  <a:pt x="1709061" y="-57997"/>
                  <a:pt x="1586712" y="14983"/>
                  <a:pt x="1419287" y="4251"/>
                </a:cubicBezTo>
                <a:cubicBezTo>
                  <a:pt x="1251862" y="-6481"/>
                  <a:pt x="1189613" y="25716"/>
                  <a:pt x="1045799" y="94403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94758" y="2555486"/>
            <a:ext cx="2008487" cy="2291504"/>
          </a:xfrm>
          <a:custGeom>
            <a:avLst/>
            <a:gdLst>
              <a:gd name="connsiteX0" fmla="*/ 964374 w 2008487"/>
              <a:gd name="connsiteY0" fmla="*/ 71804 h 2291504"/>
              <a:gd name="connsiteX1" fmla="*/ 165884 w 2008487"/>
              <a:gd name="connsiteY1" fmla="*/ 741506 h 2291504"/>
              <a:gd name="connsiteX2" fmla="*/ 75732 w 2008487"/>
              <a:gd name="connsiteY2" fmla="*/ 1449844 h 2291504"/>
              <a:gd name="connsiteX3" fmla="*/ 1054527 w 2008487"/>
              <a:gd name="connsiteY3" fmla="*/ 2286970 h 2291504"/>
              <a:gd name="connsiteX4" fmla="*/ 1981805 w 2008487"/>
              <a:gd name="connsiteY4" fmla="*/ 1720300 h 2291504"/>
              <a:gd name="connsiteX5" fmla="*/ 1724228 w 2008487"/>
              <a:gd name="connsiteY5" fmla="*/ 406655 h 2291504"/>
              <a:gd name="connsiteX6" fmla="*/ 1376498 w 2008487"/>
              <a:gd name="connsiteY6" fmla="*/ 97562 h 2291504"/>
              <a:gd name="connsiteX7" fmla="*/ 1144679 w 2008487"/>
              <a:gd name="connsiteY7" fmla="*/ 20289 h 2291504"/>
              <a:gd name="connsiteX8" fmla="*/ 964374 w 2008487"/>
              <a:gd name="connsiteY8" fmla="*/ 71804 h 22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487" h="2291504">
                <a:moveTo>
                  <a:pt x="964374" y="71804"/>
                </a:moveTo>
                <a:cubicBezTo>
                  <a:pt x="801242" y="192007"/>
                  <a:pt x="313991" y="511833"/>
                  <a:pt x="165884" y="741506"/>
                </a:cubicBezTo>
                <a:cubicBezTo>
                  <a:pt x="17777" y="971179"/>
                  <a:pt x="-72375" y="1192267"/>
                  <a:pt x="75732" y="1449844"/>
                </a:cubicBezTo>
                <a:cubicBezTo>
                  <a:pt x="223839" y="1707421"/>
                  <a:pt x="736848" y="2241894"/>
                  <a:pt x="1054527" y="2286970"/>
                </a:cubicBezTo>
                <a:cubicBezTo>
                  <a:pt x="1372206" y="2332046"/>
                  <a:pt x="1870188" y="2033686"/>
                  <a:pt x="1981805" y="1720300"/>
                </a:cubicBezTo>
                <a:cubicBezTo>
                  <a:pt x="2093422" y="1406914"/>
                  <a:pt x="1825113" y="677111"/>
                  <a:pt x="1724228" y="406655"/>
                </a:cubicBezTo>
                <a:cubicBezTo>
                  <a:pt x="1623344" y="136199"/>
                  <a:pt x="1473090" y="161956"/>
                  <a:pt x="1376498" y="97562"/>
                </a:cubicBezTo>
                <a:cubicBezTo>
                  <a:pt x="1279906" y="33168"/>
                  <a:pt x="1211220" y="22435"/>
                  <a:pt x="1144679" y="20289"/>
                </a:cubicBezTo>
                <a:cubicBezTo>
                  <a:pt x="1078138" y="18143"/>
                  <a:pt x="1127506" y="-48399"/>
                  <a:pt x="964374" y="71804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796" y="1844824"/>
            <a:ext cx="82063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Two </a:t>
            </a:r>
            <a:r>
              <a:rPr lang="en-US" sz="2800" i="1" dirty="0"/>
              <a:t>k</a:t>
            </a:r>
            <a:r>
              <a:rPr lang="en-US" sz="2800" dirty="0"/>
              <a:t>-cliques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adjacent</a:t>
            </a:r>
            <a:r>
              <a:rPr lang="en-US" sz="2800" dirty="0" smtClean="0"/>
              <a:t>, </a:t>
            </a:r>
            <a:r>
              <a:rPr lang="en-US" sz="2800" dirty="0"/>
              <a:t>if they share </a:t>
            </a:r>
            <a:r>
              <a:rPr lang="en-US" sz="2800" i="1" dirty="0"/>
              <a:t>k</a:t>
            </a:r>
            <a:r>
              <a:rPr lang="en-US" sz="2800" dirty="0"/>
              <a:t> </a:t>
            </a:r>
            <a:r>
              <a:rPr lang="en-US" sz="2800" dirty="0" smtClean="0"/>
              <a:t>- 1 </a:t>
            </a:r>
            <a:r>
              <a:rPr lang="en-US" sz="2800" dirty="0"/>
              <a:t>vertices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union of adjacent </a:t>
            </a:r>
            <a:r>
              <a:rPr lang="en-US" sz="2800" i="1" dirty="0"/>
              <a:t>k</a:t>
            </a:r>
            <a:r>
              <a:rPr lang="en-US" sz="2800" dirty="0"/>
              <a:t>-cliques is called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-clique chain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Two </a:t>
            </a:r>
            <a:r>
              <a:rPr lang="en-US" sz="2800" i="1" dirty="0"/>
              <a:t>k</a:t>
            </a:r>
            <a:r>
              <a:rPr lang="en-US" sz="2800" dirty="0"/>
              <a:t>-cliques are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connected </a:t>
            </a:r>
            <a:r>
              <a:rPr lang="en-US" sz="2800" dirty="0"/>
              <a:t>if they are part </a:t>
            </a:r>
            <a:r>
              <a:rPr lang="en-US" sz="2800" dirty="0" smtClean="0"/>
              <a:t>of a </a:t>
            </a:r>
            <a:r>
              <a:rPr lang="en-US" sz="2800" i="1" dirty="0" smtClean="0"/>
              <a:t>k</a:t>
            </a:r>
            <a:r>
              <a:rPr lang="en-US" sz="2800" dirty="0" smtClean="0"/>
              <a:t>-clique chain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k-clique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community </a:t>
            </a:r>
            <a:r>
              <a:rPr lang="en-US" sz="2800" dirty="0"/>
              <a:t>is </a:t>
            </a:r>
            <a:r>
              <a:rPr lang="en-US" sz="2800" dirty="0" smtClean="0"/>
              <a:t>the largest </a:t>
            </a:r>
            <a:r>
              <a:rPr lang="en-US" sz="2800" dirty="0"/>
              <a:t>connected </a:t>
            </a:r>
            <a:r>
              <a:rPr lang="en-US" sz="2800" dirty="0" err="1" smtClean="0"/>
              <a:t>subgraph</a:t>
            </a:r>
            <a:r>
              <a:rPr lang="en-US" sz="2800" dirty="0"/>
              <a:t> </a:t>
            </a:r>
            <a:r>
              <a:rPr lang="en-US" sz="2800" dirty="0" smtClean="0"/>
              <a:t>obtained </a:t>
            </a:r>
            <a:r>
              <a:rPr lang="en-US" sz="2800" dirty="0"/>
              <a:t>by the union of </a:t>
            </a:r>
            <a:r>
              <a:rPr lang="en-US" sz="2800" dirty="0" smtClean="0"/>
              <a:t>a </a:t>
            </a:r>
            <a:r>
              <a:rPr lang="en-US" sz="2800" i="1" dirty="0" smtClean="0"/>
              <a:t>k</a:t>
            </a:r>
            <a:r>
              <a:rPr lang="en-US" sz="2800" dirty="0" smtClean="0"/>
              <a:t>-clique </a:t>
            </a:r>
            <a:r>
              <a:rPr lang="en-US" sz="2800" dirty="0"/>
              <a:t>and of all </a:t>
            </a:r>
            <a:r>
              <a:rPr lang="en-US" sz="2800" i="1" dirty="0"/>
              <a:t>k</a:t>
            </a:r>
            <a:r>
              <a:rPr lang="en-US" sz="2800" dirty="0"/>
              <a:t>-cliques which are connected to 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0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095" y="1045699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Real networks are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not random graphs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Communities</a:t>
            </a:r>
          </a:p>
          <a:p>
            <a:pPr algn="just"/>
            <a:r>
              <a:rPr lang="en-US" sz="2800" dirty="0" smtClean="0"/>
              <a:t>aka: groups, clusters, cohesive subgroups, modules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/>
              <a:t>(informal) Definition: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groups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vertices </a:t>
            </a:r>
            <a:r>
              <a:rPr lang="en-US" sz="2800" dirty="0"/>
              <a:t>which probably </a:t>
            </a:r>
            <a:r>
              <a:rPr lang="en-US" sz="2800" dirty="0" smtClean="0"/>
              <a:t>share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common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properties</a:t>
            </a:r>
            <a:r>
              <a:rPr lang="en-US" sz="2800" dirty="0"/>
              <a:t> and/or play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similar roles </a:t>
            </a:r>
            <a:r>
              <a:rPr lang="en-US" sz="2800" dirty="0"/>
              <a:t>within </a:t>
            </a:r>
            <a:r>
              <a:rPr lang="en-US" sz="2800" dirty="0" smtClean="0"/>
              <a:t>the graph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Some are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explicit (emic) </a:t>
            </a:r>
            <a:r>
              <a:rPr lang="en-US" sz="2800" dirty="0" smtClean="0"/>
              <a:t>(e.g., Facebook (groups), LinkedIn (groups, associations), </a:t>
            </a:r>
            <a:r>
              <a:rPr lang="en-US" sz="2800" dirty="0" err="1" smtClean="0"/>
              <a:t>etc</a:t>
            </a:r>
            <a:r>
              <a:rPr lang="en-US" sz="2800" dirty="0" smtClean="0"/>
              <a:t>), we are interested in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implicit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(etic) </a:t>
            </a:r>
            <a:r>
              <a:rPr lang="en-US" sz="2800" dirty="0" smtClean="0"/>
              <a:t>ones</a:t>
            </a:r>
            <a:endParaRPr 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5536" y="0"/>
            <a:ext cx="868680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6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548" y="1412776"/>
            <a:ext cx="8013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i="1" dirty="0" smtClean="0"/>
              <a:t>k</a:t>
            </a:r>
            <a:r>
              <a:rPr lang="en-US" sz="2000" dirty="0" smtClean="0"/>
              <a:t>-clique </a:t>
            </a:r>
            <a:r>
              <a:rPr lang="en-US" sz="2000" dirty="0"/>
              <a:t>community is </a:t>
            </a:r>
            <a:r>
              <a:rPr lang="en-US" sz="2000" dirty="0" smtClean="0"/>
              <a:t>identified by making </a:t>
            </a:r>
            <a:r>
              <a:rPr lang="en-US" sz="2000" dirty="0"/>
              <a:t>a </a:t>
            </a:r>
            <a:r>
              <a:rPr lang="en-US" sz="2000" i="1" dirty="0"/>
              <a:t>k</a:t>
            </a:r>
            <a:r>
              <a:rPr lang="en-US" sz="2000" dirty="0"/>
              <a:t>-clique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“roll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over </a:t>
            </a:r>
            <a:r>
              <a:rPr lang="en-US" sz="2000" dirty="0"/>
              <a:t>adjacent </a:t>
            </a:r>
            <a:r>
              <a:rPr lang="en-US" sz="2000" i="1" dirty="0"/>
              <a:t>k</a:t>
            </a:r>
            <a:r>
              <a:rPr lang="en-US" sz="2000" dirty="0"/>
              <a:t>-cliques, </a:t>
            </a:r>
            <a:r>
              <a:rPr lang="en-US" sz="2000" dirty="0" smtClean="0"/>
              <a:t>where rolling </a:t>
            </a:r>
            <a:r>
              <a:rPr lang="en-US" sz="2000" dirty="0"/>
              <a:t>means rotating a </a:t>
            </a:r>
            <a:r>
              <a:rPr lang="en-US" sz="2000" i="1" dirty="0"/>
              <a:t>k</a:t>
            </a:r>
            <a:r>
              <a:rPr lang="en-US" sz="2000" dirty="0"/>
              <a:t>-clique about the </a:t>
            </a:r>
            <a:r>
              <a:rPr lang="en-US" sz="2000" i="1" dirty="0" smtClean="0"/>
              <a:t>k</a:t>
            </a:r>
            <a:r>
              <a:rPr lang="en-US" sz="2000" dirty="0" smtClean="0"/>
              <a:t>-1 vertices it </a:t>
            </a:r>
            <a:r>
              <a:rPr lang="en-US" sz="2000" dirty="0"/>
              <a:t>shares with any adjacent </a:t>
            </a:r>
            <a:r>
              <a:rPr lang="en-US" sz="2000" i="1" dirty="0"/>
              <a:t>k</a:t>
            </a:r>
            <a:r>
              <a:rPr lang="en-US" sz="2000" dirty="0"/>
              <a:t>-clique.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By construction,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overlapping</a:t>
            </a:r>
            <a:r>
              <a:rPr lang="en-US" sz="2000" dirty="0"/>
              <a:t> </a:t>
            </a:r>
            <a:r>
              <a:rPr lang="en-US" sz="2000" dirty="0" smtClean="0"/>
              <a:t>communities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may be vertices belonging to </a:t>
            </a:r>
            <a:r>
              <a:rPr lang="en-US" sz="2000" dirty="0" smtClean="0"/>
              <a:t>nonadjacent </a:t>
            </a:r>
            <a:r>
              <a:rPr lang="en-US" sz="2000" i="1" dirty="0" smtClean="0"/>
              <a:t>k</a:t>
            </a:r>
            <a:r>
              <a:rPr lang="en-US" sz="2000" dirty="0" smtClean="0"/>
              <a:t>-cliques</a:t>
            </a:r>
            <a:r>
              <a:rPr lang="en-US" sz="2000" dirty="0"/>
              <a:t>, which could be reached by </a:t>
            </a:r>
            <a:r>
              <a:rPr lang="en-US" sz="2000" dirty="0" smtClean="0"/>
              <a:t>different</a:t>
            </a:r>
            <a:r>
              <a:rPr lang="en-US" sz="2000" dirty="0"/>
              <a:t> </a:t>
            </a:r>
            <a:r>
              <a:rPr lang="en-US" sz="2000" dirty="0" smtClean="0"/>
              <a:t> paths </a:t>
            </a:r>
            <a:r>
              <a:rPr lang="en-US" sz="2000" dirty="0"/>
              <a:t>and end up in </a:t>
            </a:r>
            <a:r>
              <a:rPr lang="en-US" sz="2000" dirty="0" smtClean="0"/>
              <a:t>different clusters</a:t>
            </a:r>
            <a:r>
              <a:rPr lang="en-US" sz="2000" dirty="0"/>
              <a:t>. </a:t>
            </a:r>
            <a:r>
              <a:rPr lang="en-US" sz="2000" dirty="0" smtClean="0"/>
              <a:t>There </a:t>
            </a:r>
            <a:r>
              <a:rPr lang="en-US" sz="2000" dirty="0"/>
              <a:t>are also vertices that cannot be reached by any </a:t>
            </a:r>
            <a:r>
              <a:rPr lang="en-US" sz="2000" i="1" dirty="0" smtClean="0"/>
              <a:t>k</a:t>
            </a:r>
            <a:r>
              <a:rPr lang="en-US" sz="2000" dirty="0" smtClean="0"/>
              <a:t>-clique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Instead of </a:t>
            </a:r>
            <a:r>
              <a:rPr lang="en-US" sz="2000" i="1" dirty="0" smtClean="0"/>
              <a:t>k</a:t>
            </a:r>
            <a:r>
              <a:rPr lang="en-US" sz="2000" dirty="0" smtClean="0"/>
              <a:t> = 3, maximal cliques?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Theoretical complexity grows exponential with size, but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 on sparse graphs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Define similarity between two vertices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Place similar vertices in the same cluster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Use traditional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cluster analysis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8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479" y="141277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Structural equivalence: based on the overlap between  their neighborhoods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51" y="2489994"/>
            <a:ext cx="5081240" cy="9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479" y="367176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Normalized to [0, 1], e.g.,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60" y="4256542"/>
            <a:ext cx="4878102" cy="111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05" y="1412776"/>
            <a:ext cx="4116660" cy="23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90" y="4221088"/>
            <a:ext cx="549709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7634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adjacency matrix A, </a:t>
            </a:r>
            <a:endParaRPr lang="en-US" sz="2400" dirty="0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0862"/>
            <a:ext cx="4899399" cy="18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30433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map vertices u, v to n-dimensional points  A, B in the Euclidean space, </a:t>
            </a:r>
            <a:endParaRPr lang="en-US" sz="2400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0" y="2121092"/>
            <a:ext cx="3397151" cy="11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0" y="3140968"/>
            <a:ext cx="3042753" cy="12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4" y="4508817"/>
            <a:ext cx="3215949" cy="8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44" y="5439626"/>
            <a:ext cx="3814816" cy="9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622780" y="278092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more – we shall revisit this issue when we talk about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505" y="1700808"/>
            <a:ext cx="84389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Background: cluster analysis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Hierarchical clustering (</a:t>
            </a:r>
            <a:r>
              <a:rPr lang="en-US" sz="2800" dirty="0" err="1" smtClean="0"/>
              <a:t>betweenness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8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What is Cluster Analysis?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720" y="1052736"/>
            <a:ext cx="864096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grp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1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Notion of 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can be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ambiguous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0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/>
        </p:blipFill>
        <p:spPr bwMode="auto">
          <a:xfrm rot="20385511">
            <a:off x="478154" y="394395"/>
            <a:ext cx="6248586" cy="5554175"/>
          </a:xfrm>
          <a:prstGeom prst="snipRoundRect">
            <a:avLst>
              <a:gd name="adj1" fmla="val 16667"/>
              <a:gd name="adj2" fmla="val 2758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20242" y="522145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137548" y="332656"/>
            <a:ext cx="2736304" cy="1271234"/>
          </a:xfrm>
          <a:prstGeom prst="wedgeRoundRectCallout">
            <a:avLst>
              <a:gd name="adj1" fmla="val -53369"/>
              <a:gd name="adj2" fmla="val 86916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Can we identify node groups?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(communities, modules, clusters)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Types 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alt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</a:t>
            </a:r>
            <a:r>
              <a:rPr lang="en-US" altLang="en-US" dirty="0"/>
              <a:t>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Division of data </a:t>
            </a:r>
            <a:r>
              <a:rPr lang="en-US" altLang="en-US" sz="2000" dirty="0"/>
              <a:t>objects into non-overlapping subsets (clusters) such that each data object is in exactly one </a:t>
            </a:r>
            <a:r>
              <a:rPr lang="en-US" altLang="en-US" sz="2000" dirty="0" smtClean="0"/>
              <a:t>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Assumes that the number of clusters is given</a:t>
            </a:r>
            <a:endParaRPr lang="en-US" alt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set of nested clusters organized as a hierarchical 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7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70" name="VISIO" r:id="rId3" imgW="1547102" imgH="2097084" progId="Visio.Drawing.11">
                    <p:embed/>
                  </p:oleObj>
                </mc:Choice>
                <mc:Fallback>
                  <p:oleObj name="VISIO" r:id="rId3" imgW="1547102" imgH="2097084" progId="Visio.Drawing.11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6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299" y="12576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en-US" dirty="0"/>
              <a:t>Produces a set of nested clusters organized as a hierarchical tree</a:t>
            </a:r>
          </a:p>
          <a:p>
            <a:r>
              <a:rPr lang="en-US" altLang="en-US" dirty="0"/>
              <a:t>Can be visualized as a </a:t>
            </a:r>
            <a:r>
              <a:rPr lang="en-US" altLang="en-US" dirty="0" err="1"/>
              <a:t>dendrogram</a:t>
            </a:r>
            <a:endParaRPr lang="en-US" altLang="en-US" dirty="0"/>
          </a:p>
          <a:p>
            <a:pPr lvl="1"/>
            <a:r>
              <a:rPr lang="en-US" alt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4" name="VISIO" r:id="rId4" imgW="3163511" imgH="3230582" progId="Visio.Drawing.11">
                  <p:embed/>
                </p:oleObj>
              </mc:Choice>
              <mc:Fallback>
                <p:oleObj name="VISIO" r:id="rId4" imgW="3163511" imgH="3230582" progId="Visio.Drawing.11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Other Distinctions Between Sets of Clusters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20669" cy="444624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non-exclusive </a:t>
            </a:r>
            <a:r>
              <a:rPr lang="en-US" altLang="en-US" sz="2000" dirty="0" smtClean="0"/>
              <a:t>clustering, points </a:t>
            </a:r>
            <a:r>
              <a:rPr lang="en-US" altLang="en-US" sz="2000" dirty="0"/>
              <a:t>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Fuzzy versus 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some cases, we only want to cluster some of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Heterogeneous versus homogeneous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Cluster of widely different sizes, shapes, and </a:t>
            </a:r>
            <a:r>
              <a:rPr lang="en-US" altLang="en-US" sz="2000" dirty="0" smtClean="0"/>
              <a:t>densities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6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534400" cy="533400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Clusters defined by an objective function</a:t>
            </a:r>
            <a:endParaRPr lang="en-US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193285" cy="4086200"/>
          </a:xfrm>
        </p:spPr>
        <p:txBody>
          <a:bodyPr>
            <a:noAutofit/>
          </a:bodyPr>
          <a:lstStyle/>
          <a:p>
            <a:pPr marL="457200" lvl="1" indent="0">
              <a:spcBef>
                <a:spcPct val="20000"/>
              </a:spcBef>
              <a:buNone/>
            </a:pPr>
            <a:r>
              <a:rPr lang="en-US" altLang="en-US" sz="2400" dirty="0" smtClean="0"/>
              <a:t>Finds </a:t>
            </a:r>
            <a:r>
              <a:rPr lang="en-US" altLang="en-US" sz="2400" dirty="0"/>
              <a:t>clusters that minimize or maximize an objective function. </a:t>
            </a:r>
          </a:p>
          <a:p>
            <a:pPr lvl="1"/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Enumerate all possible ways of dividing the points </a:t>
            </a:r>
            <a:r>
              <a:rPr lang="en-US" altLang="en-US" sz="2000" dirty="0"/>
              <a:t>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/>
              <a:t> Can have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altLang="en-US" sz="2000" dirty="0"/>
              <a:t> or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local </a:t>
            </a:r>
            <a:r>
              <a:rPr lang="en-US" altLang="en-US" sz="2000" dirty="0"/>
              <a:t>objectives.</a:t>
            </a:r>
          </a:p>
          <a:p>
            <a:pPr lvl="2"/>
            <a:r>
              <a:rPr lang="en-US" altLang="en-US" sz="2000" dirty="0"/>
              <a:t> Hierarchical clustering algorithms typically have local objectives</a:t>
            </a:r>
          </a:p>
          <a:p>
            <a:pPr lvl="2"/>
            <a:r>
              <a:rPr lang="en-US" altLang="en-US" sz="2000" dirty="0"/>
              <a:t> </a:t>
            </a:r>
            <a:r>
              <a:rPr lang="en-US" altLang="en-US" sz="2000" dirty="0" err="1"/>
              <a:t>Partitional</a:t>
            </a:r>
            <a:r>
              <a:rPr lang="en-US" altLang="en-US" sz="2000" dirty="0"/>
              <a:t> algorithms typically have global objectives</a:t>
            </a:r>
          </a:p>
          <a:p>
            <a:pPr lvl="1"/>
            <a:r>
              <a:rPr lang="en-US" altLang="en-US" sz="2000" dirty="0"/>
              <a:t>A variation of the global objective function approach is to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fit the data to a parameterized model</a:t>
            </a:r>
            <a:r>
              <a:rPr lang="en-US" altLang="en-US" sz="2000" dirty="0"/>
              <a:t>. </a:t>
            </a:r>
          </a:p>
          <a:p>
            <a:pPr lvl="2"/>
            <a:r>
              <a:rPr lang="en-US" altLang="en-US" sz="2000" dirty="0"/>
              <a:t> Parameters for the model are determined from the data. </a:t>
            </a:r>
          </a:p>
          <a:p>
            <a:pPr lvl="2"/>
            <a:r>
              <a:rPr lang="en-US" altLang="en-US" sz="2000" dirty="0"/>
              <a:t> Mixture models assume that the data is a ‘mixture' of a number of statistical distributions.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75656" y="1916832"/>
            <a:ext cx="6419056" cy="2548880"/>
          </a:xfrm>
        </p:spPr>
        <p:txBody>
          <a:bodyPr/>
          <a:lstStyle/>
          <a:p>
            <a:r>
              <a:rPr lang="en-US" altLang="en-US" dirty="0" smtClean="0"/>
              <a:t>K-means</a:t>
            </a:r>
            <a:endParaRPr lang="en-US" altLang="en-US" dirty="0"/>
          </a:p>
          <a:p>
            <a:r>
              <a:rPr lang="en-US" altLang="en-US" dirty="0"/>
              <a:t>Hierarchical </a:t>
            </a:r>
            <a:r>
              <a:rPr lang="en-US" altLang="en-US" dirty="0" smtClean="0"/>
              <a:t>clustering</a:t>
            </a:r>
          </a:p>
          <a:p>
            <a:r>
              <a:rPr lang="en-US" altLang="en-US" i="1" dirty="0" smtClean="0">
                <a:solidFill>
                  <a:schemeClr val="bg1">
                    <a:lumMod val="65000"/>
                  </a:schemeClr>
                </a:solidFill>
              </a:rPr>
              <a:t>Density clustering</a:t>
            </a:r>
            <a:endParaRPr lang="en-US" altLang="en-US" i="1" dirty="0">
              <a:solidFill>
                <a:schemeClr val="bg1">
                  <a:lumMod val="65000"/>
                </a:schemeClr>
              </a:solidFill>
            </a:endParaRPr>
          </a:p>
          <a:p>
            <a:pPr lvl="4"/>
            <a:endParaRPr lang="en-US" altLang="en-US" dirty="0"/>
          </a:p>
          <a:p>
            <a:pPr lvl="4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717032"/>
            <a:ext cx="8001000" cy="976313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err="1"/>
              <a:t>Partitional</a:t>
            </a:r>
            <a:r>
              <a:rPr lang="en-US" altLang="en-US" sz="2400" dirty="0"/>
              <a:t> clustering approach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cluster is associated with a </a:t>
            </a:r>
            <a:r>
              <a:rPr lang="en-US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centroid</a:t>
            </a:r>
            <a:r>
              <a:rPr lang="en-US" altLang="en-US" sz="2400" dirty="0"/>
              <a:t> (center point)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point is assigned to the cluster with the closest centroid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clusters, K, must be specified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The basic algorithm is very simple</a:t>
            </a:r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9635"/>
              </p:ext>
            </p:extLst>
          </p:nvPr>
        </p:nvGraphicFramePr>
        <p:xfrm>
          <a:off x="323528" y="126876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9" name="Bitmap Image" r:id="rId3" imgW="9784928" imgH="3177815" progId="PBrush">
                  <p:embed/>
                </p:oleObj>
              </mc:Choice>
              <mc:Fallback>
                <p:oleObj name="Bitmap Image" r:id="rId3" imgW="9784928" imgH="3177815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001000" cy="990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centroids </a:t>
            </a:r>
            <a:r>
              <a:rPr lang="en-US" altLang="en-US" sz="2000" dirty="0"/>
              <a:t>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‘Closeness</a:t>
            </a:r>
            <a:r>
              <a:rPr lang="en-US" altLang="en-US" sz="2000" dirty="0" smtClean="0"/>
              <a:t>’  </a:t>
            </a:r>
            <a:r>
              <a:rPr lang="en-US" altLang="en-US" sz="2000" dirty="0"/>
              <a:t>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K-means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will converge </a:t>
            </a:r>
            <a:r>
              <a:rPr lang="en-US" altLang="en-US" sz="2000" dirty="0"/>
              <a:t>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n = number of points, K = number of clusters, </a:t>
            </a:r>
            <a:br>
              <a:rPr lang="en-US" altLang="en-US" sz="2000" dirty="0"/>
            </a:br>
            <a:r>
              <a:rPr lang="en-US" altLang="en-US" sz="2000" dirty="0"/>
              <a:t>I = number of iterations, d = number of attributes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8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nap.stanford.edu/agm/nc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2380"/>
            <a:ext cx="7416824" cy="57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6840760" cy="836712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NCAA Football Network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331980"/>
            <a:ext cx="26516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NCAA conferences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5752728" y="1562813"/>
            <a:ext cx="648072" cy="41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5795642" y="5517232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10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Two different K-means </a:t>
            </a:r>
            <a:r>
              <a:rPr lang="en-US" alt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endParaRPr lang="en-US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240299" y="3345578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897548" y="3193177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827584" y="606504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Importance of choosing initial points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5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K-means 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lusters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Most common measure is </a:t>
            </a: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error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representative point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can show that </a:t>
            </a:r>
            <a:r>
              <a:rPr lang="en-US" altLang="en-US" sz="1800" i="1" dirty="0"/>
              <a:t>m</a:t>
            </a:r>
            <a:r>
              <a:rPr lang="en-US" altLang="en-US" sz="1800" i="1" baseline="-25000" dirty="0"/>
              <a:t>i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corresponds to the center (mean) of the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Given two clusters, we can choose the one with the smallest error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One easy way to reduce SSE is to increase K, the number of clusters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A good clustering with smaller K can have a lower SSE than a poor clustering with higher K</a:t>
            </a:r>
          </a:p>
        </p:txBody>
      </p:sp>
      <p:graphicFrame>
        <p:nvGraphicFramePr>
          <p:cNvPr id="1597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48465165"/>
              </p:ext>
            </p:extLst>
          </p:nvPr>
        </p:nvGraphicFramePr>
        <p:xfrm>
          <a:off x="2267744" y="2636912"/>
          <a:ext cx="31750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3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912"/>
                        <a:ext cx="31750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K-means has problems when clusters are of differing </a:t>
            </a:r>
          </a:p>
          <a:p>
            <a:pPr lvl="1"/>
            <a:r>
              <a:rPr lang="en-US" altLang="en-US"/>
              <a:t>Sizes</a:t>
            </a:r>
          </a:p>
          <a:p>
            <a:pPr lvl="1"/>
            <a:r>
              <a:rPr lang="en-US" altLang="en-US"/>
              <a:t>Densities</a:t>
            </a:r>
          </a:p>
          <a:p>
            <a:pPr lvl="1"/>
            <a:r>
              <a:rPr lang="en-US" altLang="en-US"/>
              <a:t>Non-globular shapes</a:t>
            </a:r>
          </a:p>
          <a:p>
            <a:endParaRPr lang="en-US" altLang="en-US"/>
          </a:p>
          <a:p>
            <a:r>
              <a:rPr lang="en-US" altLang="en-US"/>
              <a:t>K-means has problems when the data contains outliers.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2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Pre-processing and Post-processing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Pre-processing</a:t>
            </a:r>
          </a:p>
          <a:p>
            <a:pPr lvl="1"/>
            <a:r>
              <a:rPr lang="en-US" altLang="en-US" dirty="0"/>
              <a:t>Normalize the data</a:t>
            </a:r>
          </a:p>
          <a:p>
            <a:pPr lvl="1"/>
            <a:r>
              <a:rPr lang="en-US" altLang="en-US" dirty="0"/>
              <a:t>Eliminate outliers</a:t>
            </a:r>
          </a:p>
          <a:p>
            <a:pPr lvl="4"/>
            <a:endParaRPr lang="en-US" altLang="en-US" sz="800" dirty="0"/>
          </a:p>
          <a:p>
            <a:r>
              <a:rPr lang="en-US" altLang="en-US" dirty="0"/>
              <a:t>Post-processing</a:t>
            </a:r>
          </a:p>
          <a:p>
            <a:pPr lvl="1"/>
            <a:r>
              <a:rPr lang="en-US" altLang="en-US" dirty="0"/>
              <a:t>Eliminate small clusters that may represent outliers</a:t>
            </a:r>
          </a:p>
          <a:p>
            <a:pPr lvl="1"/>
            <a:r>
              <a:rPr lang="en-US" altLang="en-US" dirty="0"/>
              <a:t>Split ‘loose’ clusters, i.e., clusters with relatively high SSE</a:t>
            </a:r>
          </a:p>
          <a:p>
            <a:pPr lvl="1"/>
            <a:r>
              <a:rPr lang="en-US" altLang="en-US" dirty="0"/>
              <a:t>Merge clusters that are ‘close’ and that have relatively low SSE</a:t>
            </a:r>
          </a:p>
          <a:p>
            <a:pPr lvl="1"/>
            <a:r>
              <a:rPr lang="en-US" altLang="en-US" dirty="0"/>
              <a:t>Can use these steps during the clustering process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8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2928" cy="482453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Two main types of hierarchical clustering</a:t>
            </a:r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Agglomerative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the </a:t>
            </a:r>
            <a:r>
              <a:rPr lang="en-US" altLang="en-US" sz="1800" dirty="0" smtClean="0"/>
              <a:t>points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(vertices)  </a:t>
            </a:r>
            <a:r>
              <a:rPr lang="en-US" altLang="en-US" sz="1800" dirty="0"/>
              <a:t>as individual clusters</a:t>
            </a:r>
          </a:p>
          <a:p>
            <a:pPr lvl="2"/>
            <a:r>
              <a:rPr lang="en-US" altLang="en-US" sz="1800" dirty="0"/>
              <a:t> At each step, merge the closest pair of clusters until only one cluster (or k clusters) left</a:t>
            </a:r>
          </a:p>
          <a:p>
            <a:pPr lvl="4"/>
            <a:endParaRPr lang="en-US" altLang="en-US" sz="1800" dirty="0"/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one, all-inclusive cluster </a:t>
            </a:r>
            <a:r>
              <a:rPr lang="en-US" altLang="en-US" sz="1800" dirty="0" smtClean="0"/>
              <a:t> (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the whole graph)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altLang="en-US" sz="1800" dirty="0"/>
              <a:t> At each step, split a cluster until each cluster contains a point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(vertex) </a:t>
            </a:r>
            <a:r>
              <a:rPr lang="en-US" altLang="en-US" sz="1800" dirty="0" smtClean="0"/>
              <a:t>(or </a:t>
            </a:r>
            <a:r>
              <a:rPr lang="en-US" altLang="en-US" sz="1800" dirty="0"/>
              <a:t>there are k clusters)</a:t>
            </a:r>
          </a:p>
          <a:p>
            <a:pPr lvl="4"/>
            <a:endParaRPr lang="en-US" altLang="en-US" sz="1800" dirty="0"/>
          </a:p>
          <a:p>
            <a:r>
              <a:rPr lang="en-US" altLang="en-US" sz="2400" dirty="0"/>
              <a:t>Traditional hierarchical algorithms use a similarity or distance matrix</a:t>
            </a:r>
          </a:p>
          <a:p>
            <a:pPr lvl="1"/>
            <a:r>
              <a:rPr lang="en-US" altLang="en-US" sz="2000" dirty="0"/>
              <a:t>Merge or split one cluster at a time</a:t>
            </a:r>
          </a:p>
          <a:p>
            <a:pPr lvl="4"/>
            <a:endParaRPr lang="en-US" alt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4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 in biological sciences (e.g., animal kingdom, phylogeny reconstruction, 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/>
              <a:t>Popular </a:t>
            </a:r>
            <a:r>
              <a:rPr lang="en-US" altLang="en-US" sz="2400" dirty="0"/>
              <a:t>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 smtClean="0"/>
              <a:t>[Compute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Merge the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[Update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Key operation is the </a:t>
            </a:r>
            <a:r>
              <a:rPr lang="en-US" altLang="en-US" sz="2400" i="1" dirty="0"/>
              <a:t>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Different approaches to defining the distance between clusters distinguish the different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344688" y="3771528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344688" y="331432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97645" y="3003971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87488" y="3923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811288" y="3161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73088" y="36191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2038301" y="346514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87688" y="2857128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5011688" y="33143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651201" y="331274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73488" y="3923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73488" y="29333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  or singl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 link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based on the two most similar (closest) points in the different clusters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endParaRPr lang="en-US" altLang="en-US" sz="2400" b="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latin typeface="+mn-lt"/>
              </a:rPr>
              <a:t>(sensitive to outliers)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7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429000"/>
            <a:ext cx="512710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 or complete linkage 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Similarity of two clusters is based on the two least similar (most distant) points in the different clusters</a:t>
            </a:r>
            <a:endParaRPr lang="en-US" alt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539552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(Tends to break large clusters</a:t>
            </a:r>
          </a:p>
          <a:p>
            <a:r>
              <a:rPr lang="en-US" sz="2000" dirty="0" smtClean="0"/>
              <a:t>Biased towards globular clusters)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68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637421"/>
            <a:ext cx="67678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737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Protein-Protein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" name="모서리가 둥근 사각형 설명선 6"/>
          <p:cNvSpPr/>
          <p:nvPr/>
        </p:nvSpPr>
        <p:spPr>
          <a:xfrm>
            <a:off x="6537426" y="2759993"/>
            <a:ext cx="2253952" cy="844624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Can we identify functional modules?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6139" y="54452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6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653867"/>
            <a:ext cx="5791200" cy="21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</a:t>
            </a:r>
            <a:r>
              <a:rPr lang="en-US" altLang="en-US" sz="2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Average</a:t>
            </a:r>
          </a:p>
          <a:p>
            <a:pPr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Proximity of two clusters is the average of </a:t>
            </a:r>
            <a:r>
              <a:rPr lang="en-US" altLang="en-US" sz="2400" dirty="0" err="1" smtClean="0">
                <a:latin typeface="+mn-lt"/>
              </a:rPr>
              <a:t>pairwise</a:t>
            </a:r>
            <a:r>
              <a:rPr lang="en-US" altLang="en-US" sz="2400" dirty="0" smtClean="0">
                <a:latin typeface="+mn-lt"/>
              </a:rPr>
              <a:t> proximity between points in the two clusters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altLang="en-US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200400"/>
            <a:ext cx="4263008" cy="21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Distance </a:t>
            </a:r>
            <a:r>
              <a:rPr lang="en-US" altLang="en-US" sz="2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Between </a:t>
            </a:r>
            <a:r>
              <a:rPr lang="en-US" altLang="en-US" sz="2400" b="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Centroids</a:t>
            </a:r>
            <a:endParaRPr lang="en-US" altLang="en-US" sz="24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endParaRPr lang="en-US" altLang="en-US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Similarity of two clusters is based on the increase in squared error when two clusters are merged</a:t>
            </a:r>
          </a:p>
          <a:p>
            <a:pPr lvl="1"/>
            <a:r>
              <a:rPr lang="en-US" altLang="en-US"/>
              <a:t>Similar to group average if distance between points is distance squared</a:t>
            </a:r>
          </a:p>
          <a:p>
            <a:pPr lvl="4"/>
            <a:endParaRPr lang="en-US" altLang="en-US"/>
          </a:p>
          <a:p>
            <a:r>
              <a:rPr lang="en-US" altLang="en-US"/>
              <a:t>Less susceptible to noise and outliers</a:t>
            </a:r>
          </a:p>
          <a:p>
            <a:pPr lvl="4"/>
            <a:endParaRPr lang="en-US" altLang="en-US"/>
          </a:p>
          <a:p>
            <a:r>
              <a:rPr lang="en-US" altLang="en-US"/>
              <a:t>Biased towards globular clusters</a:t>
            </a:r>
          </a:p>
          <a:p>
            <a:pPr lvl="4"/>
            <a:endParaRPr lang="en-US" altLang="en-US"/>
          </a:p>
          <a:p>
            <a:r>
              <a:rPr lang="en-US" altLang="en-US"/>
              <a:t>Hierarchical analogue of K-means</a:t>
            </a:r>
          </a:p>
          <a:p>
            <a:pPr lvl="1"/>
            <a:r>
              <a:rPr lang="en-US" altLang="en-US"/>
              <a:t>Can be used to initialize K-means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2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Example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 Hierarchically Structured Graph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56792"/>
            <a:ext cx="79533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Divisive methods</a:t>
            </a:r>
            <a:r>
              <a:rPr lang="en-US" sz="2400" dirty="0" smtClean="0"/>
              <a:t>: try to identify and remove the “spanning links” between densely-connected regions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Agglomerative methods</a:t>
            </a:r>
            <a:r>
              <a:rPr lang="en-US" sz="2400" dirty="0" smtClean="0"/>
              <a:t>: Find nodes that are likely to belong to the same region and merge them together (bottom-up)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" y="4056509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22" y="3933056"/>
            <a:ext cx="391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936" y="3402676"/>
            <a:ext cx="5648288" cy="3023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Hierarchical divisive method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Start with the whole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Find edges whose removal  “partitions” the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Repeat with each </a:t>
            </a:r>
            <a:r>
              <a:rPr lang="en-US" dirty="0" err="1" smtClean="0"/>
              <a:t>subgraph</a:t>
            </a:r>
            <a:r>
              <a:rPr lang="en-US" dirty="0" smtClean="0"/>
              <a:t> until single vertices</a:t>
            </a:r>
          </a:p>
          <a:p>
            <a:endParaRPr lang="en-US" dirty="0"/>
          </a:p>
          <a:p>
            <a:r>
              <a:rPr lang="en-US" sz="2800" i="1" dirty="0" smtClean="0"/>
              <a:t>Which edge?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334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3933056"/>
            <a:ext cx="7602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bridges or cut-edge (if removed, the nodes become disconnected)</a:t>
            </a:r>
          </a:p>
          <a:p>
            <a:endParaRPr lang="en-US" sz="2800" dirty="0" smtClean="0"/>
          </a:p>
          <a:p>
            <a:r>
              <a:rPr lang="en-US" sz="2800" dirty="0" smtClean="0"/>
              <a:t>Which one to choose?</a:t>
            </a:r>
            <a:endParaRPr lang="el-GR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940511" y="1532968"/>
            <a:ext cx="4048125" cy="1771650"/>
            <a:chOff x="2915816" y="1124744"/>
            <a:chExt cx="4048125" cy="177165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124744"/>
              <a:ext cx="4048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148064" y="148478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644008" y="1484784"/>
              <a:ext cx="7200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18448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652120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36096" y="1412776"/>
              <a:ext cx="7200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77" y="1143000"/>
            <a:ext cx="65319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33788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337" y="5445224"/>
            <a:ext cx="760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may be none!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34" y="212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Strength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Weak 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15" y="1153026"/>
            <a:ext cx="7307328" cy="12896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rgbClr val="D60093"/>
                </a:solidFill>
              </a:rPr>
              <a:t>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/>
              <a:t>Number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shortest paths </a:t>
            </a:r>
            <a:r>
              <a:rPr lang="en-US" dirty="0"/>
              <a:t>passing over the edge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5" y="2451810"/>
            <a:ext cx="40775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589" y="2572434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6815" y="5544234"/>
            <a:ext cx="30450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Edge strengths (call volume) </a:t>
            </a:r>
            <a:br>
              <a:rPr lang="en-US" b="1" dirty="0" smtClean="0"/>
            </a:br>
            <a:r>
              <a:rPr lang="en-US" b="1" dirty="0" smtClean="0"/>
              <a:t>in a real network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5191" y="5615429"/>
            <a:ext cx="21018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Edge </a:t>
            </a:r>
            <a:r>
              <a:rPr lang="en-US" b="1" dirty="0" err="1" smtClean="0"/>
              <a:t>betweenness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in a real network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8956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15" y="2904893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4283" y="28956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8864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59" y="91300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of an edge (a, b): </a:t>
            </a:r>
            <a:r>
              <a:rPr lang="en-US" dirty="0" smtClean="0"/>
              <a:t>number of pairs of nodes x and y such that the edge (a, b) lies on the shortest path between x and y 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since there can be several such  shortest paths edge (a, b) is credited with the fraction of those shortest paths that include (a, b).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5" y="3222386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5" idx="0"/>
          </p:cNvCxnSpPr>
          <p:nvPr/>
        </p:nvCxnSpPr>
        <p:spPr>
          <a:xfrm flipV="1">
            <a:off x="2695112" y="4034933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8440" y="4624704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8116" y="2620947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2118858" y="2990279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64647" y="4500105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3635717" y="4592438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64647" y="2853054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47921" y="3058352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9210" y="5376274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Edges that have a high probability to occur on a randomly chosen shortest path between two randomly chosen nodes have a high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Traffic (unit of flow)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97307"/>
              </p:ext>
            </p:extLst>
          </p:nvPr>
        </p:nvGraphicFramePr>
        <p:xfrm>
          <a:off x="2009929" y="1849854"/>
          <a:ext cx="49117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5" name="Εξίσωση" r:id="rId5" imgW="3136900" imgH="431800" progId="Equation.3">
                  <p:embed/>
                </p:oleObj>
              </mc:Choice>
              <mc:Fallback>
                <p:oleObj name="Εξίσωση" r:id="rId5" imgW="3136900" imgH="4318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929" y="1849854"/>
                        <a:ext cx="49117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5770113" y="3280351"/>
            <a:ext cx="2270760" cy="1443895"/>
            <a:chOff x="6873240" y="1234440"/>
            <a:chExt cx="2270760" cy="1443895"/>
          </a:xfrm>
        </p:grpSpPr>
        <p:grpSp>
          <p:nvGrpSpPr>
            <p:cNvPr id="18" name="Group 17"/>
            <p:cNvGrpSpPr/>
            <p:nvPr/>
          </p:nvGrpSpPr>
          <p:grpSpPr>
            <a:xfrm>
              <a:off x="6873240" y="1234440"/>
              <a:ext cx="2270760" cy="975360"/>
              <a:chOff x="6088632" y="2606040"/>
              <a:chExt cx="2270760" cy="975360"/>
            </a:xfrm>
          </p:grpSpPr>
          <p:cxnSp>
            <p:nvCxnSpPr>
              <p:cNvPr id="25" name="Straight Arrow Connector 24"/>
              <p:cNvCxnSpPr>
                <a:stCxn id="45" idx="5"/>
                <a:endCxn id="34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34" idx="6"/>
                <a:endCxn id="42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45" idx="4"/>
                <a:endCxn id="46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46" idx="1"/>
                <a:endCxn id="35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45" idx="3"/>
                <a:endCxn id="35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4" idx="3"/>
                <a:endCxn id="46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5" idx="6"/>
                <a:endCxn id="34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36" name="Straight Arrow Connector 35"/>
              <p:cNvCxnSpPr>
                <a:stCxn id="41" idx="6"/>
                <a:endCxn id="43" idx="2"/>
              </p:cNvCxnSpPr>
              <p:nvPr/>
            </p:nvCxnSpPr>
            <p:spPr>
              <a:xfrm>
                <a:off x="7897166" y="2773680"/>
                <a:ext cx="279346" cy="12145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42" idx="0"/>
                <a:endCxn id="41" idx="3"/>
              </p:cNvCxnSpPr>
              <p:nvPr/>
            </p:nvCxnSpPr>
            <p:spPr>
              <a:xfrm flipV="1">
                <a:off x="7582152" y="2838338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2" idx="6"/>
                <a:endCxn id="44" idx="2"/>
              </p:cNvCxnSpPr>
              <p:nvPr/>
            </p:nvCxnSpPr>
            <p:spPr>
              <a:xfrm>
                <a:off x="7673592" y="3185160"/>
                <a:ext cx="426720" cy="21289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41" idx="4"/>
                <a:endCxn id="44" idx="1"/>
              </p:cNvCxnSpPr>
              <p:nvPr/>
            </p:nvCxnSpPr>
            <p:spPr>
              <a:xfrm>
                <a:off x="7805726" y="2865120"/>
                <a:ext cx="321368" cy="46827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44" idx="0"/>
                <a:endCxn id="43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618539" y="2176754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b=16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970559" y="1752600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318021" y="2339781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b=7.5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573271" y="1947799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" y="793367"/>
            <a:ext cx="6233120" cy="56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680" y="1417986"/>
            <a:ext cx="269336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Functional modules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699792" y="1879650"/>
            <a:ext cx="729208" cy="634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5196976" y="54452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63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35280" cy="3357736"/>
          </a:xfrm>
        </p:spPr>
        <p:txBody>
          <a:bodyPr>
            <a:normAutofit/>
          </a:bodyPr>
          <a:lstStyle/>
          <a:p>
            <a:pPr lvl="4"/>
            <a:r>
              <a:rPr lang="en-US" b="1" dirty="0" smtClean="0"/>
              <a:t>Undirected </a:t>
            </a:r>
            <a:r>
              <a:rPr lang="en-US" b="1" dirty="0" err="1"/>
              <a:t>unweighted</a:t>
            </a:r>
            <a:r>
              <a:rPr lang="en-US" b="1" dirty="0"/>
              <a:t> </a:t>
            </a:r>
            <a:r>
              <a:rPr lang="en-US" b="1" dirty="0" smtClean="0"/>
              <a:t>networks</a:t>
            </a:r>
          </a:p>
          <a:p>
            <a:pPr lvl="4"/>
            <a:endParaRPr lang="en-US" b="1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Repeat until no edges are left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</a:t>
            </a:r>
            <a:r>
              <a:rPr lang="en-US" dirty="0" smtClean="0"/>
              <a:t>edges </a:t>
            </a:r>
            <a:r>
              <a:rPr lang="en-US" dirty="0"/>
              <a:t>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2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06" y="5528020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(7, 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912" y="5896180"/>
            <a:ext cx="860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 7)=</a:t>
            </a:r>
            <a:r>
              <a:rPr lang="en-US" dirty="0" err="1" smtClean="0"/>
              <a:t>Betweenness</a:t>
            </a:r>
            <a:r>
              <a:rPr lang="en-US" dirty="0" smtClean="0"/>
              <a:t>(6, 7)=</a:t>
            </a:r>
            <a:r>
              <a:rPr lang="en-US" dirty="0" err="1" smtClean="0"/>
              <a:t>Betweenness</a:t>
            </a:r>
            <a:r>
              <a:rPr lang="en-US" dirty="0" smtClean="0"/>
              <a:t>(8, 9) = </a:t>
            </a:r>
            <a:r>
              <a:rPr lang="en-US" dirty="0" err="1" smtClean="0"/>
              <a:t>Betweenness</a:t>
            </a:r>
            <a:r>
              <a:rPr lang="en-US" dirty="0" smtClean="0"/>
              <a:t>(8, 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1754" y="5528020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1X12=12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7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Girvan-Newman: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830" y="2422000"/>
            <a:ext cx="4953000" cy="2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367" y="5877272"/>
            <a:ext cx="66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Need to re-compute </a:t>
            </a:r>
            <a:r>
              <a:rPr lang="en-US" sz="2400" dirty="0" err="1" smtClean="0">
                <a:solidFill>
                  <a:srgbClr val="008000"/>
                </a:solidFill>
                <a:cs typeface="Arial" pitchFamily="34" charset="0"/>
              </a:rPr>
              <a:t>betweenness</a:t>
            </a: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 at every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82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13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330" y="274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330" y="289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2068" y="3820634"/>
            <a:ext cx="522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37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(3,7)=</a:t>
            </a:r>
            <a:r>
              <a:rPr lang="en-US" dirty="0" err="1" smtClean="0"/>
              <a:t>Betweenness</a:t>
            </a:r>
            <a:r>
              <a:rPr lang="en-US" dirty="0" smtClean="0"/>
              <a:t>(6,7)=</a:t>
            </a:r>
            <a:r>
              <a:rPr lang="en-US" dirty="0" err="1" smtClean="0"/>
              <a:t>Betweenness</a:t>
            </a:r>
            <a:r>
              <a:rPr lang="en-US" dirty="0" smtClean="0"/>
              <a:t>(8,9) = </a:t>
            </a:r>
            <a:r>
              <a:rPr lang="en-US" dirty="0" err="1" smtClean="0"/>
              <a:t>Betweenness</a:t>
            </a:r>
            <a:r>
              <a:rPr lang="en-US" dirty="0" smtClean="0"/>
              <a:t>(8,12)= 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466" y="5454650"/>
            <a:ext cx="272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3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0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9725"/>
            <a:ext cx="351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66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1" y="4343400"/>
            <a:ext cx="4108341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373" y="403116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Hierarchical network decomposition: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07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514" y="161925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37" y="319088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532" y="1568762"/>
            <a:ext cx="6254315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859" y="1654137"/>
            <a:ext cx="6457100" cy="32869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6954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" y="745651"/>
            <a:ext cx="8244408" cy="57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Zachary’s Karate club: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/>
              <a:t>Hierarchical decomposition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26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15533"/>
            <a:ext cx="27432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3275" y="4338638"/>
              <a:ext cx="131763" cy="3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20755" y="4336169"/>
                <a:ext cx="136803" cy="8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84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2888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6248400"/>
            <a:ext cx="4343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Communities in physics collaborations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52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Compute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1484784"/>
                <a:ext cx="6984776" cy="174862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Want to compute 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betweenness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of paths starting at node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1484784"/>
                <a:ext cx="6984776" cy="1748629"/>
              </a:xfrm>
              <a:blipFill rotWithShape="1">
                <a:blip r:embed="rId2" cstate="print"/>
                <a:stretch>
                  <a:fillRect l="-192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3314700" cy="2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7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Perform a </a:t>
            </a:r>
            <a:r>
              <a:rPr lang="en-US" sz="3200" i="1" dirty="0" smtClean="0"/>
              <a:t>BFS</a:t>
            </a:r>
            <a:r>
              <a:rPr lang="en-US" sz="3200" dirty="0" smtClean="0"/>
              <a:t> starting from A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Determine the number of shortest path from A to each other node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Based on these numbers, determine the amount of flow from A to all other nodes that uses each 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2876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Initial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BFS on 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01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: step 1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509" y="2157356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4" y="1052736"/>
            <a:ext cx="833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how many shortest paths from A to a specific node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6723" y="27864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1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23" y="4010539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3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723" y="350648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2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23" y="465861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4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97523" y="2282347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25515" y="48026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Top-down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: step 2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79987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528" y="3055018"/>
            <a:ext cx="4276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each edge 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calculate the sum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over all nodes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the fraction of shortest paths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from the root A to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 go through e.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Each edge (X, Y) participates in the shortest-paths from the root to Y and to nodes (at levels) below Y -&gt; Bottom up calculation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88424" y="340605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036" y="112474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Compute </a:t>
            </a:r>
            <a:r>
              <a:rPr lang="en-US" sz="2800" dirty="0" err="1"/>
              <a:t>betweenness</a:t>
            </a:r>
            <a:r>
              <a:rPr lang="en-US" sz="2800" dirty="0"/>
              <a:t> by working up the tree: If there are multiple paths count them fractionally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the flow through each edge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72000" y="1000108"/>
          <a:ext cx="41211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" name="Equation" r:id="rId5" imgW="2819400" imgH="431800" progId="Equation.3">
                  <p:embed/>
                </p:oleObj>
              </mc:Choice>
              <mc:Fallback>
                <p:oleObj name="Equation" r:id="rId5" imgW="2819400" imgH="4318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00108"/>
                        <a:ext cx="412115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851920" y="4149080"/>
            <a:ext cx="216024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8691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that go through (I, K) = 3/6 = 1/2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1800" y="3429000"/>
            <a:ext cx="72008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285293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that go through (F, I) = 2/3 + 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that go through (F, I)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(1/2)(2/3) = 1/3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</a:t>
            </a:r>
          </a:p>
          <a:p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95936" y="3356992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1409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1/3+(1/3)1/2 = 1/2</a:t>
            </a:r>
            <a:endParaRPr lang="el-GR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00392" y="2708920"/>
            <a:ext cx="0" cy="2637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5200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650" y="6048375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path to K.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535" y="5126541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1+0.5 paths to J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1:2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044" y="4215825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1+1 paths to H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0" y="571131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9264" y="577138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2420" y="4851477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1064" y="488924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1206" y="4826652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19850" y="486442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83362" y="395128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7206" y="3987189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80152" y="3956958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996" y="397663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73693" y="391716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89606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2548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6392" y="311248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42128" y="308341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000" y="3276600"/>
                <a:ext cx="2438400" cy="28623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The algorithm: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Add edge </a:t>
                </a:r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flows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-- node flow = </a:t>
                </a:r>
                <a:b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      1+∑child edges 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-- split the flow up based on the parent value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Repeat the BFS procedure for each 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starting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2438400" cy="28623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250" t="-1066" b="-2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0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(X, Y)</a:t>
            </a:r>
          </a:p>
          <a:p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6516216" y="23488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6516216" y="321297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6732240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l-G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l-GR" baseline="-25000" dirty="0" smtClean="0"/>
          </a:p>
        </p:txBody>
      </p:sp>
      <p:graphicFrame>
        <p:nvGraphicFramePr>
          <p:cNvPr id="136194" name="Object 3"/>
          <p:cNvGraphicFramePr>
            <a:graphicFrameLocks noChangeAspect="1"/>
          </p:cNvGraphicFramePr>
          <p:nvPr/>
        </p:nvGraphicFramePr>
        <p:xfrm>
          <a:off x="4572000" y="4941168"/>
          <a:ext cx="3954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3" name="Εξίσωση" r:id="rId5" imgW="2705100" imgH="381000" progId="Equation.3">
                  <p:embed/>
                </p:oleObj>
              </mc:Choice>
              <mc:Fallback>
                <p:oleObj name="Εξίσωση" r:id="rId5" imgW="2705100" imgH="3810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1168"/>
                        <a:ext cx="395446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5868144" y="364502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4248" y="3645024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.. 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l-GR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endParaRPr 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Facebook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883988"/>
            <a:ext cx="6336704" cy="55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984776" y="1628800"/>
            <a:ext cx="3041848" cy="898376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Can we identify social communities?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6764" y="523433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68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01833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Repeat the process for all nodes</a:t>
            </a:r>
          </a:p>
          <a:p>
            <a:endParaRPr lang="en-US" sz="3600" dirty="0" smtClean="0"/>
          </a:p>
          <a:p>
            <a:r>
              <a:rPr lang="en-US" sz="3600" dirty="0" smtClean="0"/>
              <a:t>Sum over all BFSs</a:t>
            </a:r>
            <a:endParaRPr lang="el-G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3438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2505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3067487" cy="12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76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Test for connectivity?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Re-compute all paths, or only those affected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Parallel computation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Sampling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505" y="1700808"/>
            <a:ext cx="84389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  <a:r>
              <a:rPr lang="en-US" sz="280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2800" smtClean="0">
                <a:solidFill>
                  <a:schemeClr val="bg1">
                    <a:lumMod val="65000"/>
                  </a:schemeClr>
                </a:solidFill>
              </a:rPr>
              <a:t>luster analysis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Hierarchical clustering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betweenness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521480" cy="54302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Communities</a:t>
                </a:r>
                <a:r>
                  <a:rPr lang="en-US" b="1" dirty="0" smtClean="0"/>
                  <a:t>: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sets of </a:t>
                </a:r>
                <a:b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tightly connected nodes</a:t>
                </a:r>
              </a:p>
              <a:p>
                <a:r>
                  <a:rPr lang="en-US" u="sng" dirty="0"/>
                  <a:t>Define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Modularity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𝑸</m:t>
                    </m:r>
                  </m:oMath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 measure of how well </a:t>
                </a:r>
                <a:br>
                  <a:rPr lang="en-US" dirty="0" smtClean="0"/>
                </a:br>
                <a:r>
                  <a:rPr lang="en-US" dirty="0" smtClean="0"/>
                  <a:t>a network is partitioned </a:t>
                </a:r>
                <a:br>
                  <a:rPr lang="en-US" dirty="0" smtClean="0"/>
                </a:br>
                <a:r>
                  <a:rPr lang="en-US" dirty="0" smtClean="0"/>
                  <a:t>into communities</a:t>
                </a:r>
              </a:p>
              <a:p>
                <a:pPr lvl="1"/>
                <a:r>
                  <a:rPr lang="en-US" dirty="0" smtClean="0"/>
                  <a:t>Given a partitioning of the </a:t>
                </a:r>
                <a:br>
                  <a:rPr lang="en-US" dirty="0" smtClean="0"/>
                </a:br>
                <a:r>
                  <a:rPr lang="en-US" dirty="0" smtClean="0"/>
                  <a:t>network into groups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b="0" i="1" dirty="0">
                        <a:latin typeface="Cambria Math"/>
                        <a:sym typeface="Symbol"/>
                      </a:rPr>
                      <m:t> 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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within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                 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expected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# edges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within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521480" cy="5430217"/>
              </a:xfrm>
              <a:blipFill rotWithShape="1">
                <a:blip r:embed="rId2" cstate="print"/>
                <a:stretch>
                  <a:fillRect l="-1645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491" y="980728"/>
            <a:ext cx="29403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Brace 3"/>
          <p:cNvSpPr/>
          <p:nvPr/>
        </p:nvSpPr>
        <p:spPr>
          <a:xfrm rot="16200000">
            <a:off x="5722817" y="3166169"/>
            <a:ext cx="133350" cy="51816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693" y="580040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Need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null model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32" y="5985073"/>
            <a:ext cx="567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 copy of the original graph keeping some of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its structural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properties but without community structure</a:t>
            </a:r>
          </a:p>
        </p:txBody>
      </p:sp>
    </p:spTree>
    <p:extLst>
      <p:ext uri="{BB962C8B-B14F-4D97-AF65-F5344CB8AC3E}">
        <p14:creationId xmlns:p14="http://schemas.microsoft.com/office/powerpoint/2010/main" val="124533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Null Model: Configuration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409" y="1125488"/>
                <a:ext cx="8568952" cy="41498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Given 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nodes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edges,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construct rewired network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Same degree distribution but </a:t>
                </a:r>
                <a:br>
                  <a:rPr lang="en-US" dirty="0" smtClean="0"/>
                </a:br>
                <a:r>
                  <a:rPr lang="en-US" dirty="0" smtClean="0"/>
                  <a:t>random connections</a:t>
                </a:r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as a 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multigraph</a:t>
                </a:r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The expected number of edges between nodes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of 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equals 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409" y="1125488"/>
                <a:ext cx="8568952" cy="4149824"/>
              </a:xfrm>
              <a:blipFill rotWithShape="0">
                <a:blip r:embed="rId2"/>
                <a:stretch>
                  <a:fillRect l="-1637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07829" y="2811761"/>
            <a:ext cx="190500" cy="1336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7696200" y="32004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7772400" y="3429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7988929" y="27051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6617329" y="28575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845929" y="26289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7962900" y="3352800"/>
            <a:ext cx="3429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684129" y="28575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693529" y="2697461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848600" y="2781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6795758" y="3386583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655429" y="3310383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541943" y="5779166"/>
                <a:ext cx="1375313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43" y="5779166"/>
                <a:ext cx="1375313" cy="689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594850" y="53166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9553" y="4912862"/>
                <a:ext cx="6656705" cy="117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For any edge going out of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randomly,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the probability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of this edge getting connected to node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j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sz="2000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Because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the degree for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is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</a:t>
                </a:r>
                <a:r>
                  <a:rPr lang="en-US" sz="2000" i="1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, we have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</a:t>
                </a:r>
                <a:r>
                  <a:rPr lang="en-US" sz="2000" i="1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i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number of such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edges</a:t>
                </a:r>
                <a:endParaRPr lang="en-US" sz="2000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3" y="4912862"/>
                <a:ext cx="6656705" cy="1176989"/>
              </a:xfrm>
              <a:prstGeom prst="rect">
                <a:avLst/>
              </a:prstGeom>
              <a:blipFill rotWithShape="0">
                <a:blip r:embed="rId4"/>
                <a:stretch>
                  <a:fillRect l="-916" t="-3109" b="-8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Null Model: Configuration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288" y="2379393"/>
                <a:ext cx="7848600" cy="2781672"/>
              </a:xfrm>
            </p:spPr>
            <p:txBody>
              <a:bodyPr>
                <a:normAutofit/>
              </a:bodyPr>
              <a:lstStyle/>
              <a:p>
                <a:endParaRPr lang="en-US" b="1" dirty="0" smtClean="0"/>
              </a:p>
              <a:p>
                <a:pPr lvl="2"/>
                <a:r>
                  <a:rPr lang="en-US" dirty="0" smtClean="0"/>
                  <a:t>The expected number of edges in (</a:t>
                </a:r>
                <a:r>
                  <a:rPr lang="en-US" dirty="0" err="1" smtClean="0"/>
                  <a:t>multigraph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G’</a:t>
                </a:r>
                <a:r>
                  <a:rPr lang="en-US" dirty="0" smtClean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 dirty="0" smtClean="0"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𝑵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 dirty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𝒎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1" i="1" dirty="0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𝑵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</m:oMath>
                </a14:m>
                <a:endParaRPr lang="en-US" b="1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288" y="2379393"/>
                <a:ext cx="7848600" cy="27816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64556" y="1556792"/>
            <a:ext cx="1688471" cy="952500"/>
            <a:chOff x="6617329" y="2628900"/>
            <a:chExt cx="1688471" cy="952500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6807829" y="2811761"/>
              <a:ext cx="190500" cy="1336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7696200" y="3200400"/>
              <a:ext cx="533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7772400" y="34290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988929" y="27051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6617329" y="28575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845929" y="26289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7962900" y="3352800"/>
              <a:ext cx="342900" cy="38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7684129" y="2857500"/>
              <a:ext cx="3048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7848600" y="3276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693529" y="2697461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848600" y="27813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6795758" y="3386583"/>
              <a:ext cx="3810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655429" y="3310383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93363" y="5405046"/>
                <a:ext cx="1375313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63" y="5405046"/>
                <a:ext cx="1375313" cy="6896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583528" y="50131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40053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Modularity of partitioning S of graph G: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– 	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(expected 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Modularity values take range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[−1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1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  <a:p>
                <a:pPr lvl="1"/>
                <a:r>
                  <a:rPr lang="en-US" dirty="0"/>
                  <a:t>It is positive if the number of edges within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groups </a:t>
                </a:r>
                <a:r>
                  <a:rPr lang="en-US" dirty="0"/>
                  <a:t>exceeds the expected number</a:t>
                </a:r>
              </a:p>
              <a:p>
                <a:pPr lvl="1"/>
                <a:r>
                  <a:rPr lang="en-US" dirty="0" smtClean="0"/>
                  <a:t>0.3-0.7 &lt; Q </a:t>
                </a:r>
                <a:r>
                  <a:rPr lang="en-US" dirty="0"/>
                  <a:t>means significant community </a:t>
                </a:r>
                <a:r>
                  <a:rPr lang="en-US" dirty="0" smtClean="0"/>
                  <a:t>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6296" y="340983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1 if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  0 else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27809" y="3410240"/>
            <a:ext cx="133350" cy="5334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371732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Normalizing cost.: -1&lt;Q&lt;1</a:t>
            </a:r>
          </a:p>
        </p:txBody>
      </p:sp>
    </p:spTree>
    <p:extLst>
      <p:ext uri="{BB962C8B-B14F-4D97-AF65-F5344CB8AC3E}">
        <p14:creationId xmlns:p14="http://schemas.microsoft.com/office/powerpoint/2010/main" val="3018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0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Greedy method of Newman (one of the many ways to use modularity)</a:t>
            </a:r>
          </a:p>
          <a:p>
            <a:endParaRPr lang="en-US" sz="800" dirty="0" smtClean="0"/>
          </a:p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gglomerative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hierarchical clustering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 </a:t>
            </a:r>
          </a:p>
          <a:p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with </a:t>
            </a:r>
            <a:r>
              <a:rPr lang="en-US" sz="2800" dirty="0"/>
              <a:t>a state in which </a:t>
            </a:r>
            <a:r>
              <a:rPr lang="en-US" sz="2800" dirty="0" smtClean="0"/>
              <a:t>each </a:t>
            </a:r>
            <a:r>
              <a:rPr lang="en-US" sz="2800" dirty="0"/>
              <a:t>vertex is the sole member </a:t>
            </a:r>
            <a:r>
              <a:rPr lang="en-US" sz="2800" dirty="0" smtClean="0"/>
              <a:t>of one </a:t>
            </a:r>
            <a:r>
              <a:rPr lang="en-US" sz="2800" dirty="0"/>
              <a:t>of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epeatedly </a:t>
            </a:r>
            <a:r>
              <a:rPr lang="en-US" sz="2800" dirty="0"/>
              <a:t>join </a:t>
            </a:r>
            <a:r>
              <a:rPr lang="en-US" sz="2800" dirty="0" smtClean="0"/>
              <a:t>communities together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pairs</a:t>
            </a:r>
            <a:r>
              <a:rPr lang="en-US" sz="2800" dirty="0"/>
              <a:t>, choosing at each step the join that </a:t>
            </a:r>
            <a:r>
              <a:rPr lang="en-US" sz="2800" dirty="0" smtClean="0"/>
              <a:t>results in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increase </a:t>
            </a:r>
            <a:r>
              <a:rPr lang="en-US" sz="2800" dirty="0"/>
              <a:t>(or smallest decrease) in Q.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99" y="486916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Since the joining of a pair of communities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between which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there are no edges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can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never result in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 increase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modularity, we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need only consider those pairs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</a:rPr>
              <a:t>between which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there are edges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of which there will at any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time be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at most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3997</Words>
  <Application>Microsoft Office PowerPoint</Application>
  <PresentationFormat>On-screen Show (4:3)</PresentationFormat>
  <Paragraphs>881</Paragraphs>
  <Slides>114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114</vt:i4>
      </vt:variant>
    </vt:vector>
  </HeadingPairs>
  <TitlesOfParts>
    <vt:vector size="128" baseType="lpstr">
      <vt:lpstr>맑은 고딕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Office Theme</vt:lpstr>
      <vt:lpstr>VISIO</vt:lpstr>
      <vt:lpstr>Bitmap Image</vt:lpstr>
      <vt:lpstr>Equation</vt:lpstr>
      <vt:lpstr>Εξίσωση</vt:lpstr>
      <vt:lpstr>Online Social Networks and Media </vt:lpstr>
      <vt:lpstr>Ομάδες για την Άσκηση</vt:lpstr>
      <vt:lpstr>PowerPoint Presentation</vt:lpstr>
      <vt:lpstr>PowerPoint Presentation</vt:lpstr>
      <vt:lpstr>NCAA Football Network</vt:lpstr>
      <vt:lpstr>Protein-Protein Interactions</vt:lpstr>
      <vt:lpstr>Protein-Protein Interactions</vt:lpstr>
      <vt:lpstr>Protein-Protein Interactions</vt:lpstr>
      <vt:lpstr>Facebook Network</vt:lpstr>
      <vt:lpstr>Facebook Network</vt:lpstr>
      <vt:lpstr>Twitter &amp; Facebook</vt:lpstr>
      <vt:lpstr>PowerPoint Presentation</vt:lpstr>
      <vt:lpstr>PowerPoint Presentation</vt:lpstr>
      <vt:lpstr>Community Types</vt:lpstr>
      <vt:lpstr>Non-overlapping Communities</vt:lpstr>
      <vt:lpstr>Overlapping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Cluster Analysis?</vt:lpstr>
      <vt:lpstr>Notion of a cluster can be ambiguous</vt:lpstr>
      <vt:lpstr>Types of Clustering</vt:lpstr>
      <vt:lpstr>Partitional Clustering</vt:lpstr>
      <vt:lpstr>Hierarchical Clustering </vt:lpstr>
      <vt:lpstr>Other Distinctions Between Sets of Clusters</vt:lpstr>
      <vt:lpstr>Clusters defined by an objective function</vt:lpstr>
      <vt:lpstr>Clustering Algorithms</vt:lpstr>
      <vt:lpstr>K-means Clustering</vt:lpstr>
      <vt:lpstr>K-means Clustering</vt:lpstr>
      <vt:lpstr>Example</vt:lpstr>
      <vt:lpstr>Example</vt:lpstr>
      <vt:lpstr>Two different K-means clusterings</vt:lpstr>
      <vt:lpstr> K-means Clusters</vt:lpstr>
      <vt:lpstr>Limitations of K-means</vt:lpstr>
      <vt:lpstr>Pre-processing and Post-processing</vt:lpstr>
      <vt:lpstr>Hierarchical Clustering</vt:lpstr>
      <vt:lpstr>Strengths of Hierarchical Clustering</vt:lpstr>
      <vt:lpstr>Agglomerative Clustering Algorithm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Ward’s Method</vt:lpstr>
      <vt:lpstr>Example of a Hierarchically Structured Graph</vt:lpstr>
      <vt:lpstr>PowerPoint Presentation</vt:lpstr>
      <vt:lpstr>The Girvan Newman method</vt:lpstr>
      <vt:lpstr>PowerPoint Presentation</vt:lpstr>
      <vt:lpstr>PowerPoint Presentation</vt:lpstr>
      <vt:lpstr>Strength of Weak Ties</vt:lpstr>
      <vt:lpstr>PowerPoint Presentation</vt:lpstr>
      <vt:lpstr>PowerPoint Presentation</vt:lpstr>
      <vt:lpstr>Girvan Newman method: An example</vt:lpstr>
      <vt:lpstr>Girvan-Newman: Example</vt:lpstr>
      <vt:lpstr>Girvan Newman method: An example</vt:lpstr>
      <vt:lpstr>Girvan Newman method: An example</vt:lpstr>
      <vt:lpstr>Girvan Newman method: An example</vt:lpstr>
      <vt:lpstr>Girvan-Newman: Example</vt:lpstr>
      <vt:lpstr>Another example</vt:lpstr>
      <vt:lpstr>Another example</vt:lpstr>
      <vt:lpstr>Another example</vt:lpstr>
      <vt:lpstr>Girvan-Newman: Results</vt:lpstr>
      <vt:lpstr>Girvan-Newman: Results</vt:lpstr>
      <vt:lpstr>How to Compute Betweenness?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</vt:lpstr>
      <vt:lpstr>Null Model: Configuration Model</vt:lpstr>
      <vt:lpstr>Null Model: Configuration Model</vt:lpstr>
      <vt:lpstr>Modularity</vt:lpstr>
      <vt:lpstr>Modularity</vt:lpstr>
      <vt:lpstr>Modularity: Number of clusters</vt:lpstr>
      <vt:lpstr>Modularity: Cluster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249</cp:revision>
  <dcterms:created xsi:type="dcterms:W3CDTF">2012-10-10T06:53:19Z</dcterms:created>
  <dcterms:modified xsi:type="dcterms:W3CDTF">2016-10-26T13:41:21Z</dcterms:modified>
</cp:coreProperties>
</file>