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431" r:id="rId2"/>
    <p:sldId id="701" r:id="rId3"/>
    <p:sldId id="611" r:id="rId4"/>
    <p:sldId id="697" r:id="rId5"/>
    <p:sldId id="689" r:id="rId6"/>
    <p:sldId id="690" r:id="rId7"/>
    <p:sldId id="691" r:id="rId8"/>
    <p:sldId id="692" r:id="rId9"/>
    <p:sldId id="612" r:id="rId10"/>
    <p:sldId id="700" r:id="rId11"/>
    <p:sldId id="694" r:id="rId12"/>
    <p:sldId id="614" r:id="rId13"/>
    <p:sldId id="699" r:id="rId14"/>
    <p:sldId id="698" r:id="rId15"/>
    <p:sldId id="600" r:id="rId16"/>
    <p:sldId id="615" r:id="rId17"/>
    <p:sldId id="620" r:id="rId18"/>
    <p:sldId id="606" r:id="rId19"/>
    <p:sldId id="602" r:id="rId20"/>
    <p:sldId id="616" r:id="rId21"/>
    <p:sldId id="607" r:id="rId22"/>
    <p:sldId id="617" r:id="rId23"/>
    <p:sldId id="608" r:id="rId24"/>
    <p:sldId id="618" r:id="rId25"/>
    <p:sldId id="609" r:id="rId26"/>
    <p:sldId id="619" r:id="rId27"/>
    <p:sldId id="610" r:id="rId28"/>
    <p:sldId id="603" r:id="rId29"/>
    <p:sldId id="605" r:id="rId30"/>
    <p:sldId id="604" r:id="rId31"/>
    <p:sldId id="599" r:id="rId32"/>
    <p:sldId id="621" r:id="rId33"/>
    <p:sldId id="623" r:id="rId34"/>
    <p:sldId id="624" r:id="rId35"/>
    <p:sldId id="625" r:id="rId36"/>
    <p:sldId id="626" r:id="rId37"/>
    <p:sldId id="696" r:id="rId38"/>
    <p:sldId id="627" r:id="rId39"/>
    <p:sldId id="628" r:id="rId40"/>
    <p:sldId id="629" r:id="rId41"/>
    <p:sldId id="630" r:id="rId42"/>
    <p:sldId id="631" r:id="rId43"/>
    <p:sldId id="632" r:id="rId44"/>
    <p:sldId id="633" r:id="rId45"/>
    <p:sldId id="634" r:id="rId46"/>
    <p:sldId id="669" r:id="rId47"/>
    <p:sldId id="635" r:id="rId48"/>
    <p:sldId id="636" r:id="rId49"/>
    <p:sldId id="637" r:id="rId50"/>
    <p:sldId id="638" r:id="rId51"/>
    <p:sldId id="639" r:id="rId52"/>
    <p:sldId id="640" r:id="rId53"/>
    <p:sldId id="641" r:id="rId54"/>
    <p:sldId id="642" r:id="rId55"/>
    <p:sldId id="643" r:id="rId56"/>
    <p:sldId id="644" r:id="rId57"/>
    <p:sldId id="645" r:id="rId58"/>
    <p:sldId id="646" r:id="rId59"/>
    <p:sldId id="647" r:id="rId60"/>
    <p:sldId id="648" r:id="rId61"/>
    <p:sldId id="649" r:id="rId62"/>
    <p:sldId id="650" r:id="rId63"/>
    <p:sldId id="651" r:id="rId64"/>
    <p:sldId id="652" r:id="rId65"/>
    <p:sldId id="653" r:id="rId66"/>
    <p:sldId id="654" r:id="rId67"/>
    <p:sldId id="655" r:id="rId68"/>
    <p:sldId id="656" r:id="rId69"/>
    <p:sldId id="657" r:id="rId70"/>
    <p:sldId id="658" r:id="rId71"/>
    <p:sldId id="659" r:id="rId72"/>
    <p:sldId id="661" r:id="rId73"/>
    <p:sldId id="662" r:id="rId74"/>
    <p:sldId id="663" r:id="rId75"/>
    <p:sldId id="664" r:id="rId76"/>
    <p:sldId id="665" r:id="rId77"/>
    <p:sldId id="666" r:id="rId78"/>
    <p:sldId id="702" r:id="rId79"/>
    <p:sldId id="667" r:id="rId80"/>
    <p:sldId id="668" r:id="rId81"/>
    <p:sldId id="671" r:id="rId82"/>
    <p:sldId id="670" r:id="rId83"/>
    <p:sldId id="678" r:id="rId84"/>
    <p:sldId id="677" r:id="rId85"/>
    <p:sldId id="672" r:id="rId86"/>
    <p:sldId id="673" r:id="rId87"/>
    <p:sldId id="680" r:id="rId88"/>
    <p:sldId id="681" r:id="rId89"/>
    <p:sldId id="674" r:id="rId90"/>
    <p:sldId id="682" r:id="rId91"/>
    <p:sldId id="683" r:id="rId92"/>
    <p:sldId id="685" r:id="rId93"/>
    <p:sldId id="684" r:id="rId94"/>
    <p:sldId id="686" r:id="rId95"/>
    <p:sldId id="687" r:id="rId96"/>
    <p:sldId id="675" r:id="rId97"/>
    <p:sldId id="688" r:id="rId98"/>
    <p:sldId id="676" r:id="rId99"/>
    <p:sldId id="598" r:id="rId10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toura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692" autoAdjust="0"/>
  </p:normalViewPr>
  <p:slideViewPr>
    <p:cSldViewPr>
      <p:cViewPr varScale="1">
        <p:scale>
          <a:sx n="122" d="100"/>
          <a:sy n="122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16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commentAuthors" Target="comment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9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0628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1442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399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8577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790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1345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3125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884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8361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50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0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34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51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2882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52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8725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53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522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54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560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58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81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59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7610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60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478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61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3581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63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4722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64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706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15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9508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67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144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68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52001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69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34972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71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25190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8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15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6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0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2ECF-953B-4245-8635-DB139CFFED99}" type="datetime1">
              <a:rPr lang="el-GR" smtClean="0"/>
              <a:t>14/12/2016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2071-7801-4C84-A4E2-ECFDCEFC17B8}" type="datetime1">
              <a:rPr lang="el-GR" smtClean="0"/>
              <a:t>14/12/2016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A6ED-803B-4B80-9C83-80989E6E6AF3}" type="datetime1">
              <a:rPr lang="el-GR" smtClean="0"/>
              <a:t>14/12/2016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AB46-AAA9-4184-BEB1-32916596BE99}" type="datetime1">
              <a:rPr lang="el-GR" smtClean="0"/>
              <a:t>14/12/2016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7004-3BF3-4B0D-854E-505443C4DE8C}" type="datetime1">
              <a:rPr lang="el-GR" smtClean="0"/>
              <a:t>14/12/2016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0B70-AA71-47A3-BB84-03507777F398}" type="datetime1">
              <a:rPr lang="el-GR" smtClean="0"/>
              <a:t>14/12/2016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94FC-AABD-4406-B24E-E27DBA9C65B2}" type="datetime1">
              <a:rPr lang="el-GR" smtClean="0"/>
              <a:t>14/12/2016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99DC-D5C5-45C3-91C0-1E729826E568}" type="datetime1">
              <a:rPr lang="el-GR" smtClean="0"/>
              <a:t>14/12/2016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47F-EBB2-40F6-BFF0-7F3B8C36D3B2}" type="datetime1">
              <a:rPr lang="el-GR" smtClean="0"/>
              <a:t>14/12/2016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951-FEC9-416A-9CB8-A2399635A9A7}" type="datetime1">
              <a:rPr lang="el-GR" smtClean="0"/>
              <a:t>14/12/2016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C67F-DA4C-449B-8314-D7C4E1054970}" type="datetime1">
              <a:rPr lang="el-GR" smtClean="0"/>
              <a:t>14/12/2016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76115-2B6E-45D7-9815-40F2F3878DEE}" type="datetime1">
              <a:rPr lang="el-GR" smtClean="0"/>
              <a:t>14/12/2016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technology/2015/may/20/flickr-complaints-offensive-auto-tagging-photos" TargetMode="External"/><Relationship Id="rId2" Type="http://schemas.openxmlformats.org/officeDocument/2006/relationships/hyperlink" Target="http://www.seattletimes.com/business/microsoft/how-linkedins-search-engine-may-reflect-a-bias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blog.airbnb.com/the-airbnb-community-commitment/" TargetMode="External"/><Relationship Id="rId4" Type="http://schemas.openxmlformats.org/officeDocument/2006/relationships/hyperlink" Target="http://www.debiasyourself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us-news/2016/nov/16/facebook-bias-bubble-us-election-conservative-liberal-news-feed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us-news/2016/sep/29/donald-trump-attacks-biased-lester-holt-and-accuses-google-of-conspirac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heguardian.com/technology/2016/dec/04/google-democracy-truth-internet-search-facebook?CMP=fb_gu" TargetMode="Externa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846640" cy="1440160"/>
          </a:xfrm>
        </p:spPr>
        <p:txBody>
          <a:bodyPr>
            <a:normAutofit/>
          </a:bodyPr>
          <a:lstStyle/>
          <a:p>
            <a:r>
              <a:rPr lang="en-US" dirty="0" smtClean="0"/>
              <a:t>Fairness, Diversity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Google+ names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755576" y="1772816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Google+ tries</a:t>
            </a:r>
            <a:r>
              <a:rPr lang="en-GB" sz="2000" dirty="0"/>
              <a:t> </a:t>
            </a:r>
            <a:r>
              <a:rPr lang="en-GB" sz="2000" dirty="0" smtClean="0"/>
              <a:t>to classify</a:t>
            </a:r>
            <a:r>
              <a:rPr lang="en-GB" sz="2000" dirty="0"/>
              <a:t> </a:t>
            </a:r>
            <a:r>
              <a:rPr lang="en-GB" sz="2000" dirty="0" smtClean="0"/>
              <a:t>Real vs Fake names</a:t>
            </a:r>
          </a:p>
          <a:p>
            <a:endParaRPr lang="en-GB" sz="2000" dirty="0"/>
          </a:p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Fairness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problem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GB" sz="2000" dirty="0"/>
              <a:t>– </a:t>
            </a:r>
            <a:r>
              <a:rPr lang="en-GB" sz="2000" dirty="0" smtClean="0"/>
              <a:t>Most training</a:t>
            </a:r>
            <a:r>
              <a:rPr lang="en-GB" sz="2000" dirty="0"/>
              <a:t> </a:t>
            </a:r>
            <a:r>
              <a:rPr lang="en-GB" sz="2000" dirty="0" smtClean="0"/>
              <a:t>examples</a:t>
            </a:r>
            <a:r>
              <a:rPr lang="en-GB" sz="2000" dirty="0"/>
              <a:t> </a:t>
            </a:r>
            <a:r>
              <a:rPr lang="en-GB" sz="2000" dirty="0" smtClean="0"/>
              <a:t>standard</a:t>
            </a:r>
            <a:r>
              <a:rPr lang="en-GB" sz="2000" dirty="0"/>
              <a:t> </a:t>
            </a:r>
            <a:r>
              <a:rPr lang="en-GB" sz="2000" dirty="0" smtClean="0"/>
              <a:t>white</a:t>
            </a:r>
            <a:r>
              <a:rPr lang="en-GB" sz="2000" dirty="0"/>
              <a:t> </a:t>
            </a:r>
            <a:r>
              <a:rPr lang="en-GB" sz="2000" dirty="0" smtClean="0"/>
              <a:t>American</a:t>
            </a:r>
            <a:r>
              <a:rPr lang="en-GB" sz="2000" dirty="0"/>
              <a:t> </a:t>
            </a:r>
            <a:r>
              <a:rPr lang="en-GB" sz="2000" dirty="0" smtClean="0"/>
              <a:t>names</a:t>
            </a:r>
          </a:p>
          <a:p>
            <a:r>
              <a:rPr lang="en-GB" sz="2000" dirty="0" smtClean="0"/>
              <a:t>– Ethnic names</a:t>
            </a:r>
            <a:r>
              <a:rPr lang="en-GB" sz="2000" dirty="0"/>
              <a:t> </a:t>
            </a:r>
            <a:r>
              <a:rPr lang="en-GB" sz="2000" dirty="0" smtClean="0"/>
              <a:t>often</a:t>
            </a:r>
            <a:r>
              <a:rPr lang="en-GB" sz="2000" dirty="0"/>
              <a:t> </a:t>
            </a:r>
            <a:r>
              <a:rPr lang="en-GB" sz="2000" dirty="0" smtClean="0"/>
              <a:t>unique, much</a:t>
            </a:r>
            <a:r>
              <a:rPr lang="en-GB" sz="2000" dirty="0"/>
              <a:t> </a:t>
            </a:r>
            <a:r>
              <a:rPr lang="en-GB" sz="2000" dirty="0" smtClean="0"/>
              <a:t>fewer</a:t>
            </a:r>
            <a:r>
              <a:rPr lang="en-GB" sz="2000" dirty="0"/>
              <a:t> </a:t>
            </a:r>
            <a:r>
              <a:rPr lang="en-GB" sz="2000" dirty="0" smtClean="0"/>
              <a:t>training</a:t>
            </a:r>
            <a:r>
              <a:rPr lang="en-GB" sz="2000" dirty="0"/>
              <a:t> </a:t>
            </a:r>
            <a:r>
              <a:rPr lang="en-GB" sz="2000" dirty="0" smtClean="0"/>
              <a:t>examples</a:t>
            </a:r>
            <a:endParaRPr lang="en-GB" sz="2000" dirty="0"/>
          </a:p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Likely outcome:</a:t>
            </a:r>
          </a:p>
          <a:p>
            <a:r>
              <a:rPr lang="en-GB" sz="2000" dirty="0" smtClean="0"/>
              <a:t>Prediction accuracy</a:t>
            </a:r>
            <a:r>
              <a:rPr lang="en-GB" sz="2000" dirty="0"/>
              <a:t> </a:t>
            </a:r>
            <a:r>
              <a:rPr lang="en-GB" sz="2000" i="1" dirty="0" smtClean="0"/>
              <a:t>worse</a:t>
            </a:r>
            <a:r>
              <a:rPr lang="en-GB" sz="2000" i="1" dirty="0"/>
              <a:t> </a:t>
            </a:r>
            <a:r>
              <a:rPr lang="en-GB" sz="2000" i="1" dirty="0" smtClean="0"/>
              <a:t>on</a:t>
            </a:r>
            <a:r>
              <a:rPr lang="en-GB" sz="2000" i="1" dirty="0"/>
              <a:t> </a:t>
            </a:r>
            <a:r>
              <a:rPr lang="en-GB" sz="2000" i="1" dirty="0" smtClean="0"/>
              <a:t>ethnic</a:t>
            </a:r>
            <a:r>
              <a:rPr lang="en-GB" sz="2000" i="1" dirty="0"/>
              <a:t> </a:t>
            </a:r>
            <a:r>
              <a:rPr lang="en-GB" sz="2000" i="1" dirty="0" smtClean="0"/>
              <a:t>names</a:t>
            </a:r>
          </a:p>
          <a:p>
            <a:endParaRPr lang="en-GB" sz="2000" i="1" dirty="0"/>
          </a:p>
          <a:p>
            <a:pPr algn="just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Katya Casio. 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Due to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Google's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ethnocentricity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was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prevented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using my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real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last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name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(my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nationality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is: </a:t>
            </a:r>
            <a:r>
              <a:rPr lang="en-GB" sz="2000" i="1" dirty="0" err="1" smtClean="0">
                <a:solidFill>
                  <a:schemeClr val="accent1">
                    <a:lumMod val="75000"/>
                  </a:schemeClr>
                </a:solidFill>
              </a:rPr>
              <a:t>Tungus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 and Sami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)”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Google Product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Forums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7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9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826480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LinkedIn: </a:t>
            </a:r>
            <a:r>
              <a:rPr lang="en-US" dirty="0" smtClean="0"/>
              <a:t>female vs male names (for female prompts suggestions for male, e.g., </a:t>
            </a:r>
            <a:r>
              <a:rPr lang="en-US" dirty="0"/>
              <a:t>Andrea Jones” to “Andrew Jones,” Danielle to Daniel, Michaela to Michael and Alexa to Alex</a:t>
            </a:r>
            <a:r>
              <a:rPr lang="en-US" dirty="0" smtClean="0"/>
              <a:t>.)</a:t>
            </a:r>
          </a:p>
          <a:p>
            <a:r>
              <a:rPr lang="en-US" sz="1400" u="sng" dirty="0" smtClean="0">
                <a:hlinkClick r:id="rId2"/>
              </a:rPr>
              <a:t>http</a:t>
            </a:r>
            <a:r>
              <a:rPr lang="en-US" sz="1400" u="sng" dirty="0">
                <a:hlinkClick r:id="rId2"/>
              </a:rPr>
              <a:t>://www.seattletimes.com/business/microsoft/how-linkedins-search-engine-may-reflect-a-bias/</a:t>
            </a:r>
            <a:endParaRPr lang="en-US" sz="1400" dirty="0"/>
          </a:p>
          <a:p>
            <a:endParaRPr lang="en-US" sz="600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Flickr: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auto-tagging system labels images of black people as apes or animals and </a:t>
            </a:r>
            <a:r>
              <a:rPr lang="en-US" dirty="0" smtClean="0"/>
              <a:t>concentration camps </a:t>
            </a:r>
            <a:r>
              <a:rPr lang="en-US" dirty="0"/>
              <a:t>as sport or jungle </a:t>
            </a:r>
            <a:r>
              <a:rPr lang="en-US" dirty="0" err="1"/>
              <a:t>jyms</a:t>
            </a:r>
            <a:r>
              <a:rPr lang="en-US" dirty="0"/>
              <a:t>. </a:t>
            </a:r>
            <a:r>
              <a:rPr lang="en-US" sz="1400" u="sng" dirty="0">
                <a:hlinkClick r:id="rId3"/>
              </a:rPr>
              <a:t>https://</a:t>
            </a:r>
            <a:r>
              <a:rPr lang="en-US" sz="1400" u="sng" dirty="0" smtClean="0">
                <a:hlinkClick r:id="rId3"/>
              </a:rPr>
              <a:t>www.theguardian.com/technology/2015/may/20/flickr-complaints-offensive-auto-tagging-photos</a:t>
            </a:r>
            <a:endParaRPr lang="en-US" sz="1400" u="sng" dirty="0" smtClean="0"/>
          </a:p>
          <a:p>
            <a:endParaRPr lang="en-US" sz="600" dirty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Airbnb:</a:t>
            </a:r>
            <a:r>
              <a:rPr lang="en-US" dirty="0" smtClean="0"/>
              <a:t> race discrimination</a:t>
            </a:r>
          </a:p>
          <a:p>
            <a:r>
              <a:rPr lang="en-US" dirty="0"/>
              <a:t>Against guest </a:t>
            </a:r>
            <a:endParaRPr lang="en-US" dirty="0" smtClean="0"/>
          </a:p>
          <a:p>
            <a:r>
              <a:rPr lang="en-US" sz="1400" dirty="0" smtClean="0">
                <a:hlinkClick r:id="rId4"/>
              </a:rPr>
              <a:t>http://www.debiasyourself.org/</a:t>
            </a:r>
            <a:endParaRPr lang="en-US" sz="1400" dirty="0" smtClean="0"/>
          </a:p>
          <a:p>
            <a:r>
              <a:rPr lang="en-US" dirty="0" smtClean="0"/>
              <a:t>Community commitment</a:t>
            </a:r>
          </a:p>
          <a:p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://blog.airbnb.com/the-airbnb-community-commitment</a:t>
            </a:r>
            <a:r>
              <a:rPr lang="en-US" sz="1400" dirty="0" smtClean="0">
                <a:hlinkClick r:id="rId5"/>
              </a:rPr>
              <a:t>/</a:t>
            </a:r>
            <a:endParaRPr lang="en-US" sz="1400" dirty="0" smtClean="0"/>
          </a:p>
          <a:p>
            <a:pPr lvl="0"/>
            <a:r>
              <a:rPr lang="en-US" dirty="0"/>
              <a:t>Non-black hosts can charge ~12% more than black hosts </a:t>
            </a:r>
            <a:endParaRPr lang="en-US" dirty="0" smtClean="0"/>
          </a:p>
          <a:p>
            <a:pPr lvl="0"/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Edelman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Benjamin G. and Luca, Michael, Digital Discrimination: The Case of Airbnb.com (January 10, 2014). Harvard Business School NOM Unit Working Paper No. 14-054</a:t>
            </a:r>
            <a:r>
              <a:rPr lang="en-US" sz="1100" dirty="0" smtClean="0"/>
              <a:t>.</a:t>
            </a:r>
          </a:p>
          <a:p>
            <a:pPr marL="0" lvl="1"/>
            <a:endParaRPr lang="en-US" sz="600" dirty="0"/>
          </a:p>
          <a:p>
            <a:pPr lvl="0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Google maps: </a:t>
            </a:r>
            <a:r>
              <a:rPr lang="en-US" dirty="0" smtClean="0"/>
              <a:t>China </a:t>
            </a:r>
            <a:r>
              <a:rPr lang="en-US" dirty="0"/>
              <a:t>is about 21% larger by pixels when shown in Google Maps for China</a:t>
            </a:r>
            <a:endParaRPr lang="el-GR" dirty="0"/>
          </a:p>
          <a:p>
            <a:pPr marL="0" lvl="1"/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Gary 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Soeller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Karrie 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Karahalios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Christian 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Sandvig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and Christo Wilson: 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MapWatch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Detecting and Monitoring International Border Personalization on Online Maps. Proc. of WWW. Montreal, Quebec, Canada, April 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2016</a:t>
            </a:r>
            <a:endParaRPr lang="el-GR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5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Reasons for bias/lack of fairness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2880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Data input</a:t>
            </a:r>
          </a:p>
          <a:p>
            <a:pPr algn="ctr"/>
            <a:endParaRPr lang="el-GR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Data as a social mirror: Protected attributes redundantly encoded in observables</a:t>
            </a:r>
            <a:endParaRPr lang="el-GR" sz="2000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Correctness and completeness: Garbage in, garbage out (GIGO)</a:t>
            </a:r>
            <a:endParaRPr lang="el-GR" sz="2000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Sample size disparity: learn on majority (Errors concentrated in the minority class)</a:t>
            </a:r>
            <a:endParaRPr lang="el-G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Poorly selected, incomplete</a:t>
            </a:r>
            <a:r>
              <a:rPr lang="en-US" sz="2000" dirty="0"/>
              <a:t>, incorrect, or outdated</a:t>
            </a:r>
            <a:endParaRPr lang="el-GR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Selected with bias </a:t>
            </a:r>
            <a:endParaRPr lang="en-US" sz="2000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Perpetuating </a:t>
            </a:r>
            <a:r>
              <a:rPr lang="en-US" sz="2000" dirty="0"/>
              <a:t>and promoting historical biases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70781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Reasons for bias/lack of fairness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28800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Algorithmic processing</a:t>
            </a:r>
          </a:p>
          <a:p>
            <a:pPr algn="ctr"/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Poorly designed matching systems</a:t>
            </a:r>
            <a:endParaRPr lang="el-GR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Personalization and recommendation services that narrow instead of expand user options</a:t>
            </a:r>
            <a:endParaRPr lang="el-GR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Decision making systems that assume correlation implies causation</a:t>
            </a:r>
            <a:endParaRPr lang="el-GR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Algorithms that do not compensate for datasets that disproportionately represent populations</a:t>
            </a:r>
            <a:endParaRPr lang="el-GR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Output models that are hard to understand or explain hinder detection and mitigation of </a:t>
            </a:r>
            <a:r>
              <a:rPr lang="en-US" dirty="0" smtClean="0"/>
              <a:t>bias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2725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Fairness through blindness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06084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Ignore all</a:t>
            </a:r>
            <a:r>
              <a:rPr lang="en-GB" sz="3200" dirty="0"/>
              <a:t> </a:t>
            </a:r>
            <a:r>
              <a:rPr lang="en-GB" sz="3200" dirty="0" smtClean="0"/>
              <a:t>irrelevant/protected</a:t>
            </a:r>
            <a:r>
              <a:rPr lang="en-GB" sz="3200" dirty="0"/>
              <a:t> </a:t>
            </a:r>
            <a:r>
              <a:rPr lang="en-GB" sz="3200" dirty="0" smtClean="0"/>
              <a:t>attributes</a:t>
            </a:r>
          </a:p>
          <a:p>
            <a:endParaRPr lang="en-GB" sz="3200" dirty="0"/>
          </a:p>
          <a:p>
            <a:r>
              <a:rPr lang="en-GB" sz="3200" i="1" dirty="0" smtClean="0"/>
              <a:t>Useful</a:t>
            </a:r>
            <a:r>
              <a:rPr lang="en-GB" sz="3200" i="1" dirty="0"/>
              <a:t> </a:t>
            </a:r>
            <a:r>
              <a:rPr lang="en-GB" sz="3200" i="1" dirty="0" smtClean="0"/>
              <a:t>to</a:t>
            </a:r>
            <a:r>
              <a:rPr lang="en-GB" sz="3200" i="1" dirty="0"/>
              <a:t> </a:t>
            </a:r>
            <a:r>
              <a:rPr lang="en-GB" sz="3200" i="1" dirty="0" smtClean="0"/>
              <a:t>avoid</a:t>
            </a:r>
            <a:r>
              <a:rPr lang="en-GB" sz="3200" i="1" dirty="0"/>
              <a:t> </a:t>
            </a:r>
            <a:r>
              <a:rPr lang="en-GB" sz="3200" i="1" dirty="0" smtClean="0"/>
              <a:t>formal</a:t>
            </a:r>
            <a:r>
              <a:rPr lang="en-GB" sz="3200" i="1" dirty="0"/>
              <a:t> </a:t>
            </a:r>
            <a:r>
              <a:rPr lang="en-GB" sz="3200" i="1" dirty="0" smtClean="0"/>
              <a:t>disparate</a:t>
            </a:r>
            <a:r>
              <a:rPr lang="en-GB" sz="3200" i="1" dirty="0"/>
              <a:t> </a:t>
            </a:r>
            <a:r>
              <a:rPr lang="en-GB" sz="3200" i="1" dirty="0" smtClean="0"/>
              <a:t>treatment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71527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813914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Classification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Classification/prediction for people with similar non-protected attributes should be similar</a:t>
            </a:r>
            <a:endParaRPr lang="el-GR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Differences should be mostly explainable by non-protected attributes</a:t>
            </a:r>
            <a:endParaRPr lang="el-GR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A (trusted) data owner  that holds the data of individuals, a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vendor</a:t>
            </a:r>
            <a:r>
              <a:rPr lang="en-US" sz="2800" dirty="0" smtClean="0"/>
              <a:t> that classifies the individuals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500" dirty="0" smtClean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Fairness: definition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81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1691680" y="1772816"/>
            <a:ext cx="1800200" cy="331236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644008" y="1772816"/>
            <a:ext cx="1800200" cy="33123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547664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V: Individuals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A: Outcomes</a:t>
            </a:r>
            <a:endParaRPr lang="el-GR" dirty="0"/>
          </a:p>
        </p:txBody>
      </p:sp>
      <p:sp>
        <p:nvSpPr>
          <p:cNvPr id="10" name="Oval 9"/>
          <p:cNvSpPr/>
          <p:nvPr/>
        </p:nvSpPr>
        <p:spPr>
          <a:xfrm>
            <a:off x="2339752" y="35010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5148064" y="321540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384624" y="317954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l-GR" dirty="0"/>
          </a:p>
        </p:txBody>
      </p:sp>
      <p:cxnSp>
        <p:nvCxnSpPr>
          <p:cNvPr id="15" name="Straight Arrow Connector 14"/>
          <p:cNvCxnSpPr>
            <a:endCxn id="11" idx="3"/>
          </p:cNvCxnSpPr>
          <p:nvPr/>
        </p:nvCxnSpPr>
        <p:spPr>
          <a:xfrm flipV="1">
            <a:off x="2483768" y="3338332"/>
            <a:ext cx="2685387" cy="23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5856" y="15567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M: V -&gt; A</a:t>
            </a:r>
            <a:endParaRPr lang="el-GR" dirty="0"/>
          </a:p>
        </p:txBody>
      </p:sp>
      <p:sp>
        <p:nvSpPr>
          <p:cNvPr id="28" name="TextBox 27"/>
          <p:cNvSpPr txBox="1"/>
          <p:nvPr/>
        </p:nvSpPr>
        <p:spPr>
          <a:xfrm>
            <a:off x="5291390" y="2890463"/>
            <a:ext cx="101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M(x)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758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Main points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844824"/>
            <a:ext cx="813914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500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Individual-based fairness: </a:t>
            </a:r>
            <a:r>
              <a:rPr lang="en-US" sz="3200" dirty="0" smtClean="0"/>
              <a:t>any two individuals who are </a:t>
            </a:r>
            <a:r>
              <a:rPr lang="en-US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similar </a:t>
            </a:r>
            <a:r>
              <a:rPr lang="en-US" sz="3200" dirty="0" smtClean="0"/>
              <a:t>with respect to a particular task should be </a:t>
            </a:r>
            <a:r>
              <a:rPr lang="en-US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classified similarly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500" i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Optimization problem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200" dirty="0"/>
              <a:t>construct fair classifiers that minimize the expected </a:t>
            </a:r>
            <a:r>
              <a:rPr lang="en-US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utility loss</a:t>
            </a:r>
            <a:r>
              <a:rPr lang="en-US" sz="3200" dirty="0"/>
              <a:t> of the vendor</a:t>
            </a:r>
          </a:p>
        </p:txBody>
      </p:sp>
    </p:spTree>
    <p:extLst>
      <p:ext uri="{BB962C8B-B14F-4D97-AF65-F5344CB8AC3E}">
        <p14:creationId xmlns:p14="http://schemas.microsoft.com/office/powerpoint/2010/main" val="3485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Formulation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417638"/>
            <a:ext cx="813914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en-US" sz="3200" dirty="0"/>
              <a:t>: set of individuals</a:t>
            </a:r>
          </a:p>
          <a:p>
            <a:endParaRPr lang="en-US" sz="1000" dirty="0"/>
          </a:p>
          <a:p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3200" dirty="0"/>
              <a:t>: set of classifier outcomes</a:t>
            </a:r>
          </a:p>
          <a:p>
            <a:r>
              <a:rPr lang="en-US" sz="3200" dirty="0" smtClean="0"/>
              <a:t>Classifier </a:t>
            </a:r>
            <a:r>
              <a:rPr lang="en-US" sz="3200" dirty="0"/>
              <a:t>maps individuals to </a:t>
            </a:r>
            <a:r>
              <a:rPr lang="en-US" sz="3200" dirty="0" smtClean="0"/>
              <a:t>outcomes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Randomized</a:t>
            </a:r>
            <a:r>
              <a:rPr lang="en-US" sz="3200" i="1" dirty="0" smtClean="0"/>
              <a:t> mapping </a:t>
            </a: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M: </a:t>
            </a:r>
            <a:r>
              <a:rPr lang="en-US" sz="3200" i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i="1" dirty="0" smtClean="0"/>
              <a:t>-&gt;</a:t>
            </a: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3200" i="1" dirty="0" smtClean="0">
                <a:solidFill>
                  <a:schemeClr val="accent3">
                    <a:lumMod val="75000"/>
                  </a:schemeClr>
                </a:solidFill>
              </a:rPr>
              <a:t>Δ(Α) </a:t>
            </a:r>
            <a:r>
              <a:rPr lang="en-US" sz="3200" dirty="0" smtClean="0"/>
              <a:t>from individuals to probability distributions over outcomes</a:t>
            </a:r>
            <a:endParaRPr lang="en-US" sz="32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To classify </a:t>
            </a: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3200" dirty="0" smtClean="0"/>
              <a:t> </a:t>
            </a:r>
            <a:r>
              <a:rPr lang="el-GR" sz="3200" dirty="0" smtClean="0"/>
              <a:t>∈</a:t>
            </a:r>
            <a:r>
              <a:rPr lang="en-US" sz="3200" dirty="0" smtClean="0"/>
              <a:t> </a:t>
            </a:r>
            <a:r>
              <a:rPr lang="en-US" sz="3200" i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en-US" sz="3200" dirty="0" smtClean="0"/>
              <a:t>, choose an outcome </a:t>
            </a: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3200" dirty="0" smtClean="0"/>
              <a:t> according to distribution </a:t>
            </a: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M(x)</a:t>
            </a:r>
            <a:endParaRPr lang="en-US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75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Formulation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57200" y="1339592"/>
            <a:ext cx="81391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u="sng" dirty="0" smtClean="0"/>
              <a:t>task-specific </a:t>
            </a:r>
            <a:r>
              <a:rPr lang="en-US" sz="3200" u="sng" dirty="0" smtClean="0">
                <a:solidFill>
                  <a:schemeClr val="accent3">
                    <a:lumMod val="75000"/>
                  </a:schemeClr>
                </a:solidFill>
              </a:rPr>
              <a:t>distance metric </a:t>
            </a:r>
            <a:r>
              <a:rPr lang="en-US" sz="3200" i="1" u="sng" dirty="0" smtClean="0"/>
              <a:t>d</a:t>
            </a:r>
            <a:r>
              <a:rPr lang="en-US" sz="3200" dirty="0" smtClean="0"/>
              <a:t>: </a:t>
            </a:r>
            <a:r>
              <a:rPr lang="en-US" sz="3200" i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en-US" sz="3200" dirty="0" smtClean="0"/>
              <a:t> x </a:t>
            </a:r>
            <a:r>
              <a:rPr lang="en-US" sz="3200" i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en-US" sz="3200" dirty="0" smtClean="0"/>
              <a:t> -&gt; R on individuals</a:t>
            </a:r>
          </a:p>
          <a:p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Expresses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ground truth </a:t>
            </a:r>
            <a:r>
              <a:rPr lang="en-US" sz="2400" dirty="0" smtClean="0"/>
              <a:t>(or, best available approximation)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Public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Open to discussion and refinement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Externally imposed, e.g., by a regulatory body, or externally proposed, e.g., by a civil rights organization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4185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416824" cy="144016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</a:p>
          <a:p>
            <a:endParaRPr lang="en-US" sz="30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Fairness (case studies, basic definitions)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Diversity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An experiment on the diversity of Facebook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9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1691680" y="1772816"/>
            <a:ext cx="1800200" cy="331236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644008" y="1772816"/>
            <a:ext cx="1800200" cy="33123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547664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V: Individuals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A: Outcomes</a:t>
            </a:r>
            <a:endParaRPr lang="el-GR" dirty="0"/>
          </a:p>
        </p:txBody>
      </p:sp>
      <p:sp>
        <p:nvSpPr>
          <p:cNvPr id="10" name="Oval 9"/>
          <p:cNvSpPr/>
          <p:nvPr/>
        </p:nvSpPr>
        <p:spPr>
          <a:xfrm>
            <a:off x="2339752" y="35010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5148064" y="321540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384624" y="317954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5403802" y="3573016"/>
            <a:ext cx="101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M(y)</a:t>
            </a:r>
            <a:endParaRPr lang="el-GR" dirty="0"/>
          </a:p>
        </p:txBody>
      </p:sp>
      <p:cxnSp>
        <p:nvCxnSpPr>
          <p:cNvPr id="15" name="Straight Arrow Connector 14"/>
          <p:cNvCxnSpPr>
            <a:endCxn id="11" idx="3"/>
          </p:cNvCxnSpPr>
          <p:nvPr/>
        </p:nvCxnSpPr>
        <p:spPr>
          <a:xfrm flipV="1">
            <a:off x="2483768" y="3338332"/>
            <a:ext cx="2685387" cy="23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5856" y="15567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M: V -&gt; A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2698550" y="379448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l-GR" dirty="0"/>
          </a:p>
        </p:txBody>
      </p:sp>
      <p:sp>
        <p:nvSpPr>
          <p:cNvPr id="18" name="Oval 17"/>
          <p:cNvSpPr/>
          <p:nvPr/>
        </p:nvSpPr>
        <p:spPr>
          <a:xfrm>
            <a:off x="2572536" y="409645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5" name="Straight Connector 24"/>
          <p:cNvCxnSpPr>
            <a:stCxn id="10" idx="4"/>
            <a:endCxn id="18" idx="0"/>
          </p:cNvCxnSpPr>
          <p:nvPr/>
        </p:nvCxnSpPr>
        <p:spPr>
          <a:xfrm>
            <a:off x="2411760" y="3645024"/>
            <a:ext cx="232784" cy="45142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99692" y="364651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d(x, y)</a:t>
            </a:r>
            <a:endParaRPr lang="el-GR" dirty="0"/>
          </a:p>
        </p:txBody>
      </p:sp>
      <p:sp>
        <p:nvSpPr>
          <p:cNvPr id="27" name="Oval 26"/>
          <p:cNvSpPr/>
          <p:nvPr/>
        </p:nvSpPr>
        <p:spPr>
          <a:xfrm>
            <a:off x="5169155" y="375917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TextBox 27"/>
          <p:cNvSpPr txBox="1"/>
          <p:nvPr/>
        </p:nvSpPr>
        <p:spPr>
          <a:xfrm>
            <a:off x="5291390" y="2890463"/>
            <a:ext cx="101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M(x)</a:t>
            </a:r>
            <a:endParaRPr lang="el-GR" dirty="0"/>
          </a:p>
        </p:txBody>
      </p:sp>
      <p:cxnSp>
        <p:nvCxnSpPr>
          <p:cNvPr id="31" name="Straight Arrow Connector 30"/>
          <p:cNvCxnSpPr>
            <a:stCxn id="18" idx="6"/>
            <a:endCxn id="27" idx="2"/>
          </p:cNvCxnSpPr>
          <p:nvPr/>
        </p:nvCxnSpPr>
        <p:spPr>
          <a:xfrm flipV="1">
            <a:off x="2716552" y="3831183"/>
            <a:ext cx="2452603" cy="337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368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Formulation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7704" y="3637855"/>
                <a:ext cx="44939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37855"/>
                <a:ext cx="4493923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9532" y="1628800"/>
                <a:ext cx="842493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Lipschtiz</a:t>
                </a:r>
                <a:r>
                  <a:rPr lang="en-US" sz="32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Mapping</a:t>
                </a:r>
                <a:r>
                  <a:rPr lang="en-US" sz="3200" dirty="0" smtClean="0"/>
                  <a:t>: a mapping M: V -&gt; </a:t>
                </a:r>
                <a:r>
                  <a:rPr lang="el-GR" sz="3200" dirty="0" smtClean="0"/>
                  <a:t>Δ(Α) </a:t>
                </a:r>
                <a:r>
                  <a:rPr lang="en-US" sz="3200" dirty="0" smtClean="0"/>
                  <a:t>satisfies the (D, d)-</a:t>
                </a:r>
                <a:r>
                  <a:rPr lang="en-US" sz="3200" dirty="0" err="1" smtClean="0"/>
                  <a:t>Lipschitz</a:t>
                </a:r>
                <a:r>
                  <a:rPr lang="en-US" sz="3200" dirty="0" smtClean="0"/>
                  <a:t> property, if for every x, y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l-GR" sz="3200" dirty="0" smtClean="0"/>
                  <a:t> </a:t>
                </a:r>
                <a:r>
                  <a:rPr lang="en-US" sz="3200" dirty="0" smtClean="0"/>
                  <a:t>V, it holds</a:t>
                </a:r>
                <a:endParaRPr lang="el-GR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1628800"/>
                <a:ext cx="8424936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881" t="-5039" b="-120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73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Formulation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390364" y="4186091"/>
            <a:ext cx="8363272" cy="15696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Find a mapping from individuals </a:t>
            </a:r>
            <a:r>
              <a:rPr lang="en-US" sz="3200" dirty="0" smtClean="0"/>
              <a:t>to distributions over </a:t>
            </a:r>
            <a:r>
              <a:rPr lang="en-US" sz="3200" dirty="0"/>
              <a:t>outcomes that 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minimizes expected loss </a:t>
            </a:r>
            <a:r>
              <a:rPr lang="en-US" sz="3200" dirty="0" smtClean="0"/>
              <a:t>subject </a:t>
            </a:r>
            <a:r>
              <a:rPr lang="en-US" sz="3200" dirty="0"/>
              <a:t>to the </a:t>
            </a:r>
            <a:r>
              <a:rPr lang="en-US" sz="3200" dirty="0" err="1"/>
              <a:t>Lipschitz</a:t>
            </a:r>
            <a:r>
              <a:rPr lang="en-US" sz="3200" dirty="0"/>
              <a:t> condition.</a:t>
            </a:r>
            <a:endParaRPr lang="el-GR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31540" y="1375037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There exists</a:t>
            </a:r>
            <a:r>
              <a:rPr lang="en-GB" sz="2400" dirty="0"/>
              <a:t> </a:t>
            </a:r>
            <a:r>
              <a:rPr lang="en-GB" sz="2400" dirty="0" smtClean="0"/>
              <a:t>a</a:t>
            </a:r>
            <a:r>
              <a:rPr lang="en-GB" sz="2400" dirty="0"/>
              <a:t> </a:t>
            </a:r>
            <a:r>
              <a:rPr lang="en-GB" sz="2400" dirty="0" smtClean="0"/>
              <a:t>classifier</a:t>
            </a:r>
            <a:r>
              <a:rPr lang="en-GB" sz="2400" dirty="0"/>
              <a:t> </a:t>
            </a:r>
            <a:r>
              <a:rPr lang="en-GB" sz="2400" dirty="0" smtClean="0"/>
              <a:t>that</a:t>
            </a:r>
            <a:r>
              <a:rPr lang="en-GB" sz="2400" dirty="0"/>
              <a:t> </a:t>
            </a:r>
            <a:r>
              <a:rPr lang="en-GB" sz="2400" dirty="0" smtClean="0"/>
              <a:t>satisfies</a:t>
            </a:r>
            <a:r>
              <a:rPr lang="en-GB" sz="2400" dirty="0"/>
              <a:t> </a:t>
            </a:r>
            <a:r>
              <a:rPr lang="en-GB" sz="2400" dirty="0" smtClean="0"/>
              <a:t>the</a:t>
            </a:r>
            <a:r>
              <a:rPr lang="en-GB" sz="2400" dirty="0"/>
              <a:t> </a:t>
            </a:r>
            <a:r>
              <a:rPr lang="en-GB" sz="2400" dirty="0" err="1" smtClean="0"/>
              <a:t>Lipschitz</a:t>
            </a:r>
            <a:r>
              <a:rPr lang="en-GB" sz="2400" dirty="0"/>
              <a:t> </a:t>
            </a:r>
            <a:r>
              <a:rPr lang="en-GB" sz="2400" dirty="0" smtClean="0"/>
              <a:t>condition</a:t>
            </a:r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smtClean="0"/>
              <a:t>Map all</a:t>
            </a:r>
            <a:r>
              <a:rPr lang="en-GB" sz="2400" dirty="0"/>
              <a:t> </a:t>
            </a:r>
            <a:r>
              <a:rPr lang="en-GB" sz="2400" dirty="0" smtClean="0"/>
              <a:t>individuals</a:t>
            </a:r>
            <a:r>
              <a:rPr lang="en-GB" sz="2400" dirty="0"/>
              <a:t> </a:t>
            </a:r>
            <a:r>
              <a:rPr lang="en-GB" sz="2400" dirty="0" smtClean="0"/>
              <a:t>to</a:t>
            </a:r>
            <a:r>
              <a:rPr lang="en-GB" sz="2400" dirty="0"/>
              <a:t> </a:t>
            </a:r>
            <a:r>
              <a:rPr lang="en-GB" sz="2400" dirty="0" smtClean="0"/>
              <a:t>the</a:t>
            </a:r>
            <a:r>
              <a:rPr lang="en-GB" sz="2400" dirty="0"/>
              <a:t> </a:t>
            </a:r>
            <a:r>
              <a:rPr lang="en-GB" sz="2400" dirty="0" smtClean="0"/>
              <a:t>same</a:t>
            </a:r>
            <a:r>
              <a:rPr lang="en-GB" sz="2400" dirty="0"/>
              <a:t> </a:t>
            </a:r>
            <a:r>
              <a:rPr lang="en-GB" sz="2400" dirty="0" smtClean="0"/>
              <a:t>distribution</a:t>
            </a:r>
            <a:r>
              <a:rPr lang="en-GB" sz="2400" dirty="0"/>
              <a:t> </a:t>
            </a:r>
            <a:r>
              <a:rPr lang="en-GB" sz="2400" dirty="0" smtClean="0"/>
              <a:t>over</a:t>
            </a:r>
            <a:r>
              <a:rPr lang="en-GB" sz="2400" dirty="0"/>
              <a:t> </a:t>
            </a:r>
            <a:r>
              <a:rPr lang="en-GB" sz="2400" dirty="0" smtClean="0"/>
              <a:t>outcomes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518037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Vendors specify arbitrary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utility function</a:t>
            </a:r>
          </a:p>
          <a:p>
            <a:endParaRPr lang="en-US" sz="400" dirty="0"/>
          </a:p>
          <a:p>
            <a:pPr algn="ctr"/>
            <a:r>
              <a:rPr lang="en-US" sz="2800" dirty="0" smtClean="0"/>
              <a:t>U: V x A  -&gt; R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70892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Formulation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0848"/>
            <a:ext cx="6983192" cy="193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86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is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91680" y="1772816"/>
            <a:ext cx="1800200" cy="331236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644008" y="1772816"/>
            <a:ext cx="1800200" cy="33123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547664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V: Individuals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A: Outcomes</a:t>
            </a:r>
            <a:endParaRPr lang="el-GR" dirty="0"/>
          </a:p>
        </p:txBody>
      </p:sp>
      <p:sp>
        <p:nvSpPr>
          <p:cNvPr id="10" name="Oval 9"/>
          <p:cNvSpPr/>
          <p:nvPr/>
        </p:nvSpPr>
        <p:spPr>
          <a:xfrm>
            <a:off x="2339752" y="35010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5148064" y="321540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5403802" y="3573016"/>
            <a:ext cx="101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M(y)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2384624" y="317954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l-GR" dirty="0"/>
          </a:p>
        </p:txBody>
      </p:sp>
      <p:cxnSp>
        <p:nvCxnSpPr>
          <p:cNvPr id="15" name="Straight Arrow Connector 14"/>
          <p:cNvCxnSpPr>
            <a:endCxn id="11" idx="3"/>
          </p:cNvCxnSpPr>
          <p:nvPr/>
        </p:nvCxnSpPr>
        <p:spPr>
          <a:xfrm flipV="1">
            <a:off x="2483768" y="3338332"/>
            <a:ext cx="2685387" cy="23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5856" y="15567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M: V -&gt; A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2698550" y="379448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l-GR" dirty="0"/>
          </a:p>
        </p:txBody>
      </p:sp>
      <p:sp>
        <p:nvSpPr>
          <p:cNvPr id="18" name="Oval 17"/>
          <p:cNvSpPr/>
          <p:nvPr/>
        </p:nvSpPr>
        <p:spPr>
          <a:xfrm>
            <a:off x="2572536" y="409645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5" name="Straight Connector 24"/>
          <p:cNvCxnSpPr>
            <a:stCxn id="10" idx="4"/>
            <a:endCxn id="18" idx="0"/>
          </p:cNvCxnSpPr>
          <p:nvPr/>
        </p:nvCxnSpPr>
        <p:spPr>
          <a:xfrm>
            <a:off x="2411760" y="3645024"/>
            <a:ext cx="232784" cy="45142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99692" y="364651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d(x, y)</a:t>
            </a:r>
            <a:endParaRPr lang="el-GR" dirty="0"/>
          </a:p>
        </p:txBody>
      </p:sp>
      <p:sp>
        <p:nvSpPr>
          <p:cNvPr id="27" name="Oval 26"/>
          <p:cNvSpPr/>
          <p:nvPr/>
        </p:nvSpPr>
        <p:spPr>
          <a:xfrm>
            <a:off x="5169155" y="375917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TextBox 27"/>
          <p:cNvSpPr txBox="1"/>
          <p:nvPr/>
        </p:nvSpPr>
        <p:spPr>
          <a:xfrm>
            <a:off x="5291390" y="2890463"/>
            <a:ext cx="101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M(x)</a:t>
            </a:r>
            <a:endParaRPr lang="el-GR" dirty="0"/>
          </a:p>
        </p:txBody>
      </p:sp>
      <p:cxnSp>
        <p:nvCxnSpPr>
          <p:cNvPr id="31" name="Straight Arrow Connector 30"/>
          <p:cNvCxnSpPr>
            <a:stCxn id="18" idx="6"/>
            <a:endCxn id="27" idx="2"/>
          </p:cNvCxnSpPr>
          <p:nvPr/>
        </p:nvCxnSpPr>
        <p:spPr>
          <a:xfrm flipV="1">
            <a:off x="2716552" y="3831183"/>
            <a:ext cx="2452603" cy="337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5019087" y="2810756"/>
            <a:ext cx="631655" cy="703609"/>
          </a:xfrm>
          <a:custGeom>
            <a:avLst/>
            <a:gdLst>
              <a:gd name="connsiteX0" fmla="*/ 256298 w 631655"/>
              <a:gd name="connsiteY0" fmla="*/ 34044 h 703609"/>
              <a:gd name="connsiteX1" fmla="*/ 21836 w 631655"/>
              <a:gd name="connsiteY1" fmla="*/ 284136 h 703609"/>
              <a:gd name="connsiteX2" fmla="*/ 29651 w 631655"/>
              <a:gd name="connsiteY2" fmla="*/ 643644 h 703609"/>
              <a:gd name="connsiteX3" fmla="*/ 193775 w 631655"/>
              <a:gd name="connsiteY3" fmla="*/ 698352 h 703609"/>
              <a:gd name="connsiteX4" fmla="*/ 389159 w 631655"/>
              <a:gd name="connsiteY4" fmla="*/ 588936 h 703609"/>
              <a:gd name="connsiteX5" fmla="*/ 553282 w 631655"/>
              <a:gd name="connsiteY5" fmla="*/ 581121 h 703609"/>
              <a:gd name="connsiteX6" fmla="*/ 631436 w 631655"/>
              <a:gd name="connsiteY6" fmla="*/ 432629 h 703609"/>
              <a:gd name="connsiteX7" fmla="*/ 576728 w 631655"/>
              <a:gd name="connsiteY7" fmla="*/ 159090 h 703609"/>
              <a:gd name="connsiteX8" fmla="*/ 576728 w 631655"/>
              <a:gd name="connsiteY8" fmla="*/ 104382 h 703609"/>
              <a:gd name="connsiteX9" fmla="*/ 475128 w 631655"/>
              <a:gd name="connsiteY9" fmla="*/ 10598 h 703609"/>
              <a:gd name="connsiteX10" fmla="*/ 256298 w 631655"/>
              <a:gd name="connsiteY10" fmla="*/ 34044 h 70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1655" h="703609">
                <a:moveTo>
                  <a:pt x="256298" y="34044"/>
                </a:moveTo>
                <a:cubicBezTo>
                  <a:pt x="180749" y="79634"/>
                  <a:pt x="59610" y="182536"/>
                  <a:pt x="21836" y="284136"/>
                </a:cubicBezTo>
                <a:cubicBezTo>
                  <a:pt x="-15938" y="385736"/>
                  <a:pt x="995" y="574608"/>
                  <a:pt x="29651" y="643644"/>
                </a:cubicBezTo>
                <a:cubicBezTo>
                  <a:pt x="58307" y="712680"/>
                  <a:pt x="133857" y="707470"/>
                  <a:pt x="193775" y="698352"/>
                </a:cubicBezTo>
                <a:cubicBezTo>
                  <a:pt x="253693" y="689234"/>
                  <a:pt x="329241" y="608475"/>
                  <a:pt x="389159" y="588936"/>
                </a:cubicBezTo>
                <a:cubicBezTo>
                  <a:pt x="449077" y="569398"/>
                  <a:pt x="512903" y="607172"/>
                  <a:pt x="553282" y="581121"/>
                </a:cubicBezTo>
                <a:cubicBezTo>
                  <a:pt x="593662" y="555070"/>
                  <a:pt x="627528" y="502967"/>
                  <a:pt x="631436" y="432629"/>
                </a:cubicBezTo>
                <a:cubicBezTo>
                  <a:pt x="635344" y="362291"/>
                  <a:pt x="585846" y="213798"/>
                  <a:pt x="576728" y="159090"/>
                </a:cubicBezTo>
                <a:cubicBezTo>
                  <a:pt x="567610" y="104382"/>
                  <a:pt x="593661" y="129131"/>
                  <a:pt x="576728" y="104382"/>
                </a:cubicBezTo>
                <a:cubicBezTo>
                  <a:pt x="559795" y="79633"/>
                  <a:pt x="522020" y="23623"/>
                  <a:pt x="475128" y="10598"/>
                </a:cubicBezTo>
                <a:cubicBezTo>
                  <a:pt x="428236" y="-2428"/>
                  <a:pt x="331847" y="-11546"/>
                  <a:pt x="256298" y="3404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Freeform 21"/>
          <p:cNvSpPr/>
          <p:nvPr/>
        </p:nvSpPr>
        <p:spPr>
          <a:xfrm>
            <a:off x="5012100" y="3368018"/>
            <a:ext cx="458669" cy="914894"/>
          </a:xfrm>
          <a:custGeom>
            <a:avLst/>
            <a:gdLst>
              <a:gd name="connsiteX0" fmla="*/ 458669 w 458669"/>
              <a:gd name="connsiteY0" fmla="*/ 398997 h 914894"/>
              <a:gd name="connsiteX1" fmla="*/ 333623 w 458669"/>
              <a:gd name="connsiteY1" fmla="*/ 86382 h 914894"/>
              <a:gd name="connsiteX2" fmla="*/ 200762 w 458669"/>
              <a:gd name="connsiteY2" fmla="*/ 413 h 914894"/>
              <a:gd name="connsiteX3" fmla="*/ 21008 w 458669"/>
              <a:gd name="connsiteY3" fmla="*/ 109828 h 914894"/>
              <a:gd name="connsiteX4" fmla="*/ 5377 w 458669"/>
              <a:gd name="connsiteY4" fmla="*/ 328659 h 914894"/>
              <a:gd name="connsiteX5" fmla="*/ 36638 w 458669"/>
              <a:gd name="connsiteY5" fmla="*/ 570936 h 914894"/>
              <a:gd name="connsiteX6" fmla="*/ 146054 w 458669"/>
              <a:gd name="connsiteY6" fmla="*/ 703797 h 914894"/>
              <a:gd name="connsiteX7" fmla="*/ 349254 w 458669"/>
              <a:gd name="connsiteY7" fmla="*/ 914813 h 914894"/>
              <a:gd name="connsiteX8" fmla="*/ 380515 w 458669"/>
              <a:gd name="connsiteY8" fmla="*/ 727244 h 914894"/>
              <a:gd name="connsiteX9" fmla="*/ 411777 w 458669"/>
              <a:gd name="connsiteY9" fmla="*/ 594382 h 914894"/>
              <a:gd name="connsiteX10" fmla="*/ 435223 w 458669"/>
              <a:gd name="connsiteY10" fmla="*/ 461520 h 914894"/>
              <a:gd name="connsiteX11" fmla="*/ 435223 w 458669"/>
              <a:gd name="connsiteY11" fmla="*/ 313028 h 91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669" h="914894">
                <a:moveTo>
                  <a:pt x="458669" y="398997"/>
                </a:moveTo>
                <a:cubicBezTo>
                  <a:pt x="417638" y="275905"/>
                  <a:pt x="376607" y="152813"/>
                  <a:pt x="333623" y="86382"/>
                </a:cubicBezTo>
                <a:cubicBezTo>
                  <a:pt x="290638" y="19951"/>
                  <a:pt x="252864" y="-3495"/>
                  <a:pt x="200762" y="413"/>
                </a:cubicBezTo>
                <a:cubicBezTo>
                  <a:pt x="148660" y="4321"/>
                  <a:pt x="53572" y="55120"/>
                  <a:pt x="21008" y="109828"/>
                </a:cubicBezTo>
                <a:cubicBezTo>
                  <a:pt x="-11556" y="164536"/>
                  <a:pt x="2772" y="251808"/>
                  <a:pt x="5377" y="328659"/>
                </a:cubicBezTo>
                <a:cubicBezTo>
                  <a:pt x="7982" y="405510"/>
                  <a:pt x="13192" y="508413"/>
                  <a:pt x="36638" y="570936"/>
                </a:cubicBezTo>
                <a:cubicBezTo>
                  <a:pt x="60084" y="633459"/>
                  <a:pt x="93951" y="646484"/>
                  <a:pt x="146054" y="703797"/>
                </a:cubicBezTo>
                <a:cubicBezTo>
                  <a:pt x="198157" y="761110"/>
                  <a:pt x="310177" y="910905"/>
                  <a:pt x="349254" y="914813"/>
                </a:cubicBezTo>
                <a:cubicBezTo>
                  <a:pt x="388331" y="918721"/>
                  <a:pt x="370094" y="780649"/>
                  <a:pt x="380515" y="727244"/>
                </a:cubicBezTo>
                <a:cubicBezTo>
                  <a:pt x="390936" y="673839"/>
                  <a:pt x="402659" y="638669"/>
                  <a:pt x="411777" y="594382"/>
                </a:cubicBezTo>
                <a:cubicBezTo>
                  <a:pt x="420895" y="550095"/>
                  <a:pt x="431315" y="508412"/>
                  <a:pt x="435223" y="461520"/>
                </a:cubicBezTo>
                <a:cubicBezTo>
                  <a:pt x="439131" y="414628"/>
                  <a:pt x="435223" y="313028"/>
                  <a:pt x="435223" y="313028"/>
                </a:cubicBezTo>
              </a:path>
            </a:pathLst>
          </a:cu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780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19" y="1086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is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D?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13511" y="1441901"/>
            <a:ext cx="807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Statistical distance or local variation between two probability measures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Q</a:t>
            </a:r>
            <a:r>
              <a:rPr lang="en-US" sz="2400" dirty="0" smtClean="0"/>
              <a:t> on a finite domain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endParaRPr lang="el-GR"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9369" y="2388577"/>
                <a:ext cx="6192688" cy="782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dirty="0" smtClean="0"/>
                  <a:t>D</a:t>
                </a:r>
                <a:r>
                  <a:rPr lang="el-GR" sz="3600" baseline="-25000" dirty="0" err="1" smtClean="0"/>
                  <a:t>ιν</a:t>
                </a:r>
                <a:r>
                  <a:rPr lang="el-GR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l-GR" sz="3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l-GR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369" y="2388577"/>
                <a:ext cx="6192688" cy="782330"/>
              </a:xfrm>
              <a:prstGeom prst="rect">
                <a:avLst/>
              </a:prstGeom>
              <a:blipFill rotWithShape="0">
                <a:blip r:embed="rId2"/>
                <a:stretch>
                  <a:fillRect l="-4429" t="-3125" b="-203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5519" y="3562673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Most different</a:t>
            </a:r>
            <a:endParaRPr lang="en-US" i="1" dirty="0"/>
          </a:p>
          <a:p>
            <a:r>
              <a:rPr lang="en-US" dirty="0" smtClean="0"/>
              <a:t>P(0) = 1, P(1) = 0</a:t>
            </a:r>
          </a:p>
          <a:p>
            <a:r>
              <a:rPr lang="en-US" dirty="0" smtClean="0"/>
              <a:t>Q(0) = 0, Q(1) = 1</a:t>
            </a:r>
          </a:p>
          <a:p>
            <a:r>
              <a:rPr lang="en-US" dirty="0" smtClean="0"/>
              <a:t>D(P, Q) = 1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761783" y="3562673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Most similar</a:t>
            </a:r>
            <a:endParaRPr lang="en-US" i="1" dirty="0"/>
          </a:p>
          <a:p>
            <a:r>
              <a:rPr lang="en-US" dirty="0" smtClean="0"/>
              <a:t>P(0) = 1, P(1) = 0</a:t>
            </a:r>
          </a:p>
          <a:p>
            <a:r>
              <a:rPr lang="en-US" dirty="0" smtClean="0"/>
              <a:t>Q(0) = 1, Q(1) = 0</a:t>
            </a:r>
          </a:p>
          <a:p>
            <a:r>
              <a:rPr lang="en-US" dirty="0" smtClean="0"/>
              <a:t>D(P, Q) = 0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4839671" y="3586403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P(0) = P(1) = 1/2</a:t>
            </a:r>
          </a:p>
          <a:p>
            <a:r>
              <a:rPr lang="en-US" dirty="0" smtClean="0"/>
              <a:t>Q(0) = 1/4, Q(1) = 3/4</a:t>
            </a:r>
          </a:p>
          <a:p>
            <a:r>
              <a:rPr lang="en-US" dirty="0" smtClean="0"/>
              <a:t>D(P, Q) = 1/4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385519" y="32072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</a:p>
          <a:p>
            <a:r>
              <a:rPr lang="en-US" dirty="0" smtClean="0"/>
              <a:t>A = {0, 1}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519" y="530120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Assumes d(x, y) close to 0 for similar and close to 1 for dissimilar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1180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19" y="1086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is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D?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50825" y="1448514"/>
                <a:ext cx="6192688" cy="17860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l-G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f>
                                    <m:f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l-GR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825" y="1448514"/>
                <a:ext cx="6192688" cy="1786066"/>
              </a:xfrm>
              <a:prstGeom prst="rect">
                <a:avLst/>
              </a:prstGeom>
              <a:blipFill rotWithShape="0">
                <a:blip r:embed="rId2"/>
                <a:stretch>
                  <a:fillRect l="-2559" r="-81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5519" y="356267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Most different</a:t>
            </a:r>
            <a:endParaRPr lang="en-US" i="1" dirty="0"/>
          </a:p>
          <a:p>
            <a:r>
              <a:rPr lang="en-US" dirty="0" smtClean="0"/>
              <a:t>P(0) = 1, P(1) = 0</a:t>
            </a:r>
          </a:p>
          <a:p>
            <a:r>
              <a:rPr lang="en-US" dirty="0" smtClean="0"/>
              <a:t>Q(0) = 0, Q(1) 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1783" y="356267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Most similar</a:t>
            </a:r>
            <a:endParaRPr lang="en-US" i="1" dirty="0"/>
          </a:p>
          <a:p>
            <a:r>
              <a:rPr lang="en-US" dirty="0" smtClean="0"/>
              <a:t>P(0) = 1, P(1) = 0</a:t>
            </a:r>
          </a:p>
          <a:p>
            <a:r>
              <a:rPr lang="en-US" dirty="0" smtClean="0"/>
              <a:t>Q(0) = 1, Q(1) =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9671" y="358640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P(0) = P(1) = 1/2</a:t>
            </a:r>
          </a:p>
          <a:p>
            <a:r>
              <a:rPr lang="en-US" dirty="0" smtClean="0"/>
              <a:t>Q(0) = 1/4, Q(1) = 3/4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519" y="32072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</a:p>
          <a:p>
            <a:r>
              <a:rPr lang="en-US" dirty="0" smtClean="0"/>
              <a:t>A = {0, 1}</a:t>
            </a:r>
          </a:p>
        </p:txBody>
      </p:sp>
    </p:spTree>
    <p:extLst>
      <p:ext uri="{BB962C8B-B14F-4D97-AF65-F5344CB8AC3E}">
        <p14:creationId xmlns:p14="http://schemas.microsoft.com/office/powerpoint/2010/main" val="2794541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Statistical parity (group fairness)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0169" y="2908409"/>
                <a:ext cx="835292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}−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∈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69" y="2908409"/>
                <a:ext cx="835292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8696" y="5375769"/>
                <a:ext cx="79771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∈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l-G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d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⁡{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∈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}|≤</m:t>
                    </m:r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96" y="5375769"/>
                <a:ext cx="797712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1361" y="174316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M satisfies statistical parity, then members of S are equally likely to observe a set of outcomes O as are not members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4700" y="388899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M satisfies statistical parity, the fact that an individual observed a particular outcome provides no information as to whether the individual is a member of S or not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89326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61864" y="1556792"/>
            <a:ext cx="84969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1. Blatant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explicit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discrimination: </a:t>
            </a:r>
          </a:p>
          <a:p>
            <a:r>
              <a:rPr lang="en-US" sz="2800" dirty="0" smtClean="0"/>
              <a:t>membership </a:t>
            </a:r>
            <a:r>
              <a:rPr lang="en-US" sz="2800" dirty="0"/>
              <a:t>in </a:t>
            </a:r>
            <a:r>
              <a:rPr lang="en-US" sz="2800" i="1" dirty="0" smtClean="0"/>
              <a:t>S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explicitly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tested</a:t>
            </a:r>
            <a:r>
              <a:rPr lang="en-US" sz="2800" i="1" dirty="0"/>
              <a:t> </a:t>
            </a:r>
            <a:r>
              <a:rPr lang="en-US" sz="2800" dirty="0"/>
              <a:t>for and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worse outcome </a:t>
            </a:r>
            <a:r>
              <a:rPr lang="en-US" sz="2800" dirty="0" smtClean="0"/>
              <a:t>is </a:t>
            </a:r>
            <a:r>
              <a:rPr lang="en-US" sz="2800" dirty="0"/>
              <a:t>given to members of </a:t>
            </a:r>
            <a:r>
              <a:rPr lang="en-US" sz="2800" i="1" dirty="0"/>
              <a:t>S</a:t>
            </a:r>
            <a:r>
              <a:rPr lang="en-US" sz="2800" dirty="0"/>
              <a:t> than to members of </a:t>
            </a:r>
            <a:r>
              <a:rPr lang="en-US" sz="2800" i="1" dirty="0" err="1" smtClean="0"/>
              <a:t>S</a:t>
            </a:r>
            <a:r>
              <a:rPr lang="en-US" sz="2800" i="1" baseline="30000" dirty="0" err="1" smtClean="0"/>
              <a:t>c</a:t>
            </a:r>
            <a:endParaRPr lang="en-US" sz="3200" i="1" dirty="0"/>
          </a:p>
          <a:p>
            <a:endParaRPr lang="en-US" sz="3200" dirty="0"/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2. Discrimination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Based on Redundant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Encoding: 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xplicit </a:t>
            </a:r>
            <a:r>
              <a:rPr lang="en-US" sz="2800" dirty="0"/>
              <a:t>test for membership in </a:t>
            </a:r>
            <a:r>
              <a:rPr lang="en-US" sz="2800" i="1" dirty="0"/>
              <a:t>S</a:t>
            </a:r>
            <a:r>
              <a:rPr lang="en-US" sz="2800" dirty="0"/>
              <a:t>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replaced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by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essentially equivalent test</a:t>
            </a:r>
            <a:endParaRPr lang="en-US" sz="2800" dirty="0" smtClean="0"/>
          </a:p>
          <a:p>
            <a:r>
              <a:rPr lang="en-US" sz="2800" dirty="0" smtClean="0"/>
              <a:t>successful </a:t>
            </a:r>
            <a:r>
              <a:rPr lang="en-US" sz="2800" dirty="0"/>
              <a:t>attack against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“fairness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through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blindness”</a:t>
            </a:r>
            <a:endParaRPr lang="el-G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Catalog of evils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42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87129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3. Redlining: </a:t>
            </a:r>
          </a:p>
          <a:p>
            <a:r>
              <a:rPr lang="en-US" sz="2800" dirty="0" smtClean="0"/>
              <a:t>well-known </a:t>
            </a:r>
            <a:r>
              <a:rPr lang="en-US" sz="2800" dirty="0"/>
              <a:t>form of discrimination </a:t>
            </a:r>
            <a:r>
              <a:rPr lang="en-US" sz="2800" dirty="0" smtClean="0"/>
              <a:t>based on redundant </a:t>
            </a:r>
            <a:r>
              <a:rPr lang="en-US" sz="2800" dirty="0"/>
              <a:t>encoding. </a:t>
            </a:r>
            <a:endParaRPr lang="en-US" sz="2800" dirty="0" smtClean="0"/>
          </a:p>
          <a:p>
            <a:r>
              <a:rPr lang="en-US" sz="2400" i="1" dirty="0" smtClean="0"/>
              <a:t>Definition [Hun05]:</a:t>
            </a:r>
            <a:r>
              <a:rPr lang="en-US" sz="2400" i="1" dirty="0"/>
              <a:t> </a:t>
            </a:r>
            <a:r>
              <a:rPr lang="en-US" sz="2400" i="1" dirty="0" smtClean="0"/>
              <a:t>“the </a:t>
            </a:r>
            <a:r>
              <a:rPr lang="en-US" sz="2400" i="1" dirty="0"/>
              <a:t>practice of arbitrarily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denying or limiting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financial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services</a:t>
            </a:r>
            <a:r>
              <a:rPr lang="en-US" sz="2400" i="1" dirty="0" smtClean="0"/>
              <a:t> </a:t>
            </a:r>
            <a:r>
              <a:rPr lang="en-US" sz="2400" i="1" dirty="0"/>
              <a:t>to </a:t>
            </a:r>
            <a:r>
              <a:rPr lang="en-US" sz="2400" i="1" dirty="0" smtClean="0"/>
              <a:t>specific </a:t>
            </a:r>
            <a:r>
              <a:rPr lang="en-US" sz="2400" i="1" dirty="0"/>
              <a:t>neighborhoods, generally because </a:t>
            </a:r>
            <a:r>
              <a:rPr lang="en-US" sz="2400" i="1" dirty="0" smtClean="0"/>
              <a:t>its residents </a:t>
            </a:r>
            <a:r>
              <a:rPr lang="en-US" sz="2400" i="1" dirty="0"/>
              <a:t>are people of color or are poor</a:t>
            </a:r>
            <a:r>
              <a:rPr lang="en-US" sz="2400" i="1" dirty="0" smtClean="0"/>
              <a:t>.“</a:t>
            </a:r>
          </a:p>
          <a:p>
            <a:endParaRPr lang="en-US" sz="800" i="1" dirty="0"/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4. Cutting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off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business with a segment of the population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 which membership in the protected set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is disproportionately high:</a:t>
            </a:r>
          </a:p>
          <a:p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generalization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redlining</a:t>
            </a:r>
            <a:r>
              <a:rPr lang="en-US" sz="2800" dirty="0"/>
              <a:t>, in </a:t>
            </a:r>
            <a:r>
              <a:rPr lang="en-US" sz="2800" dirty="0" smtClean="0"/>
              <a:t>which members </a:t>
            </a:r>
            <a:r>
              <a:rPr lang="en-US" sz="2800" dirty="0"/>
              <a:t>of </a:t>
            </a:r>
            <a:r>
              <a:rPr lang="en-US" sz="2800" i="1" dirty="0"/>
              <a:t>S</a:t>
            </a:r>
            <a:r>
              <a:rPr lang="en-US" sz="2800" dirty="0"/>
              <a:t> need not be a </a:t>
            </a:r>
            <a:r>
              <a:rPr lang="en-US" sz="2800" dirty="0" smtClean="0"/>
              <a:t>majority; </a:t>
            </a:r>
            <a:r>
              <a:rPr lang="en-US" sz="2800" dirty="0"/>
              <a:t>instead, the fraction of the redlined </a:t>
            </a:r>
            <a:r>
              <a:rPr lang="en-US" sz="2800" dirty="0" smtClean="0"/>
              <a:t>population </a:t>
            </a:r>
            <a:r>
              <a:rPr lang="en-US" sz="2800" dirty="0"/>
              <a:t>belonging to </a:t>
            </a:r>
            <a:r>
              <a:rPr lang="en-US" sz="2800" i="1" dirty="0"/>
              <a:t>S</a:t>
            </a:r>
            <a:r>
              <a:rPr lang="en-US" sz="2800" dirty="0"/>
              <a:t> may simply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exceed</a:t>
            </a:r>
            <a:r>
              <a:rPr lang="en-US" sz="2800" dirty="0"/>
              <a:t> the fraction </a:t>
            </a:r>
            <a:r>
              <a:rPr lang="en-US" sz="2800" dirty="0" smtClean="0"/>
              <a:t>of </a:t>
            </a:r>
            <a:r>
              <a:rPr lang="en-US" sz="2800" i="1" dirty="0" smtClean="0"/>
              <a:t>S</a:t>
            </a:r>
            <a:r>
              <a:rPr lang="en-US" sz="2800" dirty="0" smtClean="0"/>
              <a:t> </a:t>
            </a:r>
            <a:r>
              <a:rPr lang="en-US" sz="2800" dirty="0"/>
              <a:t>in the population as a whole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Catalog of evils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5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Fairness, Non-discrimination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57200" y="1628800"/>
            <a:ext cx="71391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/>
              <a:t>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discriminate</a:t>
            </a:r>
            <a:r>
              <a:rPr lang="en-US" sz="2400" dirty="0"/>
              <a:t> is to treat someone differently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Unfair) discrimination </a:t>
            </a:r>
            <a:r>
              <a:rPr lang="en-US" sz="2400" dirty="0"/>
              <a:t>is based on </a:t>
            </a:r>
            <a:r>
              <a:rPr lang="en-US" sz="2400" i="1" dirty="0"/>
              <a:t>group membership</a:t>
            </a:r>
            <a:r>
              <a:rPr lang="en-US" sz="2400" dirty="0"/>
              <a:t>, </a:t>
            </a:r>
            <a:r>
              <a:rPr lang="en-US" sz="2400" i="1" dirty="0"/>
              <a:t>not individual merit</a:t>
            </a:r>
          </a:p>
          <a:p>
            <a:endParaRPr lang="en-US" sz="2400" dirty="0"/>
          </a:p>
          <a:p>
            <a:r>
              <a:rPr lang="en-US" sz="2400" dirty="0" smtClean="0"/>
              <a:t>Some attributes should be irrelevant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(protected)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27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Catalog of evils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514768"/>
            <a:ext cx="81391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Self-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fullfilling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prophecy: </a:t>
            </a:r>
          </a:p>
          <a:p>
            <a:r>
              <a:rPr lang="en-US" sz="2800" dirty="0" smtClean="0"/>
              <a:t>Deliberately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choosing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“wrong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 members of S </a:t>
            </a:r>
            <a:r>
              <a:rPr lang="en-US" sz="2800" dirty="0"/>
              <a:t>in order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build a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bad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“track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record" </a:t>
            </a:r>
            <a:r>
              <a:rPr lang="en-US" sz="2800" dirty="0"/>
              <a:t>for </a:t>
            </a:r>
            <a:r>
              <a:rPr lang="en-US" sz="2800" dirty="0" smtClean="0"/>
              <a:t>S 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less malicious </a:t>
            </a:r>
            <a:r>
              <a:rPr lang="en-US" sz="2800" dirty="0" smtClean="0"/>
              <a:t>vendor simply selects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random members of S</a:t>
            </a:r>
            <a:r>
              <a:rPr lang="en-US" sz="2800" dirty="0"/>
              <a:t> rather </a:t>
            </a:r>
            <a:r>
              <a:rPr lang="en-US" sz="2800" dirty="0" smtClean="0"/>
              <a:t>than qualified members</a:t>
            </a:r>
          </a:p>
          <a:p>
            <a:endParaRPr lang="en-US" sz="2800" dirty="0" smtClean="0"/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 Reverse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tokenism: </a:t>
            </a:r>
          </a:p>
          <a:p>
            <a:r>
              <a:rPr lang="en-US" sz="2800" dirty="0" smtClean="0"/>
              <a:t>Goal is to create convincing refutations </a:t>
            </a:r>
          </a:p>
          <a:p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Deny access to a qualified member of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800" i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endParaRPr lang="en-US" sz="2800" i="1" baseline="30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smtClean="0"/>
              <a:t>c </a:t>
            </a:r>
            <a:r>
              <a:rPr lang="en-US" sz="2800" dirty="0"/>
              <a:t>is a token </a:t>
            </a:r>
            <a:r>
              <a:rPr lang="en-US" sz="2800" dirty="0" err="1" smtClean="0"/>
              <a:t>rejectee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28145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95536" y="1772816"/>
            <a:ext cx="829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Cynthia </a:t>
            </a:r>
            <a:r>
              <a:rPr lang="en-GB" dirty="0" err="1"/>
              <a:t>Dwork</a:t>
            </a:r>
            <a:r>
              <a:rPr lang="en-GB" dirty="0"/>
              <a:t>, Moritz Hardt, </a:t>
            </a:r>
            <a:r>
              <a:rPr lang="en-GB" dirty="0" err="1"/>
              <a:t>Toniann</a:t>
            </a:r>
            <a:r>
              <a:rPr lang="en-GB" dirty="0"/>
              <a:t> Pitassi, Omer Reingold, Richard S. </a:t>
            </a:r>
            <a:r>
              <a:rPr lang="en-GB" dirty="0" err="1"/>
              <a:t>Zemel</a:t>
            </a:r>
            <a:r>
              <a:rPr lang="en-GB" dirty="0"/>
              <a:t>: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Fairness through awareness</a:t>
            </a:r>
            <a:r>
              <a:rPr lang="en-GB" dirty="0"/>
              <a:t>. ITCS 2012: 214-226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0258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368" y="2204864"/>
            <a:ext cx="8037263" cy="1571203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Diversity: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W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hy, 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hat, </a:t>
            </a:r>
            <a:r>
              <a:rPr lang="en-US" sz="6000" dirty="0" smtClean="0">
                <a:solidFill>
                  <a:srgbClr val="7438B6"/>
                </a:solidFill>
              </a:rPr>
              <a:t>H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ow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603318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Talk at </a:t>
            </a:r>
            <a:r>
              <a:rPr lang="en-US" dirty="0" err="1" smtClean="0"/>
              <a:t>Dagstuhl</a:t>
            </a:r>
            <a:r>
              <a:rPr lang="en-US" dirty="0" smtClean="0"/>
              <a:t> seminar on “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Data, Responsibly</a:t>
            </a:r>
            <a:r>
              <a:rPr lang="en-US" dirty="0" smtClean="0"/>
              <a:t>”, July 2016</a:t>
            </a:r>
          </a:p>
          <a:p>
            <a:r>
              <a:rPr lang="en-US" dirty="0" smtClean="0"/>
              <a:t>With Marina Drosou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59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368" y="2094074"/>
            <a:ext cx="8037263" cy="157120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accent4">
                    <a:lumMod val="75000"/>
                  </a:schemeClr>
                </a:solidFill>
              </a:rPr>
              <a:t>W</a:t>
            </a:r>
            <a:r>
              <a:rPr lang="en-US" sz="8000" dirty="0">
                <a:solidFill>
                  <a:schemeClr val="accent6">
                    <a:lumMod val="75000"/>
                  </a:schemeClr>
                </a:solidFill>
              </a:rPr>
              <a:t>hy?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9093" y="6354231"/>
            <a:ext cx="2895600" cy="365125"/>
          </a:xfrm>
        </p:spPr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304800"/>
            <a:ext cx="8237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Over Personalization</a:t>
            </a:r>
            <a:endParaRPr lang="en-US" sz="3600" dirty="0"/>
          </a:p>
        </p:txBody>
      </p:sp>
      <p:pic>
        <p:nvPicPr>
          <p:cNvPr id="13" name="Picture 12" descr="bub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0871" y="4365104"/>
            <a:ext cx="2552263" cy="1443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340768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Filter Bubble</a:t>
            </a:r>
            <a:r>
              <a:rPr lang="en-US" sz="2400" dirty="0"/>
              <a:t>: Search results, browsing, recommendations (friends, things, information, …) based on user profiles (own past behavior, similar people, friends, … )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Echo chambers: </a:t>
            </a:r>
            <a:r>
              <a:rPr lang="en-US" sz="2400" dirty="0"/>
              <a:t>individuals are exposed only to </a:t>
            </a:r>
            <a:r>
              <a:rPr lang="en-US" sz="2400" dirty="0" smtClean="0"/>
              <a:t>information </a:t>
            </a:r>
            <a:r>
              <a:rPr lang="en-GB" sz="2400" dirty="0" smtClean="0"/>
              <a:t>from </a:t>
            </a:r>
            <a:r>
              <a:rPr lang="en-GB" sz="2400" dirty="0"/>
              <a:t>like-minded </a:t>
            </a:r>
            <a:r>
              <a:rPr lang="en-GB" sz="2400" dirty="0" smtClean="0"/>
              <a:t>individuals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8958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9093" y="6354231"/>
            <a:ext cx="2895600" cy="365125"/>
          </a:xfrm>
        </p:spPr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5660" y="345460"/>
            <a:ext cx="84391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What the majority likes</a:t>
            </a:r>
          </a:p>
          <a:p>
            <a:pPr algn="just"/>
            <a:r>
              <a:rPr lang="en-US" sz="3600" dirty="0" smtClean="0"/>
              <a:t>Ranking based on popularity: </a:t>
            </a:r>
          </a:p>
          <a:p>
            <a:pPr algn="just"/>
            <a:r>
              <a:rPr lang="en-US" sz="3600" dirty="0"/>
              <a:t> </a:t>
            </a:r>
            <a:r>
              <a:rPr lang="en-US" sz="3600" dirty="0" smtClean="0"/>
              <a:t>  </a:t>
            </a:r>
            <a:r>
              <a:rPr lang="en-US" sz="3200" dirty="0" smtClean="0"/>
              <a:t>popular items get more popular</a:t>
            </a:r>
          </a:p>
          <a:p>
            <a:pPr algn="just"/>
            <a:endParaRPr lang="en-US" sz="3600" dirty="0" smtClean="0"/>
          </a:p>
          <a:p>
            <a:pPr algn="just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Other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bias</a:t>
            </a:r>
          </a:p>
          <a:p>
            <a:pPr algn="just"/>
            <a:r>
              <a:rPr lang="en-US" sz="3600" dirty="0" smtClean="0"/>
              <a:t>Political</a:t>
            </a:r>
            <a:r>
              <a:rPr lang="en-US" sz="3600" dirty="0"/>
              <a:t>, economical, </a:t>
            </a:r>
            <a:r>
              <a:rPr lang="en-US" sz="3600" dirty="0" smtClean="0"/>
              <a:t>.. (sponsored)</a:t>
            </a:r>
            <a:endParaRPr lang="en-US" sz="3600" dirty="0" smtClean="0"/>
          </a:p>
          <a:p>
            <a:pPr algn="just"/>
            <a:endParaRPr lang="en-US" sz="3600" dirty="0"/>
          </a:p>
          <a:p>
            <a:pPr algn="just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Besides search results diversity also in</a:t>
            </a:r>
          </a:p>
          <a:p>
            <a:pPr algn="just"/>
            <a:r>
              <a:rPr lang="en-US" sz="3600" dirty="0" smtClean="0"/>
              <a:t>Summaries (e.g</a:t>
            </a:r>
            <a:r>
              <a:rPr lang="en-US" sz="3600" dirty="0"/>
              <a:t>., reviews) </a:t>
            </a:r>
            <a:r>
              <a:rPr lang="en-US" sz="3600" dirty="0" smtClean="0"/>
              <a:t>or representatives</a:t>
            </a:r>
            <a:endParaRPr lang="en-US" sz="3600" dirty="0"/>
          </a:p>
          <a:p>
            <a:pPr algn="just"/>
            <a:r>
              <a:rPr lang="en-US" sz="3600" dirty="0" smtClean="0"/>
              <a:t>Forming committees or teams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3312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114" y="1439234"/>
            <a:ext cx="84930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i="1" dirty="0" smtClean="0">
                <a:solidFill>
                  <a:schemeClr val="accent3"/>
                </a:solidFill>
              </a:rPr>
              <a:t>No useful information is missed</a:t>
            </a:r>
            <a:r>
              <a:rPr lang="en-US" sz="3200" dirty="0"/>
              <a:t>: results that cover all user </a:t>
            </a:r>
            <a:r>
              <a:rPr lang="en-US" sz="3200" dirty="0" smtClean="0"/>
              <a:t>intents</a:t>
            </a:r>
            <a:endParaRPr lang="en-US" sz="32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i="1" dirty="0" smtClean="0">
                <a:solidFill>
                  <a:schemeClr val="accent3"/>
                </a:solidFill>
              </a:rPr>
              <a:t>Better user experience</a:t>
            </a:r>
            <a:r>
              <a:rPr lang="en-US" sz="3200" dirty="0" smtClean="0"/>
              <a:t>: less boring, more interesting, human desire </a:t>
            </a:r>
            <a:r>
              <a:rPr lang="en-US" sz="3200" dirty="0"/>
              <a:t>for </a:t>
            </a:r>
            <a:r>
              <a:rPr lang="en-US" sz="3200" dirty="0" smtClean="0"/>
              <a:t>discovery, variety</a:t>
            </a:r>
            <a:r>
              <a:rPr lang="en-US" sz="3200" dirty="0"/>
              <a:t>, </a:t>
            </a:r>
            <a:r>
              <a:rPr lang="en-US" sz="3200" dirty="0" smtClean="0"/>
              <a:t>change </a:t>
            </a:r>
            <a:endParaRPr lang="en-US" sz="32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chemeClr val="accent3"/>
                </a:solidFill>
              </a:rPr>
              <a:t>Personal growth</a:t>
            </a:r>
            <a:r>
              <a:rPr lang="en-US" sz="3200" dirty="0" smtClean="0"/>
              <a:t>: limited, incomplete knowledge, a </a:t>
            </a:r>
            <a:r>
              <a:rPr lang="en-US" sz="3200" dirty="0"/>
              <a:t>self-reinforcing cycle of </a:t>
            </a:r>
            <a:r>
              <a:rPr lang="en-US" sz="3200" dirty="0" smtClean="0"/>
              <a:t>opinion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3200" dirty="0"/>
          </a:p>
          <a:p>
            <a:pPr algn="just"/>
            <a:r>
              <a:rPr lang="en-US" sz="3200" dirty="0" smtClean="0"/>
              <a:t>Better (Fair? Responsible?) decisions</a:t>
            </a:r>
          </a:p>
          <a:p>
            <a:pPr algn="just"/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2114" y="18916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Diversity is good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Filter Bubble – Eco Chambers: an experiment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76328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reated </a:t>
            </a:r>
            <a:r>
              <a:rPr lang="en-US" sz="2000" dirty="0"/>
              <a:t>two Facebook accounts 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“</a:t>
            </a:r>
            <a:r>
              <a:rPr lang="en-US" sz="2000" dirty="0">
                <a:solidFill>
                  <a:srgbClr val="FF0000"/>
                </a:solidFill>
              </a:rPr>
              <a:t>Rusty Smith”, </a:t>
            </a:r>
            <a:r>
              <a:rPr lang="en-US" sz="2000" i="1" dirty="0" smtClean="0"/>
              <a:t>right-wing </a:t>
            </a:r>
            <a:r>
              <a:rPr lang="en-US" sz="2000" i="1" dirty="0"/>
              <a:t>avatar</a:t>
            </a:r>
            <a:r>
              <a:rPr lang="en-US" sz="2000" dirty="0"/>
              <a:t>, liked a variety of conservative news sources, organizations, and personalities, from the Wall Street Journal and The Hoover Institution to Breitbart News and Bill </a:t>
            </a:r>
            <a:r>
              <a:rPr lang="en-US" sz="2000" dirty="0" smtClean="0"/>
              <a:t>O’Reilly.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“Natasha Smith”</a:t>
            </a:r>
            <a:r>
              <a:rPr lang="en-US" sz="2000" dirty="0"/>
              <a:t>, </a:t>
            </a:r>
            <a:r>
              <a:rPr lang="en-US" sz="2000" i="1" dirty="0" smtClean="0"/>
              <a:t>left-wing avatar</a:t>
            </a:r>
            <a:r>
              <a:rPr lang="en-US" sz="2000" dirty="0" smtClean="0"/>
              <a:t>, liked </a:t>
            </a:r>
            <a:r>
              <a:rPr lang="en-US" sz="2000" dirty="0"/>
              <a:t>The New York Times, Mother Jones, Democracy Now and Think Progress.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en </a:t>
            </a:r>
            <a:r>
              <a:rPr lang="en-US" sz="2000" dirty="0"/>
              <a:t>US voters – five conservative and five liberal – liberals were given log-ins to the conservative feed, and vice </a:t>
            </a:r>
            <a:r>
              <a:rPr lang="en-US" sz="2000" dirty="0" smtClean="0"/>
              <a:t>versa</a:t>
            </a:r>
          </a:p>
          <a:p>
            <a:endParaRPr lang="en-US" sz="2000" dirty="0">
              <a:hlinkClick r:id="rId2"/>
            </a:endParaRPr>
          </a:p>
          <a:p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www.theguardian.com/us-news/2016/nov/16/facebook-bias-bubble-us-election-conservative-liberal-news-feed</a:t>
            </a:r>
            <a:endParaRPr lang="en-US" sz="12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8265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368" y="2094074"/>
            <a:ext cx="8037263" cy="157120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8000" dirty="0">
                <a:solidFill>
                  <a:schemeClr val="accent6">
                    <a:lumMod val="75000"/>
                  </a:schemeClr>
                </a:solidFill>
              </a:rPr>
              <a:t>hat?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66" y="5063319"/>
            <a:ext cx="775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Aspects of diversity (varying in their relevance to fairness)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60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74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The Data Diversity Problem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423629"/>
            <a:ext cx="81439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Variations of the problem: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3"/>
                </a:solidFill>
              </a:rPr>
              <a:t>(size) Top-k</a:t>
            </a:r>
            <a:r>
              <a:rPr lang="en-US" sz="2800" dirty="0" smtClean="0"/>
              <a:t>: the </a:t>
            </a:r>
            <a:r>
              <a:rPr lang="en-US" sz="2800" b="1" i="1" dirty="0" smtClean="0"/>
              <a:t>k</a:t>
            </a:r>
            <a:r>
              <a:rPr lang="en-US" sz="2800" b="1" dirty="0" smtClean="0"/>
              <a:t> most diverse </a:t>
            </a:r>
            <a:r>
              <a:rPr lang="en-US" sz="2800" dirty="0" smtClean="0"/>
              <a:t>items</a:t>
            </a:r>
            <a:r>
              <a:rPr lang="en-US" sz="2800" b="1" dirty="0" smtClean="0"/>
              <a:t> </a:t>
            </a:r>
            <a:r>
              <a:rPr lang="en-US" sz="2800" dirty="0" smtClean="0"/>
              <a:t>in </a:t>
            </a:r>
            <a:r>
              <a:rPr lang="en-US" sz="2800" i="1" dirty="0" smtClean="0"/>
              <a:t>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accent3"/>
                </a:solidFill>
              </a:rPr>
              <a:t>(</a:t>
            </a:r>
            <a:r>
              <a:rPr lang="en-US" sz="2800" i="1" dirty="0" smtClean="0">
                <a:solidFill>
                  <a:schemeClr val="accent3"/>
                </a:solidFill>
              </a:rPr>
              <a:t>quality) Threshold</a:t>
            </a:r>
            <a:r>
              <a:rPr lang="en-US" sz="2800" dirty="0" smtClean="0"/>
              <a:t>: items with diversity larger than some threshold value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39</a:t>
            </a:fld>
            <a:endParaRPr lang="el-G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652923"/>
            <a:ext cx="7962081" cy="12581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800" u="sng" dirty="0" smtClean="0"/>
              <a:t>Given</a:t>
            </a:r>
            <a:r>
              <a:rPr lang="en-US" sz="2800" dirty="0" smtClean="0"/>
              <a:t> a set </a:t>
            </a:r>
            <a:r>
              <a:rPr lang="en-US" sz="2800" i="1" dirty="0" smtClean="0"/>
              <a:t>P</a:t>
            </a:r>
            <a:r>
              <a:rPr lang="en-US" sz="2800" dirty="0" smtClean="0"/>
              <a:t> of </a:t>
            </a:r>
            <a:r>
              <a:rPr lang="en-US" sz="2800" i="1" dirty="0" smtClean="0"/>
              <a:t>n</a:t>
            </a:r>
            <a:r>
              <a:rPr lang="en-US" sz="2800" dirty="0" smtClean="0"/>
              <a:t>  items</a:t>
            </a:r>
          </a:p>
          <a:p>
            <a:pPr>
              <a:buNone/>
            </a:pPr>
            <a:r>
              <a:rPr lang="en-US" sz="2800" u="sng" dirty="0" smtClean="0"/>
              <a:t>Select </a:t>
            </a:r>
            <a:r>
              <a:rPr lang="en-US" sz="2800" dirty="0" smtClean="0"/>
              <a:t>a subset </a:t>
            </a:r>
            <a:r>
              <a:rPr lang="en-US" b="1" i="1" dirty="0" smtClean="0"/>
              <a:t>S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 </a:t>
            </a:r>
            <a:r>
              <a:rPr lang="en-US" sz="2800" i="1" dirty="0" smtClean="0">
                <a:sym typeface="Symbol"/>
              </a:rPr>
              <a:t>P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with the most diverse items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in</a:t>
            </a:r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 P</a:t>
            </a: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Disparate treatment and impact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57200" y="1628800"/>
            <a:ext cx="8003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Disparate treatment: </a:t>
            </a:r>
            <a:r>
              <a:rPr lang="en-US" sz="2400" dirty="0"/>
              <a:t>Treatment depends on class </a:t>
            </a:r>
            <a:r>
              <a:rPr lang="en-US" sz="2400" dirty="0" smtClean="0"/>
              <a:t>membership</a:t>
            </a:r>
          </a:p>
          <a:p>
            <a:endParaRPr lang="el-GR" sz="24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Disparate impact: </a:t>
            </a:r>
            <a:r>
              <a:rPr lang="en-US" sz="2400" dirty="0"/>
              <a:t>Outcome depends on class membership (Even if (</a:t>
            </a:r>
            <a:r>
              <a:rPr lang="en-US" sz="2400" dirty="0" smtClean="0"/>
              <a:t>apparently) </a:t>
            </a:r>
            <a:r>
              <a:rPr lang="en-US" sz="2400" dirty="0"/>
              <a:t>people are treated the same way</a:t>
            </a:r>
            <a:r>
              <a:rPr lang="en-US" sz="2400" dirty="0" smtClean="0"/>
              <a:t>)</a:t>
            </a:r>
          </a:p>
          <a:p>
            <a:endParaRPr lang="el-GR" sz="2400" dirty="0"/>
          </a:p>
          <a:p>
            <a:r>
              <a:rPr lang="en-US" sz="2400" dirty="0"/>
              <a:t>Doctrine solidified in the US after [Griggs v. Duke Power Co. 1971] where a high school diploma was required for unskilled work, excluding black applicants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45961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40</a:t>
            </a:fld>
            <a:endParaRPr lang="el-G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321" y="1912938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/>
              <a:t>Assuming</a:t>
            </a:r>
            <a:r>
              <a:rPr lang="en-US" sz="2800" dirty="0" smtClean="0"/>
              <a:t> different topics (e.g., concepts, categories, aspects, intents, interpretations, perspectives, opinions, </a:t>
            </a:r>
            <a:r>
              <a:rPr lang="en-US" sz="2800" dirty="0" err="1" smtClean="0"/>
              <a:t>etc</a:t>
            </a:r>
            <a:r>
              <a:rPr lang="en-US" sz="2800" dirty="0"/>
              <a:t>)</a:t>
            </a:r>
            <a:endParaRPr lang="en-US" sz="2800" dirty="0" smtClean="0"/>
          </a:p>
          <a:p>
            <a:pPr algn="just"/>
            <a:r>
              <a:rPr lang="en-US" sz="2800" b="1" i="1" dirty="0"/>
              <a:t>Find </a:t>
            </a:r>
            <a:r>
              <a:rPr lang="en-US" sz="2800" dirty="0"/>
              <a:t>items</a:t>
            </a:r>
            <a:r>
              <a:rPr lang="en-US" sz="2800" b="1" i="1" dirty="0"/>
              <a:t> </a:t>
            </a:r>
            <a:r>
              <a:rPr lang="en-US" sz="2800" dirty="0" smtClean="0"/>
              <a:t>that cover all (most) of the topics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21" y="40798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Coverage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618" y="5117911"/>
            <a:ext cx="7697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For example,</a:t>
            </a:r>
          </a:p>
          <a:p>
            <a:pPr algn="just"/>
            <a:r>
              <a:rPr lang="en-GB" dirty="0" smtClean="0"/>
              <a:t>Rakesh </a:t>
            </a:r>
            <a:r>
              <a:rPr lang="en-GB" dirty="0"/>
              <a:t>Agrawal, </a:t>
            </a:r>
            <a:r>
              <a:rPr lang="en-GB" dirty="0" err="1"/>
              <a:t>Sreenivas</a:t>
            </a:r>
            <a:r>
              <a:rPr lang="en-GB" dirty="0"/>
              <a:t> </a:t>
            </a:r>
            <a:r>
              <a:rPr lang="en-GB" dirty="0" err="1"/>
              <a:t>Gollapudi</a:t>
            </a:r>
            <a:r>
              <a:rPr lang="en-GB" dirty="0"/>
              <a:t>, Alan Halverson, Samuel </a:t>
            </a:r>
            <a:r>
              <a:rPr lang="en-GB" dirty="0" err="1"/>
              <a:t>Ieong</a:t>
            </a:r>
            <a:r>
              <a:rPr lang="en-GB" dirty="0"/>
              <a:t>: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Diversifying search results</a:t>
            </a:r>
            <a:r>
              <a:rPr lang="en-GB" dirty="0"/>
              <a:t>. WSDM </a:t>
            </a:r>
            <a:r>
              <a:rPr lang="en-GB" dirty="0" smtClean="0"/>
              <a:t>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696" y="263579"/>
            <a:ext cx="5463780" cy="63770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405" y="1218614"/>
            <a:ext cx="30711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get the “car” and the “animal” topics but also a “team”, a “guitar”, </a:t>
            </a:r>
            <a:r>
              <a:rPr lang="en-US" sz="2000" dirty="0" err="1"/>
              <a:t>etc</a:t>
            </a:r>
            <a:r>
              <a:rPr lang="en-US" sz="2000" dirty="0"/>
              <a:t> ..</a:t>
            </a:r>
            <a:endParaRPr lang="el-GR" sz="2000" dirty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Assumes “known” topics</a:t>
            </a:r>
            <a:endParaRPr lang="el-GR" sz="2000" dirty="0"/>
          </a:p>
        </p:txBody>
      </p:sp>
      <p:sp>
        <p:nvSpPr>
          <p:cNvPr id="7" name="Cloud Callout 6"/>
          <p:cNvSpPr/>
          <p:nvPr/>
        </p:nvSpPr>
        <p:spPr>
          <a:xfrm>
            <a:off x="1005010" y="3813417"/>
            <a:ext cx="1592603" cy="1146674"/>
          </a:xfrm>
          <a:prstGeom prst="cloudCallout">
            <a:avLst/>
          </a:prstGeom>
          <a:ln>
            <a:solidFill>
              <a:srgbClr val="538D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2" descr="http://medias.audiofanzine.com/images/normal/fender-classic-player-jaguar-special-hh-olympic-white-3042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49" y="3882730"/>
            <a:ext cx="846682" cy="8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ites.psu.edu/schneiderrclblog/files/2013/02/question-ma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591477"/>
            <a:ext cx="1199979" cy="187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4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42</a:t>
            </a:fld>
            <a:endParaRPr lang="el-G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471" y="1693863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/>
              <a:t>Assuming </a:t>
            </a:r>
            <a:r>
              <a:rPr lang="en-US" sz="2800" dirty="0" smtClean="0"/>
              <a:t>(multi-dimensional, multi-attribute) items + a </a:t>
            </a:r>
            <a:r>
              <a:rPr lang="en-US" sz="2800" i="1" dirty="0" smtClean="0">
                <a:solidFill>
                  <a:schemeClr val="accent3"/>
                </a:solidFill>
              </a:rPr>
              <a:t>distance measure (metric) </a:t>
            </a:r>
            <a:r>
              <a:rPr lang="en-US" sz="2800" dirty="0" smtClean="0"/>
              <a:t>between the items</a:t>
            </a:r>
          </a:p>
          <a:p>
            <a:pPr algn="just"/>
            <a:r>
              <a:rPr lang="en-US" sz="2800" b="1" i="1" dirty="0"/>
              <a:t>Find </a:t>
            </a:r>
            <a:r>
              <a:rPr lang="en-US" sz="2800" dirty="0" smtClean="0"/>
              <a:t>the most </a:t>
            </a:r>
            <a:r>
              <a:rPr lang="en-US" sz="2800" i="1" dirty="0" smtClean="0">
                <a:solidFill>
                  <a:schemeClr val="accent3"/>
                </a:solidFill>
              </a:rPr>
              <a:t>different/distant/dissimilar</a:t>
            </a:r>
            <a:r>
              <a:rPr lang="en-US" sz="2800" dirty="0" smtClean="0"/>
              <a:t> items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Content Dissimilarity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273" y="3384644"/>
            <a:ext cx="7934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Distance depends on the items and the problem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Diversity ordering of the </a:t>
            </a:r>
            <a:r>
              <a:rPr lang="en-US" sz="2800" dirty="0" smtClean="0"/>
              <a:t>attributes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Defining distance/dissimilarity is key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274" y="5769549"/>
            <a:ext cx="7335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For example, </a:t>
            </a:r>
            <a:r>
              <a:rPr lang="en-US" dirty="0" err="1" smtClean="0"/>
              <a:t>Sreenivas</a:t>
            </a:r>
            <a:r>
              <a:rPr lang="en-US" dirty="0" smtClean="0"/>
              <a:t> </a:t>
            </a:r>
            <a:r>
              <a:rPr lang="en-US" dirty="0" err="1"/>
              <a:t>Gollapudi</a:t>
            </a:r>
            <a:r>
              <a:rPr lang="en-US" dirty="0"/>
              <a:t>, </a:t>
            </a:r>
            <a:r>
              <a:rPr lang="en-US" dirty="0" err="1"/>
              <a:t>Aneesh</a:t>
            </a:r>
            <a:r>
              <a:rPr lang="en-US" dirty="0"/>
              <a:t> Sharma: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 axiomatic approach for result diversification</a:t>
            </a:r>
            <a:r>
              <a:rPr lang="en-US" dirty="0"/>
              <a:t>. WWW </a:t>
            </a:r>
            <a:r>
              <a:rPr lang="en-US" dirty="0" smtClean="0"/>
              <a:t>2009</a:t>
            </a:r>
            <a:endParaRPr lang="en-US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10" y="800053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Example: Two-bedroom apartments up to $300K in London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43</a:t>
            </a:fld>
            <a:endParaRPr lang="el-GR"/>
          </a:p>
        </p:txBody>
      </p:sp>
      <p:pic>
        <p:nvPicPr>
          <p:cNvPr id="6" name="Picture 5" descr="relDiv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357430"/>
            <a:ext cx="3649394" cy="3642935"/>
          </a:xfrm>
          <a:prstGeom prst="rect">
            <a:avLst/>
          </a:prstGeom>
        </p:spPr>
      </p:pic>
      <p:pic>
        <p:nvPicPr>
          <p:cNvPr id="10" name="Picture 9" descr="relOnly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357430"/>
            <a:ext cx="3648761" cy="36423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2132" y="164305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based on price </a:t>
            </a:r>
            <a:r>
              <a:rPr lang="en-US" i="1" dirty="0" smtClean="0">
                <a:solidFill>
                  <a:schemeClr val="accent3"/>
                </a:solidFill>
              </a:rPr>
              <a:t>with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(location) diversity 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1643049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based on price </a:t>
            </a:r>
            <a:r>
              <a:rPr lang="en-US" i="1" dirty="0" smtClean="0">
                <a:solidFill>
                  <a:schemeClr val="accent3"/>
                </a:solidFill>
              </a:rPr>
              <a:t>without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(location) diversity </a:t>
            </a:r>
            <a:endParaRPr lang="el-GR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1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44</a:t>
            </a:fld>
            <a:endParaRPr lang="el-G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1100" y="3358131"/>
            <a:ext cx="67818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3570" name="Object 2"/>
          <p:cNvGraphicFramePr>
            <a:graphicFrameLocks noChangeAspect="1"/>
          </p:cNvGraphicFramePr>
          <p:nvPr>
            <p:extLst/>
          </p:nvPr>
        </p:nvGraphicFramePr>
        <p:xfrm>
          <a:off x="3415345" y="1928802"/>
          <a:ext cx="2592288" cy="87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Εξίσωση" r:id="rId5" imgW="1282700" imgH="431800" progId="Equation.3">
                  <p:embed/>
                </p:oleObj>
              </mc:Choice>
              <mc:Fallback>
                <p:oleObj name="Εξίσωση" r:id="rId5" imgW="1282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345" y="1928802"/>
                        <a:ext cx="2592288" cy="8724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3571" name="Object 2"/>
          <p:cNvGraphicFramePr>
            <a:graphicFrameLocks noChangeAspect="1"/>
          </p:cNvGraphicFramePr>
          <p:nvPr>
            <p:extLst/>
          </p:nvPr>
        </p:nvGraphicFramePr>
        <p:xfrm>
          <a:off x="1461968" y="2707020"/>
          <a:ext cx="3197598" cy="775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Εξίσωση" r:id="rId7" imgW="1727200" imgH="419100" progId="Equation.3">
                  <p:embed/>
                </p:oleObj>
              </mc:Choice>
              <mc:Fallback>
                <p:oleObj name="Εξίσωση" r:id="rId7" imgW="1727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968" y="2707020"/>
                        <a:ext cx="3197598" cy="7759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3572" name="Object 3"/>
          <p:cNvGraphicFramePr>
            <a:graphicFrameLocks noChangeAspect="1"/>
          </p:cNvGraphicFramePr>
          <p:nvPr>
            <p:extLst/>
          </p:nvPr>
        </p:nvGraphicFramePr>
        <p:xfrm>
          <a:off x="5009406" y="2676526"/>
          <a:ext cx="3120403" cy="904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Εξίσωση" r:id="rId9" imgW="1663700" imgH="482600" progId="Equation.3">
                  <p:embed/>
                </p:oleObj>
              </mc:Choice>
              <mc:Fallback>
                <p:oleObj name="Εξίσωση" r:id="rId9" imgW="1663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406" y="2676526"/>
                        <a:ext cx="3120403" cy="904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4282" y="1043116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/>
                </a:solidFill>
              </a:rPr>
              <a:t>distance measure </a:t>
            </a:r>
            <a:r>
              <a:rPr lang="en-US" sz="2800" b="1" i="1" dirty="0" smtClean="0">
                <a:solidFill>
                  <a:schemeClr val="accent3"/>
                </a:solidFill>
              </a:rPr>
              <a:t>d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dirty="0" smtClean="0"/>
              <a:t>and 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/>
                </a:solidFill>
              </a:rPr>
              <a:t>function </a:t>
            </a:r>
            <a:r>
              <a:rPr lang="en-US" sz="2800" b="1" i="1" dirty="0">
                <a:solidFill>
                  <a:schemeClr val="accent3"/>
                </a:solidFill>
              </a:rPr>
              <a:t>f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measuring the diversity of </a:t>
            </a:r>
            <a:r>
              <a:rPr lang="en-US" sz="2800" i="1" u="sng" dirty="0" smtClean="0"/>
              <a:t>set </a:t>
            </a:r>
            <a:r>
              <a:rPr lang="en-US" sz="2800" dirty="0" smtClean="0"/>
              <a:t>of </a:t>
            </a:r>
            <a:r>
              <a:rPr lang="en-US" sz="2800" i="1" dirty="0" smtClean="0"/>
              <a:t>k</a:t>
            </a:r>
            <a:r>
              <a:rPr lang="en-US" sz="2800" dirty="0" smtClean="0"/>
              <a:t> items,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Maximize Set Diversity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2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45</a:t>
            </a:fld>
            <a:endParaRPr lang="el-G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334" y="1244215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/>
              <a:t>Assuming </a:t>
            </a:r>
            <a:r>
              <a:rPr lang="en-US" sz="2800" dirty="0" smtClean="0"/>
              <a:t>the </a:t>
            </a:r>
            <a:r>
              <a:rPr lang="en-US" sz="2800" i="1" dirty="0">
                <a:solidFill>
                  <a:schemeClr val="accent3"/>
                </a:solidFill>
              </a:rPr>
              <a:t>history</a:t>
            </a:r>
            <a:r>
              <a:rPr lang="en-US" sz="2800" dirty="0" smtClean="0"/>
              <a:t> of items seen in the past</a:t>
            </a:r>
          </a:p>
          <a:p>
            <a:pPr algn="just"/>
            <a:r>
              <a:rPr lang="en-US" sz="2800" b="1" i="1" dirty="0"/>
              <a:t>Find </a:t>
            </a:r>
            <a:r>
              <a:rPr lang="en-US" sz="2800" dirty="0" smtClean="0"/>
              <a:t>the items that are the </a:t>
            </a:r>
            <a:r>
              <a:rPr lang="en-US" sz="2800" i="1" dirty="0">
                <a:solidFill>
                  <a:schemeClr val="accent3"/>
                </a:solidFill>
              </a:rPr>
              <a:t>most </a:t>
            </a:r>
            <a:r>
              <a:rPr lang="en-US" sz="2800" i="1" dirty="0" smtClean="0">
                <a:solidFill>
                  <a:schemeClr val="accent3"/>
                </a:solidFill>
              </a:rPr>
              <a:t>diverse (coverage, distance) </a:t>
            </a:r>
            <a:r>
              <a:rPr lang="en-US" sz="2800" dirty="0" smtClean="0"/>
              <a:t>with respect to what a user (or, a community) </a:t>
            </a:r>
            <a:r>
              <a:rPr lang="en-US" sz="2800" i="1" dirty="0" smtClean="0">
                <a:solidFill>
                  <a:schemeClr val="accent3"/>
                </a:solidFill>
              </a:rPr>
              <a:t>has seen in the past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34" y="236113"/>
            <a:ext cx="8229600" cy="873678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Novelty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717032"/>
            <a:ext cx="69829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accent3"/>
                </a:solidFill>
              </a:rPr>
              <a:t>Marginal relevance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accent3"/>
                </a:solidFill>
              </a:rPr>
              <a:t>Cascade (evaluation) models: </a:t>
            </a:r>
            <a:r>
              <a:rPr lang="en-US" sz="2000" dirty="0" smtClean="0"/>
              <a:t>users </a:t>
            </a:r>
            <a:r>
              <a:rPr lang="en-US" sz="2000" dirty="0"/>
              <a:t>are assumed to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scan result lists</a:t>
            </a:r>
            <a:r>
              <a:rPr lang="en-US" sz="2000" dirty="0"/>
              <a:t> from </a:t>
            </a:r>
            <a:r>
              <a:rPr lang="en-US" sz="2000" dirty="0" smtClean="0"/>
              <a:t>the top </a:t>
            </a:r>
            <a:r>
              <a:rPr lang="en-US" sz="2000" dirty="0"/>
              <a:t>down,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eventually stopping </a:t>
            </a:r>
            <a:r>
              <a:rPr lang="en-US" sz="2000" dirty="0"/>
              <a:t>because either their </a:t>
            </a:r>
            <a:r>
              <a:rPr lang="en-US" sz="2000" dirty="0" smtClean="0"/>
              <a:t>information need </a:t>
            </a:r>
            <a:r>
              <a:rPr lang="en-US" sz="2000" dirty="0"/>
              <a:t>is satisfied or their patience is exhausted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47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46</a:t>
            </a:fld>
            <a:endParaRPr lang="el-G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8130"/>
            <a:ext cx="8229600" cy="873678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Novelty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628800"/>
            <a:ext cx="8372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Relevant concept: </a:t>
            </a:r>
            <a:r>
              <a:rPr lang="en-US" sz="2800" dirty="0">
                <a:solidFill>
                  <a:schemeClr val="accent3"/>
                </a:solidFill>
              </a:rPr>
              <a:t>serendipity</a:t>
            </a:r>
          </a:p>
          <a:p>
            <a:r>
              <a:rPr lang="en-US" sz="2800" dirty="0"/>
              <a:t>represents the “unusualness" or “</a:t>
            </a:r>
            <a:r>
              <a:rPr lang="en-US" sz="2800" dirty="0" smtClean="0"/>
              <a:t>surprise“</a:t>
            </a:r>
          </a:p>
          <a:p>
            <a:r>
              <a:rPr lang="en-US" sz="2800" dirty="0" smtClean="0"/>
              <a:t>(some notion of semantics – the guitar vs the animal)</a:t>
            </a:r>
            <a:endParaRPr lang="el-G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149080"/>
            <a:ext cx="8611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For example,  Charles </a:t>
            </a:r>
            <a:r>
              <a:rPr lang="en-GB" sz="1600" dirty="0"/>
              <a:t>L. A. Clarke, </a:t>
            </a:r>
            <a:r>
              <a:rPr lang="en-GB" sz="1600" dirty="0" err="1"/>
              <a:t>Maheedhar</a:t>
            </a:r>
            <a:r>
              <a:rPr lang="en-GB" sz="1600" dirty="0"/>
              <a:t> </a:t>
            </a:r>
            <a:r>
              <a:rPr lang="en-GB" sz="1600" dirty="0" err="1"/>
              <a:t>Kolla</a:t>
            </a:r>
            <a:r>
              <a:rPr lang="en-GB" sz="1600" dirty="0"/>
              <a:t>, Gordon V. Cormack, Olga </a:t>
            </a:r>
            <a:r>
              <a:rPr lang="en-GB" sz="1600" dirty="0" err="1"/>
              <a:t>Vechtomova</a:t>
            </a:r>
            <a:r>
              <a:rPr lang="en-GB" sz="1600" dirty="0"/>
              <a:t>, </a:t>
            </a:r>
            <a:r>
              <a:rPr lang="en-GB" sz="1600" dirty="0" err="1"/>
              <a:t>Azin</a:t>
            </a:r>
            <a:r>
              <a:rPr lang="en-GB" sz="1600" dirty="0"/>
              <a:t> </a:t>
            </a:r>
            <a:r>
              <a:rPr lang="en-GB" sz="1600" dirty="0" err="1"/>
              <a:t>Ashkan</a:t>
            </a:r>
            <a:r>
              <a:rPr lang="en-GB" sz="1600" dirty="0"/>
              <a:t>, Stefan </a:t>
            </a:r>
            <a:r>
              <a:rPr lang="en-GB" sz="1600" dirty="0" err="1"/>
              <a:t>Büttcher</a:t>
            </a:r>
            <a:r>
              <a:rPr lang="en-GB" sz="1600" dirty="0"/>
              <a:t>, Ian MacKinnon: 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Novelty and diversity in information </a:t>
            </a:r>
            <a:r>
              <a:rPr lang="en-GB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retrieval evaluation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 </a:t>
            </a:r>
            <a:r>
              <a:rPr lang="en-GB" sz="1600" dirty="0"/>
              <a:t>SIGIR </a:t>
            </a:r>
            <a:r>
              <a:rPr lang="en-GB" sz="1600" dirty="0" smtClean="0"/>
              <a:t>2008</a:t>
            </a:r>
          </a:p>
          <a:p>
            <a:r>
              <a:rPr lang="en-GB" sz="1600" dirty="0" smtClean="0"/>
              <a:t>Yuan </a:t>
            </a:r>
            <a:r>
              <a:rPr lang="en-GB" sz="1600" dirty="0"/>
              <a:t>Cao Zhang, </a:t>
            </a:r>
            <a:r>
              <a:rPr lang="en-GB" sz="1600" dirty="0" err="1"/>
              <a:t>Diarmuid</a:t>
            </a:r>
            <a:r>
              <a:rPr lang="en-GB" sz="1600" dirty="0"/>
              <a:t> Ó </a:t>
            </a:r>
            <a:r>
              <a:rPr lang="en-GB" sz="1600" dirty="0" err="1"/>
              <a:t>Séaghdha</a:t>
            </a:r>
            <a:r>
              <a:rPr lang="en-GB" sz="1600" dirty="0"/>
              <a:t>, Daniele </a:t>
            </a:r>
            <a:r>
              <a:rPr lang="en-GB" sz="1600" dirty="0" err="1"/>
              <a:t>Quercia</a:t>
            </a:r>
            <a:r>
              <a:rPr lang="en-GB" sz="1600" dirty="0"/>
              <a:t>, </a:t>
            </a:r>
            <a:r>
              <a:rPr lang="en-GB" sz="1600" dirty="0" err="1"/>
              <a:t>Tamas</a:t>
            </a:r>
            <a:r>
              <a:rPr lang="en-GB" sz="1600" dirty="0"/>
              <a:t> </a:t>
            </a:r>
            <a:r>
              <a:rPr lang="en-GB" sz="1600" dirty="0" err="1" smtClean="0"/>
              <a:t>Jambor</a:t>
            </a:r>
            <a:r>
              <a:rPr lang="en-GB" sz="1600" dirty="0" smtClean="0"/>
              <a:t>: </a:t>
            </a:r>
            <a:r>
              <a:rPr lang="en-GB" sz="1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Auralist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introducing serendipity into music recommendation. </a:t>
            </a:r>
            <a:r>
              <a:rPr lang="en-GB" sz="1600" dirty="0"/>
              <a:t>WSDM </a:t>
            </a:r>
            <a:r>
              <a:rPr lang="en-GB" sz="1600" dirty="0" smtClean="0"/>
              <a:t>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41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47</a:t>
            </a:fld>
            <a:endParaRPr lang="el-G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66" y="1001094"/>
            <a:ext cx="81439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Diversity (coverage, dissimilarity, novelty, serendipity) is just </a:t>
            </a:r>
            <a:r>
              <a:rPr lang="en-US" sz="2800" i="1" dirty="0" smtClean="0">
                <a:solidFill>
                  <a:schemeClr val="accent3"/>
                </a:solidFill>
              </a:rPr>
              <a:t>one of the criteria </a:t>
            </a:r>
            <a:r>
              <a:rPr lang="en-US" sz="2800" dirty="0" smtClean="0"/>
              <a:t>in data selection or ranking</a:t>
            </a:r>
          </a:p>
          <a:p>
            <a:pPr algn="just"/>
            <a:endParaRPr lang="en-US" sz="800" dirty="0"/>
          </a:p>
          <a:p>
            <a:pPr algn="just"/>
            <a:r>
              <a:rPr lang="en-US" sz="2800" dirty="0" smtClean="0"/>
              <a:t>E.g., relevance in IR or accuracy in recommendations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66" y="3372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Multi-criteria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2160588" y="5533757"/>
          <a:ext cx="52276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4" imgW="2197080" imgH="291960" progId="Equation.3">
                  <p:embed/>
                </p:oleObj>
              </mc:Choice>
              <mc:Fallback>
                <p:oleObj name="Equation" r:id="rId4" imgW="2197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5533757"/>
                        <a:ext cx="52276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4325" y="2925743"/>
            <a:ext cx="83724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accent3"/>
                </a:solidFill>
              </a:rPr>
              <a:t>MaxSum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/>
              <a:t>diversification: </a:t>
            </a:r>
            <a:r>
              <a:rPr lang="en-US" sz="2400" dirty="0"/>
              <a:t>maximize the sum (average) relevance (r) and dissimilarity </a:t>
            </a:r>
            <a:endParaRPr lang="el-G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5" y="4576001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accent3"/>
                </a:solidFill>
              </a:rPr>
              <a:t>MaxMin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diversification</a:t>
            </a:r>
            <a:r>
              <a:rPr lang="en-US" sz="2800" dirty="0"/>
              <a:t>: </a:t>
            </a:r>
            <a:r>
              <a:rPr lang="en-US" sz="2400" dirty="0"/>
              <a:t>maximize the minimum relevance (r) and dissimilarity</a:t>
            </a:r>
            <a:endParaRPr lang="el-GR" sz="2400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1640681" y="3774079"/>
          <a:ext cx="586263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6" imgW="2463480" imgH="355320" progId="Equation.3">
                  <p:embed/>
                </p:oleObj>
              </mc:Choice>
              <mc:Fallback>
                <p:oleObj name="Equation" r:id="rId6" imgW="24634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681" y="3774079"/>
                        <a:ext cx="5862637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4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48</a:t>
            </a:fld>
            <a:endParaRPr lang="el-G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66" y="3372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Multi-criteria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1" y="1303990"/>
            <a:ext cx="83724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accent3"/>
                </a:solidFill>
              </a:rPr>
              <a:t>Many different ways to combine</a:t>
            </a:r>
          </a:p>
          <a:p>
            <a:pPr algn="just"/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accent3"/>
                </a:solidFill>
              </a:rPr>
              <a:t>Maximal Marginal Relevance (MMR)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a </a:t>
            </a:r>
            <a:r>
              <a:rPr lang="en-US" sz="2400" dirty="0"/>
              <a:t>document has high marginal relevance if it is both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relevant</a:t>
            </a:r>
            <a:r>
              <a:rPr lang="en-US" sz="2400" dirty="0"/>
              <a:t> to the query and </a:t>
            </a:r>
            <a:r>
              <a:rPr lang="en-US" sz="2400"/>
              <a:t>contains </a:t>
            </a:r>
            <a:r>
              <a:rPr lang="en-US" sz="2400" i="1" smtClean="0">
                <a:solidFill>
                  <a:schemeClr val="accent1">
                    <a:lumMod val="75000"/>
                  </a:schemeClr>
                </a:solidFill>
              </a:rPr>
              <a:t>minimal similarity </a:t>
            </a:r>
            <a:r>
              <a:rPr lang="en-US" sz="2400" smtClean="0"/>
              <a:t>to </a:t>
            </a:r>
            <a:r>
              <a:rPr lang="en-US" sz="2400" dirty="0"/>
              <a:t>previously selected </a:t>
            </a:r>
            <a:r>
              <a:rPr lang="en-US" sz="2400" dirty="0" smtClean="0"/>
              <a:t>documents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accent3"/>
                </a:solidFill>
              </a:rPr>
              <a:t>Non-linear functions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400" dirty="0" smtClean="0"/>
              <a:t>E.g., maximize the probability that an item is both relevant and diverse (e.g., non-redundant)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Using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3"/>
                </a:solidFill>
              </a:rPr>
              <a:t>thresholds</a:t>
            </a:r>
          </a:p>
        </p:txBody>
      </p:sp>
    </p:spTree>
    <p:extLst>
      <p:ext uri="{BB962C8B-B14F-4D97-AF65-F5344CB8AC3E}">
        <p14:creationId xmlns:p14="http://schemas.microsoft.com/office/powerpoint/2010/main" val="28653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368" y="2094074"/>
            <a:ext cx="8037263" cy="157120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7438B6"/>
                </a:solidFill>
              </a:rPr>
              <a:t>H</a:t>
            </a:r>
            <a:r>
              <a:rPr lang="en-US" sz="8000" dirty="0">
                <a:solidFill>
                  <a:schemeClr val="accent6">
                    <a:lumMod val="75000"/>
                  </a:schemeClr>
                </a:solidFill>
              </a:rPr>
              <a:t>ow?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Study: Gender bias in image search [CHI15]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images do people choose to represent careers? </a:t>
            </a:r>
          </a:p>
          <a:p>
            <a:endParaRPr lang="en-US" sz="700" dirty="0" smtClean="0"/>
          </a:p>
          <a:p>
            <a:r>
              <a:rPr lang="en-US" sz="2400" dirty="0" smtClean="0"/>
              <a:t>In search results: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evidence </a:t>
            </a:r>
            <a:r>
              <a:rPr lang="en-US" sz="2400" dirty="0"/>
              <a:t>for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stereotype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exaggeration </a:t>
            </a:r>
            <a:endParaRPr lang="en-US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systematic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underrepresentation of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women</a:t>
            </a:r>
          </a:p>
          <a:p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People </a:t>
            </a:r>
            <a:r>
              <a:rPr lang="en-US" sz="2400" dirty="0"/>
              <a:t>rate search results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higher</a:t>
            </a:r>
            <a:r>
              <a:rPr lang="en-US" sz="2400" dirty="0"/>
              <a:t> when they are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consistent</a:t>
            </a:r>
            <a:r>
              <a:rPr lang="en-US" sz="2400" dirty="0"/>
              <a:t> with stereotypes for a </a:t>
            </a:r>
            <a:r>
              <a:rPr lang="en-US" sz="2400" dirty="0" smtClean="0"/>
              <a:t>career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</a:t>
            </a:r>
            <a:r>
              <a:rPr lang="en-US" sz="2400" dirty="0" smtClean="0"/>
              <a:t>hifting </a:t>
            </a:r>
            <a:r>
              <a:rPr lang="en-US" sz="2400" dirty="0"/>
              <a:t>the representation of gender in image search results can </a:t>
            </a:r>
            <a:r>
              <a:rPr lang="en-US" sz="2400" i="1" dirty="0"/>
              <a:t>shift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people’s perceptions </a:t>
            </a:r>
            <a:r>
              <a:rPr lang="en-US" sz="2400" dirty="0"/>
              <a:t>about real-world distributions</a:t>
            </a:r>
            <a:r>
              <a:rPr lang="en-US" sz="2400" dirty="0" smtClean="0"/>
              <a:t>. </a:t>
            </a:r>
            <a:r>
              <a:rPr lang="en-US" sz="2000" dirty="0" smtClean="0"/>
              <a:t>(after search slight increase in their believes) </a:t>
            </a:r>
          </a:p>
          <a:p>
            <a:endParaRPr lang="en-US" sz="500" b="1" dirty="0" smtClean="0"/>
          </a:p>
          <a:p>
            <a:endParaRPr lang="en-US" sz="800" dirty="0" smtClean="0"/>
          </a:p>
          <a:p>
            <a:r>
              <a:rPr lang="en-US" sz="2400" dirty="0" smtClean="0"/>
              <a:t>Tradeoff </a:t>
            </a:r>
            <a:r>
              <a:rPr lang="en-US" sz="2400" dirty="0"/>
              <a:t>between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high-quality result </a:t>
            </a:r>
            <a:r>
              <a:rPr lang="en-US" sz="2400" dirty="0"/>
              <a:t>and broader societal goals for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equality of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representation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163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50</a:t>
            </a:fld>
            <a:endParaRPr lang="el-GR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673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Diversity: Algorithms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92" y="1292936"/>
            <a:ext cx="82773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Most formulations of the diversity problems </a:t>
            </a:r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NP-hard,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because a </a:t>
            </a: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set selection problem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(set coverage)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Item selection at each step depends on the item selected in the previous step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192" y="4708478"/>
            <a:ext cx="8543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Compute first a (relevant) result and then “diversify” 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Produce a relevant and diverse result on the fly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9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51</a:t>
            </a:fld>
            <a:endParaRPr lang="el-GR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Diversity: Algorithms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119" y="1491596"/>
            <a:ext cx="7918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3"/>
                </a:solidFill>
              </a:rPr>
              <a:t>Interchange (swap) methods</a:t>
            </a:r>
            <a:r>
              <a:rPr lang="en-US" sz="2800" dirty="0" smtClean="0">
                <a:solidFill>
                  <a:schemeClr val="accent3"/>
                </a:solidFill>
              </a:rPr>
              <a:t>: </a:t>
            </a:r>
            <a:r>
              <a:rPr lang="en-US" sz="2800" dirty="0" smtClean="0"/>
              <a:t>start with the top-</a:t>
            </a:r>
            <a:r>
              <a:rPr lang="en-US" sz="2800" i="1" dirty="0" smtClean="0"/>
              <a:t>k</a:t>
            </a:r>
            <a:r>
              <a:rPr lang="en-US" sz="2800" dirty="0" smtClean="0"/>
              <a:t> relevant items and replace items that improve the objective function</a:t>
            </a:r>
          </a:p>
          <a:p>
            <a:endParaRPr lang="en-US" sz="2800" dirty="0" smtClean="0"/>
          </a:p>
          <a:p>
            <a:r>
              <a:rPr lang="en-US" sz="2800" i="1" dirty="0" smtClean="0">
                <a:solidFill>
                  <a:schemeClr val="accent3"/>
                </a:solidFill>
              </a:rPr>
              <a:t>Greedy methods: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smtClean="0"/>
              <a:t>build the set incrementally, by selecting the item (or, pair of items) with the largest increase of the objective function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Appropriate re-writing to the </a:t>
            </a:r>
            <a:r>
              <a:rPr lang="en-US" sz="2800" dirty="0" err="1" smtClean="0"/>
              <a:t>maxmin-maxsum</a:t>
            </a:r>
            <a:r>
              <a:rPr lang="en-US" sz="2800" dirty="0" smtClean="0"/>
              <a:t> dispersion problems in facility location (OR) (approximation bounds)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00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52</a:t>
            </a:fld>
            <a:endParaRPr lang="el-GR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Diversity: Algorithms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119" y="1805494"/>
            <a:ext cx="7918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3"/>
                </a:solidFill>
              </a:rPr>
              <a:t>Optimization problem </a:t>
            </a:r>
          </a:p>
          <a:p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accent3"/>
                </a:solidFill>
              </a:rPr>
              <a:t>Clustering problem: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cluster items and select the centers</a:t>
            </a:r>
          </a:p>
          <a:p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accent3"/>
                </a:solidFill>
              </a:rPr>
              <a:t>Random walks on graphs</a:t>
            </a:r>
          </a:p>
        </p:txBody>
      </p:sp>
    </p:spTree>
    <p:extLst>
      <p:ext uri="{BB962C8B-B14F-4D97-AF65-F5344CB8AC3E}">
        <p14:creationId xmlns:p14="http://schemas.microsoft.com/office/powerpoint/2010/main" val="37693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53</a:t>
            </a:fld>
            <a:endParaRPr lang="el-GR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GrassHopper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744" y="1171575"/>
            <a:ext cx="83545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Graph </a:t>
            </a:r>
            <a:r>
              <a:rPr lang="en-US" sz="2800" dirty="0" smtClean="0"/>
              <a:t>of items</a:t>
            </a:r>
          </a:p>
          <a:p>
            <a:r>
              <a:rPr lang="en-US" sz="2800" i="1" dirty="0" smtClean="0">
                <a:solidFill>
                  <a:schemeClr val="accent3"/>
                </a:solidFill>
              </a:rPr>
              <a:t>Edge weight </a:t>
            </a:r>
            <a:r>
              <a:rPr lang="en-US" sz="2800" dirty="0" smtClean="0"/>
              <a:t>represents their (cosine) </a:t>
            </a:r>
            <a:r>
              <a:rPr lang="en-US" sz="2800" i="1" dirty="0" smtClean="0">
                <a:solidFill>
                  <a:schemeClr val="accent3"/>
                </a:solidFill>
              </a:rPr>
              <a:t>similarity</a:t>
            </a:r>
          </a:p>
          <a:p>
            <a:r>
              <a:rPr lang="en-US" sz="2800" i="1" dirty="0" smtClean="0">
                <a:solidFill>
                  <a:schemeClr val="accent3"/>
                </a:solidFill>
              </a:rPr>
              <a:t>Node weight</a:t>
            </a:r>
            <a:r>
              <a:rPr lang="en-US" sz="2800" dirty="0" smtClean="0"/>
              <a:t>: prior </a:t>
            </a:r>
            <a:r>
              <a:rPr lang="en-US" sz="2800" i="1" dirty="0">
                <a:solidFill>
                  <a:schemeClr val="accent3"/>
                </a:solidFill>
              </a:rPr>
              <a:t>ranking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smtClean="0"/>
              <a:t>as a probability distribution </a:t>
            </a:r>
            <a:r>
              <a:rPr lang="en-US" sz="2800" i="1" dirty="0">
                <a:solidFill>
                  <a:schemeClr val="accent3"/>
                </a:solidFill>
              </a:rPr>
              <a:t>r</a:t>
            </a:r>
            <a:r>
              <a:rPr lang="en-US" sz="2800" dirty="0" smtClean="0"/>
              <a:t> over the nodes (for example, based on relevance)</a:t>
            </a:r>
          </a:p>
          <a:p>
            <a:r>
              <a:rPr lang="en-US" sz="2400" dirty="0" smtClean="0"/>
              <a:t>Parameter </a:t>
            </a:r>
            <a:r>
              <a:rPr lang="el-GR" sz="2400" i="1" dirty="0" smtClean="0">
                <a:solidFill>
                  <a:schemeClr val="accent3"/>
                </a:solidFill>
              </a:rPr>
              <a:t>λ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r>
              <a:rPr lang="en-US" sz="2400" dirty="0" smtClean="0"/>
              <a:t>to combine the two</a:t>
            </a:r>
            <a:endParaRPr lang="el-GR" sz="2400" dirty="0"/>
          </a:p>
          <a:p>
            <a:endParaRPr lang="en-US" sz="2400" dirty="0" smtClean="0"/>
          </a:p>
          <a:p>
            <a:r>
              <a:rPr lang="en-US" sz="2400" i="1" dirty="0">
                <a:solidFill>
                  <a:schemeClr val="accent3"/>
                </a:solidFill>
              </a:rPr>
              <a:t>R</a:t>
            </a:r>
            <a:r>
              <a:rPr lang="en-US" sz="2400" i="1" dirty="0" smtClean="0">
                <a:solidFill>
                  <a:schemeClr val="accent3"/>
                </a:solidFill>
              </a:rPr>
              <a:t>andom Walk with Jumps</a:t>
            </a:r>
            <a:r>
              <a:rPr lang="en-US" sz="2400" dirty="0" smtClean="0"/>
              <a:t>: At </a:t>
            </a:r>
            <a:r>
              <a:rPr lang="en-US" sz="2400" dirty="0"/>
              <a:t>each step, the </a:t>
            </a:r>
            <a:r>
              <a:rPr lang="en-US" sz="2400" dirty="0" smtClean="0"/>
              <a:t>walker either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with </a:t>
            </a:r>
            <a:r>
              <a:rPr lang="en-US" sz="2000" dirty="0"/>
              <a:t>probability </a:t>
            </a:r>
            <a:r>
              <a:rPr lang="el-GR" sz="2000" i="1" dirty="0" smtClean="0">
                <a:solidFill>
                  <a:schemeClr val="accent3">
                    <a:lumMod val="75000"/>
                  </a:schemeClr>
                </a:solidFill>
              </a:rPr>
              <a:t>λ</a:t>
            </a:r>
            <a:r>
              <a:rPr lang="en-US" sz="2000" dirty="0"/>
              <a:t> </a:t>
            </a:r>
            <a:r>
              <a:rPr lang="en-US" sz="2000" dirty="0" smtClean="0"/>
              <a:t>moves </a:t>
            </a:r>
            <a:r>
              <a:rPr lang="en-US" sz="2000" dirty="0"/>
              <a:t>to a </a:t>
            </a:r>
            <a:r>
              <a:rPr lang="en-US" sz="2000" dirty="0" smtClean="0"/>
              <a:t>neighbor state </a:t>
            </a:r>
            <a:r>
              <a:rPr lang="en-US" sz="2000" dirty="0"/>
              <a:t>according to </a:t>
            </a:r>
            <a:r>
              <a:rPr lang="en-US" sz="2000" dirty="0" smtClean="0"/>
              <a:t>similarity (the </a:t>
            </a:r>
            <a:r>
              <a:rPr lang="en-US" sz="2000" dirty="0"/>
              <a:t>edge </a:t>
            </a:r>
            <a:r>
              <a:rPr lang="en-US" sz="2000" dirty="0" smtClean="0"/>
              <a:t>weights); or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teleports to </a:t>
            </a:r>
            <a:r>
              <a:rPr lang="en-US" sz="2000" dirty="0"/>
              <a:t>a random state according to </a:t>
            </a:r>
            <a:r>
              <a:rPr lang="en-US" sz="2000" dirty="0" smtClean="0"/>
              <a:t> ranking (the </a:t>
            </a:r>
            <a:r>
              <a:rPr lang="en-GB" sz="2000" dirty="0" smtClean="0"/>
              <a:t>distribution </a:t>
            </a:r>
            <a:r>
              <a:rPr lang="en-GB" sz="2000" i="1" dirty="0" smtClean="0">
                <a:solidFill>
                  <a:schemeClr val="accent3">
                    <a:lumMod val="75000"/>
                  </a:schemeClr>
                </a:solidFill>
              </a:rPr>
              <a:t>r)</a:t>
            </a:r>
            <a:r>
              <a:rPr lang="en-GB" sz="2000" dirty="0" smtClean="0"/>
              <a:t>.</a:t>
            </a:r>
            <a:endParaRPr lang="el-GR" sz="2000" dirty="0" smtClean="0"/>
          </a:p>
          <a:p>
            <a:endParaRPr lang="en-US" sz="2400" dirty="0"/>
          </a:p>
          <a:p>
            <a:pPr algn="just"/>
            <a:r>
              <a:rPr lang="en-US" sz="2400" dirty="0" smtClean="0"/>
              <a:t>One-at-a-time, the </a:t>
            </a:r>
            <a:r>
              <a:rPr lang="en-US" sz="2400" i="1" dirty="0" smtClean="0">
                <a:solidFill>
                  <a:schemeClr val="accent3"/>
                </a:solidFill>
              </a:rPr>
              <a:t>highest rank item </a:t>
            </a:r>
            <a:r>
              <a:rPr lang="en-US" sz="2400" dirty="0" smtClean="0"/>
              <a:t>is turned into an </a:t>
            </a:r>
            <a:r>
              <a:rPr lang="en-US" sz="2400" i="1" dirty="0">
                <a:solidFill>
                  <a:schemeClr val="accent3"/>
                </a:solidFill>
              </a:rPr>
              <a:t>absorbing state </a:t>
            </a:r>
            <a:r>
              <a:rPr lang="en-US" sz="2400" dirty="0" smtClean="0"/>
              <a:t>and the walk is repeated</a:t>
            </a:r>
          </a:p>
        </p:txBody>
      </p:sp>
    </p:spTree>
    <p:extLst>
      <p:ext uri="{BB962C8B-B14F-4D97-AF65-F5344CB8AC3E}">
        <p14:creationId xmlns:p14="http://schemas.microsoft.com/office/powerpoint/2010/main" val="36433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54</a:t>
            </a:fld>
            <a:endParaRPr lang="el-GR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8236" y="27295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 Diversity in Various Contexts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875" y="2056262"/>
            <a:ext cx="73334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Centrality measures in graphs (</a:t>
            </a:r>
            <a:r>
              <a:rPr lang="en-US" sz="2800" dirty="0" err="1" smtClean="0"/>
              <a:t>DivRank</a:t>
            </a:r>
            <a:r>
              <a:rPr lang="en-US" sz="2800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Graph patterns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Keyword search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Location based queries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Skylines queries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841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175" y="371475"/>
            <a:ext cx="8153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References I (partial list) indicative</a:t>
            </a:r>
          </a:p>
          <a:p>
            <a:pPr algn="ctr"/>
            <a:endParaRPr lang="en-US" sz="8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b="1" dirty="0" smtClean="0"/>
              <a:t>[AGH+09] </a:t>
            </a:r>
            <a:r>
              <a:rPr lang="en-GB" sz="1600" dirty="0" smtClean="0"/>
              <a:t>Rakesh </a:t>
            </a:r>
            <a:r>
              <a:rPr lang="en-GB" sz="1600" dirty="0"/>
              <a:t>Agrawal, </a:t>
            </a:r>
            <a:r>
              <a:rPr lang="en-GB" sz="1600" dirty="0" err="1"/>
              <a:t>Sreenivas</a:t>
            </a:r>
            <a:r>
              <a:rPr lang="en-GB" sz="1600" dirty="0"/>
              <a:t> </a:t>
            </a:r>
            <a:r>
              <a:rPr lang="en-GB" sz="1600" dirty="0" err="1"/>
              <a:t>Gollapudi</a:t>
            </a:r>
            <a:r>
              <a:rPr lang="en-GB" sz="1600" dirty="0"/>
              <a:t>, Alan Halverson, Samuel </a:t>
            </a:r>
            <a:r>
              <a:rPr lang="en-GB" sz="1600" dirty="0" err="1" smtClean="0"/>
              <a:t>Ieong</a:t>
            </a:r>
            <a:r>
              <a:rPr lang="en-GB" sz="1600" dirty="0" smtClean="0"/>
              <a:t>: </a:t>
            </a:r>
            <a:r>
              <a:rPr lang="en-GB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Diversifying 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search results</a:t>
            </a:r>
            <a:r>
              <a:rPr lang="en-GB" sz="1600" dirty="0"/>
              <a:t>. WSDM 2009: </a:t>
            </a:r>
            <a:r>
              <a:rPr lang="en-GB" sz="1600" dirty="0" smtClean="0"/>
              <a:t>5-14 </a:t>
            </a:r>
            <a:r>
              <a:rPr lang="en-GB" sz="1600" i="1" dirty="0" smtClean="0">
                <a:solidFill>
                  <a:schemeClr val="accent3"/>
                </a:solidFill>
              </a:rPr>
              <a:t>(example of coverage-based diversity)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 dirty="0" smtClean="0"/>
              <a:t>[GS09] </a:t>
            </a:r>
            <a:r>
              <a:rPr lang="en-US" sz="1600" dirty="0" err="1" smtClean="0"/>
              <a:t>Sreenivas</a:t>
            </a:r>
            <a:r>
              <a:rPr lang="en-US" sz="1600" dirty="0" smtClean="0"/>
              <a:t> </a:t>
            </a:r>
            <a:r>
              <a:rPr lang="en-US" sz="1600" dirty="0" err="1"/>
              <a:t>Gollapudi</a:t>
            </a:r>
            <a:r>
              <a:rPr lang="en-US" sz="1600" dirty="0"/>
              <a:t>, Aneesh </a:t>
            </a:r>
            <a:r>
              <a:rPr lang="en-US" sz="1600" dirty="0" smtClean="0"/>
              <a:t>Sharma: 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axiomatic approach for result diversification</a:t>
            </a:r>
            <a:r>
              <a:rPr lang="en-US" sz="1600" dirty="0"/>
              <a:t>. WWW 2009: </a:t>
            </a:r>
            <a:r>
              <a:rPr lang="en-US" sz="1600" dirty="0" smtClean="0"/>
              <a:t>381-390 </a:t>
            </a:r>
            <a:r>
              <a:rPr lang="en-US" sz="1600" i="1" dirty="0">
                <a:solidFill>
                  <a:schemeClr val="accent3"/>
                </a:solidFill>
              </a:rPr>
              <a:t>(theoretical treatment, greedy </a:t>
            </a:r>
            <a:r>
              <a:rPr lang="en-US" sz="1600" i="1" dirty="0" smtClean="0">
                <a:solidFill>
                  <a:schemeClr val="accent3"/>
                </a:solidFill>
              </a:rPr>
              <a:t>algorithms with links to the dispersion problems)</a:t>
            </a:r>
            <a:endParaRPr lang="en-US" sz="1600" i="1" dirty="0">
              <a:solidFill>
                <a:schemeClr val="accent3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b="1" dirty="0" smtClean="0"/>
              <a:t>[DP10] </a:t>
            </a:r>
            <a:r>
              <a:rPr lang="en-GB" sz="1600" dirty="0" smtClean="0"/>
              <a:t>Marina </a:t>
            </a:r>
            <a:r>
              <a:rPr lang="en-GB" sz="1600" dirty="0"/>
              <a:t>Drosou, Evaggelia </a:t>
            </a:r>
            <a:r>
              <a:rPr lang="en-GB" sz="1600" dirty="0" smtClean="0"/>
              <a:t>Pitoura: </a:t>
            </a:r>
            <a:r>
              <a:rPr lang="en-GB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Search 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 diversification</a:t>
            </a:r>
            <a:r>
              <a:rPr lang="en-GB" sz="1600" dirty="0"/>
              <a:t>. SIGMOD Record 39(1): 41-47 (2010</a:t>
            </a:r>
            <a:r>
              <a:rPr lang="en-GB" sz="1600" dirty="0" smtClean="0">
                <a:solidFill>
                  <a:schemeClr val="accent3"/>
                </a:solidFill>
              </a:rPr>
              <a:t>) </a:t>
            </a:r>
            <a:r>
              <a:rPr lang="en-GB" sz="1600" i="1" dirty="0">
                <a:solidFill>
                  <a:schemeClr val="accent3"/>
                </a:solidFill>
              </a:rPr>
              <a:t>(survey</a:t>
            </a:r>
            <a:r>
              <a:rPr lang="en-GB" sz="1600" i="1" dirty="0" smtClean="0">
                <a:solidFill>
                  <a:schemeClr val="accent3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[AK11] </a:t>
            </a:r>
            <a:r>
              <a:rPr lang="en-US" sz="1600" dirty="0" smtClean="0"/>
              <a:t>Albert </a:t>
            </a:r>
            <a:r>
              <a:rPr lang="en-US" sz="1600" dirty="0"/>
              <a:t>Angel, Nick </a:t>
            </a:r>
            <a:r>
              <a:rPr lang="en-US" sz="1600" dirty="0" err="1" smtClean="0"/>
              <a:t>Koudas</a:t>
            </a:r>
            <a:r>
              <a:rPr lang="en-US" sz="1600" dirty="0" smtClean="0"/>
              <a:t>: 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Efficient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diversity-aware search. </a:t>
            </a:r>
            <a:r>
              <a:rPr lang="en-US" sz="1600" dirty="0" smtClean="0"/>
              <a:t>SIGMOD Conference</a:t>
            </a:r>
            <a:r>
              <a:rPr lang="en-US" sz="1600" dirty="0"/>
              <a:t> 2011: 781-792</a:t>
            </a:r>
            <a:r>
              <a:rPr lang="en-US" sz="1600" dirty="0" smtClean="0">
                <a:solidFill>
                  <a:schemeClr val="accent3"/>
                </a:solidFill>
              </a:rPr>
              <a:t> </a:t>
            </a:r>
            <a:r>
              <a:rPr lang="en-US" sz="1600" i="1" dirty="0">
                <a:solidFill>
                  <a:schemeClr val="accent3"/>
                </a:solidFill>
              </a:rPr>
              <a:t>(threshold-based algorithm, usefulness = probability of both relevant and diverse)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[VSS+08] </a:t>
            </a:r>
            <a:r>
              <a:rPr lang="en-GB" sz="1600" dirty="0" smtClean="0"/>
              <a:t>Erik </a:t>
            </a:r>
            <a:r>
              <a:rPr lang="en-GB" sz="1600" dirty="0" err="1"/>
              <a:t>Vee</a:t>
            </a:r>
            <a:r>
              <a:rPr lang="en-GB" sz="1600" dirty="0"/>
              <a:t>, </a:t>
            </a:r>
            <a:r>
              <a:rPr lang="en-GB" sz="1600" dirty="0" err="1"/>
              <a:t>Utkarsh</a:t>
            </a:r>
            <a:r>
              <a:rPr lang="en-GB" sz="1600" dirty="0"/>
              <a:t> Srivastava, </a:t>
            </a:r>
            <a:r>
              <a:rPr lang="en-GB" sz="1600" dirty="0" err="1"/>
              <a:t>Jayavel</a:t>
            </a:r>
            <a:r>
              <a:rPr lang="en-GB" sz="1600" dirty="0"/>
              <a:t> Shanmugasundaram, Prashant </a:t>
            </a:r>
            <a:r>
              <a:rPr lang="en-GB" sz="1600" dirty="0" err="1"/>
              <a:t>Bhat</a:t>
            </a:r>
            <a:r>
              <a:rPr lang="en-GB" sz="1600" dirty="0"/>
              <a:t>, Sihem </a:t>
            </a:r>
            <a:r>
              <a:rPr lang="en-GB" sz="1600" dirty="0" smtClean="0"/>
              <a:t>Amer-Yahia:  </a:t>
            </a:r>
            <a:r>
              <a:rPr lang="en-GB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Efficient 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Computation of Diverse Query Results.</a:t>
            </a:r>
            <a:r>
              <a:rPr lang="en-GB" sz="1600" dirty="0"/>
              <a:t> ICDE 2008: 228-236</a:t>
            </a:r>
            <a:r>
              <a:rPr lang="en-GB" sz="1600" dirty="0" smtClean="0">
                <a:solidFill>
                  <a:schemeClr val="accent3"/>
                </a:solidFill>
              </a:rPr>
              <a:t> (</a:t>
            </a:r>
            <a:r>
              <a:rPr lang="en-GB" sz="1600" i="1" dirty="0" smtClean="0">
                <a:solidFill>
                  <a:schemeClr val="accent3"/>
                </a:solidFill>
              </a:rPr>
              <a:t>diversity ordering of attributes, </a:t>
            </a:r>
            <a:r>
              <a:rPr lang="en-GB" sz="1600" i="1" dirty="0">
                <a:solidFill>
                  <a:schemeClr val="accent3"/>
                </a:solidFill>
              </a:rPr>
              <a:t>index structure</a:t>
            </a:r>
            <a:r>
              <a:rPr lang="en-GB" sz="1600" i="1" dirty="0" smtClean="0">
                <a:solidFill>
                  <a:schemeClr val="accent3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/>
              <a:t>[CKC+08] </a:t>
            </a:r>
            <a:r>
              <a:rPr lang="en-GB" sz="1600" dirty="0" smtClean="0"/>
              <a:t>Charles </a:t>
            </a:r>
            <a:r>
              <a:rPr lang="en-GB" sz="1600" dirty="0"/>
              <a:t>L. A. Clarke, Maheedhar </a:t>
            </a:r>
            <a:r>
              <a:rPr lang="en-GB" sz="1600" dirty="0" err="1"/>
              <a:t>Kolla</a:t>
            </a:r>
            <a:r>
              <a:rPr lang="en-GB" sz="1600" dirty="0"/>
              <a:t>, Gordon V. Cormack, Olga Vechtomova, Azin </a:t>
            </a:r>
            <a:r>
              <a:rPr lang="en-GB" sz="1600" dirty="0" err="1"/>
              <a:t>Ashkan</a:t>
            </a:r>
            <a:r>
              <a:rPr lang="en-GB" sz="1600" dirty="0"/>
              <a:t>, Stefan Büttcher, Ian </a:t>
            </a:r>
            <a:r>
              <a:rPr lang="en-GB" sz="1600" dirty="0" smtClean="0"/>
              <a:t>MacKinnon: </a:t>
            </a:r>
            <a:r>
              <a:rPr lang="en-GB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Novelty 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diversity in information retrieval evaluation. </a:t>
            </a:r>
            <a:r>
              <a:rPr lang="en-GB" sz="1600" dirty="0"/>
              <a:t>SIGIR 2008: 659-666</a:t>
            </a:r>
            <a:r>
              <a:rPr lang="en-GB" sz="1600" dirty="0" smtClean="0">
                <a:solidFill>
                  <a:schemeClr val="accent3"/>
                </a:solidFill>
              </a:rPr>
              <a:t> </a:t>
            </a:r>
            <a:r>
              <a:rPr lang="en-GB" sz="1600" i="1" dirty="0">
                <a:solidFill>
                  <a:schemeClr val="accent3"/>
                </a:solidFill>
              </a:rPr>
              <a:t>(novelty-based diversity </a:t>
            </a:r>
            <a:r>
              <a:rPr lang="en-GB" sz="1600" i="1" dirty="0" smtClean="0">
                <a:solidFill>
                  <a:schemeClr val="accent3"/>
                </a:solidFill>
              </a:rPr>
              <a:t>in IR, </a:t>
            </a:r>
            <a:r>
              <a:rPr lang="en-GB" sz="1600" i="1" dirty="0">
                <a:solidFill>
                  <a:schemeClr val="accent3"/>
                </a:solidFill>
              </a:rPr>
              <a:t>evaluation metrics</a:t>
            </a:r>
            <a:r>
              <a:rPr lang="en-GB" sz="1600" i="1" dirty="0" smtClean="0">
                <a:solidFill>
                  <a:schemeClr val="accent3"/>
                </a:solidFill>
              </a:rPr>
              <a:t>)</a:t>
            </a:r>
            <a:endParaRPr lang="en-US" sz="1600" i="1" dirty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[</a:t>
            </a:r>
            <a:r>
              <a:rPr lang="en-US" sz="1600" b="1" dirty="0"/>
              <a:t>CCS+11] </a:t>
            </a:r>
            <a:r>
              <a:rPr lang="en-US" sz="1600" dirty="0" smtClean="0"/>
              <a:t>Charles </a:t>
            </a:r>
            <a:r>
              <a:rPr lang="en-US" sz="1600" dirty="0"/>
              <a:t>L. A. Clarke, Nick </a:t>
            </a:r>
            <a:r>
              <a:rPr lang="en-US" sz="1600" dirty="0" err="1"/>
              <a:t>Craswell</a:t>
            </a:r>
            <a:r>
              <a:rPr lang="en-US" sz="1600" dirty="0"/>
              <a:t>, Ian Soboroff, Azin </a:t>
            </a:r>
            <a:r>
              <a:rPr lang="en-US" sz="1600" dirty="0" err="1"/>
              <a:t>Ashkan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comparative analysis of cascade measures for novelty and diversity. </a:t>
            </a:r>
            <a:r>
              <a:rPr lang="en-US" sz="1600" dirty="0"/>
              <a:t>WSDM 2011: </a:t>
            </a:r>
            <a:r>
              <a:rPr lang="en-US" sz="1600" dirty="0" smtClean="0"/>
              <a:t>75-84 </a:t>
            </a:r>
            <a:r>
              <a:rPr lang="en-US" sz="1600" i="1" dirty="0">
                <a:solidFill>
                  <a:schemeClr val="accent3"/>
                </a:solidFill>
              </a:rPr>
              <a:t>(IR </a:t>
            </a:r>
            <a:r>
              <a:rPr lang="en-US" sz="1600" i="1" dirty="0" smtClean="0">
                <a:solidFill>
                  <a:schemeClr val="accent3"/>
                </a:solidFill>
              </a:rPr>
              <a:t>diversity-aware metrics)</a:t>
            </a:r>
            <a:endParaRPr lang="en-US" sz="1600" i="1" dirty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[CG98] </a:t>
            </a:r>
            <a:r>
              <a:rPr lang="en-US" sz="1600" dirty="0" smtClean="0"/>
              <a:t>Jaime </a:t>
            </a:r>
            <a:r>
              <a:rPr lang="en-US" sz="1600" dirty="0"/>
              <a:t>G. Carbonell, Jade </a:t>
            </a:r>
            <a:r>
              <a:rPr lang="en-US" sz="1600" dirty="0" smtClean="0"/>
              <a:t>Goldstein: 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 of MMR, Diversity-Based </a:t>
            </a:r>
            <a:r>
              <a:rPr lang="en-US" sz="1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Reranking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for Reordering Documents and Producing Summaries</a:t>
            </a:r>
            <a:r>
              <a:rPr lang="en-US" sz="1600" dirty="0"/>
              <a:t>. SIGIR 1998: 335-336 </a:t>
            </a:r>
            <a:r>
              <a:rPr lang="en-US" sz="1600" i="1" dirty="0">
                <a:solidFill>
                  <a:schemeClr val="accent3"/>
                </a:solidFill>
              </a:rPr>
              <a:t>(seminal paper on MMR)</a:t>
            </a:r>
            <a:endParaRPr lang="el-GR" sz="16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138"/>
            <a:ext cx="898207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References II (partial list)</a:t>
            </a:r>
            <a:endParaRPr lang="en-GB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b="1" dirty="0" smtClean="0"/>
              <a:t>[ZMK+05] </a:t>
            </a:r>
            <a:r>
              <a:rPr lang="en-GB" sz="1600" dirty="0" smtClean="0"/>
              <a:t>Cai-Nicolas </a:t>
            </a:r>
            <a:r>
              <a:rPr lang="en-GB" sz="1600" dirty="0"/>
              <a:t>Ziegler, Sean M. McNee, Joseph A. Konstan, </a:t>
            </a:r>
            <a:r>
              <a:rPr lang="en-GB" sz="1600" dirty="0" smtClean="0"/>
              <a:t>Georg Lausen: 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Improving recommendation lists through topic diversification. </a:t>
            </a:r>
            <a:r>
              <a:rPr lang="en-GB" sz="1600" dirty="0" smtClean="0"/>
              <a:t>WWW 2005: </a:t>
            </a:r>
            <a:r>
              <a:rPr lang="en-GB" sz="1600" dirty="0"/>
              <a:t>22-32</a:t>
            </a:r>
            <a:r>
              <a:rPr lang="en-GB" sz="1600" dirty="0">
                <a:solidFill>
                  <a:schemeClr val="accent3"/>
                </a:solidFill>
              </a:rPr>
              <a:t> </a:t>
            </a:r>
            <a:r>
              <a:rPr lang="en-GB" sz="1600" i="1" dirty="0">
                <a:solidFill>
                  <a:schemeClr val="accent3"/>
                </a:solidFill>
              </a:rPr>
              <a:t>(assumes taxonomy of topics, evaluation)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 dirty="0" smtClean="0"/>
              <a:t>[VC11] </a:t>
            </a:r>
            <a:r>
              <a:rPr lang="en-US" sz="1600" dirty="0" smtClean="0"/>
              <a:t>Saul </a:t>
            </a:r>
            <a:r>
              <a:rPr lang="en-US" sz="1600" dirty="0"/>
              <a:t>Vargas, Pablo </a:t>
            </a:r>
            <a:r>
              <a:rPr lang="en-US" sz="1600" dirty="0" smtClean="0"/>
              <a:t>Castells: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Rank and relevance in novelty and diversity metrics for recommender systems. </a:t>
            </a:r>
            <a:r>
              <a:rPr lang="en-US" sz="1600" dirty="0"/>
              <a:t>RecSys 2011: </a:t>
            </a:r>
            <a:r>
              <a:rPr lang="en-US" sz="1600" dirty="0" smtClean="0"/>
              <a:t>109-116 </a:t>
            </a:r>
            <a:r>
              <a:rPr lang="en-US" sz="1600" i="1" dirty="0">
                <a:solidFill>
                  <a:schemeClr val="accent3"/>
                </a:solidFill>
              </a:rPr>
              <a:t>(various aspects of </a:t>
            </a:r>
            <a:r>
              <a:rPr lang="en-US" sz="1600" i="1" dirty="0" smtClean="0">
                <a:solidFill>
                  <a:schemeClr val="accent3"/>
                </a:solidFill>
              </a:rPr>
              <a:t>diversity </a:t>
            </a:r>
            <a:r>
              <a:rPr lang="en-US" sz="1600" i="1" dirty="0">
                <a:solidFill>
                  <a:schemeClr val="accent3"/>
                </a:solidFill>
              </a:rPr>
              <a:t>and metrics, discovery-choice-relevance aspects</a:t>
            </a:r>
            <a:r>
              <a:rPr lang="en-US" sz="1600" i="1" dirty="0" smtClean="0">
                <a:solidFill>
                  <a:schemeClr val="accent3"/>
                </a:solidFill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 dirty="0" smtClean="0"/>
              <a:t>[YLA09] </a:t>
            </a:r>
            <a:r>
              <a:rPr lang="en-US" sz="1600" dirty="0" smtClean="0"/>
              <a:t>Cong </a:t>
            </a:r>
            <a:r>
              <a:rPr lang="en-US" sz="1600" dirty="0"/>
              <a:t>Yu, </a:t>
            </a:r>
            <a:r>
              <a:rPr lang="en-US" sz="1600" dirty="0" err="1"/>
              <a:t>Laks</a:t>
            </a:r>
            <a:r>
              <a:rPr lang="en-US" sz="1600" dirty="0"/>
              <a:t> V. S. </a:t>
            </a:r>
            <a:r>
              <a:rPr lang="en-US" sz="1600" dirty="0" err="1"/>
              <a:t>Lakshmanan</a:t>
            </a:r>
            <a:r>
              <a:rPr lang="en-US" sz="1600" dirty="0"/>
              <a:t>, Sihem </a:t>
            </a:r>
            <a:r>
              <a:rPr lang="en-US" sz="1600" dirty="0" smtClean="0"/>
              <a:t>Amer-Yahia: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 takes variety to make a world: diversification in recommender systems. </a:t>
            </a:r>
            <a:r>
              <a:rPr lang="en-US" sz="1600" dirty="0"/>
              <a:t>EDBT 2009: </a:t>
            </a:r>
            <a:r>
              <a:rPr lang="en-US" sz="1600" dirty="0" smtClean="0"/>
              <a:t>368-378 </a:t>
            </a:r>
            <a:r>
              <a:rPr lang="en-US" sz="1600" i="1" dirty="0">
                <a:solidFill>
                  <a:schemeClr val="accent3"/>
                </a:solidFill>
              </a:rPr>
              <a:t>(diversification based on dissimilarity of explanations associated with each recommended item)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[BLY12] </a:t>
            </a:r>
            <a:r>
              <a:rPr lang="en-GB" sz="1600" dirty="0" smtClean="0"/>
              <a:t>Allan </a:t>
            </a:r>
            <a:r>
              <a:rPr lang="en-GB" sz="1600" dirty="0"/>
              <a:t>Borodin, Hyun </a:t>
            </a:r>
            <a:r>
              <a:rPr lang="en-GB" sz="1600" dirty="0" err="1"/>
              <a:t>Chul</a:t>
            </a:r>
            <a:r>
              <a:rPr lang="en-GB" sz="1600" dirty="0"/>
              <a:t> Lee, Yuli </a:t>
            </a:r>
            <a:r>
              <a:rPr lang="en-GB" sz="1600" dirty="0" smtClean="0"/>
              <a:t>Ye: 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Max-Sum diversification, monotone </a:t>
            </a:r>
            <a:r>
              <a:rPr lang="en-GB" sz="1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submodular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functions and dynamic updates.</a:t>
            </a:r>
            <a:r>
              <a:rPr lang="en-GB" sz="1600" dirty="0"/>
              <a:t> PODS 2012: </a:t>
            </a:r>
            <a:r>
              <a:rPr lang="en-GB" sz="1600" dirty="0" smtClean="0"/>
              <a:t>155-166 </a:t>
            </a:r>
            <a:r>
              <a:rPr lang="en-GB" sz="1600" i="1" dirty="0">
                <a:solidFill>
                  <a:schemeClr val="accent3"/>
                </a:solidFill>
              </a:rPr>
              <a:t>(approximation bounds for the </a:t>
            </a:r>
            <a:r>
              <a:rPr lang="en-GB" sz="1600" i="1" dirty="0" err="1">
                <a:solidFill>
                  <a:schemeClr val="accent3"/>
                </a:solidFill>
              </a:rPr>
              <a:t>maxsum</a:t>
            </a:r>
            <a:r>
              <a:rPr lang="en-GB" sz="1600" i="1" dirty="0">
                <a:solidFill>
                  <a:schemeClr val="accent3"/>
                </a:solidFill>
              </a:rPr>
              <a:t> </a:t>
            </a:r>
            <a:r>
              <a:rPr lang="en-GB" sz="1600" i="1" dirty="0" smtClean="0">
                <a:solidFill>
                  <a:schemeClr val="accent3"/>
                </a:solidFill>
              </a:rPr>
              <a:t>problem using </a:t>
            </a:r>
            <a:r>
              <a:rPr lang="en-GB" sz="1600" i="1" dirty="0" err="1" smtClean="0">
                <a:solidFill>
                  <a:schemeClr val="accent3"/>
                </a:solidFill>
              </a:rPr>
              <a:t>submodularity</a:t>
            </a:r>
            <a:r>
              <a:rPr lang="en-GB" sz="1600" i="1" dirty="0" smtClean="0">
                <a:solidFill>
                  <a:schemeClr val="accent3"/>
                </a:solidFill>
              </a:rPr>
              <a:t>)</a:t>
            </a:r>
            <a:endParaRPr lang="en-US" sz="1600" b="1" dirty="0" smtClean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[CZS+12]</a:t>
            </a:r>
            <a:r>
              <a:rPr lang="en-GB" sz="1600" dirty="0" smtClean="0"/>
              <a:t> Yuan </a:t>
            </a:r>
            <a:r>
              <a:rPr lang="en-GB" sz="1600" dirty="0"/>
              <a:t>Cao Zhang, Diarmuid Ó Séaghdha, Daniele Quercia, </a:t>
            </a:r>
            <a:r>
              <a:rPr lang="en-GB" sz="1600" dirty="0" err="1"/>
              <a:t>Tamas</a:t>
            </a:r>
            <a:r>
              <a:rPr lang="en-GB" sz="1600" dirty="0"/>
              <a:t> </a:t>
            </a:r>
            <a:r>
              <a:rPr lang="en-GB" sz="1600" dirty="0" err="1"/>
              <a:t>Jambor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Auralist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introducing serendipity into music recommendation. </a:t>
            </a:r>
            <a:r>
              <a:rPr lang="en-GB" sz="1600" dirty="0"/>
              <a:t>WSDM 2012: 13-22</a:t>
            </a:r>
            <a:r>
              <a:rPr lang="en-GB" sz="1600" dirty="0" smtClean="0">
                <a:solidFill>
                  <a:schemeClr val="accent3"/>
                </a:solidFill>
              </a:rPr>
              <a:t> </a:t>
            </a:r>
            <a:r>
              <a:rPr lang="en-GB" sz="1600" i="1" dirty="0">
                <a:solidFill>
                  <a:schemeClr val="accent3"/>
                </a:solidFill>
              </a:rPr>
              <a:t>(serendipity, nice treatment of various aspects of </a:t>
            </a:r>
            <a:r>
              <a:rPr lang="en-GB" sz="1600" i="1" dirty="0" smtClean="0">
                <a:solidFill>
                  <a:schemeClr val="accent3"/>
                </a:solidFill>
              </a:rPr>
              <a:t>diversity)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[ZGG+07]</a:t>
            </a:r>
            <a:r>
              <a:rPr lang="en-GB" sz="1600" dirty="0" smtClean="0"/>
              <a:t> </a:t>
            </a:r>
            <a:r>
              <a:rPr lang="en-GB" sz="1600" dirty="0" err="1" smtClean="0"/>
              <a:t>Xiaojin</a:t>
            </a:r>
            <a:r>
              <a:rPr lang="en-GB" sz="1600" dirty="0" smtClean="0"/>
              <a:t> </a:t>
            </a:r>
            <a:r>
              <a:rPr lang="en-GB" sz="1600" dirty="0"/>
              <a:t>Zhu, Andrew B. Goldberg, Jurgen Van Gael, David Andrzejewski:</a:t>
            </a:r>
            <a:br>
              <a:rPr lang="en-GB" sz="1600" dirty="0"/>
            </a:b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Improving Diversity in Ranking using Absorbing Random Walks.</a:t>
            </a:r>
            <a:r>
              <a:rPr lang="en-GB" sz="1600" dirty="0"/>
              <a:t> HLT-NAACL 2007: 97-104</a:t>
            </a:r>
            <a:r>
              <a:rPr lang="en-GB" sz="1600" dirty="0" smtClean="0">
                <a:solidFill>
                  <a:schemeClr val="accent3"/>
                </a:solidFill>
              </a:rPr>
              <a:t> </a:t>
            </a:r>
            <a:r>
              <a:rPr lang="en-GB" sz="1600" i="1" dirty="0">
                <a:solidFill>
                  <a:schemeClr val="accent3"/>
                </a:solidFill>
              </a:rPr>
              <a:t>(the </a:t>
            </a:r>
            <a:r>
              <a:rPr lang="en-GB" sz="1600" i="1" dirty="0" err="1">
                <a:solidFill>
                  <a:schemeClr val="accent3"/>
                </a:solidFill>
              </a:rPr>
              <a:t>GrassHopper</a:t>
            </a:r>
            <a:r>
              <a:rPr lang="en-GB" sz="1600" i="1" dirty="0">
                <a:solidFill>
                  <a:schemeClr val="accent3"/>
                </a:solidFill>
              </a:rPr>
              <a:t> algorithm</a:t>
            </a:r>
            <a:r>
              <a:rPr lang="en-GB" sz="1600" i="1" dirty="0" smtClean="0">
                <a:solidFill>
                  <a:schemeClr val="accent3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[VRB+11] </a:t>
            </a:r>
            <a:r>
              <a:rPr lang="en-GB" sz="1600" dirty="0" smtClean="0"/>
              <a:t>Marcos </a:t>
            </a:r>
            <a:r>
              <a:rPr lang="en-GB" sz="1600" dirty="0"/>
              <a:t>R. Vieira, Humberto Luiz </a:t>
            </a:r>
            <a:r>
              <a:rPr lang="en-GB" sz="1600" dirty="0" err="1"/>
              <a:t>Razente</a:t>
            </a:r>
            <a:r>
              <a:rPr lang="en-GB" sz="1600" dirty="0"/>
              <a:t>, Maria Camila </a:t>
            </a:r>
            <a:r>
              <a:rPr lang="en-GB" sz="1600" dirty="0" err="1"/>
              <a:t>Nardini</a:t>
            </a:r>
            <a:r>
              <a:rPr lang="en-GB" sz="1600" dirty="0"/>
              <a:t> Barioni, Marios Hadjieleftheriou, </a:t>
            </a:r>
            <a:r>
              <a:rPr lang="en-GB" sz="1600" dirty="0" err="1"/>
              <a:t>Divesh</a:t>
            </a:r>
            <a:r>
              <a:rPr lang="en-GB" sz="1600" dirty="0"/>
              <a:t> Srivastava, Caetano </a:t>
            </a:r>
            <a:r>
              <a:rPr lang="en-GB" sz="1600" dirty="0" err="1"/>
              <a:t>Traina</a:t>
            </a:r>
            <a:r>
              <a:rPr lang="en-GB" sz="1600" dirty="0"/>
              <a:t> Jr., Vassilis J. Tsotras:</a:t>
            </a:r>
            <a:br>
              <a:rPr lang="en-GB" sz="1600" dirty="0"/>
            </a:b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 query result diversification.</a:t>
            </a:r>
            <a:r>
              <a:rPr lang="en-GB" sz="1600" dirty="0"/>
              <a:t> ICDE 2011: 1163-1174 </a:t>
            </a:r>
            <a:r>
              <a:rPr lang="en-GB" sz="1600" i="1" dirty="0">
                <a:solidFill>
                  <a:schemeClr val="accent3"/>
                </a:solidFill>
              </a:rPr>
              <a:t>(comparison of various algorithms, proposal of “randomized” greedy</a:t>
            </a:r>
            <a:r>
              <a:rPr lang="en-GB" sz="1600" i="1" dirty="0" smtClean="0">
                <a:solidFill>
                  <a:schemeClr val="accent3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[TTH+15] </a:t>
            </a:r>
            <a:r>
              <a:rPr lang="en-GB" sz="1600" dirty="0" smtClean="0"/>
              <a:t>Duong </a:t>
            </a:r>
            <a:r>
              <a:rPr lang="en-GB" sz="1600" dirty="0"/>
              <a:t>Chi </a:t>
            </a:r>
            <a:r>
              <a:rPr lang="en-GB" sz="1600" dirty="0" err="1"/>
              <a:t>Thang</a:t>
            </a:r>
            <a:r>
              <a:rPr lang="en-GB" sz="1600" dirty="0"/>
              <a:t>, Nguyen Thanh Tam, Nguyen </a:t>
            </a:r>
            <a:r>
              <a:rPr lang="en-GB" sz="1600" dirty="0" err="1"/>
              <a:t>Quoc</a:t>
            </a:r>
            <a:r>
              <a:rPr lang="en-GB" sz="1600" dirty="0"/>
              <a:t> Viet Hung, Karl </a:t>
            </a:r>
            <a:r>
              <a:rPr lang="en-GB" sz="1600" dirty="0" err="1"/>
              <a:t>Aberer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 Evaluation of Diversification Techniques.</a:t>
            </a:r>
            <a:r>
              <a:rPr lang="en-GB" sz="1600" dirty="0"/>
              <a:t> DEXA (2) 2015: </a:t>
            </a:r>
            <a:r>
              <a:rPr lang="en-GB" sz="1600" dirty="0" smtClean="0"/>
              <a:t>215-231 </a:t>
            </a:r>
            <a:r>
              <a:rPr lang="en-GB" sz="1600" i="1" dirty="0">
                <a:solidFill>
                  <a:schemeClr val="accent3"/>
                </a:solidFill>
              </a:rPr>
              <a:t>(experimental evaluation of algorithms</a:t>
            </a:r>
            <a:r>
              <a:rPr lang="en-GB" sz="1600" i="1" dirty="0" smtClean="0">
                <a:solidFill>
                  <a:schemeClr val="accent3"/>
                </a:solidFill>
              </a:rPr>
              <a:t>)</a:t>
            </a:r>
            <a:endParaRPr lang="en-GB" sz="16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368" y="2094074"/>
            <a:ext cx="8037263" cy="1571203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Our work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6" name="Picture 5" descr="C:\Users\Naira\Desktop\disc_demo\web\images\poikilo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893" y="4991381"/>
            <a:ext cx="1492638" cy="953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5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r-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DisC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set: r-Dissimilar and Covering set</a:t>
            </a:r>
            <a:endParaRPr lang="el-GR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58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89856" y="1440563"/>
            <a:ext cx="8640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right size for the diverse subset </a:t>
            </a:r>
            <a:r>
              <a:rPr lang="en-US" sz="2800" i="1" dirty="0" smtClean="0"/>
              <a:t>S</a:t>
            </a:r>
            <a:r>
              <a:rPr lang="en-US" sz="2800" dirty="0" smtClean="0"/>
              <a:t>?  What is a good </a:t>
            </a:r>
            <a:r>
              <a:rPr lang="en-US" sz="2800" i="1" dirty="0" smtClean="0"/>
              <a:t>k</a:t>
            </a:r>
            <a:r>
              <a:rPr lang="en-US" sz="2800" dirty="0" smtClean="0"/>
              <a:t>?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	     </a:t>
            </a:r>
            <a:r>
              <a:rPr lang="en-US" sz="3200" dirty="0" smtClean="0"/>
              <a:t>What if… instead of </a:t>
            </a:r>
            <a:r>
              <a:rPr lang="en-US" sz="3200" i="1" dirty="0" smtClean="0"/>
              <a:t>k,</a:t>
            </a:r>
            <a:r>
              <a:rPr lang="en-US" sz="3200" dirty="0" smtClean="0"/>
              <a:t> a </a:t>
            </a:r>
            <a:r>
              <a:rPr lang="en-US" sz="3600" i="1" dirty="0" smtClean="0">
                <a:solidFill>
                  <a:schemeClr val="accent3"/>
                </a:solidFill>
              </a:rPr>
              <a:t>radius r</a:t>
            </a:r>
            <a:r>
              <a:rPr lang="en-US" sz="3600" dirty="0" smtClean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8150" y="3573016"/>
            <a:ext cx="8140890" cy="24975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dirty="0" smtClean="0"/>
              <a:t>Select </a:t>
            </a:r>
            <a:r>
              <a:rPr lang="en-AU" dirty="0"/>
              <a:t>a representative subset </a:t>
            </a:r>
            <a:r>
              <a:rPr lang="en-AU" i="1" dirty="0"/>
              <a:t>S</a:t>
            </a:r>
            <a:r>
              <a:rPr lang="en-AU" dirty="0"/>
              <a:t> ⊆ </a:t>
            </a:r>
            <a:r>
              <a:rPr lang="en-AU" i="1" dirty="0"/>
              <a:t>P</a:t>
            </a:r>
            <a:r>
              <a:rPr lang="en-AU" dirty="0"/>
              <a:t> such that</a:t>
            </a:r>
            <a:r>
              <a:rPr lang="en-AU" dirty="0" smtClean="0"/>
              <a:t>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AU" i="1" dirty="0" smtClean="0"/>
              <a:t>For </a:t>
            </a:r>
            <a:r>
              <a:rPr lang="en-AU" i="1" dirty="0"/>
              <a:t>each </a:t>
            </a:r>
            <a:r>
              <a:rPr lang="en-AU" i="1" dirty="0" smtClean="0"/>
              <a:t>item p in </a:t>
            </a:r>
            <a:r>
              <a:rPr lang="en-AU" i="1" dirty="0"/>
              <a:t>P, there is at least one similar item </a:t>
            </a:r>
            <a:r>
              <a:rPr lang="en-AU" i="1" dirty="0" smtClean="0"/>
              <a:t>p’ in S, d(p, p’) &lt;= r</a:t>
            </a:r>
            <a:r>
              <a:rPr lang="en-A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b="1" i="1" dirty="0" smtClean="0">
                <a:solidFill>
                  <a:schemeClr val="accent3"/>
                </a:solidFill>
              </a:rPr>
              <a:t>(coverage)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AU" i="1" dirty="0" smtClean="0"/>
              <a:t>No </a:t>
            </a:r>
            <a:r>
              <a:rPr lang="en-AU" i="1" dirty="0"/>
              <a:t>two </a:t>
            </a:r>
            <a:r>
              <a:rPr lang="en-AU" i="1" dirty="0" smtClean="0"/>
              <a:t>items p, p’ in the diverse set S </a:t>
            </a:r>
            <a:r>
              <a:rPr lang="en-AU" i="1" dirty="0"/>
              <a:t>are similar with each </a:t>
            </a:r>
            <a:r>
              <a:rPr lang="en-AU" i="1" dirty="0" smtClean="0"/>
              <a:t>other, d(p, p’) &gt; r </a:t>
            </a:r>
            <a:r>
              <a:rPr lang="en-AU" b="1" i="1" dirty="0" smtClean="0">
                <a:solidFill>
                  <a:schemeClr val="accent3"/>
                </a:solidFill>
              </a:rPr>
              <a:t>(dissimilarity)</a:t>
            </a:r>
            <a:endParaRPr lang="en-AU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0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4DD1-B6DF-4F89-822E-93AAEC00D4DA}" type="slidenum">
              <a:rPr lang="el-GR" smtClean="0"/>
              <a:pPr/>
              <a:t>59</a:t>
            </a:fld>
            <a:endParaRPr lang="el-GR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r-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DisC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set: r-Dissimilar and Covering set</a:t>
            </a:r>
            <a:endParaRPr lang="el-GR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 descr="introgreece-localzoomi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2639" y="1732786"/>
            <a:ext cx="2429227" cy="1944216"/>
          </a:xfrm>
          <a:prstGeom prst="rect">
            <a:avLst/>
          </a:prstGeom>
        </p:spPr>
      </p:pic>
      <p:pic>
        <p:nvPicPr>
          <p:cNvPr id="10" name="Picture 9" descr="introgreece-zoomin.eps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064" y="1804794"/>
            <a:ext cx="2286602" cy="1872208"/>
          </a:xfrm>
          <a:prstGeom prst="rect">
            <a:avLst/>
          </a:prstGeom>
        </p:spPr>
      </p:pic>
      <p:pic>
        <p:nvPicPr>
          <p:cNvPr id="11" name="Picture 10" descr="introgreece-zoomout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2485" y="1700808"/>
            <a:ext cx="2142335" cy="19761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51920" y="367700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Zoom-out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67700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Zoom-in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3677002"/>
            <a:ext cx="201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Local zoom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894" y="4395535"/>
            <a:ext cx="8157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3"/>
                </a:solidFill>
                <a:sym typeface="Symbol"/>
              </a:rPr>
              <a:t>Small </a:t>
            </a:r>
            <a:r>
              <a:rPr lang="en-US" sz="2400" i="1" dirty="0" smtClean="0">
                <a:solidFill>
                  <a:schemeClr val="accent3"/>
                </a:solidFill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: more and less dissimilar items (</a:t>
            </a:r>
            <a:r>
              <a:rPr lang="en-US" sz="2400" i="1" dirty="0" smtClean="0">
                <a:sym typeface="Symbol"/>
              </a:rPr>
              <a:t>zoom in</a:t>
            </a:r>
            <a:r>
              <a:rPr lang="en-US" sz="2400" dirty="0" smtClean="0">
                <a:sym typeface="Symbol"/>
              </a:rPr>
              <a:t>)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3"/>
                </a:solidFill>
                <a:sym typeface="Symbol"/>
              </a:rPr>
              <a:t>Large </a:t>
            </a:r>
            <a:r>
              <a:rPr lang="en-US" sz="2400" i="1" dirty="0" smtClean="0">
                <a:solidFill>
                  <a:schemeClr val="accent3"/>
                </a:solidFill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: less and more dissimilar items (</a:t>
            </a:r>
            <a:r>
              <a:rPr lang="en-US" sz="2400" i="1" dirty="0" smtClean="0">
                <a:sym typeface="Symbol"/>
              </a:rPr>
              <a:t>zoom out</a:t>
            </a:r>
            <a:r>
              <a:rPr lang="en-US" sz="2400" dirty="0" smtClean="0">
                <a:sym typeface="Symbol"/>
              </a:rPr>
              <a:t>)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3"/>
                </a:solidFill>
                <a:sym typeface="Symbol"/>
              </a:rPr>
              <a:t>Local zooming</a:t>
            </a:r>
            <a:r>
              <a:rPr lang="en-US" sz="2400" b="1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at specific items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90894" y="5776617"/>
            <a:ext cx="8186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r &lt; smallest distance, |S| = n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r &gt; largest distance, |S| = 1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Study: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Latanya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 smtClean="0"/>
              <a:t>The importance of being </a:t>
            </a:r>
            <a:r>
              <a:rPr lang="en-US" sz="2800" i="1" dirty="0" err="1" smtClean="0"/>
              <a:t>Latanya</a:t>
            </a:r>
            <a:endParaRPr lang="en-US" sz="2800" i="1" dirty="0" smtClean="0"/>
          </a:p>
          <a:p>
            <a:endParaRPr lang="en-US" sz="2800" dirty="0" smtClean="0"/>
          </a:p>
          <a:p>
            <a:r>
              <a:rPr lang="en-US" sz="2800" dirty="0" smtClean="0"/>
              <a:t>Names </a:t>
            </a:r>
            <a:r>
              <a:rPr lang="en-US" sz="2800" dirty="0"/>
              <a:t>used predominantly by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black men and women </a:t>
            </a:r>
            <a:r>
              <a:rPr lang="en-US" sz="2800" dirty="0"/>
              <a:t>are much more likely to generate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ads</a:t>
            </a:r>
            <a:r>
              <a:rPr lang="en-US" sz="2800" dirty="0"/>
              <a:t> related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to arrest records</a:t>
            </a:r>
            <a:r>
              <a:rPr lang="en-US" sz="2800" dirty="0"/>
              <a:t>, than names used predominantly by white men and women.</a:t>
            </a:r>
          </a:p>
        </p:txBody>
      </p:sp>
    </p:spTree>
    <p:extLst>
      <p:ext uri="{BB962C8B-B14F-4D97-AF65-F5344CB8AC3E}">
        <p14:creationId xmlns:p14="http://schemas.microsoft.com/office/powerpoint/2010/main" val="2423223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Graph Model</a:t>
            </a:r>
            <a:endParaRPr lang="el-G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4DD1-B6DF-4F89-822E-93AAEC00D4DA}" type="slidenum">
              <a:rPr lang="el-GR" smtClean="0"/>
              <a:pPr/>
              <a:t>60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18976" y="886875"/>
            <a:ext cx="8516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Model the problem as a </a:t>
            </a:r>
            <a:r>
              <a:rPr lang="en-US" sz="2800" i="1" dirty="0" smtClean="0">
                <a:solidFill>
                  <a:schemeClr val="accent3"/>
                </a:solidFill>
              </a:rPr>
              <a:t>graph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 Items are nodes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 There is an edge between two nodes, if distance ≤ r 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5" y="2271870"/>
            <a:ext cx="3039130" cy="273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51" y="2527451"/>
            <a:ext cx="4000874" cy="22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8504" y="5215473"/>
            <a:ext cx="7895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E</a:t>
            </a:r>
            <a:r>
              <a:rPr lang="en-US" sz="2000" dirty="0" smtClean="0"/>
              <a:t>quivalent to finding a minimal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3"/>
                </a:solidFill>
              </a:rPr>
              <a:t>Independent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(no edge about nodes in the set) and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3"/>
                </a:solidFill>
              </a:rPr>
              <a:t>Dominating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(all nodes outside connected with at least one inside)</a:t>
            </a:r>
          </a:p>
          <a:p>
            <a:pPr algn="just"/>
            <a:r>
              <a:rPr lang="en-US" sz="2000" dirty="0" smtClean="0"/>
              <a:t>subset of the corresponding graph (aka maximal </a:t>
            </a:r>
            <a:r>
              <a:rPr lang="en-US" sz="2000" dirty="0"/>
              <a:t>independent </a:t>
            </a:r>
            <a:r>
              <a:rPr lang="en-US" sz="2000" dirty="0" smtClean="0"/>
              <a:t>subset)</a:t>
            </a:r>
          </a:p>
        </p:txBody>
      </p:sp>
    </p:spTree>
    <p:extLst>
      <p:ext uri="{BB962C8B-B14F-4D97-AF65-F5344CB8AC3E}">
        <p14:creationId xmlns:p14="http://schemas.microsoft.com/office/powerpoint/2010/main" val="8316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Comparison with other models</a:t>
            </a:r>
            <a:endParaRPr lang="el-G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4DD1-B6DF-4F89-822E-93AAEC00D4DA}" type="slidenum">
              <a:rPr lang="el-GR" smtClean="0"/>
              <a:pPr/>
              <a:t>61</a:t>
            </a:fld>
            <a:endParaRPr lang="el-GR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05" y="994482"/>
            <a:ext cx="5801591" cy="235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98" y="3787477"/>
            <a:ext cx="5862205" cy="24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18262" y="332594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</a:t>
            </a:r>
            <a:r>
              <a:rPr lang="en-US" dirty="0" smtClean="0"/>
              <a:t>-</a:t>
            </a:r>
            <a:r>
              <a:rPr lang="en-US" dirty="0" err="1" smtClean="0"/>
              <a:t>DisC</a:t>
            </a:r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5516310" y="33257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err="1" smtClean="0"/>
              <a:t>MaxSum</a:t>
            </a:r>
            <a:endParaRPr lang="el-GR" cap="small" dirty="0"/>
          </a:p>
        </p:txBody>
      </p:sp>
      <p:sp>
        <p:nvSpPr>
          <p:cNvPr id="17" name="TextBox 16"/>
          <p:cNvSpPr txBox="1"/>
          <p:nvPr/>
        </p:nvSpPr>
        <p:spPr>
          <a:xfrm>
            <a:off x="2318262" y="614431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err="1" smtClean="0"/>
              <a:t>MaxMin</a:t>
            </a:r>
            <a:endParaRPr lang="el-GR" cap="small" dirty="0"/>
          </a:p>
        </p:txBody>
      </p:sp>
      <p:sp>
        <p:nvSpPr>
          <p:cNvPr id="18" name="TextBox 17"/>
          <p:cNvSpPr txBox="1"/>
          <p:nvPr/>
        </p:nvSpPr>
        <p:spPr>
          <a:xfrm>
            <a:off x="5516310" y="615096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k</a:t>
            </a:r>
            <a:r>
              <a:rPr lang="en-US" dirty="0" smtClean="0"/>
              <a:t>-</a:t>
            </a:r>
            <a:r>
              <a:rPr lang="en-US" dirty="0" err="1" smtClean="0"/>
              <a:t>medoids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41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7" y="124513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Zooming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54187"/>
            <a:ext cx="8556578" cy="5069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User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accent3"/>
                </a:solidFill>
              </a:rPr>
              <a:t>interactively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smtClean="0"/>
              <a:t>change </a:t>
            </a:r>
            <a:r>
              <a:rPr lang="en-US" sz="2800" dirty="0"/>
              <a:t>the radius </a:t>
            </a:r>
            <a:r>
              <a:rPr lang="en-US" sz="2800" i="1" dirty="0"/>
              <a:t>r</a:t>
            </a:r>
            <a:r>
              <a:rPr lang="en-US" sz="2800" dirty="0"/>
              <a:t> to </a:t>
            </a:r>
            <a:r>
              <a:rPr lang="en-US" sz="2800" i="1" dirty="0"/>
              <a:t>r’ </a:t>
            </a:r>
            <a:r>
              <a:rPr lang="en-US" sz="2800" dirty="0"/>
              <a:t>and compute a new diverse </a:t>
            </a:r>
            <a:r>
              <a:rPr lang="en-US" sz="2800" dirty="0" smtClean="0"/>
              <a:t>set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i="1" dirty="0" smtClean="0"/>
              <a:t>r’ </a:t>
            </a:r>
            <a:r>
              <a:rPr lang="en-US" sz="2400" dirty="0" smtClean="0"/>
              <a:t>&lt;</a:t>
            </a:r>
            <a:r>
              <a:rPr lang="en-US" sz="2400" i="1" dirty="0" smtClean="0"/>
              <a:t> r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accent3"/>
                </a:solidFill>
              </a:rPr>
              <a:t>zoom-in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i="1" dirty="0" smtClean="0"/>
              <a:t>r’ </a:t>
            </a:r>
            <a:r>
              <a:rPr lang="en-US" sz="2400" dirty="0" smtClean="0"/>
              <a:t>&gt;</a:t>
            </a:r>
            <a:r>
              <a:rPr lang="en-US" sz="2400" i="1" dirty="0" smtClean="0"/>
              <a:t> r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accent3"/>
                </a:solidFill>
              </a:rPr>
              <a:t>zoom-out</a:t>
            </a:r>
            <a:endParaRPr lang="el-GR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dirty="0" smtClean="0"/>
              <a:t>Two requirements: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Support an </a:t>
            </a:r>
            <a:r>
              <a:rPr lang="en-US" sz="2400" dirty="0">
                <a:solidFill>
                  <a:schemeClr val="accent3"/>
                </a:solidFill>
              </a:rPr>
              <a:t>incremental</a:t>
            </a:r>
            <a:r>
              <a:rPr lang="en-US" sz="2400" dirty="0"/>
              <a:t> mode of operation:</a:t>
            </a:r>
          </a:p>
          <a:p>
            <a:pPr lvl="1"/>
            <a:r>
              <a:rPr lang="en-US" sz="2000" dirty="0"/>
              <a:t>the new set </a:t>
            </a:r>
            <a:r>
              <a:rPr lang="en-US" sz="2000" dirty="0" smtClean="0"/>
              <a:t>should </a:t>
            </a:r>
            <a:r>
              <a:rPr lang="en-US" sz="2000" dirty="0"/>
              <a:t>be as close as possible to the already seen </a:t>
            </a:r>
            <a:r>
              <a:rPr lang="en-US" sz="2000" dirty="0" smtClean="0"/>
              <a:t>result 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>
                <a:solidFill>
                  <a:schemeClr val="accent3"/>
                </a:solidFill>
              </a:rPr>
              <a:t>size</a:t>
            </a:r>
            <a:r>
              <a:rPr lang="en-US" sz="2400" dirty="0"/>
              <a:t> of </a:t>
            </a:r>
            <a:r>
              <a:rPr lang="en-US" sz="2400" dirty="0" smtClean="0"/>
              <a:t>the new set should </a:t>
            </a:r>
            <a:r>
              <a:rPr lang="en-US" sz="2400" dirty="0"/>
              <a:t>be as close as possible to the size of the minimum r’-</a:t>
            </a:r>
            <a:r>
              <a:rPr lang="en-US" sz="2400" dirty="0" err="1"/>
              <a:t>DisC</a:t>
            </a:r>
            <a:r>
              <a:rPr lang="en-US" sz="2400" dirty="0"/>
              <a:t> diverse </a:t>
            </a:r>
            <a:r>
              <a:rPr lang="en-US" sz="2400" dirty="0" smtClean="0"/>
              <a:t>subset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endParaRPr lang="en-A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512" y="5559090"/>
            <a:ext cx="80913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1"/>
            <a:r>
              <a:rPr lang="en-US" sz="2000" dirty="0"/>
              <a:t>There is </a:t>
            </a:r>
            <a:r>
              <a:rPr lang="en-US" sz="2000" dirty="0">
                <a:solidFill>
                  <a:schemeClr val="accent3"/>
                </a:solidFill>
              </a:rPr>
              <a:t>no subset relation</a:t>
            </a:r>
            <a:r>
              <a:rPr lang="en-US" sz="2000" dirty="0"/>
              <a:t> between the r-</a:t>
            </a:r>
            <a:r>
              <a:rPr lang="en-US" sz="2000" dirty="0" err="1"/>
              <a:t>DisC</a:t>
            </a:r>
            <a:r>
              <a:rPr lang="en-US" sz="2000" dirty="0"/>
              <a:t> diverse and the r’-</a:t>
            </a:r>
            <a:r>
              <a:rPr lang="en-US" sz="2000" dirty="0" err="1"/>
              <a:t>DisC</a:t>
            </a:r>
            <a:r>
              <a:rPr lang="en-US" sz="2000" dirty="0"/>
              <a:t> diverse subsets of a set of objects P (the two sets may be completely different)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12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220047"/>
            <a:ext cx="8229600" cy="87367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DisC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-Extensions</a:t>
            </a:r>
            <a:endParaRPr lang="el-G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4DD1-B6DF-4F89-822E-93AAEC00D4DA}" type="slidenum">
              <a:rPr lang="el-GR" smtClean="0"/>
              <a:pPr/>
              <a:t>63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43655" y="1121975"/>
            <a:ext cx="75009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3"/>
                </a:solidFill>
              </a:rPr>
              <a:t>Different radii per item</a:t>
            </a:r>
          </a:p>
          <a:p>
            <a:pPr algn="just"/>
            <a:endParaRPr lang="en-US" sz="1200" dirty="0">
              <a:solidFill>
                <a:srgbClr val="002060"/>
              </a:solidFill>
            </a:endParaRPr>
          </a:p>
          <a:p>
            <a:r>
              <a:rPr lang="en-US" sz="2800" dirty="0" smtClean="0"/>
              <a:t>Radius as a function of the item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811041"/>
            <a:ext cx="3744912" cy="296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8192" y="2260748"/>
            <a:ext cx="349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Based on importance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Based on relevance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6210" y="3606223"/>
            <a:ext cx="3617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Directed graph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In general, there may be no solution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In our case, constructive proof there exists</a:t>
            </a:r>
          </a:p>
        </p:txBody>
      </p:sp>
    </p:spTree>
    <p:extLst>
      <p:ext uri="{BB962C8B-B14F-4D97-AF65-F5344CB8AC3E}">
        <p14:creationId xmlns:p14="http://schemas.microsoft.com/office/powerpoint/2010/main" val="3839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DisC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-Extensions</a:t>
            </a:r>
            <a:endParaRPr lang="el-G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4DD1-B6DF-4F89-822E-93AAEC00D4DA}" type="slidenum">
              <a:rPr lang="el-GR" smtClean="0"/>
              <a:pPr/>
              <a:t>64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6210" y="1231888"/>
                <a:ext cx="3995790" cy="2972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>
                    <a:solidFill>
                      <a:schemeClr val="accent3"/>
                    </a:solidFill>
                  </a:rPr>
                  <a:t>Different weight per point</a:t>
                </a:r>
              </a:p>
              <a:p>
                <a:pPr algn="just"/>
                <a:endParaRPr lang="en-US" sz="1200" dirty="0">
                  <a:solidFill>
                    <a:srgbClr val="002060"/>
                  </a:solidFill>
                </a:endParaRPr>
              </a:p>
              <a:p>
                <a:endParaRPr lang="en-US" sz="2000" dirty="0" smtClean="0"/>
              </a:p>
              <a:p>
                <a:r>
                  <a:rPr lang="en-US" sz="2400" dirty="0" smtClean="0"/>
                  <a:t>Find </a:t>
                </a:r>
                <a:r>
                  <a:rPr lang="en-US" sz="2400" dirty="0" smtClean="0">
                    <a:ea typeface="Cambria Math"/>
                  </a:rPr>
                  <a:t>the r-</a:t>
                </a:r>
                <a:r>
                  <a:rPr lang="en-US" sz="2400" dirty="0" err="1" smtClean="0">
                    <a:ea typeface="Cambria Math"/>
                  </a:rPr>
                  <a:t>DiSC</a:t>
                </a:r>
                <a:r>
                  <a:rPr lang="en-US" sz="2400" dirty="0" smtClean="0">
                    <a:ea typeface="Cambria Math"/>
                  </a:rPr>
                  <a:t> set with </a:t>
                </a:r>
                <a:r>
                  <a:rPr lang="en-US" sz="2400" dirty="0">
                    <a:ea typeface="Cambria Math"/>
                  </a:rPr>
                  <a:t>the </a:t>
                </a:r>
                <a:r>
                  <a:rPr lang="en-US" sz="2400" dirty="0" smtClean="0">
                    <a:ea typeface="Cambria Math"/>
                  </a:rPr>
                  <a:t>minimum</a:t>
                </a:r>
                <a:endParaRPr lang="en-US" sz="240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>
                  <a:ea typeface="Cambria Math"/>
                </a:endParaRPr>
              </a:p>
              <a:p>
                <a:endParaRPr lang="en-US" sz="2800" dirty="0">
                  <a:ea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10" y="1231888"/>
                <a:ext cx="3995790" cy="2972096"/>
              </a:xfrm>
              <a:prstGeom prst="rect">
                <a:avLst/>
              </a:prstGeom>
              <a:blipFill rotWithShape="0">
                <a:blip r:embed="rId3"/>
                <a:stretch>
                  <a:fillRect l="-3206" t="-1844" r="-10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710" y="4509120"/>
            <a:ext cx="3617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all weights are equal, the problem is reduced to finding a minimum r-</a:t>
            </a:r>
            <a:r>
              <a:rPr lang="en-US" sz="2400" dirty="0" err="1"/>
              <a:t>DisC</a:t>
            </a:r>
            <a:r>
              <a:rPr lang="en-US" sz="2400" dirty="0"/>
              <a:t> subset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05" y="2004368"/>
            <a:ext cx="3929495" cy="314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0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350874"/>
            <a:ext cx="8515352" cy="863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/>
                </a:solidFill>
              </a:rPr>
              <a:t>Visualizing Diverse Items</a:t>
            </a:r>
            <a:endParaRPr lang="el-GR" dirty="0">
              <a:solidFill>
                <a:schemeClr val="accent6"/>
              </a:solidFill>
            </a:endParaRPr>
          </a:p>
        </p:txBody>
      </p:sp>
      <p:pic>
        <p:nvPicPr>
          <p:cNvPr id="7" name="Picture 3" descr="C:\Documents and Settings\mdrosou\Τα έγγραφά μου\Dropbox\__in_progress\PhD\Text\Demo\figs\phdscreenshots\zoom-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77" y="1364364"/>
            <a:ext cx="7074780" cy="497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urved Connector 7"/>
          <p:cNvCxnSpPr/>
          <p:nvPr/>
        </p:nvCxnSpPr>
        <p:spPr>
          <a:xfrm>
            <a:off x="561995" y="2229703"/>
            <a:ext cx="792088" cy="648072"/>
          </a:xfrm>
          <a:prstGeom prst="curvedConnector3">
            <a:avLst>
              <a:gd name="adj1" fmla="val -8770"/>
            </a:avLst>
          </a:prstGeom>
          <a:ln w="127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>
            <a:off x="561995" y="4427673"/>
            <a:ext cx="792088" cy="648072"/>
          </a:xfrm>
          <a:prstGeom prst="curvedConnector3">
            <a:avLst>
              <a:gd name="adj1" fmla="val -8770"/>
            </a:avLst>
          </a:prstGeom>
          <a:ln w="127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6200000" flipH="1">
            <a:off x="291010" y="4695022"/>
            <a:ext cx="1546446" cy="1011747"/>
          </a:xfrm>
          <a:prstGeom prst="curvedConnector3">
            <a:avLst>
              <a:gd name="adj1" fmla="val 16673"/>
            </a:avLst>
          </a:prstGeom>
          <a:ln w="127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5971" y="1653639"/>
            <a:ext cx="27363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Selecting diversification parameters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345971" y="3851609"/>
            <a:ext cx="27363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Zooming and Streaming</a:t>
            </a:r>
            <a:endParaRPr lang="el-GR" dirty="0"/>
          </a:p>
        </p:txBody>
      </p:sp>
      <p:cxnSp>
        <p:nvCxnSpPr>
          <p:cNvPr id="13" name="Curved Connector 12"/>
          <p:cNvCxnSpPr>
            <a:stCxn id="15" idx="2"/>
          </p:cNvCxnSpPr>
          <p:nvPr/>
        </p:nvCxnSpPr>
        <p:spPr>
          <a:xfrm rot="5400000">
            <a:off x="5290794" y="2133967"/>
            <a:ext cx="983563" cy="792088"/>
          </a:xfrm>
          <a:prstGeom prst="curved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V="1">
            <a:off x="7555680" y="3660954"/>
            <a:ext cx="414232" cy="288033"/>
          </a:xfrm>
          <a:prstGeom prst="curved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674563" y="1664444"/>
            <a:ext cx="1008112" cy="3737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</a:t>
            </a:r>
            <a:endParaRPr lang="el-GR" dirty="0"/>
          </a:p>
        </p:txBody>
      </p:sp>
      <p:sp>
        <p:nvSpPr>
          <p:cNvPr id="16" name="Rectangle 15"/>
          <p:cNvSpPr/>
          <p:nvPr/>
        </p:nvSpPr>
        <p:spPr>
          <a:xfrm>
            <a:off x="7906811" y="3842741"/>
            <a:ext cx="1152128" cy="3737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Statistics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4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642918"/>
            <a:ext cx="8001056" cy="1285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We study the </a:t>
            </a:r>
            <a:r>
              <a:rPr lang="en-US" sz="2400" dirty="0" smtClean="0">
                <a:solidFill>
                  <a:schemeClr val="accent3"/>
                </a:solidFill>
              </a:rPr>
              <a:t>dynamic/streaming diversification </a:t>
            </a:r>
            <a:r>
              <a:rPr lang="en-US" sz="2400" dirty="0" smtClean="0"/>
              <a:t>problem: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New items (books, movies etc.) are added to a recommender system.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News apartments become available while old ones are not available any more.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err="1" smtClean="0"/>
              <a:t>Microblogging</a:t>
            </a:r>
            <a:r>
              <a:rPr lang="en-US" sz="1400" dirty="0" smtClean="0"/>
              <a:t> applications (e.g., twitter)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66</a:t>
            </a:fld>
            <a:endParaRPr lang="el-G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596" y="4786322"/>
            <a:ext cx="821537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N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ew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items arrive and older items expire (window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jumps, e.g., consequent logins</a:t>
            </a:r>
            <a:r>
              <a:rPr lang="en-US" dirty="0" smtClean="0"/>
              <a:t>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want to provide users with a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continuously updated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subset of the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top-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diverse recent items in the stream.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Diversity over Dynamic Sets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5572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643570" y="228599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F2936"/>
                </a:solidFill>
              </a:rPr>
              <a:t>Window </a:t>
            </a:r>
            <a:r>
              <a:rPr lang="en-US" i="1" dirty="0" smtClean="0">
                <a:solidFill>
                  <a:srgbClr val="9F2936"/>
                </a:solidFill>
              </a:rPr>
              <a:t>P</a:t>
            </a:r>
            <a:r>
              <a:rPr lang="en-US" i="1" baseline="-25000" dirty="0" smtClean="0">
                <a:solidFill>
                  <a:srgbClr val="9F2936"/>
                </a:solidFill>
              </a:rPr>
              <a:t>i-1</a:t>
            </a:r>
            <a:endParaRPr lang="en-US" i="1" baseline="-25000" dirty="0">
              <a:solidFill>
                <a:srgbClr val="9F293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321468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F2936"/>
                </a:solidFill>
              </a:rPr>
              <a:t>Window </a:t>
            </a:r>
            <a:r>
              <a:rPr lang="en-US" i="1" dirty="0" smtClean="0">
                <a:solidFill>
                  <a:srgbClr val="9F2936"/>
                </a:solidFill>
              </a:rPr>
              <a:t>P</a:t>
            </a:r>
            <a:r>
              <a:rPr lang="en-US" i="1" baseline="-25000" dirty="0" smtClean="0">
                <a:solidFill>
                  <a:srgbClr val="9F2936"/>
                </a:solidFill>
              </a:rPr>
              <a:t>i</a:t>
            </a:r>
            <a:endParaRPr lang="en-US" i="1" baseline="-25000" dirty="0">
              <a:solidFill>
                <a:srgbClr val="9F2936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3071802" y="2428868"/>
            <a:ext cx="571504" cy="2857520"/>
          </a:xfrm>
          <a:prstGeom prst="leftBrace">
            <a:avLst>
              <a:gd name="adj1" fmla="val 73449"/>
              <a:gd name="adj2" fmla="val 49628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5139" y="4056783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9F2936"/>
                </a:solidFill>
              </a:rPr>
              <a:t>w</a:t>
            </a:r>
            <a:endParaRPr lang="en-US" sz="1600" i="1" dirty="0">
              <a:solidFill>
                <a:srgbClr val="9F2936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892943" y="3107529"/>
            <a:ext cx="571504" cy="1500198"/>
          </a:xfrm>
          <a:prstGeom prst="leftBrace">
            <a:avLst>
              <a:gd name="adj1" fmla="val 73449"/>
              <a:gd name="adj2" fmla="val 49628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011" y="4066295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9F2936"/>
                </a:solidFill>
              </a:rPr>
              <a:t>jump step</a:t>
            </a:r>
            <a:endParaRPr lang="en-US" sz="1600" i="1" dirty="0">
              <a:solidFill>
                <a:srgbClr val="9F2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67</a:t>
            </a:fld>
            <a:endParaRPr lang="el-GR"/>
          </a:p>
        </p:txBody>
      </p:sp>
      <p:grpSp>
        <p:nvGrpSpPr>
          <p:cNvPr id="2" name="Group 43"/>
          <p:cNvGrpSpPr/>
          <p:nvPr/>
        </p:nvGrpSpPr>
        <p:grpSpPr>
          <a:xfrm>
            <a:off x="755576" y="3501008"/>
            <a:ext cx="6000793" cy="2579408"/>
            <a:chOff x="2000231" y="3778550"/>
            <a:chExt cx="6000793" cy="2579408"/>
          </a:xfrm>
        </p:grpSpPr>
        <p:sp>
          <p:nvSpPr>
            <p:cNvPr id="8" name="Oval 7"/>
            <p:cNvSpPr/>
            <p:nvPr/>
          </p:nvSpPr>
          <p:spPr>
            <a:xfrm>
              <a:off x="5929321" y="5072074"/>
              <a:ext cx="1428761" cy="642942"/>
            </a:xfrm>
            <a:prstGeom prst="ellipse">
              <a:avLst/>
            </a:prstGeom>
            <a:solidFill>
              <a:schemeClr val="bg1"/>
            </a:solidFill>
            <a:ln>
              <a:prstDash val="sysDot"/>
            </a:ln>
            <a:effectLst>
              <a:outerShdw blurRad="152400" dist="609600" dir="5400000" rotWithShape="0">
                <a:schemeClr val="tx1">
                  <a:alpha val="20000"/>
                </a:scheme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00562" y="5072074"/>
              <a:ext cx="1428761" cy="642942"/>
            </a:xfrm>
            <a:prstGeom prst="ellipse">
              <a:avLst/>
            </a:prstGeom>
            <a:solidFill>
              <a:schemeClr val="bg1"/>
            </a:solidFill>
            <a:ln>
              <a:prstDash val="sysDot"/>
            </a:ln>
            <a:effectLst>
              <a:outerShdw blurRad="152400" dist="609600" dir="5400000" rotWithShape="0">
                <a:schemeClr val="tx1">
                  <a:alpha val="20000"/>
                </a:scheme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5983" y="3778550"/>
              <a:ext cx="5715041" cy="642942"/>
            </a:xfrm>
            <a:prstGeom prst="ellipse">
              <a:avLst/>
            </a:prstGeom>
            <a:solidFill>
              <a:schemeClr val="bg1"/>
            </a:solidFill>
            <a:ln>
              <a:prstDash val="sysDot"/>
            </a:ln>
            <a:effectLst>
              <a:outerShdw blurRad="152400" dist="1917700" dir="5400000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000231" y="5064434"/>
              <a:ext cx="1428761" cy="642942"/>
            </a:xfrm>
            <a:prstGeom prst="ellipse">
              <a:avLst/>
            </a:prstGeom>
            <a:solidFill>
              <a:schemeClr val="bg1"/>
            </a:solidFill>
            <a:ln>
              <a:prstDash val="sysDot"/>
            </a:ln>
            <a:effectLst>
              <a:outerShdw blurRad="152400" dist="609600" dir="5400000" rotWithShape="0">
                <a:schemeClr val="tx1">
                  <a:alpha val="20000"/>
                </a:scheme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 flipH="1" flipV="1">
              <a:off x="4536281" y="4778682"/>
              <a:ext cx="142876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6282692" y="5675477"/>
              <a:ext cx="50770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4893471" y="5778814"/>
              <a:ext cx="71438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321703" y="5707376"/>
              <a:ext cx="71438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250265" y="5850252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821769" y="6136004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607455" y="5993128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36017" y="5778814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393141" y="6136004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822033" y="5921690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036347" y="5707376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179223" y="6064566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93537" y="5850252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964909" y="6143644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341819" y="6074840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465107" y="5850252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750859" y="5921690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750859" y="6103532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545937" y="6002652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322099" y="6215082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107917" y="5778814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650515" y="5786769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617355" y="5278748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189123" y="5350186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475007" y="5350186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179223" y="3992864"/>
              <a:ext cx="142876" cy="142876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970682" y="3580086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F2936"/>
                </a:solidFill>
              </a:rPr>
              <a:t>level </a:t>
            </a:r>
            <a:r>
              <a:rPr lang="en-US" i="1" dirty="0" err="1" smtClean="0">
                <a:solidFill>
                  <a:srgbClr val="9F2936"/>
                </a:solidFill>
              </a:rPr>
              <a:t>C</a:t>
            </a:r>
            <a:r>
              <a:rPr lang="en-US" i="1" baseline="-25000" dirty="0" err="1" smtClean="0">
                <a:solidFill>
                  <a:srgbClr val="9F2936"/>
                </a:solidFill>
              </a:rPr>
              <a:t>l</a:t>
            </a:r>
            <a:endParaRPr lang="en-US" i="1" baseline="-25000" dirty="0">
              <a:solidFill>
                <a:srgbClr val="9F293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70682" y="4925266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F2936"/>
                </a:solidFill>
              </a:rPr>
              <a:t>level </a:t>
            </a:r>
            <a:r>
              <a:rPr lang="en-US" i="1" dirty="0" smtClean="0">
                <a:solidFill>
                  <a:srgbClr val="9F2936"/>
                </a:solidFill>
              </a:rPr>
              <a:t>C</a:t>
            </a:r>
            <a:r>
              <a:rPr lang="en-US" i="1" baseline="-25000" dirty="0" smtClean="0">
                <a:solidFill>
                  <a:srgbClr val="9F2936"/>
                </a:solidFill>
              </a:rPr>
              <a:t>l-1</a:t>
            </a:r>
            <a:endParaRPr lang="en-US" i="1" baseline="-25000" dirty="0">
              <a:solidFill>
                <a:srgbClr val="9F2936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70682" y="5568208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F2936"/>
                </a:solidFill>
              </a:rPr>
              <a:t>level </a:t>
            </a:r>
            <a:r>
              <a:rPr lang="en-US" i="1" dirty="0" smtClean="0">
                <a:solidFill>
                  <a:srgbClr val="9F2936"/>
                </a:solidFill>
              </a:rPr>
              <a:t>C</a:t>
            </a:r>
            <a:r>
              <a:rPr lang="en-US" i="1" baseline="-25000" dirty="0" smtClean="0">
                <a:solidFill>
                  <a:srgbClr val="9F2936"/>
                </a:solidFill>
              </a:rPr>
              <a:t>l-2</a:t>
            </a:r>
            <a:endParaRPr lang="en-US" i="1" baseline="-25000" dirty="0">
              <a:solidFill>
                <a:srgbClr val="9F2936"/>
              </a:solidFill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2088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We index items in </a:t>
            </a:r>
            <a:r>
              <a:rPr lang="en-US" sz="2000" i="1" dirty="0" smtClean="0"/>
              <a:t>P</a:t>
            </a:r>
            <a:r>
              <a:rPr lang="en-US" sz="2000" dirty="0" smtClean="0"/>
              <a:t> using a cover tree*</a:t>
            </a:r>
          </a:p>
          <a:p>
            <a:pPr>
              <a:buNone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Cover tree</a:t>
            </a:r>
            <a:r>
              <a:rPr lang="en-US" sz="2000" dirty="0" smtClean="0"/>
              <a:t>: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Leveled tree: Lowest level &lt;- items in </a:t>
            </a:r>
            <a:r>
              <a:rPr lang="en-US" sz="1800" i="1" dirty="0" smtClean="0"/>
              <a:t>P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Levels are numbered, e.g., -4 (leaf), -3, …, 0, … 3, .. 5 (root) and each level is a “cover” for all levels beneath it</a:t>
            </a:r>
            <a:endParaRPr lang="en-US" sz="1800" i="1" dirty="0" smtClean="0"/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Items at higher levels are farther apart from each other than items at lower levels.</a:t>
            </a:r>
            <a:endParaRPr lang="en-US" sz="1800" dirty="0"/>
          </a:p>
          <a:p>
            <a:pPr lvl="1">
              <a:buFont typeface="Wingdings" pitchFamily="2" charset="2"/>
              <a:buChar char="§"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Indexing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3528" y="6309320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BKL06] A. 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Beygelzimer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, S. 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Kakade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, and J. Langford. </a:t>
            </a:r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</a:rPr>
              <a:t>Cover Trees for Nearest Neighbor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. ICML, 2006.</a:t>
            </a: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Cover Tree: Example of some levels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68</a:t>
            </a:fld>
            <a:endParaRPr lang="el-G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3" y="2071678"/>
            <a:ext cx="73818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350" y="3509972"/>
            <a:ext cx="73533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5576" y="508518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ym typeface="Symbol"/>
              </a:rPr>
              <a:t>Example: higher levels of a cover tree for cities in Greece, where distance is their geographical distance</a:t>
            </a:r>
            <a:endParaRPr lang="el-GR" sz="2000" dirty="0" smtClean="0">
              <a:sym typeface="Symbol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2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Cover Tree: Diversity computation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69</a:t>
            </a:fld>
            <a:endParaRPr lang="el-GR"/>
          </a:p>
        </p:txBody>
      </p:sp>
      <p:sp>
        <p:nvSpPr>
          <p:cNvPr id="154" name="TextBox 153"/>
          <p:cNvSpPr txBox="1"/>
          <p:nvPr/>
        </p:nvSpPr>
        <p:spPr>
          <a:xfrm>
            <a:off x="707065" y="1357298"/>
            <a:ext cx="7729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The Level Family of Algorithms</a:t>
            </a:r>
          </a:p>
          <a:p>
            <a:pPr algn="ctr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Basic Idea: Select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distinct items from the highest possible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level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73818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855" y="4579262"/>
            <a:ext cx="73533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>
            <a:off x="7164288" y="2780928"/>
            <a:ext cx="360040" cy="43204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139952" y="2852936"/>
            <a:ext cx="288032" cy="36004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27984" y="24928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k = 10</a:t>
            </a:r>
            <a:endParaRPr lang="el-GR" b="1" dirty="0" smtClean="0">
              <a:solidFill>
                <a:srgbClr val="92D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24928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k = 5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550" y="5857892"/>
            <a:ext cx="7936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kern="0" dirty="0" smtClean="0"/>
              <a:t>Scalability: depend on the size of the level not on the size of the dataset</a:t>
            </a:r>
          </a:p>
        </p:txBody>
      </p:sp>
    </p:spTree>
    <p:extLst>
      <p:ext uri="{BB962C8B-B14F-4D97-AF65-F5344CB8AC3E}">
        <p14:creationId xmlns:p14="http://schemas.microsoft.com/office/powerpoint/2010/main" val="42038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Study: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AdFisher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ool </a:t>
            </a:r>
            <a:r>
              <a:rPr lang="en-US" sz="2800" dirty="0"/>
              <a:t>to automate the creation of </a:t>
            </a:r>
            <a:r>
              <a:rPr lang="en-US" sz="2800" i="1" dirty="0"/>
              <a:t>behavioral</a:t>
            </a:r>
            <a:r>
              <a:rPr lang="en-US" sz="2800" dirty="0"/>
              <a:t> and </a:t>
            </a:r>
            <a:r>
              <a:rPr lang="en-US" sz="2800" i="1" dirty="0"/>
              <a:t>demographic</a:t>
            </a:r>
            <a:r>
              <a:rPr lang="en-US" sz="2800" dirty="0"/>
              <a:t> profiles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setting </a:t>
            </a:r>
            <a:r>
              <a:rPr lang="en-US" sz="2800" dirty="0"/>
              <a:t>gender = female results in less ads for high-paying </a:t>
            </a:r>
            <a:r>
              <a:rPr lang="en-US" sz="2800" dirty="0" smtClean="0"/>
              <a:t>jobs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browsing substance abuse websites leads to rehab ads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270892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http://possibility.cylab.cmu.edu/adfisher/</a:t>
            </a:r>
          </a:p>
        </p:txBody>
      </p:sp>
    </p:spTree>
    <p:extLst>
      <p:ext uri="{BB962C8B-B14F-4D97-AF65-F5344CB8AC3E}">
        <p14:creationId xmlns:p14="http://schemas.microsoft.com/office/powerpoint/2010/main" val="10376926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561975"/>
            <a:ext cx="81057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DisC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Diversity</a:t>
            </a:r>
          </a:p>
          <a:p>
            <a:pPr algn="just"/>
            <a:endParaRPr lang="en-US" sz="400" dirty="0"/>
          </a:p>
          <a:p>
            <a:pPr algn="just"/>
            <a:r>
              <a:rPr lang="en-GB" dirty="0"/>
              <a:t>Marina Drosou, Evaggelia </a:t>
            </a:r>
            <a:r>
              <a:rPr lang="en-GB" dirty="0" smtClean="0"/>
              <a:t>Pitoura: 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Multiple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Radii </a:t>
            </a:r>
            <a:r>
              <a:rPr lang="en-GB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DisC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Diversity: Result Diversification Based on Dissimilarity and Coverage.</a:t>
            </a:r>
            <a:r>
              <a:rPr lang="en-GB" dirty="0"/>
              <a:t> ACM Trans. Database Syst. 40(1): 4 (2015</a:t>
            </a:r>
            <a:r>
              <a:rPr lang="en-GB" dirty="0" smtClean="0"/>
              <a:t>)</a:t>
            </a:r>
          </a:p>
          <a:p>
            <a:pPr algn="just"/>
            <a:endParaRPr lang="en-GB" dirty="0" smtClean="0"/>
          </a:p>
          <a:p>
            <a:pPr algn="just"/>
            <a:r>
              <a:rPr lang="en-US" dirty="0"/>
              <a:t>Marina Drosou, Evaggelia </a:t>
            </a:r>
            <a:r>
              <a:rPr lang="en-US" dirty="0" smtClean="0"/>
              <a:t>Pitoura: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diversity: result diversification based on dissimilarity and coverage. </a:t>
            </a:r>
            <a:r>
              <a:rPr lang="en-US" dirty="0"/>
              <a:t>PVLDB 6(1): 13-24 (</a:t>
            </a:r>
            <a:r>
              <a:rPr lang="en-US" dirty="0" smtClean="0"/>
              <a:t>2013)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(Best paper award)</a:t>
            </a:r>
            <a:endParaRPr lang="el-GR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150" y="2977294"/>
            <a:ext cx="810577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Diversity in Streams</a:t>
            </a:r>
          </a:p>
          <a:p>
            <a:pPr algn="just"/>
            <a:endParaRPr lang="en-US" sz="400" dirty="0"/>
          </a:p>
          <a:p>
            <a:pPr algn="just"/>
            <a:r>
              <a:rPr lang="en-GB" dirty="0"/>
              <a:t>Marina Drosou, Evaggelia </a:t>
            </a:r>
            <a:r>
              <a:rPr lang="en-GB" dirty="0" smtClean="0"/>
              <a:t>Pitoura: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Diverse Set Selection Over Dynamic Data.</a:t>
            </a:r>
            <a:r>
              <a:rPr lang="en-GB" dirty="0"/>
              <a:t> </a:t>
            </a:r>
            <a:r>
              <a:rPr lang="en-GB" dirty="0" smtClean="0"/>
              <a:t>IEEE Trans</a:t>
            </a:r>
            <a:r>
              <a:rPr lang="en-GB" dirty="0"/>
              <a:t>. </a:t>
            </a:r>
            <a:r>
              <a:rPr lang="en-GB" dirty="0" err="1"/>
              <a:t>Knowl</a:t>
            </a:r>
            <a:r>
              <a:rPr lang="en-GB" dirty="0"/>
              <a:t>. Data Eng. 26(5): 1102-1116 (2014</a:t>
            </a:r>
            <a:r>
              <a:rPr lang="en-GB" dirty="0" smtClean="0"/>
              <a:t>)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/>
              <a:t>Marina Drosou, Evaggelia </a:t>
            </a:r>
            <a:r>
              <a:rPr lang="en-GB" dirty="0" smtClean="0"/>
              <a:t>Pitoura: 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Dynamic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diversification of continuous data.</a:t>
            </a:r>
            <a:r>
              <a:rPr lang="en-GB" dirty="0"/>
              <a:t> EDBT 2012: </a:t>
            </a:r>
            <a:r>
              <a:rPr lang="en-GB" dirty="0" smtClean="0"/>
              <a:t>216-227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Marina Drosou, Kostas Stefanidis, Evaggelia </a:t>
            </a:r>
            <a:r>
              <a:rPr lang="en-GB" dirty="0" smtClean="0"/>
              <a:t>Pitoura: 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Preference-aware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publish/subscribe delivery with diversity.</a:t>
            </a:r>
            <a:r>
              <a:rPr lang="en-GB" dirty="0"/>
              <a:t> DEBS </a:t>
            </a:r>
            <a:r>
              <a:rPr lang="en-GB" dirty="0" smtClean="0"/>
              <a:t>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1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58259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Summary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4DD1-B6DF-4F89-822E-93AAEC00D4DA}" type="slidenum">
              <a:rPr lang="el-GR" smtClean="0"/>
              <a:pPr/>
              <a:t>71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94103"/>
            <a:ext cx="78404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Diversity (coverage, dissimilarity, novelty, serendipity) </a:t>
            </a: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improves the value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of data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i="1" dirty="0" err="1" smtClean="0">
                <a:solidFill>
                  <a:schemeClr val="accent3">
                    <a:lumMod val="75000"/>
                  </a:schemeClr>
                </a:solidFill>
              </a:rPr>
              <a:t>DisC</a:t>
            </a: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 diversity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provides a zoom-able view of a data set that ensures both coverage and dissimilarity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Diversity of </a:t>
            </a: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streaming data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adds the dimension of time</a:t>
            </a: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7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9093" y="6354231"/>
            <a:ext cx="2895600" cy="365125"/>
          </a:xfrm>
        </p:spPr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9094" y="5550794"/>
            <a:ext cx="78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9031" y="2245217"/>
            <a:ext cx="63557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Diversity in Social Networks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076444"/>
            <a:ext cx="842962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/>
              <a:t>“</a:t>
            </a:r>
            <a:r>
              <a:rPr lang="el-GR" sz="2400" b="1" dirty="0"/>
              <a:t>Όμοιος </a:t>
            </a:r>
            <a:r>
              <a:rPr lang="el-GR" sz="2400" b="1" dirty="0" err="1"/>
              <a:t>ομοίω</a:t>
            </a:r>
            <a:r>
              <a:rPr lang="el-GR" sz="2400" b="1" dirty="0"/>
              <a:t> αεί πελάζει” (</a:t>
            </a:r>
            <a:r>
              <a:rPr lang="el-GR" sz="2400" b="1" dirty="0" err="1"/>
              <a:t>Plato</a:t>
            </a:r>
            <a:r>
              <a:rPr lang="el-GR" sz="2400" b="1" dirty="0"/>
              <a:t>)</a:t>
            </a:r>
          </a:p>
          <a:p>
            <a:pPr algn="ctr"/>
            <a:endParaRPr lang="el-GR" sz="10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“Birds </a:t>
            </a:r>
            <a:r>
              <a:rPr lang="en-US" sz="2400" dirty="0">
                <a:latin typeface="Calibri" panose="020F0502020204030204" pitchFamily="34" charset="0"/>
              </a:rPr>
              <a:t>of a feather flock together</a:t>
            </a:r>
            <a:r>
              <a:rPr lang="en-US" sz="2400" dirty="0" smtClean="0">
                <a:latin typeface="Calibri" panose="020F0502020204030204" pitchFamily="34" charset="0"/>
              </a:rPr>
              <a:t>”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Caused </a:t>
            </a:r>
            <a:r>
              <a:rPr lang="en-US" sz="2800" dirty="0">
                <a:latin typeface="Calibri" panose="020F0502020204030204" pitchFamily="34" charset="0"/>
              </a:rPr>
              <a:t>by two related social forces 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Selection: </a:t>
            </a:r>
            <a:r>
              <a:rPr lang="en-US" sz="2800" dirty="0">
                <a:latin typeface="Calibri" panose="020F0502020204030204" pitchFamily="34" charset="0"/>
              </a:rPr>
              <a:t>People seek out similar people to interact with 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Social influence: </a:t>
            </a:r>
            <a:r>
              <a:rPr lang="en-US" sz="2800" i="1" dirty="0">
                <a:latin typeface="Calibri" panose="020F0502020204030204" pitchFamily="34" charset="0"/>
              </a:rPr>
              <a:t>People become similar to those they interact with 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Both </a:t>
            </a:r>
            <a:r>
              <a:rPr lang="en-US" sz="2800" dirty="0">
                <a:latin typeface="Calibri" panose="020F0502020204030204" pitchFamily="34" charset="0"/>
              </a:rPr>
              <a:t>processes contribute to </a:t>
            </a:r>
            <a:r>
              <a:rPr lang="en-US" sz="2800" dirty="0" err="1" smtClean="0">
                <a:latin typeface="Calibri" panose="020F0502020204030204" pitchFamily="34" charset="0"/>
              </a:rPr>
              <a:t>homophily</a:t>
            </a:r>
            <a:r>
              <a:rPr lang="en-US" sz="2800" dirty="0" smtClean="0">
                <a:latin typeface="Calibri" panose="020F0502020204030204" pitchFamily="34" charset="0"/>
              </a:rPr>
              <a:t> and lack of diversity, </a:t>
            </a:r>
            <a:r>
              <a:rPr lang="en-US" sz="2800" dirty="0">
                <a:latin typeface="Calibri" panose="020F0502020204030204" pitchFamily="34" charset="0"/>
              </a:rPr>
              <a:t>but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Social </a:t>
            </a:r>
            <a:r>
              <a:rPr lang="en-US" sz="2400" dirty="0">
                <a:latin typeface="Calibri" panose="020F0502020204030204" pitchFamily="34" charset="0"/>
              </a:rPr>
              <a:t>influence leads to community-wide homogeneity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Selection leads to fragmentation of the community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01584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903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Opinion Formation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1042" y="1265077"/>
            <a:ext cx="83629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Complex process: many models </a:t>
            </a:r>
          </a:p>
          <a:p>
            <a:endParaRPr lang="en-US" sz="2800" dirty="0"/>
          </a:p>
          <a:p>
            <a:r>
              <a:rPr lang="en-US" sz="2800" dirty="0" smtClean="0"/>
              <a:t>Commonly-used  opinion-formation model (of </a:t>
            </a:r>
            <a:r>
              <a:rPr lang="en-US" sz="2800" dirty="0" err="1" smtClean="0"/>
              <a:t>Friedkin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Johnsen, 1990) (opinion – real number)</a:t>
            </a:r>
          </a:p>
          <a:p>
            <a:endParaRPr lang="en-US" sz="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Each individual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800" dirty="0" smtClean="0"/>
              <a:t> has an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innate </a:t>
            </a:r>
            <a:r>
              <a:rPr lang="en-US" sz="2800" dirty="0" smtClean="0"/>
              <a:t>and an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expressed opinion</a:t>
            </a:r>
            <a:r>
              <a:rPr lang="en-US" sz="2800" dirty="0" smtClean="0"/>
              <a:t>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At each step updates her expressed opinion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adheres </a:t>
            </a:r>
            <a:r>
              <a:rPr lang="en-US" sz="2800" dirty="0"/>
              <a:t>to her </a:t>
            </a:r>
            <a:r>
              <a:rPr lang="en-US" sz="2800" dirty="0" smtClean="0"/>
              <a:t>innate opinion with </a:t>
            </a:r>
            <a:r>
              <a:rPr lang="en-US" sz="2800" dirty="0"/>
              <a:t>a certain </a:t>
            </a:r>
            <a:r>
              <a:rPr lang="en-US" sz="2800" dirty="0" smtClean="0"/>
              <a:t>weight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800" dirty="0" smtClean="0"/>
              <a:t> and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is </a:t>
            </a:r>
            <a:r>
              <a:rPr lang="en-US" sz="2800" i="1" dirty="0"/>
              <a:t>socially </a:t>
            </a:r>
            <a:r>
              <a:rPr lang="en-US" sz="2800" i="1" dirty="0" smtClean="0"/>
              <a:t>influenced </a:t>
            </a:r>
            <a:r>
              <a:rPr lang="en-US" sz="2800" dirty="0" smtClean="0"/>
              <a:t>by its neighbors with a weight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1-a</a:t>
            </a:r>
            <a:r>
              <a:rPr lang="en-US" sz="2800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endParaRPr lang="en-US" sz="2800" i="1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050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903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Opinion Formation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6053" y="1892536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An opinion </a:t>
            </a:r>
            <a:r>
              <a:rPr lang="en-US" sz="2400" dirty="0"/>
              <a:t>formation process is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polarizing</a:t>
            </a:r>
            <a:r>
              <a:rPr lang="en-US" sz="2400" dirty="0"/>
              <a:t> if it results in increased divergence </a:t>
            </a:r>
            <a:r>
              <a:rPr lang="en-US" sz="2400" dirty="0" smtClean="0"/>
              <a:t>of </a:t>
            </a:r>
            <a:r>
              <a:rPr lang="en-US" sz="2400" dirty="0"/>
              <a:t>opinions</a:t>
            </a:r>
            <a:r>
              <a:rPr lang="en-US" sz="2400" dirty="0" smtClean="0"/>
              <a:t>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Empirical </a:t>
            </a:r>
            <a:r>
              <a:rPr lang="en-US" sz="2400" dirty="0"/>
              <a:t>studies have shown that </a:t>
            </a:r>
            <a:r>
              <a:rPr lang="en-US" sz="2400" dirty="0" err="1" smtClean="0"/>
              <a:t>homophily</a:t>
            </a:r>
            <a:r>
              <a:rPr lang="en-US" sz="2400" dirty="0" smtClean="0"/>
              <a:t> results </a:t>
            </a:r>
            <a:r>
              <a:rPr lang="en-US" sz="2400" dirty="0"/>
              <a:t>in polarization. 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63254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903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past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Λ14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project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0376" y="1624084"/>
            <a:ext cx="78747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Diversify opinions within communities 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Select </a:t>
            </a:r>
            <a:r>
              <a:rPr lang="en-US" sz="3200" dirty="0"/>
              <a:t>a set of </a:t>
            </a:r>
            <a:r>
              <a:rPr lang="en-US" sz="3200" i="1" dirty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3200" dirty="0"/>
              <a:t> individuals to influence so that they “change” opinions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Create a </a:t>
            </a:r>
            <a:r>
              <a:rPr lang="en-US" sz="3200" dirty="0"/>
              <a:t>set </a:t>
            </a:r>
            <a:r>
              <a:rPr lang="en-US" sz="3200" dirty="0" smtClean="0"/>
              <a:t>of </a:t>
            </a:r>
            <a:r>
              <a:rPr lang="en-US" sz="3200" i="1" dirty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3200" dirty="0" smtClean="0"/>
              <a:t> new connections between </a:t>
            </a:r>
            <a:r>
              <a:rPr lang="en-US" sz="3200" dirty="0"/>
              <a:t>nodes </a:t>
            </a:r>
            <a:r>
              <a:rPr lang="en-US" sz="3200" dirty="0" smtClean="0"/>
              <a:t>in different communities with </a:t>
            </a:r>
            <a:r>
              <a:rPr lang="en-US" sz="3200" dirty="0"/>
              <a:t>contrasting </a:t>
            </a:r>
            <a:r>
              <a:rPr lang="en-US" sz="3200" dirty="0" smtClean="0"/>
              <a:t>views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69133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903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Debiasing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the Wisdom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of the Crowd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916832"/>
            <a:ext cx="754563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Wisdom of the crowd (collective wisdom): </a:t>
            </a:r>
            <a:r>
              <a:rPr lang="en-US" sz="2000" dirty="0" smtClean="0"/>
              <a:t>aggregation </a:t>
            </a:r>
            <a:r>
              <a:rPr lang="en-US" sz="2000" dirty="0"/>
              <a:t>of information in groups, </a:t>
            </a:r>
            <a:r>
              <a:rPr lang="en-US" sz="2000" dirty="0" smtClean="0"/>
              <a:t>results </a:t>
            </a:r>
            <a:r>
              <a:rPr lang="en-US" sz="2000" dirty="0"/>
              <a:t>in decisions </a:t>
            </a:r>
            <a:r>
              <a:rPr lang="en-US" sz="2000" dirty="0" smtClean="0"/>
              <a:t>often </a:t>
            </a:r>
            <a:r>
              <a:rPr lang="en-US" sz="2000" dirty="0"/>
              <a:t>better than </a:t>
            </a:r>
            <a:r>
              <a:rPr lang="en-US" sz="2000" dirty="0" smtClean="0"/>
              <a:t>by </a:t>
            </a:r>
            <a:r>
              <a:rPr lang="en-US" sz="2000" dirty="0"/>
              <a:t>any single member of the group. </a:t>
            </a: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When </a:t>
            </a:r>
            <a:r>
              <a:rPr lang="en-US" sz="2000" dirty="0"/>
              <a:t>individuals become aware of the estimates of others, they may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revise </a:t>
            </a:r>
            <a:r>
              <a:rPr lang="en-US" sz="2000" dirty="0"/>
              <a:t>their own </a:t>
            </a:r>
            <a:r>
              <a:rPr lang="en-US" sz="2000" dirty="0" smtClean="0"/>
              <a:t>estimates</a:t>
            </a:r>
          </a:p>
          <a:p>
            <a:pPr marL="539750" algn="just"/>
            <a:r>
              <a:rPr lang="en-US" dirty="0" smtClean="0"/>
              <a:t>Experimental evidence that this holds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also for factual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questions </a:t>
            </a:r>
            <a:r>
              <a:rPr lang="en-US" dirty="0"/>
              <a:t>and monetary </a:t>
            </a:r>
            <a:r>
              <a:rPr lang="en-US" dirty="0" smtClean="0"/>
              <a:t>incentives: Groups were initially </a:t>
            </a:r>
            <a:r>
              <a:rPr lang="en-US" dirty="0"/>
              <a:t>“wise,” knowledge about estimates of others narrows the diversity of </a:t>
            </a:r>
            <a:r>
              <a:rPr lang="en-US" dirty="0" smtClean="0"/>
              <a:t>opinions</a:t>
            </a:r>
          </a:p>
        </p:txBody>
      </p:sp>
    </p:spTree>
    <p:extLst>
      <p:ext uri="{BB962C8B-B14F-4D97-AF65-F5344CB8AC3E}">
        <p14:creationId xmlns:p14="http://schemas.microsoft.com/office/powerpoint/2010/main" val="22232732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903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Debiasing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the Wisdom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of the Crowd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364" y="1700808"/>
            <a:ext cx="8611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Take into account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the effect of social influence </a:t>
            </a:r>
            <a:r>
              <a:rPr lang="en-US" dirty="0"/>
              <a:t>when estimating the collective wisdom of a </a:t>
            </a:r>
            <a:r>
              <a:rPr lang="en-US" dirty="0" smtClean="0"/>
              <a:t>crowd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Efficient sampling for innate opinions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Since only the </a:t>
            </a:r>
            <a:r>
              <a:rPr lang="en-US" dirty="0"/>
              <a:t>expressed </a:t>
            </a:r>
            <a:r>
              <a:rPr lang="en-US" dirty="0" smtClean="0"/>
              <a:t>opin</a:t>
            </a:r>
            <a:r>
              <a:rPr lang="en-US" dirty="0"/>
              <a:t>i</a:t>
            </a:r>
            <a:r>
              <a:rPr lang="en-US" dirty="0" smtClean="0"/>
              <a:t>on </a:t>
            </a:r>
            <a:r>
              <a:rPr lang="en-US" dirty="0"/>
              <a:t>of the nodes </a:t>
            </a:r>
            <a:r>
              <a:rPr lang="en-US" dirty="0" smtClean="0"/>
              <a:t>(cannot </a:t>
            </a:r>
            <a:r>
              <a:rPr lang="en-US" dirty="0"/>
              <a:t>directly observe their </a:t>
            </a:r>
            <a:r>
              <a:rPr lang="en-US" dirty="0" smtClean="0"/>
              <a:t>innate opinion), algorithms need to take care of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debiasing</a:t>
            </a:r>
            <a:r>
              <a:rPr lang="en-US" dirty="0" smtClean="0"/>
              <a:t> the expressed </a:t>
            </a:r>
            <a:r>
              <a:rPr lang="en-US" dirty="0"/>
              <a:t>opinions of the nodes that they sample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8364" y="5085184"/>
            <a:ext cx="8338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J. Lorenz, H. </a:t>
            </a:r>
            <a:r>
              <a:rPr lang="en-US" sz="1600" dirty="0" err="1"/>
              <a:t>Rauhut</a:t>
            </a:r>
            <a:r>
              <a:rPr lang="en-US" sz="1600" dirty="0"/>
              <a:t>, F. Schweitzer, and D. </a:t>
            </a:r>
            <a:r>
              <a:rPr lang="en-US" sz="1600" dirty="0" smtClean="0"/>
              <a:t>Helbing. How </a:t>
            </a:r>
            <a:r>
              <a:rPr lang="en-US" sz="1600" dirty="0"/>
              <a:t>social influence can undermine the wisdom </a:t>
            </a:r>
            <a:r>
              <a:rPr lang="en-US" sz="1600" dirty="0" smtClean="0"/>
              <a:t>of crowd </a:t>
            </a:r>
            <a:r>
              <a:rPr lang="en-US" sz="1600" dirty="0"/>
              <a:t>effect. 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Proc. Natl. Acad. Sci.</a:t>
            </a:r>
            <a:r>
              <a:rPr lang="en-US" sz="1600" dirty="0"/>
              <a:t> USA, 108(22</a:t>
            </a:r>
            <a:r>
              <a:rPr lang="en-US" sz="1600" dirty="0" smtClean="0"/>
              <a:t>), 1990</a:t>
            </a:r>
          </a:p>
          <a:p>
            <a:pPr algn="just"/>
            <a:r>
              <a:rPr lang="en-US" sz="1600" dirty="0"/>
              <a:t>Abhimanyu Das, </a:t>
            </a:r>
            <a:r>
              <a:rPr lang="en-US" sz="1600" dirty="0" err="1"/>
              <a:t>Sreenivas</a:t>
            </a:r>
            <a:r>
              <a:rPr lang="en-US" sz="1600" dirty="0"/>
              <a:t> </a:t>
            </a:r>
            <a:r>
              <a:rPr lang="en-US" sz="1600" dirty="0" err="1"/>
              <a:t>Gollapudi</a:t>
            </a:r>
            <a:r>
              <a:rPr lang="en-US" sz="1600" dirty="0"/>
              <a:t>, Rina </a:t>
            </a:r>
            <a:r>
              <a:rPr lang="en-US" sz="1600" dirty="0" err="1"/>
              <a:t>Panigrahy</a:t>
            </a:r>
            <a:r>
              <a:rPr lang="en-US" sz="1600" dirty="0"/>
              <a:t>, </a:t>
            </a:r>
            <a:r>
              <a:rPr lang="en-US" sz="1600" dirty="0" err="1"/>
              <a:t>Mahyar</a:t>
            </a:r>
            <a:r>
              <a:rPr lang="en-US" sz="1600" dirty="0"/>
              <a:t> </a:t>
            </a:r>
            <a:r>
              <a:rPr lang="en-US" sz="1600" dirty="0" err="1"/>
              <a:t>Salek</a:t>
            </a:r>
            <a:r>
              <a:rPr lang="en-US" sz="1600" dirty="0"/>
              <a:t>: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Debiasing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social wisdom</a:t>
            </a:r>
            <a:r>
              <a:rPr lang="en-US" sz="1600" dirty="0"/>
              <a:t>. KDD </a:t>
            </a:r>
            <a:r>
              <a:rPr lang="en-US" sz="1600" dirty="0" smtClean="0"/>
              <a:t>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98648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Opinion Diversity in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Crowdsourcing Markets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6603" y="5609736"/>
            <a:ext cx="836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Ting Wu, Lei Chen, Pan Hui, Chen Jason Zhang, </a:t>
            </a:r>
            <a:r>
              <a:rPr lang="en-US" dirty="0" err="1"/>
              <a:t>Weikai</a:t>
            </a:r>
            <a:r>
              <a:rPr lang="en-US" dirty="0"/>
              <a:t> </a:t>
            </a:r>
            <a:r>
              <a:rPr lang="en-US" dirty="0" smtClean="0"/>
              <a:t>Li: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Hear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Whole Story: Towards the Diversity of Opinion in Crowdsourcing Markets</a:t>
            </a:r>
            <a:r>
              <a:rPr lang="en-US" dirty="0"/>
              <a:t>. PVLDB 8(5): 485-496 (2015)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614" y="1705970"/>
            <a:ext cx="79020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Similarity-driven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Model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S-Model)</a:t>
            </a:r>
          </a:p>
          <a:p>
            <a:r>
              <a:rPr lang="en-US" sz="2000" dirty="0" smtClean="0"/>
              <a:t>No specific query/task</a:t>
            </a:r>
          </a:p>
          <a:p>
            <a:r>
              <a:rPr lang="en-US" sz="2000" dirty="0" smtClean="0"/>
              <a:t>Given the similarity of workers maximize their average diversity (MAXAVG)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Task-driven model (T-Model)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dirty="0" smtClean="0"/>
              <a:t>Specific query/task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Model </a:t>
            </a:r>
            <a:r>
              <a:rPr lang="en-US" sz="2000" dirty="0"/>
              <a:t>the </a:t>
            </a:r>
            <a:r>
              <a:rPr lang="en-US" sz="2000" dirty="0" smtClean="0"/>
              <a:t>opinion of </a:t>
            </a:r>
            <a:r>
              <a:rPr lang="en-US" sz="2000" dirty="0"/>
              <a:t>each worker as a probability ranging from 0 to </a:t>
            </a:r>
            <a:r>
              <a:rPr lang="en-US" sz="2000" dirty="0" smtClean="0"/>
              <a:t>1 (indicating </a:t>
            </a:r>
            <a:r>
              <a:rPr lang="en-US" sz="2000" dirty="0"/>
              <a:t> </a:t>
            </a:r>
            <a:r>
              <a:rPr lang="en-US" sz="2000" dirty="0" smtClean="0"/>
              <a:t>opinions </a:t>
            </a:r>
            <a:r>
              <a:rPr lang="en-US" sz="2000" dirty="0"/>
              <a:t>from negative to </a:t>
            </a:r>
            <a:r>
              <a:rPr lang="en-US" sz="2000" dirty="0" smtClean="0"/>
              <a:t>positive)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 user specifies a required </a:t>
            </a:r>
            <a:r>
              <a:rPr lang="en-US" sz="2000" dirty="0"/>
              <a:t> </a:t>
            </a:r>
            <a:r>
              <a:rPr lang="en-US" sz="2000" dirty="0" smtClean="0"/>
              <a:t>number </a:t>
            </a:r>
            <a:r>
              <a:rPr lang="en-US" sz="2000" dirty="0"/>
              <a:t>of workers with positive </a:t>
            </a:r>
            <a:r>
              <a:rPr lang="en-US" sz="2000" dirty="0" smtClean="0"/>
              <a:t>and negative </a:t>
            </a:r>
            <a:r>
              <a:rPr lang="en-US" sz="2000" dirty="0"/>
              <a:t>opinions.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Maximize </a:t>
            </a:r>
            <a:r>
              <a:rPr lang="en-US" sz="2000" dirty="0"/>
              <a:t>the probability that </a:t>
            </a:r>
            <a:r>
              <a:rPr lang="en-US" sz="2000" dirty="0" smtClean="0"/>
              <a:t>the user’s </a:t>
            </a:r>
            <a:r>
              <a:rPr lang="en-US" sz="2000" dirty="0"/>
              <a:t>demand is satisfied.</a:t>
            </a:r>
          </a:p>
        </p:txBody>
      </p:sp>
    </p:spTree>
    <p:extLst>
      <p:ext uri="{BB962C8B-B14F-4D97-AF65-F5344CB8AC3E}">
        <p14:creationId xmlns:p14="http://schemas.microsoft.com/office/powerpoint/2010/main" val="340336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Study: Capital One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Capital One </a:t>
            </a:r>
            <a:r>
              <a:rPr lang="en-US" sz="2800" dirty="0"/>
              <a:t>uses tracking information provided by the tracking network [x+1] to personalize </a:t>
            </a:r>
            <a:r>
              <a:rPr lang="en-US" sz="2800" dirty="0" smtClean="0"/>
              <a:t>offers for credit cards</a:t>
            </a:r>
          </a:p>
          <a:p>
            <a:endParaRPr lang="en-US" sz="2800" dirty="0"/>
          </a:p>
          <a:p>
            <a:r>
              <a:rPr lang="en-US" sz="2800" dirty="0"/>
              <a:t>Steering minorities into higher rates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508518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capitalone.com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216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Diversity, Fairness, Responsibility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9684" y="1678675"/>
            <a:ext cx="7165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Diversity of data and opinions</a:t>
            </a:r>
          </a:p>
          <a:p>
            <a:pPr algn="just"/>
            <a:r>
              <a:rPr lang="en-US" sz="2400" dirty="0" smtClean="0"/>
              <a:t>How does diversity of data presented to individuals or groups affects the fairness of their decision?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Lack of  (opinion, data) diversity leads to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polarization and bias</a:t>
            </a:r>
            <a:r>
              <a:rPr lang="en-US" sz="2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61093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475656" y="371703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Bakshy</a:t>
            </a:r>
            <a:r>
              <a:rPr lang="en-US" dirty="0"/>
              <a:t>, </a:t>
            </a:r>
            <a:r>
              <a:rPr lang="en-US" dirty="0" err="1"/>
              <a:t>Eytan</a:t>
            </a:r>
            <a:r>
              <a:rPr lang="en-US" dirty="0"/>
              <a:t>, Solomon Messing, and </a:t>
            </a:r>
            <a:r>
              <a:rPr lang="en-US" dirty="0" err="1"/>
              <a:t>Lada</a:t>
            </a:r>
            <a:r>
              <a:rPr lang="en-US" dirty="0"/>
              <a:t> A. </a:t>
            </a:r>
            <a:r>
              <a:rPr lang="en-US" dirty="0" err="1"/>
              <a:t>Adamic</a:t>
            </a:r>
            <a:r>
              <a:rPr lang="en-US" dirty="0"/>
              <a:t>.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Exposure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to Ideologically Diverse News and Opinion on Facebook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dirty="0"/>
              <a:t>Science </a:t>
            </a:r>
            <a:r>
              <a:rPr lang="en-US" dirty="0" smtClean="0"/>
              <a:t>348:1130–1132, 2014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36116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Stages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Facebook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Exposure Process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119" y="1340768"/>
            <a:ext cx="734481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2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Friends network</a:t>
            </a:r>
            <a:r>
              <a:rPr lang="en-US" sz="3200" dirty="0" smtClean="0"/>
              <a:t>: ideological </a:t>
            </a:r>
            <a:r>
              <a:rPr lang="en-US" sz="3200" dirty="0" err="1"/>
              <a:t>homophily</a:t>
            </a:r>
            <a:r>
              <a:rPr lang="en-US" sz="3200" dirty="0"/>
              <a:t>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News feed</a:t>
            </a:r>
            <a:r>
              <a:rPr lang="en-US" sz="3200" dirty="0" smtClean="0"/>
              <a:t>: more </a:t>
            </a:r>
            <a:r>
              <a:rPr lang="en-US" sz="3200" dirty="0"/>
              <a:t>or less diverse content </a:t>
            </a:r>
            <a:r>
              <a:rPr lang="en-US" sz="3200" dirty="0" smtClean="0"/>
              <a:t>with algorithmically</a:t>
            </a:r>
            <a:r>
              <a:rPr lang="en-US" sz="3200" dirty="0"/>
              <a:t> </a:t>
            </a:r>
            <a:r>
              <a:rPr lang="en-US" sz="3200" dirty="0" smtClean="0"/>
              <a:t>ranked </a:t>
            </a:r>
            <a:r>
              <a:rPr lang="en-US" sz="3200" dirty="0"/>
              <a:t>News </a:t>
            </a:r>
            <a:r>
              <a:rPr lang="en-US" sz="3200" dirty="0" smtClean="0"/>
              <a:t>Feed</a:t>
            </a:r>
          </a:p>
          <a:p>
            <a:pPr marL="514350" indent="-514350">
              <a:buFont typeface="+mj-lt"/>
              <a:buAutoNum type="arabicPeriod"/>
            </a:pPr>
            <a:endParaRPr lang="en-US" sz="10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Users’ choices</a:t>
            </a:r>
            <a:r>
              <a:rPr lang="en-US" sz="3200" dirty="0" smtClean="0"/>
              <a:t>: click </a:t>
            </a:r>
            <a:r>
              <a:rPr lang="en-US" sz="3200" dirty="0"/>
              <a:t>through to ideologically </a:t>
            </a:r>
            <a:r>
              <a:rPr lang="en-US" sz="3200" dirty="0" smtClean="0"/>
              <a:t>discordant </a:t>
            </a:r>
            <a:r>
              <a:rPr lang="en-GB" sz="3200" dirty="0" smtClean="0"/>
              <a:t>content</a:t>
            </a:r>
            <a:r>
              <a:rPr lang="en-GB" sz="3200" dirty="0"/>
              <a:t>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7822560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News Feed Ranking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4919" y="2132856"/>
            <a:ext cx="7859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“The </a:t>
            </a:r>
            <a:r>
              <a:rPr lang="en-GB" sz="2400" i="1" dirty="0">
                <a:solidFill>
                  <a:schemeClr val="accent6">
                    <a:lumMod val="75000"/>
                  </a:schemeClr>
                </a:solidFill>
              </a:rPr>
              <a:t>order</a:t>
            </a:r>
            <a:r>
              <a:rPr lang="en-GB" sz="2400" dirty="0"/>
              <a:t> </a:t>
            </a:r>
            <a:r>
              <a:rPr lang="en-GB" sz="2400" dirty="0" smtClean="0"/>
              <a:t>in </a:t>
            </a:r>
            <a:r>
              <a:rPr lang="en-US" sz="2400" dirty="0" smtClean="0"/>
              <a:t>which </a:t>
            </a:r>
            <a:r>
              <a:rPr lang="en-US" sz="2400" dirty="0"/>
              <a:t>users see stories in the News Feed </a:t>
            </a:r>
            <a:r>
              <a:rPr lang="en-US" sz="2400" dirty="0" smtClean="0"/>
              <a:t>depends on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many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factors</a:t>
            </a:r>
            <a:r>
              <a:rPr lang="en-US" sz="2400" dirty="0"/>
              <a:t>, including </a:t>
            </a:r>
            <a:endParaRPr lang="en-US" sz="2400" dirty="0" smtClean="0"/>
          </a:p>
          <a:p>
            <a:pPr algn="just"/>
            <a:r>
              <a:rPr lang="en-US" sz="2400" dirty="0" smtClean="0"/>
              <a:t>how often the </a:t>
            </a:r>
            <a:r>
              <a:rPr lang="en-US" sz="2400" dirty="0"/>
              <a:t>viewer visits Facebook, </a:t>
            </a:r>
            <a:endParaRPr lang="en-US" sz="2400" dirty="0" smtClean="0"/>
          </a:p>
          <a:p>
            <a:pPr algn="just"/>
            <a:r>
              <a:rPr lang="en-US" sz="2400" dirty="0" smtClean="0"/>
              <a:t>how </a:t>
            </a:r>
            <a:r>
              <a:rPr lang="en-US" sz="2400" dirty="0"/>
              <a:t>much they </a:t>
            </a:r>
            <a:r>
              <a:rPr lang="en-US" sz="2400" dirty="0" smtClean="0"/>
              <a:t>interact with </a:t>
            </a:r>
            <a:r>
              <a:rPr lang="en-US" sz="2400" dirty="0"/>
              <a:t>certain friends, and </a:t>
            </a:r>
            <a:endParaRPr lang="en-US" sz="2400" dirty="0" smtClean="0"/>
          </a:p>
          <a:p>
            <a:pPr algn="just"/>
            <a:r>
              <a:rPr lang="en-US" sz="2400" dirty="0" smtClean="0"/>
              <a:t>how </a:t>
            </a:r>
            <a:r>
              <a:rPr lang="en-US" sz="2400" dirty="0"/>
              <a:t>often </a:t>
            </a:r>
            <a:r>
              <a:rPr lang="en-US" sz="2400" dirty="0" smtClean="0"/>
              <a:t>users have </a:t>
            </a:r>
            <a:r>
              <a:rPr lang="en-US" sz="2400" dirty="0"/>
              <a:t>clicked on links to certain websites </a:t>
            </a:r>
            <a:r>
              <a:rPr lang="en-US" sz="2400" dirty="0" smtClean="0"/>
              <a:t>in News </a:t>
            </a:r>
            <a:r>
              <a:rPr lang="en-US" sz="2400" dirty="0"/>
              <a:t>Feed in the past</a:t>
            </a:r>
            <a:r>
              <a:rPr lang="en-US" sz="2400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900539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Dataset: users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944580"/>
            <a:ext cx="7165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10.1 million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active</a:t>
            </a:r>
            <a:r>
              <a:rPr lang="en-US" sz="2400" dirty="0"/>
              <a:t> U.S. users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who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self-report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their </a:t>
            </a:r>
            <a:r>
              <a:rPr lang="en-US" sz="2400" dirty="0"/>
              <a:t>ideological </a:t>
            </a:r>
            <a:r>
              <a:rPr lang="en-US" sz="2400" dirty="0" smtClean="0"/>
              <a:t>affiliation</a:t>
            </a:r>
          </a:p>
          <a:p>
            <a:endParaRPr lang="en-US" sz="2400" dirty="0"/>
          </a:p>
          <a:p>
            <a:r>
              <a:rPr lang="en-US" sz="2400" dirty="0" smtClean="0"/>
              <a:t>All Facebook users can self-report their political affiliation,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9%</a:t>
            </a:r>
            <a:r>
              <a:rPr lang="en-US" sz="2400" dirty="0" smtClean="0"/>
              <a:t> of U.S. over 18</a:t>
            </a:r>
          </a:p>
        </p:txBody>
      </p:sp>
    </p:spTree>
    <p:extLst>
      <p:ext uri="{BB962C8B-B14F-4D97-AF65-F5344CB8AC3E}">
        <p14:creationId xmlns:p14="http://schemas.microsoft.com/office/powerpoint/2010/main" val="30907981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Dataset: content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6075" y="1628800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7 million distinct Web links (URLs) </a:t>
            </a:r>
            <a:r>
              <a:rPr lang="en-US" dirty="0"/>
              <a:t>shared by U.S. </a:t>
            </a:r>
            <a:r>
              <a:rPr lang="en-US" dirty="0" smtClean="0"/>
              <a:t>users over </a:t>
            </a:r>
            <a:r>
              <a:rPr lang="en-US" dirty="0"/>
              <a:t>a 6-month period between 7 July 2014 </a:t>
            </a:r>
            <a:r>
              <a:rPr lang="en-US" dirty="0" smtClean="0"/>
              <a:t>and </a:t>
            </a:r>
            <a:r>
              <a:rPr lang="en-GB" dirty="0" smtClean="0"/>
              <a:t>7 </a:t>
            </a:r>
            <a:r>
              <a:rPr lang="en-GB" dirty="0"/>
              <a:t>January 2015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Classified </a:t>
            </a:r>
            <a:r>
              <a:rPr lang="en-US" dirty="0"/>
              <a:t>stories as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Hard content </a:t>
            </a:r>
            <a:r>
              <a:rPr lang="en-US" dirty="0"/>
              <a:t>(such as national news, politics, or </a:t>
            </a:r>
            <a:r>
              <a:rPr lang="en-US" dirty="0" smtClean="0"/>
              <a:t>world affairs</a:t>
            </a:r>
            <a:r>
              <a:rPr lang="en-US" dirty="0"/>
              <a:t>) </a:t>
            </a:r>
            <a:r>
              <a:rPr lang="en-US" dirty="0" smtClean="0"/>
              <a:t>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Soft content </a:t>
            </a:r>
            <a:r>
              <a:rPr lang="en-US" dirty="0" smtClean="0"/>
              <a:t>(such </a:t>
            </a:r>
            <a:r>
              <a:rPr lang="en-US" dirty="0"/>
              <a:t>as sports, </a:t>
            </a:r>
            <a:r>
              <a:rPr lang="en-US" dirty="0" smtClean="0"/>
              <a:t>entertainment, or </a:t>
            </a:r>
            <a:r>
              <a:rPr lang="en-US" dirty="0"/>
              <a:t>travel)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training a </a:t>
            </a:r>
            <a:r>
              <a:rPr lang="en-US" i="1" dirty="0"/>
              <a:t>support </a:t>
            </a:r>
            <a:r>
              <a:rPr lang="en-US" i="1" dirty="0" smtClean="0"/>
              <a:t>vector machine </a:t>
            </a:r>
            <a:r>
              <a:rPr lang="en-US" dirty="0"/>
              <a:t>on unigram, bigram, and trigram text</a:t>
            </a:r>
          </a:p>
          <a:p>
            <a:r>
              <a:rPr lang="en-US" dirty="0"/>
              <a:t>features </a:t>
            </a:r>
            <a:endParaRPr lang="en-US" dirty="0" smtClean="0"/>
          </a:p>
          <a:p>
            <a:endParaRPr lang="en-GB" dirty="0" smtClean="0"/>
          </a:p>
          <a:p>
            <a:r>
              <a:rPr lang="en-GB" dirty="0" smtClean="0"/>
              <a:t>Approximately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13%</a:t>
            </a:r>
            <a:r>
              <a:rPr lang="en-US" dirty="0" smtClean="0"/>
              <a:t> hard content.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226,000</a:t>
            </a:r>
            <a:r>
              <a:rPr lang="en-US" dirty="0" smtClean="0"/>
              <a:t> </a:t>
            </a:r>
            <a:r>
              <a:rPr lang="en-US" dirty="0"/>
              <a:t>distinct hard-content </a:t>
            </a:r>
            <a:r>
              <a:rPr lang="en-US" dirty="0" smtClean="0"/>
              <a:t>URLs shared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by at least 20 users </a:t>
            </a:r>
            <a:r>
              <a:rPr lang="en-US" dirty="0"/>
              <a:t>who volunteered </a:t>
            </a:r>
            <a:r>
              <a:rPr lang="en-US" dirty="0" smtClean="0"/>
              <a:t>their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ideological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affiliation </a:t>
            </a:r>
            <a:r>
              <a:rPr lang="en-US" dirty="0"/>
              <a:t>in their </a:t>
            </a:r>
            <a:r>
              <a:rPr lang="en-US" dirty="0" smtClean="0"/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26902400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Labeling stories (content alignment)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6657" y="1556792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content alignment (A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/>
              <a:t>for each hard </a:t>
            </a:r>
            <a:r>
              <a:rPr lang="en-US" dirty="0" smtClean="0"/>
              <a:t>story:</a:t>
            </a:r>
          </a:p>
          <a:p>
            <a:r>
              <a:rPr lang="en-US" dirty="0" smtClean="0"/>
              <a:t>average of the ideological </a:t>
            </a:r>
            <a:r>
              <a:rPr lang="en-US" dirty="0"/>
              <a:t>affiliation of each user who </a:t>
            </a:r>
            <a:r>
              <a:rPr lang="en-US" dirty="0" smtClean="0"/>
              <a:t>shared the </a:t>
            </a:r>
            <a:r>
              <a:rPr lang="en-US" dirty="0"/>
              <a:t>article.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08920"/>
            <a:ext cx="6907243" cy="2014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657" y="5373216"/>
            <a:ext cx="746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measure </a:t>
            </a:r>
            <a:r>
              <a:rPr lang="en-US" dirty="0"/>
              <a:t>of the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ideological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alignment of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the audience </a:t>
            </a:r>
            <a:r>
              <a:rPr lang="en-US" dirty="0" smtClean="0"/>
              <a:t>who </a:t>
            </a:r>
            <a:r>
              <a:rPr lang="en-US" dirty="0"/>
              <a:t>shares an </a:t>
            </a:r>
            <a:r>
              <a:rPr lang="en-US" dirty="0" smtClean="0"/>
              <a:t>article,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not a measure of political bias or slant of the article</a:t>
            </a:r>
            <a:endParaRPr lang="el-GR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117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Labeling stories (content alignment)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612337"/>
            <a:ext cx="807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Substantial polarization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924944"/>
            <a:ext cx="5184576" cy="3371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727" y="155679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FoxNews.com is aligned </a:t>
            </a:r>
            <a:r>
              <a:rPr lang="en-GB" dirty="0" smtClean="0"/>
              <a:t>with </a:t>
            </a:r>
            <a:r>
              <a:rPr lang="en-US" dirty="0" smtClean="0"/>
              <a:t>conservatives </a:t>
            </a:r>
            <a:r>
              <a:rPr lang="en-US" dirty="0"/>
              <a:t>(As = +.80</a:t>
            </a:r>
            <a:r>
              <a:rPr lang="en-US" dirty="0" smtClean="0"/>
              <a:t>)</a:t>
            </a:r>
          </a:p>
          <a:p>
            <a:r>
              <a:rPr lang="en-US" dirty="0" smtClean="0"/>
              <a:t>HuffingtonPost.com </a:t>
            </a:r>
            <a:r>
              <a:rPr lang="en-US" dirty="0"/>
              <a:t>is aligned with liberals (As = </a:t>
            </a:r>
            <a:r>
              <a:rPr lang="en-US" dirty="0" smtClean="0"/>
              <a:t>-.</a:t>
            </a:r>
            <a:r>
              <a:rPr lang="el-GR" dirty="0" smtClean="0"/>
              <a:t>65)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97230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 the Friends Network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79" y="2060848"/>
            <a:ext cx="8017495" cy="33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243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 the Friends Network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92218"/>
            <a:ext cx="5489011" cy="4809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2196233"/>
            <a:ext cx="2596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edian </a:t>
            </a:r>
            <a:r>
              <a:rPr lang="en-US" sz="1600" dirty="0"/>
              <a:t>proportion </a:t>
            </a:r>
            <a:r>
              <a:rPr lang="en-US" sz="1600" dirty="0" smtClean="0"/>
              <a:t>of friendships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of liberals with conservatives</a:t>
            </a:r>
            <a:r>
              <a:rPr lang="en-GB" sz="1600" dirty="0" smtClean="0"/>
              <a:t> 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0.20</a:t>
            </a:r>
            <a:r>
              <a:rPr lang="en-GB" sz="1600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of conservatives </a:t>
            </a:r>
            <a:r>
              <a:rPr lang="en-US" sz="1600" dirty="0"/>
              <a:t>maintain with liberals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0.18</a:t>
            </a:r>
            <a:endParaRPr lang="el-GR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9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Fairness: google search and autocomplete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64862" y="4653136"/>
            <a:ext cx="7951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www.theguardian.com/us-news/2016/sep/29/donald-trump-attacks-biased-lester-holt-and-accuses-google-of-conspiracy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www.theguardian.com/technology/2016/dec/04/google-democracy-truth-internet-search-facebook?CMP=fb_gu</a:t>
            </a:r>
            <a:endParaRPr lang="en-US" sz="1600" dirty="0" smtClean="0"/>
          </a:p>
          <a:p>
            <a:endParaRPr lang="el-G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4862" y="2003441"/>
            <a:ext cx="80955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Donald Tramp accused Google “suppressing negative information” about Clinton</a:t>
            </a:r>
          </a:p>
          <a:p>
            <a:r>
              <a:rPr lang="en-US" sz="2000" dirty="0" smtClean="0"/>
              <a:t>Autocomplete feature - </a:t>
            </a:r>
            <a:r>
              <a:rPr lang="en-US" sz="2000" dirty="0"/>
              <a:t>“</a:t>
            </a:r>
            <a:r>
              <a:rPr lang="en-US" sz="2000" dirty="0" err="1"/>
              <a:t>hillary</a:t>
            </a:r>
            <a:r>
              <a:rPr lang="en-US" sz="2000" dirty="0"/>
              <a:t> </a:t>
            </a:r>
            <a:r>
              <a:rPr lang="en-US" sz="2000" dirty="0" err="1"/>
              <a:t>clinton</a:t>
            </a:r>
            <a:r>
              <a:rPr lang="en-US" sz="2000" dirty="0"/>
              <a:t> </a:t>
            </a:r>
            <a:r>
              <a:rPr lang="en-US" sz="2000" dirty="0" smtClean="0"/>
              <a:t>cri”  vs “</a:t>
            </a:r>
            <a:r>
              <a:rPr lang="en-US" sz="2000" dirty="0" err="1" smtClean="0"/>
              <a:t>donald</a:t>
            </a:r>
            <a:r>
              <a:rPr lang="en-US" sz="2000" dirty="0" smtClean="0"/>
              <a:t> tramp cri”</a:t>
            </a:r>
          </a:p>
          <a:p>
            <a:endParaRPr lang="en-US" sz="2000" dirty="0"/>
          </a:p>
          <a:p>
            <a:r>
              <a:rPr lang="en-US" sz="2000" dirty="0" smtClean="0"/>
              <a:t>Autocomplete: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are </a:t>
            </a:r>
            <a:r>
              <a:rPr lang="en-US" sz="2000" dirty="0" err="1" smtClean="0"/>
              <a:t>jews</a:t>
            </a:r>
            <a:r>
              <a:rPr lang="en-US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are women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05470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6" y="1094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 the Friends Network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850" y="1340768"/>
            <a:ext cx="7969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 </a:t>
            </a:r>
            <a:r>
              <a:rPr lang="en-US" sz="1600" dirty="0"/>
              <a:t>average, about 23 percent of their friends </a:t>
            </a:r>
            <a:r>
              <a:rPr lang="en-US" sz="1600" dirty="0" smtClean="0"/>
              <a:t>report an </a:t>
            </a:r>
            <a:r>
              <a:rPr lang="en-US" sz="1600" dirty="0"/>
              <a:t>affiliation on the opposite side </a:t>
            </a:r>
            <a:endParaRPr lang="en-US" sz="1600" dirty="0" smtClean="0"/>
          </a:p>
          <a:p>
            <a:r>
              <a:rPr lang="en-US" sz="1600" dirty="0" smtClean="0"/>
              <a:t>A wide </a:t>
            </a:r>
            <a:r>
              <a:rPr lang="en-US" sz="1600" dirty="0"/>
              <a:t>range of network </a:t>
            </a:r>
            <a:r>
              <a:rPr lang="en-US" sz="1600" dirty="0" smtClean="0"/>
              <a:t>diversity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50% between </a:t>
            </a:r>
            <a:r>
              <a:rPr lang="en-US" sz="1600" dirty="0"/>
              <a:t>9 and 33 </a:t>
            </a:r>
            <a:r>
              <a:rPr lang="en-US" sz="1600" dirty="0" smtClean="0"/>
              <a:t>percent,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25% less </a:t>
            </a:r>
            <a:r>
              <a:rPr lang="en-US" sz="1600" dirty="0"/>
              <a:t>than 9 percent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25% more </a:t>
            </a:r>
            <a:r>
              <a:rPr lang="en-US" sz="1600" dirty="0"/>
              <a:t>than 33 </a:t>
            </a:r>
            <a:r>
              <a:rPr lang="en-US" sz="1600" dirty="0" smtClean="0"/>
              <a:t>percent</a:t>
            </a:r>
            <a:endParaRPr lang="el-GR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752566"/>
            <a:ext cx="5572241" cy="351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537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91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7532719" cy="37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802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Content shared by friends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2060848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from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random</a:t>
            </a:r>
            <a:r>
              <a:rPr lang="en-US" sz="2400" dirty="0"/>
              <a:t> others,</a:t>
            </a:r>
          </a:p>
          <a:p>
            <a:r>
              <a:rPr lang="en-US" sz="2400" dirty="0"/>
              <a:t>~45% </a:t>
            </a:r>
            <a:r>
              <a:rPr lang="en-US" sz="2400" dirty="0" smtClean="0"/>
              <a:t>cross-cutting for liberals </a:t>
            </a:r>
          </a:p>
          <a:p>
            <a:r>
              <a:rPr lang="en-US" sz="2400" dirty="0" smtClean="0"/>
              <a:t>~40% for </a:t>
            </a:r>
            <a:r>
              <a:rPr lang="en-US" sz="2400" dirty="0"/>
              <a:t>conservatives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If from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friends</a:t>
            </a:r>
            <a:r>
              <a:rPr lang="en-US" sz="2400" dirty="0" smtClean="0"/>
              <a:t>, </a:t>
            </a:r>
          </a:p>
          <a:p>
            <a:r>
              <a:rPr lang="en-US" sz="2400" dirty="0"/>
              <a:t>~</a:t>
            </a:r>
            <a:r>
              <a:rPr lang="en-US" sz="2400" dirty="0" smtClean="0"/>
              <a:t>24</a:t>
            </a:r>
            <a:r>
              <a:rPr lang="en-US" sz="2400" dirty="0"/>
              <a:t>% </a:t>
            </a:r>
            <a:r>
              <a:rPr lang="en-US" sz="2400" dirty="0" smtClean="0"/>
              <a:t>crosscutting for liberals</a:t>
            </a:r>
            <a:endParaRPr lang="en-US" sz="2400" dirty="0"/>
          </a:p>
          <a:p>
            <a:r>
              <a:rPr lang="en-US" sz="2400" dirty="0" smtClean="0"/>
              <a:t>~35</a:t>
            </a:r>
            <a:r>
              <a:rPr lang="en-US" sz="2400" dirty="0"/>
              <a:t>% </a:t>
            </a:r>
            <a:r>
              <a:rPr lang="en-US" sz="2400" dirty="0" smtClean="0"/>
              <a:t>crosscutting for conservatives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7995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News Feed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556792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After </a:t>
            </a:r>
            <a:r>
              <a:rPr lang="en-GB" sz="2000" dirty="0"/>
              <a:t> </a:t>
            </a:r>
            <a:r>
              <a:rPr lang="en-US" sz="2000" dirty="0" smtClean="0"/>
              <a:t>ranking</a:t>
            </a:r>
            <a:r>
              <a:rPr lang="en-US" sz="2000" dirty="0"/>
              <a:t>, there is on average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slightly less 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crosscutting</a:t>
            </a:r>
          </a:p>
          <a:p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risk ratio </a:t>
            </a:r>
            <a:r>
              <a:rPr lang="en-US" sz="2000" dirty="0"/>
              <a:t>of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000" dirty="0" smtClean="0"/>
              <a:t> percent:</a:t>
            </a:r>
            <a:endParaRPr lang="en-US" sz="2000" dirty="0"/>
          </a:p>
          <a:p>
            <a:r>
              <a:rPr lang="en-US" sz="2000" dirty="0"/>
              <a:t>people were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000" dirty="0" smtClean="0"/>
              <a:t> percent </a:t>
            </a:r>
            <a:r>
              <a:rPr lang="en-US" sz="2000" dirty="0"/>
              <a:t>less likely to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crosscutting </a:t>
            </a:r>
            <a:r>
              <a:rPr lang="en-US" sz="2000" dirty="0" smtClean="0"/>
              <a:t>articles </a:t>
            </a:r>
            <a:r>
              <a:rPr lang="en-US" sz="2000" dirty="0"/>
              <a:t>that have been shared by </a:t>
            </a:r>
            <a:r>
              <a:rPr lang="en-US" sz="2000" dirty="0" smtClean="0"/>
              <a:t>friends, compared </a:t>
            </a:r>
            <a:r>
              <a:rPr lang="en-US" sz="2000" dirty="0"/>
              <a:t>to the likelihood of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seeing ideologically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consistent </a:t>
            </a:r>
            <a:r>
              <a:rPr lang="en-US" sz="2000" dirty="0"/>
              <a:t>articles that have been shared by</a:t>
            </a:r>
          </a:p>
          <a:p>
            <a:r>
              <a:rPr lang="en-GB" sz="2000" dirty="0"/>
              <a:t>friends</a:t>
            </a:r>
            <a:r>
              <a:rPr lang="en-GB" sz="2000" dirty="0" smtClean="0"/>
              <a:t>.</a:t>
            </a:r>
          </a:p>
          <a:p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n-US" sz="2000" dirty="0" smtClean="0"/>
              <a:t>risk </a:t>
            </a:r>
            <a:r>
              <a:rPr lang="en-US" sz="2000" dirty="0"/>
              <a:t>ratio 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5</a:t>
            </a:r>
            <a:r>
              <a:rPr lang="en-US" sz="2000" dirty="0"/>
              <a:t>% </a:t>
            </a:r>
            <a:r>
              <a:rPr lang="en-US" sz="2000" dirty="0" smtClean="0"/>
              <a:t>for conservatives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8</a:t>
            </a:r>
            <a:r>
              <a:rPr lang="en-US" sz="2000" dirty="0"/>
              <a:t>% for </a:t>
            </a:r>
            <a:r>
              <a:rPr lang="en-US" sz="2000" dirty="0" smtClean="0"/>
              <a:t>liberals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902783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Clicked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700808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Risk ratio 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17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% </a:t>
            </a:r>
            <a:r>
              <a:rPr lang="en-US" dirty="0"/>
              <a:t>for conservatives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6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% </a:t>
            </a:r>
            <a:r>
              <a:rPr lang="en-US" dirty="0"/>
              <a:t>for liberals,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 average</a:t>
            </a:r>
            <a:r>
              <a:rPr lang="en-US" dirty="0"/>
              <a:t>, viewers clicked on 7% of hard </a:t>
            </a:r>
            <a:r>
              <a:rPr lang="en-US" dirty="0" smtClean="0"/>
              <a:t>content </a:t>
            </a:r>
            <a:r>
              <a:rPr lang="en-GB" dirty="0" smtClean="0"/>
              <a:t>available </a:t>
            </a:r>
            <a:r>
              <a:rPr lang="en-GB" dirty="0"/>
              <a:t>in their </a:t>
            </a:r>
            <a:r>
              <a:rPr lang="en-GB" dirty="0" smtClean="0"/>
              <a:t>feeds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91947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Clicked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7790918" cy="3237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111" y="5067649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click rate on </a:t>
            </a:r>
            <a:r>
              <a:rPr lang="en-US" dirty="0" smtClean="0"/>
              <a:t>a link </a:t>
            </a:r>
            <a:r>
              <a:rPr lang="en-US" dirty="0"/>
              <a:t>is negatively correlated with its position </a:t>
            </a:r>
            <a:r>
              <a:rPr lang="en-US" dirty="0" smtClean="0"/>
              <a:t>in the </a:t>
            </a:r>
            <a:r>
              <a:rPr lang="en-US" dirty="0"/>
              <a:t>News Feed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297431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24" y="548680"/>
            <a:ext cx="6956176" cy="568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334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Limitation (as described by the authors)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6026" y="1916832"/>
            <a:ext cx="785700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Limited </a:t>
            </a:r>
            <a:r>
              <a:rPr lang="en-US" dirty="0"/>
              <a:t>to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active users </a:t>
            </a:r>
            <a:r>
              <a:rPr lang="en-US" dirty="0" smtClean="0"/>
              <a:t>who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volunteer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an ideological affiliation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Facebook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users </a:t>
            </a:r>
            <a:r>
              <a:rPr lang="en-US" dirty="0"/>
              <a:t>tend to </a:t>
            </a:r>
            <a:r>
              <a:rPr lang="en-US" dirty="0" smtClean="0"/>
              <a:t>be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younger</a:t>
            </a:r>
            <a:r>
              <a:rPr lang="en-US" dirty="0"/>
              <a:t>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more educated</a:t>
            </a:r>
            <a:r>
              <a:rPr lang="en-US" dirty="0"/>
              <a:t>, and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more often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female </a:t>
            </a:r>
            <a:r>
              <a:rPr lang="en-US" dirty="0" smtClean="0"/>
              <a:t>as </a:t>
            </a:r>
            <a:r>
              <a:rPr lang="en-US" dirty="0"/>
              <a:t>compared with the U.S. population as </a:t>
            </a:r>
            <a:r>
              <a:rPr lang="en-US" dirty="0" smtClean="0"/>
              <a:t>a whole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Other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forms of social media</a:t>
            </a:r>
            <a:r>
              <a:rPr lang="en-US" dirty="0"/>
              <a:t>, such as </a:t>
            </a:r>
            <a:r>
              <a:rPr lang="en-US" dirty="0" smtClean="0"/>
              <a:t>blogs or </a:t>
            </a:r>
            <a:r>
              <a:rPr lang="en-US" dirty="0"/>
              <a:t>Twitter,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different patterns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of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homophily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among politically </a:t>
            </a:r>
            <a:r>
              <a:rPr lang="en-US" dirty="0" smtClean="0"/>
              <a:t>interested users (largely </a:t>
            </a:r>
            <a:r>
              <a:rPr lang="en-US" dirty="0"/>
              <a:t>because ties tend primarily </a:t>
            </a:r>
            <a:r>
              <a:rPr lang="en-US" dirty="0" smtClean="0"/>
              <a:t>to form </a:t>
            </a:r>
            <a:r>
              <a:rPr lang="en-US" dirty="0"/>
              <a:t>based on common topical interests </a:t>
            </a:r>
            <a:r>
              <a:rPr lang="en-US" dirty="0" smtClean="0"/>
              <a:t>and/or </a:t>
            </a:r>
            <a:r>
              <a:rPr lang="en-US" dirty="0"/>
              <a:t>specific </a:t>
            </a:r>
            <a:r>
              <a:rPr lang="en-US" dirty="0" smtClean="0"/>
              <a:t>content, whereas Facebook ties </a:t>
            </a:r>
            <a:r>
              <a:rPr lang="en-US" dirty="0"/>
              <a:t>primarily reflect many different offline </a:t>
            </a:r>
            <a:r>
              <a:rPr lang="en-US" dirty="0" smtClean="0"/>
              <a:t>social contexts</a:t>
            </a:r>
            <a:r>
              <a:rPr lang="en-US" dirty="0"/>
              <a:t>: school, family, social activities, </a:t>
            </a:r>
            <a:r>
              <a:rPr lang="en-US" dirty="0" smtClean="0"/>
              <a:t>and work, which favor</a:t>
            </a:r>
            <a:r>
              <a:rPr lang="en-US" dirty="0"/>
              <a:t> </a:t>
            </a:r>
            <a:r>
              <a:rPr lang="en-US" dirty="0" smtClean="0"/>
              <a:t>cross-cutting </a:t>
            </a:r>
            <a:r>
              <a:rPr lang="en-US" dirty="0"/>
              <a:t>social </a:t>
            </a:r>
            <a:r>
              <a:rPr lang="en-US" dirty="0" smtClean="0"/>
              <a:t>ties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Distinction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between exposure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and consumption </a:t>
            </a:r>
            <a:r>
              <a:rPr lang="en-US" dirty="0"/>
              <a:t>is imperfect; individuals may </a:t>
            </a:r>
            <a:r>
              <a:rPr lang="en-US" dirty="0" smtClean="0"/>
              <a:t>read the </a:t>
            </a:r>
            <a:r>
              <a:rPr lang="en-US" dirty="0"/>
              <a:t>summaries of articles that appear in the </a:t>
            </a:r>
            <a:r>
              <a:rPr lang="en-US" dirty="0" smtClean="0"/>
              <a:t>News Feed </a:t>
            </a:r>
            <a:r>
              <a:rPr lang="en-US" dirty="0"/>
              <a:t>and therefore be exposed to some of </a:t>
            </a:r>
            <a:r>
              <a:rPr lang="en-US" dirty="0" smtClean="0"/>
              <a:t>the  articles</a:t>
            </a:r>
            <a:r>
              <a:rPr lang="en-US" dirty="0"/>
              <a:t>’ content without clicking through.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18740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WSJ site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98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390280" y="3244334"/>
            <a:ext cx="4363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http://graphics.wsj.com/blue-feed-red-feed/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1844824"/>
            <a:ext cx="7571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Blue Feed, Red </a:t>
            </a:r>
            <a:r>
              <a:rPr lang="en-US" b="1" dirty="0" smtClean="0"/>
              <a:t>Feed site</a:t>
            </a:r>
            <a:endParaRPr lang="en-US" b="1" dirty="0"/>
          </a:p>
          <a:p>
            <a:pPr fontAlgn="base"/>
            <a:r>
              <a:rPr lang="en-US" dirty="0" smtClean="0"/>
              <a:t>See </a:t>
            </a:r>
            <a:r>
              <a:rPr lang="en-US" dirty="0"/>
              <a:t>Liberal Facebook and Conservative Facebook, Side by </a:t>
            </a:r>
            <a:r>
              <a:rPr lang="en-US" dirty="0" smtClean="0"/>
              <a:t>Side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Based on the reactions by conservative/liberals as in the paper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57871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99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763688" y="270892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129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4915</Words>
  <Application>Microsoft Office PowerPoint</Application>
  <PresentationFormat>On-screen Show (4:3)</PresentationFormat>
  <Paragraphs>838</Paragraphs>
  <Slides>99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99</vt:i4>
      </vt:variant>
    </vt:vector>
  </HeadingPairs>
  <TitlesOfParts>
    <vt:vector size="108" baseType="lpstr">
      <vt:lpstr>Arial</vt:lpstr>
      <vt:lpstr>Calibri</vt:lpstr>
      <vt:lpstr>Cambria Math</vt:lpstr>
      <vt:lpstr>Courier New</vt:lpstr>
      <vt:lpstr>Symbol</vt:lpstr>
      <vt:lpstr>Wingdings</vt:lpstr>
      <vt:lpstr>Office Theme</vt:lpstr>
      <vt:lpstr>Εξίσωση</vt:lpstr>
      <vt:lpstr>Equation</vt:lpstr>
      <vt:lpstr>Online Social Networks and Media </vt:lpstr>
      <vt:lpstr>PowerPoint Presentation</vt:lpstr>
      <vt:lpstr>Fairness, Non-discrimination</vt:lpstr>
      <vt:lpstr>Disparate treatment and impact</vt:lpstr>
      <vt:lpstr>Case Study: Gender bias in image search [CHI15]</vt:lpstr>
      <vt:lpstr>Case Study: Latanya</vt:lpstr>
      <vt:lpstr>Case Study: AdFisher</vt:lpstr>
      <vt:lpstr>Case Study: Capital One</vt:lpstr>
      <vt:lpstr>Fairness: google search and autocomplete </vt:lpstr>
      <vt:lpstr>Google+ names</vt:lpstr>
      <vt:lpstr>Other</vt:lpstr>
      <vt:lpstr>Reasons for bias/lack of fairness</vt:lpstr>
      <vt:lpstr>Reasons for bias/lack of fairness</vt:lpstr>
      <vt:lpstr>Fairness through blindness</vt:lpstr>
      <vt:lpstr>Fairness: definition</vt:lpstr>
      <vt:lpstr>PowerPoint Presentation</vt:lpstr>
      <vt:lpstr>Main points</vt:lpstr>
      <vt:lpstr>Formulation</vt:lpstr>
      <vt:lpstr>Formulation</vt:lpstr>
      <vt:lpstr>PowerPoint Presentation</vt:lpstr>
      <vt:lpstr>Formulation</vt:lpstr>
      <vt:lpstr>Formulation</vt:lpstr>
      <vt:lpstr>Formulation</vt:lpstr>
      <vt:lpstr>What is D?</vt:lpstr>
      <vt:lpstr>What is D?</vt:lpstr>
      <vt:lpstr>What is D?</vt:lpstr>
      <vt:lpstr>Statistical parity (group fairness)</vt:lpstr>
      <vt:lpstr>Catalog of evils</vt:lpstr>
      <vt:lpstr>PowerPoint Presentation</vt:lpstr>
      <vt:lpstr>Catalog of evils</vt:lpstr>
      <vt:lpstr>References</vt:lpstr>
      <vt:lpstr>Diversity: Why, What, How</vt:lpstr>
      <vt:lpstr>Why?</vt:lpstr>
      <vt:lpstr>PowerPoint Presentation</vt:lpstr>
      <vt:lpstr>PowerPoint Presentation</vt:lpstr>
      <vt:lpstr>Diversity is good</vt:lpstr>
      <vt:lpstr>Filter Bubble – Eco Chambers: an experiment</vt:lpstr>
      <vt:lpstr>What?</vt:lpstr>
      <vt:lpstr>The Data Diversity Problem</vt:lpstr>
      <vt:lpstr>Coverage </vt:lpstr>
      <vt:lpstr>PowerPoint Presentation</vt:lpstr>
      <vt:lpstr>Content Dissimilarity</vt:lpstr>
      <vt:lpstr>PowerPoint Presentation</vt:lpstr>
      <vt:lpstr>Maximize Set Diversity</vt:lpstr>
      <vt:lpstr>Novelty</vt:lpstr>
      <vt:lpstr>Novelty</vt:lpstr>
      <vt:lpstr>Multi-criteria</vt:lpstr>
      <vt:lpstr>Multi-criteria</vt:lpstr>
      <vt:lpstr>How?</vt:lpstr>
      <vt:lpstr>Diversity: Algorithms</vt:lpstr>
      <vt:lpstr>Diversity: Algorithms</vt:lpstr>
      <vt:lpstr>Diversity: Algorithms</vt:lpstr>
      <vt:lpstr> GrassHopper </vt:lpstr>
      <vt:lpstr>Data Diversity in Various Contexts</vt:lpstr>
      <vt:lpstr>PowerPoint Presentation</vt:lpstr>
      <vt:lpstr>PowerPoint Presentation</vt:lpstr>
      <vt:lpstr>Our work</vt:lpstr>
      <vt:lpstr>r-DisC set: r-Dissimilar and Covering set</vt:lpstr>
      <vt:lpstr>r-DisC set: r-Dissimilar and Covering set</vt:lpstr>
      <vt:lpstr>Graph Model</vt:lpstr>
      <vt:lpstr>Comparison with other models</vt:lpstr>
      <vt:lpstr>Zooming</vt:lpstr>
      <vt:lpstr>DisC-Extensions</vt:lpstr>
      <vt:lpstr>DisC-Extensions</vt:lpstr>
      <vt:lpstr>PowerPoint Presentation</vt:lpstr>
      <vt:lpstr>Diversity over Dynamic Sets</vt:lpstr>
      <vt:lpstr>PowerPoint Presentation</vt:lpstr>
      <vt:lpstr>Cover Tree: Example of some levels</vt:lpstr>
      <vt:lpstr>Cover Tree: Diversity computation</vt:lpstr>
      <vt:lpstr>PowerPoint Presentation</vt:lpstr>
      <vt:lpstr>Summary</vt:lpstr>
      <vt:lpstr>PowerPoint Presentation</vt:lpstr>
      <vt:lpstr>Homophily</vt:lpstr>
      <vt:lpstr>Opinion Formation</vt:lpstr>
      <vt:lpstr>Opinion Formation</vt:lpstr>
      <vt:lpstr>A past Λ14 project</vt:lpstr>
      <vt:lpstr>Debiasing the Wisdom of the Crowd</vt:lpstr>
      <vt:lpstr>Debiasing the Wisdom of the Crowd</vt:lpstr>
      <vt:lpstr>Opinion Diversity in Crowdsourcing Markets</vt:lpstr>
      <vt:lpstr>Diversity, Fairness, Responsibility</vt:lpstr>
      <vt:lpstr>PowerPoint Presentation</vt:lpstr>
      <vt:lpstr>Stages in Facebook Exposure Process</vt:lpstr>
      <vt:lpstr>News Feed Ranking</vt:lpstr>
      <vt:lpstr>Dataset: users</vt:lpstr>
      <vt:lpstr>Dataset: content</vt:lpstr>
      <vt:lpstr>Labeling stories (content alignment)</vt:lpstr>
      <vt:lpstr>Labeling stories (content alignment)</vt:lpstr>
      <vt:lpstr>Homophily in the Friends Network</vt:lpstr>
      <vt:lpstr>Homophily in the Friends Network</vt:lpstr>
      <vt:lpstr>Homophily in the Friends Network</vt:lpstr>
      <vt:lpstr>PowerPoint Presentation</vt:lpstr>
      <vt:lpstr>Content shared by friends</vt:lpstr>
      <vt:lpstr>News Feed</vt:lpstr>
      <vt:lpstr>Clicked</vt:lpstr>
      <vt:lpstr>Clicked</vt:lpstr>
      <vt:lpstr>PowerPoint Presentation</vt:lpstr>
      <vt:lpstr>Limitation (as described by the authors)</vt:lpstr>
      <vt:lpstr>A WSJ site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pitoura</cp:lastModifiedBy>
  <cp:revision>367</cp:revision>
  <dcterms:created xsi:type="dcterms:W3CDTF">2012-10-10T06:53:19Z</dcterms:created>
  <dcterms:modified xsi:type="dcterms:W3CDTF">2016-12-14T11:53:34Z</dcterms:modified>
</cp:coreProperties>
</file>