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71" r:id="rId2"/>
    <p:sldId id="320" r:id="rId3"/>
    <p:sldId id="35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4" r:id="rId33"/>
    <p:sldId id="335" r:id="rId34"/>
    <p:sldId id="336" r:id="rId35"/>
    <p:sldId id="337" r:id="rId36"/>
    <p:sldId id="333" r:id="rId37"/>
    <p:sldId id="339" r:id="rId38"/>
    <p:sldId id="263" r:id="rId39"/>
    <p:sldId id="257" r:id="rId40"/>
    <p:sldId id="261" r:id="rId41"/>
    <p:sldId id="338" r:id="rId42"/>
    <p:sldId id="332" r:id="rId43"/>
    <p:sldId id="301" r:id="rId44"/>
    <p:sldId id="302" r:id="rId45"/>
    <p:sldId id="349" r:id="rId46"/>
    <p:sldId id="342" r:id="rId47"/>
    <p:sldId id="303" r:id="rId48"/>
    <p:sldId id="304" r:id="rId49"/>
    <p:sldId id="344" r:id="rId50"/>
    <p:sldId id="343" r:id="rId51"/>
    <p:sldId id="345" r:id="rId52"/>
    <p:sldId id="346" r:id="rId53"/>
    <p:sldId id="347" r:id="rId54"/>
    <p:sldId id="305" r:id="rId55"/>
    <p:sldId id="306" r:id="rId56"/>
    <p:sldId id="348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52" r:id="rId65"/>
    <p:sldId id="314" r:id="rId66"/>
    <p:sldId id="315" r:id="rId67"/>
    <p:sldId id="316" r:id="rId68"/>
    <p:sldId id="317" r:id="rId69"/>
    <p:sldId id="340" r:id="rId70"/>
    <p:sldId id="341" r:id="rId71"/>
    <p:sldId id="318" r:id="rId7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441280"/>
        <c:axId val="515377560"/>
      </c:barChart>
      <c:catAx>
        <c:axId val="49344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overlay val="0"/>
        </c:title>
        <c:majorTickMark val="out"/>
        <c:minorTickMark val="none"/>
        <c:tickLblPos val="nextTo"/>
        <c:crossAx val="515377560"/>
        <c:crosses val="autoZero"/>
        <c:auto val="1"/>
        <c:lblAlgn val="ctr"/>
        <c:lblOffset val="100"/>
        <c:noMultiLvlLbl val="0"/>
      </c:catAx>
      <c:valAx>
        <c:axId val="515377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344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378736"/>
        <c:axId val="515372856"/>
      </c:barChart>
      <c:catAx>
        <c:axId val="51537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72856"/>
        <c:crosses val="autoZero"/>
        <c:auto val="1"/>
        <c:lblAlgn val="ctr"/>
        <c:lblOffset val="100"/>
        <c:noMultiLvlLbl val="0"/>
      </c:catAx>
      <c:valAx>
        <c:axId val="51537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37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7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1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5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6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41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8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3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2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2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54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0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55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0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57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2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58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7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59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6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60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61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62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1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63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5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84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6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70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71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mml.asu.edu/smm/" TargetMode="External"/><Relationship Id="rId4" Type="http://schemas.openxmlformats.org/officeDocument/2006/relationships/hyperlink" Target="http://aps.arxiv.org/PS_cache/cond-mat/pdf/0303/0303516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 smtClean="0"/>
              <a:t>The Network!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 smtClean="0"/>
              <a:t>All of these systems can be modeled as </a:t>
            </a:r>
            <a:r>
              <a:rPr lang="en-US" sz="3600" dirty="0" smtClean="0">
                <a:solidFill>
                  <a:srgbClr val="FF9900"/>
                </a:solidFill>
              </a:rPr>
              <a:t>networks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Friendships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email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Internet nodes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communication between nodes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Companies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relationships (financial, collaboration)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Proteins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interactions</a:t>
            </a:r>
            <a:endParaRPr lang="en-US" sz="2400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metabolites, enzymes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chemical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Web Pages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Links</a:t>
            </a:r>
            <a:endParaRPr lang="en-US" sz="2800" dirty="0"/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Information/Media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Twitter users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Follows/conversations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 smtClean="0"/>
              <a:t>Ευαγγελία </a:t>
            </a:r>
            <a:r>
              <a:rPr lang="el-GR" dirty="0" err="1" smtClean="0"/>
              <a:t>Πιτουρά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http://www.cs.uoi.gr/~pitoura</a:t>
            </a:r>
            <a:endParaRPr lang="en-US" dirty="0" smtClean="0"/>
          </a:p>
          <a:p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http://www.cs.uoi.gr/~tsap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 smtClean="0"/>
              <a:t>Understand the importance of networks in life, technology and applications</a:t>
            </a:r>
          </a:p>
          <a:p>
            <a:r>
              <a:rPr lang="en-US" dirty="0" smtClean="0"/>
              <a:t>Study the theory underlying social networks</a:t>
            </a:r>
            <a:br>
              <a:rPr lang="en-US" dirty="0" smtClean="0"/>
            </a:br>
            <a:r>
              <a:rPr lang="en-US" dirty="0" smtClean="0"/>
              <a:t>Learn about algorithms that make use of network structure</a:t>
            </a:r>
          </a:p>
          <a:p>
            <a:r>
              <a:rPr lang="en-US" dirty="0" smtClean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 smtClean="0"/>
              <a:t>A taste of the topics to be covered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Some basic graph theory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Highways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 are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cannot truly understand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system </a:t>
            </a:r>
            <a:r>
              <a:rPr lang="en-US" dirty="0" smtClean="0"/>
              <a:t>unless we understand the </a:t>
            </a:r>
            <a:r>
              <a:rPr lang="en-US" dirty="0" smtClean="0">
                <a:solidFill>
                  <a:srgbClr val="0070C0"/>
                </a:solidFill>
              </a:rPr>
              <a:t>underlying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Everything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 smtClean="0"/>
              <a:t>Two main themes:</a:t>
            </a:r>
          </a:p>
          <a:p>
            <a:pPr lvl="1"/>
            <a:r>
              <a:rPr lang="en-US" dirty="0" smtClean="0"/>
              <a:t>What are the </a:t>
            </a:r>
            <a:r>
              <a:rPr lang="en-US" dirty="0" smtClean="0">
                <a:solidFill>
                  <a:srgbClr val="0070C0"/>
                </a:solidFill>
              </a:rPr>
              <a:t>structural properties </a:t>
            </a:r>
            <a:r>
              <a:rPr lang="en-US" dirty="0" smtClean="0"/>
              <a:t>of the network?</a:t>
            </a:r>
          </a:p>
          <a:p>
            <a:pPr lvl="1"/>
            <a:r>
              <a:rPr lang="en-US" dirty="0" smtClean="0"/>
              <a:t>How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 smtClean="0"/>
              <a:t>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have been used in the past to model existing networks (e.g., networks of highways, social networks)</a:t>
            </a:r>
          </a:p>
          <a:p>
            <a:pPr lvl="1"/>
            <a:r>
              <a:rPr lang="en-US" dirty="0"/>
              <a:t>usually these networks were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</a:p>
          <a:p>
            <a:pPr lvl="1"/>
            <a:r>
              <a:rPr lang="en-US" dirty="0"/>
              <a:t>network can be studied </a:t>
            </a:r>
            <a:r>
              <a:rPr lang="en-US" dirty="0">
                <a:solidFill>
                  <a:srgbClr val="0070C0"/>
                </a:solidFill>
              </a:rPr>
              <a:t>visual inspection </a:t>
            </a:r>
            <a:r>
              <a:rPr lang="en-US" dirty="0"/>
              <a:t>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en-US" dirty="0"/>
              <a:t>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 smtClean="0">
                <a:solidFill>
                  <a:srgbClr val="0070C0"/>
                </a:solidFill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e.g., Internet, </a:t>
            </a:r>
            <a:r>
              <a:rPr lang="en-US" dirty="0" smtClean="0"/>
              <a:t>Web, Facebook, Twitter</a:t>
            </a:r>
            <a:endParaRPr lang="en-US" dirty="0"/>
          </a:p>
          <a:p>
            <a:pPr lvl="1"/>
            <a:r>
              <a:rPr lang="en-US" dirty="0"/>
              <a:t>Result of our ability to collect </a:t>
            </a:r>
            <a:r>
              <a:rPr lang="en-US" dirty="0">
                <a:solidFill>
                  <a:srgbClr val="0070C0"/>
                </a:solidFill>
              </a:rPr>
              <a:t>more, better, and more complex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e.g., gene regulatory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Result of the willingness of </a:t>
            </a:r>
            <a:r>
              <a:rPr lang="en-US" dirty="0" smtClean="0">
                <a:solidFill>
                  <a:srgbClr val="0070C0"/>
                </a:solidFill>
              </a:rPr>
              <a:t>users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contribute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e.g., users making their relationships public online</a:t>
            </a:r>
            <a:endParaRPr lang="en-US" dirty="0"/>
          </a:p>
          <a:p>
            <a:r>
              <a:rPr lang="en-US" dirty="0"/>
              <a:t>Networks of thousands, millions,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billions</a:t>
            </a:r>
            <a:r>
              <a:rPr lang="en-US" dirty="0"/>
              <a:t> of nodes</a:t>
            </a:r>
          </a:p>
          <a:p>
            <a:pPr lvl="1"/>
            <a:r>
              <a:rPr lang="en-US" dirty="0" smtClean="0"/>
              <a:t>Impossible </a:t>
            </a:r>
            <a:r>
              <a:rPr lang="en-US" dirty="0"/>
              <a:t>to </a:t>
            </a:r>
            <a:r>
              <a:rPr lang="en-US" dirty="0" smtClean="0"/>
              <a:t>process visually</a:t>
            </a:r>
          </a:p>
          <a:p>
            <a:pPr lvl="1"/>
            <a:r>
              <a:rPr lang="en-US" dirty="0" smtClean="0"/>
              <a:t>Problems become harder</a:t>
            </a:r>
          </a:p>
          <a:p>
            <a:pPr lvl="1"/>
            <a:r>
              <a:rPr lang="en-US" dirty="0" smtClean="0"/>
              <a:t>Processes are more complex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Modeling the evolution and creation of </a:t>
            </a:r>
            <a:r>
              <a:rPr lang="en-US" sz="2800" dirty="0"/>
              <a:t>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Identifying important nodes in the graph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Understanding information cascades and virus contagions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Storing and processing huge networks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Other special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a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look like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nodes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Triangles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Most nodes have only a small number of neighbors (degree), but there are some nodes with very high degree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power-law degree distribution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scale-free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a node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is connected to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, then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 </a:t>
            </a:r>
            <a:r>
              <a:rPr lang="en-US" sz="2000" dirty="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small world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 graph theory </a:t>
            </a:r>
            <a:r>
              <a:rPr lang="en-US" sz="2800" dirty="0"/>
              <a:t>model (</a:t>
            </a:r>
            <a:r>
              <a:rPr lang="en-US" sz="2800" dirty="0" err="1"/>
              <a:t>Erdös-Renyi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each edge is generated independently with probability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 dirty="0"/>
          </a:p>
          <a:p>
            <a:r>
              <a:rPr lang="en-US" sz="2800" dirty="0"/>
              <a:t>Very well studied model but:</a:t>
            </a:r>
          </a:p>
          <a:p>
            <a:pPr lvl="1"/>
            <a:r>
              <a:rPr lang="en-US" sz="2400" dirty="0"/>
              <a:t>most vertices have about the same degree</a:t>
            </a:r>
          </a:p>
          <a:p>
            <a:pPr lvl="1"/>
            <a:r>
              <a:rPr lang="en-US" sz="2400" dirty="0"/>
              <a:t>the probability of two nodes being linked is independent of whether they share a neighbor</a:t>
            </a:r>
          </a:p>
          <a:p>
            <a:pPr lvl="1"/>
            <a:r>
              <a:rPr lang="en-US" sz="2400" dirty="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“random”</a:t>
            </a:r>
          </a:p>
          <a:p>
            <a:r>
              <a:rPr lang="en-US" dirty="0"/>
              <a:t>Can we define a </a:t>
            </a:r>
            <a:r>
              <a:rPr lang="en-US" dirty="0">
                <a:solidFill>
                  <a:srgbClr val="0070C0"/>
                </a:solidFill>
              </a:rPr>
              <a:t>model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generates</a:t>
            </a:r>
            <a:r>
              <a:rPr lang="en-US" dirty="0"/>
              <a:t> graphs with statistical properties similar to those in real life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rich-get-richer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accurately model the mechanisms that govern the evolution of networks (for prediction, simulations, understanding)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20%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Presentations and class participation</a:t>
            </a:r>
          </a:p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Assignments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www.cs.uoi.gr/~tsap/teaching/cs-l14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47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text-book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Markets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 smtClean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2003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Reza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Zafarani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Mohammad Ali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Abbasi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Liu, free text-book on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Social Media Mining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nodes on the Web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Is my home page as important as 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algorithms to compute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importance of nodes</a:t>
            </a:r>
            <a:r>
              <a:rPr lang="en-US" sz="2800" dirty="0" smtClean="0"/>
              <a:t>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70C0"/>
                </a:solidFill>
              </a:rPr>
              <a:t>PageRank</a:t>
            </a:r>
            <a:r>
              <a:rPr lang="en-US" sz="2800" dirty="0" smtClean="0"/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impossible to create a web search engine without understanding the web graph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Information/Virus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0070C0"/>
                </a:solidFill>
              </a:rPr>
              <a:t>viruses spread </a:t>
            </a:r>
            <a:r>
              <a:rPr lang="en-US" dirty="0" smtClean="0"/>
              <a:t>between individuals? How can we stop them?</a:t>
            </a:r>
          </a:p>
          <a:p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dirty="0" smtClean="0">
                <a:solidFill>
                  <a:srgbClr val="0070C0"/>
                </a:solidFill>
              </a:rPr>
              <a:t>information propagates </a:t>
            </a:r>
            <a:r>
              <a:rPr lang="en-US" dirty="0" smtClean="0"/>
              <a:t>in social and information networks? What items become </a:t>
            </a:r>
            <a:r>
              <a:rPr lang="en-US" dirty="0" smtClean="0">
                <a:solidFill>
                  <a:srgbClr val="0070C0"/>
                </a:solidFill>
              </a:rPr>
              <a:t>viral</a:t>
            </a:r>
            <a:r>
              <a:rPr lang="en-US" dirty="0" smtClean="0"/>
              <a:t>? Who are the </a:t>
            </a:r>
            <a:r>
              <a:rPr lang="en-US" dirty="0" smtClean="0">
                <a:solidFill>
                  <a:srgbClr val="0070C0"/>
                </a:solidFill>
              </a:rPr>
              <a:t>influencers</a:t>
            </a:r>
            <a:r>
              <a:rPr lang="en-US" dirty="0" smtClean="0"/>
              <a:t> and trend-setters?</a:t>
            </a:r>
          </a:p>
          <a:p>
            <a:endParaRPr lang="en-US" dirty="0"/>
          </a:p>
          <a:p>
            <a:r>
              <a:rPr lang="en-US" dirty="0" smtClean="0"/>
              <a:t>We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models and algorithms </a:t>
            </a:r>
            <a:r>
              <a:rPr lang="en-US" dirty="0" smtClean="0"/>
              <a:t>to answer these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advertising relies heavily on online social networks and word-of-mouth marketing. There is currently need for models for understanding the spread of Ebola virus</a:t>
            </a:r>
            <a:r>
              <a:rPr lang="en-US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W. Zachary, 1970]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/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rgbClr val="0070C0"/>
                </a:solidFill>
              </a:rPr>
              <a:t>weighted graphs</a:t>
            </a:r>
            <a:r>
              <a:rPr lang="en-US" dirty="0" smtClean="0"/>
              <a:t>: weight of edge captures the degree of </a:t>
            </a:r>
            <a:r>
              <a:rPr lang="en-US" dirty="0" smtClean="0">
                <a:solidFill>
                  <a:srgbClr val="0070C0"/>
                </a:solidFill>
              </a:rPr>
              <a:t>similarity</a:t>
            </a:r>
          </a:p>
          <a:p>
            <a:pPr lvl="0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b="1" dirty="0" smtClean="0"/>
              <a:t>: </a:t>
            </a:r>
            <a:r>
              <a:rPr lang="en-US" dirty="0" smtClean="0"/>
              <a:t>Partition the nodes in the graph such that nodes </a:t>
            </a:r>
            <a:r>
              <a:rPr lang="en-US" dirty="0" smtClean="0">
                <a:solidFill>
                  <a:srgbClr val="BF01B6"/>
                </a:solidFill>
              </a:rPr>
              <a:t>within</a:t>
            </a:r>
            <a:r>
              <a:rPr lang="en-US" dirty="0" smtClean="0">
                <a:solidFill>
                  <a:srgbClr val="B10F9E"/>
                </a:solidFill>
              </a:rPr>
              <a:t> </a:t>
            </a:r>
            <a:r>
              <a:rPr lang="en-US" dirty="0" smtClean="0"/>
              <a:t>clusters are </a:t>
            </a:r>
            <a:r>
              <a:rPr lang="en-US" dirty="0" smtClean="0">
                <a:solidFill>
                  <a:srgbClr val="BF01B6"/>
                </a:solidFill>
              </a:rPr>
              <a:t>well interconnected </a:t>
            </a:r>
            <a:r>
              <a:rPr lang="en-US" dirty="0" smtClean="0"/>
              <a:t>(high edge weights), and nodes </a:t>
            </a:r>
            <a:r>
              <a:rPr lang="en-US" dirty="0" smtClean="0">
                <a:solidFill>
                  <a:srgbClr val="00B050"/>
                </a:solidFill>
              </a:rPr>
              <a:t>across</a:t>
            </a:r>
            <a:r>
              <a:rPr lang="en-US" dirty="0" smtClean="0"/>
              <a:t> clusters are </a:t>
            </a:r>
            <a:r>
              <a:rPr lang="en-US" dirty="0" smtClean="0">
                <a:solidFill>
                  <a:srgbClr val="00B050"/>
                </a:solidFill>
              </a:rPr>
              <a:t>sparsely interconnected</a:t>
            </a:r>
            <a:r>
              <a:rPr lang="en-US" dirty="0" smtClean="0"/>
              <a:t> (low edge weights)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Both processes contribute to </a:t>
            </a:r>
            <a:r>
              <a:rPr lang="en-US" dirty="0" err="1" smtClean="0">
                <a:solidFill>
                  <a:srgbClr val="002060"/>
                </a:solidFill>
              </a:rPr>
              <a:t>homophily</a:t>
            </a:r>
            <a:r>
              <a:rPr lang="en-US" dirty="0" smtClean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Selection leads to fragmentation of the community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5466547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define and discover communities in large graphs? How do communities evolve?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Given a snapshot of a social network at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we seek to accurately </a:t>
            </a:r>
            <a:r>
              <a:rPr lang="en-US" sz="2800" dirty="0" smtClean="0">
                <a:solidFill>
                  <a:srgbClr val="FF0000"/>
                </a:solidFill>
              </a:rPr>
              <a:t>predict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the edges that will be added to the network during the interval from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to a given future time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t'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" y="3501008"/>
            <a:ext cx="51125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Accelerate the growth of a social network (e.g.,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Facebook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Identify suspect relationships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796136" y="3573016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16" y="6165304"/>
            <a:ext cx="8712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predict future links?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on online social networks generate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Mining the content </a:t>
            </a:r>
            <a:r>
              <a:rPr lang="en-US" dirty="0" smtClean="0">
                <a:solidFill>
                  <a:srgbClr val="0070C0"/>
                </a:solidFill>
              </a:rPr>
              <a:t>in conjunction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dirty="0" smtClean="0"/>
              <a:t> can be useful</a:t>
            </a:r>
          </a:p>
          <a:p>
            <a:pPr lvl="1"/>
            <a:r>
              <a:rPr lang="en-US" dirty="0" smtClean="0"/>
              <a:t>Do friends post similar content on </a:t>
            </a:r>
            <a:r>
              <a:rPr lang="en-US" dirty="0" err="1" smtClean="0"/>
              <a:t>Facebook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Can we understand a user’s interests by looking at those of their friends? </a:t>
            </a:r>
          </a:p>
          <a:p>
            <a:pPr lvl="2"/>
            <a:r>
              <a:rPr lang="en-US" dirty="0" smtClean="0"/>
              <a:t>The importance of </a:t>
            </a:r>
            <a:r>
              <a:rPr lang="en-US" dirty="0" err="1" smtClean="0"/>
              <a:t>homophily</a:t>
            </a:r>
            <a:endParaRPr lang="en-US" dirty="0" smtClean="0"/>
          </a:p>
          <a:p>
            <a:pPr lvl="1"/>
            <a:r>
              <a:rPr lang="en-US" dirty="0" smtClean="0"/>
              <a:t>Social recommendations: Can we predict a movie rating using the social network?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Today </a:t>
            </a:r>
            <a:r>
              <a:rPr lang="en-US" dirty="0" smtClean="0">
                <a:solidFill>
                  <a:srgbClr val="0070C0"/>
                </a:solidFill>
              </a:rPr>
              <a:t>Social Media </a:t>
            </a:r>
            <a:r>
              <a:rPr lang="en-US" dirty="0" smtClean="0"/>
              <a:t>(Twitter, Facebook, Instagram) have supplanted the traditional media sources</a:t>
            </a:r>
          </a:p>
          <a:p>
            <a:pPr lvl="1"/>
            <a:r>
              <a:rPr lang="en-US" dirty="0" smtClean="0"/>
              <a:t>Information is generated and disseminated mostly online by users</a:t>
            </a:r>
          </a:p>
          <a:p>
            <a:pPr lvl="2"/>
            <a:r>
              <a:rPr lang="en-US" dirty="0" smtClean="0"/>
              <a:t>E.g., the assassination of Bin Laden appeared first on Twitter</a:t>
            </a:r>
          </a:p>
          <a:p>
            <a:pPr lvl="1"/>
            <a:r>
              <a:rPr lang="en-US" dirty="0" smtClean="0"/>
              <a:t>Twitter has become a global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r>
              <a:rPr lang="en-US" dirty="0" smtClean="0"/>
              <a:t>” detecting and reporting everything</a:t>
            </a:r>
          </a:p>
          <a:p>
            <a:r>
              <a:rPr lang="en-US" dirty="0" smtClean="0"/>
              <a:t>Interesting problems:</a:t>
            </a:r>
          </a:p>
          <a:p>
            <a:pPr lvl="1"/>
            <a:r>
              <a:rPr lang="en-US" dirty="0" smtClean="0"/>
              <a:t>Automatically detect events using Twitter</a:t>
            </a:r>
          </a:p>
          <a:p>
            <a:pPr lvl="2"/>
            <a:r>
              <a:rPr lang="en-US" dirty="0" smtClean="0"/>
              <a:t>Earthquake prediction</a:t>
            </a:r>
          </a:p>
          <a:p>
            <a:pPr lvl="2"/>
            <a:r>
              <a:rPr lang="en-US" dirty="0" smtClean="0"/>
              <a:t>Crisis detection and management</a:t>
            </a:r>
          </a:p>
          <a:p>
            <a:pPr lvl="1"/>
            <a:r>
              <a:rPr lang="en-US" dirty="0" smtClean="0"/>
              <a:t>Sentiment mining</a:t>
            </a:r>
          </a:p>
          <a:p>
            <a:pPr lvl="1"/>
            <a:r>
              <a:rPr lang="en-US" dirty="0" smtClean="0"/>
              <a:t>Track the evolution of events: socially, geographically,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Tools</a:t>
            </a:r>
            <a:endParaRPr lang="el-GR" sz="4000" dirty="0"/>
          </a:p>
        </p:txBody>
      </p:sp>
      <p:pic>
        <p:nvPicPr>
          <p:cNvPr id="9" name="Picture 8" descr="icon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171349" cy="868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08720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free software environment for statistical computing and graphics.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76064" cy="43781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60848"/>
            <a:ext cx="1590675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916832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 smtClean="0"/>
              <a:t>: interactive visualization and </a:t>
            </a:r>
            <a:r>
              <a:rPr lang="en-US" dirty="0"/>
              <a:t>exploration platform for all kinds of networks and complex systems, dynamic and hierarchical </a:t>
            </a:r>
            <a:r>
              <a:rPr lang="en-US" dirty="0" smtClean="0"/>
              <a:t>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thumbs_preview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88840"/>
            <a:ext cx="1428750" cy="952500"/>
          </a:xfrm>
          <a:prstGeom prst="rect">
            <a:avLst/>
          </a:prstGeom>
        </p:spPr>
      </p:pic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140968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357301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SNAP): </a:t>
            </a:r>
            <a:r>
              <a:rPr lang="en-US" dirty="0" smtClean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 smtClean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</a:t>
            </a:r>
            <a:r>
              <a:rPr lang="en-US" sz="3200" dirty="0" smtClean="0"/>
              <a:t>Processing </a:t>
            </a:r>
            <a:r>
              <a:rPr lang="en-US" sz="3200" dirty="0"/>
              <a:t>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(part of Hadoop software)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C. Bik,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Horn,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84" y="45091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 smtClean="0"/>
              <a:t>What do the Following complex Systems Have in Common?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Stanford Large Network Dataset Collection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60 large social and information network datasets</a:t>
            </a:r>
            <a:endParaRPr lang="en-US" sz="1100" dirty="0" smtClean="0"/>
          </a:p>
          <a:p>
            <a:r>
              <a:rPr lang="en-US" sz="1100" b="1" dirty="0" err="1" smtClean="0"/>
              <a:t>Coauthorship</a:t>
            </a:r>
            <a:r>
              <a:rPr lang="en-US" sz="1100" b="1" dirty="0" smtClean="0"/>
              <a:t> and Citation Networks</a:t>
            </a:r>
          </a:p>
          <a:p>
            <a:r>
              <a:rPr lang="en-US" sz="1100" dirty="0" smtClean="0">
                <a:hlinkClick r:id="rId4"/>
              </a:rPr>
              <a:t>DBLP</a:t>
            </a:r>
            <a:r>
              <a:rPr lang="en-US" sz="1100" dirty="0" smtClean="0"/>
              <a:t>: Collaboration network of computer scientists</a:t>
            </a:r>
          </a:p>
          <a:p>
            <a:r>
              <a:rPr lang="en-US" sz="1100" dirty="0" smtClean="0">
                <a:hlinkClick r:id="rId5"/>
              </a:rPr>
              <a:t>KDD Cup Dataset</a:t>
            </a:r>
            <a:endParaRPr lang="en-US" sz="1100" dirty="0" smtClean="0"/>
          </a:p>
          <a:p>
            <a:r>
              <a:rPr lang="en-US" sz="1100" b="1" dirty="0" smtClean="0"/>
              <a:t>Internet Topology</a:t>
            </a:r>
          </a:p>
          <a:p>
            <a:r>
              <a:rPr lang="en-US" sz="1100" dirty="0" smtClean="0">
                <a:hlinkClick r:id="rId6"/>
              </a:rPr>
              <a:t>AS Graphs</a:t>
            </a:r>
            <a:r>
              <a:rPr lang="en-US" sz="1100" dirty="0" smtClean="0"/>
              <a:t>: AS-level </a:t>
            </a:r>
            <a:r>
              <a:rPr lang="en-US" sz="1100" dirty="0" err="1" smtClean="0"/>
              <a:t>connectivities</a:t>
            </a:r>
            <a:r>
              <a:rPr lang="en-US" sz="1100" dirty="0" smtClean="0"/>
              <a:t> inferred from Oregon route-views, Looking glass data and Routing registry data</a:t>
            </a:r>
          </a:p>
          <a:p>
            <a:r>
              <a:rPr lang="en-US" sz="1100" b="1" dirty="0" smtClean="0"/>
              <a:t>Yelp Data</a:t>
            </a:r>
          </a:p>
          <a:p>
            <a:r>
              <a:rPr lang="en-US" sz="1100" dirty="0" smtClean="0">
                <a:hlinkClick r:id="rId7"/>
              </a:rPr>
              <a:t>Yelp Review Data</a:t>
            </a:r>
            <a:r>
              <a:rPr lang="en-US" sz="1100" dirty="0" smtClean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 smtClean="0"/>
              <a:t>Youtube</a:t>
            </a:r>
            <a:r>
              <a:rPr lang="en-US" sz="1100" b="1" dirty="0" smtClean="0"/>
              <a:t> dataset</a:t>
            </a:r>
          </a:p>
          <a:p>
            <a:r>
              <a:rPr lang="en-US" sz="1100" dirty="0" err="1" smtClean="0">
                <a:hlinkClick r:id="rId8"/>
              </a:rPr>
              <a:t>Youtube</a:t>
            </a:r>
            <a:r>
              <a:rPr lang="en-US" sz="1100" dirty="0" smtClean="0">
                <a:hlinkClick r:id="rId8"/>
              </a:rPr>
              <a:t> data</a:t>
            </a:r>
            <a:r>
              <a:rPr lang="en-US" sz="1100" dirty="0" smtClean="0"/>
              <a:t>: YouTube videos as nodes. Edge a-&gt;b means video b is in the related video list (first 20 only) of a video a.</a:t>
            </a:r>
          </a:p>
          <a:p>
            <a:r>
              <a:rPr lang="en-US" sz="1100" b="1" dirty="0" smtClean="0"/>
              <a:t>Amazon product </a:t>
            </a:r>
            <a:r>
              <a:rPr lang="en-US" sz="1100" b="1" dirty="0" err="1" smtClean="0"/>
              <a:t>copurchasing</a:t>
            </a:r>
            <a:r>
              <a:rPr lang="en-US" sz="1100" b="1" dirty="0" smtClean="0"/>
              <a:t> networks and metadata</a:t>
            </a:r>
          </a:p>
          <a:p>
            <a:r>
              <a:rPr lang="en-US" sz="1100" dirty="0" smtClean="0">
                <a:hlinkClick r:id="rId9"/>
              </a:rPr>
              <a:t>Amazon Data</a:t>
            </a:r>
            <a:r>
              <a:rPr lang="en-US" sz="1100" dirty="0" smtClean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 smtClean="0"/>
              <a:t>Wikipedia</a:t>
            </a:r>
          </a:p>
          <a:p>
            <a:r>
              <a:rPr lang="en-US" sz="1100" dirty="0" smtClean="0">
                <a:hlinkClick r:id="rId10"/>
              </a:rPr>
              <a:t>Wikipedia page to page link data</a:t>
            </a:r>
            <a:r>
              <a:rPr lang="en-US" sz="1100" dirty="0" smtClean="0"/>
              <a:t>: A list of all page-to-page links in Wikipedia</a:t>
            </a:r>
          </a:p>
          <a:p>
            <a:r>
              <a:rPr lang="en-US" sz="1100" dirty="0" err="1" smtClean="0">
                <a:hlinkClick r:id="rId11"/>
              </a:rPr>
              <a:t>DBPedia</a:t>
            </a:r>
            <a:r>
              <a:rPr lang="en-US" sz="1100" dirty="0" smtClean="0"/>
              <a:t>: The </a:t>
            </a:r>
            <a:r>
              <a:rPr lang="en-US" sz="1100" dirty="0" err="1" smtClean="0"/>
              <a:t>DBpedia</a:t>
            </a:r>
            <a:r>
              <a:rPr lang="en-US" sz="1100" dirty="0" smtClean="0"/>
              <a:t> data set uses a large multi-domain ontology which has been derived from Wikipedia.</a:t>
            </a:r>
          </a:p>
          <a:p>
            <a:r>
              <a:rPr lang="en-US" sz="1100" dirty="0" smtClean="0">
                <a:hlinkClick r:id="rId12"/>
              </a:rPr>
              <a:t>Edits and talks</a:t>
            </a:r>
            <a:r>
              <a:rPr lang="en-US" sz="1100" dirty="0" smtClean="0"/>
              <a:t>: Complete edit history (all revisions, all pages) of Wikipedia since its inception till January 2008.</a:t>
            </a:r>
          </a:p>
          <a:p>
            <a:r>
              <a:rPr lang="en-US" sz="1100" b="1" dirty="0" smtClean="0"/>
              <a:t>Movie Ratings</a:t>
            </a:r>
          </a:p>
          <a:p>
            <a:r>
              <a:rPr lang="en-US" sz="1100" dirty="0" smtClean="0">
                <a:hlinkClick r:id="rId13"/>
              </a:rPr>
              <a:t>IMDB database</a:t>
            </a:r>
            <a:r>
              <a:rPr lang="en-US" sz="1100" dirty="0" smtClean="0"/>
              <a:t>: Movie ratings from IMDB</a:t>
            </a:r>
          </a:p>
          <a:p>
            <a:r>
              <a:rPr lang="en-US" sz="1100" dirty="0" smtClean="0">
                <a:hlinkClick r:id="rId14"/>
              </a:rPr>
              <a:t>User rating data</a:t>
            </a:r>
            <a:r>
              <a:rPr lang="en-US" sz="1100" dirty="0" smtClean="0"/>
              <a:t>: Movie ratings from </a:t>
            </a:r>
            <a:r>
              <a:rPr lang="en-US" sz="1100" dirty="0" err="1" smtClean="0"/>
              <a:t>MovieLens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Jure </a:t>
            </a:r>
            <a:r>
              <a:rPr lang="en-US" dirty="0" err="1" smtClean="0"/>
              <a:t>Leskovec</a:t>
            </a:r>
            <a:r>
              <a:rPr lang="en-US" dirty="0" smtClean="0"/>
              <a:t> </a:t>
            </a:r>
            <a:r>
              <a:rPr lang="en-US" smtClean="0"/>
              <a:t>for some </a:t>
            </a:r>
            <a:r>
              <a:rPr lang="en-US" dirty="0" smtClean="0"/>
              <a:t>of the material from his course notes.</a:t>
            </a:r>
          </a:p>
          <a:p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260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 Reminder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Graph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80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undirected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graph</a:t>
            </a:r>
          </a:p>
          <a:p>
            <a:r>
              <a:rPr lang="en-US" sz="2400" dirty="0" smtClean="0">
                <a:latin typeface="Tahoma" pitchFamily="34" charset="0"/>
              </a:rPr>
              <a:t>V = {1, 2, 3, 4, 5}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</a:t>
            </a:r>
            <a:endParaRPr lang="en-US" dirty="0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728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directed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graph</a:t>
            </a:r>
          </a:p>
          <a:p>
            <a:r>
              <a:rPr lang="en-US" sz="2400" dirty="0">
                <a:latin typeface="Tahoma" pitchFamily="34" charset="0"/>
              </a:rPr>
              <a:t>V = {1, 2, 3, 4, 5</a:t>
            </a:r>
            <a:r>
              <a:rPr lang="en-US" sz="2400" dirty="0" smtClean="0">
                <a:latin typeface="Tahoma" pitchFamily="34" charset="0"/>
              </a:rPr>
              <a:t>}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Graph </a:t>
            </a:r>
            <a:r>
              <a:rPr lang="en-US" sz="2800" smtClean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V</a:t>
            </a:r>
            <a:r>
              <a:rPr lang="en-US" sz="2400" smtClean="0"/>
              <a:t> = set of vertices (nodes)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E</a:t>
            </a:r>
            <a:r>
              <a:rPr lang="en-US" sz="2400" smtClean="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</a:t>
            </a:r>
            <a:r>
              <a:rPr lang="en-US" sz="2400" dirty="0" smtClean="0"/>
              <a:t>edges and their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39" name="Text Box 19"/>
              <p:cNvSpPr txBox="1">
                <a:spLocks noChangeArrowheads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</a:rPr>
                  <a:t>Weighted</a:t>
                </a:r>
                <a:r>
                  <a:rPr lang="en-US" sz="2400" dirty="0" smtClean="0">
                    <a:latin typeface="Tahoma" pitchFamily="34" charset="0"/>
                  </a:rPr>
                  <a:t> graph</a:t>
                </a:r>
              </a:p>
              <a:p>
                <a:r>
                  <a:rPr lang="en-US" sz="2400" dirty="0" smtClean="0">
                    <a:latin typeface="Tahoma" pitchFamily="34" charset="0"/>
                  </a:rPr>
                  <a:t>V = {1, 2, 3, 4, 5}</a:t>
                </a:r>
                <a:endParaRPr lang="en-US" sz="2400" dirty="0">
                  <a:latin typeface="Tahoma" pitchFamily="34" charset="0"/>
                </a:endParaRPr>
              </a:p>
              <a:p>
                <a:r>
                  <a:rPr lang="en-US" sz="2400" dirty="0">
                    <a:latin typeface="Tahoma" pitchFamily="34" charset="0"/>
                  </a:rPr>
                  <a:t>E={(</a:t>
                </a:r>
                <a:r>
                  <a:rPr lang="en-US" sz="2400" dirty="0" smtClean="0">
                    <a:latin typeface="Tahoma" pitchFamily="34" charset="0"/>
                  </a:rPr>
                  <a:t>1,2,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),(1,3,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),(2,3,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),(3,4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),(4,5,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ahoma" pitchFamily="34" charset="0"/>
                  </a:rPr>
                  <a:t>)}</a:t>
                </a:r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433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865" r="-299" b="-77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3421" y="3940175"/>
            <a:ext cx="589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Weights can be either distances or similarities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8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36650" y="4239096"/>
            <a:ext cx="51323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</a:rPr>
              <a:t> of node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Size of N(</a:t>
            </a:r>
            <a:r>
              <a:rPr lang="en-US" sz="2400" dirty="0" err="1" smtClean="0">
                <a:latin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number of edges </a:t>
            </a:r>
            <a:r>
              <a:rPr lang="en-US" sz="2400" dirty="0" smtClean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 smtClean="0">
                <a:latin typeface="Tahoma" pitchFamily="34" charset="0"/>
              </a:rPr>
              <a:t> on </a:t>
            </a:r>
            <a:r>
              <a:rPr lang="en-US" sz="24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6650" y="2143314"/>
            <a:ext cx="4942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Neighborhood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N(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</a:rPr>
              <a:t> of node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Set of nodes adjacent to </a:t>
            </a:r>
            <a:r>
              <a:rPr lang="en-US" sz="2400" dirty="0" err="1" smtClean="0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485202" y="1306032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d(1),</a:t>
            </a:r>
            <a:r>
              <a:rPr lang="en-US" sz="2400" dirty="0">
                <a:latin typeface="Tahoma" pitchFamily="34" charset="0"/>
              </a:rPr>
              <a:t>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2,2,3,2,1</a:t>
            </a:r>
            <a:r>
              <a:rPr lang="en-US" sz="2400" dirty="0">
                <a:latin typeface="Tahoma" pitchFamily="34" charset="0"/>
              </a:rPr>
              <a:t>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75109" y="297147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BF01B6"/>
                </a:solidFill>
                <a:latin typeface="Tahoma" pitchFamily="34" charset="0"/>
              </a:rPr>
              <a:t>degree </a:t>
            </a:r>
            <a:r>
              <a:rPr lang="en-US" sz="2800" dirty="0" smtClean="0">
                <a:solidFill>
                  <a:srgbClr val="BF01B6"/>
                </a:solidFill>
                <a:latin typeface="Tahoma" pitchFamily="34" charset="0"/>
              </a:rPr>
              <a:t>histogram</a:t>
            </a:r>
            <a:endParaRPr lang="en-US" sz="2800" dirty="0">
              <a:solidFill>
                <a:srgbClr val="BF01B6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1:1),(2:3),(3,1)]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94053"/>
              </p:ext>
            </p:extLst>
          </p:nvPr>
        </p:nvGraphicFramePr>
        <p:xfrm>
          <a:off x="899592" y="4000002"/>
          <a:ext cx="2701158" cy="16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15876" y="5506716"/>
            <a:ext cx="5472112" cy="11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 </a:t>
            </a:r>
            <a:r>
              <a:rPr lang="en-US" sz="2800" dirty="0" smtClean="0">
                <a:solidFill>
                  <a:srgbClr val="FF9900"/>
                </a:solidFill>
                <a:latin typeface="Tahoma" pitchFamily="34" charset="0"/>
              </a:rPr>
              <a:t>distribution</a:t>
            </a:r>
            <a:endParaRPr lang="en-US" sz="2800" dirty="0">
              <a:solidFill>
                <a:srgbClr val="FF990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1:0.2),(2:0.6),(3,0.2)]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87642328"/>
              </p:ext>
            </p:extLst>
          </p:nvPr>
        </p:nvGraphicFramePr>
        <p:xfrm>
          <a:off x="5060479" y="5276528"/>
          <a:ext cx="2903984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</a:t>
                </a:r>
                <a:r>
                  <a:rPr lang="en-US" sz="2000" dirty="0" smtClean="0">
                    <a:latin typeface="Tahoma" pitchFamily="34" charset="0"/>
                  </a:rPr>
                  <a:t>incoming to </a:t>
                </a:r>
                <a:r>
                  <a:rPr lang="en-US" sz="2000" dirty="0">
                    <a:latin typeface="Tahoma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blipFill rotWithShape="0">
                <a:blip r:embed="rId3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blipFill rotWithShape="0">
                <a:blip r:embed="rId4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</a:t>
            </a:r>
            <a:r>
              <a:rPr lang="en-US" sz="2000" dirty="0" smtClean="0">
                <a:latin typeface="Tahoma" pitchFamily="34" charset="0"/>
              </a:rPr>
              <a:t>histogram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[(1:3),(2:1)]</a:t>
            </a:r>
            <a:endParaRPr lang="en-US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</a:t>
            </a:r>
            <a:r>
              <a:rPr lang="en-US" sz="2000" dirty="0" smtClean="0">
                <a:latin typeface="Tahoma" pitchFamily="34" charset="0"/>
              </a:rPr>
              <a:t>histogram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[(0:1),(1:2),(2:2)]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Traversals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traversal</a:t>
            </a:r>
            <a:r>
              <a:rPr lang="en-US" dirty="0" smtClean="0"/>
              <a:t> is a procedure for visiting (going through) all the nodes in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First Search Traversal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Search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DFS</a:t>
            </a:r>
            <a:r>
              <a:rPr lang="en-US" dirty="0"/>
              <a:t>) starts from a node </a:t>
            </a:r>
            <a:r>
              <a:rPr lang="en-US" dirty="0" err="1" smtClean="0"/>
              <a:t>i</a:t>
            </a:r>
            <a:r>
              <a:rPr lang="en-US" dirty="0"/>
              <a:t>, selects one of its </a:t>
            </a:r>
            <a:r>
              <a:rPr lang="en-US" dirty="0" smtClean="0"/>
              <a:t>neighbors j from N(</a:t>
            </a:r>
            <a:r>
              <a:rPr lang="en-US" dirty="0" err="1" smtClean="0"/>
              <a:t>i</a:t>
            </a:r>
            <a:r>
              <a:rPr lang="en-US" dirty="0"/>
              <a:t>) and performs Depth-First Search on </a:t>
            </a:r>
            <a:r>
              <a:rPr lang="en-US" dirty="0" smtClean="0"/>
              <a:t>j </a:t>
            </a:r>
            <a:r>
              <a:rPr lang="en-US" dirty="0"/>
              <a:t>before visiting </a:t>
            </a:r>
            <a:r>
              <a:rPr lang="en-US" dirty="0" smtClean="0"/>
              <a:t>other neighbors </a:t>
            </a:r>
            <a:r>
              <a:rPr lang="en-US" dirty="0"/>
              <a:t>in </a:t>
            </a:r>
            <a:r>
              <a:rPr lang="en-US" dirty="0" smtClean="0"/>
              <a:t>N(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can be implemented using a </a:t>
            </a:r>
            <a:r>
              <a:rPr lang="en-US" i="1" dirty="0">
                <a:solidFill>
                  <a:srgbClr val="FF9900"/>
                </a:solidFill>
              </a:rPr>
              <a:t>stack structure</a:t>
            </a:r>
            <a:endParaRPr lang="en-US" i="1" dirty="0" smtClean="0">
              <a:solidFill>
                <a:srgbClr val="FF99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US" dirty="0" smtClean="0"/>
              <a:t>Example for a tree graph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340768"/>
            <a:ext cx="5249680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First Search Traversal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Breadth-First-Search (</a:t>
            </a:r>
            <a:r>
              <a:rPr lang="en-US" dirty="0" smtClean="0">
                <a:solidFill>
                  <a:srgbClr val="0070C0"/>
                </a:solidFill>
              </a:rPr>
              <a:t>BFS</a:t>
            </a:r>
            <a:r>
              <a:rPr lang="en-US" dirty="0" smtClean="0"/>
              <a:t>) starts from a </a:t>
            </a:r>
            <a:r>
              <a:rPr lang="en-US" dirty="0"/>
              <a:t>node, visits all its immediate </a:t>
            </a:r>
            <a:r>
              <a:rPr lang="en-US" dirty="0" smtClean="0"/>
              <a:t>neighbors first</a:t>
            </a:r>
            <a:r>
              <a:rPr lang="en-US" dirty="0"/>
              <a:t>, and then moves to the second level by traversing their neighbors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can be implemented using a </a:t>
            </a:r>
            <a:r>
              <a:rPr lang="en-US" i="1" dirty="0" smtClean="0">
                <a:solidFill>
                  <a:srgbClr val="0070C0"/>
                </a:solidFill>
              </a:rPr>
              <a:t>queue structure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BFS on a tree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0808"/>
            <a:ext cx="7048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</a:t>
            </a:r>
            <a:r>
              <a:rPr lang="en-US" sz="2400" dirty="0" smtClean="0"/>
              <a:t>undirected) </a:t>
            </a:r>
            <a:r>
              <a:rPr lang="en-US" sz="2400" dirty="0"/>
              <a:t>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 smtClean="0">
                <a:solidFill>
                  <a:srgbClr val="00B0F0"/>
                </a:solidFill>
              </a:rPr>
              <a:t>j</a:t>
            </a:r>
            <a:endParaRPr lang="en-US" sz="2400" dirty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34"/>
            <a:ext cx="8229600" cy="1143000"/>
          </a:xfrm>
        </p:spPr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629"/>
            <a:ext cx="8579296" cy="4525963"/>
          </a:xfrm>
        </p:spPr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</a:t>
            </a:r>
            <a:r>
              <a:rPr lang="en-US" dirty="0" smtClean="0">
                <a:solidFill>
                  <a:schemeClr val="hlink"/>
                </a:solidFill>
              </a:rPr>
              <a:t>path</a:t>
            </a:r>
          </a:p>
          <a:p>
            <a:pPr lvl="1"/>
            <a:r>
              <a:rPr lang="en-US" dirty="0" smtClean="0"/>
              <a:t>We can find all shortest paths from a node using BFS</a:t>
            </a:r>
            <a:endParaRPr lang="en-US" dirty="0"/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6104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673872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8263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61217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6266259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82639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32420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5129609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862887" y="640055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49644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889772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889772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753372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51137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62662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5596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623072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7755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60709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6215459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77559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319127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5078809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5186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44564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838972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838972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702572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50629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62154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paths on weighted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paths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r>
              <a:rPr lang="en-US" dirty="0" smtClean="0"/>
              <a:t> graphs are harder to construct</a:t>
            </a:r>
          </a:p>
          <a:p>
            <a:pPr lvl="1"/>
            <a:r>
              <a:rPr lang="en-US" dirty="0" smtClean="0"/>
              <a:t>There are several well known algorithms for finding </a:t>
            </a:r>
            <a:r>
              <a:rPr lang="en-US" dirty="0" smtClean="0">
                <a:solidFill>
                  <a:srgbClr val="0070C0"/>
                </a:solidFill>
              </a:rPr>
              <a:t>single-source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70C0"/>
                </a:solidFill>
              </a:rPr>
              <a:t>all-pairs </a:t>
            </a:r>
            <a:r>
              <a:rPr lang="en-US" dirty="0" smtClean="0"/>
              <a:t>shortest paths</a:t>
            </a:r>
          </a:p>
          <a:p>
            <a:pPr lvl="1"/>
            <a:r>
              <a:rPr lang="en-US" dirty="0" smtClean="0"/>
              <a:t>For example: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Dijkstra’s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Cell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</a:t>
            </a:r>
            <a:r>
              <a:rPr lang="en-US" sz="2800" dirty="0" smtClean="0"/>
              <a:t>of nodes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</a:t>
            </a:r>
            <a:r>
              <a:rPr lang="en-US" sz="2800" dirty="0" smtClean="0"/>
              <a:t>there are edges only between </a:t>
            </a:r>
            <a:r>
              <a:rPr lang="en-US" sz="2800" dirty="0"/>
              <a:t>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any connected graph, the </a:t>
            </a:r>
            <a:r>
              <a:rPr lang="en-US" dirty="0">
                <a:solidFill>
                  <a:srgbClr val="FF0000"/>
                </a:solidFill>
              </a:rPr>
              <a:t>spanning tree </a:t>
            </a:r>
            <a:r>
              <a:rPr lang="en-US" dirty="0"/>
              <a:t>is a </a:t>
            </a:r>
            <a:r>
              <a:rPr lang="en-US" dirty="0" err="1" smtClean="0"/>
              <a:t>subgraph</a:t>
            </a:r>
            <a:r>
              <a:rPr lang="en-US" dirty="0" smtClean="0"/>
              <a:t> and </a:t>
            </a:r>
            <a:r>
              <a:rPr lang="en-US" dirty="0"/>
              <a:t>a tree that includes all the nodes of the </a:t>
            </a:r>
            <a:r>
              <a:rPr lang="en-US" dirty="0" smtClean="0"/>
              <a:t>graph</a:t>
            </a:r>
          </a:p>
          <a:p>
            <a:r>
              <a:rPr lang="en-US" dirty="0"/>
              <a:t>There may exist multiple </a:t>
            </a:r>
            <a:r>
              <a:rPr lang="en-US" dirty="0" smtClean="0"/>
              <a:t>spanning trees </a:t>
            </a:r>
            <a:r>
              <a:rPr lang="en-US" dirty="0"/>
              <a:t>for a graph.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weighted graph and one of its </a:t>
            </a:r>
            <a:r>
              <a:rPr lang="en-US" dirty="0" smtClean="0"/>
              <a:t>spanning tree</a:t>
            </a:r>
            <a:r>
              <a:rPr lang="en-US" dirty="0"/>
              <a:t>, the weight of that spanning tree is the summation of the </a:t>
            </a:r>
            <a:r>
              <a:rPr lang="en-US" dirty="0" smtClean="0"/>
              <a:t>edge weights </a:t>
            </a:r>
            <a:r>
              <a:rPr lang="en-US" dirty="0"/>
              <a:t>in the tree.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 many spanning trees found for </a:t>
            </a:r>
            <a:r>
              <a:rPr lang="en-US" dirty="0" smtClean="0"/>
              <a:t>a weighted </a:t>
            </a:r>
            <a:r>
              <a:rPr lang="en-US" dirty="0"/>
              <a:t>graph, the one with the minimum weight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is </a:t>
            </a:r>
            <a:r>
              <a:rPr lang="en-US" dirty="0"/>
              <a:t>called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minimum </a:t>
            </a:r>
            <a:r>
              <a:rPr lang="en-US" dirty="0">
                <a:solidFill>
                  <a:srgbClr val="FF0000"/>
                </a:solidFill>
              </a:rPr>
              <a:t>spanning tree (</a:t>
            </a:r>
            <a:r>
              <a:rPr lang="en-US" dirty="0" smtClean="0">
                <a:solidFill>
                  <a:srgbClr val="FF0000"/>
                </a:solidFill>
              </a:rPr>
              <a:t>MST)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11" y="5085184"/>
            <a:ext cx="1923789" cy="12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with neighboring nodes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[1, 3]</a:t>
            </a:r>
          </a:p>
          <a:p>
            <a:r>
              <a:rPr lang="en-US" sz="2800" dirty="0" smtClean="0"/>
              <a:t>3: [1, 2, 4]</a:t>
            </a:r>
          </a:p>
          <a:p>
            <a:r>
              <a:rPr lang="en-US" sz="2800" dirty="0" smtClean="0"/>
              <a:t>4: [3, 5]</a:t>
            </a:r>
          </a:p>
          <a:p>
            <a:r>
              <a:rPr lang="en-US" sz="2800" dirty="0" smtClean="0"/>
              <a:t>5: [4]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of the nodes it points to</a:t>
            </a:r>
            <a:endParaRPr lang="en-US" dirty="0"/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[1]</a:t>
            </a:r>
          </a:p>
          <a:p>
            <a:r>
              <a:rPr lang="en-US" sz="2800" dirty="0" smtClean="0"/>
              <a:t>3: [2, 4]</a:t>
            </a:r>
          </a:p>
          <a:p>
            <a:r>
              <a:rPr lang="en-US" sz="2800" dirty="0" smtClean="0"/>
              <a:t>4: [5]</a:t>
            </a:r>
          </a:p>
          <a:p>
            <a:r>
              <a:rPr lang="en-US" sz="2800" dirty="0" smtClean="0"/>
              <a:t>5: [null]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edges</a:t>
            </a:r>
            <a:endParaRPr lang="en-US" dirty="0"/>
          </a:p>
          <a:p>
            <a:pPr lvl="1"/>
            <a:r>
              <a:rPr lang="en-US" dirty="0" smtClean="0"/>
              <a:t>Keep a list of all the edges in the graph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8579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(1,2)</a:t>
            </a:r>
          </a:p>
          <a:p>
            <a:r>
              <a:rPr lang="en-US" sz="2800" dirty="0" smtClean="0"/>
              <a:t>(2,3)</a:t>
            </a:r>
          </a:p>
          <a:p>
            <a:r>
              <a:rPr lang="en-US" sz="2800" dirty="0" smtClean="0"/>
              <a:t>(1,3)</a:t>
            </a:r>
          </a:p>
          <a:p>
            <a:r>
              <a:rPr lang="en-US" sz="2800" dirty="0" smtClean="0"/>
              <a:t>(3,4)</a:t>
            </a:r>
          </a:p>
          <a:p>
            <a:r>
              <a:rPr lang="en-US" sz="2800" dirty="0" smtClean="0"/>
              <a:t>(4,5)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Edges</a:t>
            </a:r>
            <a:endParaRPr lang="en-US" dirty="0"/>
          </a:p>
          <a:p>
            <a:pPr lvl="1"/>
            <a:r>
              <a:rPr lang="en-US" dirty="0"/>
              <a:t>Keep a list of all the </a:t>
            </a:r>
            <a:r>
              <a:rPr lang="en-US" dirty="0" smtClean="0"/>
              <a:t>directed edges </a:t>
            </a:r>
            <a:r>
              <a:rPr lang="en-US" dirty="0"/>
              <a:t>in the graph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857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(1,2)</a:t>
            </a:r>
          </a:p>
          <a:p>
            <a:r>
              <a:rPr lang="en-US" sz="2800" dirty="0" smtClean="0"/>
              <a:t>(2,1)</a:t>
            </a:r>
          </a:p>
          <a:p>
            <a:r>
              <a:rPr lang="en-US" sz="2800" dirty="0" smtClean="0"/>
              <a:t>(1,3)</a:t>
            </a:r>
          </a:p>
          <a:p>
            <a:r>
              <a:rPr lang="en-US" sz="2800" dirty="0" smtClean="0"/>
              <a:t>(3,2)</a:t>
            </a:r>
          </a:p>
          <a:p>
            <a:r>
              <a:rPr lang="en-US" sz="2800" dirty="0" smtClean="0"/>
              <a:t>(3,4)</a:t>
            </a:r>
          </a:p>
          <a:p>
            <a:r>
              <a:rPr lang="en-US" sz="2800" dirty="0" smtClean="0"/>
              <a:t>(4,5)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</a:t>
            </a:r>
            <a:r>
              <a:rPr lang="en-US" dirty="0" smtClean="0"/>
              <a:t>time, but there is </a:t>
            </a:r>
            <a:r>
              <a:rPr lang="en-US" dirty="0" smtClean="0">
                <a:solidFill>
                  <a:srgbClr val="0070C0"/>
                </a:solidFill>
              </a:rPr>
              <a:t>no known solution</a:t>
            </a:r>
            <a:r>
              <a:rPr lang="en-US" dirty="0" smtClean="0"/>
              <a:t> in polynomial time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3019</Words>
  <Application>Microsoft Office PowerPoint</Application>
  <PresentationFormat>On-screen Show (4:3)</PresentationFormat>
  <Paragraphs>567</Paragraphs>
  <Slides>71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Symbol</vt:lpstr>
      <vt:lpstr>Tahoma</vt:lpstr>
      <vt:lpstr>Wingdings</vt:lpstr>
      <vt:lpstr>Office Theme</vt:lpstr>
      <vt:lpstr>Equation</vt:lpstr>
      <vt:lpstr>Online Social Networks and Media </vt:lpstr>
      <vt:lpstr>PowerPoint Presentation</vt:lpstr>
      <vt:lpstr>PowerPoint Presentation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Communication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Network content</vt:lpstr>
      <vt:lpstr>Social Media</vt:lpstr>
      <vt:lpstr>PowerPoint Presentation</vt:lpstr>
      <vt:lpstr>PowerPoint Presentation</vt:lpstr>
      <vt:lpstr>PowerPoint Presentation</vt:lpstr>
      <vt:lpstr>Acknowledgements</vt:lpstr>
      <vt:lpstr>Graph Theory Reminder</vt:lpstr>
      <vt:lpstr>Undirected Graph</vt:lpstr>
      <vt:lpstr>Directed Graph</vt:lpstr>
      <vt:lpstr>Weighted Graph</vt:lpstr>
      <vt:lpstr>Undirected graph</vt:lpstr>
      <vt:lpstr>Undirected graph</vt:lpstr>
      <vt:lpstr>Directed Graph</vt:lpstr>
      <vt:lpstr>Graph Traversals</vt:lpstr>
      <vt:lpstr>Depth First Search Traversal</vt:lpstr>
      <vt:lpstr>Example for a tree graph</vt:lpstr>
      <vt:lpstr>Breadth First Search Traversal</vt:lpstr>
      <vt:lpstr>Example of BFS on a tree</vt:lpstr>
      <vt:lpstr>Paths</vt:lpstr>
      <vt:lpstr>Shortest Paths</vt:lpstr>
      <vt:lpstr>Shortest paths on weighted graphs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Spanning Tree</vt:lpstr>
      <vt:lpstr>Graph Representation</vt:lpstr>
      <vt:lpstr>Graph Representation</vt:lpstr>
      <vt:lpstr>Graph Representation</vt:lpstr>
      <vt:lpstr>Graph Representation</vt:lpstr>
      <vt:lpstr>Graph Representation</vt:lpstr>
      <vt:lpstr>Graph Representation</vt:lpstr>
      <vt:lpstr>P and NP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71</cp:revision>
  <dcterms:created xsi:type="dcterms:W3CDTF">2012-10-10T06:53:19Z</dcterms:created>
  <dcterms:modified xsi:type="dcterms:W3CDTF">2015-10-07T11:05:59Z</dcterms:modified>
</cp:coreProperties>
</file>