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7" r:id="rId2"/>
    <p:sldId id="406" r:id="rId3"/>
    <p:sldId id="373" r:id="rId4"/>
    <p:sldId id="443" r:id="rId5"/>
    <p:sldId id="452" r:id="rId6"/>
    <p:sldId id="408" r:id="rId7"/>
    <p:sldId id="453" r:id="rId8"/>
    <p:sldId id="455" r:id="rId9"/>
    <p:sldId id="454" r:id="rId10"/>
    <p:sldId id="409" r:id="rId11"/>
    <p:sldId id="410" r:id="rId12"/>
    <p:sldId id="428" r:id="rId13"/>
    <p:sldId id="412" r:id="rId14"/>
    <p:sldId id="413" r:id="rId15"/>
    <p:sldId id="419" r:id="rId16"/>
    <p:sldId id="431" r:id="rId17"/>
    <p:sldId id="422" r:id="rId18"/>
    <p:sldId id="423" r:id="rId19"/>
    <p:sldId id="421" r:id="rId20"/>
    <p:sldId id="448" r:id="rId21"/>
    <p:sldId id="449" r:id="rId22"/>
    <p:sldId id="450" r:id="rId23"/>
    <p:sldId id="464" r:id="rId24"/>
    <p:sldId id="429" r:id="rId25"/>
    <p:sldId id="433" r:id="rId26"/>
    <p:sldId id="434" r:id="rId27"/>
    <p:sldId id="446" r:id="rId28"/>
    <p:sldId id="447" r:id="rId29"/>
    <p:sldId id="451" r:id="rId30"/>
    <p:sldId id="44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Constructors, equals</a:t>
            </a:r>
            <a:r>
              <a:rPr lang="en-US" dirty="0"/>
              <a:t>, </a:t>
            </a:r>
            <a:r>
              <a:rPr lang="en-US" dirty="0" err="1" smtClean="0"/>
              <a:t>toString</a:t>
            </a:r>
            <a:endParaRPr lang="en-US" dirty="0" smtClean="0"/>
          </a:p>
          <a:p>
            <a:pPr algn="ctr"/>
            <a:r>
              <a:rPr lang="el-GR" dirty="0" smtClean="0"/>
              <a:t>Αντικείμενα ως παράμετροι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</a:t>
            </a:r>
            <a:r>
              <a:rPr lang="en-US" dirty="0" smtClean="0"/>
              <a:t> (Overloading)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 Java </a:t>
            </a:r>
            <a:r>
              <a:rPr lang="el-GR" dirty="0" smtClean="0"/>
              <a:t>μας δίνει τη δυνατότητα να ορίσουμε την πολλές μεθόδους με το ίδιο όνομα μέσω της διαδικασίας της </a:t>
            </a:r>
            <a:r>
              <a:rPr lang="el-GR" dirty="0" smtClean="0">
                <a:solidFill>
                  <a:srgbClr val="FF0000"/>
                </a:solidFill>
              </a:rPr>
              <a:t>υπερφόρτωσης</a:t>
            </a:r>
            <a:r>
              <a:rPr lang="en-US" dirty="0" smtClean="0">
                <a:solidFill>
                  <a:srgbClr val="FF0000"/>
                </a:solidFill>
              </a:rPr>
              <a:t> (overloading)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/>
              <a:t>Ορισμός πολλών μεθόδων με το </a:t>
            </a:r>
            <a:r>
              <a:rPr lang="el-GR" dirty="0" smtClean="0">
                <a:solidFill>
                  <a:srgbClr val="0070C0"/>
                </a:solidFill>
              </a:rPr>
              <a:t>ίδιο όνομα </a:t>
            </a:r>
            <a:r>
              <a:rPr lang="el-GR" dirty="0" smtClean="0"/>
              <a:t>αλλά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ορίσματα</a:t>
            </a:r>
            <a:r>
              <a:rPr lang="el-GR" dirty="0" smtClean="0"/>
              <a:t>, μέσα στην ίδια κλάση.</a:t>
            </a:r>
          </a:p>
        </p:txBody>
      </p:sp>
    </p:spTree>
    <p:extLst>
      <p:ext uri="{BB962C8B-B14F-4D97-AF65-F5344CB8AC3E}">
        <p14:creationId xmlns:p14="http://schemas.microsoft.com/office/powerpoint/2010/main" val="248291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09800"/>
            <a:ext cx="4876800" cy="990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76400" y="5577468"/>
            <a:ext cx="25908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3200400"/>
            <a:ext cx="4876800" cy="914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76400" y="5806068"/>
            <a:ext cx="25908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724400" y="5436736"/>
            <a:ext cx="404630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Μετακινεί το όχημα μια θέση μπροστά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399" y="5806068"/>
            <a:ext cx="404630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Μετακινεί το όχημα μια θέση πίσω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move(int delta)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MovingCar9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555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Υπογραφή μεθόδου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r>
              <a:rPr lang="el-GR" dirty="0"/>
              <a:t> μίας μεθόδου είναι το </a:t>
            </a:r>
            <a:r>
              <a:rPr lang="el-GR" dirty="0">
                <a:solidFill>
                  <a:srgbClr val="0070C0"/>
                </a:solidFill>
              </a:rPr>
              <a:t>όνομα</a:t>
            </a:r>
            <a:r>
              <a:rPr lang="el-GR" dirty="0"/>
              <a:t> της και η </a:t>
            </a:r>
            <a:r>
              <a:rPr lang="el-GR" dirty="0">
                <a:solidFill>
                  <a:srgbClr val="0070C0"/>
                </a:solidFill>
              </a:rPr>
              <a:t>λίστα με τους τύπους των ορισμάτων</a:t>
            </a:r>
            <a:r>
              <a:rPr lang="el-GR" dirty="0"/>
              <a:t> της μεθόδου</a:t>
            </a:r>
          </a:p>
          <a:p>
            <a:pPr lvl="1"/>
            <a:r>
              <a:rPr lang="en-US" dirty="0"/>
              <a:t>H Java </a:t>
            </a:r>
            <a:r>
              <a:rPr lang="el-GR" dirty="0"/>
              <a:t>μπορεί να ξεχωρίσει μεθόδους με διαφορετική υπογραφή.</a:t>
            </a:r>
          </a:p>
          <a:p>
            <a:pPr lvl="1"/>
            <a:r>
              <a:rPr lang="el-GR" dirty="0"/>
              <a:t>Π.χ.,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move()</a:t>
            </a:r>
            <a:r>
              <a:rPr lang="en-US" dirty="0"/>
              <a:t>,</a:t>
            </a:r>
            <a:r>
              <a:rPr lang="el-GR" dirty="0"/>
              <a:t> </a:t>
            </a:r>
            <a:r>
              <a:rPr lang="en-US" dirty="0">
                <a:solidFill>
                  <a:srgbClr val="0070C0"/>
                </a:solidFill>
              </a:rPr>
              <a:t>move(int)</a:t>
            </a:r>
            <a:r>
              <a:rPr lang="en-US" dirty="0"/>
              <a:t> </a:t>
            </a:r>
            <a:r>
              <a:rPr lang="el-GR" dirty="0"/>
              <a:t>έχουν διαφορετική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2133600"/>
            <a:ext cx="3886200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295400"/>
            <a:ext cx="3810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8431088" cy="655564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MovingCar10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5800" y="457200"/>
            <a:ext cx="4533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0070C0"/>
                </a:solidFill>
              </a:rPr>
              <a:t>Υπερφόρτωση δημιουργών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1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- 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Όταν ορίζουμε ένα </a:t>
            </a:r>
            <a:r>
              <a:rPr lang="en-US" dirty="0" smtClean="0"/>
              <a:t>constructor</a:t>
            </a:r>
            <a:r>
              <a:rPr lang="el-GR" dirty="0" smtClean="0"/>
              <a:t>, 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  <a:r>
              <a:rPr lang="en-US" dirty="0" smtClean="0"/>
              <a:t>default constructor </a:t>
            </a:r>
            <a:r>
              <a:rPr lang="el-GR" dirty="0" smtClean="0">
                <a:solidFill>
                  <a:srgbClr val="FF0000"/>
                </a:solidFill>
              </a:rPr>
              <a:t>παύει να υπάρχει</a:t>
            </a:r>
            <a:r>
              <a:rPr lang="el-GR" dirty="0" smtClean="0"/>
              <a:t>. Πρέπει να τον ορίσουμε μόνοι μας.</a:t>
            </a:r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υπερφόρτωση</a:t>
            </a:r>
            <a:r>
              <a:rPr lang="el-GR" dirty="0" smtClean="0"/>
              <a:t> γίνεται μόνο </a:t>
            </a:r>
            <a:r>
              <a:rPr lang="el-GR" dirty="0" smtClean="0">
                <a:solidFill>
                  <a:srgbClr val="0070C0"/>
                </a:solidFill>
              </a:rPr>
              <a:t>ως προς τα ορίσματα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ως προς </a:t>
            </a:r>
            <a:r>
              <a:rPr lang="el-GR" dirty="0" smtClean="0">
                <a:solidFill>
                  <a:srgbClr val="0070C0"/>
                </a:solidFill>
              </a:rPr>
              <a:t>την επιστρεφόμενη τιμή</a:t>
            </a:r>
            <a:r>
              <a:rPr lang="el-GR" dirty="0" smtClean="0"/>
              <a:t>.</a:t>
            </a:r>
          </a:p>
          <a:p>
            <a:r>
              <a:rPr lang="el-GR" dirty="0" smtClean="0"/>
              <a:t>Λόγω της συμβατότητας μεταξύ τύπων μια κλήση μπορεί να ταιριάζει με διάφορες μεθόδους. Καλείται αυτή που ταιριάζει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ακριβώς</a:t>
            </a:r>
            <a:r>
              <a:rPr lang="el-GR" dirty="0" smtClean="0"/>
              <a:t>, ή αυτή που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πιο κοντά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 Αν υπάρχει </a:t>
            </a:r>
            <a:r>
              <a:rPr lang="el-GR" dirty="0" smtClean="0">
                <a:solidFill>
                  <a:srgbClr val="0070C0"/>
                </a:solidFill>
              </a:rPr>
              <a:t>ασάφεια</a:t>
            </a:r>
            <a:r>
              <a:rPr lang="el-GR" dirty="0" smtClean="0"/>
              <a:t> στο ποια συνάρτηση πρέπει να κληθεί θα χτυπήσει ο </a:t>
            </a:r>
            <a:r>
              <a:rPr lang="en-US" dirty="0" smtClean="0"/>
              <a:t>compiler.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03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Δυο ειδικές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«</a:t>
            </a:r>
            <a:r>
              <a:rPr lang="el-GR" dirty="0" smtClean="0">
                <a:solidFill>
                  <a:srgbClr val="0070C0"/>
                </a:solidFill>
              </a:rPr>
              <a:t>περιμένει</a:t>
            </a:r>
            <a:r>
              <a:rPr lang="el-GR" dirty="0" smtClean="0"/>
              <a:t>» να δει τις εξής δύο μεθόδους για κάθε αντικείμενο</a:t>
            </a:r>
          </a:p>
          <a:p>
            <a:pPr lvl="1"/>
            <a:r>
              <a:rPr lang="el-GR" dirty="0" smtClean="0"/>
              <a:t>Τη μέθοδος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η οποία για ένα αντικείμενο επιστρέφει μία </a:t>
            </a:r>
            <a:r>
              <a:rPr lang="en-US" dirty="0" smtClean="0"/>
              <a:t>string </a:t>
            </a:r>
            <a:r>
              <a:rPr lang="el-GR" dirty="0" smtClean="0"/>
              <a:t>αναπαράσταση του αντικειμένου.</a:t>
            </a:r>
          </a:p>
          <a:p>
            <a:pPr lvl="1"/>
            <a:r>
              <a:rPr lang="el-GR" dirty="0"/>
              <a:t>Τη μέθοδο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equals</a:t>
            </a:r>
            <a:r>
              <a:rPr lang="en-US" dirty="0"/>
              <a:t> </a:t>
            </a:r>
            <a:r>
              <a:rPr lang="el-GR" dirty="0"/>
              <a:t>η οποία ελέγχει για ισότητα δύο </a:t>
            </a:r>
            <a:r>
              <a:rPr lang="el-GR" dirty="0" smtClean="0"/>
              <a:t>αντικειμένων</a:t>
            </a:r>
          </a:p>
          <a:p>
            <a:pPr lvl="1"/>
            <a:endParaRPr lang="el-GR" dirty="0"/>
          </a:p>
          <a:p>
            <a:r>
              <a:rPr lang="el-GR" dirty="0" smtClean="0"/>
              <a:t>Και οι δύο συναρτήσεις ορίζονται από τον προγραμματιστή</a:t>
            </a:r>
          </a:p>
          <a:p>
            <a:pPr lvl="1"/>
            <a:r>
              <a:rPr lang="el-GR" dirty="0" smtClean="0"/>
              <a:t>Το </a:t>
            </a:r>
            <a:r>
              <a:rPr lang="el-GR" dirty="0"/>
              <a:t>τι </a:t>
            </a:r>
            <a:r>
              <a:rPr lang="en-US" dirty="0"/>
              <a:t>String </a:t>
            </a:r>
            <a:r>
              <a:rPr lang="el-GR" dirty="0"/>
              <a:t>θα επιστραφεί </a:t>
            </a:r>
            <a:r>
              <a:rPr lang="el-GR" dirty="0" smtClean="0"/>
              <a:t>και τι σημαίνει δύο αντικείμενα να είναι ίσα μπορούν να οριστούν όπως μας βολεύει.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6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Στην κλάση </a:t>
            </a:r>
            <a:r>
              <a:rPr lang="en-US" dirty="0" smtClean="0"/>
              <a:t>Car </a:t>
            </a:r>
            <a:r>
              <a:rPr lang="el-GR" dirty="0" smtClean="0"/>
              <a:t>θέλουμε να προσθέσουμε τις μεθόδους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</a:p>
          <a:p>
            <a:pPr lvl="1"/>
            <a:r>
              <a:rPr lang="el-GR" dirty="0" smtClean="0"/>
              <a:t>Η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θα επιστρέφει ένα </a:t>
            </a:r>
            <a:r>
              <a:rPr lang="en-US" dirty="0" smtClean="0"/>
              <a:t>String </a:t>
            </a:r>
            <a:r>
              <a:rPr lang="el-GR" dirty="0" smtClean="0"/>
              <a:t>με τη θέση του αυτοκινήτου</a:t>
            </a:r>
          </a:p>
          <a:p>
            <a:pPr lvl="1"/>
            <a:r>
              <a:rPr lang="el-GR" dirty="0" smtClean="0"/>
              <a:t>Η </a:t>
            </a:r>
            <a:r>
              <a:rPr lang="en-US" dirty="0" smtClean="0"/>
              <a:t>equals </a:t>
            </a:r>
            <a:r>
              <a:rPr lang="el-GR" dirty="0" smtClean="0"/>
              <a:t>θα ελέγχει αν δύο οχήματα έχουν την ίδια θέση.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1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4348" y="3571876"/>
            <a:ext cx="2340429" cy="1740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00200" y="3810000"/>
            <a:ext cx="1905000" cy="17406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5551714"/>
            <a:ext cx="7543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198602"/>
            <a:ext cx="8229600" cy="5105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tring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position.toString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MovingCarToString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Car(1);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Car(0);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(“Car 1 is at “ + myCar1 + “ and car 2 is at “ + myCar2);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266700"/>
            <a:ext cx="8229600" cy="990600"/>
          </a:xfrm>
        </p:spPr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Rounded Rectangular Callout 2"/>
          <p:cNvSpPr/>
          <p:nvPr/>
        </p:nvSpPr>
        <p:spPr>
          <a:xfrm>
            <a:off x="3907972" y="3984063"/>
            <a:ext cx="5257800" cy="765048"/>
          </a:xfrm>
          <a:prstGeom prst="wedgeRoundRectCallout">
            <a:avLst>
              <a:gd name="adj1" fmla="val -22545"/>
              <a:gd name="adj2" fmla="val 147234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Χρησιμοποιούμε τις </a:t>
            </a:r>
            <a:r>
              <a:rPr lang="en-US" dirty="0" err="1" smtClean="0">
                <a:solidFill>
                  <a:schemeClr val="tx1"/>
                </a:solidFill>
              </a:rPr>
              <a:t>myCar1,myCar2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σαν </a:t>
            </a:r>
            <a:r>
              <a:rPr lang="en-US" dirty="0" smtClean="0">
                <a:solidFill>
                  <a:schemeClr val="tx1"/>
                </a:solidFill>
              </a:rPr>
              <a:t>String.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Καλείται η μέθοδος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n-US" dirty="0" smtClean="0">
                <a:solidFill>
                  <a:schemeClr val="tx1"/>
                </a:solidFill>
              </a:rPr>
              <a:t>() </a:t>
            </a:r>
            <a:r>
              <a:rPr lang="el-GR" dirty="0" smtClean="0">
                <a:solidFill>
                  <a:schemeClr val="tx1"/>
                </a:solidFill>
              </a:rPr>
              <a:t>αυτόματα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5862" y="6172200"/>
            <a:ext cx="9296400" cy="55399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Ισοδύναμο με το: </a:t>
            </a:r>
          </a:p>
          <a:p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1 is at “ + myCar1</a:t>
            </a:r>
            <a:r>
              <a:rPr lang="el-GR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+ “ and car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 at “ + myCar2.toString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());</a:t>
            </a:r>
            <a:endParaRPr lang="en-US" sz="1200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3407228" y="555171"/>
            <a:ext cx="5715001" cy="990717"/>
          </a:xfrm>
          <a:prstGeom prst="wedgeRoundRectCallout">
            <a:avLst>
              <a:gd name="adj1" fmla="val -57685"/>
              <a:gd name="adj2" fmla="val 4910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Για να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μπορούμε να μετατρέψουμε τον ακέραιο σε </a:t>
            </a:r>
            <a:r>
              <a:rPr lang="en-US" dirty="0" smtClean="0">
                <a:solidFill>
                  <a:schemeClr val="tx1"/>
                </a:solidFill>
              </a:rPr>
              <a:t>String </a:t>
            </a:r>
            <a:r>
              <a:rPr lang="el-GR" dirty="0" smtClean="0">
                <a:solidFill>
                  <a:schemeClr val="tx1"/>
                </a:solidFill>
              </a:rPr>
              <a:t>ορίζουμε το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ως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r>
              <a:rPr lang="en-US" dirty="0" smtClean="0">
                <a:solidFill>
                  <a:schemeClr val="tx1"/>
                </a:solidFill>
              </a:rPr>
              <a:t> (wrapper class)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4577443" y="2645220"/>
            <a:ext cx="3657599" cy="990717"/>
          </a:xfrm>
          <a:prstGeom prst="wedgeRoundRectCallout">
            <a:avLst>
              <a:gd name="adj1" fmla="val -76455"/>
              <a:gd name="adj2" fmla="val 7302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Μετά καλούμε τη συνάρτηση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() </a:t>
            </a:r>
            <a:r>
              <a:rPr lang="el-GR" dirty="0" smtClean="0">
                <a:solidFill>
                  <a:schemeClr val="tx1"/>
                </a:solidFill>
              </a:rPr>
              <a:t>της κλάσης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3657600" y="1589546"/>
            <a:ext cx="4241344" cy="685800"/>
          </a:xfrm>
          <a:prstGeom prst="wedgeRoundRectCallout">
            <a:avLst>
              <a:gd name="adj1" fmla="val -76380"/>
              <a:gd name="adj2" fmla="val 24764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Java </a:t>
            </a:r>
            <a:r>
              <a:rPr lang="el-GR" dirty="0" smtClean="0">
                <a:solidFill>
                  <a:schemeClr val="tx1"/>
                </a:solidFill>
              </a:rPr>
              <a:t>περιμένει αυτό το συντακτικό για τον ορισμό της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84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52442" y="4016829"/>
            <a:ext cx="2652757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447800"/>
            <a:ext cx="8229600" cy="51054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tring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“”+position;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MovingCarToString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Car(0);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(“Car 1 is at “ + myCar1 + “ and car 2 is at “ + myCar2);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076700" y="2362200"/>
            <a:ext cx="3657599" cy="990717"/>
          </a:xfrm>
          <a:prstGeom prst="wedgeRoundRectCallout">
            <a:avLst>
              <a:gd name="adj1" fmla="val -68717"/>
              <a:gd name="adj2" fmla="val 10598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Ένας άλλος τρόπος να μετατρέψουμε ένα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σε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193344" y="5562600"/>
            <a:ext cx="1956712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47054" y="3412669"/>
            <a:ext cx="1224646" cy="2476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3178628"/>
            <a:ext cx="1295400" cy="23404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1" y="2950029"/>
            <a:ext cx="2286000" cy="21227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60960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true;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false;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MovingCarEquals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Car(2);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(2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myCar1.equals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("Collision!");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4495800" y="1676390"/>
            <a:ext cx="3505200" cy="778329"/>
          </a:xfrm>
          <a:prstGeom prst="wedgeRoundRectCallout">
            <a:avLst>
              <a:gd name="adj1" fmla="val -81015"/>
              <a:gd name="adj2" fmla="val 11005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Ένα παράδειγμα αντικειμένου ως παράμετρος συνάρτησης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833256" y="2950029"/>
            <a:ext cx="4343400" cy="1905000"/>
          </a:xfrm>
          <a:prstGeom prst="wedgeRoundRectCallout">
            <a:avLst>
              <a:gd name="adj1" fmla="val -61895"/>
              <a:gd name="adj2" fmla="val -32357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Αν και το πεδίο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n-US" dirty="0" smtClean="0">
                <a:solidFill>
                  <a:schemeClr val="tx1"/>
                </a:solidFill>
              </a:rPr>
              <a:t>private</a:t>
            </a:r>
            <a:r>
              <a:rPr lang="el-GR" dirty="0" smtClean="0">
                <a:solidFill>
                  <a:schemeClr val="tx1"/>
                </a:solidFill>
              </a:rPr>
              <a:t> μπορούμε να το προσπελάσουμε γιατί είμαστε μέσα στην κλάση </a:t>
            </a:r>
            <a:r>
              <a:rPr lang="en-US" dirty="0" smtClean="0">
                <a:solidFill>
                  <a:schemeClr val="tx1"/>
                </a:solidFill>
              </a:rPr>
              <a:t>Car. 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Μία κλάση μπορεί να προσπελάσει τα ιδιωτικά μέλη όλων των αντικειμένων της 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1905000" y="4038600"/>
            <a:ext cx="2362200" cy="533400"/>
          </a:xfrm>
          <a:prstGeom prst="wedgeRoundRectCallout">
            <a:avLst>
              <a:gd name="adj1" fmla="val -32353"/>
              <a:gd name="adj2" fmla="val -1209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Χρήση της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n-US" dirty="0" smtClean="0"/>
              <a:t> </a:t>
            </a:r>
            <a:r>
              <a:rPr lang="el-GR" dirty="0" smtClean="0"/>
              <a:t>για έλεγχο ροής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4190999" y="5943600"/>
            <a:ext cx="2813957" cy="685800"/>
          </a:xfrm>
          <a:prstGeom prst="wedgeRoundRectCallout">
            <a:avLst>
              <a:gd name="adj1" fmla="val -83583"/>
              <a:gd name="adj2" fmla="val -6187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Κλήση της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στο πρόγραμμα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150056" y="598714"/>
            <a:ext cx="4241344" cy="685800"/>
          </a:xfrm>
          <a:prstGeom prst="wedgeRoundRectCallout">
            <a:avLst>
              <a:gd name="adj1" fmla="val -52511"/>
              <a:gd name="adj2" fmla="val 28891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Java </a:t>
            </a:r>
            <a:r>
              <a:rPr lang="el-GR" dirty="0" smtClean="0">
                <a:solidFill>
                  <a:schemeClr val="tx1"/>
                </a:solidFill>
              </a:rPr>
              <a:t>περιμένει αυτό το συντακτικό για τον ορισμό της </a:t>
            </a:r>
            <a:r>
              <a:rPr lang="en-US" dirty="0" smtClean="0">
                <a:solidFill>
                  <a:srgbClr val="FF0000"/>
                </a:solidFill>
              </a:rPr>
              <a:t>equals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44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8" grpId="0" animBg="1"/>
      <p:bldP spid="6" grpId="0" animBg="1"/>
      <p:bldP spid="7" grpId="0" animBg="1"/>
      <p:bldP spid="9" grpId="0" animBg="1"/>
      <p:bldP spid="11" grpId="0" animBg="1"/>
      <p:bldP spid="12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</a:t>
            </a:r>
            <a:r>
              <a:rPr lang="el-GR" dirty="0" smtClean="0"/>
              <a:t>(Δημιουργοί)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είναι μια «μέθοδος» η οποία καλείται όταν δημιουργούμε το αντικείμενο χρησιμοποιώντας την </a:t>
            </a:r>
            <a:r>
              <a:rPr lang="en-US" dirty="0" smtClean="0">
                <a:solidFill>
                  <a:srgbClr val="0070C0"/>
                </a:solidFill>
              </a:rPr>
              <a:t>new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Αν δεν έχουμε ορίσει </a:t>
            </a:r>
            <a:r>
              <a:rPr lang="en-US" dirty="0" smtClean="0"/>
              <a:t>Constructor </a:t>
            </a:r>
            <a:r>
              <a:rPr lang="el-GR" dirty="0" smtClean="0"/>
              <a:t>καλείται ένας </a:t>
            </a:r>
            <a:r>
              <a:rPr lang="en-US" dirty="0" smtClean="0"/>
              <a:t>default constructor </a:t>
            </a:r>
            <a:r>
              <a:rPr lang="el-GR" dirty="0" smtClean="0"/>
              <a:t>χωρίς ορίσματα που δεν κάνει τίποτα.</a:t>
            </a:r>
          </a:p>
          <a:p>
            <a:r>
              <a:rPr lang="el-GR" dirty="0" smtClean="0"/>
              <a:t>Αν ορίσουμε </a:t>
            </a:r>
            <a:r>
              <a:rPr lang="en-US" dirty="0" smtClean="0"/>
              <a:t>constructor, </a:t>
            </a:r>
            <a:r>
              <a:rPr lang="el-GR" dirty="0" smtClean="0"/>
              <a:t>τότε καλείται </a:t>
            </a:r>
            <a:r>
              <a:rPr lang="en-US" dirty="0" smtClean="0"/>
              <a:t>o constructor </a:t>
            </a:r>
            <a:r>
              <a:rPr lang="el-GR" dirty="0" smtClean="0"/>
              <a:t>που ορίσαμε.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6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Πως θα ορίσουμε τις μεθόδους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 </a:t>
            </a:r>
            <a:r>
              <a:rPr lang="el-GR" dirty="0" smtClean="0"/>
              <a:t>για την κλάση </a:t>
            </a:r>
            <a:r>
              <a:rPr lang="en-US" dirty="0" smtClean="0"/>
              <a:t>Person</a:t>
            </a:r>
            <a:r>
              <a:rPr lang="el-G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59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91565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equals(Person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(other.name);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TwoPersons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Person(“Bob”);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(bob)){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(“There are two different persons: “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“and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6582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453336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 “ “ +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equals(Person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this.firstName.equals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other.firstName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&amp;&amp;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this.lastName.equals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other.lastName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TwoPersons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Alice”, “Wonderland");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Person(“Bob”, “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Sfougkarakis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(bob)){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(“There are two different persons: “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			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“and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20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H </a:t>
            </a:r>
            <a:r>
              <a:rPr lang="el-GR" sz="2400" dirty="0" smtClean="0"/>
              <a:t>μέθοδος </a:t>
            </a:r>
            <a:r>
              <a:rPr lang="en-US" sz="2400" dirty="0" err="1" smtClean="0"/>
              <a:t>toString</a:t>
            </a:r>
            <a:r>
              <a:rPr lang="en-US" sz="2400" dirty="0" smtClean="0"/>
              <a:t> </a:t>
            </a:r>
            <a:r>
              <a:rPr lang="el-GR" sz="2400" dirty="0" smtClean="0"/>
              <a:t>ορίζεται πάντα ως:</a:t>
            </a: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 smtClean="0"/>
          </a:p>
          <a:p>
            <a:r>
              <a:rPr lang="el-GR" sz="2400" dirty="0" smtClean="0"/>
              <a:t>Αν έχουμε ορίσει την </a:t>
            </a:r>
            <a:r>
              <a:rPr lang="en-US" sz="2400" dirty="0" err="1" smtClean="0"/>
              <a:t>toString</a:t>
            </a:r>
            <a:r>
              <a:rPr lang="en-US" sz="2400" dirty="0" smtClean="0"/>
              <a:t> </a:t>
            </a:r>
            <a:r>
              <a:rPr lang="el-GR" sz="2400" dirty="0" smtClean="0"/>
              <a:t>μπορούμε να χρησιμοποιήσουμε τα αντικείμενα της κλάσης σαν </a:t>
            </a:r>
            <a:r>
              <a:rPr lang="en-US" sz="2400" dirty="0" smtClean="0"/>
              <a:t>Strings </a:t>
            </a:r>
          </a:p>
          <a:p>
            <a:pPr lvl="1"/>
            <a:r>
              <a:rPr lang="el-GR" sz="2000" dirty="0" smtClean="0"/>
              <a:t>Καλείτε αυτόματα η </a:t>
            </a:r>
            <a:r>
              <a:rPr lang="en-US" sz="2000" dirty="0" err="1" smtClean="0"/>
              <a:t>toString</a:t>
            </a:r>
            <a:endParaRPr lang="en-US" sz="2000" dirty="0" smtClean="0"/>
          </a:p>
          <a:p>
            <a:endParaRPr lang="en-US" sz="2400" dirty="0"/>
          </a:p>
          <a:p>
            <a:r>
              <a:rPr lang="en-US" sz="2400" dirty="0" smtClean="0"/>
              <a:t>H </a:t>
            </a:r>
            <a:r>
              <a:rPr lang="el-GR" sz="2400" dirty="0" smtClean="0"/>
              <a:t>μέθοδος </a:t>
            </a:r>
            <a:r>
              <a:rPr lang="en-US" sz="2400" dirty="0" smtClean="0"/>
              <a:t>equals </a:t>
            </a:r>
            <a:r>
              <a:rPr lang="el-GR" sz="2400" dirty="0" smtClean="0"/>
              <a:t>ορίζεται πάντα ως: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3768" y="2276872"/>
            <a:ext cx="3631122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String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11972" y="5553670"/>
            <a:ext cx="5974713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equals(&lt;Class name&gt; other){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908002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ορίσματα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Μπορούμε να περνάμε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 ως ορίσματα </a:t>
            </a:r>
            <a:r>
              <a:rPr lang="el-GR" dirty="0" smtClean="0"/>
              <a:t>σε μία μέθοδο όπως οποιαδήποτε άλλη μεταβλητή</a:t>
            </a:r>
          </a:p>
          <a:p>
            <a:r>
              <a:rPr lang="el-GR" dirty="0" smtClean="0"/>
              <a:t>Οποιαδήποτε κλάση μπορεί να χρησιμοποιηθεί ως παράμετρος.</a:t>
            </a:r>
          </a:p>
          <a:p>
            <a:r>
              <a:rPr lang="el-GR" dirty="0" smtClean="0"/>
              <a:t>Όταν τα ορίσματα ανήκουν στην κλάση στην οποία ορίζεται η μέθοδος τότε η μέθοδος μπορεί να δει (και) τα ιδιωτικά (</a:t>
            </a:r>
            <a:r>
              <a:rPr lang="en-US" dirty="0" smtClean="0"/>
              <a:t>private)</a:t>
            </a:r>
            <a:r>
              <a:rPr lang="el-GR" dirty="0" smtClean="0"/>
              <a:t>πεδία των αντικειμένων</a:t>
            </a:r>
          </a:p>
          <a:p>
            <a:r>
              <a:rPr lang="el-GR" dirty="0" smtClean="0"/>
              <a:t>Αν τα ορίσματα είναι διαφορετικού τύπου τότε η μέθοδος μπορεί μόνο να καλέσει τις </a:t>
            </a:r>
            <a:r>
              <a:rPr lang="en-US" dirty="0" smtClean="0"/>
              <a:t>public </a:t>
            </a:r>
            <a:r>
              <a:rPr lang="el-GR" dirty="0" smtClean="0"/>
              <a:t>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/>
              <a:t>Car </a:t>
            </a:r>
            <a:r>
              <a:rPr lang="el-GR" dirty="0" smtClean="0"/>
              <a:t>θα έχει ως πεδίο και το όνομα του οδηγού. Το όνομα θα το παίρνει από μία ένα αντικείμενο της κλάσης </a:t>
            </a:r>
            <a:r>
              <a:rPr lang="en-US" dirty="0" smtClean="0"/>
              <a:t>Person</a:t>
            </a:r>
            <a:r>
              <a:rPr lang="el-GR" dirty="0" smtClean="0"/>
              <a:t> στην αρχικοποίηση.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76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522514"/>
            <a:ext cx="5105400" cy="3320143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driverName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43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μέσα σε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ορίσματα σε μεθόδους αντικείμενα οποιαδήποτε κλάσης μπορούν να εμφανιστούν και ως πεδία μιας κλάσης</a:t>
            </a:r>
          </a:p>
          <a:p>
            <a:pPr lvl="1"/>
            <a:r>
              <a:rPr lang="el-GR" dirty="0" smtClean="0"/>
              <a:t>Ένα αντικείμενο μπορεί να έχει μέσα του άλλα αντικείμενα.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65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driver;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 </a:t>
            </a:r>
            <a:r>
              <a:rPr lang="en-US" dirty="0" err="1"/>
              <a:t>alice</a:t>
            </a:r>
            <a:r>
              <a:rPr lang="en-US" dirty="0"/>
              <a:t> = new </a:t>
            </a:r>
            <a:r>
              <a:rPr lang="en-US" dirty="0">
                <a:solidFill>
                  <a:srgbClr val="FF0000"/>
                </a:solidFill>
              </a:rPr>
              <a:t>Person</a:t>
            </a:r>
            <a:r>
              <a:rPr lang="en-US" dirty="0"/>
              <a:t>("Alice");</a:t>
            </a:r>
          </a:p>
          <a:p>
            <a:r>
              <a:rPr lang="el-GR" dirty="0"/>
              <a:t>   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err="1">
                <a:solidFill>
                  <a:srgbClr val="FF0000"/>
                </a:solidFill>
              </a:rPr>
              <a:t>alice</a:t>
            </a:r>
            <a:r>
              <a:rPr lang="en-US" dirty="0"/>
              <a:t>);</a:t>
            </a:r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5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5976" y="2132856"/>
            <a:ext cx="367240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522514"/>
            <a:ext cx="5181600" cy="3516086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Car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this.driver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Person(name);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driver.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 " +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4267200"/>
            <a:ext cx="4953000" cy="2362200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class </a:t>
            </a:r>
            <a:r>
              <a:rPr lang="en-US" dirty="0" err="1">
                <a:solidFill>
                  <a:srgbClr val="00B050"/>
                </a:solidFill>
              </a:rPr>
              <a:t>MovingCarDriver</a:t>
            </a:r>
            <a:endParaRPr lang="el-GR" dirty="0">
              <a:solidFill>
                <a:srgbClr val="00B05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public static void main(String </a:t>
            </a:r>
            <a:r>
              <a:rPr lang="en-US" dirty="0" err="1"/>
              <a:t>args</a:t>
            </a:r>
            <a:r>
              <a:rPr lang="en-US" dirty="0" smtClean="0"/>
              <a:t>[])</a:t>
            </a:r>
            <a:endParaRPr lang="el-GR" dirty="0" smtClean="0"/>
          </a:p>
          <a:p>
            <a:r>
              <a:rPr lang="el-GR" dirty="0" smtClean="0"/>
              <a:t>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 </a:t>
            </a:r>
            <a:r>
              <a:rPr lang="en-US" dirty="0" err="1"/>
              <a:t>myCar</a:t>
            </a:r>
            <a:r>
              <a:rPr lang="en-US" dirty="0"/>
              <a:t> = new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(1, </a:t>
            </a:r>
            <a:r>
              <a:rPr lang="en-US" dirty="0" smtClean="0">
                <a:solidFill>
                  <a:srgbClr val="FF0000"/>
                </a:solidFill>
              </a:rPr>
              <a:t>“Alice”</a:t>
            </a:r>
            <a:r>
              <a:rPr lang="en-US" dirty="0" smtClean="0"/>
              <a:t>);</a:t>
            </a:r>
            <a:endParaRPr lang="en-US" dirty="0"/>
          </a:p>
          <a:p>
            <a:r>
              <a:rPr lang="el-GR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myCar</a:t>
            </a:r>
            <a:r>
              <a:rPr lang="en-US" dirty="0"/>
              <a:t>);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528" y="533400"/>
            <a:ext cx="3712029" cy="29718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>
                <a:solidFill>
                  <a:srgbClr val="FF0000"/>
                </a:solidFill>
              </a:rPr>
              <a:t>class Person</a:t>
            </a:r>
            <a:endParaRPr lang="el-GR" dirty="0">
              <a:solidFill>
                <a:srgbClr val="FF0000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l-GR" dirty="0"/>
              <a:t>  </a:t>
            </a:r>
            <a:r>
              <a:rPr lang="en-US" dirty="0"/>
              <a:t>private String name;</a:t>
            </a:r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Person(String name){</a:t>
            </a:r>
          </a:p>
          <a:p>
            <a:r>
              <a:rPr lang="el-GR" dirty="0"/>
              <a:t>    </a:t>
            </a:r>
            <a:r>
              <a:rPr lang="en-US" dirty="0"/>
              <a:t>this.name = name;</a:t>
            </a:r>
            <a:endParaRPr lang="el-GR" dirty="0"/>
          </a:p>
          <a:p>
            <a:r>
              <a:rPr lang="el-GR" dirty="0"/>
              <a:t>  </a:t>
            </a:r>
            <a:r>
              <a:rPr lang="en-US" dirty="0"/>
              <a:t>}</a:t>
            </a:r>
            <a:endParaRPr lang="el-GR" dirty="0"/>
          </a:p>
          <a:p>
            <a:r>
              <a:rPr lang="en-US" dirty="0"/>
              <a:t>	</a:t>
            </a:r>
          </a:p>
          <a:p>
            <a:r>
              <a:rPr lang="el-GR" dirty="0"/>
              <a:t>  </a:t>
            </a:r>
            <a:r>
              <a:rPr lang="en-US" dirty="0"/>
              <a:t>public String </a:t>
            </a:r>
            <a:r>
              <a:rPr lang="en-US" dirty="0" err="1">
                <a:solidFill>
                  <a:srgbClr val="FF0000"/>
                </a:solidFill>
              </a:rPr>
              <a:t>getName</a:t>
            </a:r>
            <a:r>
              <a:rPr lang="en-US" dirty="0"/>
              <a:t>(){</a:t>
            </a:r>
          </a:p>
          <a:p>
            <a:r>
              <a:rPr lang="el-GR" dirty="0"/>
              <a:t>    </a:t>
            </a:r>
            <a:r>
              <a:rPr lang="en-US" dirty="0"/>
              <a:t>return name;</a:t>
            </a:r>
          </a:p>
          <a:p>
            <a:r>
              <a:rPr lang="el-GR" dirty="0"/>
              <a:t>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046258" y="4627240"/>
            <a:ext cx="3127648" cy="817984"/>
          </a:xfrm>
          <a:prstGeom prst="wedgeRectCallout">
            <a:avLst>
              <a:gd name="adj1" fmla="val 4753"/>
              <a:gd name="adj2" fmla="val -3182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αντικείμενο δημιουργείται μέσα στον </a:t>
            </a:r>
            <a:r>
              <a:rPr lang="en-US" dirty="0" smtClean="0"/>
              <a:t>constructor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71600" y="5255941"/>
            <a:ext cx="419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438400"/>
            <a:ext cx="36576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206111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μια μέθοδος </a:t>
            </a:r>
            <a:r>
              <a:rPr lang="el-GR" dirty="0"/>
              <a:t>με το ίδιο όνομα όπως και η </a:t>
            </a:r>
            <a:r>
              <a:rPr lang="el-GR" dirty="0" smtClean="0"/>
              <a:t>κλάση και </a:t>
            </a:r>
            <a:r>
              <a:rPr lang="el-GR" dirty="0" smtClean="0">
                <a:solidFill>
                  <a:srgbClr val="FF0000"/>
                </a:solidFill>
              </a:rPr>
              <a:t>χωρίς τύπο </a:t>
            </a:r>
            <a:r>
              <a:rPr lang="el-GR" dirty="0" smtClean="0"/>
              <a:t>(ούτε </a:t>
            </a:r>
            <a:r>
              <a:rPr lang="en-US" dirty="0" smtClean="0"/>
              <a:t>void)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429"/>
            <a:ext cx="8229600" cy="4876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+":"+s);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HelloWorld3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("Hello World");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16881" y="3091934"/>
            <a:ext cx="352711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Αρχικοποιεί την μεταβλητή </a:t>
            </a:r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04040" y="479427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καλείται όταν δημιουργείται το αντικείμενο</a:t>
            </a:r>
            <a:r>
              <a:rPr lang="en-US" dirty="0" smtClean="0"/>
              <a:t> </a:t>
            </a:r>
            <a:r>
              <a:rPr lang="el-GR" dirty="0" smtClean="0"/>
              <a:t>με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τότε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82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0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Κώδικας σε πολλά 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έχουμε πολλές κλάσεις βολεύει να τις βάζουμε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αρχεία</a:t>
            </a:r>
            <a:r>
              <a:rPr lang="el-GR" dirty="0" smtClean="0"/>
              <a:t>.</a:t>
            </a:r>
          </a:p>
          <a:p>
            <a:pPr lvl="1"/>
            <a:r>
              <a:rPr lang="en-US" dirty="0" smtClean="0"/>
              <a:t>To </a:t>
            </a:r>
            <a:r>
              <a:rPr lang="el-GR" dirty="0" smtClean="0"/>
              <a:t>κάθε αρχείο έχει το όνομα της κλάσης</a:t>
            </a:r>
            <a:endParaRPr lang="en-US" dirty="0" smtClean="0"/>
          </a:p>
          <a:p>
            <a:pPr lvl="1"/>
            <a:r>
              <a:rPr lang="el-GR" dirty="0" smtClean="0"/>
              <a:t>Σημείωση: μια κλάση μόνη της σε ένα αρχείο είναι </a:t>
            </a:r>
            <a:r>
              <a:rPr lang="en-US" dirty="0" smtClean="0"/>
              <a:t>by default public, </a:t>
            </a:r>
            <a:r>
              <a:rPr lang="el-GR" dirty="0" smtClean="0"/>
              <a:t>μαζί με άλλη είναι </a:t>
            </a:r>
            <a:r>
              <a:rPr lang="en-US" dirty="0" smtClean="0"/>
              <a:t>by default private.</a:t>
            </a:r>
            <a:endParaRPr lang="el-GR" dirty="0" smtClean="0"/>
          </a:p>
          <a:p>
            <a:r>
              <a:rPr lang="el-GR" dirty="0" smtClean="0"/>
              <a:t>Ένα επιπλέον πλεονέκτημα είναι ότι μπορούμε να ορίσουμε μια </a:t>
            </a:r>
            <a:r>
              <a:rPr lang="en-US" dirty="0" smtClean="0">
                <a:solidFill>
                  <a:srgbClr val="0070C0"/>
                </a:solidFill>
              </a:rPr>
              <a:t>main </a:t>
            </a:r>
            <a:r>
              <a:rPr lang="el-GR" dirty="0" smtClean="0"/>
              <a:t>συνάρτηση για κάθε κλάση ξεχωριστά</a:t>
            </a:r>
          </a:p>
          <a:p>
            <a:pPr lvl="1"/>
            <a:r>
              <a:rPr lang="el-GR" dirty="0" smtClean="0"/>
              <a:t>Βοηθάει για το </a:t>
            </a:r>
            <a:r>
              <a:rPr lang="en-US" dirty="0" smtClean="0"/>
              <a:t>testing </a:t>
            </a:r>
            <a:r>
              <a:rPr lang="el-GR" dirty="0" smtClean="0"/>
              <a:t>του κώδικα.</a:t>
            </a:r>
            <a:endParaRPr lang="en-US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Για να κάνουμε </a:t>
            </a:r>
            <a:r>
              <a:rPr lang="en-US" dirty="0" smtClean="0"/>
              <a:t>compile </a:t>
            </a:r>
            <a:r>
              <a:rPr lang="el-GR" dirty="0" smtClean="0"/>
              <a:t>πολλά αρχεία </a:t>
            </a:r>
            <a:r>
              <a:rPr lang="el-GR" dirty="0" err="1" smtClean="0"/>
              <a:t>μαζι</a:t>
            </a:r>
            <a:r>
              <a:rPr lang="el-GR" dirty="0" smtClean="0"/>
              <a:t>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javac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file1.java file2.java file3.java  </a:t>
            </a:r>
            <a:r>
              <a:rPr lang="en-US" dirty="0" smtClean="0"/>
              <a:t>	</a:t>
            </a:r>
            <a:endParaRPr lang="el-GR" dirty="0" smtClean="0"/>
          </a:p>
          <a:p>
            <a:pPr lvl="2"/>
            <a:r>
              <a:rPr lang="el-GR" dirty="0" smtClean="0"/>
              <a:t>ή μπορούμε να κάνουμε </a:t>
            </a:r>
            <a:r>
              <a:rPr lang="en-US" dirty="0" smtClean="0"/>
              <a:t>compile </a:t>
            </a:r>
            <a:r>
              <a:rPr lang="el-GR" dirty="0" smtClean="0"/>
              <a:t>το </a:t>
            </a:r>
            <a:r>
              <a:rPr lang="en-US" dirty="0" smtClean="0"/>
              <a:t>“</a:t>
            </a:r>
            <a:r>
              <a:rPr lang="el-GR" dirty="0" smtClean="0"/>
              <a:t>βασικό</a:t>
            </a:r>
            <a:r>
              <a:rPr lang="en-US" dirty="0" smtClean="0"/>
              <a:t>”</a:t>
            </a:r>
            <a:r>
              <a:rPr lang="el-GR" dirty="0" smtClean="0"/>
              <a:t> αρχείο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8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5344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day;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month;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Jan", "Feb", "Mar", "Apr", "May", "Jun", "Jul", "Aug", "Sep", "Oct", "Nov", "Dec"};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month,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year)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(day &lt;= 0 || day &gt; 31 || month &lt;= 0 || month &gt;12 ){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return;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day;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month;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[month-1] + " " + year);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DateExample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Date(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7,3,2013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myDate.printDate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613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59632" y="2492896"/>
            <a:ext cx="158417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59632" y="2276872"/>
            <a:ext cx="129614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534400" cy="6192688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Date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month;private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Jan", "Feb", "Mar", "Apr", "May", "Jun", "Jul", "Aug", "Sep", "Oct", "Nov", "Dec"};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Date(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month,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year)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checkDay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(day)){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checkMonth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(month)){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month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this.year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year;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checkDay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day)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 (day &lt;= 0 || day &gt; 31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{return false;}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return true;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checkMonth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day)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if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month &lt;= 0 || month &gt;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12) {return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return true;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monthNames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[month-1] + " " + year);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20073" y="2924944"/>
            <a:ext cx="392392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n-US" dirty="0" smtClean="0"/>
              <a:t>constructor </a:t>
            </a:r>
            <a:r>
              <a:rPr lang="el-GR" dirty="0" smtClean="0"/>
              <a:t>μπορεί να καλεί και άλλες μεθόδους που κάνουν κάποια από τη δουλειά που χρειάζεται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63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2590800"/>
            <a:ext cx="32004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" y="1981200"/>
            <a:ext cx="3200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position=0;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ACCELERATOR = 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ACCELERATOR *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myCar1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Car(10);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myCar2 = new Car(-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myCar1.move(2);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myCar2.move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(-2);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638800" y="1066800"/>
            <a:ext cx="2971800" cy="1752600"/>
          </a:xfrm>
          <a:prstGeom prst="wedgeRoundRectCallout">
            <a:avLst>
              <a:gd name="adj1" fmla="val -110576"/>
              <a:gd name="adj2" fmla="val 1902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εκτέλεση αυτών των αρχικοποιήσεων γίνεται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εκτελεστούν οι εντολές στον </a:t>
            </a:r>
            <a:r>
              <a:rPr lang="en-US" dirty="0" smtClean="0">
                <a:solidFill>
                  <a:schemeClr val="tx1"/>
                </a:solidFill>
              </a:rPr>
              <a:t>constructor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105400" y="3429000"/>
            <a:ext cx="3886200" cy="914400"/>
          </a:xfrm>
          <a:prstGeom prst="wedgeRoundRectCallout">
            <a:avLst>
              <a:gd name="adj1" fmla="val -83690"/>
              <a:gd name="adj2" fmla="val -105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 </a:t>
            </a:r>
            <a:r>
              <a:rPr lang="el-GR" dirty="0" smtClean="0"/>
              <a:t>τελική τιμή του </a:t>
            </a:r>
            <a:r>
              <a:rPr lang="en-US" dirty="0" smtClean="0"/>
              <a:t>position </a:t>
            </a:r>
            <a:r>
              <a:rPr lang="el-GR" dirty="0" smtClean="0"/>
              <a:t>θα είναι αυτή που δίνεται σαν όρισμα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5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μια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Student</a:t>
            </a:r>
            <a:r>
              <a:rPr lang="en-US" dirty="0" smtClean="0"/>
              <a:t> </a:t>
            </a:r>
            <a:r>
              <a:rPr lang="el-GR" dirty="0" smtClean="0"/>
              <a:t>που να κρατάει πληροφορίες για έναν φοιτητή. Τι πεδία πρέπει να έχουμε? Τι θα μπει στον </a:t>
            </a:r>
            <a:r>
              <a:rPr lang="en-US" dirty="0" smtClean="0"/>
              <a:t>constructor?</a:t>
            </a:r>
          </a:p>
          <a:p>
            <a:endParaRPr lang="en-US" dirty="0"/>
          </a:p>
          <a:p>
            <a:r>
              <a:rPr lang="el-GR" dirty="0" smtClean="0"/>
              <a:t>Θέλουμε μια κλάση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GuestList</a:t>
            </a:r>
            <a:r>
              <a:rPr lang="en-US" dirty="0" smtClean="0"/>
              <a:t>) </a:t>
            </a:r>
            <a:r>
              <a:rPr lang="el-GR" dirty="0" smtClean="0"/>
              <a:t>που να χειρίζεται τους καλεσμένους σε ένα πάρτι. Τι πεδία πρέπει να έχουμε? Πώς θα κάνουμε τον </a:t>
            </a:r>
            <a:r>
              <a:rPr lang="en-US" dirty="0" smtClean="0"/>
              <a:t>constructor?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3109" y="764704"/>
            <a:ext cx="8640959" cy="563231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 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String name = "John Doe";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int AM = 1000;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Student(String name, int AM){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this.name =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this.AM = AM;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(name + " " + AM);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Student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aStudent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Student("Kostas", 1001);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aStudent.printInfo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0097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195736" y="4365104"/>
            <a:ext cx="5400600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List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844824"/>
            <a:ext cx="8280920" cy="4524315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GuestList</a:t>
            </a:r>
            <a:endParaRPr lang="en-US" b="1" dirty="0">
              <a:latin typeface="Courier New" panose="02070309020205020404" pitchFamily="49" charset="0"/>
              <a:ea typeface="Batang" panose="02030600000101010101" pitchFamily="18" charset="-127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private String[] names;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private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boolean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[] confirm;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int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public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GuestList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(int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{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this.numberOfGuests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names = new String[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confirm = new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boolean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numberOfGuests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	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getNamesFromInput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private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 void </a:t>
            </a:r>
            <a:r>
              <a:rPr lang="en-US" b="1" dirty="0" err="1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getNamesFromInput</a:t>
            </a:r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(){...}</a:t>
            </a:r>
          </a:p>
          <a:p>
            <a:r>
              <a:rPr lang="en-US" b="1" dirty="0">
                <a:latin typeface="Courier New" panose="02070309020205020404" pitchFamily="49" charset="0"/>
                <a:ea typeface="Batang" panose="02030600000101010101" pitchFamily="18" charset="-127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724128" y="5085184"/>
            <a:ext cx="2880320" cy="612648"/>
          </a:xfrm>
          <a:prstGeom prst="wedgeRectCallout">
            <a:avLst>
              <a:gd name="adj1" fmla="val -72232"/>
              <a:gd name="adj2" fmla="val -583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Καλεί μια άλλη μέθοδο για να πάρει τις τιμές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745390" y="2276873"/>
            <a:ext cx="2398609" cy="1374756"/>
          </a:xfrm>
          <a:prstGeom prst="wedgeRectCallout">
            <a:avLst>
              <a:gd name="adj1" fmla="val -20597"/>
              <a:gd name="adj2" fmla="val 965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Δεσμεύει μνήμη για τους πίνακες με τα ονόματα των καλεσμένων και τις επιβεβαιώσεις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851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5308</TotalTime>
  <Words>1224</Words>
  <Application>Microsoft Office PowerPoint</Application>
  <PresentationFormat>On-screen Show (4:3)</PresentationFormat>
  <Paragraphs>545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Batang</vt:lpstr>
      <vt:lpstr>Arial</vt:lpstr>
      <vt:lpstr>Calibri</vt:lpstr>
      <vt:lpstr>Courier New</vt:lpstr>
      <vt:lpstr>Clarity</vt:lpstr>
      <vt:lpstr>ΤΕΧΝΙΚΕΣ Αντικειμενοστραφουσ προγραμματισμου</vt:lpstr>
      <vt:lpstr>Constructors (Δημιουργοί)</vt:lpstr>
      <vt:lpstr>Παράδειγμα</vt:lpstr>
      <vt:lpstr>PowerPoint Presentation</vt:lpstr>
      <vt:lpstr>PowerPoint Presentation</vt:lpstr>
      <vt:lpstr>Παράδειγμα</vt:lpstr>
      <vt:lpstr>Παραδείγματα</vt:lpstr>
      <vt:lpstr>PowerPoint Presentation</vt:lpstr>
      <vt:lpstr>Guest List</vt:lpstr>
      <vt:lpstr>Υπερφόρτωση (Overloading)</vt:lpstr>
      <vt:lpstr>PowerPoint Presentation</vt:lpstr>
      <vt:lpstr>Υπογραφή μεθόδου</vt:lpstr>
      <vt:lpstr>PowerPoint Presentation</vt:lpstr>
      <vt:lpstr>Υπερφόρτωση - Προσοχή</vt:lpstr>
      <vt:lpstr>Δυο ειδικές μέθοδοι</vt:lpstr>
      <vt:lpstr>Παράδειγμα</vt:lpstr>
      <vt:lpstr>toString()</vt:lpstr>
      <vt:lpstr>toString()</vt:lpstr>
      <vt:lpstr>PowerPoint Presentation</vt:lpstr>
      <vt:lpstr>Παράδειγμα</vt:lpstr>
      <vt:lpstr>PowerPoint Presentation</vt:lpstr>
      <vt:lpstr>PowerPoint Presentation</vt:lpstr>
      <vt:lpstr>toString και equals</vt:lpstr>
      <vt:lpstr>Αντικείμενα ως ορίσματα</vt:lpstr>
      <vt:lpstr>Παράδειγμα</vt:lpstr>
      <vt:lpstr>PowerPoint Presentation</vt:lpstr>
      <vt:lpstr>Αντικείμενα μέσα σε αντικείμενα</vt:lpstr>
      <vt:lpstr>PowerPoint Presentation</vt:lpstr>
      <vt:lpstr>PowerPoint Presentation</vt:lpstr>
      <vt:lpstr>Κώδικας σε πολλά αρχεία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315</cp:revision>
  <dcterms:created xsi:type="dcterms:W3CDTF">2013-02-10T16:19:38Z</dcterms:created>
  <dcterms:modified xsi:type="dcterms:W3CDTF">2015-03-17T21:19:57Z</dcterms:modified>
</cp:coreProperties>
</file>