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7" r:id="rId2"/>
    <p:sldId id="375" r:id="rId3"/>
    <p:sldId id="391" r:id="rId4"/>
    <p:sldId id="403" r:id="rId5"/>
    <p:sldId id="404" r:id="rId6"/>
    <p:sldId id="369" r:id="rId7"/>
    <p:sldId id="370" r:id="rId8"/>
    <p:sldId id="371" r:id="rId9"/>
    <p:sldId id="394" r:id="rId10"/>
    <p:sldId id="381" r:id="rId11"/>
    <p:sldId id="382" r:id="rId12"/>
    <p:sldId id="383" r:id="rId13"/>
    <p:sldId id="384" r:id="rId14"/>
    <p:sldId id="385" r:id="rId15"/>
    <p:sldId id="410" r:id="rId16"/>
    <p:sldId id="388" r:id="rId17"/>
    <p:sldId id="390" r:id="rId18"/>
    <p:sldId id="395" r:id="rId19"/>
    <p:sldId id="398" r:id="rId20"/>
    <p:sldId id="399" r:id="rId21"/>
    <p:sldId id="400" r:id="rId22"/>
    <p:sldId id="396" r:id="rId23"/>
    <p:sldId id="401" r:id="rId24"/>
    <p:sldId id="397" r:id="rId25"/>
    <p:sldId id="40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6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Αντικειμενοστραφουσ 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Δημιουργώντας </a:t>
            </a:r>
            <a:r>
              <a:rPr lang="el-GR" smtClean="0"/>
              <a:t>δικές μας </a:t>
            </a:r>
          </a:p>
          <a:p>
            <a:pPr algn="ctr"/>
            <a:r>
              <a:rPr lang="el-GR" smtClean="0"/>
              <a:t>Κλάσεις </a:t>
            </a:r>
            <a:r>
              <a:rPr lang="el-GR" dirty="0" smtClean="0"/>
              <a:t>και Αντικείμενα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/>
              <a:t>keywords Public/Private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054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Ότι είναι ορισμένο ως </a:t>
            </a: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σε μία κλάση </a:t>
            </a:r>
            <a:r>
              <a:rPr lang="el-GR" dirty="0" smtClean="0">
                <a:solidFill>
                  <a:srgbClr val="FF0000"/>
                </a:solidFill>
              </a:rPr>
              <a:t>είναι </a:t>
            </a:r>
            <a:r>
              <a:rPr lang="el-GR" dirty="0" err="1" smtClean="0">
                <a:solidFill>
                  <a:srgbClr val="FF0000"/>
                </a:solidFill>
              </a:rPr>
              <a:t>προσβάσιμο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μία άλλη κλάση που ορίζει ένα αντικείμενο</a:t>
            </a:r>
            <a:r>
              <a:rPr lang="en-US" dirty="0" smtClean="0"/>
              <a:t> </a:t>
            </a:r>
            <a:r>
              <a:rPr lang="el-GR" dirty="0" smtClean="0"/>
              <a:t>τύπου </a:t>
            </a:r>
            <a:r>
              <a:rPr lang="en-US" dirty="0" smtClean="0"/>
              <a:t>Person</a:t>
            </a:r>
            <a:endParaRPr lang="el-GR" dirty="0" smtClean="0"/>
          </a:p>
          <a:p>
            <a:pPr lvl="1"/>
            <a:r>
              <a:rPr lang="el-GR" dirty="0" smtClean="0"/>
              <a:t>Π.χ., η μέθοδος </a:t>
            </a:r>
            <a:r>
              <a:rPr lang="en-US" dirty="0" err="1" smtClean="0">
                <a:solidFill>
                  <a:srgbClr val="0070C0"/>
                </a:solidFill>
              </a:rPr>
              <a:t>sayHello</a:t>
            </a:r>
            <a:r>
              <a:rPr lang="en-US" dirty="0" smtClean="0">
                <a:solidFill>
                  <a:srgbClr val="0070C0"/>
                </a:solidFill>
              </a:rPr>
              <a:t>()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είναι </a:t>
            </a:r>
            <a:r>
              <a:rPr lang="el-GR" dirty="0" err="1" smtClean="0">
                <a:solidFill>
                  <a:srgbClr val="FF0000"/>
                </a:solidFill>
              </a:rPr>
              <a:t>προσβάσιμη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HelloWorldRevisited</a:t>
            </a:r>
            <a:r>
              <a:rPr lang="en-US" dirty="0" smtClean="0"/>
              <a:t> </a:t>
            </a:r>
            <a:r>
              <a:rPr lang="el-GR" dirty="0" smtClean="0"/>
              <a:t>μέσω του αντικειμένου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someone</a:t>
            </a:r>
            <a:r>
              <a:rPr lang="en-US" dirty="0" smtClean="0"/>
              <a:t>.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Ότι </a:t>
            </a:r>
            <a:r>
              <a:rPr lang="el-GR" dirty="0"/>
              <a:t>είναι ορισμένο ως </a:t>
            </a:r>
            <a:r>
              <a:rPr lang="en-US" dirty="0" smtClean="0">
                <a:solidFill>
                  <a:srgbClr val="0070C0"/>
                </a:solidFill>
              </a:rPr>
              <a:t>private </a:t>
            </a:r>
            <a:r>
              <a:rPr lang="el-GR" dirty="0" smtClean="0"/>
              <a:t>σε </a:t>
            </a:r>
            <a:r>
              <a:rPr lang="el-GR" dirty="0"/>
              <a:t>μία κλάση </a:t>
            </a:r>
            <a:r>
              <a:rPr lang="el-GR" dirty="0" smtClean="0">
                <a:solidFill>
                  <a:srgbClr val="FF0000"/>
                </a:solidFill>
              </a:rPr>
              <a:t>δεν είναι </a:t>
            </a:r>
            <a:r>
              <a:rPr lang="el-GR" dirty="0" err="1">
                <a:solidFill>
                  <a:srgbClr val="FF0000"/>
                </a:solidFill>
              </a:rPr>
              <a:t>προσβάσιμο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από μία άλλη κλάση </a:t>
            </a:r>
            <a:endParaRPr lang="el-GR" dirty="0" smtClean="0"/>
          </a:p>
          <a:p>
            <a:pPr lvl="1"/>
            <a:r>
              <a:rPr lang="el-GR" dirty="0" smtClean="0"/>
              <a:t>Π.χ</a:t>
            </a:r>
            <a:r>
              <a:rPr lang="el-GR" dirty="0"/>
              <a:t>., </a:t>
            </a:r>
            <a:r>
              <a:rPr lang="el-GR" dirty="0" smtClean="0"/>
              <a:t>το πεδίο </a:t>
            </a:r>
            <a:r>
              <a:rPr lang="en-US" dirty="0" smtClean="0">
                <a:solidFill>
                  <a:srgbClr val="0070C0"/>
                </a:solidFill>
              </a:rPr>
              <a:t>name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είναι </a:t>
            </a:r>
            <a:r>
              <a:rPr lang="el-GR" dirty="0" err="1" smtClean="0">
                <a:solidFill>
                  <a:srgbClr val="FF0000"/>
                </a:solidFill>
              </a:rPr>
              <a:t>προσβάσιμο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/>
              <a:t>από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HelloWorldRevisted</a:t>
            </a:r>
            <a:r>
              <a:rPr lang="en-US" dirty="0" smtClean="0"/>
              <a:t> </a:t>
            </a:r>
            <a:r>
              <a:rPr lang="el-GR" dirty="0"/>
              <a:t>μέσω του αντικειμένου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someone</a:t>
            </a:r>
            <a:r>
              <a:rPr lang="en-US" dirty="0" smtClean="0"/>
              <a:t>.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Μπορούμε να έχουμε </a:t>
            </a:r>
            <a:r>
              <a:rPr lang="en-US" dirty="0" smtClean="0"/>
              <a:t>public </a:t>
            </a:r>
            <a:r>
              <a:rPr lang="el-GR" dirty="0" smtClean="0"/>
              <a:t>και </a:t>
            </a:r>
            <a:r>
              <a:rPr lang="en-US" dirty="0" smtClean="0"/>
              <a:t>private </a:t>
            </a:r>
            <a:r>
              <a:rPr lang="el-GR" dirty="0" smtClean="0"/>
              <a:t>πεδία και μεθόδους.</a:t>
            </a:r>
          </a:p>
          <a:p>
            <a:pPr lvl="1"/>
            <a:r>
              <a:rPr lang="el-GR" dirty="0" smtClean="0"/>
              <a:t>Κανόνας: Τα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τα ορίζουμε (σχεδόν) </a:t>
            </a:r>
            <a:r>
              <a:rPr lang="el-GR" b="1" dirty="0" smtClean="0">
                <a:solidFill>
                  <a:srgbClr val="FF0000"/>
                </a:solidFill>
              </a:rPr>
              <a:t>ΠΑΝΤΑ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Οι κλάσεις που χρειάζονται να καλούνται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είναι </a:t>
            </a: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αυτές που είναι </a:t>
            </a:r>
            <a:r>
              <a:rPr lang="el-GR" dirty="0" smtClean="0">
                <a:solidFill>
                  <a:srgbClr val="0070C0"/>
                </a:solidFill>
              </a:rPr>
              <a:t>βοηθητικές</a:t>
            </a:r>
            <a:r>
              <a:rPr lang="el-GR" dirty="0" smtClean="0"/>
              <a:t>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l-GR" dirty="0" smtClean="0"/>
              <a:t>Τα πεδία και οι μέθοδοι μίας κλάσης, ανεξάρτητα αν είναι </a:t>
            </a:r>
            <a:r>
              <a:rPr lang="en-US" dirty="0" smtClean="0"/>
              <a:t>public </a:t>
            </a:r>
            <a:r>
              <a:rPr lang="el-GR" dirty="0" smtClean="0"/>
              <a:t>ή </a:t>
            </a:r>
            <a:r>
              <a:rPr lang="en-US" dirty="0" smtClean="0"/>
              <a:t>private, </a:t>
            </a:r>
            <a:r>
              <a:rPr lang="el-GR" dirty="0" smtClean="0"/>
              <a:t>είναι </a:t>
            </a:r>
            <a:r>
              <a:rPr lang="el-GR" dirty="0" err="1" smtClean="0">
                <a:solidFill>
                  <a:srgbClr val="0070C0"/>
                </a:solidFill>
              </a:rPr>
              <a:t>προσβάσιμα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από όλες τις μεθόδους</a:t>
            </a:r>
            <a:r>
              <a:rPr lang="en-US" dirty="0" smtClean="0"/>
              <a:t> </a:t>
            </a:r>
            <a:r>
              <a:rPr lang="el-GR" dirty="0" smtClean="0"/>
              <a:t>και τα αντικείμενα </a:t>
            </a:r>
            <a:r>
              <a:rPr lang="el-GR" dirty="0" smtClean="0">
                <a:solidFill>
                  <a:srgbClr val="FF0000"/>
                </a:solidFill>
              </a:rPr>
              <a:t>της ίδιας κλάσης</a:t>
            </a:r>
          </a:p>
          <a:p>
            <a:pPr lvl="1"/>
            <a:r>
              <a:rPr lang="el-GR" dirty="0" smtClean="0"/>
              <a:t>Π.χ., το πεδίο </a:t>
            </a:r>
            <a:r>
              <a:rPr lang="en-US" dirty="0" smtClean="0">
                <a:solidFill>
                  <a:srgbClr val="0070C0"/>
                </a:solidFill>
              </a:rPr>
              <a:t>name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err="1" smtClean="0"/>
              <a:t>προσβάσιμο</a:t>
            </a:r>
            <a:r>
              <a:rPr lang="el-GR" dirty="0" smtClean="0"/>
              <a:t> παντού μέσα στην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</a:t>
            </a:r>
            <a:r>
              <a:rPr lang="en-US" dirty="0" smtClean="0"/>
              <a:t>.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9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ένα πρόγραμμα που να προσομοιώνει την κίνηση ενός αυτοκινήτου, το οποίο κινείται και τυπώνει τη θέση του.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0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MovingCar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Car()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234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μέθοδοι που έχουμε δει μέχρι τώρα είναι πολύ απλές</a:t>
            </a:r>
          </a:p>
          <a:p>
            <a:pPr lvl="1"/>
            <a:r>
              <a:rPr lang="el-GR" dirty="0" smtClean="0"/>
              <a:t>Δεν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παραμέτρους</a:t>
            </a:r>
            <a:r>
              <a:rPr lang="el-GR" dirty="0" smtClean="0"/>
              <a:t> (δεν παίρνουν </a:t>
            </a:r>
            <a:r>
              <a:rPr lang="el-GR" dirty="0" smtClean="0">
                <a:solidFill>
                  <a:srgbClr val="0070C0"/>
                </a:solidFill>
              </a:rPr>
              <a:t>ορίσματα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Δεν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επιστρέφουν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4343400"/>
            <a:ext cx="3688830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move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549495" y="3657600"/>
            <a:ext cx="2286000" cy="609600"/>
          </a:xfrm>
          <a:prstGeom prst="wedgeRoundRectCallout">
            <a:avLst>
              <a:gd name="adj1" fmla="val 10195"/>
              <a:gd name="adj2" fmla="val 8352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l-GR" dirty="0" smtClean="0">
                <a:solidFill>
                  <a:schemeClr val="tx1"/>
                </a:solidFill>
              </a:rPr>
              <a:t>δεν επιστρέφει τιμή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3695700"/>
            <a:ext cx="2286000" cy="533400"/>
          </a:xfrm>
          <a:prstGeom prst="wedgeRoundRectCallout">
            <a:avLst>
              <a:gd name="adj1" fmla="val -29805"/>
              <a:gd name="adj2" fmla="val 9133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Δεν παίρνει ορίσματα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76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την κίνηση κατά μία θέση θέλουμε να μπορούμε να κινούμε το όχημα όσες θέσεις θέλουμε</a:t>
            </a:r>
            <a:r>
              <a:rPr lang="en-US" dirty="0" smtClean="0"/>
              <a:t> </a:t>
            </a:r>
            <a:r>
              <a:rPr lang="el-GR" dirty="0" smtClean="0"/>
              <a:t>είτε προς τα δεξιά (+) είτε προς τα αριστερά (-). Θα τυπώνεται η θέση σε κάθε κίνηση.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Οι μέθοδοι μπορούν να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παραμέτρους  </a:t>
            </a:r>
          </a:p>
          <a:p>
            <a:pPr lvl="1"/>
            <a:r>
              <a:rPr lang="el-GR" dirty="0" smtClean="0"/>
              <a:t>Μας επιτρέπουν να περάσουμε </a:t>
            </a:r>
            <a:r>
              <a:rPr lang="el-GR" dirty="0" smtClean="0">
                <a:solidFill>
                  <a:srgbClr val="0070C0"/>
                </a:solidFill>
              </a:rPr>
              <a:t>τιμές</a:t>
            </a:r>
            <a:r>
              <a:rPr lang="el-GR" dirty="0" smtClean="0"/>
              <a:t> στην μέθοδο μας </a:t>
            </a:r>
          </a:p>
          <a:p>
            <a:pPr lvl="1"/>
            <a:endParaRPr lang="el-GR" dirty="0">
              <a:solidFill>
                <a:srgbClr val="0070C0"/>
              </a:solidFill>
            </a:endParaRPr>
          </a:p>
          <a:p>
            <a:pPr lvl="1"/>
            <a:endParaRPr lang="el-GR" dirty="0" smtClean="0">
              <a:solidFill>
                <a:srgbClr val="0070C0"/>
              </a:solidFill>
            </a:endParaRPr>
          </a:p>
          <a:p>
            <a:pPr lvl="1"/>
            <a:endParaRPr lang="el-GR" dirty="0">
              <a:solidFill>
                <a:srgbClr val="0070C0"/>
              </a:solidFill>
            </a:endParaRPr>
          </a:p>
          <a:p>
            <a:pPr lvl="1"/>
            <a:endParaRPr lang="el-GR" dirty="0" smtClean="0">
              <a:solidFill>
                <a:srgbClr val="0070C0"/>
              </a:solidFill>
            </a:endParaRPr>
          </a:p>
          <a:p>
            <a:pPr lvl="1"/>
            <a:endParaRPr lang="el-GR" dirty="0">
              <a:solidFill>
                <a:srgbClr val="0070C0"/>
              </a:solidFill>
            </a:endParaRPr>
          </a:p>
          <a:p>
            <a:pPr lvl="1"/>
            <a:endParaRPr lang="el-GR" dirty="0" smtClean="0">
              <a:solidFill>
                <a:srgbClr val="0070C0"/>
              </a:solidFill>
            </a:endParaRPr>
          </a:p>
          <a:p>
            <a:pPr lvl="1"/>
            <a:endParaRPr lang="el-GR" dirty="0" smtClean="0"/>
          </a:p>
          <a:p>
            <a:pPr lvl="1"/>
            <a:endParaRPr lang="el-GR" dirty="0"/>
          </a:p>
          <a:p>
            <a:pPr lvl="1"/>
            <a:r>
              <a:rPr lang="el-GR" dirty="0" smtClean="0"/>
              <a:t>Μία </a:t>
            </a:r>
            <a:r>
              <a:rPr lang="el-GR" dirty="0"/>
              <a:t>παράμετρος ορίζεται όπως οποιαδήποτε άλλη </a:t>
            </a:r>
            <a:r>
              <a:rPr lang="el-GR" dirty="0">
                <a:solidFill>
                  <a:srgbClr val="0070C0"/>
                </a:solidFill>
              </a:rPr>
              <a:t>μεταβλητή</a:t>
            </a:r>
            <a:r>
              <a:rPr lang="el-GR" dirty="0"/>
              <a:t>.</a:t>
            </a:r>
          </a:p>
          <a:p>
            <a:pPr lvl="2"/>
            <a:r>
              <a:rPr lang="el-GR" sz="2400" dirty="0"/>
              <a:t>Πρέπει να έχει συγκεκριμένο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sz="2400" dirty="0"/>
              <a:t>.</a:t>
            </a:r>
          </a:p>
          <a:p>
            <a:pPr lvl="2"/>
            <a:r>
              <a:rPr lang="el-GR" sz="2400" dirty="0"/>
              <a:t>Όταν </a:t>
            </a:r>
            <a:r>
              <a:rPr lang="el-GR" sz="2400" dirty="0" smtClean="0"/>
              <a:t>καλούμε την </a:t>
            </a:r>
            <a:r>
              <a:rPr lang="el-GR" sz="2400" dirty="0"/>
              <a:t>μέθοδο, </a:t>
            </a:r>
            <a:r>
              <a:rPr lang="el-GR" sz="2400" dirty="0" smtClean="0"/>
              <a:t>το </a:t>
            </a:r>
            <a:r>
              <a:rPr lang="el-GR" sz="2400" dirty="0" smtClean="0">
                <a:solidFill>
                  <a:srgbClr val="0070C0"/>
                </a:solidFill>
              </a:rPr>
              <a:t>όρισμα</a:t>
            </a:r>
            <a:r>
              <a:rPr lang="el-GR" sz="2400" dirty="0" smtClean="0"/>
              <a:t> που περνάμε θα πρέπει να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συμφωνεί στον τύπο </a:t>
            </a:r>
            <a:r>
              <a:rPr lang="el-GR" sz="2400" dirty="0" smtClean="0"/>
              <a:t>με την παράμετρο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3200400"/>
            <a:ext cx="5724644" cy="163121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steps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position +=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steps;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5638800" y="2438400"/>
            <a:ext cx="2286000" cy="533400"/>
          </a:xfrm>
          <a:prstGeom prst="wedgeRoundRectCallout">
            <a:avLst>
              <a:gd name="adj1" fmla="val -29805"/>
              <a:gd name="adj2" fmla="val 9133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παραμέτρου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3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981200"/>
            <a:ext cx="16764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593506" y="1571358"/>
            <a:ext cx="990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6019800"/>
            <a:ext cx="381000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58611" y="5800102"/>
            <a:ext cx="685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delta = 1;</a:t>
            </a:r>
            <a:endParaRPr lang="el-GR" sz="4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steps = -steps; delta = -1;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position += delta;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-10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("--: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+ steps);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3848100" y="457200"/>
            <a:ext cx="3390900" cy="864015"/>
          </a:xfrm>
          <a:prstGeom prst="wedgeRoundRectCallout">
            <a:avLst>
              <a:gd name="adj1" fmla="val -39419"/>
              <a:gd name="adj2" fmla="val 75016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Παράμετρος</a:t>
            </a:r>
            <a:r>
              <a:rPr lang="el-GR" dirty="0" smtClean="0">
                <a:solidFill>
                  <a:schemeClr val="tx1"/>
                </a:solidFill>
              </a:rPr>
              <a:t> της μεθόδου: Ορίζεται όπως μια μεταβλητή  και έχει συγκεκριμένο τύπο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638800" y="5181600"/>
            <a:ext cx="3480988" cy="838200"/>
          </a:xfrm>
          <a:prstGeom prst="wedgeRoundRectCallout">
            <a:avLst>
              <a:gd name="adj1" fmla="val -86874"/>
              <a:gd name="adj2" fmla="val 38436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Όρισμα </a:t>
            </a:r>
            <a:r>
              <a:rPr lang="el-GR" dirty="0">
                <a:solidFill>
                  <a:schemeClr val="tx1"/>
                </a:solidFill>
              </a:rPr>
              <a:t>της </a:t>
            </a:r>
            <a:r>
              <a:rPr lang="el-GR" dirty="0" smtClean="0">
                <a:solidFill>
                  <a:schemeClr val="tx1"/>
                </a:solidFill>
              </a:rPr>
              <a:t>μεθόδου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l-GR" dirty="0" smtClean="0">
                <a:solidFill>
                  <a:schemeClr val="tx1"/>
                </a:solidFill>
              </a:rPr>
              <a:t>Πρέπει να συμφωνεί στον τύπο με τον ορισμό της παραμέτρου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79279" y="2133600"/>
            <a:ext cx="36576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πέρασμα των παραμέτρων γίνεται </a:t>
            </a:r>
            <a:r>
              <a:rPr lang="el-GR" dirty="0" smtClean="0">
                <a:solidFill>
                  <a:srgbClr val="FF0000"/>
                </a:solidFill>
              </a:rPr>
              <a:t>κατά τιμή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pass by value</a:t>
            </a:r>
            <a:r>
              <a:rPr lang="en-US" dirty="0" smtClean="0"/>
              <a:t>)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494945" y="6097780"/>
            <a:ext cx="2095500" cy="609600"/>
          </a:xfrm>
          <a:prstGeom prst="wedgeRoundRectCallout">
            <a:avLst>
              <a:gd name="adj1" fmla="val -62825"/>
              <a:gd name="adj2" fmla="val -3630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l-G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--: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l-G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62187" y="3581400"/>
            <a:ext cx="3657600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παράμετρος</a:t>
            </a:r>
            <a:r>
              <a:rPr lang="el-GR" dirty="0" smtClean="0"/>
              <a:t> λειτουργεί ως </a:t>
            </a:r>
            <a:r>
              <a:rPr lang="el-GR" dirty="0" smtClean="0">
                <a:solidFill>
                  <a:srgbClr val="FF0000"/>
                </a:solidFill>
              </a:rPr>
              <a:t>τοπική μεταβλητή </a:t>
            </a:r>
            <a:r>
              <a:rPr lang="el-GR" dirty="0" smtClean="0"/>
              <a:t>της συνάρτησης και χάνεται μετά την κλήση της μεθόδου. Η τιμή του </a:t>
            </a:r>
            <a:r>
              <a:rPr lang="el-GR" dirty="0" smtClean="0">
                <a:solidFill>
                  <a:srgbClr val="FF0000"/>
                </a:solidFill>
              </a:rPr>
              <a:t>ορίσματος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μεταβάλλεται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1" y="2384608"/>
            <a:ext cx="1371599" cy="1120591"/>
          </a:xfrm>
          <a:prstGeom prst="wedgeRoundRectCallout">
            <a:avLst>
              <a:gd name="adj1" fmla="val 46886"/>
              <a:gd name="adj2" fmla="val -7251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Τοπική μεταβλητή </a:t>
            </a:r>
            <a:r>
              <a:rPr lang="el-GR" dirty="0" smtClean="0">
                <a:solidFill>
                  <a:schemeClr val="tx1"/>
                </a:solidFill>
              </a:rPr>
              <a:t>της μεθόδου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24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828800" y="3200400"/>
            <a:ext cx="1828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steps)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delta = 1;</a:t>
            </a:r>
            <a:endParaRPr lang="el-GR" sz="4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steps = -steps; delta = -1;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sz="4300" b="1" smtClean="0">
                <a:latin typeface="Courier New" pitchFamily="49" charset="0"/>
                <a:cs typeface="Courier New" pitchFamily="49" charset="0"/>
              </a:rPr>
              <a:t>+= delta;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4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43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-10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("--:</a:t>
            </a: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+ steps);</a:t>
            </a: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5791200" y="2514600"/>
            <a:ext cx="3352800" cy="1222248"/>
          </a:xfrm>
          <a:prstGeom prst="wedgeRoundRectCallout">
            <a:avLst>
              <a:gd name="adj1" fmla="val -105709"/>
              <a:gd name="adj2" fmla="val 170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Μπορούμε να κάνουμε την εκτ</a:t>
            </a:r>
            <a:r>
              <a:rPr lang="el-GR" dirty="0"/>
              <a:t>ύ</a:t>
            </a:r>
            <a:r>
              <a:rPr lang="el-GR" dirty="0" smtClean="0"/>
              <a:t>πωση καλώντας την </a:t>
            </a:r>
            <a:r>
              <a:rPr lang="en-US" dirty="0" err="1" smtClean="0"/>
              <a:t>printPosition</a:t>
            </a:r>
            <a:r>
              <a:rPr lang="en-US" dirty="0" smtClean="0"/>
              <a:t>()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9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Τοπικές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Είδαμε πρώτη φορά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τοπικές μεταβλητές </a:t>
            </a:r>
            <a:r>
              <a:rPr lang="el-GR" dirty="0" smtClean="0"/>
              <a:t>όταν μιλήσαμε για μεταβλητές που ορίζονται μέσα σε ένα λογικό </a:t>
            </a:r>
            <a:r>
              <a:rPr lang="en-US" dirty="0" smtClean="0"/>
              <a:t>block.</a:t>
            </a:r>
          </a:p>
          <a:p>
            <a:pPr lvl="1"/>
            <a:r>
              <a:rPr lang="el-GR" dirty="0" smtClean="0"/>
              <a:t>Παρόμοια είναι και για τις </a:t>
            </a:r>
            <a:r>
              <a:rPr lang="el-GR" dirty="0"/>
              <a:t>μεταβλητές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rgbClr val="0070C0"/>
                </a:solidFill>
              </a:rPr>
              <a:t>μεθόδου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  <a:p>
            <a:r>
              <a:rPr lang="el-GR" dirty="0" smtClean="0"/>
              <a:t>Τοπικές μεταβλητές μιας μεθόδου είναι οι μεταβλητές που ορίζονται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μέσα </a:t>
            </a:r>
            <a:r>
              <a:rPr lang="el-GR" dirty="0" smtClean="0"/>
              <a:t>στον κώδικα της μεθόδου </a:t>
            </a:r>
            <a:endParaRPr lang="el-GR" dirty="0"/>
          </a:p>
          <a:p>
            <a:pPr lvl="1"/>
            <a:r>
              <a:rPr lang="el-GR" dirty="0" smtClean="0"/>
              <a:t>Περιλαμβάνουν και τις μεταβλητές που κρατάνε τις </a:t>
            </a:r>
            <a:r>
              <a:rPr lang="el-GR" dirty="0" smtClean="0">
                <a:solidFill>
                  <a:srgbClr val="0070C0"/>
                </a:solidFill>
              </a:rPr>
              <a:t>παραμέτρους</a:t>
            </a:r>
            <a:r>
              <a:rPr lang="el-GR" dirty="0" smtClean="0"/>
              <a:t> της μεθόδου</a:t>
            </a:r>
          </a:p>
          <a:p>
            <a:r>
              <a:rPr lang="el-GR" dirty="0" smtClean="0"/>
              <a:t>Οι μεταβλητές αυτές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 smtClean="0"/>
              <a:t> μόνο </a:t>
            </a:r>
            <a:r>
              <a:rPr lang="el-GR" dirty="0" smtClean="0">
                <a:solidFill>
                  <a:srgbClr val="0070C0"/>
                </a:solidFill>
              </a:rPr>
              <a:t>μέσα στην μέθοδο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Εξαφανίζονται</a:t>
            </a:r>
            <a:r>
              <a:rPr lang="el-GR" dirty="0" smtClean="0"/>
              <a:t> όταν </a:t>
            </a:r>
            <a:r>
              <a:rPr lang="el-GR" dirty="0" smtClean="0">
                <a:solidFill>
                  <a:srgbClr val="0070C0"/>
                </a:solidFill>
              </a:rPr>
              <a:t>βγούμε</a:t>
            </a:r>
            <a:r>
              <a:rPr lang="el-GR" dirty="0" smtClean="0"/>
              <a:t> από τη μέθοδο.</a:t>
            </a:r>
          </a:p>
          <a:p>
            <a:endParaRPr lang="el-GR" dirty="0" smtClean="0"/>
          </a:p>
          <a:p>
            <a:r>
              <a:rPr lang="el-GR" dirty="0" smtClean="0"/>
              <a:t>Αντιθέτως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της κλάσης διατηρούνται όσο υπάρχει το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/>
              <a:t>,</a:t>
            </a:r>
            <a:r>
              <a:rPr lang="el-GR" dirty="0" smtClean="0"/>
              <a:t> </a:t>
            </a:r>
            <a:r>
              <a:rPr lang="el-GR" dirty="0"/>
              <a:t>κ</a:t>
            </a:r>
            <a:r>
              <a:rPr lang="el-GR" dirty="0" smtClean="0"/>
              <a:t>αι έχουν εμβέλεια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όλη</a:t>
            </a:r>
            <a:r>
              <a:rPr lang="el-GR" dirty="0" smtClean="0"/>
              <a:t> την κλάση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32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που επιστρέφουν τιμές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Μέχρι τώρα οι μέθοδοι που φτιάξαμε δεν επιστρέφουν τιμή</a:t>
            </a:r>
          </a:p>
          <a:p>
            <a:pPr lvl="1"/>
            <a:r>
              <a:rPr lang="el-GR" dirty="0" smtClean="0"/>
              <a:t>Είναι τύπου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void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l-GR" dirty="0" smtClean="0"/>
              <a:t>Σε πολλές περιπτώσεις θέλουμε η μέθοδος να μας </a:t>
            </a:r>
            <a:r>
              <a:rPr lang="el-GR" dirty="0" smtClean="0">
                <a:solidFill>
                  <a:srgbClr val="0070C0"/>
                </a:solidFill>
              </a:rPr>
              <a:t>επιστρέφει τιμή</a:t>
            </a:r>
          </a:p>
          <a:p>
            <a:pPr lvl="1"/>
            <a:r>
              <a:rPr lang="el-GR" dirty="0" smtClean="0"/>
              <a:t>Π.χ., μία μέθοδος που υπολογίζει το άθροισμα δύο αριθμών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99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πρώτο εργαστήριο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724401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Δημιουργία αντικειμένου </a:t>
            </a:r>
            <a:r>
              <a:rPr lang="en-US" dirty="0" smtClean="0"/>
              <a:t>Scanner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 input = new Scanner(System.in);</a:t>
            </a:r>
            <a:endParaRPr lang="el-GR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 smtClean="0"/>
              <a:t>Το αντικείμενο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 smtClean="0"/>
              <a:t> </a:t>
            </a:r>
            <a:r>
              <a:rPr lang="el-GR" dirty="0" smtClean="0"/>
              <a:t>είναι η σύνδεση του προγράμματος μας με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πληκτρολόγιο</a:t>
            </a:r>
            <a:r>
              <a:rPr lang="el-GR" dirty="0" smtClean="0"/>
              <a:t>. </a:t>
            </a:r>
          </a:p>
          <a:p>
            <a:pPr lvl="2"/>
            <a:r>
              <a:rPr lang="el-GR" dirty="0" smtClean="0"/>
              <a:t>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ένα πληκτρολόγιο </a:t>
            </a:r>
            <a:r>
              <a:rPr lang="el-GR" dirty="0" smtClean="0"/>
              <a:t>θα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ένα αντικείμενο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 </a:t>
            </a:r>
            <a:r>
              <a:rPr lang="el-GR" dirty="0" smtClean="0"/>
              <a:t>το οποίο θα χρησιμοποιήσουμε για να διαβάσουμε οτιδήποτε πληκτρολογηθεί.</a:t>
            </a:r>
          </a:p>
          <a:p>
            <a:pPr lvl="2"/>
            <a:r>
              <a:rPr lang="el-GR" dirty="0" smtClean="0"/>
              <a:t>Δεν έχει νόημα να κάνουμε ένα αντικείμενο για κάθε μεταβλητή που διαβάζουμε.</a:t>
            </a:r>
          </a:p>
          <a:p>
            <a:pPr lvl="1"/>
            <a:r>
              <a:rPr lang="el-GR" dirty="0" smtClean="0"/>
              <a:t>Μέθοδοι της </a:t>
            </a:r>
            <a:r>
              <a:rPr lang="en-US" dirty="0" smtClean="0"/>
              <a:t>Scanner: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next()</a:t>
            </a:r>
            <a:r>
              <a:rPr lang="en-US" dirty="0" smtClean="0"/>
              <a:t>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το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 </a:t>
            </a:r>
            <a:r>
              <a:rPr lang="el-GR" dirty="0" smtClean="0"/>
              <a:t>από την είσοδο (όλοι οι χαρακτήρες από το σημείο που σταμάτησε την προηγούμενη φορά μέχρι να βρει </a:t>
            </a:r>
            <a:r>
              <a:rPr lang="en-US" dirty="0" smtClean="0"/>
              <a:t>white space: </a:t>
            </a:r>
            <a:r>
              <a:rPr lang="el-GR" dirty="0" err="1" smtClean="0"/>
              <a:t>κενο</a:t>
            </a:r>
            <a:r>
              <a:rPr lang="el-GR" dirty="0" smtClean="0"/>
              <a:t>, </a:t>
            </a:r>
            <a:r>
              <a:rPr lang="en-US" dirty="0" smtClean="0"/>
              <a:t>tab, </a:t>
            </a:r>
            <a:r>
              <a:rPr lang="el-GR" dirty="0" smtClean="0"/>
              <a:t>αλλαγή γραμμής)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διαβάζει το επόμενο </a:t>
            </a:r>
            <a:r>
              <a:rPr lang="en-US" dirty="0" smtClean="0"/>
              <a:t>String </a:t>
            </a:r>
            <a:r>
              <a:rPr lang="el-GR" dirty="0" smtClean="0"/>
              <a:t>και το μετατρέπει σε </a:t>
            </a:r>
            <a:r>
              <a:rPr lang="en-US" dirty="0" smtClean="0"/>
              <a:t>int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αριθμό</a:t>
            </a:r>
            <a:r>
              <a:rPr lang="el-GR" dirty="0" smtClean="0"/>
              <a:t>.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/>
              <a:t>διαβάζει το επόμενο </a:t>
            </a:r>
            <a:r>
              <a:rPr lang="en-US" dirty="0"/>
              <a:t>String </a:t>
            </a:r>
            <a:r>
              <a:rPr lang="el-GR" dirty="0"/>
              <a:t>και το μετατρέπει σε </a:t>
            </a:r>
            <a:r>
              <a:rPr lang="en-US" dirty="0" smtClean="0"/>
              <a:t>double </a:t>
            </a:r>
            <a:r>
              <a:rPr lang="el-GR" dirty="0" smtClean="0"/>
              <a:t>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επιστρέφει τον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double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αριθμό</a:t>
            </a:r>
            <a:r>
              <a:rPr lang="el-GR" dirty="0" smtClean="0"/>
              <a:t>.</a:t>
            </a:r>
            <a:endParaRPr lang="el-GR" dirty="0"/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Διαβάζει ότι υπάρχει μέχρι να βρει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newline</a:t>
            </a:r>
            <a:r>
              <a:rPr lang="en-US" dirty="0" smtClean="0"/>
              <a:t> </a:t>
            </a:r>
            <a:r>
              <a:rPr lang="el-GR" dirty="0" smtClean="0"/>
              <a:t>και το επιστρέφει ως </a:t>
            </a:r>
            <a:r>
              <a:rPr lang="en-US" dirty="0" smtClean="0"/>
              <a:t>String.</a:t>
            </a:r>
            <a:endParaRPr lang="el-GR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0463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αυτοκίνητο μας δεν μπορεί να μετακινηθεί έξω από το διάστημα [-10,10]. Θέλουμε η </a:t>
            </a:r>
            <a:r>
              <a:rPr lang="en-US" dirty="0" smtClean="0"/>
              <a:t>move() </a:t>
            </a:r>
            <a:r>
              <a:rPr lang="el-GR" dirty="0" smtClean="0"/>
              <a:t>να μας επιστρέφει μια λογική τιμή αν η μετακίνηση έγινε η όχι.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93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43635" y="2667000"/>
            <a:ext cx="14859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00200" y="2057400"/>
            <a:ext cx="14859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838200" y="1497106"/>
            <a:ext cx="3352800" cy="25549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371600" y="5515535"/>
            <a:ext cx="3886200" cy="2106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}else</a:t>
            </a: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l-GR" sz="105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MovingCar3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05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carMoved</a:t>
            </a:r>
            <a:r>
              <a:rPr lang="en-US" sz="105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05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05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carMoved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(“Car could not move”);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294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εντολή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χρησιμοποιείται για να επιστρέψει μια τιμή μια μέθοδος.</a:t>
            </a:r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έκφραση&gt;</a:t>
            </a:r>
          </a:p>
          <a:p>
            <a:r>
              <a:rPr lang="el-GR" dirty="0" smtClean="0"/>
              <a:t>Αν έχουμε μια συνάρτηση που επιστρέφει τιμή τύπου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</a:t>
            </a:r>
          </a:p>
          <a:p>
            <a:pPr lvl="1"/>
            <a:r>
              <a:rPr lang="el-GR" dirty="0" smtClean="0"/>
              <a:t>Π.χ.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division(int x, int y)</a:t>
            </a:r>
          </a:p>
          <a:p>
            <a:r>
              <a:rPr lang="el-GR" dirty="0" smtClean="0"/>
              <a:t>η έκφραση στο </a:t>
            </a:r>
            <a:r>
              <a:rPr lang="en-US" dirty="0" smtClean="0"/>
              <a:t>return </a:t>
            </a:r>
            <a:r>
              <a:rPr lang="el-GR" dirty="0" smtClean="0"/>
              <a:t>πρέπει να επιστρέφει μία τιμή τύπου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 smtClean="0"/>
              <a:t>. (π.χ.,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x/(double)y</a:t>
            </a:r>
            <a:r>
              <a:rPr lang="en-US" dirty="0" smtClean="0"/>
              <a:t>)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Κάθε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μονοπάτι</a:t>
            </a:r>
            <a:r>
              <a:rPr lang="el-GR" dirty="0" smtClean="0"/>
              <a:t> εκτέλεσης του κώδικα θα πρέπει να επιστρέφει μια τιμή.</a:t>
            </a:r>
          </a:p>
          <a:p>
            <a:pPr lvl="1"/>
            <a:r>
              <a:rPr lang="el-GR" dirty="0"/>
              <a:t>Η κλήση της </a:t>
            </a:r>
            <a:r>
              <a:rPr lang="en-US" dirty="0"/>
              <a:t>return </a:t>
            </a:r>
            <a:r>
              <a:rPr lang="el-GR" dirty="0"/>
              <a:t>σε οποιοδήποτε σημείο του κώδικα </a:t>
            </a:r>
            <a:r>
              <a:rPr lang="el-GR" dirty="0">
                <a:solidFill>
                  <a:srgbClr val="0070C0"/>
                </a:solidFill>
              </a:rPr>
              <a:t>σταματάει την εκτέλεση </a:t>
            </a:r>
            <a:r>
              <a:rPr lang="el-GR" dirty="0"/>
              <a:t>της μεθόδου και επιστρέφει τιμή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329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295400" y="5421406"/>
            <a:ext cx="3886200" cy="2106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1524000"/>
            <a:ext cx="3352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52600" y="2133600"/>
            <a:ext cx="14859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800" y="2687171"/>
            <a:ext cx="14859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05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MovingCar3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05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carMoved</a:t>
            </a:r>
            <a:r>
              <a:rPr lang="en-US" sz="105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05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05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carMoved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(“Car could not move”);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1570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Μπορούμε να καλέσουμε την </a:t>
            </a:r>
            <a:r>
              <a:rPr lang="en-US" dirty="0">
                <a:solidFill>
                  <a:srgbClr val="FF0000"/>
                </a:solidFill>
              </a:rPr>
              <a:t>return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και σε μία </a:t>
            </a:r>
            <a:r>
              <a:rPr lang="en-US" dirty="0">
                <a:solidFill>
                  <a:srgbClr val="FF0000"/>
                </a:solidFill>
              </a:rPr>
              <a:t>void</a:t>
            </a:r>
            <a:r>
              <a:rPr lang="en-US" dirty="0"/>
              <a:t> </a:t>
            </a:r>
            <a:r>
              <a:rPr lang="el-GR" dirty="0"/>
              <a:t>μέθοδο</a:t>
            </a:r>
          </a:p>
          <a:p>
            <a:pPr lvl="1"/>
            <a:r>
              <a:rPr lang="el-GR" dirty="0"/>
              <a:t>Χωρίς επιστρεφόμενη τιμή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/>
              <a:t>Σταματάει την εκτέλεση της </a:t>
            </a:r>
            <a:r>
              <a:rPr lang="el-GR" dirty="0" smtClean="0"/>
              <a:t>μεθόδου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3962400"/>
            <a:ext cx="6939720" cy="2031325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printIfPositive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if (position &lt; 0){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(“position = “ + position);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0368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682" y="1524000"/>
            <a:ext cx="3352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371600" y="5410200"/>
            <a:ext cx="2514600" cy="2106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15621" y="2140321"/>
            <a:ext cx="1485900" cy="22187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2743200"/>
            <a:ext cx="16002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05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MovingCar3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05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4724400" y="4876800"/>
            <a:ext cx="4191000" cy="1600200"/>
          </a:xfrm>
          <a:prstGeom prst="wedgeRectCallout">
            <a:avLst>
              <a:gd name="adj1" fmla="val -68961"/>
              <a:gd name="adj2" fmla="val -142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/>
              <a:t>Η </a:t>
            </a:r>
            <a:r>
              <a:rPr lang="en-US" dirty="0" err="1" smtClean="0"/>
              <a:t>moveManySteps</a:t>
            </a:r>
            <a:r>
              <a:rPr lang="en-US" dirty="0" smtClean="0"/>
              <a:t> </a:t>
            </a:r>
            <a:r>
              <a:rPr lang="el-GR" dirty="0" smtClean="0"/>
              <a:t>επιστρέφει τιμή, αλλά η κλήση της την αγνοεί</a:t>
            </a:r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n-US" dirty="0" err="1" smtClean="0"/>
              <a:t>printPosition</a:t>
            </a:r>
            <a:r>
              <a:rPr lang="en-US" dirty="0" smtClean="0"/>
              <a:t> </a:t>
            </a:r>
            <a:r>
              <a:rPr lang="el-GR" dirty="0" smtClean="0"/>
              <a:t>θα επιστρέψει 0 αν δεν κινήθηκε το όχημα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22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πρώτο εργαστήριο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3393215"/>
          </a:xfrm>
        </p:spPr>
        <p:txBody>
          <a:bodyPr>
            <a:normAutofit/>
          </a:bodyPr>
          <a:lstStyle/>
          <a:p>
            <a:r>
              <a:rPr lang="el-GR" dirty="0" smtClean="0"/>
              <a:t>Διάβασμα από την είσοδο:</a:t>
            </a:r>
            <a:endParaRPr lang="en-US" dirty="0" smtClean="0"/>
          </a:p>
          <a:p>
            <a:pPr lvl="1"/>
            <a:r>
              <a:rPr lang="el-GR" dirty="0" smtClean="0"/>
              <a:t>Θέλουμε να διαβάσουμε ένα πραγματικό αριθμό ακολουθούμενο από ένα </a:t>
            </a:r>
            <a:r>
              <a:rPr lang="en-US" dirty="0" smtClean="0"/>
              <a:t>string.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76200" y="4074711"/>
            <a:ext cx="4628190" cy="830997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 = new Scanner(System.in);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in.nextDouble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46269" y="4080121"/>
            <a:ext cx="4639227" cy="830997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 = new Scanner(System.in);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in.nextDouble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in.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nextLine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0096" y="3688692"/>
            <a:ext cx="10236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ΣΩΣΤΟ!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94071" y="3699578"/>
            <a:ext cx="105343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ΛΑΘΟΣ!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005955"/>
            <a:ext cx="9231053" cy="92333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To </a:t>
            </a:r>
            <a:r>
              <a:rPr lang="en-US" dirty="0" err="1" smtClean="0"/>
              <a:t>nextLine</a:t>
            </a:r>
            <a:r>
              <a:rPr lang="en-US" dirty="0" smtClean="0"/>
              <a:t>() </a:t>
            </a:r>
            <a:r>
              <a:rPr lang="el-GR" dirty="0" smtClean="0"/>
              <a:t>δεν μας κάνει γιατί διαβάζει ότι ακολουθεί τον αριθμό μέχρι να βρει </a:t>
            </a:r>
            <a:r>
              <a:rPr lang="en-US" dirty="0" smtClean="0"/>
              <a:t>“\n”</a:t>
            </a:r>
          </a:p>
          <a:p>
            <a:r>
              <a:rPr lang="el-GR" dirty="0" smtClean="0"/>
              <a:t>Αν πατήσουμε το </a:t>
            </a:r>
            <a:r>
              <a:rPr lang="en-US" dirty="0" smtClean="0"/>
              <a:t>enter </a:t>
            </a:r>
            <a:r>
              <a:rPr lang="el-GR" dirty="0" smtClean="0"/>
              <a:t>μετά από τον ακέραιο, στην είσοδο μένει το κενό </a:t>
            </a:r>
            <a:r>
              <a:rPr lang="en-US" dirty="0" smtClean="0"/>
              <a:t>String </a:t>
            </a:r>
            <a:r>
              <a:rPr lang="el-GR" dirty="0" smtClean="0"/>
              <a:t>και το </a:t>
            </a:r>
            <a:r>
              <a:rPr lang="en-US" dirty="0"/>
              <a:t>“\n</a:t>
            </a:r>
            <a:r>
              <a:rPr lang="en-US" dirty="0" smtClean="0"/>
              <a:t>”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n-US" dirty="0" err="1" smtClean="0"/>
              <a:t>nextLine</a:t>
            </a:r>
            <a:r>
              <a:rPr lang="en-US" dirty="0" smtClean="0"/>
              <a:t>() </a:t>
            </a:r>
            <a:r>
              <a:rPr lang="el-GR" dirty="0" smtClean="0"/>
              <a:t>επιστρέφει λοιπόν το κενό </a:t>
            </a:r>
            <a:r>
              <a:rPr lang="en-US" dirty="0" smtClean="0"/>
              <a:t>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82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320143" y="5714060"/>
            <a:ext cx="2242457" cy="21148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38400" y="4970115"/>
            <a:ext cx="3048000" cy="21148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πρώτο εργαστήριο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240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Ορισμός και χρήση μεταβλητών:</a:t>
            </a:r>
          </a:p>
          <a:p>
            <a:pPr lvl="1"/>
            <a:r>
              <a:rPr lang="el-GR" dirty="0" smtClean="0"/>
              <a:t>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μεταβλητή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ορίζεται </a:t>
            </a:r>
            <a:r>
              <a:rPr lang="el-GR" dirty="0">
                <a:solidFill>
                  <a:srgbClr val="0070C0"/>
                </a:solidFill>
              </a:rPr>
              <a:t>μόνο </a:t>
            </a:r>
            <a:r>
              <a:rPr lang="el-GR" dirty="0" smtClean="0">
                <a:solidFill>
                  <a:srgbClr val="0070C0"/>
                </a:solidFill>
              </a:rPr>
              <a:t>μία φορά </a:t>
            </a:r>
            <a:r>
              <a:rPr lang="el-GR" dirty="0" smtClean="0"/>
              <a:t>μέσα σε ένα λογικό μπλοκ του κώδικα μας</a:t>
            </a:r>
          </a:p>
          <a:p>
            <a:pPr lvl="1"/>
            <a:r>
              <a:rPr lang="el-GR" dirty="0" smtClean="0"/>
              <a:t>Όταν θέλουμε να την χρησιμοποιήσουμε δεν χρειάζεται και </a:t>
            </a:r>
            <a:r>
              <a:rPr lang="el-GR" dirty="0" smtClean="0">
                <a:solidFill>
                  <a:srgbClr val="0070C0"/>
                </a:solidFill>
              </a:rPr>
              <a:t>δεν μπορούμε</a:t>
            </a:r>
            <a:r>
              <a:rPr lang="el-GR" dirty="0" smtClean="0"/>
              <a:t> να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ορίσουμε ξανά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200400"/>
            <a:ext cx="8305800" cy="353943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VariableTest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Scanner in = new Scanner(System.in);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in.nextLine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while (!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s.equals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("exit"){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("You entered:"+s);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in.nextLine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5029200" y="3047999"/>
            <a:ext cx="4038600" cy="1074271"/>
          </a:xfrm>
          <a:prstGeom prst="wedgeRectCallout">
            <a:avLst>
              <a:gd name="adj1" fmla="val -42457"/>
              <a:gd name="adj2" fmla="val 128268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>
                <a:solidFill>
                  <a:schemeClr val="tx1"/>
                </a:solidFill>
              </a:rPr>
              <a:t>Η γραμμή αυτή κάνει δύο πράγματα:</a:t>
            </a:r>
          </a:p>
          <a:p>
            <a:pPr marL="342900" indent="-342900">
              <a:buAutoNum type="arabicPeriod"/>
            </a:pPr>
            <a:r>
              <a:rPr lang="el-GR" sz="1600" dirty="0" smtClean="0">
                <a:solidFill>
                  <a:srgbClr val="FF0000"/>
                </a:solidFill>
              </a:rPr>
              <a:t>Ορίζει</a:t>
            </a:r>
            <a:r>
              <a:rPr lang="el-GR" sz="1600" dirty="0" smtClean="0">
                <a:solidFill>
                  <a:schemeClr val="tx1"/>
                </a:solidFill>
              </a:rPr>
              <a:t> την μεταβλητή </a:t>
            </a:r>
            <a:r>
              <a:rPr lang="en-US" sz="1600" dirty="0" smtClean="0">
                <a:solidFill>
                  <a:schemeClr val="tx1"/>
                </a:solidFill>
              </a:rPr>
              <a:t>s: </a:t>
            </a:r>
            <a:r>
              <a:rPr lang="en-US" sz="1600" dirty="0" smtClean="0">
                <a:solidFill>
                  <a:srgbClr val="FF0000"/>
                </a:solidFill>
              </a:rPr>
              <a:t>String s</a:t>
            </a:r>
          </a:p>
          <a:p>
            <a:pPr marL="342900" indent="-342900">
              <a:buAutoNum type="arabicPeriod"/>
            </a:pPr>
            <a:r>
              <a:rPr lang="el-GR" sz="1600" dirty="0" smtClean="0">
                <a:solidFill>
                  <a:srgbClr val="FF0000"/>
                </a:solidFill>
              </a:rPr>
              <a:t>Εκχωρεί</a:t>
            </a:r>
            <a:r>
              <a:rPr lang="el-GR" sz="1600" dirty="0" smtClean="0">
                <a:solidFill>
                  <a:schemeClr val="tx1"/>
                </a:solidFill>
              </a:rPr>
              <a:t> στην </a:t>
            </a:r>
            <a:r>
              <a:rPr lang="en-US" sz="1600" dirty="0" smtClean="0">
                <a:solidFill>
                  <a:schemeClr val="tx1"/>
                </a:solidFill>
              </a:rPr>
              <a:t>s </a:t>
            </a:r>
            <a:r>
              <a:rPr lang="el-GR" sz="1600" dirty="0" smtClean="0">
                <a:solidFill>
                  <a:schemeClr val="tx1"/>
                </a:solidFill>
              </a:rPr>
              <a:t>το αποτέλεσμα της </a:t>
            </a:r>
            <a:r>
              <a:rPr lang="en-US" sz="1600" dirty="0" err="1" smtClean="0">
                <a:solidFill>
                  <a:schemeClr val="tx1"/>
                </a:solidFill>
              </a:rPr>
              <a:t>in.nextLine</a:t>
            </a:r>
            <a:r>
              <a:rPr lang="en-US" sz="1600" dirty="0" smtClean="0">
                <a:solidFill>
                  <a:schemeClr val="tx1"/>
                </a:solidFill>
              </a:rPr>
              <a:t>()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267200" y="6019800"/>
            <a:ext cx="4876800" cy="802765"/>
          </a:xfrm>
          <a:prstGeom prst="wedgeRectCallout">
            <a:avLst>
              <a:gd name="adj1" fmla="val -58154"/>
              <a:gd name="adj2" fmla="val -5800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>
                <a:solidFill>
                  <a:schemeClr val="tx1"/>
                </a:solidFill>
              </a:rPr>
              <a:t>Εφόσον έχουμε ήδη ορίσει την μεταβλητή </a:t>
            </a:r>
            <a:r>
              <a:rPr lang="en-US" sz="1600" dirty="0" smtClean="0">
                <a:solidFill>
                  <a:schemeClr val="tx1"/>
                </a:solidFill>
              </a:rPr>
              <a:t>String s, </a:t>
            </a:r>
            <a:r>
              <a:rPr lang="el-GR" sz="1600" dirty="0" smtClean="0">
                <a:solidFill>
                  <a:schemeClr val="tx1"/>
                </a:solidFill>
              </a:rPr>
              <a:t>δεν μπορούμε να την ορίσουμε ξανά. Εδώ απλά την </a:t>
            </a:r>
            <a:r>
              <a:rPr lang="el-GR" sz="1600" dirty="0" smtClean="0">
                <a:solidFill>
                  <a:srgbClr val="FF0000"/>
                </a:solidFill>
              </a:rPr>
              <a:t>χρησιμοποιούμε</a:t>
            </a:r>
            <a:r>
              <a:rPr lang="el-GR" sz="1600" dirty="0" smtClean="0">
                <a:solidFill>
                  <a:schemeClr val="tx1"/>
                </a:solidFill>
              </a:rPr>
              <a:t> για να </a:t>
            </a:r>
            <a:r>
              <a:rPr lang="el-GR" sz="1600" dirty="0" smtClean="0">
                <a:solidFill>
                  <a:srgbClr val="FF0000"/>
                </a:solidFill>
              </a:rPr>
              <a:t>εκχωρήσουμε</a:t>
            </a:r>
            <a:r>
              <a:rPr lang="el-GR" sz="1600" dirty="0" smtClean="0">
                <a:solidFill>
                  <a:schemeClr val="tx1"/>
                </a:solidFill>
              </a:rPr>
              <a:t> νέα τιμή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896472"/>
            <a:ext cx="2353465" cy="92333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μεταβλητής: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&lt;τύπος&gt; </a:t>
            </a:r>
            <a:r>
              <a:rPr lang="el-GR" dirty="0" smtClean="0">
                <a:solidFill>
                  <a:srgbClr val="0070C0"/>
                </a:solidFill>
              </a:rPr>
              <a:t>&lt;όνομα&gt;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String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289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Μαθήματα από το πρώτο εργαστήριο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7388"/>
            <a:ext cx="8229600" cy="16002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Στοίχιση κώδικα:</a:t>
            </a:r>
          </a:p>
          <a:p>
            <a:pPr lvl="1"/>
            <a:r>
              <a:rPr lang="el-GR" dirty="0" smtClean="0"/>
              <a:t>Κάθε φορά που ανοίγετε ένα καινούριο μπλοκ οι εντολές θα πρέπει να πηγαίνουν ένα </a:t>
            </a:r>
            <a:r>
              <a:rPr lang="en-US" dirty="0" smtClean="0">
                <a:solidFill>
                  <a:srgbClr val="FF0000"/>
                </a:solidFill>
              </a:rPr>
              <a:t>tab</a:t>
            </a:r>
            <a:r>
              <a:rPr lang="en-US" dirty="0" smtClean="0"/>
              <a:t> </a:t>
            </a:r>
            <a:r>
              <a:rPr lang="el-GR" dirty="0" smtClean="0"/>
              <a:t>πιο μέσα</a:t>
            </a:r>
          </a:p>
          <a:p>
            <a:pPr lvl="2"/>
            <a:r>
              <a:rPr lang="el-GR" dirty="0" smtClean="0"/>
              <a:t>Χρησιμοποιείτε τα </a:t>
            </a:r>
            <a:r>
              <a:rPr lang="en-US" dirty="0" smtClean="0"/>
              <a:t>tabs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όχι κενά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Τα άγκιστρα που σηματοδοτούν την αρχή και το τέλος του μπλοκ είναι στοιχισμένα με τις προηγούμενες εντολές.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983973"/>
            <a:ext cx="8305800" cy="378565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VariableTest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Scanner in = new Scanner(System.in);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String s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in.nextLine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while (!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s.equals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("exit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"))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("You entered:"+s);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s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in.nextLine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33400" y="4116289"/>
            <a:ext cx="2286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39315" y="3962400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1 </a:t>
            </a:r>
            <a:r>
              <a:rPr lang="en-US" sz="1400" dirty="0" smtClean="0">
                <a:solidFill>
                  <a:srgbClr val="FF0000"/>
                </a:solidFill>
              </a:rPr>
              <a:t>tab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295400" y="4118466"/>
            <a:ext cx="2286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33400" y="4649689"/>
            <a:ext cx="6858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1752600" y="4651866"/>
            <a:ext cx="6858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56693" y="4495800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</a:t>
            </a:r>
            <a:r>
              <a:rPr lang="el-GR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tabs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>
            <a:stCxn id="19" idx="1"/>
          </p:cNvCxnSpPr>
          <p:nvPr/>
        </p:nvCxnSpPr>
        <p:spPr>
          <a:xfrm flipH="1">
            <a:off x="564717" y="5640289"/>
            <a:ext cx="1048215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9" idx="3"/>
          </p:cNvCxnSpPr>
          <p:nvPr/>
        </p:nvCxnSpPr>
        <p:spPr>
          <a:xfrm flipH="1" flipV="1">
            <a:off x="2284911" y="5640289"/>
            <a:ext cx="1067889" cy="2177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12932" y="5486400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3</a:t>
            </a:r>
            <a:r>
              <a:rPr lang="el-GR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tabs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14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ΔΗΜΙΟΥΡΓΩΝΤΑΣ ΔΙΚΕΣ ΜΑΣ ΚΛΑΣΕΙΣ ΚΑΙ ΑΝΤΙΚΕΙΜΕΝΑ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κάνουμε το ίδιο ακριβώς πρόγραμμα αλλά αυτή τη φορά θέλουμε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κάποιος</a:t>
            </a:r>
            <a:r>
              <a:rPr lang="el-GR" dirty="0" smtClean="0"/>
              <a:t>» να πει το </a:t>
            </a:r>
            <a:r>
              <a:rPr lang="en-US" dirty="0" smtClean="0"/>
              <a:t>hello world.</a:t>
            </a:r>
          </a:p>
          <a:p>
            <a:pPr lvl="1"/>
            <a:r>
              <a:rPr lang="el-GR" dirty="0" smtClean="0"/>
              <a:t>Θέλουμε μια οντότητα που να μπορεί να πει κάτι</a:t>
            </a:r>
          </a:p>
          <a:p>
            <a:pPr lvl="1"/>
            <a:endParaRPr lang="el-GR" dirty="0"/>
          </a:p>
          <a:p>
            <a:r>
              <a:rPr lang="el-GR" dirty="0" smtClean="0"/>
              <a:t>Πως θα το κάνουμε?</a:t>
            </a:r>
          </a:p>
          <a:p>
            <a:pPr lvl="1"/>
            <a:r>
              <a:rPr lang="el-GR" dirty="0" smtClean="0"/>
              <a:t>Θα ορίσουμε μια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αυτής της κλάσης θα μπορούν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μιλήσουν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0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62200" y="5676900"/>
            <a:ext cx="2438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62200" y="52959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2630079"/>
            <a:ext cx="3048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4800" y="1524000"/>
            <a:ext cx="2133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Revisited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67787" y="1535668"/>
            <a:ext cx="186756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63514" y="2641747"/>
            <a:ext cx="20008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μεθόδου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5336" y="5410200"/>
            <a:ext cx="239200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αντικειμένου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3200" y="5867400"/>
            <a:ext cx="17924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Κλήση</a:t>
            </a:r>
            <a:r>
              <a:rPr lang="el-GR" dirty="0" smtClean="0"/>
              <a:t> μεθόδου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371600" y="2057400"/>
            <a:ext cx="419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363514" y="1948934"/>
            <a:ext cx="2868734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</a:p>
          <a:p>
            <a:r>
              <a:rPr lang="el-GR" dirty="0" smtClean="0"/>
              <a:t>(και αρχικοποίηση) </a:t>
            </a:r>
            <a:r>
              <a:rPr lang="el-GR" dirty="0" smtClean="0">
                <a:solidFill>
                  <a:srgbClr val="FF0000"/>
                </a:solidFill>
              </a:rPr>
              <a:t>πεδίου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53000" y="3276600"/>
            <a:ext cx="609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363514" y="3657600"/>
            <a:ext cx="162897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Χρήση</a:t>
            </a:r>
            <a:r>
              <a:rPr lang="el-GR" dirty="0" smtClean="0"/>
              <a:t> πεδίου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“Alice”;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sayHello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+“: Hello World”);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HelloWorldRevisited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someone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Person();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someone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.sayHello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cxnSp>
        <p:nvCxnSpPr>
          <p:cNvPr id="17" name="Straight Connector 16"/>
          <p:cNvCxnSpPr>
            <a:stCxn id="3" idx="1"/>
            <a:endCxn id="3" idx="3"/>
          </p:cNvCxnSpPr>
          <p:nvPr/>
        </p:nvCxnSpPr>
        <p:spPr>
          <a:xfrm>
            <a:off x="457200" y="4114800"/>
            <a:ext cx="82296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85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5" grpId="0" animBg="1"/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 κλάσης</a:t>
            </a:r>
            <a:r>
              <a:rPr lang="el-GR" dirty="0" smtClean="0"/>
              <a:t>: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>
                <a:solidFill>
                  <a:srgbClr val="0070C0"/>
                </a:solidFill>
              </a:rPr>
              <a:t>Ορισμός αντικειμένου</a:t>
            </a:r>
            <a:r>
              <a:rPr lang="el-GR" dirty="0" smtClean="0"/>
              <a:t>:</a:t>
            </a:r>
            <a:endParaRPr lang="en-US" dirty="0" smtClean="0"/>
          </a:p>
          <a:p>
            <a:endParaRPr lang="en-US" dirty="0"/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Ο ορισμός του αντικειμένου γίνεται συνήθως μέσα στη </a:t>
            </a:r>
            <a:r>
              <a:rPr lang="en-US" dirty="0" smtClean="0">
                <a:solidFill>
                  <a:srgbClr val="FF0000"/>
                </a:solidFill>
              </a:rPr>
              <a:t>main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ή μέσα στη μέθοδο μίας </a:t>
            </a:r>
            <a:r>
              <a:rPr lang="el-GR" dirty="0" smtClean="0">
                <a:solidFill>
                  <a:srgbClr val="FF0000"/>
                </a:solidFill>
              </a:rPr>
              <a:t>άλλης κλάσης </a:t>
            </a:r>
            <a:r>
              <a:rPr lang="el-GR" dirty="0" smtClean="0"/>
              <a:t>που χρησιμοποιεί το αντικείμενο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2209800"/>
            <a:ext cx="4416594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&lt;Ορισμός πεδίων κλάσης&gt;</a:t>
            </a:r>
          </a:p>
          <a:p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&lt;Ορισμός μεθόδων κλάσης&gt;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9943" y="4919008"/>
            <a:ext cx="6664004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Κλάσης&gt;()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00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4069</TotalTime>
  <Words>1315</Words>
  <Application>Microsoft Office PowerPoint</Application>
  <PresentationFormat>On-screen Show (4:3)</PresentationFormat>
  <Paragraphs>411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Clarity</vt:lpstr>
      <vt:lpstr>ΤΕΧΝΙΚΕΣ Αντικειμενοστραφουσ προγραμματισμου</vt:lpstr>
      <vt:lpstr>Μαθήματα από το πρώτο εργαστήριο</vt:lpstr>
      <vt:lpstr>Μαθήματα από το πρώτο εργαστήριο</vt:lpstr>
      <vt:lpstr>Μαθήματα από το πρώτο εργαστήριο</vt:lpstr>
      <vt:lpstr>Μαθήματα από το πρώτο εργαστήριο</vt:lpstr>
      <vt:lpstr>ΔΗΜΙΟΥΡΓΩΝΤΑΣ ΔΙΚΕΣ ΜΑΣ ΚΛΑΣΕΙΣ ΚΑΙ ΑΝΤΙΚΕΙΜΕΝΑ</vt:lpstr>
      <vt:lpstr>Hello World</vt:lpstr>
      <vt:lpstr>Hello World Revisited</vt:lpstr>
      <vt:lpstr>Κλάσεις και αντικείμενα</vt:lpstr>
      <vt:lpstr>Τα keywords Public/Private</vt:lpstr>
      <vt:lpstr>Παράδειγμα</vt:lpstr>
      <vt:lpstr>MovingCar</vt:lpstr>
      <vt:lpstr>Μέθοδοι</vt:lpstr>
      <vt:lpstr>Παράδειγμα 2</vt:lpstr>
      <vt:lpstr>Παράμετροι</vt:lpstr>
      <vt:lpstr>PowerPoint Presentation</vt:lpstr>
      <vt:lpstr>PowerPoint Presentation</vt:lpstr>
      <vt:lpstr>Τοπικές μεταβλητές</vt:lpstr>
      <vt:lpstr>Μέθοδοι που επιστρέφουν τιμές</vt:lpstr>
      <vt:lpstr>Παράδειγμα</vt:lpstr>
      <vt:lpstr>PowerPoint Presentation</vt:lpstr>
      <vt:lpstr>Η εντολή return</vt:lpstr>
      <vt:lpstr>PowerPoint Presentation</vt:lpstr>
      <vt:lpstr>Η εντολή return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240</cp:revision>
  <dcterms:created xsi:type="dcterms:W3CDTF">2013-02-10T16:19:38Z</dcterms:created>
  <dcterms:modified xsi:type="dcterms:W3CDTF">2015-03-11T14:13:16Z</dcterms:modified>
</cp:coreProperties>
</file>