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257" r:id="rId2"/>
    <p:sldId id="258" r:id="rId3"/>
    <p:sldId id="259" r:id="rId4"/>
    <p:sldId id="260" r:id="rId5"/>
    <p:sldId id="261" r:id="rId6"/>
    <p:sldId id="262" r:id="rId7"/>
    <p:sldId id="267" r:id="rId8"/>
    <p:sldId id="268" r:id="rId9"/>
    <p:sldId id="269" r:id="rId10"/>
    <p:sldId id="263" r:id="rId11"/>
    <p:sldId id="264" r:id="rId12"/>
    <p:sldId id="265" r:id="rId13"/>
    <p:sldId id="266" r:id="rId14"/>
    <p:sldId id="270" r:id="rId15"/>
    <p:sldId id="271" r:id="rId16"/>
    <p:sldId id="272" r:id="rId17"/>
    <p:sldId id="273" r:id="rId18"/>
    <p:sldId id="274" r:id="rId19"/>
    <p:sldId id="286" r:id="rId20"/>
    <p:sldId id="289" r:id="rId21"/>
    <p:sldId id="275" r:id="rId22"/>
    <p:sldId id="285" r:id="rId23"/>
    <p:sldId id="277" r:id="rId24"/>
    <p:sldId id="276" r:id="rId25"/>
    <p:sldId id="290" r:id="rId26"/>
    <p:sldId id="291" r:id="rId27"/>
    <p:sldId id="292" r:id="rId28"/>
    <p:sldId id="293" r:id="rId29"/>
    <p:sldId id="294" r:id="rId30"/>
    <p:sldId id="295" r:id="rId31"/>
    <p:sldId id="313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14" r:id="rId45"/>
    <p:sldId id="308" r:id="rId46"/>
    <p:sldId id="309" r:id="rId47"/>
    <p:sldId id="310" r:id="rId48"/>
    <p:sldId id="311" r:id="rId49"/>
    <p:sldId id="312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4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6/3/2015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054552" cy="1752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Graphical User Interfaces (</a:t>
            </a:r>
            <a:r>
              <a:rPr lang="en-US" dirty="0" smtClean="0"/>
              <a:t>GUI) – SWING </a:t>
            </a:r>
          </a:p>
          <a:p>
            <a:pPr algn="ctr"/>
            <a:r>
              <a:rPr lang="en-US" dirty="0" smtClean="0"/>
              <a:t>Event-driven programming</a:t>
            </a:r>
            <a:endParaRPr lang="en-US" dirty="0" smtClean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534" y="872716"/>
            <a:ext cx="5110006" cy="180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98098" y="5373216"/>
            <a:ext cx="511000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60306" y="4221088"/>
            <a:ext cx="770485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4" y="4725144"/>
            <a:ext cx="7704858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6072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firstWindow.setDefaultCloseOperation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JFrame.DO_NOTHING_ON_CLOSE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("Click to end program.");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buttonEar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endButton.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buttonEar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902624" y="5553236"/>
            <a:ext cx="3241376" cy="576064"/>
          </a:xfrm>
          <a:prstGeom prst="wedgeRectCallout">
            <a:avLst>
              <a:gd name="adj1" fmla="val -29532"/>
              <a:gd name="adj2" fmla="val -112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και </a:t>
            </a:r>
            <a:r>
              <a:rPr lang="el-GR" dirty="0" smtClean="0">
                <a:solidFill>
                  <a:srgbClr val="FF0000"/>
                </a:solidFill>
              </a:rPr>
              <a:t>καταχώριση</a:t>
            </a:r>
            <a:r>
              <a:rPr lang="el-GR" dirty="0" smtClean="0"/>
              <a:t> του ακροατή στο κουμπί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27280" y="424556"/>
            <a:ext cx="233788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Παράθυρο με κουμπί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6408712" y="2741047"/>
            <a:ext cx="2735288" cy="594864"/>
          </a:xfrm>
          <a:prstGeom prst="wedgeRectCallout">
            <a:avLst>
              <a:gd name="adj1" fmla="val -8363"/>
              <a:gd name="adj2" fmla="val 1939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κουμπιού με την κλάση </a:t>
            </a:r>
            <a:r>
              <a:rPr lang="en-US" dirty="0" err="1" smtClean="0">
                <a:solidFill>
                  <a:srgbClr val="FF0000"/>
                </a:solidFill>
              </a:rPr>
              <a:t>JButton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3347864" y="6129300"/>
            <a:ext cx="2574096" cy="612648"/>
          </a:xfrm>
          <a:prstGeom prst="wedgeRectCallout">
            <a:avLst>
              <a:gd name="adj1" fmla="val 20200"/>
              <a:gd name="adj2" fmla="val -108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Προσθήκη κουμπιού στο παράθυρο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6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326896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java.awt.event.ActionListener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java.awt.event.ActionEvent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54559" y="3284984"/>
            <a:ext cx="666023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Ένας ακροατής υλοποιεί το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ActionListener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πρέπει να υλοποιεί την</a:t>
            </a:r>
            <a:r>
              <a:rPr lang="en-US" dirty="0" smtClean="0"/>
              <a:t> </a:t>
            </a:r>
            <a:r>
              <a:rPr lang="el-GR" dirty="0" smtClean="0"/>
              <a:t>μέθοδο </a:t>
            </a:r>
            <a:r>
              <a:rPr lang="en-US" dirty="0" err="1" smtClean="0">
                <a:solidFill>
                  <a:srgbClr val="FF0000"/>
                </a:solidFill>
              </a:rPr>
              <a:t>actionPerformed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ActionEvent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4293096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πατάμε το κουμπί στο </a:t>
            </a:r>
            <a:r>
              <a:rPr lang="en-US" dirty="0" smtClean="0"/>
              <a:t>GUI </a:t>
            </a:r>
            <a:r>
              <a:rPr lang="el-GR" dirty="0" smtClean="0"/>
              <a:t>καλείται η μέθοδος </a:t>
            </a:r>
            <a:r>
              <a:rPr lang="en-US" dirty="0" err="1" smtClean="0">
                <a:solidFill>
                  <a:srgbClr val="0070C0"/>
                </a:solidFill>
              </a:rPr>
              <a:t>actionPerfomed</a:t>
            </a:r>
            <a:r>
              <a:rPr lang="en-US" dirty="0" smtClean="0"/>
              <a:t>  </a:t>
            </a:r>
            <a:r>
              <a:rPr lang="el-GR" dirty="0" smtClean="0"/>
              <a:t>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</a:t>
            </a:r>
            <a:r>
              <a:rPr lang="el-GR" dirty="0" smtClean="0"/>
              <a:t> που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καταχωρίσει</a:t>
            </a:r>
            <a:r>
              <a:rPr lang="el-GR" dirty="0" smtClean="0"/>
              <a:t> για το κουμπί</a:t>
            </a:r>
          </a:p>
          <a:p>
            <a:endParaRPr lang="el-GR" dirty="0"/>
          </a:p>
          <a:p>
            <a:r>
              <a:rPr lang="el-GR" dirty="0" smtClean="0"/>
              <a:t>Η κλήση της </a:t>
            </a:r>
            <a:r>
              <a:rPr lang="en-US" dirty="0" err="1">
                <a:solidFill>
                  <a:srgbClr val="0070C0"/>
                </a:solidFill>
              </a:rPr>
              <a:t>a</a:t>
            </a:r>
            <a:r>
              <a:rPr lang="en-US" dirty="0" err="1" smtClean="0">
                <a:solidFill>
                  <a:srgbClr val="0070C0"/>
                </a:solidFill>
              </a:rPr>
              <a:t>ctionPerformed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από τον </a:t>
            </a:r>
            <a:r>
              <a:rPr lang="en-US" dirty="0" err="1" smtClean="0">
                <a:solidFill>
                  <a:srgbClr val="0070C0"/>
                </a:solidFill>
              </a:rPr>
              <a:t>ActionListener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γίνεται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</a:t>
            </a:r>
            <a:r>
              <a:rPr lang="el-GR" dirty="0" smtClean="0"/>
              <a:t> μέσω της βιβλιοθήκης </a:t>
            </a:r>
            <a:r>
              <a:rPr lang="en-US" dirty="0" smtClean="0"/>
              <a:t>Swing, </a:t>
            </a:r>
            <a:r>
              <a:rPr lang="el-GR" dirty="0" smtClean="0"/>
              <a:t>δεν την κάνει ο προγραμματιστής </a:t>
            </a:r>
          </a:p>
          <a:p>
            <a:endParaRPr lang="el-GR" dirty="0"/>
          </a:p>
          <a:p>
            <a:r>
              <a:rPr lang="el-GR" dirty="0" smtClean="0"/>
              <a:t>Η παράμετρος </a:t>
            </a:r>
            <a:r>
              <a:rPr lang="en-US" dirty="0" err="1" smtClean="0">
                <a:solidFill>
                  <a:srgbClr val="0070C0"/>
                </a:solidFill>
              </a:rPr>
              <a:t>ActionEvent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περιέχει πληροφορία σχετικά με το συμβάν που μπορεί να χρησιμοποιηθεί.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0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4" y="5229200"/>
            <a:ext cx="6912770" cy="180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4" y="1556792"/>
            <a:ext cx="5110006" cy="180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setTitle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("First Window Class");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JFrame.DO_NOTHING_ON_CLOSE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("Click to end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endButton.addActionListener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add(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404664"/>
            <a:ext cx="449999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Πιο σωστός τρόπος να ορίσουμε το παράθυρο μας ως ένα τύπο παράθυρου που επεκτείνει την κλάση </a:t>
            </a:r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91814" y="5805264"/>
            <a:ext cx="677233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δημιουργία του </a:t>
            </a:r>
            <a:r>
              <a:rPr lang="en-US" dirty="0" err="1" smtClean="0"/>
              <a:t>ActionListener</a:t>
            </a:r>
            <a:r>
              <a:rPr lang="en-US" dirty="0" smtClean="0"/>
              <a:t> </a:t>
            </a:r>
            <a:r>
              <a:rPr lang="el-GR" dirty="0" smtClean="0"/>
              <a:t>γίνεται ως ανώνυμο αντικείμενο μιας και δεν θα το χρησιμοποιήσουμε ποτέ άμεσα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69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26642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DemoButtonWindow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w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4509120"/>
            <a:ext cx="842493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Εδώ δημιουργούμε το παράθυρο μας</a:t>
            </a:r>
          </a:p>
          <a:p>
            <a:endParaRPr lang="el-GR" dirty="0"/>
          </a:p>
          <a:p>
            <a:r>
              <a:rPr lang="el-GR" dirty="0" smtClean="0"/>
              <a:t>Αυτό είναι και το σωστό σημείο να αποφασίσουμε αν το παράθυρο θα είναι </a:t>
            </a:r>
            <a:r>
              <a:rPr lang="en-US" dirty="0" smtClean="0"/>
              <a:t>visible </a:t>
            </a:r>
            <a:r>
              <a:rPr lang="el-GR" dirty="0" smtClean="0"/>
              <a:t>ή όχι.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0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Πολλά συστατικά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να βάλουμε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πολλά</a:t>
            </a:r>
            <a:r>
              <a:rPr lang="el-GR" dirty="0" smtClean="0"/>
              <a:t> </a:t>
            </a:r>
            <a:r>
              <a:rPr lang="en-US" dirty="0" smtClean="0"/>
              <a:t>components </a:t>
            </a:r>
            <a:r>
              <a:rPr lang="el-GR" dirty="0" smtClean="0"/>
              <a:t>μέσα στο παράθυρο μας</a:t>
            </a:r>
            <a:r>
              <a:rPr lang="en-US" dirty="0" smtClean="0"/>
              <a:t> </a:t>
            </a:r>
            <a:r>
              <a:rPr lang="el-GR" dirty="0" smtClean="0"/>
              <a:t>τότε θα πρέπει να προσδιορίσουμε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που</a:t>
            </a:r>
            <a:r>
              <a:rPr lang="el-GR" dirty="0" smtClean="0"/>
              <a:t> θα τοποθετηθούν αλλιώς θα μπούνε το ένα πάνω στο άλλο.</a:t>
            </a:r>
          </a:p>
          <a:p>
            <a:r>
              <a:rPr lang="el-GR" dirty="0" smtClean="0"/>
              <a:t>Αυτό γίνεται με την εντολή </a:t>
            </a:r>
            <a:r>
              <a:rPr lang="en-US" dirty="0" err="1" smtClean="0">
                <a:solidFill>
                  <a:srgbClr val="0070C0"/>
                </a:solidFill>
              </a:rPr>
              <a:t>setLayout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καθορίζει την τοποθέτηση μέσα στο παράθυρο</a:t>
            </a:r>
          </a:p>
          <a:p>
            <a:pPr lvl="1"/>
            <a:r>
              <a:rPr lang="el-GR" dirty="0" smtClean="0"/>
              <a:t>Αυτό μπορεί να γίνει με διαφορετικούς τρόπους</a:t>
            </a:r>
          </a:p>
        </p:txBody>
      </p:sp>
    </p:spTree>
    <p:extLst>
      <p:ext uri="{BB962C8B-B14F-4D97-AF65-F5344CB8AC3E}">
        <p14:creationId xmlns:p14="http://schemas.microsoft.com/office/powerpoint/2010/main" val="277873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Απλά τοποθετεί τα </a:t>
            </a:r>
            <a:r>
              <a:rPr lang="en-US" dirty="0" smtClean="0"/>
              <a:t>components </a:t>
            </a:r>
            <a:r>
              <a:rPr lang="el-GR" dirty="0" smtClean="0"/>
              <a:t>το ένα μετά το άλλο από τα αριστερά προς τα δεξιά</a:t>
            </a:r>
          </a:p>
          <a:p>
            <a:r>
              <a:rPr lang="el-GR" dirty="0" smtClean="0"/>
              <a:t>Καλούμε την εντολή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lvl="1" indent="0">
              <a:buNone/>
            </a:pPr>
            <a:r>
              <a:rPr lang="en-US" dirty="0" smtClean="0"/>
              <a:t>(</a:t>
            </a:r>
            <a:r>
              <a:rPr lang="el-GR" dirty="0" smtClean="0"/>
              <a:t>Πρέπει να έχουμε κάνει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java.awt.FlowLayout</a:t>
            </a:r>
            <a:r>
              <a:rPr lang="en-US" dirty="0" smtClean="0"/>
              <a:t>)</a:t>
            </a:r>
          </a:p>
          <a:p>
            <a:r>
              <a:rPr lang="el-GR" dirty="0" smtClean="0"/>
              <a:t>Μετά προσθέτουμε κανονικά τα </a:t>
            </a:r>
            <a:r>
              <a:rPr lang="en-US" dirty="0" smtClean="0"/>
              <a:t>components</a:t>
            </a:r>
            <a:r>
              <a:rPr lang="el-GR" dirty="0" smtClean="0"/>
              <a:t> με την </a:t>
            </a:r>
            <a:r>
              <a:rPr lang="en-US" dirty="0" smtClean="0">
                <a:solidFill>
                  <a:srgbClr val="0070C0"/>
                </a:solidFill>
              </a:rPr>
              <a:t>add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4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BorderLayout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91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Στην περίπτωση αυτή ο χώρος χωρίζεται σε πέντε περιοχές: </a:t>
            </a:r>
            <a:r>
              <a:rPr lang="en-US" dirty="0" smtClean="0"/>
              <a:t>North, South, East, West Center</a:t>
            </a:r>
            <a:endParaRPr lang="el-GR" dirty="0" smtClean="0"/>
          </a:p>
          <a:p>
            <a:r>
              <a:rPr lang="el-GR" dirty="0"/>
              <a:t>Καλούμε την εντολή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lvl="1" indent="0">
              <a:buNone/>
            </a:pPr>
            <a:r>
              <a:rPr lang="en-US" dirty="0"/>
              <a:t>(</a:t>
            </a:r>
            <a:r>
              <a:rPr lang="el-GR" dirty="0" err="1"/>
              <a:t>Πρεπει</a:t>
            </a:r>
            <a:r>
              <a:rPr lang="el-GR" dirty="0"/>
              <a:t> να έχουμε κάνει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java.awt.BorderLayout</a:t>
            </a:r>
            <a:r>
              <a:rPr lang="en-US" dirty="0"/>
              <a:t>)</a:t>
            </a:r>
          </a:p>
          <a:p>
            <a:r>
              <a:rPr lang="el-GR" dirty="0"/>
              <a:t>Μετά </a:t>
            </a:r>
            <a:r>
              <a:rPr lang="el-GR" dirty="0" smtClean="0"/>
              <a:t>όταν προσθέτουμε τα </a:t>
            </a:r>
            <a:r>
              <a:rPr lang="en-US" dirty="0"/>
              <a:t>components</a:t>
            </a:r>
            <a:r>
              <a:rPr lang="el-GR" dirty="0"/>
              <a:t> με την </a:t>
            </a:r>
            <a:r>
              <a:rPr lang="en-US" dirty="0" smtClean="0"/>
              <a:t>add</a:t>
            </a:r>
            <a:r>
              <a:rPr lang="el-GR" dirty="0" smtClean="0"/>
              <a:t>, προσδιορίζουμε την περιοχή στην οποία θα προστεθούν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Π.χ.,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add(label,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555776" y="4509120"/>
            <a:ext cx="4248472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555776" y="4509120"/>
            <a:ext cx="42484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North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555776" y="6165304"/>
            <a:ext cx="4248472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South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6012160" y="5013176"/>
            <a:ext cx="792088" cy="11521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East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555776" y="5013176"/>
            <a:ext cx="792088" cy="115212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West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347864" y="5013176"/>
            <a:ext cx="2664296" cy="115212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4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GridLayout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3295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Στην περίπτωση αυτή ορίζουμε ένα πλέγμα με </a:t>
            </a:r>
            <a:r>
              <a:rPr lang="en-US" dirty="0" smtClean="0"/>
              <a:t>n </a:t>
            </a:r>
            <a:r>
              <a:rPr lang="el-GR" dirty="0" smtClean="0"/>
              <a:t>γραμμές και </a:t>
            </a:r>
            <a:r>
              <a:rPr lang="en-US" dirty="0" smtClean="0"/>
              <a:t>m </a:t>
            </a:r>
            <a:r>
              <a:rPr lang="el-GR" dirty="0" smtClean="0"/>
              <a:t>στήλες και αυτό γεμίζει από τα αριστερά προς τα δεξιά και από πάνω προς τα κάτω</a:t>
            </a:r>
          </a:p>
          <a:p>
            <a:r>
              <a:rPr lang="el-GR" dirty="0"/>
              <a:t>Καλούμε την εντολή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n,m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dirty="0"/>
              <a:t>(</a:t>
            </a:r>
            <a:r>
              <a:rPr lang="el-GR" dirty="0" err="1"/>
              <a:t>Πρεπει</a:t>
            </a:r>
            <a:r>
              <a:rPr lang="el-GR" dirty="0"/>
              <a:t> να έχουμε κάνει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include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java.awt.GridLayout</a:t>
            </a:r>
            <a:r>
              <a:rPr lang="en-US" dirty="0"/>
              <a:t>)</a:t>
            </a:r>
          </a:p>
          <a:p>
            <a:r>
              <a:rPr lang="el-GR" dirty="0"/>
              <a:t>Μετά προσθέτουμε κανονικά τα </a:t>
            </a:r>
            <a:r>
              <a:rPr lang="en-US" dirty="0"/>
              <a:t>components</a:t>
            </a:r>
            <a:r>
              <a:rPr lang="el-GR" dirty="0"/>
              <a:t> με την </a:t>
            </a:r>
            <a:r>
              <a:rPr lang="en-US" dirty="0">
                <a:solidFill>
                  <a:srgbClr val="0070C0"/>
                </a:solidFill>
              </a:rPr>
              <a:t>add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699792" y="4653136"/>
            <a:ext cx="4248472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699792" y="5373216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99792" y="6093296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07904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14670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68144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7584" y="5373216"/>
            <a:ext cx="1056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Grid 3x4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2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Δημιουργείστε ένα παράθυρο με τρία κουμπιά:</a:t>
            </a:r>
          </a:p>
          <a:p>
            <a:pPr lvl="1"/>
            <a:r>
              <a:rPr lang="el-GR" dirty="0" smtClean="0"/>
              <a:t>Το ένα κάνει το χρώμα του παραθύρου μπλε, το άλλο κόκκινο και το τρίτο κλείνει το παράθυρο.</a:t>
            </a:r>
            <a:endParaRPr lang="en-US" dirty="0" smtClean="0"/>
          </a:p>
          <a:p>
            <a:pPr lvl="1"/>
            <a:r>
              <a:rPr lang="el-GR" dirty="0" smtClean="0"/>
              <a:t>Κώδικας: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MultiButtonWindow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90464" y="6093296"/>
            <a:ext cx="433463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49024" y="4797152"/>
            <a:ext cx="433463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90465" y="5445224"/>
            <a:ext cx="433463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6336704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javax.swing.JLabel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java.awt.Color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java.awt.FlowLayout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java.awt.event.ActionEvent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 "Multi-Color");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label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("Pick A Color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add(label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  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("Exit");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lowchart: Manual Operation 3"/>
          <p:cNvSpPr/>
          <p:nvPr/>
        </p:nvSpPr>
        <p:spPr>
          <a:xfrm>
            <a:off x="2987824" y="641709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995936" y="908720"/>
            <a:ext cx="3456384" cy="612648"/>
          </a:xfrm>
          <a:prstGeom prst="wedgeRect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κλάση υλοποιεί τον ακροατή </a:t>
            </a:r>
            <a:r>
              <a:rPr lang="el-GR" dirty="0" smtClean="0">
                <a:solidFill>
                  <a:srgbClr val="002060"/>
                </a:solidFill>
              </a:rPr>
              <a:t>και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την </a:t>
            </a:r>
            <a:r>
              <a:rPr lang="en-US" dirty="0" err="1" smtClean="0">
                <a:solidFill>
                  <a:srgbClr val="002060"/>
                </a:solidFill>
              </a:rPr>
              <a:t>actionPerformed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l-GR" dirty="0" err="1" smtClean="0"/>
              <a:t>μεθοδο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148064" y="2780928"/>
            <a:ext cx="3312368" cy="612648"/>
          </a:xfrm>
          <a:prstGeom prst="wedgeRectCallout">
            <a:avLst>
              <a:gd name="adj1" fmla="val -65380"/>
              <a:gd name="adj2" fmla="val 358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Ορίζουμε τα χαρακτηριστικά του βασικού παραθύρου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6156176" y="4077072"/>
            <a:ext cx="2736304" cy="2448272"/>
          </a:xfrm>
          <a:prstGeom prst="wedgeRectCallout">
            <a:avLst>
              <a:gd name="adj1" fmla="val -104984"/>
              <a:gd name="adj2" fmla="val 47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τα τρία κουμπιά και τα προσθέτουμε στο </a:t>
            </a:r>
            <a:r>
              <a:rPr lang="en-US" dirty="0" smtClean="0"/>
              <a:t>frame</a:t>
            </a:r>
            <a:endParaRPr lang="el-GR" dirty="0" smtClean="0"/>
          </a:p>
          <a:p>
            <a:pPr algn="ctr"/>
            <a:endParaRPr lang="el-GR" dirty="0"/>
          </a:p>
          <a:p>
            <a:pPr algn="ctr"/>
            <a:r>
              <a:rPr lang="el-GR" dirty="0" smtClean="0"/>
              <a:t>Ο ακροατής των κουμπιών είναι το </a:t>
            </a:r>
            <a:r>
              <a:rPr lang="el-GR" dirty="0" smtClean="0">
                <a:solidFill>
                  <a:srgbClr val="FF0000"/>
                </a:solidFill>
              </a:rPr>
              <a:t>ίδιο </a:t>
            </a:r>
            <a:r>
              <a:rPr lang="el-GR" dirty="0" smtClean="0"/>
              <a:t>το αντικείμενο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85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GUIs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Graphical User Interfaces</a:t>
            </a:r>
            <a:r>
              <a:rPr lang="en-US" dirty="0" smtClean="0"/>
              <a:t>) </a:t>
            </a:r>
            <a:r>
              <a:rPr lang="el-GR" dirty="0" smtClean="0"/>
              <a:t>είναι τα συνηθισμένα </a:t>
            </a:r>
            <a:r>
              <a:rPr lang="en-US" dirty="0" smtClean="0"/>
              <a:t>interfaces </a:t>
            </a:r>
            <a:r>
              <a:rPr lang="el-GR" dirty="0" smtClean="0"/>
              <a:t>που χρησιμοποιούν παράθυρα, κουμπιά, </a:t>
            </a:r>
            <a:r>
              <a:rPr lang="en-US" dirty="0" smtClean="0"/>
              <a:t>menus, </a:t>
            </a:r>
            <a:r>
              <a:rPr lang="el-GR" dirty="0" smtClean="0"/>
              <a:t>κλπ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Swing</a:t>
            </a:r>
            <a:r>
              <a:rPr lang="en-US" dirty="0" smtClean="0"/>
              <a:t> </a:t>
            </a:r>
            <a:r>
              <a:rPr lang="el-GR" dirty="0" smtClean="0"/>
              <a:t>είναι η βιβλιοθήκη της </a:t>
            </a:r>
            <a:r>
              <a:rPr lang="en-US" dirty="0" smtClean="0"/>
              <a:t>Java </a:t>
            </a:r>
            <a:r>
              <a:rPr lang="el-GR" dirty="0" smtClean="0"/>
              <a:t>για τον προγραμματισμό τέτοιων </a:t>
            </a:r>
            <a:r>
              <a:rPr lang="en-US" dirty="0" smtClean="0"/>
              <a:t>interfaces.</a:t>
            </a:r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μετεξέλιξη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AWT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Abstract Window Toolkit</a:t>
            </a:r>
            <a:r>
              <a:rPr lang="en-US" dirty="0" smtClean="0"/>
              <a:t>) </a:t>
            </a:r>
            <a:r>
              <a:rPr lang="el-GR" dirty="0" smtClean="0"/>
              <a:t>το οποίο ήταν το πρώτο αλλά όχι τόσο επιτυχημένο πακέτο της </a:t>
            </a:r>
            <a:r>
              <a:rPr lang="en-US" dirty="0" smtClean="0"/>
              <a:t>Java </a:t>
            </a:r>
            <a:r>
              <a:rPr lang="el-GR" dirty="0" smtClean="0"/>
              <a:t>για </a:t>
            </a:r>
            <a:r>
              <a:rPr lang="en-US" dirty="0" smtClean="0"/>
              <a:t>GUI.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2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576064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buttonType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switch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buttonType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 case 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"Blue"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: 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getContentPane</a:t>
            </a:r>
            <a:r>
              <a:rPr lang="en-US" sz="2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 case 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"Red"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getContentPane</a:t>
            </a:r>
            <a:r>
              <a:rPr lang="en-US" sz="2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		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case 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"Exit"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l-GR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900" b="1" dirty="0" smtClean="0">
                <a:latin typeface="Courier New" pitchFamily="49" charset="0"/>
                <a:cs typeface="Courier New" pitchFamily="49" charset="0"/>
              </a:rPr>
              <a:t>   </a:t>
            </a: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w = new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w.setVisible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(true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);    </a:t>
            </a: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796136" y="332656"/>
            <a:ext cx="3347864" cy="1080119"/>
          </a:xfrm>
          <a:prstGeom prst="wedgeRectCallout">
            <a:avLst>
              <a:gd name="adj1" fmla="val -57239"/>
              <a:gd name="adj2" fmla="val 3567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μέθοδος </a:t>
            </a:r>
            <a:r>
              <a:rPr lang="en-US" dirty="0" err="1" smtClean="0">
                <a:solidFill>
                  <a:srgbClr val="002060"/>
                </a:solidFill>
              </a:rPr>
              <a:t>actionPerformed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l-GR" dirty="0" smtClean="0"/>
              <a:t>που καλείται όταν πατηθούν τα κουμπιά (μιας και το αντικείμενο είναι και ακροατής)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876256" y="1556792"/>
            <a:ext cx="2267744" cy="1800200"/>
          </a:xfrm>
          <a:prstGeom prst="wedgeRectCallout">
            <a:avLst>
              <a:gd name="adj1" fmla="val -88910"/>
              <a:gd name="adj2" fmla="val -36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Επιστρέφει το </a:t>
            </a:r>
            <a:r>
              <a:rPr lang="en-US" dirty="0" err="1" smtClean="0"/>
              <a:t>actionCommand</a:t>
            </a:r>
            <a:r>
              <a:rPr lang="en-US" dirty="0" smtClean="0"/>
              <a:t> String, </a:t>
            </a:r>
            <a:r>
              <a:rPr lang="el-GR" dirty="0" smtClean="0"/>
              <a:t>το οποίο αν δεν το έχουμε αλλάξει είναι το όνομα του κουμπιού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3959424" y="3573016"/>
            <a:ext cx="5184576" cy="1080120"/>
          </a:xfrm>
          <a:prstGeom prst="wedgeRectCallout">
            <a:avLst>
              <a:gd name="adj1" fmla="val -44303"/>
              <a:gd name="adj2" fmla="val -6350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/>
              <a:t>Η 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getContentPane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μας δίνει πρόσβαση στα </a:t>
            </a:r>
            <a:r>
              <a:rPr lang="el-GR" dirty="0" err="1"/>
              <a:t>χαρακτηριστικα</a:t>
            </a:r>
            <a:r>
              <a:rPr lang="el-GR" dirty="0"/>
              <a:t> του </a:t>
            </a:r>
            <a:r>
              <a:rPr lang="en-US" dirty="0"/>
              <a:t>frame. </a:t>
            </a:r>
            <a:endParaRPr lang="en-US" dirty="0" smtClean="0"/>
          </a:p>
          <a:p>
            <a:r>
              <a:rPr lang="el-GR" dirty="0" smtClean="0"/>
              <a:t>Η 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αλλάζει το χρώμα του </a:t>
            </a:r>
            <a:r>
              <a:rPr lang="en-US" dirty="0"/>
              <a:t>frame</a:t>
            </a:r>
            <a:r>
              <a:rPr lang="el-GR" dirty="0"/>
              <a:t> 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4427984" y="5877272"/>
            <a:ext cx="3816424" cy="612648"/>
          </a:xfrm>
          <a:prstGeom prst="wedgeRectCallout">
            <a:avLst>
              <a:gd name="adj1" fmla="val -62648"/>
              <a:gd name="adj2" fmla="val -1033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του παραθύρου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736575" y="548680"/>
            <a:ext cx="2592288" cy="468627"/>
            <a:chOff x="3203848" y="332656"/>
            <a:chExt cx="2592288" cy="468627"/>
          </a:xfrm>
        </p:grpSpPr>
        <p:sp>
          <p:nvSpPr>
            <p:cNvPr id="8" name="Flowchart: Manual Operation 7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  <p:sp>
        <p:nvSpPr>
          <p:cNvPr id="11" name="Rectangular Callout 10"/>
          <p:cNvSpPr/>
          <p:nvPr/>
        </p:nvSpPr>
        <p:spPr>
          <a:xfrm>
            <a:off x="0" y="2348880"/>
            <a:ext cx="1619672" cy="1584176"/>
          </a:xfrm>
          <a:prstGeom prst="wedgeRectCallout">
            <a:avLst>
              <a:gd name="adj1" fmla="val 55327"/>
              <a:gd name="adj2" fmla="val -16117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αποτέλεσμα του κάθε διαφορετικού κουμπιού.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8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Αξιοσημείωτα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extends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implements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l-GR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Μπορούμε να κάνουμε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</a:t>
            </a:r>
            <a:r>
              <a:rPr lang="el-GR" dirty="0" smtClean="0"/>
              <a:t> να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 ίδιο το παράθυρο</a:t>
            </a:r>
            <a:r>
              <a:rPr lang="el-GR" dirty="0" smtClean="0"/>
              <a:t>, αυτό θα αναλάβει να υλοποιήσει τη μέθοδο </a:t>
            </a:r>
            <a:r>
              <a:rPr lang="en-US" dirty="0" err="1" smtClean="0">
                <a:solidFill>
                  <a:srgbClr val="0070C0"/>
                </a:solidFill>
              </a:rPr>
              <a:t>actionPerformed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Όταν καταχωρούμε τον ακροατή:</a:t>
            </a:r>
          </a:p>
          <a:p>
            <a:pPr marL="274320" lvl="1" indent="0">
              <a:buNone/>
            </a:pPr>
            <a:r>
              <a:rPr lang="el-GR" dirty="0" smtClean="0"/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blueButton.addActionListener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getContentPane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l-GR" dirty="0" smtClean="0"/>
              <a:t>Αλλάζει το </a:t>
            </a:r>
            <a:r>
              <a:rPr lang="en-US" dirty="0" smtClean="0"/>
              <a:t>background </a:t>
            </a:r>
            <a:r>
              <a:rPr lang="el-GR" dirty="0" smtClean="0"/>
              <a:t>χρώμα του παραθύρου</a:t>
            </a:r>
            <a:r>
              <a:rPr lang="en-US" dirty="0" smtClean="0"/>
              <a:t>. H </a:t>
            </a:r>
            <a:r>
              <a:rPr lang="el-GR" dirty="0" smtClean="0"/>
              <a:t>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Color</a:t>
            </a:r>
            <a:r>
              <a:rPr lang="en-US" dirty="0" smtClean="0"/>
              <a:t> </a:t>
            </a:r>
            <a:r>
              <a:rPr lang="el-GR" dirty="0" smtClean="0"/>
              <a:t>μας δίνει τα χρώματα</a:t>
            </a:r>
          </a:p>
          <a:p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buttonType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l-GR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Με την εντολή αυτή παίρνουμε το </a:t>
            </a:r>
            <a:r>
              <a:rPr lang="en-US" dirty="0" smtClean="0"/>
              <a:t>String </a:t>
            </a:r>
            <a:r>
              <a:rPr lang="el-GR" dirty="0" smtClean="0"/>
              <a:t>το οποίο δώσαμε σαν τίτλο στο κουμπί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00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actionCommand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Ένα </a:t>
            </a:r>
            <a:r>
              <a:rPr lang="en-US" dirty="0" smtClean="0"/>
              <a:t>String </a:t>
            </a:r>
            <a:r>
              <a:rPr lang="el-GR" dirty="0" smtClean="0"/>
              <a:t>πεδίο που κρατάει πληροφορία για το συμβάν</a:t>
            </a:r>
          </a:p>
          <a:p>
            <a:pPr lvl="1"/>
            <a:r>
              <a:rPr lang="el-GR" dirty="0" smtClean="0"/>
              <a:t>Αν δεν αλλάξουμε κάτι αυτό είναι το όνομα του κουμπιού</a:t>
            </a:r>
          </a:p>
          <a:p>
            <a:r>
              <a:rPr lang="el-GR" dirty="0" smtClean="0"/>
              <a:t>Μπορούμε να διαβάσουμε το </a:t>
            </a:r>
            <a:r>
              <a:rPr lang="en-US" dirty="0" smtClean="0"/>
              <a:t>String </a:t>
            </a:r>
            <a:r>
              <a:rPr lang="el-GR" dirty="0" smtClean="0"/>
              <a:t>με την εντολή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getActionCommand</a:t>
            </a:r>
            <a:r>
              <a:rPr lang="en-US" dirty="0" smtClean="0"/>
              <a:t>.</a:t>
            </a:r>
          </a:p>
          <a:p>
            <a:r>
              <a:rPr lang="el-GR" dirty="0" smtClean="0"/>
              <a:t>Μπορούμε να θέσουμε μια τιμή στο </a:t>
            </a:r>
            <a:r>
              <a:rPr lang="en-US" dirty="0" smtClean="0"/>
              <a:t>String </a:t>
            </a:r>
            <a:r>
              <a:rPr lang="el-GR" dirty="0" smtClean="0"/>
              <a:t>με την εντολή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setActionCommand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(String)</a:t>
            </a:r>
          </a:p>
          <a:p>
            <a:r>
              <a:rPr lang="el-GR" dirty="0" smtClean="0"/>
              <a:t>Π.χ.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redButton.setActionCommand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RedButtonClick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0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Χρώματα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ορίσουμε τα δικά μας χρώματα με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RGB</a:t>
            </a:r>
            <a:r>
              <a:rPr lang="en-US" dirty="0" smtClean="0"/>
              <a:t> </a:t>
            </a:r>
            <a:r>
              <a:rPr lang="el-GR" dirty="0" smtClean="0"/>
              <a:t>σύμβαση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myColor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Color(200,100,4);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/>
              <a:t>Τα ορίσματα </a:t>
            </a:r>
            <a:r>
              <a:rPr lang="el-GR" dirty="0" err="1"/>
              <a:t>ειανι</a:t>
            </a:r>
            <a:r>
              <a:rPr lang="el-GR" dirty="0"/>
              <a:t> οι </a:t>
            </a:r>
            <a:r>
              <a:rPr lang="en-US" dirty="0"/>
              <a:t>RGB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Red, Green, Blue</a:t>
            </a:r>
            <a:r>
              <a:rPr lang="en-US" dirty="0" smtClean="0"/>
              <a:t>) </a:t>
            </a:r>
            <a:r>
              <a:rPr lang="el-GR" dirty="0" smtClean="0"/>
              <a:t>τιμές</a:t>
            </a:r>
            <a:endParaRPr lang="el-GR" dirty="0"/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94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003232" cy="2355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panel</a:t>
            </a:r>
            <a:r>
              <a:rPr lang="en-US" dirty="0" smtClean="0"/>
              <a:t> </a:t>
            </a:r>
            <a:r>
              <a:rPr lang="el-GR" dirty="0" smtClean="0"/>
              <a:t>(τομέας) είναι ένας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container</a:t>
            </a:r>
          </a:p>
          <a:p>
            <a:pPr lvl="1"/>
            <a:r>
              <a:rPr lang="el-GR" dirty="0" smtClean="0"/>
              <a:t>Μέσα σε ένα </a:t>
            </a:r>
            <a:r>
              <a:rPr lang="en-US" dirty="0" smtClean="0"/>
              <a:t>container </a:t>
            </a:r>
            <a:r>
              <a:rPr lang="el-GR" dirty="0" smtClean="0"/>
              <a:t>μπορούμε να βάλουμε </a:t>
            </a:r>
            <a:r>
              <a:rPr lang="en-US" dirty="0" smtClean="0"/>
              <a:t>components </a:t>
            </a:r>
            <a:r>
              <a:rPr lang="el-GR" dirty="0" smtClean="0"/>
              <a:t>και να ορίσουμε χειρισμό συμβάντων.</a:t>
            </a:r>
            <a:endParaRPr lang="en-US" dirty="0" smtClean="0"/>
          </a:p>
          <a:p>
            <a:r>
              <a:rPr lang="el-GR" dirty="0" smtClean="0"/>
              <a:t>Τα </a:t>
            </a:r>
            <a:r>
              <a:rPr lang="en-US" dirty="0" smtClean="0"/>
              <a:t>panels </a:t>
            </a:r>
            <a:r>
              <a:rPr lang="el-GR" dirty="0" smtClean="0"/>
              <a:t>κατά μία έννοια ορίζουν ένα </a:t>
            </a:r>
            <a:r>
              <a:rPr lang="el-GR" dirty="0" smtClean="0">
                <a:solidFill>
                  <a:srgbClr val="0070C0"/>
                </a:solidFill>
              </a:rPr>
              <a:t>παράθυρο μέσα στο παράθυρο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panel </a:t>
            </a:r>
            <a:r>
              <a:rPr lang="el-GR" dirty="0" smtClean="0"/>
              <a:t>έχει κι αυτό το δικό του </a:t>
            </a:r>
            <a:r>
              <a:rPr lang="en-US" dirty="0" smtClean="0"/>
              <a:t>layout</a:t>
            </a:r>
            <a:r>
              <a:rPr lang="el-GR" dirty="0" smtClean="0"/>
              <a:t> και τοποθετούμε μέσα σε αυτό συστατικά. </a:t>
            </a:r>
            <a:endParaRPr lang="en-US" dirty="0" smtClean="0"/>
          </a:p>
          <a:p>
            <a:pPr lvl="1"/>
            <a:r>
              <a:rPr lang="el-GR" dirty="0" smtClean="0"/>
              <a:t>Π.χ., ο παρακάτω κώδικας εκτελείται μέσα σε ένα </a:t>
            </a:r>
            <a:r>
              <a:rPr lang="en-US" dirty="0" err="1" smtClean="0"/>
              <a:t>JFrame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07704" y="4005064"/>
            <a:ext cx="4536504" cy="2713397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buttonPanel.setLayout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button1 = 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(“one”);</a:t>
            </a: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(button1);</a:t>
            </a: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button2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(“two”);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(button2);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8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δημιουργήσουμε ένα παράθυρο με τρία </a:t>
            </a:r>
            <a:r>
              <a:rPr lang="en-US" dirty="0" smtClean="0"/>
              <a:t>panels </a:t>
            </a:r>
            <a:r>
              <a:rPr lang="el-GR" dirty="0" smtClean="0"/>
              <a:t>το κάθε </a:t>
            </a:r>
            <a:r>
              <a:rPr lang="en-US" dirty="0" smtClean="0"/>
              <a:t>panel </a:t>
            </a:r>
            <a:r>
              <a:rPr lang="el-GR" dirty="0" smtClean="0"/>
              <a:t>θα παίρνει διαφορετικό χρώμα με ένα διαφορετικό κουμπί.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67744" y="3284984"/>
            <a:ext cx="4824536" cy="30243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79570" y="5877272"/>
            <a:ext cx="1008112" cy="3600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11960" y="5862833"/>
            <a:ext cx="100811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08104" y="5849652"/>
            <a:ext cx="1008112" cy="36004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72100" y="3310087"/>
            <a:ext cx="1584176" cy="23762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74750" y="3310087"/>
            <a:ext cx="1597350" cy="2376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91837" y="3314511"/>
            <a:ext cx="1582913" cy="23762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4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19268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java.awt.BorderLayout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java.awt.GridLayout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java.awt.FlowLayout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java.awt.Color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super("Panel Demonstration");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lowchart: Manual Operation 3"/>
          <p:cNvSpPr/>
          <p:nvPr/>
        </p:nvSpPr>
        <p:spPr>
          <a:xfrm>
            <a:off x="2987824" y="641709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436096" y="1916832"/>
            <a:ext cx="3456384" cy="612648"/>
          </a:xfrm>
          <a:prstGeom prst="wedgeRect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κλάση υλοποιεί τον ακροατή και την </a:t>
            </a:r>
            <a:r>
              <a:rPr lang="en-US" dirty="0" err="1" smtClean="0"/>
              <a:t>actionPerformed</a:t>
            </a:r>
            <a:r>
              <a:rPr lang="en-US" dirty="0" smtClean="0"/>
              <a:t> </a:t>
            </a:r>
            <a:r>
              <a:rPr lang="el-GR" dirty="0" err="1" smtClean="0"/>
              <a:t>μεθοδο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4644008" y="3939417"/>
            <a:ext cx="2880320" cy="612648"/>
          </a:xfrm>
          <a:prstGeom prst="wedgeRectCallout">
            <a:avLst>
              <a:gd name="adj1" fmla="val -65051"/>
              <a:gd name="adj2" fmla="val -156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Δηλώνουμε τα τρία πάνελ με τα τρία χρώματα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580112" y="5085184"/>
            <a:ext cx="3312368" cy="612648"/>
          </a:xfrm>
          <a:prstGeom prst="wedgeRectCallout">
            <a:avLst>
              <a:gd name="adj1" fmla="val -65380"/>
              <a:gd name="adj2" fmla="val 358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Ορίζουμε τα χαρακτηριστικά του βασικού παραθύρου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36812"/>
            <a:ext cx="8229600" cy="482453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(1, 3));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redPanel.setBackground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whitePanel.setBackground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bluePanel.setBackground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672071" y="1033247"/>
            <a:ext cx="2592288" cy="468627"/>
            <a:chOff x="3203848" y="332656"/>
            <a:chExt cx="2592288" cy="468627"/>
          </a:xfrm>
        </p:grpSpPr>
        <p:sp>
          <p:nvSpPr>
            <p:cNvPr id="4" name="Flowchart: Manual Operation 3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  <p:sp>
        <p:nvSpPr>
          <p:cNvPr id="6" name="Rectangular Callout 5"/>
          <p:cNvSpPr/>
          <p:nvPr/>
        </p:nvSpPr>
        <p:spPr>
          <a:xfrm>
            <a:off x="5615608" y="838415"/>
            <a:ext cx="3528392" cy="865251"/>
          </a:xfrm>
          <a:prstGeom prst="wedgeRectCallout">
            <a:avLst>
              <a:gd name="adj1" fmla="val -56930"/>
              <a:gd name="adj2" fmla="val 6838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ένα μεγάλο πάνελ που θα κρατάει τα τρία χρωματιστά πάνελ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633931" y="5596179"/>
            <a:ext cx="3132348" cy="612648"/>
          </a:xfrm>
          <a:prstGeom prst="wedgeRectCallout">
            <a:avLst>
              <a:gd name="adj1" fmla="val -50464"/>
              <a:gd name="adj2" fmla="val -104522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Βάζουμε το μεγάλο πάνελ στο κέντρο του παραθύρου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660232" y="2564904"/>
            <a:ext cx="1944216" cy="2160240"/>
          </a:xfrm>
          <a:prstGeom prst="wedgeRectCallout">
            <a:avLst>
              <a:gd name="adj1" fmla="val -75704"/>
              <a:gd name="adj2" fmla="val -95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τα χρωματιστά πάνελ και τα προσθέτουμε στο μεγάλο πάνελ </a:t>
            </a:r>
            <a:endParaRPr lang="en-US" dirty="0"/>
          </a:p>
        </p:txBody>
      </p:sp>
      <p:sp>
        <p:nvSpPr>
          <p:cNvPr id="9" name="Flowchart: Manual Operation 8"/>
          <p:cNvSpPr/>
          <p:nvPr/>
        </p:nvSpPr>
        <p:spPr>
          <a:xfrm>
            <a:off x="2641172" y="5902503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17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63499"/>
            <a:ext cx="8229600" cy="561662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("Red");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("White");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whiteButton.setBackground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("Blue");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// τέλος του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constructor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615608" y="405789"/>
            <a:ext cx="3528392" cy="865251"/>
          </a:xfrm>
          <a:prstGeom prst="wedgeRectCallout">
            <a:avLst>
              <a:gd name="adj1" fmla="val -57239"/>
              <a:gd name="adj2" fmla="val 3567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ένα πάνελ που θα κρατάει τα τρία κουμπιά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373486" y="5733256"/>
            <a:ext cx="3744416" cy="612648"/>
          </a:xfrm>
          <a:prstGeom prst="wedgeRectCallout">
            <a:avLst>
              <a:gd name="adj1" fmla="val -46103"/>
              <a:gd name="adj2" fmla="val -76093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Βάζουμε το πάνελ με τα κουμπιά στον πάτο του παραθύρου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709455" y="2204864"/>
            <a:ext cx="1944216" cy="2448272"/>
          </a:xfrm>
          <a:prstGeom prst="wedgeRectCallout">
            <a:avLst>
              <a:gd name="adj1" fmla="val -75704"/>
              <a:gd name="adj2" fmla="val -95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τα τρία κουμπιά και τα προσθέτουμε στο πάνελ </a:t>
            </a:r>
          </a:p>
          <a:p>
            <a:pPr algn="ctr"/>
            <a:endParaRPr lang="el-GR" dirty="0"/>
          </a:p>
          <a:p>
            <a:pPr algn="ctr"/>
            <a:r>
              <a:rPr lang="el-GR" dirty="0" smtClean="0"/>
              <a:t>Ο ακροατής των κουμπιών είναι το </a:t>
            </a:r>
            <a:r>
              <a:rPr lang="el-GR" dirty="0" smtClean="0">
                <a:solidFill>
                  <a:srgbClr val="FF0000"/>
                </a:solidFill>
              </a:rPr>
              <a:t>ίδιο </a:t>
            </a:r>
            <a:r>
              <a:rPr lang="el-GR" dirty="0" smtClean="0"/>
              <a:t>το αντικείμενο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736575" y="440093"/>
            <a:ext cx="2592288" cy="468627"/>
            <a:chOff x="3203848" y="332656"/>
            <a:chExt cx="2592288" cy="468627"/>
          </a:xfrm>
        </p:grpSpPr>
        <p:sp>
          <p:nvSpPr>
            <p:cNvPr id="8" name="Flowchart: Manual Operation 7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  <p:sp>
        <p:nvSpPr>
          <p:cNvPr id="10" name="Flowchart: Manual Operation 9"/>
          <p:cNvSpPr/>
          <p:nvPr/>
        </p:nvSpPr>
        <p:spPr>
          <a:xfrm>
            <a:off x="2740700" y="645333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6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576064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("Red"))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redPanel.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("White"))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whitePanel.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("Blue"))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bluePanel.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("Unexpected error.");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gui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gui.setVisible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796136" y="332656"/>
            <a:ext cx="3347864" cy="1080119"/>
          </a:xfrm>
          <a:prstGeom prst="wedgeRectCallout">
            <a:avLst>
              <a:gd name="adj1" fmla="val -57239"/>
              <a:gd name="adj2" fmla="val 3567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συνάρτηση </a:t>
            </a:r>
            <a:r>
              <a:rPr lang="en-US" dirty="0" err="1" smtClean="0">
                <a:solidFill>
                  <a:srgbClr val="002060"/>
                </a:solidFill>
              </a:rPr>
              <a:t>actionPerformed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l-GR" dirty="0" smtClean="0"/>
              <a:t>που καλείται όταν πατηθούν τα κουμπιά (μιας και το αντικείμενο είναι και ακροατής)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732240" y="1556792"/>
            <a:ext cx="2411760" cy="1800200"/>
          </a:xfrm>
          <a:prstGeom prst="wedgeRectCallout">
            <a:avLst>
              <a:gd name="adj1" fmla="val -64796"/>
              <a:gd name="adj2" fmla="val -31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Επιστρέφει το </a:t>
            </a:r>
            <a:r>
              <a:rPr lang="en-US" dirty="0" err="1" smtClean="0"/>
              <a:t>actionCommand</a:t>
            </a:r>
            <a:r>
              <a:rPr lang="en-US" dirty="0" smtClean="0"/>
              <a:t> String, </a:t>
            </a:r>
            <a:r>
              <a:rPr lang="el-GR" dirty="0" smtClean="0"/>
              <a:t>το οποίο αν δεν το έχουμε αλλάξει είναι το όνομα του κουμπιού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5940152" y="4077073"/>
            <a:ext cx="3203848" cy="720080"/>
          </a:xfrm>
          <a:prstGeom prst="wedgeRectCallout">
            <a:avLst>
              <a:gd name="adj1" fmla="val -40331"/>
              <a:gd name="adj2" fmla="val -155309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αποτέλεσμα του κάθε διαφορετικού κουμπιού.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4427984" y="5877272"/>
            <a:ext cx="3816424" cy="612648"/>
          </a:xfrm>
          <a:prstGeom prst="wedgeRectCallout">
            <a:avLst>
              <a:gd name="adj1" fmla="val -62883"/>
              <a:gd name="adj2" fmla="val -1311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του παραθύρου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736575" y="548680"/>
            <a:ext cx="2592288" cy="468627"/>
            <a:chOff x="3203848" y="332656"/>
            <a:chExt cx="2592288" cy="468627"/>
          </a:xfrm>
        </p:grpSpPr>
        <p:sp>
          <p:nvSpPr>
            <p:cNvPr id="8" name="Flowchart: Manual Operation 7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62544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driven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Swing </a:t>
            </a:r>
            <a:r>
              <a:rPr lang="el-GR" dirty="0" smtClean="0"/>
              <a:t>ακολουθεί το μοντέλο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event-driven programming</a:t>
            </a:r>
          </a:p>
          <a:p>
            <a:pPr lvl="1"/>
            <a:r>
              <a:rPr lang="el-GR" dirty="0" smtClean="0"/>
              <a:t>Υπάρχουν κάποια αντικείμενα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πυροδοτούν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συμβάντα</a:t>
            </a:r>
            <a:r>
              <a:rPr lang="el-GR" dirty="0" smtClean="0"/>
              <a:t> (</a:t>
            </a:r>
            <a:r>
              <a:rPr lang="en-US" dirty="0" smtClean="0"/>
              <a:t>firing an event)</a:t>
            </a:r>
          </a:p>
          <a:p>
            <a:pPr lvl="1"/>
            <a:r>
              <a:rPr lang="el-GR" dirty="0" smtClean="0"/>
              <a:t>Υπάρχουν κάποια άλλα αντικείμενα που είναι </a:t>
            </a:r>
            <a:r>
              <a:rPr lang="el-GR" dirty="0" smtClean="0">
                <a:solidFill>
                  <a:srgbClr val="0070C0"/>
                </a:solidFill>
              </a:rPr>
              <a:t>ακροατές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listeners</a:t>
            </a:r>
            <a:r>
              <a:rPr lang="en-US" dirty="0" smtClean="0"/>
              <a:t>) </a:t>
            </a:r>
            <a:r>
              <a:rPr lang="el-GR" dirty="0" smtClean="0"/>
              <a:t>για συμβάντα.</a:t>
            </a:r>
          </a:p>
          <a:p>
            <a:pPr lvl="1"/>
            <a:r>
              <a:rPr lang="el-GR" dirty="0" smtClean="0"/>
              <a:t>Αν προκληθεί ένα συμβάν υπάρχουν ειδικοί </a:t>
            </a:r>
            <a:r>
              <a:rPr lang="el-GR" dirty="0" smtClean="0">
                <a:solidFill>
                  <a:srgbClr val="0070C0"/>
                </a:solidFill>
              </a:rPr>
              <a:t>χειριστές</a:t>
            </a:r>
            <a:r>
              <a:rPr lang="el-GR" dirty="0" smtClean="0"/>
              <a:t> του συμβάντος (</a:t>
            </a:r>
            <a:r>
              <a:rPr lang="en-US" dirty="0" smtClean="0">
                <a:solidFill>
                  <a:srgbClr val="0070C0"/>
                </a:solidFill>
              </a:rPr>
              <a:t>event handlers</a:t>
            </a:r>
            <a:r>
              <a:rPr lang="en-US" dirty="0" smtClean="0"/>
              <a:t>)</a:t>
            </a:r>
            <a:r>
              <a:rPr lang="el-GR" dirty="0" smtClean="0"/>
              <a:t> – μέθοδοι που χειρίζονται ένα συμβάν</a:t>
            </a:r>
            <a:endParaRPr lang="en-US" dirty="0" smtClean="0"/>
          </a:p>
          <a:p>
            <a:pPr lvl="1"/>
            <a:r>
              <a:rPr lang="el-GR" dirty="0" smtClean="0"/>
              <a:t>Το </a:t>
            </a:r>
            <a:r>
              <a:rPr lang="el-GR" dirty="0" smtClean="0">
                <a:solidFill>
                  <a:srgbClr val="0070C0"/>
                </a:solidFill>
              </a:rPr>
              <a:t>συμβάν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event</a:t>
            </a:r>
            <a:r>
              <a:rPr lang="en-US" dirty="0" smtClean="0"/>
              <a:t>) </a:t>
            </a:r>
            <a:r>
              <a:rPr lang="el-GR" dirty="0" smtClean="0"/>
              <a:t>είναι κι αυτό ένα αντικείμενο το οποίο 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μεταφέρει πληροφορία </a:t>
            </a:r>
            <a:r>
              <a:rPr lang="el-GR" dirty="0" smtClean="0"/>
              <a:t>μεταξύ του αντικειμένου που προκαλεί το συμβάν και του ακροατή.</a:t>
            </a:r>
          </a:p>
          <a:p>
            <a:r>
              <a:rPr lang="el-GR" dirty="0" smtClean="0"/>
              <a:t>Σας θυμίζουν κάτι όλα αυτά?</a:t>
            </a:r>
          </a:p>
          <a:p>
            <a:pPr lvl="1"/>
            <a:r>
              <a:rPr lang="el-GR" dirty="0" smtClean="0"/>
              <a:t>Πολύ παρόμοιες αρχές υπάρχουν στην δημιουργία και τον χειρισμό </a:t>
            </a:r>
            <a:r>
              <a:rPr lang="el-GR" dirty="0" smtClean="0">
                <a:solidFill>
                  <a:srgbClr val="0070C0"/>
                </a:solidFill>
              </a:rPr>
              <a:t>εξαιρέσεων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0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actionCommand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Ένα </a:t>
            </a:r>
            <a:r>
              <a:rPr lang="en-US" dirty="0" smtClean="0"/>
              <a:t>String </a:t>
            </a:r>
            <a:r>
              <a:rPr lang="el-GR" dirty="0" smtClean="0"/>
              <a:t>πεδίο που κρατάει πληροφορία για το συμβάν</a:t>
            </a:r>
          </a:p>
          <a:p>
            <a:pPr lvl="1"/>
            <a:r>
              <a:rPr lang="el-GR" dirty="0" smtClean="0"/>
              <a:t>Αν δεν αλλάξουμε κάτι αυτό είναι το όνομα του κουμπιού</a:t>
            </a:r>
          </a:p>
          <a:p>
            <a:r>
              <a:rPr lang="el-GR" dirty="0" smtClean="0"/>
              <a:t>Μπορούμε να διαβάσουμε το </a:t>
            </a:r>
            <a:r>
              <a:rPr lang="en-US" dirty="0" smtClean="0"/>
              <a:t>String </a:t>
            </a:r>
            <a:r>
              <a:rPr lang="el-GR" dirty="0" smtClean="0"/>
              <a:t>με την εντολή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getActionCommand</a:t>
            </a:r>
            <a:r>
              <a:rPr lang="en-US" dirty="0" smtClean="0"/>
              <a:t>.</a:t>
            </a:r>
          </a:p>
          <a:p>
            <a:r>
              <a:rPr lang="el-GR" dirty="0" smtClean="0"/>
              <a:t>Μπορούμε να θέσουμε μια τιμή στο </a:t>
            </a:r>
            <a:r>
              <a:rPr lang="en-US" dirty="0" smtClean="0"/>
              <a:t>String </a:t>
            </a:r>
            <a:r>
              <a:rPr lang="el-GR" dirty="0" smtClean="0"/>
              <a:t>με την εντολή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setActionCommand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(String)</a:t>
            </a:r>
          </a:p>
          <a:p>
            <a:r>
              <a:rPr lang="el-GR" dirty="0" smtClean="0"/>
              <a:t>Π.χ.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redButton.setActionCommand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RedButtonClick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33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Drop-down menus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JMenuItem</a:t>
            </a:r>
            <a:r>
              <a:rPr lang="en-US" dirty="0" smtClean="0"/>
              <a:t>: </a:t>
            </a:r>
            <a:r>
              <a:rPr lang="el-GR" dirty="0" smtClean="0"/>
              <a:t>κρατάει μία από τις επιλογές του </a:t>
            </a:r>
            <a:r>
              <a:rPr lang="en-US" dirty="0" smtClean="0"/>
              <a:t>menu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r>
              <a:rPr lang="en-US" dirty="0" smtClean="0"/>
              <a:t>: </a:t>
            </a:r>
            <a:r>
              <a:rPr lang="el-GR" dirty="0" smtClean="0"/>
              <a:t>κρατάει όλα τα </a:t>
            </a:r>
            <a:r>
              <a:rPr lang="en-US" dirty="0" err="1" smtClean="0"/>
              <a:t>JMenuItems</a:t>
            </a:r>
            <a:endParaRPr lang="en-US" dirty="0" smtClean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JMenuBar</a:t>
            </a:r>
            <a:r>
              <a:rPr lang="en-US" dirty="0" smtClean="0"/>
              <a:t>: </a:t>
            </a:r>
            <a:r>
              <a:rPr lang="el-GR" dirty="0" smtClean="0"/>
              <a:t>κρατάει το </a:t>
            </a:r>
            <a:r>
              <a:rPr lang="en-US" dirty="0" err="1" smtClean="0"/>
              <a:t>Jmenu</a:t>
            </a:r>
            <a:endParaRPr lang="en-US" dirty="0" smtClean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setJMenuBar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: </a:t>
            </a:r>
            <a:r>
              <a:rPr lang="el-GR" dirty="0" smtClean="0"/>
              <a:t>θέτει το </a:t>
            </a:r>
            <a:r>
              <a:rPr lang="en-US" dirty="0" smtClean="0"/>
              <a:t>menu </a:t>
            </a:r>
            <a:r>
              <a:rPr lang="el-GR" dirty="0" smtClean="0"/>
              <a:t>στην κορυφή του </a:t>
            </a:r>
            <a:r>
              <a:rPr lang="en-US" dirty="0" err="1" smtClean="0"/>
              <a:t>JFrame</a:t>
            </a:r>
            <a:r>
              <a:rPr lang="en-US" dirty="0" smtClean="0"/>
              <a:t>. </a:t>
            </a:r>
            <a:r>
              <a:rPr lang="el-GR" dirty="0" smtClean="0"/>
              <a:t>Μπορούμε να χρησιμοποιήσουμε και τη γνωστή εντολή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399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867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33264" y="1471254"/>
            <a:ext cx="8003232" cy="4801314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dirty="0"/>
              <a:t>	</a:t>
            </a:r>
            <a:r>
              <a:rPr lang="el-GR" dirty="0" smtClean="0"/>
              <a:t>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colorMenu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("Add Colors");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redChoice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("Red");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redChoice.addActionListener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colorMenu.add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redChoice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whiteChoice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("White");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whiteChoice.addActionListener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colorMenu.add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whiteChoice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blueChoice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("Blue");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blueChoice.addActionListener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colorMenu.add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blueChoice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JMenuBar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bar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JMenuBar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bar.add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colorMenu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setJMenuBar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(bar);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7236296" y="616392"/>
            <a:ext cx="2016224" cy="612648"/>
          </a:xfrm>
          <a:prstGeom prst="wedgeRectCallout">
            <a:avLst>
              <a:gd name="adj1" fmla="val -80905"/>
              <a:gd name="adj2" fmla="val 68787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ένα </a:t>
            </a:r>
            <a:r>
              <a:rPr lang="en-US" dirty="0" smtClean="0"/>
              <a:t>drop-down menu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0" y="2780928"/>
            <a:ext cx="2016224" cy="1656184"/>
          </a:xfrm>
          <a:prstGeom prst="wedgeRectCallout">
            <a:avLst>
              <a:gd name="adj1" fmla="val 57038"/>
              <a:gd name="adj2" fmla="val 5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τις επιλογές του μενού και τις προσθέτει στο μενού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737718" y="5805264"/>
            <a:ext cx="3298778" cy="934608"/>
          </a:xfrm>
          <a:prstGeom prst="wedgeRectCallout">
            <a:avLst>
              <a:gd name="adj1" fmla="val -74747"/>
              <a:gd name="adj2" fmla="val -33137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ένα </a:t>
            </a:r>
            <a:r>
              <a:rPr lang="en-US" dirty="0" smtClean="0"/>
              <a:t>menu</a:t>
            </a:r>
            <a:r>
              <a:rPr lang="el-GR" dirty="0" smtClean="0"/>
              <a:t> </a:t>
            </a:r>
            <a:r>
              <a:rPr lang="en-US" dirty="0" smtClean="0"/>
              <a:t>bar </a:t>
            </a:r>
            <a:r>
              <a:rPr lang="el-GR" dirty="0" smtClean="0"/>
              <a:t>στην κορυφή του παραθύρου και προσθέτει το </a:t>
            </a:r>
            <a:r>
              <a:rPr lang="en-US" dirty="0" smtClean="0"/>
              <a:t>menu </a:t>
            </a:r>
            <a:r>
              <a:rPr lang="el-GR" dirty="0" smtClean="0"/>
              <a:t>σε αυτό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6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δημιουργήσουμε ένα πεδίο κειμένου με την κλάση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n-US" dirty="0" err="1" smtClean="0"/>
              <a:t>JTextField</a:t>
            </a:r>
            <a:r>
              <a:rPr lang="en-US" dirty="0"/>
              <a:t> </a:t>
            </a:r>
            <a:r>
              <a:rPr lang="el-GR" dirty="0" smtClean="0"/>
              <a:t>δημιουργεί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text box </a:t>
            </a:r>
            <a:r>
              <a:rPr lang="el-GR" dirty="0" smtClean="0"/>
              <a:t>μίας γραμμής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getText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: </a:t>
            </a:r>
            <a:r>
              <a:rPr lang="el-GR" dirty="0"/>
              <a:t>με την εντολή αυτή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διαβάζουμε</a:t>
            </a:r>
            <a:r>
              <a:rPr lang="el-GR" dirty="0"/>
              <a:t> το κείμενο που δόθηκε σαν είσοδος στο </a:t>
            </a:r>
            <a:r>
              <a:rPr lang="en-US" dirty="0"/>
              <a:t>text box</a:t>
            </a:r>
            <a:r>
              <a:rPr lang="el-GR" dirty="0"/>
              <a:t>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setText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(String)</a:t>
            </a:r>
            <a:r>
              <a:rPr lang="el-GR" dirty="0"/>
              <a:t>: με την εντολή αυτή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θέτουμε</a:t>
            </a:r>
            <a:r>
              <a:rPr lang="el-GR" dirty="0"/>
              <a:t> το κείμενο στο </a:t>
            </a:r>
            <a:r>
              <a:rPr lang="en-US" dirty="0"/>
              <a:t>text box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ένα πεδίο κειμένου μεγαλύτερο από μία γραμμή μπορούμε να χρησιμοποιήσουμε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JTextArea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09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5704818"/>
            <a:ext cx="842493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5229200"/>
            <a:ext cx="842493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262088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name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NUMBER_OF_CHAR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namePanel.add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("Click me");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actionButton.addActionListener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clearButton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("Clear");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clearButton.addActionListener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clearButton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4077072"/>
            <a:ext cx="8280920" cy="263149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e) 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actionCommand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actionCommand.equals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("Click me"))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name.setText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("Hello " +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name.getText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actionCommand.equals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("Clear"))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name.setText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name.setText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("Unexpected error.");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 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70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Pop-up 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να δημιουργήσουμε παράθυρα διαλόγου μπορούμε να χρησιμοποιήσουμε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JOptionPane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Πετάει (</a:t>
            </a:r>
            <a:r>
              <a:rPr lang="en-US" dirty="0" smtClean="0"/>
              <a:t>pops up) </a:t>
            </a:r>
            <a:r>
              <a:rPr lang="el-GR" dirty="0" smtClean="0"/>
              <a:t>ένα παράθυρο το οποίο μπορεί να μας ζητάει είσοδο, ή να ζητάει επιβεβαίωση.</a:t>
            </a:r>
          </a:p>
          <a:p>
            <a:pPr lvl="1"/>
            <a:r>
              <a:rPr lang="el-GR" dirty="0" smtClean="0"/>
              <a:t>Η δημιουργία και η διαχείριση των παραθύρων γίνεται με </a:t>
            </a:r>
            <a:r>
              <a:rPr lang="el-GR" dirty="0" smtClean="0">
                <a:solidFill>
                  <a:srgbClr val="0070C0"/>
                </a:solidFill>
              </a:rPr>
              <a:t>στατικές μεθόδους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58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44008" y="3717032"/>
            <a:ext cx="50405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javax.swing.JOptionPane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PopUpDemo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done = false;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(!done){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classes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JOptionPane.showInputDialog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"Enter number of classes"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students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JOptionPane.showInputDialog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"Enter number of students"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totalStudents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(classes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(students);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JOptionPane.showMessageDialog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Total number of students = "+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totalStudents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answer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JOptionPane.showConfirmDialog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Continue?"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Confirm"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JOptionPane.YES_NO_OPTION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done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(answer ==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JOptionPane.NO_OPTION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148064" y="908720"/>
            <a:ext cx="3816424" cy="1224136"/>
          </a:xfrm>
          <a:prstGeom prst="wedgeRectCallout">
            <a:avLst>
              <a:gd name="adj1" fmla="val -63992"/>
              <a:gd name="adj2" fmla="val 655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Εμφανίζει ένα παράθυρο διαλόγου που ζητάει από τον χρήστη να δώσει είσοδο. </a:t>
            </a:r>
          </a:p>
          <a:p>
            <a:pPr algn="ctr"/>
            <a:r>
              <a:rPr lang="el-GR" sz="1600" dirty="0" smtClean="0"/>
              <a:t>Η είσοδος αποθηκεύεται στο </a:t>
            </a:r>
            <a:r>
              <a:rPr lang="en-US" sz="1600" dirty="0" smtClean="0"/>
              <a:t>String </a:t>
            </a:r>
            <a:r>
              <a:rPr lang="el-GR" sz="1600" dirty="0" smtClean="0"/>
              <a:t>που επιστρέφεται</a:t>
            </a:r>
            <a:endParaRPr lang="en-US" sz="1600" dirty="0"/>
          </a:p>
        </p:txBody>
      </p:sp>
      <p:sp>
        <p:nvSpPr>
          <p:cNvPr id="5" name="Rectangular Callout 4"/>
          <p:cNvSpPr/>
          <p:nvPr/>
        </p:nvSpPr>
        <p:spPr>
          <a:xfrm>
            <a:off x="5948588" y="4161589"/>
            <a:ext cx="3069315" cy="432048"/>
          </a:xfrm>
          <a:prstGeom prst="wedgeRectCallout">
            <a:avLst>
              <a:gd name="adj1" fmla="val -77223"/>
              <a:gd name="adj2" fmla="val -536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Εμφανίζει ένα παράθυρο που τυπώνει ένα μήνυμα</a:t>
            </a:r>
            <a:endParaRPr lang="en-US" sz="1400" dirty="0"/>
          </a:p>
        </p:txBody>
      </p:sp>
      <p:sp>
        <p:nvSpPr>
          <p:cNvPr id="7" name="Rectangular Callout 6"/>
          <p:cNvSpPr/>
          <p:nvPr/>
        </p:nvSpPr>
        <p:spPr>
          <a:xfrm>
            <a:off x="5436096" y="3465004"/>
            <a:ext cx="3600400" cy="468052"/>
          </a:xfrm>
          <a:prstGeom prst="wedgeRectCallout">
            <a:avLst>
              <a:gd name="adj1" fmla="val -56631"/>
              <a:gd name="adj2" fmla="val 26218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Το αντικείμενο </a:t>
            </a:r>
            <a:r>
              <a:rPr lang="el-GR" sz="1100" dirty="0" smtClean="0"/>
              <a:t>(</a:t>
            </a:r>
            <a:r>
              <a:rPr lang="en-US" sz="1400" dirty="0" smtClean="0"/>
              <a:t>component) </a:t>
            </a:r>
            <a:r>
              <a:rPr lang="el-GR" sz="1400" dirty="0" smtClean="0"/>
              <a:t>που είναι πατέρας του </a:t>
            </a:r>
            <a:r>
              <a:rPr lang="en-US" sz="1400" dirty="0" smtClean="0"/>
              <a:t>pop-up, null </a:t>
            </a:r>
            <a:r>
              <a:rPr lang="el-GR" sz="1400" dirty="0" smtClean="0"/>
              <a:t>η </a:t>
            </a:r>
            <a:r>
              <a:rPr lang="en-US" sz="1400" dirty="0" smtClean="0"/>
              <a:t>default </a:t>
            </a:r>
            <a:r>
              <a:rPr lang="el-GR" sz="1400" dirty="0" smtClean="0"/>
              <a:t>τιμή</a:t>
            </a:r>
            <a:endParaRPr lang="en-US" sz="1400" dirty="0"/>
          </a:p>
        </p:txBody>
      </p:sp>
      <p:sp>
        <p:nvSpPr>
          <p:cNvPr id="8" name="Rectangular Callout 7"/>
          <p:cNvSpPr/>
          <p:nvPr/>
        </p:nvSpPr>
        <p:spPr>
          <a:xfrm>
            <a:off x="5255568" y="4869160"/>
            <a:ext cx="3708920" cy="288032"/>
          </a:xfrm>
          <a:prstGeom prst="wedgeRectCallout">
            <a:avLst>
              <a:gd name="adj1" fmla="val -79944"/>
              <a:gd name="adj2" fmla="val -498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Εμφανίζει ένα παράθυρο επιβεβαίωσης</a:t>
            </a:r>
            <a:endParaRPr lang="en-US" sz="1400" dirty="0"/>
          </a:p>
        </p:txBody>
      </p:sp>
      <p:sp>
        <p:nvSpPr>
          <p:cNvPr id="9" name="Rectangular Callout 8"/>
          <p:cNvSpPr/>
          <p:nvPr/>
        </p:nvSpPr>
        <p:spPr>
          <a:xfrm>
            <a:off x="-15065" y="4516165"/>
            <a:ext cx="1202689" cy="504056"/>
          </a:xfrm>
          <a:prstGeom prst="wedgeRectCallout">
            <a:avLst>
              <a:gd name="adj1" fmla="val 69986"/>
              <a:gd name="adj2" fmla="val 3526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Η ερώτηση στο χρήστη</a:t>
            </a:r>
            <a:endParaRPr lang="en-US" sz="1400" dirty="0"/>
          </a:p>
        </p:txBody>
      </p:sp>
      <p:sp>
        <p:nvSpPr>
          <p:cNvPr id="10" name="Rectangular Callout 9"/>
          <p:cNvSpPr/>
          <p:nvPr/>
        </p:nvSpPr>
        <p:spPr>
          <a:xfrm>
            <a:off x="-15065" y="5020221"/>
            <a:ext cx="1202689" cy="504055"/>
          </a:xfrm>
          <a:prstGeom prst="wedgeRectCallout">
            <a:avLst>
              <a:gd name="adj1" fmla="val 70481"/>
              <a:gd name="adj2" fmla="val -1354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Τίτλος παραθύρου</a:t>
            </a:r>
            <a:endParaRPr lang="en-US" sz="1400" dirty="0"/>
          </a:p>
        </p:txBody>
      </p:sp>
      <p:sp>
        <p:nvSpPr>
          <p:cNvPr id="11" name="Rectangular Callout 10"/>
          <p:cNvSpPr/>
          <p:nvPr/>
        </p:nvSpPr>
        <p:spPr>
          <a:xfrm>
            <a:off x="5255568" y="5236244"/>
            <a:ext cx="2340768" cy="288032"/>
          </a:xfrm>
          <a:prstGeom prst="wedgeRectCallout">
            <a:avLst>
              <a:gd name="adj1" fmla="val -72745"/>
              <a:gd name="adj2" fmla="val 1366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Τύπος επιβεβαίωσης</a:t>
            </a:r>
            <a:endParaRPr lang="en-US" sz="1400" dirty="0"/>
          </a:p>
        </p:txBody>
      </p:sp>
      <p:sp>
        <p:nvSpPr>
          <p:cNvPr id="12" name="Rectangular Callout 11"/>
          <p:cNvSpPr/>
          <p:nvPr/>
        </p:nvSpPr>
        <p:spPr>
          <a:xfrm>
            <a:off x="3203848" y="6021288"/>
            <a:ext cx="2340768" cy="461665"/>
          </a:xfrm>
          <a:prstGeom prst="wedgeRectCallout">
            <a:avLst>
              <a:gd name="adj1" fmla="val -13590"/>
              <a:gd name="adj2" fmla="val -1028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Σταθερά για την επιλογή</a:t>
            </a:r>
            <a:endParaRPr lang="en-US" sz="1400" dirty="0" smtClean="0"/>
          </a:p>
          <a:p>
            <a:pPr algn="ctr"/>
            <a:r>
              <a:rPr lang="en-US" sz="1400" dirty="0" smtClean="0"/>
              <a:t>(YES_OPTION </a:t>
            </a:r>
            <a:r>
              <a:rPr lang="el-GR" sz="1400" dirty="0" smtClean="0"/>
              <a:t>για ΝΑΙ)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022828" y="5663871"/>
            <a:ext cx="3147015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1600" dirty="0" smtClean="0"/>
              <a:t>Άλλοι τύποι επιβεβαίωσης: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OK_CANCEL_OPTION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YES_NO_CANCEL_OPTION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9005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0934" y="5445224"/>
            <a:ext cx="86409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7504" y="4077072"/>
            <a:ext cx="86409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7504" y="3501008"/>
            <a:ext cx="86409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Μπορούμε να βάλουμε μέσα στο </a:t>
            </a:r>
            <a:r>
              <a:rPr lang="en-US" smtClean="0"/>
              <a:t>GUI </a:t>
            </a:r>
            <a:r>
              <a:rPr lang="el-GR" smtClean="0"/>
              <a:t>μας </a:t>
            </a:r>
            <a:r>
              <a:rPr lang="el-GR" dirty="0" smtClean="0"/>
              <a:t>και εικονίδια</a:t>
            </a:r>
          </a:p>
          <a:p>
            <a:r>
              <a:rPr lang="el-GR" dirty="0" smtClean="0"/>
              <a:t>Παράδειγμα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3212976"/>
            <a:ext cx="8552341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("duke_waving.gif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dukeLabel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("Mood check");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dukeLabel.setIcon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("smiley.gif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("Happy");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happyButton.setIcon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3779912" y="2924944"/>
            <a:ext cx="4464496" cy="46863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ένα εικονίδιο από μία εικόνα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2555776" y="4409821"/>
            <a:ext cx="4464496" cy="468632"/>
          </a:xfrm>
          <a:prstGeom prst="wedgeRectCallout">
            <a:avLst>
              <a:gd name="adj1" fmla="val -31757"/>
              <a:gd name="adj2" fmla="val -6758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Προσθέτει το εικονίδιο σε ένα </a:t>
            </a:r>
            <a:r>
              <a:rPr lang="en-US" dirty="0" smtClean="0"/>
              <a:t>label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2411760" y="5840982"/>
            <a:ext cx="4464496" cy="468632"/>
          </a:xfrm>
          <a:prstGeom prst="wedgeRectCallout">
            <a:avLst>
              <a:gd name="adj1" fmla="val -31757"/>
              <a:gd name="adj2" fmla="val -6758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Προσθέτει το εικονίδιο σε ένα </a:t>
            </a:r>
            <a:r>
              <a:rPr lang="en-US" dirty="0" smtClean="0"/>
              <a:t>button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71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Ακροατές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Στο πρόγραμμα μας ορίσαμε την κλάση που δημιουργεί το παράθυρο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extends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JFrame</a:t>
            </a:r>
            <a:r>
              <a:rPr lang="en-US" dirty="0" smtClean="0"/>
              <a:t>) </a:t>
            </a:r>
            <a:r>
              <a:rPr lang="el-GR" dirty="0" smtClean="0"/>
              <a:t>να είναι και ο ακροατής (</a:t>
            </a:r>
            <a:r>
              <a:rPr lang="en-US" dirty="0" smtClean="0">
                <a:solidFill>
                  <a:srgbClr val="0070C0"/>
                </a:solidFill>
              </a:rPr>
              <a:t>implements </a:t>
            </a:r>
            <a:r>
              <a:rPr lang="en-US" dirty="0" err="1" smtClean="0">
                <a:solidFill>
                  <a:srgbClr val="0070C0"/>
                </a:solidFill>
              </a:rPr>
              <a:t>ActionListener</a:t>
            </a:r>
            <a:r>
              <a:rPr lang="en-US" dirty="0" smtClean="0"/>
              <a:t>) </a:t>
            </a:r>
            <a:r>
              <a:rPr lang="el-GR" dirty="0" smtClean="0"/>
              <a:t>των συμβάντων μέσα στο παράθυρο.</a:t>
            </a:r>
            <a:endParaRPr lang="en-US" dirty="0" smtClean="0"/>
          </a:p>
          <a:p>
            <a:pPr lvl="1"/>
            <a:r>
              <a:rPr lang="el-GR" dirty="0" smtClean="0"/>
              <a:t>Αυτό είναι μια βολική λύση γιατί όλος ο κώδικας είναι στο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 </a:t>
            </a:r>
            <a:r>
              <a:rPr lang="el-GR" dirty="0" smtClean="0"/>
              <a:t>σημείο</a:t>
            </a:r>
          </a:p>
          <a:p>
            <a:pPr lvl="1"/>
            <a:r>
              <a:rPr lang="el-GR" dirty="0" smtClean="0"/>
              <a:t>Έχει το πρόβλημα ότι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μία μόνο </a:t>
            </a:r>
            <a:r>
              <a:rPr lang="el-GR" dirty="0" smtClean="0"/>
              <a:t>μέθοδο </a:t>
            </a:r>
            <a:r>
              <a:rPr lang="en-US" dirty="0" err="1" smtClean="0">
                <a:solidFill>
                  <a:srgbClr val="0070C0"/>
                </a:solidFill>
              </a:rPr>
              <a:t>actionPerformed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στην οποία θα πρέπει να ξεχωρίσουμε όλες τις περιπτώσεις.</a:t>
            </a:r>
          </a:p>
          <a:p>
            <a:endParaRPr lang="el-GR" dirty="0" smtClean="0"/>
          </a:p>
          <a:p>
            <a:r>
              <a:rPr lang="el-GR" dirty="0" smtClean="0"/>
              <a:t>Πιο βολικό να έχουμε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διαφορετικό</a:t>
            </a:r>
            <a:r>
              <a:rPr lang="el-GR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ActionListener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για κάθε διαφορετικό συμβάν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Προβλήματα</a:t>
            </a:r>
            <a:r>
              <a:rPr lang="el-GR" dirty="0" smtClean="0"/>
              <a:t>: </a:t>
            </a:r>
          </a:p>
          <a:p>
            <a:pPr lvl="2"/>
            <a:r>
              <a:rPr lang="el-GR" dirty="0" smtClean="0"/>
              <a:t>Θα πρέπει να ορίσουμε </a:t>
            </a:r>
            <a:r>
              <a:rPr lang="el-GR" dirty="0" smtClean="0">
                <a:solidFill>
                  <a:srgbClr val="0070C0"/>
                </a:solidFill>
              </a:rPr>
              <a:t>πολλαπλές κλάσεις </a:t>
            </a:r>
            <a:r>
              <a:rPr lang="el-GR" dirty="0" smtClean="0"/>
              <a:t>ακροατών σε πολλαπλά αρχεία </a:t>
            </a:r>
          </a:p>
          <a:p>
            <a:pPr lvl="2"/>
            <a:r>
              <a:rPr lang="el-GR" dirty="0" smtClean="0"/>
              <a:t>Θα πρέπει να περνάμε σαν παραμέτρους τα στοιχεία που θέλουμε να αλλάξουμε. </a:t>
            </a:r>
          </a:p>
        </p:txBody>
      </p:sp>
    </p:spTree>
    <p:extLst>
      <p:ext uri="{BB962C8B-B14F-4D97-AF65-F5344CB8AC3E}">
        <p14:creationId xmlns:p14="http://schemas.microsoft.com/office/powerpoint/2010/main" val="57972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Ακροατές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Λύση</a:t>
            </a:r>
            <a:r>
              <a:rPr lang="el-GR" dirty="0" smtClean="0"/>
              <a:t>: Να ορίσουμε τους ακροατές που χρειάζεται το παράθυρο μας 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εσωτερικές κλάσεις</a:t>
            </a:r>
          </a:p>
          <a:p>
            <a:pPr lvl="1"/>
            <a:endParaRPr lang="en-US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Υπενθύμιση</a:t>
            </a:r>
            <a:r>
              <a:rPr lang="el-GR" dirty="0" smtClean="0"/>
              <a:t>: μια εσωτερική κλάση ορίζεται μέσα σε μία άλλη κλάση και την βλέπει μόνο η κλάση που την ορίζει</a:t>
            </a:r>
          </a:p>
          <a:p>
            <a:endParaRPr lang="el-GR" dirty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Πλεονεκτήματα</a:t>
            </a:r>
            <a:r>
              <a:rPr lang="el-GR" dirty="0" smtClean="0"/>
              <a:t>:</a:t>
            </a:r>
            <a:endParaRPr lang="en-US" dirty="0"/>
          </a:p>
          <a:p>
            <a:pPr lvl="1"/>
            <a:r>
              <a:rPr lang="el-GR" dirty="0" smtClean="0"/>
              <a:t>Οι κλάσεις είναι πλέον </a:t>
            </a:r>
            <a:r>
              <a:rPr lang="el-GR" dirty="0" smtClean="0">
                <a:solidFill>
                  <a:srgbClr val="0070C0"/>
                </a:solidFill>
              </a:rPr>
              <a:t>τοπικές</a:t>
            </a:r>
            <a:r>
              <a:rPr lang="el-GR" dirty="0" smtClean="0"/>
              <a:t> στον κώδικα που τις καλεί, μπορούμε να επαναχρησιμοποιούμε τα ίδια ονόματα</a:t>
            </a:r>
          </a:p>
          <a:p>
            <a:pPr lvl="1"/>
            <a:r>
              <a:rPr lang="el-GR" dirty="0" smtClean="0"/>
              <a:t>Οι κλάσεις έχουν πρόσβαση σε </a:t>
            </a:r>
            <a:r>
              <a:rPr lang="el-GR" dirty="0" smtClean="0">
                <a:solidFill>
                  <a:srgbClr val="0070C0"/>
                </a:solidFill>
              </a:rPr>
              <a:t>ιδιωτικά πεδία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6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297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Swing </a:t>
            </a:r>
            <a:r>
              <a:rPr lang="el-GR" dirty="0" smtClean="0"/>
              <a:t>βιβλιοθήκη ένα </a:t>
            </a:r>
            <a:r>
              <a:rPr lang="en-US" dirty="0" smtClean="0"/>
              <a:t>GUI </a:t>
            </a:r>
            <a:r>
              <a:rPr lang="el-GR" dirty="0" smtClean="0"/>
              <a:t>αποτελείται από πολλά στοιχεία/συστατικά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components</a:t>
            </a:r>
            <a:r>
              <a:rPr lang="en-US" dirty="0" smtClean="0"/>
              <a:t>)</a:t>
            </a:r>
            <a:r>
              <a:rPr lang="el-GR" dirty="0" smtClean="0"/>
              <a:t>  </a:t>
            </a:r>
          </a:p>
          <a:p>
            <a:pPr lvl="1"/>
            <a:r>
              <a:rPr lang="el-GR" dirty="0" smtClean="0"/>
              <a:t>π.χ. παράθυρα, κουμπιά, μενού, κουτιά εισαγωγής κειμένου, κλπ.</a:t>
            </a:r>
          </a:p>
          <a:p>
            <a:r>
              <a:rPr lang="el-GR" dirty="0" smtClean="0"/>
              <a:t>Τα </a:t>
            </a:r>
            <a:r>
              <a:rPr lang="en-US" dirty="0" smtClean="0"/>
              <a:t>components </a:t>
            </a:r>
            <a:r>
              <a:rPr lang="el-GR" dirty="0" smtClean="0"/>
              <a:t>αυτά </a:t>
            </a:r>
            <a:r>
              <a:rPr lang="el-GR" dirty="0" smtClean="0">
                <a:solidFill>
                  <a:srgbClr val="0070C0"/>
                </a:solidFill>
              </a:rPr>
              <a:t>πυροδοτούν συμβάντα</a:t>
            </a:r>
          </a:p>
          <a:p>
            <a:pPr lvl="1"/>
            <a:r>
              <a:rPr lang="el-GR" dirty="0" smtClean="0"/>
              <a:t>Π.χ. το πάτημα ενός κουμπιού, η εισαγωγή κειμένου, η επιλογή σε ένα μενού, κλπ</a:t>
            </a:r>
          </a:p>
          <a:p>
            <a:r>
              <a:rPr lang="el-GR" dirty="0" smtClean="0"/>
              <a:t>Τα συμβάντα αυτά τα χειρίζονται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αντικείμενα-ακροατές</a:t>
            </a:r>
            <a:r>
              <a:rPr lang="el-GR" dirty="0" smtClean="0"/>
              <a:t>, που έχουν ειδικές μεθόδους γι αυτά</a:t>
            </a:r>
          </a:p>
          <a:p>
            <a:pPr lvl="1"/>
            <a:r>
              <a:rPr lang="el-GR" dirty="0" smtClean="0"/>
              <a:t>Τι γίνεται όταν πατάμε ένα κουμπί, όταν κάνουμε μια επιλογή κλπ</a:t>
            </a:r>
          </a:p>
          <a:p>
            <a:r>
              <a:rPr lang="el-GR" dirty="0" smtClean="0"/>
              <a:t>Όλο το πρόγραμμα κυλάει ως μια αλληλουχία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συμβάντα</a:t>
            </a:r>
            <a:r>
              <a:rPr lang="el-GR" dirty="0" smtClean="0"/>
              <a:t> και τον </a:t>
            </a:r>
            <a:r>
              <a:rPr lang="el-GR" dirty="0" smtClean="0">
                <a:solidFill>
                  <a:srgbClr val="0070C0"/>
                </a:solidFill>
              </a:rPr>
              <a:t>χειρισμό</a:t>
            </a:r>
            <a:r>
              <a:rPr lang="el-GR" dirty="0" smtClean="0"/>
              <a:t> των ακροατών.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91680" y="5373216"/>
            <a:ext cx="1368152" cy="720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Component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3059832" y="5733256"/>
            <a:ext cx="11521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211960" y="5445224"/>
            <a:ext cx="1152128" cy="57606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Event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5364088" y="5733256"/>
            <a:ext cx="93610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300192" y="5373216"/>
            <a:ext cx="1224136" cy="7200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Listener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01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6165" y="1988840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699" y="4725144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7504" y="3356992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63499"/>
            <a:ext cx="8568952" cy="561662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("Red");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RedListener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("White");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whiteButton.setBackground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WhiteListener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("Blue");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BlueListener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56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56590" y="5373216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6590" y="3717032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26165" y="2132856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472" y="788397"/>
            <a:ext cx="8229600" cy="576064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redPanel.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WhiteListener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whitePanel.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bluePanel.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9832" y="603731"/>
            <a:ext cx="484453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Ορισμός των εσωτερικών κλάσεων-ακροατών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21272" y="5877272"/>
            <a:ext cx="468052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εσωτερικές κλάσεις έχουν πρόσβαση στα ιδιωτικά αντικείμενα πάνελ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81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4725143"/>
            <a:ext cx="8712968" cy="151216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Ανώνυμες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514116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Τα αντικείμενα-ακροατές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ανώνυμα</a:t>
            </a:r>
            <a:r>
              <a:rPr lang="el-GR" dirty="0" smtClean="0"/>
              <a:t> αντικείμενα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RedListener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Μπορούμε να κάνουμε τον κώδικα ακόμη πιο συνοπτικό ορίζοντας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ανώνυμη κλάση</a:t>
            </a:r>
          </a:p>
          <a:p>
            <a:pPr lvl="1"/>
            <a:r>
              <a:rPr lang="el-GR" dirty="0" smtClean="0"/>
              <a:t>Ο ορισμός της κλάσης γίνεται εκεί που τον χρειαζόμαστε μόνο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υλοποιεί ένα </a:t>
            </a:r>
            <a:r>
              <a:rPr lang="en-US" dirty="0" smtClean="0">
                <a:solidFill>
                  <a:srgbClr val="FF0000"/>
                </a:solidFill>
              </a:rPr>
              <a:t>Interface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/>
              <a:t>Δεν συνίσταται αλλά μπορεί να το συναντήσετε σε κώδικα που δημιουργείται από </a:t>
            </a:r>
            <a:r>
              <a:rPr lang="en-US" dirty="0" smtClean="0"/>
              <a:t>IDEs</a:t>
            </a:r>
          </a:p>
          <a:p>
            <a:pPr lvl="1"/>
            <a:endParaRPr lang="en-US" dirty="0" smtClean="0"/>
          </a:p>
          <a:p>
            <a:pPr marL="274320" lvl="1" indent="0">
              <a:buNone/>
            </a:pPr>
            <a:r>
              <a:rPr lang="el-GR" dirty="0" smtClean="0"/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e){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redPanel.setBackground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5633" y="6114377"/>
            <a:ext cx="421435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 ορισμός της κλάσης</a:t>
            </a:r>
          </a:p>
          <a:p>
            <a:r>
              <a:rPr lang="el-GR" dirty="0" smtClean="0"/>
              <a:t>Χρησιμοποιούμε το </a:t>
            </a:r>
            <a:r>
              <a:rPr lang="el-GR" dirty="0" smtClean="0">
                <a:solidFill>
                  <a:srgbClr val="FF0000"/>
                </a:solidFill>
              </a:rPr>
              <a:t>όνομα του </a:t>
            </a:r>
            <a:r>
              <a:rPr lang="en-US" dirty="0" smtClean="0">
                <a:solidFill>
                  <a:srgbClr val="FF0000"/>
                </a:solidFill>
              </a:rPr>
              <a:t>interface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93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eclipse (</a:t>
            </a:r>
            <a:r>
              <a:rPr lang="el-GR" dirty="0" smtClean="0"/>
              <a:t>αλλά και άλλα </a:t>
            </a:r>
            <a:r>
              <a:rPr lang="en-US" dirty="0" smtClean="0"/>
              <a:t>IDEs) </a:t>
            </a:r>
            <a:r>
              <a:rPr lang="el-GR" dirty="0" smtClean="0"/>
              <a:t>μας δίνει πολλά έτοιμα εργαλεία για την δημιουργία </a:t>
            </a:r>
            <a:r>
              <a:rPr lang="en-US" dirty="0" smtClean="0"/>
              <a:t>GUIs</a:t>
            </a:r>
          </a:p>
          <a:p>
            <a:r>
              <a:rPr lang="el-GR" dirty="0" smtClean="0"/>
              <a:t>Εγκαταστήσετε το </a:t>
            </a:r>
            <a:r>
              <a:rPr lang="en-US" dirty="0" smtClean="0"/>
              <a:t>plug-in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Windows Builder Pro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l-GR" dirty="0" smtClean="0">
                <a:solidFill>
                  <a:srgbClr val="0070C0"/>
                </a:solidFill>
              </a:rPr>
              <a:t>Παράδειγμα: </a:t>
            </a:r>
            <a:r>
              <a:rPr lang="el-GR" dirty="0" smtClean="0"/>
              <a:t>Δημιουργήστε μια αριθμομηχανή</a:t>
            </a:r>
            <a:r>
              <a:rPr lang="el-GR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5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Σχεδιασμός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87824" y="1700808"/>
            <a:ext cx="3600400" cy="41044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31840" y="1772816"/>
            <a:ext cx="33843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31840" y="2564904"/>
            <a:ext cx="3384376" cy="30963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7092280" y="1700808"/>
            <a:ext cx="1728192" cy="828672"/>
          </a:xfrm>
          <a:prstGeom prst="wedgeRectCallout">
            <a:avLst>
              <a:gd name="adj1" fmla="val -74366"/>
              <a:gd name="adj2" fmla="val 98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Textbox </a:t>
            </a:r>
            <a:r>
              <a:rPr lang="el-GR" dirty="0" smtClean="0"/>
              <a:t>για να εκτυπώνει το αποτέλεσμα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995936" y="2564904"/>
            <a:ext cx="0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7" idx="2"/>
          </p:cNvCxnSpPr>
          <p:nvPr/>
        </p:nvCxnSpPr>
        <p:spPr>
          <a:xfrm>
            <a:off x="4824028" y="2557016"/>
            <a:ext cx="0" cy="310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2564904"/>
            <a:ext cx="0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31840" y="3310401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106594" y="4077072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06594" y="4869160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372118" y="272871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1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4264814" y="273255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004048" y="273255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3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372118" y="352220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4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264814" y="352220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5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5004048" y="352220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6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3407435" y="429309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7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4272339" y="429309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8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5004048" y="429309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9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4264814" y="501317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372118" y="501317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978400" y="5013176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868144" y="272871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5868144" y="3522203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5897799" y="4368278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5897799" y="5013176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/</a:t>
            </a:r>
            <a:endParaRPr lang="en-US" sz="2400" dirty="0"/>
          </a:p>
        </p:txBody>
      </p:sp>
      <p:sp>
        <p:nvSpPr>
          <p:cNvPr id="45" name="Rectangular Callout 44"/>
          <p:cNvSpPr/>
          <p:nvPr/>
        </p:nvSpPr>
        <p:spPr>
          <a:xfrm>
            <a:off x="19018" y="2033917"/>
            <a:ext cx="2464750" cy="1046198"/>
          </a:xfrm>
          <a:prstGeom prst="wedgeRectCallout">
            <a:avLst>
              <a:gd name="adj1" fmla="val 66964"/>
              <a:gd name="adj2" fmla="val 41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Τα αποτελέσματα εμφανίζονται στην κορυφή τα πλήκτρα από κάτω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2026" y="3766950"/>
            <a:ext cx="2824790" cy="175432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Χρειαζόμαστε ένα </a:t>
            </a:r>
            <a:r>
              <a:rPr lang="en-US" dirty="0" smtClean="0"/>
              <a:t>border layout </a:t>
            </a:r>
            <a:r>
              <a:rPr lang="el-GR" dirty="0" smtClean="0"/>
              <a:t>για να βάλουμε το </a:t>
            </a:r>
            <a:r>
              <a:rPr lang="en-US" dirty="0" smtClean="0"/>
              <a:t>textbox </a:t>
            </a:r>
            <a:r>
              <a:rPr lang="el-GR" dirty="0" smtClean="0"/>
              <a:t>στην κορυφή.</a:t>
            </a:r>
          </a:p>
          <a:p>
            <a:r>
              <a:rPr lang="el-GR" dirty="0" smtClean="0"/>
              <a:t>Στο κέντρο θα βάλουμε </a:t>
            </a:r>
            <a:r>
              <a:rPr lang="el-GR" smtClean="0"/>
              <a:t>τα κουμπιά. </a:t>
            </a:r>
            <a:r>
              <a:rPr lang="el-GR" dirty="0" smtClean="0"/>
              <a:t>Βάζουμε ένα </a:t>
            </a:r>
            <a:r>
              <a:rPr lang="en-US" dirty="0" smtClean="0"/>
              <a:t>panel </a:t>
            </a:r>
            <a:r>
              <a:rPr lang="el-GR" dirty="0" smtClean="0"/>
              <a:t>με </a:t>
            </a:r>
            <a:r>
              <a:rPr lang="en-US" dirty="0" smtClean="0"/>
              <a:t>grid layout</a:t>
            </a:r>
            <a:endParaRPr lang="en-US" dirty="0"/>
          </a:p>
        </p:txBody>
      </p:sp>
      <p:sp>
        <p:nvSpPr>
          <p:cNvPr id="47" name="Rectangular Callout 46"/>
          <p:cNvSpPr/>
          <p:nvPr/>
        </p:nvSpPr>
        <p:spPr>
          <a:xfrm>
            <a:off x="7102904" y="3464424"/>
            <a:ext cx="1728192" cy="828672"/>
          </a:xfrm>
          <a:prstGeom prst="wedgeRectCallout">
            <a:avLst>
              <a:gd name="adj1" fmla="val -74366"/>
              <a:gd name="adj2" fmla="val 98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Κουμπιά για καθένα από τα πλήκτρα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29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Εισαγωγή μίας διαφάνειας στο </a:t>
            </a:r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Eclipse </a:t>
            </a:r>
            <a:r>
              <a:rPr lang="el-GR" dirty="0" smtClean="0"/>
              <a:t>οργανώνει τον κώδικα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projects</a:t>
            </a:r>
            <a:r>
              <a:rPr lang="en-US" dirty="0" smtClean="0"/>
              <a:t>.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κλάσεις</a:t>
            </a:r>
            <a:r>
              <a:rPr lang="el-GR" dirty="0" smtClean="0"/>
              <a:t> στη συνέχεια προστίθενται μέσα στο </a:t>
            </a:r>
            <a:r>
              <a:rPr lang="en-US" dirty="0" smtClean="0"/>
              <a:t>project.</a:t>
            </a:r>
          </a:p>
          <a:p>
            <a:pPr marL="182880" lvl="1">
              <a:buClr>
                <a:schemeClr val="accent6"/>
              </a:buClr>
            </a:pPr>
            <a:r>
              <a:rPr lang="el-GR" sz="3000" dirty="0"/>
              <a:t>Πρέπει να έχετε εγκαταστήσει το </a:t>
            </a:r>
            <a:r>
              <a:rPr lang="en-US" sz="3000" dirty="0"/>
              <a:t>plugin 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Windows Builder Pro</a:t>
            </a:r>
            <a:r>
              <a:rPr lang="en-US" sz="3000" dirty="0"/>
              <a:t>. </a:t>
            </a:r>
            <a:endParaRPr lang="en-US" sz="3000" dirty="0" smtClean="0"/>
          </a:p>
          <a:p>
            <a:r>
              <a:rPr lang="el-GR" dirty="0" smtClean="0"/>
              <a:t>Για να φτιάξετε ένα </a:t>
            </a:r>
            <a:r>
              <a:rPr lang="en-US" dirty="0" smtClean="0"/>
              <a:t>GUI </a:t>
            </a:r>
            <a:endParaRPr lang="el-GR" dirty="0" smtClean="0"/>
          </a:p>
          <a:p>
            <a:pPr lvl="1"/>
            <a:r>
              <a:rPr lang="en-US" dirty="0"/>
              <a:t>A</a:t>
            </a:r>
            <a:r>
              <a:rPr lang="el-GR" dirty="0" err="1" smtClean="0"/>
              <a:t>ρχικά</a:t>
            </a:r>
            <a:r>
              <a:rPr lang="el-GR" dirty="0" smtClean="0"/>
              <a:t> πρέπει να φτιάξετε ένα </a:t>
            </a:r>
            <a:r>
              <a:rPr lang="en-US" dirty="0" smtClean="0"/>
              <a:t>Java Project</a:t>
            </a:r>
          </a:p>
          <a:p>
            <a:pPr lvl="1"/>
            <a:r>
              <a:rPr lang="el-GR" dirty="0" smtClean="0"/>
              <a:t>Συνέχεια προσθέτετε στο </a:t>
            </a:r>
            <a:r>
              <a:rPr lang="en-US" dirty="0" smtClean="0"/>
              <a:t>project. </a:t>
            </a:r>
            <a:r>
              <a:rPr lang="el-GR" dirty="0" smtClean="0"/>
              <a:t>Επιλέξετε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Other&gt;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WindowsBuilder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&gt;SWING&gt;</a:t>
            </a:r>
            <a:r>
              <a:rPr lang="en-US" dirty="0" smtClean="0">
                <a:solidFill>
                  <a:srgbClr val="0070C0"/>
                </a:solidFill>
              </a:rPr>
              <a:t>Application Window</a:t>
            </a:r>
            <a:r>
              <a:rPr lang="en-US" dirty="0" smtClean="0"/>
              <a:t>.</a:t>
            </a:r>
          </a:p>
          <a:p>
            <a:r>
              <a:rPr lang="el-GR" dirty="0" smtClean="0"/>
              <a:t>Στη συνέχεια θα έχετε ένα </a:t>
            </a:r>
            <a:r>
              <a:rPr lang="el-GR" dirty="0" smtClean="0">
                <a:solidFill>
                  <a:srgbClr val="0070C0"/>
                </a:solidFill>
              </a:rPr>
              <a:t>μενού</a:t>
            </a:r>
            <a:r>
              <a:rPr lang="el-GR" dirty="0" smtClean="0"/>
              <a:t> από τα διάφορα </a:t>
            </a:r>
            <a:r>
              <a:rPr lang="en-US" dirty="0" smtClean="0"/>
              <a:t>components </a:t>
            </a:r>
            <a:r>
              <a:rPr lang="el-GR" dirty="0" smtClean="0"/>
              <a:t>τα οποία μπορείτε να προσθέτετε στο στην εφαρμογή σας.</a:t>
            </a:r>
          </a:p>
          <a:p>
            <a:pPr lvl="1"/>
            <a:r>
              <a:rPr lang="el-GR" dirty="0" smtClean="0"/>
              <a:t>Μπορείτε να δουλεύετε είτε 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Design</a:t>
            </a:r>
            <a:r>
              <a:rPr lang="en-US" dirty="0" smtClean="0"/>
              <a:t> </a:t>
            </a:r>
            <a:r>
              <a:rPr lang="el-GR" dirty="0" smtClean="0"/>
              <a:t>είτε με τον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Source</a:t>
            </a:r>
            <a:r>
              <a:rPr lang="en-US" dirty="0" smtClean="0"/>
              <a:t> </a:t>
            </a:r>
            <a:r>
              <a:rPr lang="el-GR" dirty="0" smtClean="0"/>
              <a:t>κώδικα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19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33" b="4644"/>
          <a:stretch/>
        </p:blipFill>
        <p:spPr bwMode="auto">
          <a:xfrm>
            <a:off x="13590" y="262825"/>
            <a:ext cx="9130410" cy="6622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6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/>
              <a:t>IDEs </a:t>
            </a:r>
            <a:r>
              <a:rPr lang="el-GR" dirty="0" smtClean="0"/>
              <a:t>μας επιτρέπουν να διαχωρίζουμε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design</a:t>
            </a:r>
            <a:r>
              <a:rPr lang="en-US" dirty="0" smtClean="0"/>
              <a:t> </a:t>
            </a:r>
            <a:r>
              <a:rPr lang="el-GR" dirty="0" smtClean="0"/>
              <a:t>από τον </a:t>
            </a:r>
            <a:r>
              <a:rPr lang="el-GR" dirty="0" smtClean="0">
                <a:solidFill>
                  <a:srgbClr val="0070C0"/>
                </a:solidFill>
              </a:rPr>
              <a:t>κώδικα</a:t>
            </a:r>
          </a:p>
          <a:p>
            <a:pPr lvl="1"/>
            <a:r>
              <a:rPr lang="el-GR" dirty="0" smtClean="0"/>
              <a:t>Το πλεονέκτημα είναι ότι έχουμε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WYSIWYG</a:t>
            </a:r>
            <a:r>
              <a:rPr lang="en-US" dirty="0" smtClean="0"/>
              <a:t> interface </a:t>
            </a:r>
            <a:r>
              <a:rPr lang="el-GR" dirty="0" smtClean="0"/>
              <a:t>με το οποίο μπορούμε να σχεδιάσουμε το </a:t>
            </a:r>
            <a:r>
              <a:rPr lang="en-US" dirty="0" smtClean="0"/>
              <a:t>GUI</a:t>
            </a:r>
          </a:p>
          <a:p>
            <a:pPr lvl="1"/>
            <a:r>
              <a:rPr lang="el-GR" dirty="0" smtClean="0"/>
              <a:t>Το μειονέκτημα είναι ότι δημιουργείται πολύς κώδικας </a:t>
            </a:r>
            <a:r>
              <a:rPr lang="el-GR" dirty="0" smtClean="0">
                <a:solidFill>
                  <a:srgbClr val="0070C0"/>
                </a:solidFill>
              </a:rPr>
              <a:t>αυτόματα</a:t>
            </a:r>
            <a:r>
              <a:rPr lang="el-GR" dirty="0" smtClean="0"/>
              <a:t> ο οποίος δεν είναι πάντα όπως τον θέλουμε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l-GR" dirty="0" smtClean="0"/>
              <a:t>Ο </a:t>
            </a:r>
            <a:r>
              <a:rPr lang="el-GR" dirty="0" smtClean="0">
                <a:solidFill>
                  <a:srgbClr val="0070C0"/>
                </a:solidFill>
              </a:rPr>
              <a:t>διαχωρισμός</a:t>
            </a:r>
            <a:r>
              <a:rPr lang="el-GR" dirty="0" smtClean="0"/>
              <a:t> του σχεδιαστικού κομματιού από τις πράξεις που εκτελούν είναι γενικά μια καλή προγραμματιστική πρακτική.</a:t>
            </a:r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78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Η δημιουργία ενός κουμπιού δημιουργεί αυτό τον κώδικα</a:t>
            </a:r>
          </a:p>
          <a:p>
            <a:endParaRPr lang="el-GR" sz="2400" dirty="0"/>
          </a:p>
          <a:p>
            <a:endParaRPr lang="el-GR" sz="2400" dirty="0" smtClean="0"/>
          </a:p>
          <a:p>
            <a:r>
              <a:rPr lang="el-GR" sz="2400" dirty="0" smtClean="0"/>
              <a:t>Αν πατήσουμε πάνω στο κουμπί (</a:t>
            </a:r>
            <a:r>
              <a:rPr lang="en-US" sz="2400" dirty="0" smtClean="0"/>
              <a:t>double-click) </a:t>
            </a:r>
            <a:r>
              <a:rPr lang="el-GR" sz="2400" dirty="0" smtClean="0"/>
              <a:t>δημιουργείται ο ακροατής του κουμπιού αυτόματα ως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ανώνυμη κλάση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53207" y="2241687"/>
            <a:ext cx="5147563" cy="64633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4619758"/>
            <a:ext cx="8098716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815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3724" y="5445224"/>
            <a:ext cx="838674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Η δημιουργία ενός κουμπιού δημιουργεί αυτό τον κώδικα</a:t>
            </a:r>
          </a:p>
          <a:p>
            <a:endParaRPr lang="el-GR" sz="2400" dirty="0"/>
          </a:p>
          <a:p>
            <a:endParaRPr lang="el-GR" sz="2400" dirty="0" smtClean="0"/>
          </a:p>
          <a:p>
            <a:r>
              <a:rPr lang="el-GR" sz="2400" dirty="0" smtClean="0"/>
              <a:t>Αν πατήσουμε πάνω στο κουμπί (</a:t>
            </a:r>
            <a:r>
              <a:rPr lang="en-US" sz="2400" dirty="0" smtClean="0"/>
              <a:t>double-click) </a:t>
            </a:r>
            <a:r>
              <a:rPr lang="el-GR" sz="2400" dirty="0" smtClean="0"/>
              <a:t>δημιουργείται ο ακροατής του κουμπιού αυτόματα ως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ανώνυμη κλάση</a:t>
            </a:r>
          </a:p>
          <a:p>
            <a:pPr lvl="1"/>
            <a:r>
              <a:rPr lang="el-GR" sz="2000" dirty="0" smtClean="0"/>
              <a:t>Εμείς συμπληρώνουμε τον κώδικα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153207" y="2241687"/>
            <a:ext cx="5147563" cy="64633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4619758"/>
            <a:ext cx="8098716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textField.setText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textField.getText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()+"0");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66360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95537" y="5622899"/>
            <a:ext cx="540060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5534" y="4797152"/>
            <a:ext cx="7704858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5" y="4237216"/>
            <a:ext cx="597536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1484784"/>
            <a:ext cx="374441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javax.swing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727829"/>
            <a:ext cx="5157438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/>
              <a:t>JFrame</a:t>
            </a:r>
            <a:r>
              <a:rPr lang="en-US" dirty="0" smtClean="0"/>
              <a:t> </a:t>
            </a:r>
            <a:r>
              <a:rPr lang="el-GR" dirty="0" smtClean="0"/>
              <a:t>ορίζει ένα βασικό απλό παράθυρο.</a:t>
            </a:r>
          </a:p>
          <a:p>
            <a:r>
              <a:rPr lang="el-GR" dirty="0" smtClean="0"/>
              <a:t>Ο παρακάτω κώδικας δημιουργεί ένα παράθυρο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6370899" y="2492896"/>
            <a:ext cx="2808312" cy="1296144"/>
          </a:xfrm>
          <a:prstGeom prst="wedgeRectCallout">
            <a:avLst>
              <a:gd name="adj1" fmla="val -50217"/>
              <a:gd name="adj2" fmla="val 848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/>
              <a:t>Καθορίζει το μέγεθος (πλάτος, ύψος) του παραθύρου μετρημένο σε </a:t>
            </a:r>
            <a:r>
              <a:rPr lang="en-US" dirty="0"/>
              <a:t>pixels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6335688" y="5561856"/>
            <a:ext cx="2745678" cy="1107504"/>
          </a:xfrm>
          <a:prstGeom prst="wedgeRectCallout">
            <a:avLst>
              <a:gd name="adj1" fmla="val -41815"/>
              <a:gd name="adj2" fmla="val -655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/>
              <a:t>Καθορίζει </a:t>
            </a:r>
            <a:r>
              <a:rPr lang="el-GR" dirty="0" smtClean="0"/>
              <a:t>τι κάνει το παράθυρο όταν πατάμε το κουμπί για κλείσιμο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2411760" y="6093296"/>
            <a:ext cx="3024336" cy="432048"/>
          </a:xfrm>
          <a:prstGeom prst="wedgeRectCallout">
            <a:avLst>
              <a:gd name="adj1" fmla="val -8467"/>
              <a:gd name="adj2" fmla="val -965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/>
              <a:t>Κάνει το παράθυρο ορατό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1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Επιλογές για το </a:t>
            </a:r>
            <a:r>
              <a:rPr lang="en-US" dirty="0" err="1" smtClean="0">
                <a:solidFill>
                  <a:srgbClr val="0070C0"/>
                </a:solidFill>
              </a:rPr>
              <a:t>setDefaultCloseOperation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EXIT_ON_CLOSE</a:t>
            </a:r>
            <a:r>
              <a:rPr lang="en-US" dirty="0" smtClean="0"/>
              <a:t>: </a:t>
            </a:r>
            <a:r>
              <a:rPr lang="el-GR" dirty="0" smtClean="0"/>
              <a:t>Καλεί την </a:t>
            </a:r>
            <a:r>
              <a:rPr lang="en-US" dirty="0" err="1" smtClean="0"/>
              <a:t>Sytem.exit</a:t>
            </a:r>
            <a:r>
              <a:rPr lang="en-US" dirty="0" smtClean="0"/>
              <a:t>()</a:t>
            </a:r>
            <a:r>
              <a:rPr lang="el-GR" dirty="0" smtClean="0"/>
              <a:t> και σταματάει το πρόγραμμα.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DO_NOTHING_ON_CLOSE</a:t>
            </a:r>
            <a:r>
              <a:rPr lang="en-US" dirty="0" smtClean="0"/>
              <a:t>: </a:t>
            </a:r>
            <a:r>
              <a:rPr lang="el-GR" dirty="0" smtClean="0"/>
              <a:t>δεν κάνει τίποτα, ουσιαστικά δεν μας επιτρέπει να κλείσουμε το παράθυρο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HIDE_ON_CLOSE</a:t>
            </a:r>
            <a:r>
              <a:rPr lang="en-US" dirty="0" smtClean="0"/>
              <a:t>: </a:t>
            </a:r>
            <a:r>
              <a:rPr lang="el-GR" dirty="0" smtClean="0"/>
              <a:t>Κρύβει το παράθυρο αλλά δεν σταματάει το πρόγραμμα.</a:t>
            </a:r>
          </a:p>
          <a:p>
            <a:r>
              <a:rPr lang="el-GR" dirty="0" smtClean="0"/>
              <a:t>Άλλες μέθοδοι: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add</a:t>
            </a:r>
            <a:r>
              <a:rPr lang="en-US" dirty="0" smtClean="0"/>
              <a:t>: </a:t>
            </a:r>
            <a:r>
              <a:rPr lang="el-GR" dirty="0" smtClean="0"/>
              <a:t>προσθέτει ένα συστατικό (</a:t>
            </a:r>
            <a:r>
              <a:rPr lang="en-US" dirty="0" smtClean="0"/>
              <a:t>component) </a:t>
            </a:r>
            <a:r>
              <a:rPr lang="el-GR" dirty="0" smtClean="0"/>
              <a:t>στο παράθυρο (π.χ. ένα κουμπί)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setTitle</a:t>
            </a:r>
            <a:r>
              <a:rPr lang="en-US" dirty="0" smtClean="0">
                <a:solidFill>
                  <a:srgbClr val="0070C0"/>
                </a:solidFill>
              </a:rPr>
              <a:t>(String): </a:t>
            </a:r>
            <a:r>
              <a:rPr lang="el-GR" dirty="0" smtClean="0"/>
              <a:t>δίνει ένα όνομα στο παράθυρο που δημιουργούμε.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07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Ετικέτες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Αφού έχουμε φτιάξει το βασικό παράθυρο μπορούμε πλέον να αρχίσουμε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προσθέτουμε</a:t>
            </a:r>
            <a:r>
              <a:rPr lang="el-GR" dirty="0" smtClean="0"/>
              <a:t> συστατικά (</a:t>
            </a:r>
            <a:r>
              <a:rPr lang="en-US" dirty="0" smtClean="0">
                <a:solidFill>
                  <a:srgbClr val="0070C0"/>
                </a:solidFill>
              </a:rPr>
              <a:t>components</a:t>
            </a:r>
            <a:r>
              <a:rPr lang="en-US" dirty="0" smtClean="0"/>
              <a:t>)</a:t>
            </a:r>
          </a:p>
          <a:p>
            <a:r>
              <a:rPr lang="el-GR" dirty="0" smtClean="0"/>
              <a:t>Μπορούμε να προσθέσουμε ένα (σύντομο) κείμενο στο παράθυρο μας προσθέτοντας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ετικέτα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label</a:t>
            </a:r>
            <a:r>
              <a:rPr lang="en-US" dirty="0" smtClean="0"/>
              <a:t>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JLabel</a:t>
            </a:r>
            <a:r>
              <a:rPr lang="en-US" dirty="0" smtClean="0"/>
              <a:t> class: </a:t>
            </a:r>
            <a:r>
              <a:rPr lang="el-GR" dirty="0" smtClean="0"/>
              <a:t>μας επιτρέπει να δημιουργήσουμε μια ετικέτα με συγκεκριμένο κείμενο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greeting 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r>
              <a:rPr lang="el-GR" dirty="0" smtClean="0"/>
              <a:t>Αφού δημιουργήσουμε την ετικέτα θα πρέπει να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προσθέσουμε</a:t>
            </a:r>
            <a:r>
              <a:rPr lang="el-GR" dirty="0" smtClean="0"/>
              <a:t> μέσα στο παράθυρο μας.</a:t>
            </a:r>
          </a:p>
          <a:p>
            <a:pPr lvl="1"/>
            <a:r>
              <a:rPr lang="el-GR" dirty="0" smtClean="0"/>
              <a:t>Καλούμε την μέθοδο </a:t>
            </a:r>
            <a:r>
              <a:rPr lang="en-US" dirty="0" smtClean="0">
                <a:solidFill>
                  <a:srgbClr val="FF0000"/>
                </a:solidFill>
              </a:rPr>
              <a:t>add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rgbClr val="FF0000"/>
                </a:solidFill>
              </a:rPr>
              <a:t>JFrame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9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09526" y="869834"/>
            <a:ext cx="5110006" cy="30603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4" y="4725144"/>
            <a:ext cx="7704858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6072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javax.swing.JLabel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JLabelDemo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firstWindow.setDefaultCloseOperation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label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("Hello World!");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(label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firstWindow.setVisible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(true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7280" y="424556"/>
            <a:ext cx="231178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Παράθυρο με ετικέτα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3779912" y="5949280"/>
            <a:ext cx="4161518" cy="612648"/>
          </a:xfrm>
          <a:prstGeom prst="wedgeRectCallout">
            <a:avLst>
              <a:gd name="adj1" fmla="val 20200"/>
              <a:gd name="adj2" fmla="val -108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της ετικέτας με την κλάση </a:t>
            </a:r>
            <a:r>
              <a:rPr lang="en-US" dirty="0" err="1" smtClean="0">
                <a:solidFill>
                  <a:srgbClr val="FF0000"/>
                </a:solidFill>
              </a:rPr>
              <a:t>JLabel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προσθήκη στο παράθυρο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7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Κουμπιά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Ένα άλλο </a:t>
            </a:r>
            <a:r>
              <a:rPr lang="en-US" dirty="0" smtClean="0"/>
              <a:t>component </a:t>
            </a:r>
            <a:r>
              <a:rPr lang="el-GR" dirty="0" smtClean="0"/>
              <a:t>για ένα γραφικό περιβάλλον είναι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κουμπιά</a:t>
            </a:r>
            <a:r>
              <a:rPr lang="en-US" dirty="0" smtClean="0"/>
              <a:t>.</a:t>
            </a:r>
          </a:p>
          <a:p>
            <a:r>
              <a:rPr lang="el-GR" dirty="0" smtClean="0"/>
              <a:t>Δημιουργούμε κουμπιά με την κλάση </a:t>
            </a:r>
            <a:r>
              <a:rPr lang="en-US" dirty="0" err="1" smtClean="0">
                <a:solidFill>
                  <a:srgbClr val="FF0000"/>
                </a:solidFill>
              </a:rPr>
              <a:t>JButton</a:t>
            </a:r>
            <a:r>
              <a:rPr lang="en-US" dirty="0" smtClean="0"/>
              <a:t>.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button 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(“click me”);</a:t>
            </a:r>
          </a:p>
          <a:p>
            <a:pPr lvl="1"/>
            <a:r>
              <a:rPr lang="el-GR" dirty="0" smtClean="0"/>
              <a:t>Το κείμενο στον </a:t>
            </a:r>
            <a:r>
              <a:rPr lang="en-US" dirty="0" smtClean="0"/>
              <a:t>constructor </a:t>
            </a:r>
            <a:r>
              <a:rPr lang="el-GR" dirty="0" smtClean="0"/>
              <a:t>είναι αυτό που εμφανίζεται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πάνω</a:t>
            </a:r>
            <a:r>
              <a:rPr lang="el-GR" dirty="0" smtClean="0"/>
              <a:t> στο κουμπί.</a:t>
            </a:r>
          </a:p>
          <a:p>
            <a:r>
              <a:rPr lang="el-GR" dirty="0" smtClean="0"/>
              <a:t>Για να ξέρουμε τι κάνει το κουμπί όταν πατηθεί θα πρέπει να συνδέσουμε το κουμπί 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Ο ακροατής είναι ένα αντικείμενο μιας κλάσης που υλοποιεί το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ActionListener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η οποία έχει την μέθοδο</a:t>
            </a:r>
          </a:p>
          <a:p>
            <a:pPr lvl="2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e)</a:t>
            </a:r>
            <a:r>
              <a:rPr lang="en-US" dirty="0" smtClean="0"/>
              <a:t>: </a:t>
            </a:r>
            <a:r>
              <a:rPr lang="el-GR" dirty="0" smtClean="0"/>
              <a:t>χειρίζεται ένα συμβάν</a:t>
            </a:r>
          </a:p>
          <a:p>
            <a:pPr lvl="1"/>
            <a:r>
              <a:rPr lang="el-GR" dirty="0" smtClean="0"/>
              <a:t>Αφού δημιουργήσουμε το αντικείμενο του ακροατή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συνδέουμε (καταχωρούμε)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κουμπί</a:t>
            </a:r>
            <a:r>
              <a:rPr lang="el-GR" dirty="0" smtClean="0"/>
              <a:t> χρησιμοποιώντας την μέθοδο της </a:t>
            </a:r>
            <a:r>
              <a:rPr lang="en-US" dirty="0" err="1" smtClean="0">
                <a:solidFill>
                  <a:srgbClr val="FF0000"/>
                </a:solidFill>
              </a:rPr>
              <a:t>JButton</a:t>
            </a:r>
            <a:r>
              <a:rPr lang="en-US" dirty="0" smtClean="0"/>
              <a:t>:</a:t>
            </a:r>
          </a:p>
          <a:p>
            <a:pPr lvl="2"/>
            <a:r>
              <a:rPr lang="en-US" sz="21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sz="2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1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sz="2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l-GR" sz="21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64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12917</TotalTime>
  <Words>3162</Words>
  <Application>Microsoft Office PowerPoint</Application>
  <PresentationFormat>On-screen Show (4:3)</PresentationFormat>
  <Paragraphs>720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Clarity</vt:lpstr>
      <vt:lpstr>ΤΕΧΝΙΚΕΣ Αντικειμενοστραφουσ προγραμματισμου</vt:lpstr>
      <vt:lpstr>Swing</vt:lpstr>
      <vt:lpstr>Event driven programming</vt:lpstr>
      <vt:lpstr>Swing</vt:lpstr>
      <vt:lpstr>JFrame</vt:lpstr>
      <vt:lpstr>JFrame</vt:lpstr>
      <vt:lpstr>Ετικέτες</vt:lpstr>
      <vt:lpstr>PowerPoint Presentation</vt:lpstr>
      <vt:lpstr>Κουμπιά</vt:lpstr>
      <vt:lpstr>PowerPoint Presentation</vt:lpstr>
      <vt:lpstr>PowerPoint Presentation</vt:lpstr>
      <vt:lpstr>PowerPoint Presentation</vt:lpstr>
      <vt:lpstr>PowerPoint Presentation</vt:lpstr>
      <vt:lpstr>Πολλά συστατικά</vt:lpstr>
      <vt:lpstr>FlowLayout</vt:lpstr>
      <vt:lpstr>BorderLayout</vt:lpstr>
      <vt:lpstr>GridLayout</vt:lpstr>
      <vt:lpstr>Παράδειγμα</vt:lpstr>
      <vt:lpstr>PowerPoint Presentation</vt:lpstr>
      <vt:lpstr>PowerPoint Presentation</vt:lpstr>
      <vt:lpstr>Αξιοσημείωτα</vt:lpstr>
      <vt:lpstr>actionCommand</vt:lpstr>
      <vt:lpstr>Χρώματα</vt:lpstr>
      <vt:lpstr>JPanel</vt:lpstr>
      <vt:lpstr>Παράδειγμα</vt:lpstr>
      <vt:lpstr>PowerPoint Presentation</vt:lpstr>
      <vt:lpstr>PowerPoint Presentation</vt:lpstr>
      <vt:lpstr>PowerPoint Presentation</vt:lpstr>
      <vt:lpstr>PowerPoint Presentation</vt:lpstr>
      <vt:lpstr>actionCommand</vt:lpstr>
      <vt:lpstr>Menu</vt:lpstr>
      <vt:lpstr>Παράδειγμα</vt:lpstr>
      <vt:lpstr>Text Box</vt:lpstr>
      <vt:lpstr>Παράδειγμα</vt:lpstr>
      <vt:lpstr>Pop-up Windows</vt:lpstr>
      <vt:lpstr>PowerPoint Presentation</vt:lpstr>
      <vt:lpstr>Icons</vt:lpstr>
      <vt:lpstr>Ακροατές</vt:lpstr>
      <vt:lpstr>Ακροατές</vt:lpstr>
      <vt:lpstr>PowerPoint Presentation</vt:lpstr>
      <vt:lpstr>PowerPoint Presentation</vt:lpstr>
      <vt:lpstr>Ανώνυμες κλάσεις</vt:lpstr>
      <vt:lpstr>Eclipse</vt:lpstr>
      <vt:lpstr>Σχεδιασμός</vt:lpstr>
      <vt:lpstr>Εισαγωγή μίας διαφάνειας στο Eclipse</vt:lpstr>
      <vt:lpstr>PowerPoint Presentation</vt:lpstr>
      <vt:lpstr>Δημιουργία κώδικα</vt:lpstr>
      <vt:lpstr>Δημιουργία κώδικα</vt:lpstr>
      <vt:lpstr>Δημιουργία κώδικα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675</cp:revision>
  <dcterms:created xsi:type="dcterms:W3CDTF">2013-02-10T16:19:38Z</dcterms:created>
  <dcterms:modified xsi:type="dcterms:W3CDTF">2015-06-03T07:56:29Z</dcterms:modified>
</cp:coreProperties>
</file>