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sldIdLst>
    <p:sldId id="257" r:id="rId2"/>
    <p:sldId id="670" r:id="rId3"/>
    <p:sldId id="671" r:id="rId4"/>
    <p:sldId id="672" r:id="rId5"/>
    <p:sldId id="711" r:id="rId6"/>
    <p:sldId id="673" r:id="rId7"/>
    <p:sldId id="674" r:id="rId8"/>
    <p:sldId id="675" r:id="rId9"/>
    <p:sldId id="676" r:id="rId10"/>
    <p:sldId id="677" r:id="rId11"/>
    <p:sldId id="678" r:id="rId12"/>
    <p:sldId id="679" r:id="rId13"/>
    <p:sldId id="680" r:id="rId14"/>
    <p:sldId id="681" r:id="rId15"/>
    <p:sldId id="682" r:id="rId16"/>
    <p:sldId id="683" r:id="rId17"/>
    <p:sldId id="684" r:id="rId18"/>
    <p:sldId id="685" r:id="rId19"/>
    <p:sldId id="686" r:id="rId20"/>
    <p:sldId id="687" r:id="rId21"/>
    <p:sldId id="710" r:id="rId22"/>
    <p:sldId id="688" r:id="rId23"/>
    <p:sldId id="689" r:id="rId24"/>
    <p:sldId id="690" r:id="rId25"/>
    <p:sldId id="691" r:id="rId26"/>
    <p:sldId id="692" r:id="rId27"/>
    <p:sldId id="693" r:id="rId28"/>
    <p:sldId id="694" r:id="rId29"/>
    <p:sldId id="695" r:id="rId30"/>
    <p:sldId id="696" r:id="rId31"/>
    <p:sldId id="697" r:id="rId32"/>
    <p:sldId id="698" r:id="rId33"/>
    <p:sldId id="699" r:id="rId34"/>
    <p:sldId id="700" r:id="rId35"/>
    <p:sldId id="701" r:id="rId36"/>
    <p:sldId id="715" r:id="rId37"/>
    <p:sldId id="702" r:id="rId38"/>
    <p:sldId id="703" r:id="rId39"/>
    <p:sldId id="713" r:id="rId40"/>
    <p:sldId id="714" r:id="rId41"/>
    <p:sldId id="704" r:id="rId42"/>
    <p:sldId id="705" r:id="rId43"/>
    <p:sldId id="712" r:id="rId44"/>
    <p:sldId id="706" r:id="rId45"/>
    <p:sldId id="707" r:id="rId46"/>
    <p:sldId id="708" r:id="rId47"/>
    <p:sldId id="709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io/File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6/docs/api/java/util/regex/Pattern.html#sum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1.4.2/docs/api/java/util/StringTokenizer.html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Αρχεία</a:t>
            </a:r>
            <a:endParaRPr lang="en-US" dirty="0" smtClean="0"/>
          </a:p>
          <a:p>
            <a:pPr algn="ctr"/>
            <a:r>
              <a:rPr lang="el-GR" dirty="0" smtClean="0"/>
              <a:t>Επεξεργασία αλφαριθμητικών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FileNotFoundException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σημαίνει </a:t>
            </a:r>
            <a:r>
              <a:rPr lang="en-US" dirty="0" err="1" smtClean="0"/>
              <a:t>FileNotFoundException</a:t>
            </a:r>
            <a:r>
              <a:rPr lang="el-GR" dirty="0" smtClean="0"/>
              <a:t> όταν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δημιουργούμε</a:t>
            </a:r>
            <a:r>
              <a:rPr lang="el-GR" dirty="0" smtClean="0"/>
              <a:t> ένα αρχείο?</a:t>
            </a:r>
          </a:p>
          <a:p>
            <a:pPr lvl="1"/>
            <a:r>
              <a:rPr lang="el-GR" dirty="0" smtClean="0"/>
              <a:t>Μπορεί να έχουμε δώσει λάθος </a:t>
            </a:r>
            <a:r>
              <a:rPr lang="en-US" dirty="0" smtClean="0"/>
              <a:t>path</a:t>
            </a:r>
          </a:p>
          <a:p>
            <a:pPr lvl="1"/>
            <a:r>
              <a:rPr lang="el-GR" dirty="0" smtClean="0"/>
              <a:t>Μπορεί να μην υπάρχει χώρος στο δίσκο</a:t>
            </a:r>
          </a:p>
          <a:p>
            <a:pPr lvl="1"/>
            <a:r>
              <a:rPr lang="el-GR" dirty="0" smtClean="0"/>
              <a:t>Μπορεί να μην έχουμε </a:t>
            </a:r>
            <a:r>
              <a:rPr lang="en-US" dirty="0" smtClean="0"/>
              <a:t>write access</a:t>
            </a:r>
          </a:p>
          <a:p>
            <a:pPr lvl="1"/>
            <a:r>
              <a:rPr lang="el-GR" dirty="0" smtClean="0"/>
              <a:t>κλπ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6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Εγγραφή σε αρχείο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Με την προηγούμενη εντολή συνδέσαμε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εξόδου </a:t>
            </a:r>
            <a:r>
              <a:rPr lang="el-GR" dirty="0" smtClean="0"/>
              <a:t>με ένα </a:t>
            </a:r>
            <a:r>
              <a:rPr lang="el-GR" dirty="0" smtClean="0">
                <a:solidFill>
                  <a:srgbClr val="0070C0"/>
                </a:solidFill>
              </a:rPr>
              <a:t>αρχείο στο δίσκο</a:t>
            </a:r>
            <a:r>
              <a:rPr lang="el-GR" dirty="0" smtClean="0"/>
              <a:t>, στο οποίο θα γράψουμε</a:t>
            </a:r>
          </a:p>
          <a:p>
            <a:r>
              <a:rPr lang="el-GR" dirty="0" smtClean="0"/>
              <a:t>Για να γίνει η εγγραφή πρέπει:</a:t>
            </a:r>
          </a:p>
          <a:p>
            <a:pPr lvl="1"/>
            <a:r>
              <a:rPr lang="el-GR" dirty="0" smtClean="0"/>
              <a:t>Να δημιουργήσουμε ένα </a:t>
            </a:r>
            <a:r>
              <a:rPr lang="el-GR" dirty="0" smtClean="0">
                <a:solidFill>
                  <a:srgbClr val="0070C0"/>
                </a:solidFill>
              </a:rPr>
              <a:t>αντικείμενο</a:t>
            </a:r>
            <a:r>
              <a:rPr lang="el-GR" dirty="0" smtClean="0"/>
              <a:t> που μπορεί να </a:t>
            </a:r>
            <a:r>
              <a:rPr lang="el-GR" dirty="0" smtClean="0">
                <a:solidFill>
                  <a:srgbClr val="0070C0"/>
                </a:solidFill>
              </a:rPr>
              <a:t>γράφει</a:t>
            </a:r>
            <a:r>
              <a:rPr lang="el-GR" dirty="0" smtClean="0"/>
              <a:t> στο αρχείο («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Ανοίγουμε το αρχείο</a:t>
            </a:r>
            <a:r>
              <a:rPr lang="el-GR" dirty="0" smtClean="0"/>
              <a:t>»)</a:t>
            </a:r>
          </a:p>
          <a:p>
            <a:pPr lvl="1"/>
            <a:r>
              <a:rPr lang="el-GR" dirty="0" smtClean="0"/>
              <a:t>Να καλέσουμε </a:t>
            </a:r>
            <a:r>
              <a:rPr lang="el-GR" dirty="0" smtClean="0">
                <a:solidFill>
                  <a:srgbClr val="0070C0"/>
                </a:solidFill>
              </a:rPr>
              <a:t>μεθόδους</a:t>
            </a:r>
            <a:r>
              <a:rPr lang="el-GR" dirty="0" smtClean="0"/>
              <a:t> που γράφουν στο αρχείο («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Εγγραφή</a:t>
            </a:r>
            <a:r>
              <a:rPr lang="el-GR" dirty="0" smtClean="0"/>
              <a:t>»)</a:t>
            </a:r>
          </a:p>
          <a:p>
            <a:pPr lvl="1"/>
            <a:r>
              <a:rPr lang="el-GR" dirty="0" smtClean="0"/>
              <a:t>Όταν τελειώσουμε να </a:t>
            </a:r>
            <a:r>
              <a:rPr lang="el-GR" dirty="0" smtClean="0">
                <a:solidFill>
                  <a:srgbClr val="0070C0"/>
                </a:solidFill>
              </a:rPr>
              <a:t>αποδεσμεύσουμε</a:t>
            </a:r>
            <a:r>
              <a:rPr lang="el-GR" dirty="0" smtClean="0"/>
              <a:t> το αντικείμενο από το ρεύμα («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Κλείνουμε το αρχείο</a:t>
            </a:r>
            <a:r>
              <a:rPr lang="el-GR" dirty="0" smtClean="0"/>
              <a:t>»)</a:t>
            </a:r>
          </a:p>
          <a:p>
            <a:r>
              <a:rPr lang="el-GR" dirty="0" smtClean="0"/>
              <a:t>Μπορούμε να τα κάνουμε αυτά με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PrintWriter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24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PrintWriter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Constructor</a:t>
            </a:r>
            <a:r>
              <a:rPr lang="en-US" dirty="0" smtClean="0"/>
              <a:t>: 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o)</a:t>
            </a:r>
            <a:r>
              <a:rPr lang="en-US" dirty="0"/>
              <a:t>: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Παίρνει σαν όρισμα ένα αντικείμενο τύπου </a:t>
            </a:r>
            <a:r>
              <a:rPr lang="en-US" dirty="0" err="1" smtClean="0"/>
              <a:t>FileOutputStream</a:t>
            </a:r>
            <a:endParaRPr lang="en-US" dirty="0" smtClean="0"/>
          </a:p>
          <a:p>
            <a:pPr lvl="1"/>
            <a:r>
              <a:rPr lang="el-GR" dirty="0" smtClean="0"/>
              <a:t>Όταν δημιουργούμε ένα αντικείμενο </a:t>
            </a:r>
            <a:r>
              <a:rPr lang="en-US" dirty="0" err="1" smtClean="0"/>
              <a:t>PrintWriter</a:t>
            </a:r>
            <a:r>
              <a:rPr lang="en-US" dirty="0" smtClean="0"/>
              <a:t> </a:t>
            </a:r>
            <a:r>
              <a:rPr lang="el-GR" dirty="0" smtClean="0"/>
              <a:t>ανοίγουμε το αρχείο για διάβασμα.</a:t>
            </a:r>
          </a:p>
          <a:p>
            <a:pPr lvl="1"/>
            <a:r>
              <a:rPr lang="el-GR" dirty="0" smtClean="0"/>
              <a:t>Παράδειγμα: </a:t>
            </a:r>
            <a:endParaRPr lang="en-US" dirty="0" smtClean="0"/>
          </a:p>
          <a:p>
            <a:pPr lvl="2"/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19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sz="19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Μέθοδοι</a:t>
            </a:r>
            <a:r>
              <a:rPr lang="el-GR" dirty="0" smtClean="0"/>
              <a:t>: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print(String s)</a:t>
            </a:r>
            <a:r>
              <a:rPr lang="en-US" dirty="0" smtClean="0"/>
              <a:t>: </a:t>
            </a:r>
            <a:r>
              <a:rPr lang="el-GR" dirty="0" smtClean="0"/>
              <a:t>παρόμοια με την </a:t>
            </a:r>
            <a:r>
              <a:rPr lang="en-US" dirty="0" smtClean="0"/>
              <a:t>print </a:t>
            </a:r>
            <a:r>
              <a:rPr lang="el-GR" dirty="0" smtClean="0"/>
              <a:t>που ξέρουμε</a:t>
            </a:r>
            <a:r>
              <a:rPr lang="en-US" dirty="0" smtClean="0"/>
              <a:t> </a:t>
            </a:r>
            <a:r>
              <a:rPr lang="el-GR" dirty="0" smtClean="0"/>
              <a:t>αλλά γράφει πλέον στο αρχείο</a:t>
            </a:r>
          </a:p>
          <a:p>
            <a:pPr lvl="1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(String s)</a:t>
            </a:r>
            <a:r>
              <a:rPr lang="en-US" dirty="0" smtClean="0"/>
              <a:t>: </a:t>
            </a:r>
            <a:r>
              <a:rPr lang="el-GR" dirty="0"/>
              <a:t>παρόμοια με την </a:t>
            </a:r>
            <a:r>
              <a:rPr lang="en-US" dirty="0" err="1" smtClean="0"/>
              <a:t>println</a:t>
            </a:r>
            <a:r>
              <a:rPr lang="en-US" dirty="0" smtClean="0"/>
              <a:t> </a:t>
            </a:r>
            <a:r>
              <a:rPr lang="el-GR" dirty="0"/>
              <a:t>που </a:t>
            </a:r>
            <a:r>
              <a:rPr lang="el-GR" dirty="0" smtClean="0"/>
              <a:t>ξέρουμε </a:t>
            </a:r>
            <a:r>
              <a:rPr lang="el-GR" dirty="0"/>
              <a:t>αλλά γράφει πλέον στο αρχείο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close()</a:t>
            </a:r>
            <a:r>
              <a:rPr lang="en-US" dirty="0" smtClean="0"/>
              <a:t>: </a:t>
            </a:r>
            <a:r>
              <a:rPr lang="el-GR" dirty="0" smtClean="0"/>
              <a:t>ολοκληρώνει την εγγραφή (γράφει ότι υπάρχει στο </a:t>
            </a:r>
            <a:r>
              <a:rPr lang="en-US" dirty="0" smtClean="0"/>
              <a:t>buffer) </a:t>
            </a:r>
            <a:r>
              <a:rPr lang="el-GR" dirty="0" smtClean="0"/>
              <a:t>και κλείνει </a:t>
            </a:r>
            <a:r>
              <a:rPr lang="el-GR" dirty="0"/>
              <a:t>το </a:t>
            </a:r>
            <a:r>
              <a:rPr lang="el-GR" dirty="0" smtClean="0"/>
              <a:t>αρχείο</a:t>
            </a:r>
            <a:endParaRPr lang="en-US" dirty="0" smtClean="0"/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flush()</a:t>
            </a:r>
            <a:r>
              <a:rPr lang="en-US" dirty="0" smtClean="0"/>
              <a:t>: </a:t>
            </a:r>
            <a:r>
              <a:rPr lang="el-GR" dirty="0" smtClean="0"/>
              <a:t>γράφει </a:t>
            </a:r>
            <a:r>
              <a:rPr lang="el-GR" dirty="0"/>
              <a:t>ότι υπάρχει στο </a:t>
            </a:r>
            <a:r>
              <a:rPr lang="en-US" dirty="0" smtClean="0"/>
              <a:t>buffer</a:t>
            </a:r>
            <a:endParaRPr lang="el-GR" dirty="0" smtClean="0"/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425209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TextFileOutputDemo1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("stuff.txt");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("Writing to file.");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"The quick brown fox"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"jumped over the lazy dog."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outputWriter.close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71511" y="408276"/>
            <a:ext cx="347248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 ολοκληρωμένο παράδειγμα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24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TextFileOutputDemo2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("stuff.txt")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("Writing to file.");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"The quick brown fox"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outputWriter.println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"jumped over the lazy dog."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outputWriter.close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72200" y="408276"/>
            <a:ext cx="264957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Πιο συνοπτικός κώδικας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4788024" y="1484784"/>
            <a:ext cx="4355976" cy="917412"/>
          </a:xfrm>
          <a:prstGeom prst="wedgeRectCallout">
            <a:avLst>
              <a:gd name="adj1" fmla="val -20339"/>
              <a:gd name="adj2" fmla="val 71958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Το αντικείμενο </a:t>
            </a:r>
            <a:r>
              <a:rPr lang="en-US" dirty="0" err="1" smtClean="0">
                <a:solidFill>
                  <a:schemeClr val="tx1"/>
                </a:solidFill>
              </a:rPr>
              <a:t>FileOutputStream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έτσι κι αλλιώς δεν το χρησιμοποιούμε αλλού. </a:t>
            </a:r>
            <a:r>
              <a:rPr lang="el-GR" dirty="0">
                <a:solidFill>
                  <a:schemeClr val="tx1"/>
                </a:solidFill>
              </a:rPr>
              <a:t>Δημιουργούμε ένα </a:t>
            </a:r>
            <a:r>
              <a:rPr lang="el-GR" dirty="0" smtClean="0">
                <a:solidFill>
                  <a:srgbClr val="FF0000"/>
                </a:solidFill>
              </a:rPr>
              <a:t>ανώνυμο αντικείμενο</a:t>
            </a:r>
            <a:r>
              <a:rPr lang="el-GR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1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Προσάρτηση σε αρχείο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420" y="16288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Τι γίνεται αν θέλουμε να </a:t>
            </a:r>
            <a:r>
              <a:rPr lang="el-GR" dirty="0" smtClean="0">
                <a:solidFill>
                  <a:srgbClr val="0070C0"/>
                </a:solidFill>
              </a:rPr>
              <a:t>προσθέσουμε</a:t>
            </a:r>
            <a:r>
              <a:rPr lang="el-GR" dirty="0" smtClean="0"/>
              <a:t> </a:t>
            </a:r>
            <a:r>
              <a:rPr lang="en-US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append</a:t>
            </a:r>
            <a:r>
              <a:rPr lang="en-US" dirty="0" smtClean="0"/>
              <a:t>) </a:t>
            </a:r>
            <a:r>
              <a:rPr lang="el-GR" dirty="0" smtClean="0"/>
              <a:t>επιπλέον δεδομένα σε ένα </a:t>
            </a:r>
            <a:r>
              <a:rPr lang="el-GR" dirty="0" smtClean="0">
                <a:solidFill>
                  <a:srgbClr val="0070C0"/>
                </a:solidFill>
              </a:rPr>
              <a:t>υπάρχον αρχείο 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O constructor </a:t>
            </a:r>
            <a:r>
              <a:rPr lang="el-GR" dirty="0" smtClean="0"/>
              <a:t>της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FileOutputStream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που ξέρουμε θα σβήσει τα περιεχόμενα και θα το ξαναγράψουμε από την αρχή.</a:t>
            </a:r>
          </a:p>
          <a:p>
            <a:r>
              <a:rPr lang="el-GR" dirty="0" smtClean="0"/>
              <a:t>Γι αυτό το σκοπό χρησιμοποιούμε ένα άλλο </a:t>
            </a:r>
            <a:r>
              <a:rPr lang="en-US" dirty="0" smtClean="0"/>
              <a:t>constructor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l-GR" dirty="0" smtClean="0"/>
              <a:t>Το όρισμα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  <a:r>
              <a:rPr lang="en-US" dirty="0" smtClean="0"/>
              <a:t> </a:t>
            </a:r>
            <a:r>
              <a:rPr lang="el-GR" dirty="0" smtClean="0"/>
              <a:t>υποδηλώνει ότι θέλουμε να προσθέσουμε (</a:t>
            </a:r>
            <a:r>
              <a:rPr lang="en-US" dirty="0" smtClean="0"/>
              <a:t>append) </a:t>
            </a:r>
            <a:r>
              <a:rPr lang="el-GR" dirty="0" smtClean="0"/>
              <a:t>στο αρχείο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4423919"/>
            <a:ext cx="8480207" cy="83099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endParaRPr lang="el-GR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new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(“stuff.txt”,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69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Διάβασμα από αρχείο κειμένου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διαδικασία είναι παρόμοια και για διάβασμα </a:t>
            </a:r>
          </a:p>
          <a:p>
            <a:r>
              <a:rPr lang="el-GR" dirty="0" smtClean="0"/>
              <a:t>Πρώτα δημιουργούμε ένα αντικείμενο τύπου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FileInputStream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 οποίο συνδέει ένα ρεύμα εισόδου με το όνομα του αρχείου</a:t>
            </a:r>
          </a:p>
          <a:p>
            <a:endParaRPr lang="el-GR" dirty="0"/>
          </a:p>
          <a:p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Μετά θα χρησιμοποιήσουμε την γνωστή μας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Scanner</a:t>
            </a:r>
            <a:r>
              <a:rPr lang="en-US" dirty="0" smtClean="0"/>
              <a:t> </a:t>
            </a:r>
            <a:r>
              <a:rPr lang="el-GR" dirty="0" smtClean="0"/>
              <a:t>για να:</a:t>
            </a:r>
          </a:p>
          <a:p>
            <a:pPr lvl="1"/>
            <a:r>
              <a:rPr lang="el-GR" dirty="0" smtClean="0"/>
              <a:t>Να ανοίξουμε το αρχείο 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Scanner(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l-GR" dirty="0" smtClean="0"/>
              <a:t>Να διαβάσουμε από το αρχείο </a:t>
            </a:r>
            <a:endParaRPr lang="en-US" dirty="0" smtClean="0"/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inputReader.nextLine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r>
              <a:rPr lang="el-GR" dirty="0" smtClean="0"/>
              <a:t>Να</a:t>
            </a:r>
            <a:r>
              <a:rPr lang="en-US" dirty="0" smtClean="0"/>
              <a:t> </a:t>
            </a:r>
            <a:r>
              <a:rPr lang="el-GR" dirty="0" err="1" smtClean="0"/>
              <a:t>κλεισουμε</a:t>
            </a:r>
            <a:r>
              <a:rPr lang="el-GR" dirty="0" smtClean="0"/>
              <a:t> το αρχείο</a:t>
            </a:r>
          </a:p>
          <a:p>
            <a:pPr lvl="2"/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inputReader.close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9632" y="3068960"/>
            <a:ext cx="6801862" cy="70788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endParaRPr lang="el-GR" sz="20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(&lt;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όνομα </a:t>
            </a:r>
            <a:r>
              <a:rPr lang="el-GR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αρχείου</a:t>
            </a:r>
            <a:r>
              <a:rPr lang="el-GR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4932040" y="5445224"/>
            <a:ext cx="3960440" cy="612648"/>
          </a:xfrm>
          <a:prstGeom prst="wedgeRectCallout">
            <a:avLst>
              <a:gd name="adj1" fmla="val -17755"/>
              <a:gd name="adj2" fmla="val -881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System.in </a:t>
            </a:r>
            <a:r>
              <a:rPr lang="el-GR" dirty="0" smtClean="0"/>
              <a:t>που χρησιμοποιούσαμε μέχρι τώρα είναι ένα ρεύμα εισόδου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18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404664"/>
            <a:ext cx="3960440" cy="7200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TextFileScannerDemo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null;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     new 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("morestuff.txt")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catch(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("File morestuff.txt was not found");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("or could not be opened.");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line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inputReader.nextLine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("The line read from the file is:");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(line);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385013"/>
            <a:ext cx="189500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 παράδειγμα</a:t>
            </a:r>
            <a:endParaRPr lang="en-US" dirty="0"/>
          </a:p>
        </p:txBody>
      </p:sp>
      <p:sp>
        <p:nvSpPr>
          <p:cNvPr id="2" name="Rectangular Callout 1"/>
          <p:cNvSpPr/>
          <p:nvPr/>
        </p:nvSpPr>
        <p:spPr>
          <a:xfrm>
            <a:off x="5076056" y="2409537"/>
            <a:ext cx="3528392" cy="414336"/>
          </a:xfrm>
          <a:prstGeom prst="wedgeRectCallout">
            <a:avLst>
              <a:gd name="adj1" fmla="val -20339"/>
              <a:gd name="adj2" fmla="val 719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συνοπτική εκδοχή του κώδικα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66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 Scanner </a:t>
            </a:r>
            <a:r>
              <a:rPr lang="el-GR" dirty="0" smtClean="0"/>
              <a:t>έχει διάφορες μεθόδους για να διαβάζουμε: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nextLine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μέχρι το τέλος της γραμμής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nextInt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διαβάζει ένα ακέραιο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nextDouble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διαβάζει ένα πραγματικό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next():</a:t>
            </a:r>
            <a:r>
              <a:rPr lang="el-GR" dirty="0" smtClean="0"/>
              <a:t> διαβάζει το επόμενο λεκτικό στοιχείο (χωρισμένο με κενό)</a:t>
            </a:r>
          </a:p>
          <a:p>
            <a:r>
              <a:rPr lang="el-GR" dirty="0" smtClean="0"/>
              <a:t>Έλεγχοι για τέλος εισόδου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hasNextLine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</a:t>
            </a:r>
            <a:r>
              <a:rPr lang="en-US" dirty="0" smtClean="0"/>
              <a:t>true </a:t>
            </a:r>
            <a:r>
              <a:rPr lang="el-GR" dirty="0" smtClean="0"/>
              <a:t>αν υπάρχει κι άλλη γραμμή να διαβάσει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hasNext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/>
              <a:t>επιστρέφει </a:t>
            </a:r>
            <a:r>
              <a:rPr lang="en-US" dirty="0"/>
              <a:t>true </a:t>
            </a:r>
            <a:r>
              <a:rPr lang="el-GR" dirty="0"/>
              <a:t>αν υπάρχει κι </a:t>
            </a:r>
            <a:r>
              <a:rPr lang="el-GR" dirty="0" smtClean="0"/>
              <a:t>άλλο </a:t>
            </a:r>
            <a:r>
              <a:rPr lang="en-US" dirty="0" smtClean="0"/>
              <a:t>String </a:t>
            </a:r>
            <a:r>
              <a:rPr lang="el-GR" dirty="0" smtClean="0"/>
              <a:t>να διαβάσει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hasNextInt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</a:t>
            </a:r>
            <a:r>
              <a:rPr lang="en-US" dirty="0" smtClean="0"/>
              <a:t>true </a:t>
            </a:r>
            <a:r>
              <a:rPr lang="el-GR" dirty="0" smtClean="0"/>
              <a:t>αν υπάρχει κι άλλος ακέραιος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46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7704" y="4941168"/>
            <a:ext cx="2304256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116632"/>
            <a:ext cx="3960440" cy="11186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305" y="116632"/>
            <a:ext cx="8229600" cy="6741368"/>
          </a:xfrm>
          <a:ln w="28575">
            <a:solidFill>
              <a:srgbClr val="FF000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ReadWriteDemo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l-GR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Scanner(new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("original.txt"));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12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12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("numbered.txt"));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sz="12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e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12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("Problem opening files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.");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12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count = 0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while (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inputStream.hasNextLine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12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String line </a:t>
            </a:r>
            <a:r>
              <a:rPr lang="en-US" sz="12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inputStream.nextLine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count++;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outputStream.println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(count + " " + line);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inputStream.close</a:t>
            </a:r>
            <a:r>
              <a:rPr lang="en-US" sz="1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outputStream.close</a:t>
            </a:r>
            <a:r>
              <a:rPr lang="en-US" sz="1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65934" y="1023119"/>
            <a:ext cx="3744416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Διαβάζουμε από ένα αρχείο και γράφουμε τις γραμμές του αριθμημένες σε ένα νέο αρχείο.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17105" y="433884"/>
            <a:ext cx="459324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Ένα παράδειγμα με διάβασμα και γράψιμο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49910" y="4479503"/>
            <a:ext cx="320384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n-US" dirty="0" err="1" smtClean="0"/>
              <a:t>hasNextLine</a:t>
            </a:r>
            <a:r>
              <a:rPr lang="en-US" dirty="0" smtClean="0"/>
              <a:t> </a:t>
            </a:r>
            <a:r>
              <a:rPr lang="el-GR" dirty="0" smtClean="0"/>
              <a:t>θα επιστρέψει</a:t>
            </a:r>
            <a:r>
              <a:rPr lang="en-US" dirty="0" smtClean="0"/>
              <a:t> false </a:t>
            </a:r>
            <a:r>
              <a:rPr lang="el-GR" dirty="0" smtClean="0"/>
              <a:t>όταν φτάσουμε στο τέλος του αρχείου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01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ΑΡχεια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4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71168"/>
            <a:ext cx="3960440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45333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ReadWriteDemo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keyboard = new Scanner(System.in);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outputFilename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openedFilesOk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false;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  while (!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openedFilesOk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try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inputStream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Scanner(new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outputFilname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openedFilesOk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true;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catch(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("Problem opening files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 Enter names again:");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inputFilename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outputFilename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keyboard.next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&lt;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υπόλοιπος κώδικας…&gt;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1" y="657562"/>
            <a:ext cx="374441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Χρήση των εξαιρέσεων για έλεγχο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64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</a:t>
            </a:r>
            <a:r>
              <a:rPr lang="el-GR" dirty="0" smtClean="0"/>
              <a:t>κλάση </a:t>
            </a:r>
            <a:r>
              <a:rPr lang="en-US" dirty="0" smtClean="0">
                <a:hlinkClick r:id="rId2"/>
              </a:rPr>
              <a:t>File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/>
              <a:t>File </a:t>
            </a:r>
            <a:r>
              <a:rPr lang="el-GR" dirty="0" smtClean="0"/>
              <a:t>μας δίνει πληροφορίες για ένα αρχείο που θα μπορούσαμε να πάρουμε από το λειτουργικό σύστημα</a:t>
            </a:r>
          </a:p>
          <a:p>
            <a:r>
              <a:rPr lang="en-US" dirty="0" smtClean="0"/>
              <a:t>Constructor: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File </a:t>
            </a:r>
            <a:r>
              <a:rPr lang="en-US" dirty="0" err="1" smtClean="0">
                <a:solidFill>
                  <a:srgbClr val="0070C0"/>
                </a:solidFill>
              </a:rPr>
              <a:t>fileObject</a:t>
            </a:r>
            <a:r>
              <a:rPr lang="en-US" dirty="0" smtClean="0">
                <a:solidFill>
                  <a:srgbClr val="0070C0"/>
                </a:solidFill>
              </a:rPr>
              <a:t> = new File(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&lt;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όνομα&gt;</a:t>
            </a:r>
            <a:r>
              <a:rPr lang="el-GR" dirty="0" smtClean="0">
                <a:solidFill>
                  <a:srgbClr val="0070C0"/>
                </a:solidFill>
              </a:rPr>
              <a:t>);</a:t>
            </a:r>
          </a:p>
          <a:p>
            <a:pPr lvl="1"/>
            <a:r>
              <a:rPr lang="el-GR" dirty="0" smtClean="0"/>
              <a:t>Το όνομα συνήθως θα είναι ένα όνομα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αρχείου</a:t>
            </a:r>
            <a:r>
              <a:rPr lang="el-GR" dirty="0" smtClean="0"/>
              <a:t>, αλλά μπορεί να είναι και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directory</a:t>
            </a:r>
            <a:r>
              <a:rPr lang="el-GR" dirty="0" smtClean="0"/>
              <a:t>.</a:t>
            </a:r>
          </a:p>
          <a:p>
            <a:r>
              <a:rPr lang="el-GR" dirty="0" smtClean="0"/>
              <a:t>Μέθοδοι: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exists(): </a:t>
            </a:r>
            <a:r>
              <a:rPr lang="el-GR" dirty="0" smtClean="0"/>
              <a:t>επιστρέφει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αν υπάρχει ή όχι το αρχείο/</a:t>
            </a:r>
            <a:r>
              <a:rPr lang="en-US" dirty="0" smtClean="0"/>
              <a:t>path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getName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το όνομα του αρχείου από το </a:t>
            </a:r>
            <a:r>
              <a:rPr lang="en-US" dirty="0" smtClean="0"/>
              <a:t>full path name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getPath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επιστρέφει το </a:t>
            </a:r>
            <a:r>
              <a:rPr lang="en-US" dirty="0" smtClean="0"/>
              <a:t>path </a:t>
            </a:r>
            <a:r>
              <a:rPr lang="el-GR" dirty="0" smtClean="0"/>
              <a:t>μέχρι το αρχείο από το </a:t>
            </a:r>
            <a:r>
              <a:rPr lang="en-US" dirty="0" smtClean="0"/>
              <a:t>full path name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isFile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l-GR" dirty="0" smtClean="0"/>
              <a:t>που μας λέει αν το όνομα είναι αρχείο η όχι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isDirectory</a:t>
            </a:r>
            <a:r>
              <a:rPr lang="en-US" dirty="0" smtClean="0">
                <a:solidFill>
                  <a:srgbClr val="0070C0"/>
                </a:solidFill>
              </a:rPr>
              <a:t>():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l-GR" dirty="0"/>
              <a:t>που μας λέει αν το όνομα είναι </a:t>
            </a:r>
            <a:r>
              <a:rPr lang="en-US" dirty="0" smtClean="0"/>
              <a:t>directory </a:t>
            </a:r>
            <a:r>
              <a:rPr lang="el-GR" dirty="0" smtClean="0"/>
              <a:t>η όχι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mkdir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δημιουργεί το </a:t>
            </a:r>
            <a:r>
              <a:rPr lang="en-US" dirty="0" smtClean="0"/>
              <a:t>directory </a:t>
            </a:r>
            <a:r>
              <a:rPr lang="el-GR" dirty="0" smtClean="0"/>
              <a:t>στο </a:t>
            </a:r>
            <a:r>
              <a:rPr lang="en-US" dirty="0" smtClean="0"/>
              <a:t>path </a:t>
            </a:r>
            <a:r>
              <a:rPr lang="el-GR" dirty="0" smtClean="0"/>
              <a:t>που δώσαμε ως όρισμα.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09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PROCESSING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92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επεξεργασία αλφαριθμητικών είναι πολύ σημαντική για πολλές εφαρμογές. Θα δούμε μερικές χρήσιμες εντολές</a:t>
            </a:r>
          </a:p>
          <a:p>
            <a:r>
              <a:rPr lang="el-GR" dirty="0" smtClean="0"/>
              <a:t>Σε όλες τις εντολές για επεξεργασία των </a:t>
            </a:r>
            <a:r>
              <a:rPr lang="en-US" dirty="0" smtClean="0"/>
              <a:t>Strings </a:t>
            </a:r>
            <a:r>
              <a:rPr lang="el-GR" dirty="0" smtClean="0"/>
              <a:t>δεν πρέπει να ξεχνάμε ότι τα </a:t>
            </a:r>
            <a:r>
              <a:rPr lang="en-US" dirty="0" smtClean="0"/>
              <a:t>Strings </a:t>
            </a:r>
            <a:r>
              <a:rPr lang="el-GR" dirty="0" smtClean="0"/>
              <a:t>είναι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immutable objects</a:t>
            </a:r>
          </a:p>
          <a:p>
            <a:pPr lvl="1"/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μέθοδοι</a:t>
            </a:r>
            <a:r>
              <a:rPr lang="el-GR" dirty="0" smtClean="0"/>
              <a:t> που καλεί μια μεταβλητή </a:t>
            </a:r>
            <a:r>
              <a:rPr lang="en-US" dirty="0" smtClean="0"/>
              <a:t>String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μπορούν να αλλάξουν</a:t>
            </a:r>
            <a:r>
              <a:rPr lang="el-GR" dirty="0" smtClean="0"/>
              <a:t> την μεταβλητή, μόνο να επιστρέψουν ένα </a:t>
            </a:r>
            <a:r>
              <a:rPr lang="el-GR" dirty="0" smtClean="0">
                <a:solidFill>
                  <a:srgbClr val="0070C0"/>
                </a:solidFill>
              </a:rPr>
              <a:t>νέο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  <a:r>
              <a:rPr lang="en-US" dirty="0" smtClean="0"/>
              <a:t>.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04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toLowerCase</a:t>
            </a:r>
            <a:r>
              <a:rPr lang="en-US" dirty="0" smtClean="0"/>
              <a:t>, trim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παρακάτω εντολές είναι χρήσιμες για να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κανονικοποιούμε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το </a:t>
            </a:r>
            <a:r>
              <a:rPr lang="en-US" dirty="0" smtClean="0"/>
              <a:t>String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toLowerCase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μετατρέπει όλους τους χαρακτήρες ενός </a:t>
            </a:r>
            <a:r>
              <a:rPr lang="en-US" dirty="0"/>
              <a:t>String </a:t>
            </a:r>
            <a:r>
              <a:rPr lang="el-GR" dirty="0"/>
              <a:t>σε μικρά γράμματα.</a:t>
            </a:r>
            <a:endParaRPr lang="en-US" dirty="0"/>
          </a:p>
          <a:p>
            <a:pPr lvl="1"/>
            <a:r>
              <a:rPr lang="en-US" dirty="0">
                <a:solidFill>
                  <a:srgbClr val="0070C0"/>
                </a:solidFill>
              </a:rPr>
              <a:t>trim(): </a:t>
            </a:r>
            <a:r>
              <a:rPr lang="el-GR" dirty="0"/>
              <a:t>αφαιρεί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λευκούς χαρακτήρες </a:t>
            </a:r>
            <a:r>
              <a:rPr lang="en-US" dirty="0" smtClean="0"/>
              <a:t>(</a:t>
            </a:r>
            <a:r>
              <a:rPr lang="el-GR" dirty="0" smtClean="0"/>
              <a:t>κενά, </a:t>
            </a:r>
            <a:r>
              <a:rPr lang="en-US" dirty="0" smtClean="0"/>
              <a:t>tabs, </a:t>
            </a:r>
            <a:r>
              <a:rPr lang="el-GR" dirty="0" smtClean="0"/>
              <a:t>αλλαγή </a:t>
            </a:r>
            <a:r>
              <a:rPr lang="el-GR" dirty="0" err="1" smtClean="0"/>
              <a:t>γραμής</a:t>
            </a:r>
            <a:r>
              <a:rPr lang="el-GR" dirty="0" smtClean="0"/>
              <a:t>) από </a:t>
            </a:r>
            <a:r>
              <a:rPr lang="el-GR" dirty="0"/>
              <a:t>την αρχή και το </a:t>
            </a:r>
            <a:r>
              <a:rPr lang="el-GR" dirty="0" smtClean="0"/>
              <a:t>τέλος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Χρήσιμες εντολές όταν κάνουμε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συγκρίσεις</a:t>
            </a:r>
            <a:r>
              <a:rPr lang="el-GR" dirty="0" smtClean="0"/>
              <a:t> μεταξύ </a:t>
            </a:r>
            <a:r>
              <a:rPr lang="en-US" dirty="0" smtClean="0"/>
              <a:t>Strings </a:t>
            </a:r>
            <a:r>
              <a:rPr lang="el-GR" dirty="0" smtClean="0"/>
              <a:t>και θέλουμε να τα φέρουμε σε κοινή μορφή.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31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32520"/>
            <a:ext cx="8229600" cy="487680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StringTest1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String s1 = "this is a sentence 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String s2 = "This is a sentence";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s1.equals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s1.trim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	s2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s2.toLowerCase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s1.equals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(s2));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323528" y="3149083"/>
            <a:ext cx="1656184" cy="1368152"/>
          </a:xfrm>
          <a:prstGeom prst="wedgeRectCallout">
            <a:avLst>
              <a:gd name="adj1" fmla="val 72272"/>
              <a:gd name="adj2" fmla="val 407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Για να αποφεύγονται κενά στην αρχή η στο τέλος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111619" y="3981569"/>
            <a:ext cx="2952328" cy="1152128"/>
          </a:xfrm>
          <a:prstGeom prst="wedgeRectCallout">
            <a:avLst>
              <a:gd name="adj1" fmla="val -73659"/>
              <a:gd name="adj2" fmla="val 58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Χρήσιμη εντολή για συγκρίσεις λέξεων, για να μην εξαρτόμαστε αν η λέξη είναι σε μικρά ή κεφαλαία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3849" y="5805264"/>
            <a:ext cx="5965304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Πρέπει </a:t>
            </a:r>
            <a:r>
              <a:rPr lang="el-GR" b="1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/>
              <a:t> να γίνεται ξανά ανάθεση στη μεταβλητή.</a:t>
            </a:r>
          </a:p>
          <a:p>
            <a:r>
              <a:rPr lang="el-GR" dirty="0" smtClean="0"/>
              <a:t>Η εντολή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s2.toLowerCase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δεν </a:t>
            </a:r>
            <a:r>
              <a:rPr lang="el-GR" dirty="0"/>
              <a:t>αλλάζει το </a:t>
            </a:r>
            <a:r>
              <a:rPr lang="en-US" dirty="0" smtClean="0"/>
              <a:t>s2 </a:t>
            </a:r>
            <a:r>
              <a:rPr lang="el-GR" dirty="0" smtClean="0"/>
              <a:t>επιστρέφει το αλλαγμένο </a:t>
            </a:r>
            <a:r>
              <a:rPr lang="en-US" dirty="0" smtClean="0"/>
              <a:t>String.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49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plit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εντολή </a:t>
            </a:r>
            <a:r>
              <a:rPr lang="en-US" dirty="0" smtClean="0">
                <a:solidFill>
                  <a:srgbClr val="0070C0"/>
                </a:solidFill>
              </a:rPr>
              <a:t>split </a:t>
            </a:r>
            <a:r>
              <a:rPr lang="el-GR" dirty="0" smtClean="0"/>
              <a:t>είναι χρήσιμη για να σπάμε ένα </a:t>
            </a:r>
            <a:r>
              <a:rPr lang="en-US" dirty="0" smtClean="0"/>
              <a:t>String </a:t>
            </a:r>
            <a:r>
              <a:rPr lang="el-GR" dirty="0" smtClean="0"/>
              <a:t>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που διαχωρίζονται από ένα συγκεκριμένο </a:t>
            </a:r>
            <a:r>
              <a:rPr lang="en-US" dirty="0" smtClean="0"/>
              <a:t>string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Όρισμα</a:t>
            </a:r>
            <a:r>
              <a:rPr lang="el-GR" dirty="0" smtClean="0"/>
              <a:t>: το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  <a:r>
              <a:rPr lang="en-US" dirty="0" smtClean="0"/>
              <a:t> </a:t>
            </a:r>
            <a:r>
              <a:rPr lang="el-GR" dirty="0" smtClean="0"/>
              <a:t>ως προς το οποίο θέλουμε να σπάσουμε το κείμενο.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Επιστρέφει</a:t>
            </a:r>
            <a:r>
              <a:rPr lang="el-GR" dirty="0" smtClean="0"/>
              <a:t>: πίνακα </a:t>
            </a:r>
            <a:r>
              <a:rPr lang="en-US" dirty="0" smtClean="0">
                <a:solidFill>
                  <a:srgbClr val="0070C0"/>
                </a:solidFill>
              </a:rPr>
              <a:t>String[] </a:t>
            </a:r>
            <a:r>
              <a:rPr lang="el-GR" dirty="0" smtClean="0"/>
              <a:t>με τα πεδία που δημιουργήθηκαν.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985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819" y="1863289"/>
            <a:ext cx="8229600" cy="4590047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SplitTest1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 = "Student: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Bob Marley\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111";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fields[]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("\t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studentFields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= fields[0].split(":");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studentName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studentFields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[1].trim();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AMFields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= fields[1].split(":");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studentAM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AMFields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[1].trim());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studentName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"\t"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studentAM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3203" y="409457"/>
            <a:ext cx="8285654" cy="120032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0070C0"/>
                </a:solidFill>
              </a:rPr>
              <a:t>Παράδειγμα</a:t>
            </a:r>
            <a:r>
              <a:rPr lang="el-GR" sz="2400" dirty="0" smtClean="0"/>
              <a:t>: από το </a:t>
            </a:r>
            <a:r>
              <a:rPr lang="en-US" sz="2400" dirty="0" smtClean="0"/>
              <a:t>String:</a:t>
            </a:r>
          </a:p>
          <a:p>
            <a:r>
              <a:rPr lang="en-US" sz="2400" dirty="0" smtClean="0"/>
              <a:t>“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Student: Bob Marley		AM: 111</a:t>
            </a:r>
            <a:r>
              <a:rPr lang="en-US" sz="2400" dirty="0" smtClean="0"/>
              <a:t>”</a:t>
            </a:r>
          </a:p>
          <a:p>
            <a:r>
              <a:rPr lang="el-GR" sz="2400" dirty="0" smtClean="0"/>
              <a:t>θέλουμε το όνομα του φοιτητή και το ΑΜ του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294006" y="2924944"/>
            <a:ext cx="284999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Split </a:t>
            </a:r>
            <a:r>
              <a:rPr lang="el-GR" dirty="0" smtClean="0"/>
              <a:t>πρώτα ως προς </a:t>
            </a:r>
            <a:r>
              <a:rPr lang="en-US" dirty="0" smtClean="0"/>
              <a:t>“\t” </a:t>
            </a:r>
            <a:r>
              <a:rPr lang="el-GR" dirty="0" smtClean="0"/>
              <a:t>και μετά ως προς </a:t>
            </a:r>
            <a:r>
              <a:rPr lang="en-US" dirty="0" smtClean="0"/>
              <a:t>“:”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15808" y="4283804"/>
            <a:ext cx="1728192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Χρήση της </a:t>
            </a:r>
            <a:r>
              <a:rPr lang="en-US" dirty="0" smtClean="0"/>
              <a:t>trim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57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9" grpId="0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εντολή είναι χρήσιμη αν θέλουμε να αλλάξουμε κάπως το </a:t>
            </a:r>
            <a:r>
              <a:rPr lang="en-US" dirty="0" smtClean="0"/>
              <a:t>String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replace(String before, String after): </a:t>
            </a:r>
            <a:r>
              <a:rPr lang="el-GR" dirty="0" smtClean="0"/>
              <a:t>αντικαθιστά το </a:t>
            </a:r>
            <a:r>
              <a:rPr lang="en-US" dirty="0" smtClean="0">
                <a:solidFill>
                  <a:srgbClr val="0070C0"/>
                </a:solidFill>
              </a:rPr>
              <a:t>before</a:t>
            </a:r>
            <a:r>
              <a:rPr lang="en-US" dirty="0" smtClean="0"/>
              <a:t> </a:t>
            </a:r>
            <a:r>
              <a:rPr lang="el-GR" dirty="0" smtClean="0"/>
              <a:t>με το </a:t>
            </a:r>
            <a:r>
              <a:rPr lang="en-US" dirty="0" smtClean="0">
                <a:solidFill>
                  <a:srgbClr val="0070C0"/>
                </a:solidFill>
              </a:rPr>
              <a:t>after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FF0000"/>
                </a:solidFill>
              </a:rPr>
              <a:t>επιστρέφει </a:t>
            </a:r>
            <a:r>
              <a:rPr lang="el-GR" dirty="0" smtClean="0"/>
              <a:t>το αλλαγμένο </a:t>
            </a: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35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32520"/>
            <a:ext cx="8229600" cy="487680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ReplaceTest1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s1 =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"Is this a 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greek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question?"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("Before:" + 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s1.replace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("?",";");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("After:" + s1);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s2 =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"This is not a question?"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("Before:" + 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s2.replace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("?", "");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("After:" + s2);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"20-5-2013"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("Before:"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s3.replace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("-","/");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("After:"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284404" y="2276872"/>
            <a:ext cx="2859596" cy="576064"/>
          </a:xfrm>
          <a:prstGeom prst="wedgeRectCallout">
            <a:avLst>
              <a:gd name="adj1" fmla="val -109933"/>
              <a:gd name="adj2" fmla="val 27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Αντικαθιστά το </a:t>
            </a:r>
            <a:r>
              <a:rPr lang="en-US" dirty="0" smtClean="0"/>
              <a:t>“?” </a:t>
            </a:r>
            <a:r>
              <a:rPr lang="el-GR" dirty="0" smtClean="0"/>
              <a:t>με </a:t>
            </a:r>
            <a:r>
              <a:rPr lang="en-US" dirty="0" smtClean="0"/>
              <a:t>“;”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178962" y="3501008"/>
            <a:ext cx="2952328" cy="504056"/>
          </a:xfrm>
          <a:prstGeom prst="wedgeRectCallout">
            <a:avLst>
              <a:gd name="adj1" fmla="val -105369"/>
              <a:gd name="adj2" fmla="val 114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το </a:t>
            </a:r>
            <a:r>
              <a:rPr lang="en-US" dirty="0"/>
              <a:t>“?”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6012160" y="4581128"/>
            <a:ext cx="3072764" cy="576064"/>
          </a:xfrm>
          <a:prstGeom prst="wedgeRectCallout">
            <a:avLst>
              <a:gd name="adj1" fmla="val -101431"/>
              <a:gd name="adj2" fmla="val 271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Αντικαθιστά όλα τα </a:t>
            </a:r>
            <a:r>
              <a:rPr lang="en-US" dirty="0" smtClean="0"/>
              <a:t>“</a:t>
            </a:r>
            <a:r>
              <a:rPr lang="el-GR" dirty="0" smtClean="0"/>
              <a:t>-</a:t>
            </a:r>
            <a:r>
              <a:rPr lang="en-US" dirty="0" smtClean="0"/>
              <a:t>” </a:t>
            </a:r>
            <a:r>
              <a:rPr lang="el-GR" dirty="0" smtClean="0"/>
              <a:t>με </a:t>
            </a:r>
            <a:r>
              <a:rPr lang="en-US" dirty="0" smtClean="0"/>
              <a:t>“</a:t>
            </a:r>
            <a:r>
              <a:rPr lang="el-GR" dirty="0" smtClean="0"/>
              <a:t>/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58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Ρεύματα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Τι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</a:t>
            </a:r>
            <a:r>
              <a:rPr lang="el-GR" dirty="0"/>
              <a:t> </a:t>
            </a:r>
            <a:r>
              <a:rPr lang="el-GR" dirty="0" smtClean="0"/>
              <a:t>(ροή)? </a:t>
            </a:r>
            <a:r>
              <a:rPr lang="el-GR" dirty="0"/>
              <a:t>Μια </a:t>
            </a:r>
            <a:r>
              <a:rPr lang="el-GR" dirty="0">
                <a:solidFill>
                  <a:srgbClr val="0070C0"/>
                </a:solidFill>
              </a:rPr>
              <a:t>αφαίρεση </a:t>
            </a:r>
            <a:r>
              <a:rPr lang="el-GR" dirty="0"/>
              <a:t>που αναπαριστά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ροή δεδομένων</a:t>
            </a:r>
          </a:p>
          <a:p>
            <a:pPr lvl="1"/>
            <a:r>
              <a:rPr lang="el-GR" dirty="0"/>
              <a:t>Η ροή αυτή μπορεί να είναι </a:t>
            </a:r>
            <a:r>
              <a:rPr lang="el-GR" dirty="0" smtClean="0">
                <a:solidFill>
                  <a:srgbClr val="0070C0"/>
                </a:solidFill>
              </a:rPr>
              <a:t>εισερχόμενη</a:t>
            </a:r>
            <a:r>
              <a:rPr lang="el-GR" dirty="0" smtClean="0"/>
              <a:t> προς το πρόγραμμα </a:t>
            </a:r>
            <a:r>
              <a:rPr lang="el-GR" dirty="0"/>
              <a:t>(μια </a:t>
            </a:r>
            <a:r>
              <a:rPr lang="el-GR" dirty="0" smtClean="0">
                <a:solidFill>
                  <a:srgbClr val="0070C0"/>
                </a:solidFill>
              </a:rPr>
              <a:t>πηγή</a:t>
            </a:r>
            <a:r>
              <a:rPr lang="el-GR" dirty="0" smtClean="0"/>
              <a:t> δεδομένων) οπότε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εισόδου.</a:t>
            </a:r>
          </a:p>
          <a:p>
            <a:pPr lvl="2"/>
            <a:r>
              <a:rPr lang="el-GR" dirty="0" smtClean="0"/>
              <a:t>Παράδειγμα: το πληκτρολόγιο, ένα αρχείο που ανοίγουμε για διάβασμα</a:t>
            </a:r>
          </a:p>
          <a:p>
            <a:pPr lvl="1"/>
            <a:r>
              <a:rPr lang="el-GR" dirty="0" smtClean="0"/>
              <a:t>Ή μπορεί να είναι </a:t>
            </a:r>
            <a:r>
              <a:rPr lang="el-GR" dirty="0" smtClean="0">
                <a:solidFill>
                  <a:srgbClr val="0070C0"/>
                </a:solidFill>
              </a:rPr>
              <a:t>εξερχόμενη</a:t>
            </a:r>
            <a:r>
              <a:rPr lang="el-GR" dirty="0" smtClean="0"/>
              <a:t> από το πρόγραμμα (ένας </a:t>
            </a:r>
            <a:r>
              <a:rPr lang="el-GR" dirty="0" smtClean="0">
                <a:solidFill>
                  <a:srgbClr val="0070C0"/>
                </a:solidFill>
              </a:rPr>
              <a:t>προορισμός</a:t>
            </a:r>
            <a:r>
              <a:rPr lang="el-GR" dirty="0" smtClean="0"/>
              <a:t> για τα δεδομένα) οπότε έχουμε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εξόδου</a:t>
            </a:r>
            <a:r>
              <a:rPr lang="el-GR" dirty="0" smtClean="0"/>
              <a:t>. </a:t>
            </a:r>
          </a:p>
          <a:p>
            <a:pPr lvl="2"/>
            <a:r>
              <a:rPr lang="el-GR" dirty="0" smtClean="0"/>
              <a:t>Παράδειγμα: Η οθόνη, ένα αρχείο που ανοίγουμε για γράψιμο.</a:t>
            </a:r>
          </a:p>
          <a:p>
            <a:pPr lvl="1"/>
            <a:r>
              <a:rPr lang="el-GR" dirty="0" smtClean="0"/>
              <a:t>Όταν </a:t>
            </a:r>
            <a:r>
              <a:rPr lang="el-GR" dirty="0"/>
              <a:t>δημιουργούμε το ρεύμα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συνδέουμε</a:t>
            </a:r>
            <a:r>
              <a:rPr lang="el-GR" dirty="0"/>
              <a:t> με την ανάλογη πηγή, ή προορισμό.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02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 </a:t>
            </a:r>
            <a:r>
              <a:rPr lang="el-GR" dirty="0" smtClean="0"/>
              <a:t>και </a:t>
            </a:r>
            <a:r>
              <a:rPr lang="en-US" dirty="0" smtClean="0"/>
              <a:t>Replace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Υπάρχουν περιπτώσεις που θέλουμε να σπάσουμε ή να αντικαταστήσουμε με βάση κάτι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περίπλοκο</a:t>
            </a:r>
            <a:r>
              <a:rPr lang="el-GR" dirty="0" smtClean="0"/>
              <a:t> από ένα </a:t>
            </a:r>
            <a:r>
              <a:rPr lang="en-US" dirty="0" smtClean="0"/>
              <a:t>String</a:t>
            </a:r>
          </a:p>
          <a:p>
            <a:pPr lvl="1"/>
            <a:r>
              <a:rPr lang="el-GR" dirty="0" smtClean="0"/>
              <a:t>Π.χ., θέλουμε να σπάσουμε ένα </a:t>
            </a:r>
            <a:r>
              <a:rPr lang="en-US" dirty="0" smtClean="0"/>
              <a:t>String </a:t>
            </a:r>
            <a:r>
              <a:rPr lang="el-GR" dirty="0" smtClean="0"/>
              <a:t>ως προς </a:t>
            </a:r>
            <a:r>
              <a:rPr lang="en-US" dirty="0" smtClean="0">
                <a:solidFill>
                  <a:srgbClr val="0070C0"/>
                </a:solidFill>
              </a:rPr>
              <a:t>tabs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ή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κενά</a:t>
            </a:r>
          </a:p>
          <a:p>
            <a:pPr lvl="1"/>
            <a:r>
              <a:rPr lang="el-GR" dirty="0" smtClean="0"/>
              <a:t>Π.χ., θέλουμε να σβήσουμε οτιδήποτε είναι </a:t>
            </a:r>
            <a:r>
              <a:rPr lang="el-GR" dirty="0" smtClean="0">
                <a:solidFill>
                  <a:srgbClr val="0070C0"/>
                </a:solidFill>
              </a:rPr>
              <a:t>ερωτηματικό, ελληνικό </a:t>
            </a:r>
            <a:r>
              <a:rPr lang="el-GR" dirty="0" smtClean="0">
                <a:solidFill>
                  <a:srgbClr val="FF0000"/>
                </a:solidFill>
              </a:rPr>
              <a:t>ή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αγγλικό</a:t>
            </a:r>
          </a:p>
          <a:p>
            <a:pPr lvl="1"/>
            <a:r>
              <a:rPr lang="el-GR" dirty="0" smtClean="0"/>
              <a:t>Π.χ., θέλουμε να σβήσουμε τις τελείες αλλά </a:t>
            </a:r>
            <a:r>
              <a:rPr lang="el-GR" dirty="0" smtClean="0">
                <a:solidFill>
                  <a:srgbClr val="FF0000"/>
                </a:solidFill>
              </a:rPr>
              <a:t>μόνο</a:t>
            </a:r>
            <a:r>
              <a:rPr lang="el-GR" dirty="0" smtClean="0"/>
              <a:t> αν είναι </a:t>
            </a:r>
            <a:r>
              <a:rPr lang="el-GR" dirty="0" smtClean="0">
                <a:solidFill>
                  <a:srgbClr val="0070C0"/>
                </a:solidFill>
              </a:rPr>
              <a:t>στο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τέλος του </a:t>
            </a:r>
            <a:r>
              <a:rPr lang="en-US" dirty="0" smtClean="0">
                <a:solidFill>
                  <a:srgbClr val="0070C0"/>
                </a:solidFill>
              </a:rPr>
              <a:t>String</a:t>
            </a:r>
            <a:r>
              <a:rPr lang="en-US" dirty="0" smtClean="0"/>
              <a:t>.</a:t>
            </a:r>
          </a:p>
          <a:p>
            <a:r>
              <a:rPr lang="el-GR" dirty="0" smtClean="0"/>
              <a:t>Για να προσδιορίσουμε τέτοιες περίπλοκες περιπτώσεις χρησιμοποιούμε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κανονικές εκφράσεις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regular expressions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41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Ένας τρόπος να περιγράφουμε </a:t>
            </a:r>
            <a:r>
              <a:rPr lang="en-US" dirty="0" smtClean="0"/>
              <a:t>Strings </a:t>
            </a:r>
            <a:r>
              <a:rPr lang="el-GR" dirty="0" smtClean="0"/>
              <a:t>που έχουν ακολουθούν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κοινό μοτίβο</a:t>
            </a:r>
          </a:p>
          <a:p>
            <a:pPr lvl="1"/>
            <a:r>
              <a:rPr lang="el-GR" dirty="0" smtClean="0"/>
              <a:t>Έχετε ήδη χρησιμοποιήσει κανονικές εκφράσεις. Όταν γράφετε </a:t>
            </a:r>
            <a:r>
              <a:rPr lang="en-US" dirty="0" smtClean="0">
                <a:solidFill>
                  <a:srgbClr val="0070C0"/>
                </a:solidFill>
              </a:rPr>
              <a:t>“</a:t>
            </a:r>
            <a:r>
              <a:rPr lang="en-US" dirty="0" err="1" smtClean="0">
                <a:solidFill>
                  <a:srgbClr val="0070C0"/>
                </a:solidFill>
              </a:rPr>
              <a:t>ls</a:t>
            </a:r>
            <a:r>
              <a:rPr lang="en-US" dirty="0" smtClean="0">
                <a:solidFill>
                  <a:srgbClr val="0070C0"/>
                </a:solidFill>
              </a:rPr>
              <a:t> *.txt”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rgbClr val="0070C0"/>
                </a:solidFill>
              </a:rPr>
              <a:t>“*.txt”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είναι μια κανονική έκφραση που περιγράφει όλα τα </a:t>
            </a:r>
            <a:r>
              <a:rPr lang="en-US" dirty="0" smtClean="0"/>
              <a:t>Strings </a:t>
            </a:r>
            <a:r>
              <a:rPr lang="el-GR" dirty="0" smtClean="0"/>
              <a:t>που τελειώνουν σε </a:t>
            </a:r>
            <a:r>
              <a:rPr lang="en-US" dirty="0" smtClean="0">
                <a:solidFill>
                  <a:srgbClr val="0070C0"/>
                </a:solidFill>
              </a:rPr>
              <a:t>“.</a:t>
            </a:r>
            <a:r>
              <a:rPr lang="en-US" dirty="0">
                <a:solidFill>
                  <a:srgbClr val="0070C0"/>
                </a:solidFill>
              </a:rPr>
              <a:t>txt”</a:t>
            </a:r>
            <a:r>
              <a:rPr lang="el-GR" dirty="0">
                <a:solidFill>
                  <a:srgbClr val="0070C0"/>
                </a:solidFill>
              </a:rPr>
              <a:t> 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l-GR" dirty="0" smtClean="0"/>
              <a:t>Μια κανονική έκφραση λέμε ότι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ταιριάζει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matches)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με ένα </a:t>
            </a:r>
            <a:r>
              <a:rPr lang="en-US" dirty="0" smtClean="0"/>
              <a:t>string </a:t>
            </a:r>
            <a:r>
              <a:rPr lang="el-GR" dirty="0" smtClean="0"/>
              <a:t>όταν το </a:t>
            </a:r>
            <a:r>
              <a:rPr lang="en-US" dirty="0" smtClean="0"/>
              <a:t>string </a:t>
            </a:r>
            <a:r>
              <a:rPr lang="el-GR" dirty="0" smtClean="0"/>
              <a:t>περιγράφεται από το γενικό μοτίβο της κανονικής έκφρασης.</a:t>
            </a:r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238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Κανονικές Εκφράσεις στη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Μπορείτε να διαβάσετε μια περίληψη </a:t>
            </a:r>
            <a:r>
              <a:rPr lang="el-GR" dirty="0" smtClean="0">
                <a:hlinkClick r:id="rId2"/>
              </a:rPr>
              <a:t>στη σελίδα της </a:t>
            </a:r>
            <a:r>
              <a:rPr lang="en-US" dirty="0" smtClean="0">
                <a:hlinkClick r:id="rId2"/>
              </a:rPr>
              <a:t>Oracle</a:t>
            </a:r>
            <a:endParaRPr lang="en-US" dirty="0" smtClean="0"/>
          </a:p>
          <a:p>
            <a:r>
              <a:rPr lang="el-GR" dirty="0" smtClean="0"/>
              <a:t>Οι κανονικές εκφράσεις μπορούν να περιγράψουν πολλά πράγματα. Εμείς θα χρησιμοποιήσουμε κάποιες απλές εκφράσεις. </a:t>
            </a:r>
          </a:p>
          <a:p>
            <a:r>
              <a:rPr lang="el-GR" dirty="0" smtClean="0"/>
              <a:t>Παραδείγματα: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abc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]: </a:t>
            </a:r>
            <a:r>
              <a:rPr lang="el-GR" dirty="0" smtClean="0"/>
              <a:t>τ</a:t>
            </a:r>
            <a:r>
              <a:rPr lang="el-GR" dirty="0" smtClean="0"/>
              <a:t>αιριάζει </a:t>
            </a:r>
            <a:r>
              <a:rPr lang="el-GR" dirty="0"/>
              <a:t>με </a:t>
            </a:r>
            <a:r>
              <a:rPr lang="en-US" dirty="0" smtClean="0"/>
              <a:t>a </a:t>
            </a:r>
            <a:r>
              <a:rPr lang="el-GR" dirty="0" smtClean="0"/>
              <a:t>ή </a:t>
            </a:r>
            <a:r>
              <a:rPr lang="en-US" dirty="0" smtClean="0"/>
              <a:t>b </a:t>
            </a:r>
            <a:r>
              <a:rPr lang="el-GR" dirty="0" smtClean="0"/>
              <a:t>ή </a:t>
            </a:r>
            <a:r>
              <a:rPr lang="en-US" dirty="0" smtClean="0"/>
              <a:t>c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^a</a:t>
            </a:r>
            <a:r>
              <a:rPr lang="en-US" dirty="0" smtClean="0"/>
              <a:t> : </a:t>
            </a:r>
            <a:r>
              <a:rPr lang="el-GR" dirty="0"/>
              <a:t>τ</a:t>
            </a:r>
            <a:r>
              <a:rPr lang="el-GR" dirty="0" smtClean="0"/>
              <a:t>αιριάζει με ένα </a:t>
            </a:r>
            <a:r>
              <a:rPr lang="en-US" dirty="0" smtClean="0"/>
              <a:t>a</a:t>
            </a:r>
            <a:r>
              <a:rPr lang="el-GR" dirty="0" smtClean="0"/>
              <a:t> που εμφανίζεται στην αρχή του </a:t>
            </a:r>
            <a:r>
              <a:rPr lang="en-US" dirty="0" smtClean="0"/>
              <a:t>String.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a$</a:t>
            </a:r>
            <a:r>
              <a:rPr lang="en-US" dirty="0" smtClean="0"/>
              <a:t>: </a:t>
            </a:r>
            <a:r>
              <a:rPr lang="el-GR" dirty="0"/>
              <a:t>τ</a:t>
            </a:r>
            <a:r>
              <a:rPr lang="el-GR" dirty="0" smtClean="0"/>
              <a:t>αιριάζει </a:t>
            </a:r>
            <a:r>
              <a:rPr lang="el-GR" dirty="0"/>
              <a:t>με ένα </a:t>
            </a:r>
            <a:r>
              <a:rPr lang="en-US" dirty="0"/>
              <a:t>a</a:t>
            </a:r>
            <a:r>
              <a:rPr lang="el-GR" dirty="0"/>
              <a:t> που εμφανίζεται </a:t>
            </a:r>
            <a:r>
              <a:rPr lang="el-GR" dirty="0" smtClean="0"/>
              <a:t>στο τέλος του </a:t>
            </a:r>
            <a:r>
              <a:rPr lang="en-US" dirty="0"/>
              <a:t>String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\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 </a:t>
            </a:r>
            <a:r>
              <a:rPr lang="el-GR" dirty="0" smtClean="0"/>
              <a:t>ή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\p{Space}</a:t>
            </a:r>
            <a:r>
              <a:rPr lang="en-US" dirty="0" smtClean="0"/>
              <a:t>: </a:t>
            </a:r>
            <a:r>
              <a:rPr lang="el-GR" dirty="0" smtClean="0"/>
              <a:t>ταιριάζει με οποιοδήποτε </a:t>
            </a:r>
            <a:r>
              <a:rPr lang="en-US" dirty="0" smtClean="0"/>
              <a:t>white </a:t>
            </a:r>
            <a:r>
              <a:rPr lang="en-US" dirty="0" smtClean="0"/>
              <a:t>space (</a:t>
            </a:r>
            <a:r>
              <a:rPr lang="el-GR" dirty="0" smtClean="0"/>
              <a:t>κενό, </a:t>
            </a:r>
            <a:r>
              <a:rPr lang="en-US" dirty="0" smtClean="0"/>
              <a:t>tab, </a:t>
            </a:r>
            <a:r>
              <a:rPr lang="el-GR" dirty="0" smtClean="0"/>
              <a:t>αλλαγή γραμμής)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\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p{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Punct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}</a:t>
            </a:r>
            <a:r>
              <a:rPr lang="en-US" dirty="0" smtClean="0"/>
              <a:t>: </a:t>
            </a:r>
            <a:r>
              <a:rPr lang="el-GR" dirty="0" smtClean="0"/>
              <a:t>ταιριάζει όλα </a:t>
            </a:r>
            <a:r>
              <a:rPr lang="el-GR" dirty="0" smtClean="0"/>
              <a:t>τα σημεία </a:t>
            </a:r>
            <a:r>
              <a:rPr lang="el-GR" dirty="0" smtClean="0"/>
              <a:t>στίξης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a*</a:t>
            </a:r>
            <a:r>
              <a:rPr lang="en-US" dirty="0" smtClean="0"/>
              <a:t>: </a:t>
            </a:r>
            <a:r>
              <a:rPr lang="el-GR" dirty="0" smtClean="0"/>
              <a:t>ταιριάζει 0 ή παραπάνω εμφανίσεις του </a:t>
            </a:r>
            <a:r>
              <a:rPr lang="en-US" dirty="0" smtClean="0"/>
              <a:t>a</a:t>
            </a:r>
            <a:endParaRPr lang="el-GR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a+</a:t>
            </a:r>
            <a:r>
              <a:rPr lang="en-US" dirty="0" smtClean="0"/>
              <a:t>: </a:t>
            </a:r>
            <a:r>
              <a:rPr lang="el-GR" dirty="0" smtClean="0"/>
              <a:t>ταιριάζει 1 ή παραπάνω εμφανίσεις του </a:t>
            </a:r>
            <a:r>
              <a:rPr lang="en-US" dirty="0" smtClean="0"/>
              <a:t>a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Για να </a:t>
            </a:r>
            <a:r>
              <a:rPr lang="el-GR" dirty="0" smtClean="0">
                <a:solidFill>
                  <a:srgbClr val="0070C0"/>
                </a:solidFill>
              </a:rPr>
              <a:t>χρησιμοποιήσουμε</a:t>
            </a:r>
            <a:r>
              <a:rPr lang="el-GR" dirty="0" smtClean="0"/>
              <a:t> τις κανονικές εκφράσεις τις μετατρέπουμε σε ένα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</a:t>
            </a:r>
            <a:r>
              <a:rPr lang="en-US" dirty="0" smtClean="0"/>
              <a:t> </a:t>
            </a:r>
            <a:r>
              <a:rPr lang="el-GR" dirty="0" smtClean="0"/>
              <a:t>που δίνεται ως όρισμα στην </a:t>
            </a:r>
            <a:r>
              <a:rPr lang="en-US" dirty="0" smtClean="0">
                <a:solidFill>
                  <a:srgbClr val="0070C0"/>
                </a:solidFill>
              </a:rPr>
              <a:t>split</a:t>
            </a:r>
            <a:r>
              <a:rPr lang="en-US" dirty="0" smtClean="0"/>
              <a:t> </a:t>
            </a:r>
            <a:r>
              <a:rPr lang="el-GR" dirty="0" smtClean="0"/>
              <a:t>η την </a:t>
            </a:r>
            <a:r>
              <a:rPr lang="en-US" dirty="0" err="1" smtClean="0">
                <a:solidFill>
                  <a:srgbClr val="0070C0"/>
                </a:solidFill>
              </a:rPr>
              <a:t>replaceAll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Π.χ.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“[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]”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“^a”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“a$”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“\\s”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“\\p{Space}”</a:t>
            </a:r>
            <a:r>
              <a:rPr lang="en-US" dirty="0" smtClean="0"/>
              <a:t>, 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“\\p{</a:t>
            </a:r>
            <a:r>
              <a:rPr lang="en-US" sz="25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Punct</a:t>
            </a:r>
            <a:r>
              <a:rPr lang="en-US" sz="25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}”</a:t>
            </a:r>
          </a:p>
          <a:p>
            <a:pPr lvl="2"/>
            <a:r>
              <a:rPr lang="el-GR" dirty="0" smtClean="0"/>
              <a:t>Χρειαζόμαστε το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“\\”</a:t>
            </a:r>
            <a:r>
              <a:rPr lang="en-US" dirty="0" smtClean="0"/>
              <a:t> </a:t>
            </a:r>
            <a:r>
              <a:rPr lang="el-GR" dirty="0" smtClean="0"/>
              <a:t>ώστε να βάλουμε το </a:t>
            </a:r>
            <a:r>
              <a:rPr lang="el-GR" b="1" dirty="0" smtClean="0">
                <a:solidFill>
                  <a:srgbClr val="0070C0"/>
                </a:solidFill>
              </a:rPr>
              <a:t>\</a:t>
            </a:r>
            <a:r>
              <a:rPr lang="el-GR" dirty="0" smtClean="0"/>
              <a:t> μέσα στο </a:t>
            </a:r>
            <a:r>
              <a:rPr lang="en-US" dirty="0" smtClean="0"/>
              <a:t>string.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20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Παρένθεση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 χαρακτήρας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\</a:t>
            </a:r>
            <a:r>
              <a:rPr lang="el-GR" dirty="0" smtClean="0"/>
              <a:t> λέγεται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escape character 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l-GR" dirty="0" smtClean="0"/>
              <a:t>Όταν τον συνδυάζουμε με άλλους χαρακτήρες παίρνει </a:t>
            </a:r>
            <a:r>
              <a:rPr lang="el-GR" dirty="0" smtClean="0">
                <a:solidFill>
                  <a:srgbClr val="0070C0"/>
                </a:solidFill>
              </a:rPr>
              <a:t>διαφορετικό νόημα </a:t>
            </a:r>
            <a:r>
              <a:rPr lang="el-GR" dirty="0" smtClean="0"/>
              <a:t>όταν είμαστε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μέσα σε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\n</a:t>
            </a:r>
            <a:r>
              <a:rPr lang="en-US" dirty="0" smtClean="0"/>
              <a:t>: </a:t>
            </a:r>
            <a:r>
              <a:rPr lang="el-GR" dirty="0" smtClean="0"/>
              <a:t>αλλαγή γραμμής</a:t>
            </a:r>
            <a:endParaRPr lang="en-US" dirty="0" smtClean="0"/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\t</a:t>
            </a:r>
            <a:r>
              <a:rPr lang="el-GR" dirty="0" smtClean="0"/>
              <a:t>: </a:t>
            </a:r>
            <a:r>
              <a:rPr lang="en-US" dirty="0" smtClean="0"/>
              <a:t>tab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\“</a:t>
            </a:r>
            <a:r>
              <a:rPr lang="en-US" dirty="0" smtClean="0"/>
              <a:t>: </a:t>
            </a:r>
            <a:r>
              <a:rPr lang="el-GR" dirty="0" smtClean="0"/>
              <a:t>ο χαρακτήρας </a:t>
            </a:r>
            <a:r>
              <a:rPr lang="en-US" b="1" dirty="0" smtClean="0">
                <a:solidFill>
                  <a:srgbClr val="0070C0"/>
                </a:solidFill>
              </a:rPr>
              <a:t>“</a:t>
            </a:r>
          </a:p>
          <a:p>
            <a:pPr lvl="2"/>
            <a:r>
              <a:rPr lang="en-US" b="1" dirty="0" smtClean="0">
                <a:solidFill>
                  <a:srgbClr val="0070C0"/>
                </a:solidFill>
              </a:rPr>
              <a:t>\\</a:t>
            </a:r>
            <a:r>
              <a:rPr lang="en-US" dirty="0" smtClean="0"/>
              <a:t>: </a:t>
            </a:r>
            <a:r>
              <a:rPr lang="el-GR" dirty="0" smtClean="0"/>
              <a:t>ο χαρακτήρας </a:t>
            </a:r>
            <a:r>
              <a:rPr lang="el-GR" b="1" dirty="0" smtClean="0">
                <a:solidFill>
                  <a:srgbClr val="0070C0"/>
                </a:solidFill>
              </a:rPr>
              <a:t>\</a:t>
            </a:r>
            <a:endParaRPr lang="en-US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233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716016" y="2348880"/>
            <a:ext cx="360040" cy="216024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8457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SplitTest2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s1 = "</a:t>
            </a:r>
            <a:r>
              <a:rPr lang="en-US" sz="2700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sentense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1\</a:t>
            </a:r>
            <a:r>
              <a:rPr lang="en-US" sz="2700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tsentence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tokens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"[\t ]"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(String t: tokens){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tokens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s1.split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"\\s"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t: tokens){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s2 =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 be or not to be? This is the question. The question we must face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sentences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s2.split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"[?.]"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s: sentences){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s.trim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265811" y="2276872"/>
            <a:ext cx="2859596" cy="576064"/>
          </a:xfrm>
          <a:prstGeom prst="wedgeRectCallout">
            <a:avLst>
              <a:gd name="adj1" fmla="val -74530"/>
              <a:gd name="adj2" fmla="val -1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Split </a:t>
            </a:r>
            <a:r>
              <a:rPr lang="el-GR" dirty="0" smtClean="0"/>
              <a:t>στο </a:t>
            </a:r>
            <a:r>
              <a:rPr lang="en-US" dirty="0" smtClean="0"/>
              <a:t>tab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το κενό 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265811" y="3212976"/>
            <a:ext cx="2401906" cy="504056"/>
          </a:xfrm>
          <a:prstGeom prst="wedgeRectCallout">
            <a:avLst>
              <a:gd name="adj1" fmla="val -128483"/>
              <a:gd name="adj2" fmla="val -2523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 </a:t>
            </a:r>
            <a:r>
              <a:rPr lang="el-GR" dirty="0" smtClean="0"/>
              <a:t>σε οποιοδήποτε </a:t>
            </a:r>
            <a:r>
              <a:rPr lang="en-US" dirty="0" smtClean="0"/>
              <a:t>white space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6233020" y="5049180"/>
            <a:ext cx="2434698" cy="684076"/>
          </a:xfrm>
          <a:prstGeom prst="wedgeRectCallout">
            <a:avLst>
              <a:gd name="adj1" fmla="val -91915"/>
              <a:gd name="adj2" fmla="val -510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Split </a:t>
            </a:r>
            <a:r>
              <a:rPr lang="el-GR" dirty="0" smtClean="0"/>
              <a:t>στο ερωτηματικό και την τελεία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00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60" y="97197"/>
            <a:ext cx="2858034" cy="901880"/>
          </a:xfrm>
        </p:spPr>
        <p:txBody>
          <a:bodyPr>
            <a:noAutofit/>
          </a:bodyPr>
          <a:lstStyle/>
          <a:p>
            <a:r>
              <a:rPr lang="el-GR" sz="3200" dirty="0" smtClean="0"/>
              <a:t>Παράδειγμα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836712"/>
            <a:ext cx="7231495" cy="602128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ReplaceTest2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 = 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The cost is 99.99 dollars.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.]$"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 = "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\"Quoted (\"quote\") text\"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"^\""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"\"$"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 = "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What?Yes!No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...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"[.!?]"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//s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"\\p{Punct}"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,"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"); //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εναλλακτικά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Space: Tab:\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t:End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“\\p{Space}"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12595" y="1738592"/>
            <a:ext cx="2542202" cy="576064"/>
          </a:xfrm>
          <a:prstGeom prst="wedgeRectCallout">
            <a:avLst>
              <a:gd name="adj1" fmla="val 55237"/>
              <a:gd name="adj2" fmla="val 91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την τελεία στο </a:t>
            </a:r>
            <a:r>
              <a:rPr lang="el-GR" dirty="0" smtClean="0">
                <a:solidFill>
                  <a:srgbClr val="FF0000"/>
                </a:solidFill>
              </a:rPr>
              <a:t>τέλος</a:t>
            </a:r>
            <a:r>
              <a:rPr lang="el-GR" dirty="0" smtClean="0"/>
              <a:t> του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0" y="3501008"/>
            <a:ext cx="2434698" cy="936104"/>
          </a:xfrm>
          <a:prstGeom prst="wedgeRectCallout">
            <a:avLst>
              <a:gd name="adj1" fmla="val 57693"/>
              <a:gd name="adj2" fmla="val 657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Αντικαθιστά τελεία, θαυμαστικό και ερωτηματικό με κενό.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27984" y="395866"/>
            <a:ext cx="47160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 να χρησιμοποιήσουμε την κανονική έκφραση χρειαζόμαστε την εντολή </a:t>
            </a:r>
            <a:r>
              <a:rPr lang="en-US" dirty="0" err="1" smtClean="0">
                <a:solidFill>
                  <a:srgbClr val="FF0000"/>
                </a:solidFill>
              </a:rPr>
              <a:t>replaceAll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6284404" y="3652462"/>
            <a:ext cx="2859596" cy="576064"/>
          </a:xfrm>
          <a:prstGeom prst="wedgeRectCallout">
            <a:avLst>
              <a:gd name="adj1" fmla="val -72313"/>
              <a:gd name="adj2" fmla="val -624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</a:t>
            </a:r>
            <a:r>
              <a:rPr lang="en-US" dirty="0" smtClean="0"/>
              <a:t>o ” </a:t>
            </a:r>
            <a:r>
              <a:rPr lang="el-GR" dirty="0" smtClean="0"/>
              <a:t>στο </a:t>
            </a:r>
            <a:r>
              <a:rPr lang="el-GR" dirty="0" smtClean="0">
                <a:solidFill>
                  <a:srgbClr val="FF0000"/>
                </a:solidFill>
              </a:rPr>
              <a:t>τέλος</a:t>
            </a:r>
            <a:r>
              <a:rPr lang="el-GR" dirty="0" smtClean="0"/>
              <a:t> του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10" name="Rectangular Callout 9"/>
          <p:cNvSpPr/>
          <p:nvPr/>
        </p:nvSpPr>
        <p:spPr>
          <a:xfrm>
            <a:off x="6284404" y="2870033"/>
            <a:ext cx="2859596" cy="576064"/>
          </a:xfrm>
          <a:prstGeom prst="wedgeRectCallout">
            <a:avLst>
              <a:gd name="adj1" fmla="val -67279"/>
              <a:gd name="adj2" fmla="val 190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</a:t>
            </a:r>
            <a:r>
              <a:rPr lang="en-US" dirty="0" smtClean="0"/>
              <a:t>o “ </a:t>
            </a:r>
            <a:r>
              <a:rPr lang="el-GR" dirty="0" smtClean="0"/>
              <a:t>στην </a:t>
            </a:r>
            <a:r>
              <a:rPr lang="el-GR" dirty="0" smtClean="0">
                <a:solidFill>
                  <a:srgbClr val="FF0000"/>
                </a:solidFill>
              </a:rPr>
              <a:t>αρχή</a:t>
            </a:r>
            <a:r>
              <a:rPr lang="el-GR" dirty="0" smtClean="0"/>
              <a:t> του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6284404" y="5229117"/>
            <a:ext cx="2859596" cy="576064"/>
          </a:xfrm>
          <a:prstGeom prst="wedgeRectCallout">
            <a:avLst>
              <a:gd name="adj1" fmla="val -60630"/>
              <a:gd name="adj2" fmla="val 605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Σβήνει τους</a:t>
            </a:r>
            <a:r>
              <a:rPr lang="en-US" dirty="0" smtClean="0"/>
              <a:t> whitespace</a:t>
            </a:r>
            <a:r>
              <a:rPr lang="el-GR" dirty="0" smtClean="0"/>
              <a:t> χαρακτήρες</a:t>
            </a:r>
            <a:endParaRPr lang="en-US" dirty="0"/>
          </a:p>
        </p:txBody>
      </p:sp>
      <p:sp>
        <p:nvSpPr>
          <p:cNvPr id="12" name="Rectangular Callout 11"/>
          <p:cNvSpPr/>
          <p:nvPr/>
        </p:nvSpPr>
        <p:spPr>
          <a:xfrm>
            <a:off x="7260" y="5054335"/>
            <a:ext cx="2427438" cy="1074730"/>
          </a:xfrm>
          <a:prstGeom prst="wedgeRectCallout">
            <a:avLst>
              <a:gd name="adj1" fmla="val 59332"/>
              <a:gd name="adj2" fmla="val -671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Εναλλακτικός τρόπος να αντικαταστήσουμε τα σημεία στίξεως με κενά.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17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7231495" cy="6042285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ReplaceTest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Hello...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.]$"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s.replaceAll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.]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$"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\"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Quoted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(\"quote\")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text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\"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String[] words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toLowerCase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replaceAll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"^\""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replaceAll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"\"$"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trim()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.split();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5724128" y="908720"/>
            <a:ext cx="2082251" cy="432048"/>
          </a:xfrm>
          <a:prstGeom prst="wedgeRectCallout">
            <a:avLst>
              <a:gd name="adj1" fmla="val -122480"/>
              <a:gd name="adj2" fmla="val 1702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Τι θα τυπώσει?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81473" y="1484784"/>
            <a:ext cx="243469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Σβήνει </a:t>
            </a:r>
            <a:r>
              <a:rPr lang="el-GR" dirty="0">
                <a:solidFill>
                  <a:srgbClr val="FF0000"/>
                </a:solidFill>
              </a:rPr>
              <a:t>μία </a:t>
            </a:r>
            <a:r>
              <a:rPr lang="el-GR" dirty="0"/>
              <a:t>τελεία από το </a:t>
            </a:r>
            <a:r>
              <a:rPr lang="el-GR" dirty="0">
                <a:solidFill>
                  <a:srgbClr val="FF0000"/>
                </a:solidFill>
              </a:rPr>
              <a:t>τέλος</a:t>
            </a:r>
            <a:r>
              <a:rPr lang="el-GR" dirty="0"/>
              <a:t> του </a:t>
            </a:r>
            <a:r>
              <a:rPr lang="en-US" dirty="0"/>
              <a:t>String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681473" y="2282571"/>
            <a:ext cx="2434698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Πως μπορούμε να σβήσουμε όλες τις τελείες?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2996952"/>
            <a:ext cx="6048671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Θέλουμε από το </a:t>
            </a:r>
            <a:r>
              <a:rPr lang="en-US" dirty="0" smtClean="0"/>
              <a:t>s </a:t>
            </a:r>
            <a:r>
              <a:rPr lang="el-GR" dirty="0" smtClean="0"/>
              <a:t>να αφαιρέσουμε τα αρχικά και τελικά </a:t>
            </a:r>
            <a:r>
              <a:rPr lang="en-US" dirty="0" smtClean="0"/>
              <a:t>“ </a:t>
            </a:r>
            <a:r>
              <a:rPr lang="el-GR" dirty="0" smtClean="0"/>
              <a:t>να αφαιρέσουμε αρχικά και τελικά κενά να μετατρέψουμε τα γράμματα σε μικρά και να το σπάσουμε σε λέξεις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967791" y="5301208"/>
            <a:ext cx="4148379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 να μην κάνουμε συνεχείς αναθέσεις των αποτελεσμάτων των μεθόδων βολεύει να κάνουμε αλυσιδωτές κλήσεις των μεθόδων.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989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  <p:bldP spid="1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StringTokenizer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διαδικασία του να σπάμε ένα </a:t>
            </a:r>
            <a:r>
              <a:rPr lang="en-US" dirty="0" smtClean="0"/>
              <a:t>string </a:t>
            </a:r>
            <a:r>
              <a:rPr lang="el-GR" dirty="0" smtClean="0"/>
              <a:t>σε κομμάτια που χωρίζονται με κενά λέγεται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tokenization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και τα κομμάτια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tokens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Η κλάση </a:t>
            </a:r>
            <a:r>
              <a:rPr lang="en-US" dirty="0" err="1" smtClean="0">
                <a:solidFill>
                  <a:srgbClr val="0070C0"/>
                </a:solidFill>
                <a:hlinkClick r:id="rId2"/>
              </a:rPr>
              <a:t>StringTokenizer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κάνει και το </a:t>
            </a:r>
            <a:r>
              <a:rPr lang="en-US" dirty="0" smtClean="0"/>
              <a:t>tokenization </a:t>
            </a:r>
            <a:r>
              <a:rPr lang="el-GR" dirty="0" smtClean="0"/>
              <a:t>και μας επιτρέπει να διατρέχουμε τα </a:t>
            </a:r>
            <a:r>
              <a:rPr lang="en-US" dirty="0" smtClean="0"/>
              <a:t>tokens</a:t>
            </a:r>
            <a:endParaRPr lang="el-GR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StringTokenizer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st</a:t>
            </a:r>
            <a:r>
              <a:rPr lang="en-US" dirty="0" smtClean="0">
                <a:solidFill>
                  <a:srgbClr val="0070C0"/>
                </a:solidFill>
              </a:rPr>
              <a:t> = new </a:t>
            </a:r>
            <a:r>
              <a:rPr lang="en-US" dirty="0" err="1" smtClean="0">
                <a:solidFill>
                  <a:srgbClr val="0070C0"/>
                </a:solidFill>
              </a:rPr>
              <a:t>StringTokenizer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dirty="0" smtClean="0"/>
              <a:t>: </a:t>
            </a:r>
            <a:r>
              <a:rPr lang="el-GR" dirty="0" err="1" smtClean="0"/>
              <a:t>Δημιουργέι</a:t>
            </a:r>
            <a:r>
              <a:rPr lang="el-GR" dirty="0" smtClean="0"/>
              <a:t> ένα </a:t>
            </a:r>
            <a:r>
              <a:rPr lang="en-US" dirty="0" err="1" smtClean="0"/>
              <a:t>tokenizer</a:t>
            </a:r>
            <a:r>
              <a:rPr lang="en-US" dirty="0" smtClean="0"/>
              <a:t> </a:t>
            </a:r>
            <a:r>
              <a:rPr lang="el-GR" dirty="0" smtClean="0"/>
              <a:t>για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 s</a:t>
            </a:r>
            <a:r>
              <a:rPr lang="en-US" dirty="0" smtClean="0"/>
              <a:t>, </a:t>
            </a:r>
            <a:r>
              <a:rPr lang="el-GR" dirty="0" smtClean="0"/>
              <a:t>με </a:t>
            </a:r>
            <a:r>
              <a:rPr lang="el-GR" dirty="0" smtClean="0">
                <a:solidFill>
                  <a:srgbClr val="0070C0"/>
                </a:solidFill>
              </a:rPr>
              <a:t>διαχωριστικό</a:t>
            </a:r>
            <a:r>
              <a:rPr lang="el-GR" dirty="0" smtClean="0"/>
              <a:t> (</a:t>
            </a:r>
            <a:r>
              <a:rPr lang="en-US" dirty="0" err="1" smtClean="0"/>
              <a:t>delimeter</a:t>
            </a:r>
            <a:r>
              <a:rPr lang="en-US" dirty="0" smtClean="0"/>
              <a:t>) </a:t>
            </a:r>
            <a:r>
              <a:rPr lang="el-GR" dirty="0" smtClean="0"/>
              <a:t>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λευκούς χαρακτήρες (\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s)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nextToken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το επόμενο </a:t>
            </a:r>
            <a:r>
              <a:rPr lang="en-US" dirty="0" smtClean="0"/>
              <a:t>token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hasMoreTokens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μας λέει αν έχουμε άλλα </a:t>
            </a:r>
            <a:r>
              <a:rPr lang="en-US" dirty="0" smtClean="0"/>
              <a:t>tokens</a:t>
            </a:r>
          </a:p>
          <a:p>
            <a:pPr lvl="1"/>
            <a:endParaRPr lang="en-US" dirty="0"/>
          </a:p>
          <a:p>
            <a:r>
              <a:rPr lang="el-GR" dirty="0" smtClean="0"/>
              <a:t>Θα μπορούσαμε να χρησιμοποιήσουμε και 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split</a:t>
            </a:r>
            <a:r>
              <a:rPr lang="en-US" dirty="0" smtClean="0"/>
              <a:t> </a:t>
            </a:r>
            <a:r>
              <a:rPr lang="el-GR" dirty="0" smtClean="0"/>
              <a:t>αλλά η </a:t>
            </a:r>
            <a:r>
              <a:rPr lang="en-US" dirty="0" err="1" smtClean="0">
                <a:solidFill>
                  <a:srgbClr val="0070C0"/>
                </a:solidFill>
              </a:rPr>
              <a:t>StringTokenizer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χειρίζεται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αυτόματα </a:t>
            </a:r>
            <a:r>
              <a:rPr lang="el-GR" dirty="0" smtClean="0"/>
              <a:t>τις διάφορες περιπτώσεις με </a:t>
            </a:r>
            <a:r>
              <a:rPr lang="en-US" dirty="0" smtClean="0"/>
              <a:t>white space</a:t>
            </a:r>
          </a:p>
          <a:p>
            <a:pPr lvl="1"/>
            <a:r>
              <a:rPr lang="el-GR" dirty="0" smtClean="0"/>
              <a:t>Π.χ. πολλαπλά κενά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12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3968" y="2564904"/>
            <a:ext cx="316835" cy="216024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84576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java.util.StringTokenizer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StringTokenizerTest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s = "Line with tab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\t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and space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("Split tokenization");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String[]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tokens1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s.split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("\\s");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(String t: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("-"+t+"-");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		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tokenization");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tokens2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while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tokens2.hasMoreTokens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("-"+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tokens2.nextToken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()+"-");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089917" y="3453205"/>
            <a:ext cx="2859596" cy="360040"/>
          </a:xfrm>
          <a:prstGeom prst="wedgeRectCallout">
            <a:avLst>
              <a:gd name="adj1" fmla="val -74530"/>
              <a:gd name="adj2" fmla="val -182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Split </a:t>
            </a:r>
            <a:r>
              <a:rPr lang="el-GR" dirty="0" smtClean="0"/>
              <a:t>σε κενό και </a:t>
            </a:r>
            <a:r>
              <a:rPr lang="en-US" dirty="0" smtClean="0"/>
              <a:t>tab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3131840" y="4293096"/>
            <a:ext cx="5040560" cy="360040"/>
          </a:xfrm>
          <a:prstGeom prst="wedgeRectCallout">
            <a:avLst>
              <a:gd name="adj1" fmla="val -18952"/>
              <a:gd name="adj2" fmla="val -65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Δημιουργεί κενό </a:t>
            </a:r>
            <a:r>
              <a:rPr lang="en-US" dirty="0" smtClean="0"/>
              <a:t>token </a:t>
            </a:r>
            <a:r>
              <a:rPr lang="el-GR" dirty="0" smtClean="0"/>
              <a:t>όταν βρει το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“\t ”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ular Callout 11"/>
          <p:cNvSpPr/>
          <p:nvPr/>
        </p:nvSpPr>
        <p:spPr>
          <a:xfrm>
            <a:off x="3347864" y="5949280"/>
            <a:ext cx="5040560" cy="360040"/>
          </a:xfrm>
          <a:prstGeom prst="wedgeRectCallout">
            <a:avLst>
              <a:gd name="adj1" fmla="val -18952"/>
              <a:gd name="adj2" fmla="val -65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δημιουργεί κενό </a:t>
            </a:r>
            <a:r>
              <a:rPr lang="en-US" dirty="0" smtClean="0"/>
              <a:t>token </a:t>
            </a:r>
            <a:r>
              <a:rPr lang="el-GR" dirty="0" smtClean="0"/>
              <a:t>όταν βρει το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“\t ”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47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StringTokenizer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Μπρούμε</a:t>
            </a:r>
            <a:r>
              <a:rPr lang="el-GR" dirty="0" smtClean="0"/>
              <a:t> να κάνουμε </a:t>
            </a:r>
            <a:r>
              <a:rPr lang="en-US" dirty="0" smtClean="0"/>
              <a:t>tokenization </a:t>
            </a:r>
            <a:r>
              <a:rPr lang="el-GR" dirty="0" smtClean="0"/>
              <a:t>και με διαφορετικά διαχωριστικά. Αυτά τα προσδιορίζουμε στον </a:t>
            </a:r>
            <a:r>
              <a:rPr lang="en-US" dirty="0" smtClean="0"/>
              <a:t>constructor. </a:t>
            </a:r>
            <a:endParaRPr lang="el-GR" dirty="0" smtClean="0"/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StringTokenizer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pPr marL="274320" lvl="1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StringTokenizer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s,”.?!”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2"/>
            <a:r>
              <a:rPr lang="el-GR" dirty="0" err="1" smtClean="0"/>
              <a:t>Δημιουργέι</a:t>
            </a:r>
            <a:r>
              <a:rPr lang="el-GR" dirty="0" smtClean="0"/>
              <a:t> ένα </a:t>
            </a:r>
            <a:r>
              <a:rPr lang="en-US" dirty="0" err="1" smtClean="0"/>
              <a:t>tokenizer</a:t>
            </a:r>
            <a:r>
              <a:rPr lang="en-US" dirty="0" smtClean="0"/>
              <a:t> </a:t>
            </a:r>
            <a:r>
              <a:rPr lang="el-GR" dirty="0" smtClean="0"/>
              <a:t>για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 s</a:t>
            </a:r>
            <a:r>
              <a:rPr lang="en-US" dirty="0" smtClean="0"/>
              <a:t>, </a:t>
            </a:r>
            <a:r>
              <a:rPr lang="el-GR" dirty="0" smtClean="0"/>
              <a:t>με </a:t>
            </a:r>
            <a:r>
              <a:rPr lang="el-GR" dirty="0" smtClean="0">
                <a:solidFill>
                  <a:srgbClr val="0070C0"/>
                </a:solidFill>
              </a:rPr>
              <a:t>διαχωριστικό</a:t>
            </a:r>
            <a:r>
              <a:rPr lang="el-GR" dirty="0" smtClean="0"/>
              <a:t> (</a:t>
            </a:r>
            <a:r>
              <a:rPr lang="en-US" dirty="0" err="1" smtClean="0"/>
              <a:t>delimeter</a:t>
            </a:r>
            <a:r>
              <a:rPr lang="en-US" dirty="0" smtClean="0"/>
              <a:t>) </a:t>
            </a:r>
            <a:r>
              <a:rPr lang="el-GR" dirty="0" smtClean="0"/>
              <a:t>την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τελεία, </a:t>
            </a:r>
            <a:r>
              <a:rPr lang="el-GR" dirty="0" smtClean="0"/>
              <a:t>το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ερωτηματικό </a:t>
            </a:r>
            <a:r>
              <a:rPr lang="el-GR" dirty="0" smtClean="0"/>
              <a:t>και 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θαυμαστικό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54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Βασικά ρεύματα εισόδου/εξόδου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992216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</a:t>
            </a:r>
            <a:r>
              <a:rPr lang="el-GR" dirty="0" smtClean="0"/>
              <a:t>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. Τα βασικά ρεύματα</a:t>
            </a:r>
            <a:r>
              <a:rPr lang="en-US" dirty="0" smtClean="0"/>
              <a:t> </a:t>
            </a:r>
            <a:r>
              <a:rPr lang="el-GR" dirty="0" smtClean="0"/>
              <a:t>εισόδου/εξόδου είναι έτοιμα </a:t>
            </a:r>
            <a:r>
              <a:rPr lang="el-GR" dirty="0"/>
              <a:t>αντικείμενα</a:t>
            </a:r>
            <a:r>
              <a:rPr lang="el-GR" dirty="0" smtClean="0"/>
              <a:t> τα οποία ορίζονται σαν πεδία (</a:t>
            </a:r>
            <a:r>
              <a:rPr lang="el-GR" dirty="0" smtClean="0">
                <a:solidFill>
                  <a:srgbClr val="0070C0"/>
                </a:solidFill>
              </a:rPr>
              <a:t>στατικά</a:t>
            </a:r>
            <a:r>
              <a:rPr lang="el-GR" dirty="0" smtClean="0"/>
              <a:t>) της κλάσης </a:t>
            </a:r>
            <a:r>
              <a:rPr lang="en-US" dirty="0" smtClean="0">
                <a:solidFill>
                  <a:srgbClr val="0070C0"/>
                </a:solidFill>
              </a:rPr>
              <a:t>System</a:t>
            </a:r>
            <a:endParaRPr lang="el-GR" dirty="0" smtClean="0">
              <a:solidFill>
                <a:srgbClr val="0070C0"/>
              </a:solidFill>
            </a:endParaRPr>
          </a:p>
          <a:p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r>
              <a:rPr lang="el-GR" dirty="0" smtClean="0">
                <a:solidFill>
                  <a:srgbClr val="0070C0"/>
                </a:solidFill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 βασικό ρεύμα εξόδου </a:t>
            </a:r>
            <a:r>
              <a:rPr lang="el-GR" dirty="0"/>
              <a:t>που αναπαριστά την οθόνη.</a:t>
            </a:r>
          </a:p>
          <a:p>
            <a:pPr lvl="1"/>
            <a:r>
              <a:rPr lang="el-GR" sz="2500" dirty="0"/>
              <a:t>Έχει στατικές μεθόδους με τις οποίες μπορούμε να τυπώσουμε στην οθόνη.</a:t>
            </a:r>
            <a:endParaRPr lang="en-US" sz="2500" dirty="0"/>
          </a:p>
          <a:p>
            <a:r>
              <a:rPr lang="en-US" dirty="0" smtClean="0">
                <a:solidFill>
                  <a:srgbClr val="0070C0"/>
                </a:solidFill>
              </a:rPr>
              <a:t>System.in</a:t>
            </a:r>
            <a:r>
              <a:rPr lang="el-GR" dirty="0" smtClean="0">
                <a:solidFill>
                  <a:srgbClr val="0070C0"/>
                </a:solidFill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βασικό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ρεύμα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εισόδου </a:t>
            </a:r>
            <a:r>
              <a:rPr lang="el-GR" dirty="0" smtClean="0"/>
              <a:t>που </a:t>
            </a:r>
            <a:r>
              <a:rPr lang="el-GR" dirty="0"/>
              <a:t>αναπαριστά </a:t>
            </a:r>
            <a:r>
              <a:rPr lang="el-GR" dirty="0" smtClean="0"/>
              <a:t>το πληκτρολόγιο.</a:t>
            </a:r>
          </a:p>
          <a:p>
            <a:pPr lvl="1"/>
            <a:r>
              <a:rPr lang="el-GR" dirty="0" smtClean="0"/>
              <a:t>Χρησιμοποιούμε την κλάση </a:t>
            </a:r>
            <a:r>
              <a:rPr lang="en-US" dirty="0" smtClean="0"/>
              <a:t>Scanner </a:t>
            </a:r>
            <a:r>
              <a:rPr lang="el-GR" dirty="0" smtClean="0"/>
              <a:t>για να πάρουμε δεδομένα από το ρεύμα. </a:t>
            </a:r>
            <a:endParaRPr lang="en-US" dirty="0" smtClean="0"/>
          </a:p>
          <a:p>
            <a:r>
              <a:rPr lang="el-GR" dirty="0" smtClean="0"/>
              <a:t>Μια </a:t>
            </a:r>
            <a:r>
              <a:rPr lang="el-GR" dirty="0"/>
              <a:t>εντολή εισόδου/εξόδου έχει αποτέλεσμα το λειτουργικό να πάρει ή να στείλει </a:t>
            </a:r>
            <a:r>
              <a:rPr lang="el-GR" dirty="0" smtClean="0"/>
              <a:t>δεδομένα </a:t>
            </a:r>
            <a:r>
              <a:rPr lang="el-GR" dirty="0"/>
              <a:t>από/προς την αντίστοιχη πηγή/προορισμό</a:t>
            </a:r>
            <a:r>
              <a:rPr lang="el-GR" dirty="0" smtClean="0"/>
              <a:t>.</a:t>
            </a:r>
          </a:p>
          <a:p>
            <a:pPr marL="182880" lvl="1">
              <a:buClr>
                <a:schemeClr val="accent6"/>
              </a:buClr>
            </a:pPr>
            <a:r>
              <a:rPr lang="el-GR" sz="2800" dirty="0"/>
              <a:t>Ένα επιπλέον ρεύμα: </a:t>
            </a:r>
            <a:r>
              <a:rPr lang="en-US" sz="2800" dirty="0" err="1" smtClean="0">
                <a:solidFill>
                  <a:srgbClr val="0070C0"/>
                </a:solidFill>
              </a:rPr>
              <a:t>System.err</a:t>
            </a:r>
            <a:r>
              <a:rPr lang="el-GR" sz="2800" dirty="0" smtClean="0"/>
              <a:t>: Ρεύμα για την εκτύπωση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λαθών</a:t>
            </a:r>
            <a:r>
              <a:rPr lang="el-GR" sz="2800" dirty="0" smtClean="0"/>
              <a:t> στην οθόνη</a:t>
            </a:r>
          </a:p>
          <a:p>
            <a:pPr lvl="1"/>
            <a:r>
              <a:rPr lang="el-GR" sz="2500" dirty="0"/>
              <a:t>Μας επιτρέπει την ανακατεύθυνση της εξόδου.</a:t>
            </a:r>
            <a:endParaRPr lang="en-US" sz="2500" dirty="0"/>
          </a:p>
          <a:p>
            <a:pPr lvl="1"/>
            <a:endParaRPr lang="en-US" sz="2500" dirty="0">
              <a:solidFill>
                <a:schemeClr val="tx2"/>
              </a:solidFill>
            </a:endParaRPr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68951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784976" cy="5256584"/>
          </a:xfrm>
          <a:ln w="28575">
            <a:solidFill>
              <a:srgbClr val="FF0000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java.util.StringTokenizer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class StringTokenizerTest2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String s =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first sentence. The second! Third? And, finally, the last one.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tokens  = new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StringTokenizer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(s,".?!");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Τ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okenization</a:t>
            </a:r>
            <a:r>
              <a:rPr lang="en-US" sz="1800" b="1" smtClean="0">
                <a:latin typeface="Courier New" pitchFamily="49" charset="0"/>
                <a:cs typeface="Courier New" pitchFamily="49" charset="0"/>
              </a:rPr>
              <a:t>:");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while 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tokens.hasMoreTokens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()){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tokens.nextToken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().trim());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0109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StringBuilder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8768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Strings </a:t>
            </a:r>
            <a:r>
              <a:rPr lang="el-GR" dirty="0" smtClean="0"/>
              <a:t>είναι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immutable objects</a:t>
            </a:r>
            <a:r>
              <a:rPr lang="el-GR" dirty="0" smtClean="0"/>
              <a:t>. Αυτό σημαίνει ότι για να αλλάξουμε ένα </a:t>
            </a:r>
            <a:r>
              <a:rPr lang="en-US" dirty="0" smtClean="0"/>
              <a:t>String </a:t>
            </a:r>
            <a:r>
              <a:rPr lang="el-GR" dirty="0" smtClean="0"/>
              <a:t>πρέπει να το </a:t>
            </a:r>
            <a:r>
              <a:rPr lang="el-GR" dirty="0" err="1" smtClean="0">
                <a:solidFill>
                  <a:srgbClr val="0070C0"/>
                </a:solidFill>
              </a:rPr>
              <a:t>ξανα</a:t>
            </a:r>
            <a:r>
              <a:rPr lang="el-GR" dirty="0" smtClean="0">
                <a:solidFill>
                  <a:srgbClr val="0070C0"/>
                </a:solidFill>
              </a:rPr>
              <a:t>-δημιουργήσουμε</a:t>
            </a:r>
            <a:r>
              <a:rPr lang="el-GR" dirty="0" smtClean="0"/>
              <a:t> και να το </a:t>
            </a:r>
            <a:r>
              <a:rPr lang="el-GR" dirty="0" smtClean="0">
                <a:solidFill>
                  <a:srgbClr val="0070C0"/>
                </a:solidFill>
              </a:rPr>
              <a:t>αντιγράψουμε</a:t>
            </a:r>
          </a:p>
          <a:p>
            <a:r>
              <a:rPr lang="el-GR" dirty="0" smtClean="0"/>
              <a:t>Για τέτοιου είδους αλλαγές είναι καλύτερα να χρησιμοποιούμε το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StringBuilder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append</a:t>
            </a:r>
            <a:r>
              <a:rPr lang="en-US" dirty="0" smtClean="0"/>
              <a:t>: </a:t>
            </a:r>
            <a:r>
              <a:rPr lang="el-GR" dirty="0" smtClean="0"/>
              <a:t>προσθέτει ένα </a:t>
            </a:r>
            <a:r>
              <a:rPr lang="en-US" dirty="0" smtClean="0"/>
              <a:t>String </a:t>
            </a:r>
            <a:r>
              <a:rPr lang="el-GR" dirty="0" smtClean="0"/>
              <a:t>στο τέλος</a:t>
            </a:r>
            <a:r>
              <a:rPr lang="en-US" dirty="0" smtClean="0"/>
              <a:t> </a:t>
            </a:r>
            <a:r>
              <a:rPr lang="el-GR" dirty="0" smtClean="0"/>
              <a:t>του υπάρχοντος. Παίρνει σαν όρισμα </a:t>
            </a:r>
            <a:r>
              <a:rPr lang="en-US" dirty="0" smtClean="0"/>
              <a:t>String </a:t>
            </a:r>
            <a:r>
              <a:rPr lang="el-GR" dirty="0" smtClean="0"/>
              <a:t>ή οποιοδήποτε πρωταρχικό τύπο.</a:t>
            </a:r>
            <a:r>
              <a:rPr lang="en-US" dirty="0" smtClean="0"/>
              <a:t> </a:t>
            </a:r>
            <a:r>
              <a:rPr lang="el-GR" dirty="0" smtClean="0"/>
              <a:t>Αν πάρει όρισμα κάποιο αντικείμενο καλείται αυτόματα η μέθοδος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του αντικειμένου.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επιστρέφει το τελικό </a:t>
            </a:r>
            <a:r>
              <a:rPr lang="en-US" dirty="0" smtClean="0"/>
              <a:t>String</a:t>
            </a:r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Πολύ βολικό για να δημιουργούμε </a:t>
            </a:r>
            <a:r>
              <a:rPr lang="en-US" dirty="0" smtClean="0"/>
              <a:t>String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συνενώνοντας</a:t>
            </a:r>
            <a:r>
              <a:rPr lang="el-GR" dirty="0" smtClean="0"/>
              <a:t> πολλαπλά </a:t>
            </a:r>
            <a:r>
              <a:rPr lang="en-US" dirty="0" smtClean="0"/>
              <a:t>Strings.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6759" y="4229405"/>
            <a:ext cx="8496944" cy="14401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95536" y="2348880"/>
            <a:ext cx="8496944" cy="144016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00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java.lang.StringBuilder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StringBuilderTest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N = 100000;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"";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for (int i = 0; i &lt; 100000;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s = s + " " +i;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sb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for (int i = 0; i &lt; 100000;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sb.append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 " +i);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sb.toString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32040" y="620688"/>
            <a:ext cx="421196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Θέλουμε να δημιουργήσουμε ένα </a:t>
            </a:r>
            <a:r>
              <a:rPr lang="en-US" dirty="0" smtClean="0"/>
              <a:t>String </a:t>
            </a:r>
            <a:r>
              <a:rPr lang="el-GR" dirty="0" smtClean="0"/>
              <a:t>με τους αριθμούς από το 1 ως το Ν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53545" y="6021288"/>
            <a:ext cx="6275919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μπλε κώδικας είναι </a:t>
            </a:r>
            <a:r>
              <a:rPr lang="el-GR" b="1" dirty="0" smtClean="0">
                <a:solidFill>
                  <a:srgbClr val="FF0000"/>
                </a:solidFill>
              </a:rPr>
              <a:t>πολύ</a:t>
            </a:r>
            <a:r>
              <a:rPr lang="el-GR" dirty="0" smtClean="0"/>
              <a:t> πιο γρήγορος από τον πράσινο </a:t>
            </a:r>
          </a:p>
          <a:p>
            <a:r>
              <a:rPr lang="el-GR" dirty="0" smtClean="0"/>
              <a:t>Ο πράσινος αντιγράφει το </a:t>
            </a:r>
            <a:r>
              <a:rPr lang="en-US" dirty="0" smtClean="0"/>
              <a:t>String </a:t>
            </a:r>
            <a:r>
              <a:rPr lang="el-GR" dirty="0" smtClean="0"/>
              <a:t>Ν φορές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55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76672"/>
            <a:ext cx="8928992" cy="6000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java.lang.StringBuilder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StringBuilderTest2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sb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StringBuilder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for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Person("Some Person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",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sb.append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+"\n");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String s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sb.toString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(s);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6012160" y="4221088"/>
            <a:ext cx="3024336" cy="1368152"/>
          </a:xfrm>
          <a:prstGeom prst="wedgeRectCallout">
            <a:avLst>
              <a:gd name="adj1" fmla="val -59595"/>
              <a:gd name="adj2" fmla="val -906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Καλείται η μέθοδος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>Person </a:t>
            </a:r>
            <a:r>
              <a:rPr lang="el-GR" dirty="0" smtClean="0"/>
              <a:t>και συνενώνεται στο τέλος του υπάρχοντος </a:t>
            </a:r>
            <a:r>
              <a:rPr lang="en-US" dirty="0" smtClean="0"/>
              <a:t>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50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Παραδειγμα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Αρχεία – Επεξεργασία αλφαριθμητικών - Δομές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48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ένα αρχείο </a:t>
            </a:r>
            <a:r>
              <a:rPr lang="en-US" dirty="0" smtClean="0">
                <a:solidFill>
                  <a:srgbClr val="0070C0"/>
                </a:solidFill>
              </a:rPr>
              <a:t>studentNames.txt</a:t>
            </a:r>
            <a:r>
              <a:rPr lang="el-GR" dirty="0" smtClean="0"/>
              <a:t> με τα ΑΜ και τα ονόματα των φοιτητών (</a:t>
            </a:r>
            <a:r>
              <a:rPr lang="en-US" dirty="0" smtClean="0"/>
              <a:t>tab-separated)</a:t>
            </a:r>
            <a:r>
              <a:rPr lang="el-GR" dirty="0" smtClean="0"/>
              <a:t> και ένα αρχείο </a:t>
            </a:r>
            <a:r>
              <a:rPr lang="en-US" dirty="0" smtClean="0">
                <a:solidFill>
                  <a:srgbClr val="0070C0"/>
                </a:solidFill>
              </a:rPr>
              <a:t>studentGrades.txt</a:t>
            </a:r>
            <a:r>
              <a:rPr lang="en-US" dirty="0" smtClean="0"/>
              <a:t> </a:t>
            </a:r>
            <a:r>
              <a:rPr lang="el-GR" dirty="0" smtClean="0"/>
              <a:t>με τα ΑΜ και βαθμό (για κάποια μαθήματα – ένα μάθημα ανά γραμμή). Τυπώστε σε ένα αρχείο ΑΜ, όνομα, βαθμό.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37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424936" cy="616530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java.io.FileOutputStream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java.util.HashMap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Join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Scanner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Scanner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null;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try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("studentNames.txt"));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gradesInputStream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Scanner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FileInputStream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("studentGrades.txt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("studentNamesGrades.txt"));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catch(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("Problem opening files.");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Flowchart: Manual Operation 8"/>
          <p:cNvSpPr/>
          <p:nvPr/>
        </p:nvSpPr>
        <p:spPr>
          <a:xfrm>
            <a:off x="2987824" y="641709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>
                <a:solidFill>
                  <a:schemeClr val="tx1"/>
                </a:solidFill>
              </a:rPr>
              <a:t>Συνέχεια στην επόμενη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24128" y="2780928"/>
            <a:ext cx="3240359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Άνοιγμα των αρχείων εισόδου για διάβασμα και του αρχείου εξόδου για γράψιμο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51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821" y="612019"/>
            <a:ext cx="8229600" cy="6057341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Integer,String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namesHash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HashMap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Integer,String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nameInputStream.hasNextLine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line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nameInputStream.nextLine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fields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("\t");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Integer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AM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(fields[0]);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 = fields[1];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namesHash.put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AM,name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nameInputStream.close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while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gradesInputStream.hasNextLine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String line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gradesInputStream.nextLine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fields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line.split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("\t");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Integer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AM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(fields[0]);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grade = fields[1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(!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nameHash.containsKey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(AM)){ continue;}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namesHash.get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(AM)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outputStream.println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t"+name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+"\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t"+grade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gradesInputStream.close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outputStream.close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Flowchart: Manual Operation 4"/>
          <p:cNvSpPr/>
          <p:nvPr/>
        </p:nvSpPr>
        <p:spPr>
          <a:xfrm rot="10800000">
            <a:off x="3203848" y="332656"/>
            <a:ext cx="2592288" cy="432048"/>
          </a:xfrm>
          <a:prstGeom prst="flowChartManualOperation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78368" y="339618"/>
            <a:ext cx="13805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sz="1200" dirty="0"/>
              <a:t>Συνέχεια </a:t>
            </a:r>
            <a:r>
              <a:rPr lang="el-GR" sz="1200" dirty="0" smtClean="0"/>
              <a:t>από </a:t>
            </a:r>
          </a:p>
          <a:p>
            <a:pPr algn="ctr"/>
            <a:r>
              <a:rPr lang="el-GR" sz="1200" dirty="0" smtClean="0"/>
              <a:t>την προηγούμενη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6096771" y="1628800"/>
            <a:ext cx="2805445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Διάβασε τα ζεύγη ΑΜ, όνομα και βάλε τα σε ένα </a:t>
            </a:r>
            <a:r>
              <a:rPr lang="en-US" sz="1600" dirty="0" err="1" smtClean="0"/>
              <a:t>HashMap</a:t>
            </a:r>
            <a:r>
              <a:rPr lang="en-US" sz="1600" dirty="0" smtClean="0"/>
              <a:t> </a:t>
            </a:r>
            <a:r>
              <a:rPr lang="el-GR" sz="1600" dirty="0" smtClean="0"/>
              <a:t>με κλειδί το ΑΜ</a:t>
            </a:r>
            <a:endParaRPr lang="en-US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3992653" y="2689716"/>
            <a:ext cx="5151347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1600" dirty="0" smtClean="0"/>
              <a:t>Υποθέτουμε ότι το κάθε ΑΜ εμφανίζεται μόνο μία φορά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6228184" y="3356992"/>
            <a:ext cx="2910813" cy="181588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Διάβασε τα ζεύγη ΑΜ, βαθμός και έλεγξε αν το ΑΜ εμφανίζεται ως κλειδί στο </a:t>
            </a:r>
            <a:r>
              <a:rPr lang="en-US" sz="1600" dirty="0" err="1" smtClean="0"/>
              <a:t>HashMap</a:t>
            </a:r>
            <a:r>
              <a:rPr lang="el-GR" sz="1600" dirty="0" smtClean="0"/>
              <a:t>.</a:t>
            </a:r>
          </a:p>
          <a:p>
            <a:endParaRPr lang="el-GR" sz="1600" dirty="0" smtClean="0"/>
          </a:p>
          <a:p>
            <a:r>
              <a:rPr lang="el-GR" sz="1600" dirty="0" smtClean="0"/>
              <a:t>Αν ναι τύπωσε ΑΜ, όνομα και βαθμό στο αρχείο εξόδου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311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896544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SystemErrTest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System.err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("Starting program");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i = 0; i &lt; 10; i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System.err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("End of program");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55776" y="5661248"/>
            <a:ext cx="6480720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Και τα δύο τυπώνουν στην οθόνη αλλά αν κάνουμε ανακατεύθυνση μόνο το </a:t>
            </a:r>
            <a:r>
              <a:rPr lang="en-US" sz="2000" dirty="0" err="1" smtClean="0"/>
              <a:t>System.out</a:t>
            </a:r>
            <a:r>
              <a:rPr lang="el-GR" sz="2000" dirty="0" smtClean="0"/>
              <a:t>  ανακατευθύνεται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243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Ένα ρεύμα </a:t>
            </a:r>
            <a:r>
              <a:rPr lang="el-GR" dirty="0"/>
              <a:t>εξόδου </a:t>
            </a:r>
            <a:r>
              <a:rPr lang="el-GR" dirty="0" smtClean="0"/>
              <a:t>ή εισόδου μπορεί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συνδέεται</a:t>
            </a:r>
            <a:r>
              <a:rPr lang="el-GR" dirty="0" smtClean="0"/>
              <a:t> με ένα </a:t>
            </a:r>
            <a:r>
              <a:rPr lang="el-GR" dirty="0" smtClean="0">
                <a:solidFill>
                  <a:srgbClr val="0070C0"/>
                </a:solidFill>
              </a:rPr>
              <a:t>αρχείο </a:t>
            </a:r>
            <a:r>
              <a:rPr lang="el-GR" dirty="0" smtClean="0"/>
              <a:t>στο οποίο γράφουμε ή από το οποίο διαβάζουμε.</a:t>
            </a:r>
          </a:p>
          <a:p>
            <a:pPr lvl="1"/>
            <a:r>
              <a:rPr lang="el-GR" dirty="0" smtClean="0"/>
              <a:t>Δύο τύποι αρχείων: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 κειμένου </a:t>
            </a:r>
            <a:r>
              <a:rPr lang="el-GR" dirty="0" smtClean="0"/>
              <a:t>(ή αρχεία </a:t>
            </a:r>
            <a:r>
              <a:rPr lang="en-US" dirty="0" smtClean="0"/>
              <a:t>ASCII)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δυαδικά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binary)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αρχεία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dirty="0" smtClean="0"/>
              <a:t>Στα αρχεία κειμένου η πληροφορία είναι κωδικοποιημένη σε </a:t>
            </a:r>
            <a:r>
              <a:rPr lang="el-GR" dirty="0" smtClean="0">
                <a:solidFill>
                  <a:srgbClr val="0070C0"/>
                </a:solidFill>
              </a:rPr>
              <a:t>χαρακτήρες </a:t>
            </a:r>
            <a:r>
              <a:rPr lang="en-US" dirty="0" smtClean="0">
                <a:solidFill>
                  <a:srgbClr val="0070C0"/>
                </a:solidFill>
              </a:rPr>
              <a:t>ASCII</a:t>
            </a:r>
          </a:p>
          <a:p>
            <a:pPr lvl="1"/>
            <a:r>
              <a:rPr lang="el-GR" dirty="0" smtClean="0"/>
              <a:t>Πλεονέκτημα: μπορεί να διαβαστεί και από ανθρώπους</a:t>
            </a:r>
          </a:p>
          <a:p>
            <a:r>
              <a:rPr lang="el-GR" dirty="0" smtClean="0"/>
              <a:t>Στα </a:t>
            </a:r>
            <a:r>
              <a:rPr lang="en-US" dirty="0" smtClean="0"/>
              <a:t>binary </a:t>
            </a:r>
            <a:r>
              <a:rPr lang="el-GR" dirty="0" smtClean="0"/>
              <a:t>αρχεία έχουμε διαφορετική </a:t>
            </a:r>
            <a:r>
              <a:rPr lang="el-GR" dirty="0" smtClean="0">
                <a:solidFill>
                  <a:srgbClr val="0070C0"/>
                </a:solidFill>
              </a:rPr>
              <a:t>κωδικοποίηση</a:t>
            </a:r>
          </a:p>
          <a:p>
            <a:pPr lvl="1"/>
            <a:r>
              <a:rPr lang="el-GR" dirty="0" smtClean="0"/>
              <a:t>Πλεονέκτημα: πιο γρήγορη η μεταφορά των δεδομένων.</a:t>
            </a:r>
          </a:p>
          <a:p>
            <a:r>
              <a:rPr lang="el-GR" dirty="0" smtClean="0"/>
              <a:t>Εμείς θα ασχοληθούμε με αρχεία κειμένου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8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 εξόδου σε αρχεία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Για να γράψουμε σε ένα αρχείο θα πρέπει καταρχάς να δημιουργήσουμε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εξόδου </a:t>
            </a:r>
            <a:r>
              <a:rPr lang="el-GR" dirty="0" smtClean="0"/>
              <a:t>που θα </a:t>
            </a:r>
            <a:r>
              <a:rPr lang="el-GR" dirty="0" smtClean="0">
                <a:solidFill>
                  <a:srgbClr val="0070C0"/>
                </a:solidFill>
              </a:rPr>
              <a:t>συνδέεται</a:t>
            </a:r>
            <a:r>
              <a:rPr lang="el-GR" dirty="0" smtClean="0"/>
              <a:t> με το αρχείο.</a:t>
            </a:r>
          </a:p>
          <a:p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μας παρέχει την κλάση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FileOutputStream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η οποία μας επιτρέπει να δημιουργήσουμε ένα τέτοιο ρεύμα.</a:t>
            </a:r>
          </a:p>
          <a:p>
            <a:r>
              <a:rPr lang="el-GR" dirty="0" smtClean="0"/>
              <a:t>Δημιουργία του ρεύματος: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38010" y="5013176"/>
            <a:ext cx="8113118" cy="83099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sz="24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(&lt;</a:t>
            </a:r>
            <a:r>
              <a:rPr lang="el-GR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ονομα</a:t>
            </a:r>
            <a:r>
              <a:rPr lang="el-GR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αρχείου</a:t>
            </a: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57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(“stuff.txt”);</a:t>
            </a:r>
          </a:p>
          <a:p>
            <a:r>
              <a:rPr lang="el-GR" dirty="0"/>
              <a:t>Δημιουργεί το </a:t>
            </a:r>
            <a:r>
              <a:rPr lang="el-GR" dirty="0" smtClean="0"/>
              <a:t>αντικείμενο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l-GR" dirty="0" smtClean="0"/>
              <a:t> το οποίο είναι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ρεύμα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εξόδου </a:t>
            </a:r>
            <a:r>
              <a:rPr lang="el-GR" dirty="0" smtClean="0"/>
              <a:t>προς το αρχείο με το όνομα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stuff.txt</a:t>
            </a:r>
            <a:endParaRPr lang="en-US" dirty="0" smtClean="0"/>
          </a:p>
          <a:p>
            <a:pPr lvl="1"/>
            <a:r>
              <a:rPr lang="el-GR" dirty="0" smtClean="0"/>
              <a:t>Αν το αρχείο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υπάρχει </a:t>
            </a:r>
            <a:r>
              <a:rPr lang="el-GR" dirty="0" smtClean="0"/>
              <a:t>τότε </a:t>
            </a:r>
            <a:r>
              <a:rPr lang="el-GR" dirty="0" smtClean="0">
                <a:solidFill>
                  <a:srgbClr val="0070C0"/>
                </a:solidFill>
              </a:rPr>
              <a:t>θα δημιουργηθεί </a:t>
            </a:r>
            <a:r>
              <a:rPr lang="el-GR" dirty="0" smtClean="0"/>
              <a:t>ένα κενό αρχείο στο οποίο μπορούμε να γράψουμε</a:t>
            </a:r>
          </a:p>
          <a:p>
            <a:pPr lvl="1"/>
            <a:r>
              <a:rPr lang="el-GR" dirty="0" smtClean="0"/>
              <a:t>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υπάρχει</a:t>
            </a:r>
            <a:r>
              <a:rPr lang="el-GR" dirty="0" smtClean="0"/>
              <a:t> ήδη τότε τα περιεχόμενα του θα </a:t>
            </a:r>
            <a:r>
              <a:rPr lang="el-GR" dirty="0" smtClean="0">
                <a:solidFill>
                  <a:srgbClr val="0070C0"/>
                </a:solidFill>
              </a:rPr>
              <a:t>σβηστούν</a:t>
            </a:r>
            <a:r>
              <a:rPr lang="el-GR" dirty="0" smtClean="0"/>
              <a:t> και γράφουμε και πάλι σε ένα κενό αρχείο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FileNotFoundException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δημιουργία του ρεύματος πετάει μια εξαίρεση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FileNotFoundException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την οποία πρέπει να πιάσουμε</a:t>
            </a:r>
          </a:p>
          <a:p>
            <a:pPr lvl="1"/>
            <a:r>
              <a:rPr lang="el-GR" dirty="0" smtClean="0"/>
              <a:t>Η δημιουργία του ρεύματος είναι πάντα μέσα σε ένα </a:t>
            </a:r>
            <a:r>
              <a:rPr lang="en-US" dirty="0" smtClean="0">
                <a:solidFill>
                  <a:srgbClr val="0070C0"/>
                </a:solidFill>
              </a:rPr>
              <a:t>try-catch block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8010" y="3789040"/>
            <a:ext cx="8318303" cy="2862322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outputStream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(“stuff.txt”);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("Error opening the file stuff.txt.");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1512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10705</TotalTime>
  <Words>2885</Words>
  <Application>Microsoft Office PowerPoint</Application>
  <PresentationFormat>On-screen Show (4:3)</PresentationFormat>
  <Paragraphs>685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Clarity</vt:lpstr>
      <vt:lpstr>ΤΕΧΝΙΚΕΣ Αντικειμενοστραφουσ προγραμματισμου</vt:lpstr>
      <vt:lpstr>ΑΡχεια</vt:lpstr>
      <vt:lpstr>Ρεύματα</vt:lpstr>
      <vt:lpstr>Βασικά ρεύματα εισόδου/εξόδου</vt:lpstr>
      <vt:lpstr>Παράδειγμα</vt:lpstr>
      <vt:lpstr>Αρχεία</vt:lpstr>
      <vt:lpstr>Ρεύμα εξόδου σε αρχεία</vt:lpstr>
      <vt:lpstr>Παράδειγμα</vt:lpstr>
      <vt:lpstr>FileNotFoundException</vt:lpstr>
      <vt:lpstr>FileNotFoundException</vt:lpstr>
      <vt:lpstr>Εγγραφή σε αρχείο</vt:lpstr>
      <vt:lpstr>PrintWriter</vt:lpstr>
      <vt:lpstr>PowerPoint Presentation</vt:lpstr>
      <vt:lpstr>PowerPoint Presentation</vt:lpstr>
      <vt:lpstr>Προσάρτηση σε αρχείο</vt:lpstr>
      <vt:lpstr>Διάβασμα από αρχείο κειμένου</vt:lpstr>
      <vt:lpstr>PowerPoint Presentation</vt:lpstr>
      <vt:lpstr>Scanner</vt:lpstr>
      <vt:lpstr>PowerPoint Presentation</vt:lpstr>
      <vt:lpstr>PowerPoint Presentation</vt:lpstr>
      <vt:lpstr>H κλάση File</vt:lpstr>
      <vt:lpstr>STRING PROCESSING</vt:lpstr>
      <vt:lpstr>Strings</vt:lpstr>
      <vt:lpstr>toLowerCase, trim</vt:lpstr>
      <vt:lpstr>Παράδειγμα</vt:lpstr>
      <vt:lpstr>split</vt:lpstr>
      <vt:lpstr>PowerPoint Presentation</vt:lpstr>
      <vt:lpstr>replace</vt:lpstr>
      <vt:lpstr>Παράδειγμα</vt:lpstr>
      <vt:lpstr>Split και Replace</vt:lpstr>
      <vt:lpstr>Regular Expressions</vt:lpstr>
      <vt:lpstr>Κανονικές Εκφράσεις στη Java</vt:lpstr>
      <vt:lpstr>Παρένθεση</vt:lpstr>
      <vt:lpstr>Παράδειγμα</vt:lpstr>
      <vt:lpstr>Παράδειγμα</vt:lpstr>
      <vt:lpstr>PowerPoint Presentation</vt:lpstr>
      <vt:lpstr>StringTokenizer</vt:lpstr>
      <vt:lpstr>Παράδειγμα</vt:lpstr>
      <vt:lpstr>StringTokenizer</vt:lpstr>
      <vt:lpstr>PowerPoint Presentation</vt:lpstr>
      <vt:lpstr>StringBuilder</vt:lpstr>
      <vt:lpstr>PowerPoint Presentation</vt:lpstr>
      <vt:lpstr>PowerPoint Presentation</vt:lpstr>
      <vt:lpstr>Παραδειγμα</vt:lpstr>
      <vt:lpstr>Παράδειγμα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547</cp:revision>
  <dcterms:created xsi:type="dcterms:W3CDTF">2013-02-10T16:19:38Z</dcterms:created>
  <dcterms:modified xsi:type="dcterms:W3CDTF">2015-05-21T08:52:40Z</dcterms:modified>
</cp:coreProperties>
</file>