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7" r:id="rId2"/>
    <p:sldId id="406" r:id="rId3"/>
    <p:sldId id="407" r:id="rId4"/>
    <p:sldId id="362" r:id="rId5"/>
    <p:sldId id="363" r:id="rId6"/>
    <p:sldId id="357" r:id="rId7"/>
    <p:sldId id="358" r:id="rId8"/>
    <p:sldId id="359" r:id="rId9"/>
    <p:sldId id="360" r:id="rId10"/>
    <p:sldId id="361" r:id="rId11"/>
    <p:sldId id="366" r:id="rId12"/>
    <p:sldId id="367" r:id="rId13"/>
    <p:sldId id="369" r:id="rId14"/>
    <p:sldId id="368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382" r:id="rId28"/>
    <p:sldId id="383" r:id="rId29"/>
    <p:sldId id="384" r:id="rId30"/>
    <p:sldId id="385" r:id="rId31"/>
    <p:sldId id="386" r:id="rId32"/>
    <p:sldId id="404" r:id="rId33"/>
    <p:sldId id="387" r:id="rId34"/>
    <p:sldId id="388" r:id="rId35"/>
    <p:sldId id="3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Παράδειγμα Κληρονομικότητας</a:t>
            </a:r>
          </a:p>
          <a:p>
            <a:pPr algn="ctr"/>
            <a:endParaRPr lang="en-US" dirty="0" smtClean="0"/>
          </a:p>
          <a:p>
            <a:pPr algn="ctr"/>
            <a:r>
              <a:rPr lang="el-GR" dirty="0" smtClean="0"/>
              <a:t>Γενικευμένες </a:t>
            </a:r>
            <a:r>
              <a:rPr lang="el-GR" dirty="0"/>
              <a:t>κλάσεις</a:t>
            </a:r>
          </a:p>
          <a:p>
            <a:pPr algn="ctr"/>
            <a:r>
              <a:rPr lang="el-GR" dirty="0"/>
              <a:t>Συλλογές</a:t>
            </a:r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328838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5669" y="5328838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567015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6965" y="4836303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9792" y="5289687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56374" y="5623838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699792" y="564972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718" y="4797152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5459" y="1860481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1151620" y="3796253"/>
            <a:ext cx="1163149" cy="10400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2314769" y="3796253"/>
            <a:ext cx="1342127" cy="10008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42661" y="2306030"/>
            <a:ext cx="1944216" cy="14902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29172" y="2318926"/>
            <a:ext cx="18902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number</a:t>
            </a:r>
            <a:endParaRPr lang="el-GR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student: </a:t>
            </a:r>
            <a:r>
              <a:rPr lang="en-US" dirty="0" err="1" smtClean="0">
                <a:solidFill>
                  <a:srgbClr val="00B0F0"/>
                </a:solidFill>
              </a:rPr>
              <a:t>boolean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finalPrice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342661" y="29092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923928" y="1268760"/>
            <a:ext cx="5040560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*0.5;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81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ΓΕΝΙΚΕΥΜΕΝΕΣ ΚΛΑΣΕΙΣ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Θυμηθείτε πως ορίσαμε μια </a:t>
            </a:r>
            <a:r>
              <a:rPr lang="el-GR" dirty="0" smtClean="0">
                <a:solidFill>
                  <a:srgbClr val="00B0F0"/>
                </a:solidFill>
              </a:rPr>
              <a:t>στοίβα </a:t>
            </a:r>
            <a:r>
              <a:rPr lang="el-GR" dirty="0" smtClean="0">
                <a:solidFill>
                  <a:srgbClr val="FF0000"/>
                </a:solidFill>
              </a:rPr>
              <a:t>ακεραίων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6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47056" y="292494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7056" y="1844824"/>
            <a:ext cx="7776865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7" y="1052736"/>
            <a:ext cx="777686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21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608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θέλουμε η </a:t>
            </a:r>
            <a:r>
              <a:rPr lang="el-GR" dirty="0" smtClean="0">
                <a:solidFill>
                  <a:srgbClr val="00B0F0"/>
                </a:solidFill>
              </a:rPr>
              <a:t>στοίβα</a:t>
            </a:r>
            <a:r>
              <a:rPr lang="el-GR" dirty="0" smtClean="0"/>
              <a:t> μας να αποθηκεύει αντικείμενα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θα πρέπει να ορίσουμε μια διαφορετική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διαφορετική </a:t>
            </a:r>
            <a:r>
              <a:rPr lang="en-US" dirty="0" err="1" smtClean="0">
                <a:solidFill>
                  <a:srgbClr val="00B0F0"/>
                </a:solidFill>
              </a:rPr>
              <a:t>StackElement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3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678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294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ήταν πιο βολικό αν μπορούσαμε να ορίσουμε </a:t>
            </a:r>
            <a:r>
              <a:rPr lang="el-GR" dirty="0" smtClean="0">
                <a:solidFill>
                  <a:srgbClr val="FF0000"/>
                </a:solidFill>
              </a:rPr>
              <a:t>μία μόνο </a:t>
            </a:r>
            <a:r>
              <a:rPr lang="el-GR" dirty="0" smtClean="0"/>
              <a:t>κλάση </a:t>
            </a:r>
            <a:r>
              <a:rPr lang="en-US" dirty="0" smtClean="0">
                <a:solidFill>
                  <a:srgbClr val="00B0F0"/>
                </a:solidFill>
              </a:rPr>
              <a:t>Stack</a:t>
            </a:r>
            <a:r>
              <a:rPr lang="en-US" dirty="0" smtClean="0"/>
              <a:t> </a:t>
            </a:r>
            <a:r>
              <a:rPr lang="el-GR" dirty="0" smtClean="0"/>
              <a:t>που να μπορεί να αποθηκεύει αντικείμενα οποιουδήποτε τύπου.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Πώς</a:t>
            </a:r>
            <a:r>
              <a:rPr lang="el-GR" dirty="0" smtClean="0"/>
              <a:t> μπορούμε να το κάνουμε αυτό?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Μια λύση: Η </a:t>
            </a:r>
            <a:r>
              <a:rPr lang="en-US" dirty="0" err="1" smtClean="0">
                <a:solidFill>
                  <a:srgbClr val="00B0F0"/>
                </a:solidFill>
              </a:rPr>
              <a:t>ObjectStack</a:t>
            </a:r>
            <a:r>
              <a:rPr lang="en-US" dirty="0" smtClean="0"/>
              <a:t> </a:t>
            </a:r>
            <a:r>
              <a:rPr lang="el-GR" dirty="0" smtClean="0"/>
              <a:t>που κρατάει αντικείμενα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την πιο γενική κλάση</a:t>
            </a:r>
          </a:p>
          <a:p>
            <a:endParaRPr lang="el-GR" dirty="0"/>
          </a:p>
          <a:p>
            <a:r>
              <a:rPr lang="el-GR" dirty="0" smtClean="0"/>
              <a:t>Τι πρόβλημα μπορεί να έχει αυτό?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9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127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Προηγούμενο </a:t>
            </a:r>
            <a:r>
              <a:rPr lang="en-US" sz="3600" dirty="0" smtClean="0"/>
              <a:t>Quiz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Item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private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Item(String name){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this.name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name;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extends Item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quantity;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quantity, String name){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this.quantity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quantity;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Quiz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Item("item A");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Item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("Item B", 10);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6290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597" y="4396815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875" y="170080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9309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353943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ObjectStackTest</a:t>
            </a:r>
            <a:endParaRPr lang="en-US" sz="1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stack = new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ObjectStack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 = new Person(“Alice”, 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 = new Integer(10);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 = “a random string”;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(i);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1640" y="443711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ελέγξουμε</a:t>
            </a:r>
            <a:r>
              <a:rPr lang="el-GR" dirty="0" smtClean="0"/>
              <a:t> τι αντικείμενα μπαίνουν στην στοίβα.</a:t>
            </a:r>
          </a:p>
          <a:p>
            <a:r>
              <a:rPr lang="el-GR" dirty="0" smtClean="0"/>
              <a:t>Κατά την εξαγωγή θα πρέπει να γίνει </a:t>
            </a:r>
            <a:r>
              <a:rPr lang="el-GR" dirty="0" smtClean="0">
                <a:solidFill>
                  <a:srgbClr val="FF0000"/>
                </a:solidFill>
              </a:rPr>
              <a:t>μετατροπή (</a:t>
            </a:r>
            <a:r>
              <a:rPr lang="en-US" dirty="0" err="1" smtClean="0">
                <a:solidFill>
                  <a:srgbClr val="FF0000"/>
                </a:solidFill>
              </a:rPr>
              <a:t>downcasting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θέλει προσοχή να μετατρέπουμε το σωστό αντικείμενο στον σωστό τύπο.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02711" y="6000222"/>
            <a:ext cx="60272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Θέλουμε να 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6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Γενικευμένες (</a:t>
            </a:r>
            <a:r>
              <a:rPr lang="en-US" dirty="0" smtClean="0"/>
              <a:t>Generic) </a:t>
            </a:r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γενικευμένες κλάσεις περιέχουν ένα τύπο δεδομένων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που ορίζεται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παραμετρικά</a:t>
            </a:r>
          </a:p>
          <a:p>
            <a:r>
              <a:rPr lang="el-GR" dirty="0" smtClean="0"/>
              <a:t>Όταν χρησιμοποιούμε την κλάση αντικαθιστούμε την παράμετρο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 δεδομένων </a:t>
            </a:r>
            <a:r>
              <a:rPr lang="el-GR" dirty="0" smtClean="0"/>
              <a:t>(την κλάση) που θέλουμε</a:t>
            </a:r>
            <a:endParaRPr lang="en-US" dirty="0" smtClean="0"/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Example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{…}</a:t>
            </a:r>
          </a:p>
          <a:p>
            <a:r>
              <a:rPr lang="el-GR" dirty="0" smtClean="0"/>
              <a:t>Ορίζει την γενικευμένη κλάση </a:t>
            </a:r>
            <a:r>
              <a:rPr lang="en-US" dirty="0" smtClean="0"/>
              <a:t>Example </a:t>
            </a:r>
            <a:r>
              <a:rPr lang="el-GR" dirty="0" smtClean="0"/>
              <a:t>με παράμετρο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Μέσα στην κλάση ο τύπος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χρησιμοποιείται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τύπος δεδομένων</a:t>
            </a:r>
          </a:p>
          <a:p>
            <a:r>
              <a:rPr lang="el-GR" dirty="0" smtClean="0"/>
              <a:t>Όταν χρησιμοποιούμε την κλάση </a:t>
            </a:r>
            <a:r>
              <a:rPr lang="en-US" dirty="0" smtClean="0"/>
              <a:t>Example</a:t>
            </a:r>
            <a:r>
              <a:rPr lang="el-GR" dirty="0" smtClean="0"/>
              <a:t> αντικαθιστούμε το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με κάποια συγκεκριμένη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 = new Example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84628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πολύ απλό παράδειγμα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628800"/>
            <a:ext cx="8136904" cy="5016758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Example(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data){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data;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 ex = new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Example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&gt;(“hello world”);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ex.getData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112" y="1916832"/>
            <a:ext cx="34563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ορίζουμε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ex</a:t>
            </a:r>
            <a:r>
              <a:rPr lang="en-US" dirty="0" smtClean="0"/>
              <a:t> </a:t>
            </a:r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String </a:t>
            </a:r>
            <a:r>
              <a:rPr lang="el-GR" dirty="0" smtClean="0"/>
              <a:t>αντικαθιστά τις εμφανίσεις του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 στον κώδικα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60504" y="3232305"/>
            <a:ext cx="345638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ορισμός του </a:t>
            </a:r>
            <a:r>
              <a:rPr lang="en-US" dirty="0" smtClean="0"/>
              <a:t>constructor </a:t>
            </a:r>
            <a:r>
              <a:rPr lang="el-GR" dirty="0" smtClean="0"/>
              <a:t>γίνεται χωρίς το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l-GR" dirty="0" smtClean="0"/>
              <a:t>παρότι στην δημιουργία του αντικειμένου χρησιμοποιούμε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&lt;String&gt;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3707904" y="2708920"/>
            <a:ext cx="1952600" cy="126204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7" idx="1"/>
          </p:cNvCxnSpPr>
          <p:nvPr/>
        </p:nvCxnSpPr>
        <p:spPr>
          <a:xfrm>
            <a:off x="5660504" y="3970969"/>
            <a:ext cx="0" cy="1618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56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Γενικευμένη Στοίβα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τώρα να φτιάξουμε μια στοίβα για οποιοδήποτε τύπο δεδομένων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433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3756" y="476672"/>
            <a:ext cx="8659823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038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596" y="47667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85698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value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element = new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(head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head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size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37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76672"/>
            <a:ext cx="8856984" cy="57554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StackTest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Stack&lt;Person&gt;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Person("Alice", 1));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Person("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Bob",2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personStack.pop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Stack&lt;Integer&gt;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Integer(10));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(new Integer(20));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stringStack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Stack&lt;String&gt;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1");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stringStack.push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("string 2");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stringStack.pop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1900" y="6184888"/>
            <a:ext cx="480439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Δημιουργούμε στοίβες </a:t>
            </a:r>
            <a:r>
              <a:rPr lang="el-GR" dirty="0" smtClean="0">
                <a:solidFill>
                  <a:srgbClr val="FF0000"/>
                </a:solidFill>
              </a:rPr>
              <a:t>συγκεκριμένου τύπου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37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Πολλαπλές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έχουμε πάνω από ένα παραμετρικούς τύπους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140968"/>
            <a:ext cx="5899372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KeyValuePair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K,V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key;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value;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4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Παγίδες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 τύπος </a:t>
            </a:r>
            <a:r>
              <a:rPr lang="el-GR" dirty="0">
                <a:solidFill>
                  <a:srgbClr val="00B0F0"/>
                </a:solidFill>
              </a:rPr>
              <a:t>Τ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μπορεί να αντικατασταθεί από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πρωταρχικό τύπο δεδομένων </a:t>
            </a:r>
            <a:r>
              <a:rPr lang="el-GR" dirty="0"/>
              <a:t>(π.χ. </a:t>
            </a:r>
            <a:r>
              <a:rPr lang="en-US" dirty="0"/>
              <a:t>int, double, </a:t>
            </a:r>
            <a:r>
              <a:rPr lang="en-US" dirty="0" err="1"/>
              <a:t>boolean</a:t>
            </a:r>
            <a:r>
              <a:rPr lang="en-US" dirty="0"/>
              <a:t> – </a:t>
            </a:r>
            <a:r>
              <a:rPr lang="el-GR" dirty="0" smtClean="0"/>
              <a:t>πρέπει </a:t>
            </a:r>
            <a:r>
              <a:rPr lang="el-GR" dirty="0"/>
              <a:t>να χρησιμοποιήσουμε τα </a:t>
            </a:r>
            <a:r>
              <a:rPr lang="en-US" dirty="0">
                <a:solidFill>
                  <a:srgbClr val="0070C0"/>
                </a:solidFill>
              </a:rPr>
              <a:t>wrapper classes </a:t>
            </a:r>
            <a:r>
              <a:rPr lang="el-GR" dirty="0"/>
              <a:t>γι </a:t>
            </a:r>
            <a:r>
              <a:rPr lang="el-GR" dirty="0" smtClean="0"/>
              <a:t>αυτά</a:t>
            </a:r>
            <a:r>
              <a:rPr lang="en-US" dirty="0" smtClean="0"/>
              <a:t>, Integer, Boolean, Double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πίνακα</a:t>
            </a:r>
            <a:r>
              <a:rPr lang="el-GR" dirty="0" smtClean="0"/>
              <a:t> από αντικείμενα γενικευμένης κλάσης.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l-GR" dirty="0" smtClean="0"/>
              <a:t>Π.χ.,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&lt;String&gt;[] A =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&gt;[2]; </a:t>
            </a:r>
            <a:endParaRPr lang="el-GR" sz="2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τον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/>
              <a:t> όπως οποιαδήποτε άλλη κλάση.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l-GR" dirty="0" smtClean="0"/>
              <a:t>Π.χ.,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Τ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T();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 = new T[10];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5261" y="3867187"/>
            <a:ext cx="218515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αποδεκτό!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5923" y="5661248"/>
            <a:ext cx="2186689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Δεν είναι </a:t>
            </a:r>
            <a:r>
              <a:rPr lang="el-GR" dirty="0" smtClean="0"/>
              <a:t>αποδεκτ</a:t>
            </a:r>
            <a:r>
              <a:rPr lang="el-GR" dirty="0"/>
              <a:t>ά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3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5877272"/>
            <a:ext cx="360040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15616" y="4102968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Λύση </a:t>
            </a:r>
            <a:r>
              <a:rPr lang="en-US" sz="3600" dirty="0" smtClean="0"/>
              <a:t>Quiz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661248"/>
          </a:xfrm>
          <a:ln w="38100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Item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private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Item(String name){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this.name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name;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extends Item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quantity;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quantity){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super(name);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this.quantity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quantity;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Quiz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strike="sngStrike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strike="sngStrike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b="1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Item("item A");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Item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= new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QuantityItem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("Item B", 10);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1052" y="2627355"/>
            <a:ext cx="3600401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καλέσουμε τον </a:t>
            </a:r>
            <a:r>
              <a:rPr lang="en-US" dirty="0" smtClean="0"/>
              <a:t>constructor</a:t>
            </a:r>
            <a:r>
              <a:rPr lang="el-GR" dirty="0" smtClean="0"/>
              <a:t> της γονικής κλάσης.</a:t>
            </a:r>
          </a:p>
          <a:p>
            <a:r>
              <a:rPr lang="el-GR" dirty="0" smtClean="0"/>
              <a:t>Πρέπει να είναι η πρώτη εντολή που καλούμε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15011" y="5138608"/>
            <a:ext cx="3600401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μπορούμε να αναθέσουμε ένα αντικείμενο κλάσης ψηλότερα στην ιεραρχία σε μεταβλητή κλάσης ψηλότερα στην ιεραρχία.</a:t>
            </a:r>
          </a:p>
          <a:p>
            <a:r>
              <a:rPr lang="el-GR" dirty="0" smtClean="0"/>
              <a:t>Το αντίθετο είναι αποδεκτό.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9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υποθέσουμε ότι θέλουμε να ορίσουμε μία γενικευμένη κλάση </a:t>
            </a:r>
            <a:r>
              <a:rPr lang="en-US" dirty="0" smtClean="0"/>
              <a:t>Pair </a:t>
            </a:r>
            <a:r>
              <a:rPr lang="el-GR" dirty="0" smtClean="0"/>
              <a:t>η οποία κρατάει ένα ζεύγος από δυο αντικείμενα οποιουδήποτε τύπου.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23728" y="3717032"/>
            <a:ext cx="4055919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Pair&lt;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&gt;{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second;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…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7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48464" cy="4876800"/>
          </a:xfrm>
        </p:spPr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</a:t>
            </a:r>
            <a:r>
              <a:rPr lang="en-US" dirty="0" err="1" smtClean="0">
                <a:solidFill>
                  <a:srgbClr val="0070C0"/>
                </a:solidFill>
              </a:rPr>
              <a:t>myComparable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myComparable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48064" y="4509120"/>
            <a:ext cx="3168352" cy="504056"/>
          </a:xfrm>
          <a:prstGeom prst="wedgeRectCallout">
            <a:avLst>
              <a:gd name="adj1" fmla="val -94875"/>
              <a:gd name="adj2" fmla="val -998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e</a:t>
            </a:r>
            <a:r>
              <a:rPr lang="en-US" sz="2000" dirty="0" smtClean="0">
                <a:solidFill>
                  <a:srgbClr val="FF0000"/>
                </a:solidFill>
              </a:rPr>
              <a:t>xtends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όχι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implements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2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Θέλουμε επίσης να 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διατάσουμε</a:t>
            </a:r>
            <a:r>
              <a:rPr lang="el-GR" dirty="0" smtClean="0"/>
              <a:t> τα ζεύγη</a:t>
            </a:r>
          </a:p>
          <a:p>
            <a:pPr lvl="1"/>
            <a:r>
              <a:rPr lang="el-GR" dirty="0" smtClean="0"/>
              <a:t>Για να γίνει αυτό θα πρέπει να υπάρχει τρόπος να </a:t>
            </a:r>
            <a:r>
              <a:rPr lang="el-GR" dirty="0" smtClean="0">
                <a:solidFill>
                  <a:srgbClr val="0070C0"/>
                </a:solidFill>
              </a:rPr>
              <a:t>συγκρίνουμε</a:t>
            </a:r>
            <a:r>
              <a:rPr lang="el-GR" dirty="0" smtClean="0"/>
              <a:t> τα στοιχεία </a:t>
            </a:r>
            <a:r>
              <a:rPr lang="en-US" dirty="0" smtClean="0"/>
              <a:t>first </a:t>
            </a:r>
            <a:r>
              <a:rPr lang="el-GR" dirty="0" smtClean="0"/>
              <a:t>και </a:t>
            </a:r>
            <a:r>
              <a:rPr lang="en-US" dirty="0" smtClean="0"/>
              <a:t>second.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Περιορίζουμε</a:t>
            </a:r>
            <a:r>
              <a:rPr lang="el-GR" dirty="0" smtClean="0"/>
              <a:t> την Τ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</a:t>
            </a:r>
            <a:r>
              <a:rPr lang="el-GR" dirty="0" smtClean="0"/>
              <a:t> το </a:t>
            </a:r>
            <a:r>
              <a:rPr lang="en-US" dirty="0" smtClean="0">
                <a:solidFill>
                  <a:srgbClr val="0070C0"/>
                </a:solidFill>
              </a:rPr>
              <a:t>interface Comparable</a:t>
            </a:r>
            <a:endParaRPr lang="el-GR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984538"/>
            <a:ext cx="8604448" cy="261610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Pair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Comparable</a:t>
            </a:r>
            <a:r>
              <a:rPr lang="el-G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&lt;Τ&gt;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second;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order(){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first.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(second) &gt; 0){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temp = first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first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second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second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temp;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436096" y="4268107"/>
            <a:ext cx="3779912" cy="1105109"/>
          </a:xfrm>
          <a:prstGeom prst="wedgeRectCallout">
            <a:avLst>
              <a:gd name="adj1" fmla="val -63184"/>
              <a:gd name="adj2" fmla="val -5170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 </a:t>
            </a:r>
            <a:r>
              <a:rPr lang="en-US" sz="2000" dirty="0" smtClean="0">
                <a:solidFill>
                  <a:srgbClr val="FF0000"/>
                </a:solidFill>
              </a:rPr>
              <a:t>Comparable</a:t>
            </a:r>
            <a:r>
              <a:rPr lang="el-GR" sz="2000" dirty="0" smtClean="0">
                <a:solidFill>
                  <a:srgbClr val="FF0000"/>
                </a:solidFill>
              </a:rPr>
              <a:t>&lt;Τ&gt;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της </a:t>
            </a:r>
            <a:r>
              <a:rPr lang="en-US" sz="2000" dirty="0" smtClean="0">
                <a:solidFill>
                  <a:schemeClr val="tx1"/>
                </a:solidFill>
              </a:rPr>
              <a:t>Java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είναι ο τύπος με τον οποίο μπορούμε να συγκρίνουμε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3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92080" y="4725144"/>
            <a:ext cx="432048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Γενικευμένες κλάσεις με περιορισμούς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l-GR" dirty="0" smtClean="0"/>
              <a:t>Μπορούμε να περιορίσουμε τον παραμετρικό τύπο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κληρονομεί</a:t>
            </a:r>
            <a:r>
              <a:rPr lang="el-GR" dirty="0" smtClean="0"/>
              <a:t> οποιαδήποτε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, ή οποιοδήποτε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ή συνδυασμό από τα παραπάνω</a:t>
            </a:r>
            <a:r>
              <a:rPr lang="en-US" dirty="0" smtClean="0"/>
              <a:t>.</a:t>
            </a:r>
          </a:p>
          <a:p>
            <a:pPr lvl="1"/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{ … }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 extends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 &amp; Comparable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… }</a:t>
            </a:r>
          </a:p>
          <a:p>
            <a:pPr marL="274320" lvl="1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24128" y="2996952"/>
            <a:ext cx="3096344" cy="756664"/>
          </a:xfrm>
          <a:prstGeom prst="wedgeRectCallout">
            <a:avLst>
              <a:gd name="adj1" fmla="val -70135"/>
              <a:gd name="adj2" fmla="val 67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5661248"/>
            <a:ext cx="4248472" cy="936104"/>
          </a:xfrm>
          <a:prstGeom prst="wedgeRectCallout">
            <a:avLst>
              <a:gd name="adj1" fmla="val -73240"/>
              <a:gd name="adj2" fmla="val -104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Δέχεται μόνο απογόνους της </a:t>
            </a:r>
            <a:r>
              <a:rPr lang="en-US" sz="2000" dirty="0" smtClean="0"/>
              <a:t>Employee </a:t>
            </a:r>
            <a:r>
              <a:rPr lang="el-GR" sz="2000" dirty="0" smtClean="0"/>
              <a:t>που υλοποιούν το </a:t>
            </a:r>
            <a:r>
              <a:rPr lang="en-US" sz="2000" dirty="0" smtClean="0"/>
              <a:t>interface Comparable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661248"/>
            <a:ext cx="3923928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Μπορούμε να έχουμε πολλά διαφορετικά </a:t>
            </a:r>
            <a:r>
              <a:rPr lang="en-US" sz="1600" dirty="0" smtClean="0"/>
              <a:t>interfaces</a:t>
            </a:r>
            <a:r>
              <a:rPr lang="el-GR" sz="1600" dirty="0" smtClean="0"/>
              <a:t> στους περιορισμούς</a:t>
            </a:r>
            <a:r>
              <a:rPr lang="en-US" sz="1600" dirty="0" smtClean="0"/>
              <a:t>, </a:t>
            </a:r>
            <a:r>
              <a:rPr lang="el-GR" sz="1600" dirty="0" smtClean="0"/>
              <a:t>αλλά μόνο μία κλάση και αυτή θα πρέπει να προηγείται στον ορισμό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5975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Γενικευμένες κλάσεις και 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76536"/>
            <a:ext cx="8507288" cy="4876800"/>
          </a:xfrm>
        </p:spPr>
        <p:txBody>
          <a:bodyPr/>
          <a:lstStyle/>
          <a:p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γενικευμένη κλάση </a:t>
            </a:r>
            <a:r>
              <a:rPr lang="el-GR" dirty="0" smtClean="0"/>
              <a:t>μπορεί να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απογόνους</a:t>
            </a:r>
            <a:r>
              <a:rPr lang="el-GR" dirty="0" smtClean="0"/>
              <a:t> άλλες </a:t>
            </a:r>
            <a:r>
              <a:rPr lang="el-GR" dirty="0" smtClean="0">
                <a:solidFill>
                  <a:srgbClr val="0070C0"/>
                </a:solidFill>
              </a:rPr>
              <a:t>γενικευμένες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Οι απόγονοι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κληρονομούν</a:t>
            </a:r>
            <a:r>
              <a:rPr lang="el-GR" dirty="0" smtClean="0"/>
              <a:t> και τον </a:t>
            </a:r>
            <a:r>
              <a:rPr lang="el-GR" dirty="0" smtClean="0">
                <a:solidFill>
                  <a:srgbClr val="0070C0"/>
                </a:solidFill>
              </a:rPr>
              <a:t>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  <a:r>
              <a:rPr lang="el-GR" dirty="0" smtClean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OrderedPair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&lt;T&gt; extends Pair&lt;T&gt;  { … }</a:t>
            </a:r>
          </a:p>
          <a:p>
            <a:pPr lvl="1"/>
            <a:endParaRPr lang="en-US" dirty="0"/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ορίζεται κληρονομικότητα ως προς τον παραμετρικό τύπο </a:t>
            </a:r>
            <a:r>
              <a:rPr lang="el-GR" dirty="0" smtClean="0">
                <a:solidFill>
                  <a:srgbClr val="00B0F0"/>
                </a:solidFill>
              </a:rPr>
              <a:t>Τ</a:t>
            </a:r>
          </a:p>
          <a:p>
            <a:pPr lvl="1"/>
            <a:r>
              <a:rPr lang="el-GR" dirty="0" smtClean="0"/>
              <a:t>Δεν υπάρχει </a:t>
            </a:r>
            <a:r>
              <a:rPr lang="el-GR" dirty="0" smtClean="0">
                <a:solidFill>
                  <a:srgbClr val="FF0000"/>
                </a:solidFill>
              </a:rPr>
              <a:t>καμία σχέση </a:t>
            </a:r>
            <a:r>
              <a:rPr lang="el-GR" dirty="0" smtClean="0"/>
              <a:t>μεταξύ των κλάσεων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Pair&lt;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0771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Αν θέλουμε να ορίσουμε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γενικό παραμετρικό τύπο</a:t>
            </a:r>
            <a:r>
              <a:rPr lang="el-GR" dirty="0" smtClean="0"/>
              <a:t> χρησιμοποιούμε την </a:t>
            </a:r>
            <a:r>
              <a:rPr lang="el-GR" dirty="0" smtClean="0">
                <a:solidFill>
                  <a:srgbClr val="FF0000"/>
                </a:solidFill>
              </a:rPr>
              <a:t>παράμετρο μπαλαντέρ ?</a:t>
            </a:r>
            <a:r>
              <a:rPr lang="el-GR" dirty="0" smtClean="0"/>
              <a:t>, η οποία αναπαριστά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οποιοδήποτε τύπο </a:t>
            </a:r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l-GR" dirty="0" smtClean="0"/>
              <a:t>Προσέξτε ότι αυτό είναι κατά τη </a:t>
            </a:r>
            <a:r>
              <a:rPr lang="el-GR" dirty="0" smtClean="0">
                <a:solidFill>
                  <a:srgbClr val="FF0000"/>
                </a:solidFill>
              </a:rPr>
              <a:t>χρήση </a:t>
            </a:r>
            <a:r>
              <a:rPr lang="el-GR" dirty="0" smtClean="0"/>
              <a:t>της γενικευμένης κλάσης</a:t>
            </a:r>
          </a:p>
          <a:p>
            <a:endParaRPr lang="el-GR" dirty="0"/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… }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Με αυτή τη δήλωση ορίζουμε μία μέθοδο που παίρνει σαν όρισμα ένα αντικείμενο </a:t>
            </a:r>
            <a:r>
              <a:rPr lang="en-US" dirty="0" smtClean="0"/>
              <a:t>Pair </a:t>
            </a:r>
            <a:r>
              <a:rPr lang="el-GR" dirty="0" smtClean="0"/>
              <a:t>με τύπο Τ οτιδήποτε.</a:t>
            </a:r>
          </a:p>
          <a:p>
            <a:pPr lvl="1"/>
            <a:endParaRPr lang="en-US" dirty="0" smtClean="0"/>
          </a:p>
          <a:p>
            <a:r>
              <a:rPr lang="el-GR" dirty="0" smtClean="0"/>
              <a:t>Μπορούμε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περιοριστούμε</a:t>
            </a:r>
            <a:r>
              <a:rPr lang="el-GR" dirty="0" smtClean="0"/>
              <a:t> σε ένα τύπο που είναι απόγονος της </a:t>
            </a:r>
            <a:r>
              <a:rPr lang="en-US" dirty="0" smtClean="0"/>
              <a:t>Employee.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someMethod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                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Pair&lt;? extends Employee&gt;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 }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2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το προηγούμενο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Είχαμε την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Email</a:t>
            </a:r>
            <a:r>
              <a:rPr lang="en-US" dirty="0" smtClean="0"/>
              <a:t>, </a:t>
            </a:r>
            <a:r>
              <a:rPr lang="el-GR" dirty="0" smtClean="0"/>
              <a:t>και την παραγόμενη κλάση </a:t>
            </a:r>
            <a:r>
              <a:rPr lang="en-US" dirty="0" err="1" smtClean="0">
                <a:solidFill>
                  <a:srgbClr val="0070C0"/>
                </a:solidFill>
              </a:rPr>
              <a:t>RichEmail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38384" y="5733256"/>
            <a:ext cx="1944216" cy="1000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331640" y="613186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92042" y="5442751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RichEmail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38384" y="2993863"/>
            <a:ext cx="1944216" cy="20267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92042" y="2989284"/>
            <a:ext cx="14670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sender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recipient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text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read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forward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getRecipient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getText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341659" y="386104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67889" y="264818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Email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1" idx="0"/>
            <a:endCxn id="12" idx="2"/>
          </p:cNvCxnSpPr>
          <p:nvPr/>
        </p:nvCxnSpPr>
        <p:spPr>
          <a:xfrm flipV="1">
            <a:off x="2303748" y="5020608"/>
            <a:ext cx="6744" cy="4221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84266" y="5810564"/>
            <a:ext cx="1838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attachment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forward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saveAttachment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07904" y="2972098"/>
            <a:ext cx="4998484" cy="156966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Email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forward(String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recipient){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Email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fwdEmail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Email(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this.recipient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recipient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this.text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fwdEmail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33725" y="4827908"/>
            <a:ext cx="5492209" cy="156966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RichEmail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forward(String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recipient){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RichEmail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fwdEmail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RichEmail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getRecipient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recipient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getT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fwdEmail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85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2902985"/>
            <a:ext cx="792088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51" y="1268760"/>
            <a:ext cx="8856984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EmailExample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Email[] emails = new Email[2];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emails[0] = new Email("Him", "Me", "Hi there");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emails[1]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RichEmail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("Her", "Me", "Hello!", "notes.txt");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readEmails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(emails);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RichEmail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RichEmail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emails[1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].forward("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You");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rEmail.read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fileLocation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rEmail.saveAttachment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("My Documents");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("File saved at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fileLocation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readEmails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Email[] emails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emails.length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emails[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].read();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9690" y="5622417"/>
            <a:ext cx="6048672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Λόγω </a:t>
            </a:r>
            <a:r>
              <a:rPr lang="en-US" dirty="0" smtClean="0"/>
              <a:t>Late Binding </a:t>
            </a:r>
            <a:r>
              <a:rPr lang="el-GR" dirty="0" smtClean="0"/>
              <a:t>όταν καλούμε την μέθοδο </a:t>
            </a:r>
            <a:r>
              <a:rPr lang="en-US" dirty="0" smtClean="0"/>
              <a:t>forward </a:t>
            </a:r>
            <a:r>
              <a:rPr lang="el-GR" dirty="0" smtClean="0"/>
              <a:t>θα κληθεί η σωστή μέθοδος της </a:t>
            </a:r>
            <a:r>
              <a:rPr lang="en-US" dirty="0" err="1" smtClean="0"/>
              <a:t>RichEmail</a:t>
            </a:r>
            <a:r>
              <a:rPr lang="en-US" dirty="0" smtClean="0"/>
              <a:t>. H forward </a:t>
            </a:r>
            <a:r>
              <a:rPr lang="el-GR" dirty="0" smtClean="0"/>
              <a:t>όμως πηγαίνει μέσω της </a:t>
            </a:r>
            <a:r>
              <a:rPr lang="en-US" dirty="0" smtClean="0"/>
              <a:t>forward </a:t>
            </a:r>
            <a:r>
              <a:rPr lang="el-GR" dirty="0" smtClean="0"/>
              <a:t>της </a:t>
            </a:r>
            <a:r>
              <a:rPr lang="en-US" dirty="0" smtClean="0"/>
              <a:t>Email </a:t>
            </a:r>
            <a:r>
              <a:rPr lang="el-GR" dirty="0" smtClean="0"/>
              <a:t>και επιστρέφει τελικά </a:t>
            </a:r>
            <a:r>
              <a:rPr lang="en-US" dirty="0" smtClean="0"/>
              <a:t>Email</a:t>
            </a:r>
            <a:r>
              <a:rPr lang="el-GR" dirty="0" smtClean="0"/>
              <a:t>. Γι αυτό χρειαζόμαστε </a:t>
            </a:r>
            <a:r>
              <a:rPr lang="en-US" dirty="0" err="1" smtClean="0"/>
              <a:t>downcasting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67744" y="404664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ερώτηση ζητούσε να φτιάξετε ένα πίνακα με </a:t>
            </a:r>
            <a:r>
              <a:rPr lang="en-US" dirty="0" smtClean="0"/>
              <a:t>Email </a:t>
            </a:r>
            <a:r>
              <a:rPr lang="el-GR" dirty="0" smtClean="0"/>
              <a:t>αντικείμενα, ένα </a:t>
            </a:r>
            <a:r>
              <a:rPr lang="en-US" dirty="0" smtClean="0"/>
              <a:t>Email, </a:t>
            </a:r>
            <a:r>
              <a:rPr lang="el-GR" dirty="0" smtClean="0"/>
              <a:t>ένα </a:t>
            </a:r>
            <a:r>
              <a:rPr lang="en-US" dirty="0" err="1" smtClean="0"/>
              <a:t>RichEmail</a:t>
            </a:r>
            <a:r>
              <a:rPr lang="en-US" dirty="0" smtClean="0"/>
              <a:t>, </a:t>
            </a:r>
            <a:r>
              <a:rPr lang="el-GR" dirty="0" smtClean="0"/>
              <a:t>και να κάνετε </a:t>
            </a:r>
            <a:r>
              <a:rPr lang="en-US" dirty="0" smtClean="0"/>
              <a:t>forward </a:t>
            </a:r>
            <a:r>
              <a:rPr lang="el-GR" dirty="0" smtClean="0"/>
              <a:t>το </a:t>
            </a:r>
            <a:r>
              <a:rPr lang="en-US" dirty="0" err="1" smtClean="0"/>
              <a:t>RichEmail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6588224" y="4075598"/>
            <a:ext cx="2448272" cy="1009586"/>
          </a:xfrm>
          <a:prstGeom prst="wedgeRectCallout">
            <a:avLst>
              <a:gd name="adj1" fmla="val -64700"/>
              <a:gd name="adj2" fmla="val -13806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Χρησιμοποιούμε τον πιο γενικό τύπο ώστε η μέθοδος να δουλεύει για ό</a:t>
            </a:r>
            <a:r>
              <a:rPr lang="el-GR" sz="1600" dirty="0">
                <a:solidFill>
                  <a:schemeClr val="tx1"/>
                </a:solidFill>
              </a:rPr>
              <a:t>λ</a:t>
            </a:r>
            <a:r>
              <a:rPr lang="el-GR" sz="1600" dirty="0" smtClean="0">
                <a:solidFill>
                  <a:schemeClr val="tx1"/>
                </a:solidFill>
              </a:rPr>
              <a:t>ους τύπους </a:t>
            </a:r>
            <a:r>
              <a:rPr lang="en-US" sz="1600" dirty="0" smtClean="0">
                <a:solidFill>
                  <a:schemeClr val="tx1"/>
                </a:solidFill>
              </a:rPr>
              <a:t>email.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53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Παράδειγμα κληρονομικότητας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Έχουμε ένα σύστημα διαχείρισης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εισιτηρίων</a:t>
            </a:r>
            <a:r>
              <a:rPr lang="el-GR" dirty="0" smtClean="0"/>
              <a:t> μιας συναυλίας. Το κάθε εισιτήριο έχει ένα </a:t>
            </a:r>
            <a:r>
              <a:rPr lang="el-GR" dirty="0" smtClean="0">
                <a:solidFill>
                  <a:srgbClr val="0070C0"/>
                </a:solidFill>
              </a:rPr>
              <a:t>νούμερο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. Η τιμή του εισιτηρίου εξαρτάται αν θα αγοραστεί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είσοδο</a:t>
            </a:r>
            <a:r>
              <a:rPr lang="el-GR" dirty="0" smtClean="0"/>
              <a:t> (50 ευρώ), ή θα αγοραστεί μέχρι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10 μέρες πριν την συναυλία </a:t>
            </a:r>
            <a:r>
              <a:rPr lang="el-GR" dirty="0" smtClean="0"/>
              <a:t>(40 ευρώ), 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 από 10 μέρες πριν την συναυλία </a:t>
            </a:r>
            <a:r>
              <a:rPr lang="el-GR" dirty="0" smtClean="0"/>
              <a:t>(30 ευρώ). Τα εισιτήρια εκ των προτέρων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φοιτητική έκπτωση 50%.</a:t>
            </a:r>
          </a:p>
          <a:p>
            <a:endParaRPr lang="el-GR" dirty="0"/>
          </a:p>
          <a:p>
            <a:r>
              <a:rPr lang="el-GR" dirty="0" smtClean="0"/>
              <a:t>Θέλουμε να </a:t>
            </a:r>
            <a:r>
              <a:rPr lang="en-US" dirty="0"/>
              <a:t> </a:t>
            </a:r>
            <a:r>
              <a:rPr lang="el-GR" dirty="0" smtClean="0">
                <a:solidFill>
                  <a:srgbClr val="0070C0"/>
                </a:solidFill>
              </a:rPr>
              <a:t>τυπώσουμε τα εισιτήρια </a:t>
            </a:r>
            <a:r>
              <a:rPr lang="el-GR" dirty="0" smtClean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υπολογίσουμε τα συνολικά έσοδα </a:t>
            </a:r>
            <a:r>
              <a:rPr lang="el-GR" dirty="0" smtClean="0"/>
              <a:t>της συναυλίας.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7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4309" y="347645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466" y="347645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734309" y="381777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61762" y="298391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4309" y="515000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82138" y="515000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7697" y="475189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742722" y="547316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4706416" y="439978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4706417" y="2239610"/>
            <a:ext cx="0" cy="7443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5536" y="1484784"/>
            <a:ext cx="19832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2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0"/>
            <a:endCxn id="20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5536" y="1484784"/>
            <a:ext cx="26466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άλλος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0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0"/>
            <a:endCxn id="2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264280" y="5255628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712109" y="5255628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98144" y="4847011"/>
            <a:ext cx="1676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StudentWalkIn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272693" y="557879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  <a:endCxn id="6" idx="2"/>
          </p:cNvCxnSpPr>
          <p:nvPr/>
        </p:nvCxnSpPr>
        <p:spPr>
          <a:xfrm flipV="1">
            <a:off x="7236387" y="4477315"/>
            <a:ext cx="1" cy="3696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4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9876</TotalTime>
  <Words>1228</Words>
  <Application>Microsoft Office PowerPoint</Application>
  <PresentationFormat>On-screen Show (4:3)</PresentationFormat>
  <Paragraphs>547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Clarity</vt:lpstr>
      <vt:lpstr>ΤΕΧΝΙΚΕΣ Αντικειμενοστραφουσ προγραμματισμου</vt:lpstr>
      <vt:lpstr>Προηγούμενο Quiz</vt:lpstr>
      <vt:lpstr>Λύση Quiz</vt:lpstr>
      <vt:lpstr>Από το προηγούμενο lab</vt:lpstr>
      <vt:lpstr>PowerPoint Presentation</vt:lpstr>
      <vt:lpstr>Παράδειγμα κληρονομικότητας</vt:lpstr>
      <vt:lpstr>PowerPoint Presentation</vt:lpstr>
      <vt:lpstr>PowerPoint Presentation</vt:lpstr>
      <vt:lpstr>PowerPoint Presentation</vt:lpstr>
      <vt:lpstr>PowerPoint Presentation</vt:lpstr>
      <vt:lpstr>ΓΕΝΙΚΕΥΜΕΝΕΣ ΚΛΑΣΕΙΣ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Stack</vt:lpstr>
      <vt:lpstr>PowerPoint Presentation</vt:lpstr>
      <vt:lpstr>PowerPoint Presentation</vt:lpstr>
      <vt:lpstr>PowerPoint Presentation</vt:lpstr>
      <vt:lpstr>Γενικευμένες (Generic) κλάσεις</vt:lpstr>
      <vt:lpstr>Ένα πολύ απλό παράδειγμα</vt:lpstr>
      <vt:lpstr>Γενικευμένη Στοίβα</vt:lpstr>
      <vt:lpstr>PowerPoint Presentation</vt:lpstr>
      <vt:lpstr>PowerPoint Presentation</vt:lpstr>
      <vt:lpstr>PowerPoint Presentation</vt:lpstr>
      <vt:lpstr>Πολλαπλές παράμετροι</vt:lpstr>
      <vt:lpstr>Παγίδες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με περιορισμούς</vt:lpstr>
      <vt:lpstr>Γενικευμένες κλάσεις και κληρονομικότητα</vt:lpstr>
      <vt:lpstr>Wildcard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548</cp:revision>
  <dcterms:created xsi:type="dcterms:W3CDTF">2013-02-10T16:19:38Z</dcterms:created>
  <dcterms:modified xsi:type="dcterms:W3CDTF">2015-05-11T15:19:00Z</dcterms:modified>
</cp:coreProperties>
</file>